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1" r:id="rId5"/>
    <p:sldId id="262" r:id="rId6"/>
    <p:sldId id="260" r:id="rId7"/>
    <p:sldId id="265" r:id="rId8"/>
    <p:sldId id="266" r:id="rId9"/>
    <p:sldId id="267" r:id="rId10"/>
    <p:sldId id="268" r:id="rId11"/>
    <p:sldId id="269" r:id="rId12"/>
    <p:sldId id="271" r:id="rId13"/>
    <p:sldId id="259" r:id="rId14"/>
    <p:sldId id="263" r:id="rId15"/>
    <p:sldId id="264" r:id="rId16"/>
    <p:sldId id="270" r:id="rId17"/>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izabeth nia lewis" initials="enl" lastIdx="1" clrIdx="0">
    <p:extLst>
      <p:ext uri="{19B8F6BF-5375-455C-9EA6-DF929625EA0E}">
        <p15:presenceInfo xmlns:p15="http://schemas.microsoft.com/office/powerpoint/2012/main" userId="126b2c0ae46a7d4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57557" autoAdjust="0"/>
  </p:normalViewPr>
  <p:slideViewPr>
    <p:cSldViewPr snapToGrid="0">
      <p:cViewPr varScale="1">
        <p:scale>
          <a:sx n="51" d="100"/>
          <a:sy n="51" d="100"/>
        </p:scale>
        <p:origin x="1915" y="43"/>
      </p:cViewPr>
      <p:guideLst/>
    </p:cSldViewPr>
  </p:slideViewPr>
  <p:notesTextViewPr>
    <p:cViewPr>
      <p:scale>
        <a:sx n="1" d="1"/>
        <a:sy n="1" d="1"/>
      </p:scale>
      <p:origin x="0" y="0"/>
    </p:cViewPr>
  </p:notesTextViewPr>
  <p:notesViewPr>
    <p:cSldViewPr snapToGrid="0">
      <p:cViewPr varScale="1">
        <p:scale>
          <a:sx n="68" d="100"/>
          <a:sy n="68" d="100"/>
        </p:scale>
        <p:origin x="310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85518D72-03DE-42AB-89AE-421CCD9858C4}" type="datetimeFigureOut">
              <a:rPr lang="en-GB" smtClean="0"/>
              <a:t>17/10/2017</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11FD35EC-2A8B-4DD9-8FBF-1AA266F674B8}" type="slidenum">
              <a:rPr lang="en-GB" smtClean="0"/>
              <a:t>‹#›</a:t>
            </a:fld>
            <a:endParaRPr lang="en-GB"/>
          </a:p>
        </p:txBody>
      </p:sp>
    </p:spTree>
    <p:extLst>
      <p:ext uri="{BB962C8B-B14F-4D97-AF65-F5344CB8AC3E}">
        <p14:creationId xmlns:p14="http://schemas.microsoft.com/office/powerpoint/2010/main" val="3467564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smtClean="0">
                <a:latin typeface="Arial" panose="020B0604020202020204" pitchFamily="34" charset="0"/>
                <a:cs typeface="Arial" panose="020B0604020202020204" pitchFamily="34" charset="0"/>
              </a:rPr>
              <a:t>Good Evening my name is Elizabeth Lewis and this evening I will be presenting a presentation</a:t>
            </a:r>
            <a:r>
              <a:rPr lang="en-GB" sz="2000" baseline="0" dirty="0" smtClean="0">
                <a:latin typeface="Arial" panose="020B0604020202020204" pitchFamily="34" charset="0"/>
                <a:cs typeface="Arial" panose="020B0604020202020204" pitchFamily="34" charset="0"/>
              </a:rPr>
              <a:t> on the reflective adult. </a:t>
            </a:r>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1FD35EC-2A8B-4DD9-8FBF-1AA266F674B8}" type="slidenum">
              <a:rPr lang="en-GB" smtClean="0"/>
              <a:t>1</a:t>
            </a:fld>
            <a:endParaRPr lang="en-GB"/>
          </a:p>
        </p:txBody>
      </p:sp>
    </p:spTree>
    <p:extLst>
      <p:ext uri="{BB962C8B-B14F-4D97-AF65-F5344CB8AC3E}">
        <p14:creationId xmlns:p14="http://schemas.microsoft.com/office/powerpoint/2010/main" val="2096258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topics I will be discussing this evening. </a:t>
            </a:r>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2</a:t>
            </a:fld>
            <a:endParaRPr lang="en-GB"/>
          </a:p>
        </p:txBody>
      </p:sp>
    </p:spTree>
    <p:extLst>
      <p:ext uri="{BB962C8B-B14F-4D97-AF65-F5344CB8AC3E}">
        <p14:creationId xmlns:p14="http://schemas.microsoft.com/office/powerpoint/2010/main" val="204878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a:t>
            </a:r>
            <a:r>
              <a:rPr lang="en-GB" baseline="0" dirty="0" smtClean="0"/>
              <a:t> to Sellars (2014) reflective practice improves peoples professional development by analysing and reflecting on situations and past experiences and also improving on knowledge and skill. </a:t>
            </a:r>
          </a:p>
          <a:p>
            <a:r>
              <a:rPr lang="en-GB" baseline="0" dirty="0" smtClean="0"/>
              <a:t>By thinking reflectively you are improving the way you deal with situations with own experiences by developing strategies of improvement by looking at the reflective models, which I will go into detail within the presentation.</a:t>
            </a:r>
          </a:p>
          <a:p>
            <a:r>
              <a:rPr lang="en-GB" baseline="0" dirty="0" smtClean="0"/>
              <a:t>Reflective practice changes the way you think about yourself as you analyse and reflect on past experiences your behaviour changes with knowledge and skill. </a:t>
            </a:r>
          </a:p>
          <a:p>
            <a:r>
              <a:rPr lang="en-GB" baseline="0" dirty="0" smtClean="0"/>
              <a:t>Within reflective practice a practitioner thinks analytically, looking at the ‘why’ ,to improve and to enhance personal learning and the settings quality of care. </a:t>
            </a:r>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3</a:t>
            </a:fld>
            <a:endParaRPr lang="en-GB"/>
          </a:p>
        </p:txBody>
      </p:sp>
    </p:spTree>
    <p:extLst>
      <p:ext uri="{BB962C8B-B14F-4D97-AF65-F5344CB8AC3E}">
        <p14:creationId xmlns:p14="http://schemas.microsoft.com/office/powerpoint/2010/main" val="4093950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accent6">
                    <a:lumMod val="75000"/>
                  </a:schemeClr>
                </a:solidFill>
                <a:latin typeface="Arial" panose="020B0604020202020204" pitchFamily="34" charset="0"/>
                <a:cs typeface="Arial" panose="020B0604020202020204" pitchFamily="34" charset="0"/>
              </a:rPr>
              <a:t>According to Ghaye (2011) Reflective Practice can identify ways of improvement and this</a:t>
            </a:r>
            <a:r>
              <a:rPr lang="en-GB" baseline="0" dirty="0" smtClean="0">
                <a:solidFill>
                  <a:schemeClr val="accent6">
                    <a:lumMod val="75000"/>
                  </a:schemeClr>
                </a:solidFill>
                <a:latin typeface="Arial" panose="020B0604020202020204" pitchFamily="34" charset="0"/>
                <a:cs typeface="Arial" panose="020B0604020202020204" pitchFamily="34" charset="0"/>
              </a:rPr>
              <a:t> contributes to good practice as we are identifying ways </a:t>
            </a:r>
            <a:r>
              <a:rPr lang="en-GB" baseline="0" dirty="0" smtClean="0">
                <a:solidFill>
                  <a:schemeClr val="accent6">
                    <a:lumMod val="75000"/>
                  </a:schemeClr>
                </a:solidFill>
                <a:latin typeface="Arial" panose="020B0604020202020204" pitchFamily="34" charset="0"/>
                <a:cs typeface="Arial" panose="020B0604020202020204" pitchFamily="34" charset="0"/>
              </a:rPr>
              <a:t>to  improve </a:t>
            </a:r>
            <a:r>
              <a:rPr lang="en-GB" baseline="0" dirty="0" smtClean="0">
                <a:solidFill>
                  <a:schemeClr val="accent6">
                    <a:lumMod val="75000"/>
                  </a:schemeClr>
                </a:solidFill>
                <a:latin typeface="Arial" panose="020B0604020202020204" pitchFamily="34" charset="0"/>
                <a:cs typeface="Arial" panose="020B0604020202020204" pitchFamily="34" charset="0"/>
              </a:rPr>
              <a:t>within the </a:t>
            </a:r>
            <a:r>
              <a:rPr lang="en-GB" baseline="0" dirty="0" smtClean="0">
                <a:solidFill>
                  <a:schemeClr val="accent6">
                    <a:lumMod val="75000"/>
                  </a:schemeClr>
                </a:solidFill>
                <a:latin typeface="Arial" panose="020B0604020202020204" pitchFamily="34" charset="0"/>
                <a:cs typeface="Arial" panose="020B0604020202020204" pitchFamily="34" charset="0"/>
              </a:rPr>
              <a:t>workplace.</a:t>
            </a: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r>
              <a:rPr lang="en-GB" baseline="0" dirty="0" smtClean="0">
                <a:solidFill>
                  <a:schemeClr val="accent6">
                    <a:lumMod val="75000"/>
                  </a:schemeClr>
                </a:solidFill>
                <a:latin typeface="Arial" panose="020B0604020202020204" pitchFamily="34" charset="0"/>
                <a:cs typeface="Arial" panose="020B0604020202020204" pitchFamily="34" charset="0"/>
              </a:rPr>
              <a:t>Reflection </a:t>
            </a:r>
            <a:r>
              <a:rPr lang="en-GB" baseline="0" dirty="0" smtClean="0">
                <a:solidFill>
                  <a:schemeClr val="accent6">
                    <a:lumMod val="75000"/>
                  </a:schemeClr>
                </a:solidFill>
                <a:latin typeface="Arial" panose="020B0604020202020204" pitchFamily="34" charset="0"/>
                <a:cs typeface="Arial" panose="020B0604020202020204" pitchFamily="34" charset="0"/>
              </a:rPr>
              <a:t>identifies areas of strength and weakness and this drives you forward within the work place to achieve strengths and push for enhanced results. </a:t>
            </a: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r>
              <a:rPr lang="en-GB" baseline="0" dirty="0" smtClean="0">
                <a:solidFill>
                  <a:schemeClr val="accent6">
                    <a:lumMod val="75000"/>
                  </a:schemeClr>
                </a:solidFill>
                <a:latin typeface="Arial" panose="020B0604020202020204" pitchFamily="34" charset="0"/>
                <a:cs typeface="Arial" panose="020B0604020202020204" pitchFamily="34" charset="0"/>
              </a:rPr>
              <a:t>Reflective practice links between feeling, thinking and doing as how we feel affects on how we think and how we think affects on what we do. This also links to good practice as to how we deal with different </a:t>
            </a:r>
            <a:r>
              <a:rPr lang="en-GB" baseline="0" dirty="0" smtClean="0">
                <a:solidFill>
                  <a:schemeClr val="accent6">
                    <a:lumMod val="75000"/>
                  </a:schemeClr>
                </a:solidFill>
                <a:latin typeface="Arial" panose="020B0604020202020204" pitchFamily="34" charset="0"/>
                <a:cs typeface="Arial" panose="020B0604020202020204" pitchFamily="34" charset="0"/>
              </a:rPr>
              <a:t>situations as </a:t>
            </a:r>
            <a:r>
              <a:rPr lang="en-GB" baseline="0" dirty="0" smtClean="0">
                <a:solidFill>
                  <a:schemeClr val="accent6">
                    <a:lumMod val="75000"/>
                  </a:schemeClr>
                </a:solidFill>
                <a:latin typeface="Arial" panose="020B0604020202020204" pitchFamily="34" charset="0"/>
                <a:cs typeface="Arial" panose="020B0604020202020204" pitchFamily="34" charset="0"/>
              </a:rPr>
              <a:t>Ghaye (2011) states. </a:t>
            </a: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r>
              <a:rPr lang="en-GB" baseline="0" dirty="0" smtClean="0">
                <a:solidFill>
                  <a:schemeClr val="accent6">
                    <a:lumMod val="75000"/>
                  </a:schemeClr>
                </a:solidFill>
                <a:latin typeface="Arial" panose="020B0604020202020204" pitchFamily="34" charset="0"/>
                <a:cs typeface="Arial" panose="020B0604020202020204" pitchFamily="34" charset="0"/>
              </a:rPr>
              <a:t>Links </a:t>
            </a:r>
            <a:r>
              <a:rPr lang="en-GB" baseline="0" dirty="0" smtClean="0">
                <a:solidFill>
                  <a:schemeClr val="accent6">
                    <a:lumMod val="75000"/>
                  </a:schemeClr>
                </a:solidFill>
                <a:latin typeface="Arial" panose="020B0604020202020204" pitchFamily="34" charset="0"/>
                <a:cs typeface="Arial" panose="020B0604020202020204" pitchFamily="34" charset="0"/>
              </a:rPr>
              <a:t>can also be made to Gibbs model of reflection as </a:t>
            </a:r>
            <a:r>
              <a:rPr lang="en-GB" dirty="0" smtClean="0">
                <a:solidFill>
                  <a:schemeClr val="accent6">
                    <a:lumMod val="75000"/>
                  </a:schemeClr>
                </a:solidFill>
                <a:latin typeface="Arial" panose="020B0604020202020204" pitchFamily="34" charset="0"/>
                <a:cs typeface="Arial" panose="020B0604020202020204" pitchFamily="34" charset="0"/>
              </a:rPr>
              <a:t>Wilding (2008) states that Gibbs</a:t>
            </a:r>
            <a:r>
              <a:rPr lang="en-GB" baseline="0" dirty="0" smtClean="0">
                <a:solidFill>
                  <a:schemeClr val="accent6">
                    <a:lumMod val="75000"/>
                  </a:schemeClr>
                </a:solidFill>
                <a:latin typeface="Arial" panose="020B0604020202020204" pitchFamily="34" charset="0"/>
                <a:cs typeface="Arial" panose="020B0604020202020204" pitchFamily="34" charset="0"/>
              </a:rPr>
              <a:t> emphasised on peoples feelings and their emotions which he believed this influenced the way people react to different situations. </a:t>
            </a: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4</a:t>
            </a:fld>
            <a:endParaRPr lang="en-GB"/>
          </a:p>
        </p:txBody>
      </p:sp>
    </p:spTree>
    <p:extLst>
      <p:ext uri="{BB962C8B-B14F-4D97-AF65-F5344CB8AC3E}">
        <p14:creationId xmlns:p14="http://schemas.microsoft.com/office/powerpoint/2010/main" val="2750191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solidFill>
                  <a:schemeClr val="tx1"/>
                </a:solidFill>
                <a:latin typeface="Arial" panose="020B0604020202020204" pitchFamily="34" charset="0"/>
                <a:cs typeface="Arial" panose="020B0604020202020204" pitchFamily="34" charset="0"/>
              </a:rPr>
              <a:t>Finlay (2008) states</a:t>
            </a:r>
            <a:r>
              <a:rPr lang="en-GB" baseline="0" dirty="0" smtClean="0">
                <a:solidFill>
                  <a:schemeClr val="tx1"/>
                </a:solidFill>
                <a:latin typeface="Arial" panose="020B0604020202020204" pitchFamily="34" charset="0"/>
                <a:cs typeface="Arial" panose="020B0604020202020204" pitchFamily="34" charset="0"/>
              </a:rPr>
              <a:t> that Schon models of reflection show two types of reflection, in action and on action. </a:t>
            </a:r>
            <a:endParaRPr lang="en-GB" baseline="0" dirty="0" smtClean="0">
              <a:solidFill>
                <a:schemeClr val="tx1"/>
              </a:solidFill>
              <a:latin typeface="Arial" panose="020B0604020202020204" pitchFamily="34" charset="0"/>
              <a:cs typeface="Arial" panose="020B0604020202020204" pitchFamily="34" charset="0"/>
            </a:endParaRPr>
          </a:p>
          <a:p>
            <a:r>
              <a:rPr lang="en-GB" baseline="0" dirty="0" smtClean="0">
                <a:solidFill>
                  <a:schemeClr val="tx1"/>
                </a:solidFill>
                <a:latin typeface="Arial" panose="020B0604020202020204" pitchFamily="34" charset="0"/>
                <a:cs typeface="Arial" panose="020B0604020202020204" pitchFamily="34" charset="0"/>
              </a:rPr>
              <a:t>Reflection </a:t>
            </a:r>
            <a:r>
              <a:rPr lang="en-GB" baseline="0" dirty="0" smtClean="0">
                <a:solidFill>
                  <a:schemeClr val="tx1"/>
                </a:solidFill>
                <a:latin typeface="Arial" panose="020B0604020202020204" pitchFamily="34" charset="0"/>
                <a:cs typeface="Arial" panose="020B0604020202020204" pitchFamily="34" charset="0"/>
              </a:rPr>
              <a:t>can happen at different times, whilst doing the activity you could reflect on how the activity is going and does it need to be modified at all, or you could reflect after the activity has finished and reveal areas of improvement and different ways of learning. </a:t>
            </a:r>
          </a:p>
          <a:p>
            <a:endParaRPr lang="en-GB" baseline="0" dirty="0" smtClean="0">
              <a:solidFill>
                <a:schemeClr val="tx1"/>
              </a:solidFill>
              <a:latin typeface="Arial" panose="020B0604020202020204" pitchFamily="34" charset="0"/>
              <a:cs typeface="Arial" panose="020B0604020202020204" pitchFamily="34" charset="0"/>
            </a:endParaRPr>
          </a:p>
          <a:p>
            <a:r>
              <a:rPr lang="en-GB" baseline="0" dirty="0" smtClean="0">
                <a:solidFill>
                  <a:schemeClr val="tx1"/>
                </a:solidFill>
                <a:latin typeface="Arial" panose="020B0604020202020204" pitchFamily="34" charset="0"/>
                <a:cs typeface="Arial" panose="020B0604020202020204" pitchFamily="34" charset="0"/>
              </a:rPr>
              <a:t>I feel that I have talked about what is reflection and why it is important and with this knowledge I can now link it to my past experiences using Schon model of reflection. </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11FD35EC-2A8B-4DD9-8FBF-1AA266F674B8}" type="slidenum">
              <a:rPr lang="en-GB" smtClean="0"/>
              <a:t>5</a:t>
            </a:fld>
            <a:endParaRPr lang="en-GB"/>
          </a:p>
        </p:txBody>
      </p:sp>
    </p:spTree>
    <p:extLst>
      <p:ext uri="{BB962C8B-B14F-4D97-AF65-F5344CB8AC3E}">
        <p14:creationId xmlns:p14="http://schemas.microsoft.com/office/powerpoint/2010/main" val="1166420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can see I</a:t>
            </a:r>
            <a:r>
              <a:rPr lang="en-GB" baseline="0" dirty="0" smtClean="0"/>
              <a:t> have had a varied career within the past 15 years. </a:t>
            </a:r>
          </a:p>
          <a:p>
            <a:r>
              <a:rPr lang="en-GB" baseline="0" dirty="0" smtClean="0"/>
              <a:t>Using Schon’s model of reflection I will be reflecting on action within this slide.  Reflecting back on my first work experiences as a waitress, library assistant and shop assistant they gave me the confidence to talk to people and learn from my mistakes and experiences as I feel I was lacking in communicational skills before doing these. </a:t>
            </a:r>
          </a:p>
          <a:p>
            <a:r>
              <a:rPr lang="en-GB" dirty="0" smtClean="0">
                <a:latin typeface="Arial" panose="020B0604020202020204" pitchFamily="34" charset="0"/>
                <a:cs typeface="Arial" panose="020B0604020202020204" pitchFamily="34" charset="0"/>
              </a:rPr>
              <a:t>Billett (2010) states that experiences</a:t>
            </a:r>
            <a:r>
              <a:rPr lang="en-GB" baseline="0" dirty="0" smtClean="0">
                <a:latin typeface="Arial" panose="020B0604020202020204" pitchFamily="34" charset="0"/>
                <a:cs typeface="Arial" panose="020B0604020202020204" pitchFamily="34" charset="0"/>
              </a:rPr>
              <a:t> within the first three years of employment will shape the path for ongoing employment as these concreate experiences remain foundations for your future.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This co insides with Kolb Model of reflection as he emphasises on concrete experiences as by having these concrete experiences you can then go onto reflective observation which is to reflect, Abstract conceptualization which is thinking about it and active experimentation which is putting it into practice</a:t>
            </a:r>
            <a:r>
              <a:rPr lang="en-GB" dirty="0" smtClean="0">
                <a:latin typeface="Arial" panose="020B0604020202020204" pitchFamily="34" charset="0"/>
                <a:cs typeface="Arial" panose="020B0604020202020204" pitchFamily="34" charset="0"/>
              </a:rPr>
              <a:t> Kolb (1985) </a:t>
            </a:r>
            <a:r>
              <a:rPr lang="en-GB" baseline="0" dirty="0" smtClean="0">
                <a:latin typeface="Arial" panose="020B0604020202020204" pitchFamily="34" charset="0"/>
                <a:cs typeface="Arial" panose="020B0604020202020204" pitchFamily="34" charset="0"/>
              </a:rPr>
              <a:t>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This is a direct quotation form Kolb which I feel I can relate to – </a:t>
            </a:r>
            <a:r>
              <a:rPr lang="en-GB" b="1" baseline="0" dirty="0" smtClean="0">
                <a:latin typeface="Arial" panose="020B0604020202020204" pitchFamily="34" charset="0"/>
                <a:cs typeface="Arial" panose="020B0604020202020204" pitchFamily="34" charset="0"/>
              </a:rPr>
              <a:t>tell me, and I will forget, Show me, and I may remember, involve me, and I will understand. </a:t>
            </a:r>
            <a:r>
              <a:rPr lang="en-GB" baseline="0" dirty="0" smtClean="0">
                <a:latin typeface="Arial" panose="020B0604020202020204" pitchFamily="34" charset="0"/>
                <a:cs typeface="Arial" panose="020B0604020202020204" pitchFamily="34" charset="0"/>
              </a:rPr>
              <a:t>Kolb (1985). </a:t>
            </a:r>
          </a:p>
          <a:p>
            <a:r>
              <a:rPr lang="en-GB" baseline="0" dirty="0" smtClean="0">
                <a:latin typeface="Arial" panose="020B0604020202020204" pitchFamily="34" charset="0"/>
                <a:cs typeface="Arial" panose="020B0604020202020204" pitchFamily="34" charset="0"/>
              </a:rPr>
              <a:t>I believe Kolb talks about learning styles as well as reflective models within this quotation and I can relate to this by my own learning style which is a visual learner however relating back to this quotation I also learn from my experiences which Kolb states as experiential learning. </a:t>
            </a:r>
          </a:p>
          <a:p>
            <a:r>
              <a:rPr lang="en-GB" dirty="0" smtClean="0">
                <a:latin typeface="Arial" panose="020B0604020202020204" pitchFamily="34" charset="0"/>
                <a:cs typeface="Arial" panose="020B0604020202020204" pitchFamily="34" charset="0"/>
              </a:rPr>
              <a:t>Kolb (2014) states that </a:t>
            </a:r>
            <a:r>
              <a:rPr lang="en-GB" baseline="0" dirty="0" smtClean="0">
                <a:latin typeface="Arial" panose="020B0604020202020204" pitchFamily="34" charset="0"/>
                <a:cs typeface="Arial" panose="020B0604020202020204" pitchFamily="34" charset="0"/>
              </a:rPr>
              <a:t>Piaget also talks about experiential learning by learning </a:t>
            </a:r>
            <a:r>
              <a:rPr lang="en-GB" baseline="0" dirty="0" smtClean="0">
                <a:latin typeface="Arial" panose="020B0604020202020204" pitchFamily="34" charset="0"/>
                <a:cs typeface="Arial" panose="020B0604020202020204" pitchFamily="34" charset="0"/>
              </a:rPr>
              <a:t>through first hand experiences Piaget’s theories have had a great influence on education. </a:t>
            </a:r>
            <a:endParaRPr lang="en-GB" baseline="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6</a:t>
            </a:fld>
            <a:endParaRPr lang="en-GB"/>
          </a:p>
        </p:txBody>
      </p:sp>
    </p:spTree>
    <p:extLst>
      <p:ext uri="{BB962C8B-B14F-4D97-AF65-F5344CB8AC3E}">
        <p14:creationId xmlns:p14="http://schemas.microsoft.com/office/powerpoint/2010/main" val="181674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Reflecting back by</a:t>
            </a:r>
            <a:r>
              <a:rPr lang="en-GB" baseline="0" dirty="0" smtClean="0"/>
              <a:t> continuing to use schon’s model of reflection as I feel it relates to my experiences however by looking at Gibb’s model of reflection as it has made me realise that it is not as complicated as I thought it was as Gibbs according to </a:t>
            </a:r>
            <a:r>
              <a:rPr lang="en-GB" dirty="0" smtClean="0">
                <a:solidFill>
                  <a:schemeClr val="accent6">
                    <a:lumMod val="75000"/>
                  </a:schemeClr>
                </a:solidFill>
                <a:latin typeface="Arial" panose="020B0604020202020204" pitchFamily="34" charset="0"/>
                <a:cs typeface="Arial" panose="020B0604020202020204" pitchFamily="34" charset="0"/>
              </a:rPr>
              <a:t>Wilding (2008) </a:t>
            </a:r>
            <a:r>
              <a:rPr lang="en-GB" baseline="0" dirty="0" smtClean="0"/>
              <a:t>emphasises </a:t>
            </a:r>
            <a:r>
              <a:rPr lang="en-GB" baseline="0" dirty="0" smtClean="0"/>
              <a:t>on feelings that have influenced a situation this could also help me reflect on certain situations and I am also going to talk about Gibbs model of reflection within the next part of my presentation.</a:t>
            </a:r>
          </a:p>
          <a:p>
            <a:r>
              <a:rPr lang="en-GB" baseline="0" dirty="0" smtClean="0"/>
              <a:t>By looking at my first employment within a busy nursery my values were to work as part of a team, listen and include children and colleges and make note of the code of conduct. I did this by working within the </a:t>
            </a:r>
            <a:r>
              <a:rPr lang="en-GB" baseline="0" dirty="0" smtClean="0"/>
              <a:t>toddler room. </a:t>
            </a:r>
          </a:p>
          <a:p>
            <a:endParaRPr lang="en-GB" baseline="0" dirty="0" smtClean="0"/>
          </a:p>
          <a:p>
            <a:r>
              <a:rPr lang="en-GB" baseline="0" dirty="0" smtClean="0"/>
              <a:t>I </a:t>
            </a:r>
            <a:r>
              <a:rPr lang="en-GB" baseline="0" dirty="0" smtClean="0"/>
              <a:t>felt I worked well within a team and every child was included within all activates and I felt I followed the code of conduct within the work place. </a:t>
            </a:r>
            <a:endParaRPr lang="en-GB" baseline="0" dirty="0" smtClean="0"/>
          </a:p>
          <a:p>
            <a:r>
              <a:rPr lang="en-GB" baseline="0" dirty="0" smtClean="0"/>
              <a:t>However </a:t>
            </a:r>
            <a:r>
              <a:rPr lang="en-GB" baseline="0" dirty="0" smtClean="0"/>
              <a:t>I did not feel my knowledge and skills were improving and I felt that I needed to go on further courses and gain knowledge from experienced staff members. I </a:t>
            </a:r>
            <a:r>
              <a:rPr lang="en-GB" baseline="0" dirty="0" smtClean="0"/>
              <a:t>did not have the opportunity to attend further </a:t>
            </a:r>
            <a:r>
              <a:rPr lang="en-GB" baseline="0" dirty="0" smtClean="0"/>
              <a:t>courses to enhance skills and knowledge </a:t>
            </a:r>
            <a:r>
              <a:rPr lang="en-GB" baseline="0" dirty="0" smtClean="0"/>
              <a:t>.</a:t>
            </a:r>
          </a:p>
          <a:p>
            <a:r>
              <a:rPr lang="en-GB" baseline="0" dirty="0" smtClean="0"/>
              <a:t>There fore I  </a:t>
            </a:r>
            <a:r>
              <a:rPr lang="en-GB" baseline="0" dirty="0" smtClean="0"/>
              <a:t>went on to </a:t>
            </a:r>
            <a:r>
              <a:rPr lang="en-GB" baseline="0" dirty="0" smtClean="0"/>
              <a:t>work </a:t>
            </a:r>
            <a:r>
              <a:rPr lang="en-GB" baseline="0" dirty="0" smtClean="0"/>
              <a:t>in a primary school as a 1:1 teaching assistant with a child with learning difficulties. </a:t>
            </a:r>
            <a:endParaRPr lang="en-GB" baseline="0" dirty="0" smtClean="0"/>
          </a:p>
          <a:p>
            <a:endParaRPr lang="en-GB" baseline="0" dirty="0" smtClean="0"/>
          </a:p>
          <a:p>
            <a:r>
              <a:rPr lang="en-GB" baseline="0" dirty="0" smtClean="0"/>
              <a:t>I </a:t>
            </a:r>
            <a:r>
              <a:rPr lang="en-GB" baseline="0" dirty="0" smtClean="0"/>
              <a:t>enjoyed this line of work and I learnt a lot form the experienced staff working within the school. However I felt I did not have the knowledge of working with a child with learning difficulties and as my job role was only temporary I did not gain the opportunity to go on courses to enhance my knowledge</a:t>
            </a:r>
            <a:r>
              <a:rPr lang="en-GB" baseline="0" dirty="0" smtClean="0"/>
              <a:t>.</a:t>
            </a:r>
          </a:p>
          <a:p>
            <a:r>
              <a:rPr lang="en-GB" baseline="0" dirty="0" smtClean="0"/>
              <a:t>I </a:t>
            </a:r>
            <a:r>
              <a:rPr lang="en-GB" baseline="0" dirty="0" smtClean="0"/>
              <a:t>feel that these situations did not comply with the common core skills as stated by the children's workforce development council (2010) which are to provide quality services to young children through knowledge and skills gained.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7</a:t>
            </a:fld>
            <a:endParaRPr lang="en-GB"/>
          </a:p>
        </p:txBody>
      </p:sp>
    </p:spTree>
    <p:extLst>
      <p:ext uri="{BB962C8B-B14F-4D97-AF65-F5344CB8AC3E}">
        <p14:creationId xmlns:p14="http://schemas.microsoft.com/office/powerpoint/2010/main" val="4116872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a:t>
            </a:r>
            <a:r>
              <a:rPr lang="en-GB" baseline="0" dirty="0" smtClean="0"/>
              <a:t> will be looking at my current </a:t>
            </a:r>
            <a:r>
              <a:rPr lang="en-GB" baseline="0" dirty="0" smtClean="0"/>
              <a:t>job role </a:t>
            </a:r>
            <a:r>
              <a:rPr lang="en-GB" baseline="0" dirty="0" smtClean="0"/>
              <a:t>as a teaching assistant and my last two </a:t>
            </a:r>
            <a:r>
              <a:rPr lang="en-GB" baseline="0" dirty="0" smtClean="0"/>
              <a:t>job roles </a:t>
            </a:r>
            <a:r>
              <a:rPr lang="en-GB" baseline="0" dirty="0" smtClean="0"/>
              <a:t>as Room Leader within a nursery and </a:t>
            </a:r>
            <a:r>
              <a:rPr lang="en-GB" baseline="0" dirty="0" smtClean="0"/>
              <a:t>Joint Leader </a:t>
            </a:r>
            <a:r>
              <a:rPr lang="en-GB" baseline="0" dirty="0" smtClean="0"/>
              <a:t>of the </a:t>
            </a:r>
            <a:r>
              <a:rPr lang="en-GB" baseline="0" dirty="0" smtClean="0"/>
              <a:t>Cylch </a:t>
            </a:r>
            <a:r>
              <a:rPr lang="en-GB" baseline="0" dirty="0" err="1" smtClean="0"/>
              <a:t>Meithrin</a:t>
            </a:r>
            <a:r>
              <a:rPr lang="en-GB" baseline="0" dirty="0" smtClean="0"/>
              <a:t> </a:t>
            </a:r>
            <a:r>
              <a:rPr lang="en-GB" baseline="0" dirty="0" smtClean="0"/>
              <a:t>within this slide.</a:t>
            </a:r>
          </a:p>
          <a:p>
            <a:endParaRPr lang="en-GB" baseline="0" dirty="0" smtClean="0"/>
          </a:p>
          <a:p>
            <a:r>
              <a:rPr lang="en-GB" baseline="0" dirty="0" smtClean="0"/>
              <a:t>My </a:t>
            </a:r>
            <a:r>
              <a:rPr lang="en-GB" baseline="0" dirty="0" smtClean="0"/>
              <a:t>role within the cylch meithrin was to lead the organisation to provide quality care for children. </a:t>
            </a:r>
            <a:r>
              <a:rPr lang="en-GB" baseline="0" dirty="0" smtClean="0"/>
              <a:t>This </a:t>
            </a:r>
            <a:r>
              <a:rPr lang="en-GB" baseline="0" dirty="0" smtClean="0"/>
              <a:t>was done through gaining experience this came by working closely within the small team and gaining the knowledge and experience from them was essential to my </a:t>
            </a:r>
            <a:r>
              <a:rPr lang="en-GB" baseline="0" dirty="0" smtClean="0"/>
              <a:t>role. As part of the occupation we had a CSSIW inspection, Monthly Cylch meetings with the chair person and others to effectively discuss fund raising and monthly activities within the Cylch. This </a:t>
            </a:r>
            <a:r>
              <a:rPr lang="en-GB" baseline="0" dirty="0" smtClean="0"/>
              <a:t>links to the common core </a:t>
            </a:r>
            <a:r>
              <a:rPr lang="en-GB" baseline="0" dirty="0" smtClean="0"/>
              <a:t>skills stated by children's workforce development council (2010) as I </a:t>
            </a:r>
            <a:r>
              <a:rPr lang="en-GB" baseline="0" dirty="0" smtClean="0"/>
              <a:t>needed the confidence with communicating with the people around me to make sure the information was shared correctly this can also benefit the children's quality of care.  </a:t>
            </a:r>
          </a:p>
          <a:p>
            <a:endParaRPr lang="en-GB" baseline="0" dirty="0" smtClean="0"/>
          </a:p>
          <a:p>
            <a:r>
              <a:rPr lang="en-GB" baseline="0" dirty="0" smtClean="0"/>
              <a:t>Whilst </a:t>
            </a:r>
            <a:r>
              <a:rPr lang="en-GB" baseline="0" dirty="0" smtClean="0"/>
              <a:t>working within the nursery I gained a great deal of knowledge and skills through working with experienced and helpful staff, </a:t>
            </a:r>
          </a:p>
          <a:p>
            <a:r>
              <a:rPr lang="en-GB" baseline="0" dirty="0" smtClean="0"/>
              <a:t>The knowledge I learnt was how to communicate effectively, how to manage a confrontational encounter, managing other staff, working in partnerships with parents to enhance the quality of care we give the </a:t>
            </a:r>
            <a:r>
              <a:rPr lang="en-GB" baseline="0" dirty="0" smtClean="0"/>
              <a:t>children, </a:t>
            </a:r>
            <a:r>
              <a:rPr lang="en-GB" baseline="0" dirty="0" smtClean="0"/>
              <a:t>which comes under the United Nations Convention on the Rights of the Child article 5, which states parents must be supported in there role to help guide and support the child to have there own choices in life Unicef (no date) </a:t>
            </a:r>
          </a:p>
          <a:p>
            <a:r>
              <a:rPr lang="en-GB" baseline="0" dirty="0" smtClean="0"/>
              <a:t>With my current role as a teaching assistant I can now reflect on my current experiences and use schon’s model of reflection in action to further enhance my knowledge skills and values within my current role.  Within a working week we do have the time to reflect on activities and we have the time to relate any issues or progression to the class teacher to help her plan activities according to the child’s learning development.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8</a:t>
            </a:fld>
            <a:endParaRPr lang="en-GB"/>
          </a:p>
        </p:txBody>
      </p:sp>
    </p:spTree>
    <p:extLst>
      <p:ext uri="{BB962C8B-B14F-4D97-AF65-F5344CB8AC3E}">
        <p14:creationId xmlns:p14="http://schemas.microsoft.com/office/powerpoint/2010/main" val="641602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Reflecting back on my knowledge,</a:t>
            </a:r>
            <a:r>
              <a:rPr lang="en-GB" baseline="0" dirty="0" smtClean="0"/>
              <a:t> skills and values I can now see that some were very similar to others and I did not understand the full potential of working in partnership with parents, children and staff members until I worked with people with the understanding and the knowledge I could also learn from. According to </a:t>
            </a:r>
            <a:r>
              <a:rPr lang="en-GB" dirty="0" smtClean="0">
                <a:latin typeface="Arial" panose="020B0604020202020204" pitchFamily="34" charset="0"/>
                <a:cs typeface="Arial" panose="020B0604020202020204" pitchFamily="34" charset="0"/>
              </a:rPr>
              <a:t>Pugh and Duffy (2013) parent partnerships is essential to working within</a:t>
            </a:r>
            <a:r>
              <a:rPr lang="en-GB" baseline="0" dirty="0" smtClean="0">
                <a:latin typeface="Arial" panose="020B0604020202020204" pitchFamily="34" charset="0"/>
                <a:cs typeface="Arial" panose="020B0604020202020204" pitchFamily="34" charset="0"/>
              </a:rPr>
              <a:t> the early years as children and parents views are </a:t>
            </a:r>
            <a:r>
              <a:rPr lang="en-GB" baseline="0" dirty="0" smtClean="0">
                <a:latin typeface="Arial" panose="020B0604020202020204" pitchFamily="34" charset="0"/>
                <a:cs typeface="Arial" panose="020B0604020202020204" pitchFamily="34" charset="0"/>
              </a:rPr>
              <a:t>valued and good practice is maintained.  </a:t>
            </a:r>
            <a:endParaRPr lang="en-GB" baseline="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9</a:t>
            </a:fld>
            <a:endParaRPr lang="en-GB"/>
          </a:p>
        </p:txBody>
      </p:sp>
    </p:spTree>
    <p:extLst>
      <p:ext uri="{BB962C8B-B14F-4D97-AF65-F5344CB8AC3E}">
        <p14:creationId xmlns:p14="http://schemas.microsoft.com/office/powerpoint/2010/main" val="2062958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Reflecting upon my current knowledge,</a:t>
            </a:r>
            <a:r>
              <a:rPr lang="en-GB" baseline="0" dirty="0" smtClean="0"/>
              <a:t> skills and values I can see that there are similarities to my past </a:t>
            </a:r>
            <a:r>
              <a:rPr lang="en-GB" baseline="0" dirty="0" smtClean="0"/>
              <a:t>skills however </a:t>
            </a:r>
            <a:r>
              <a:rPr lang="en-GB" baseline="0" dirty="0" smtClean="0"/>
              <a:t>these similarities have been greatly improved by the knowledge and skills I have gained academically through doing a foundation degree in childhood studies and by the experiences I have gained through my work experience. </a:t>
            </a:r>
            <a:endParaRPr lang="en-GB" baseline="0" dirty="0" smtClean="0"/>
          </a:p>
          <a:p>
            <a:endParaRPr lang="en-GB" baseline="0"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Zack </a:t>
            </a:r>
            <a:r>
              <a:rPr lang="en-GB" dirty="0" smtClean="0">
                <a:latin typeface="Arial" panose="020B0604020202020204" pitchFamily="34" charset="0"/>
                <a:cs typeface="Arial" panose="020B0604020202020204" pitchFamily="34" charset="0"/>
              </a:rPr>
              <a:t>(1999) discusses the values of gaining knowledge through past experiences and through observation of</a:t>
            </a:r>
            <a:r>
              <a:rPr lang="en-GB" baseline="0" dirty="0" smtClean="0">
                <a:latin typeface="Arial" panose="020B0604020202020204" pitchFamily="34" charset="0"/>
                <a:cs typeface="Arial" panose="020B0604020202020204" pitchFamily="34" charset="0"/>
              </a:rPr>
              <a:t> others. According to Kolb (2014) Lewin states that learning through experience and observation of others contributes to concreate learning experiences. </a:t>
            </a:r>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However </a:t>
            </a:r>
            <a:r>
              <a:rPr lang="en-GB" baseline="0" dirty="0" smtClean="0">
                <a:latin typeface="Arial" panose="020B0604020202020204" pitchFamily="34" charset="0"/>
                <a:cs typeface="Arial" panose="020B0604020202020204" pitchFamily="34" charset="0"/>
              </a:rPr>
              <a:t>Kolb's theory of the experiential learning circle which is a method using experience, reflection, conceptualisation and experimentation derived from lewins theory that even wide-ranging first hand experiences do not spontaneously create concreate concepts. There fore observation of others and also combining reflection and first hand experiences can contribute to developing concreate experiences for learning. This theory also links to my past knowledge, skills and values as I have gained knowledge and skills through the observation of others, reflection on past experiences, and by learning through first hand experience.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Whilst </a:t>
            </a:r>
            <a:r>
              <a:rPr lang="en-GB" baseline="0" dirty="0" smtClean="0">
                <a:latin typeface="Arial" panose="020B0604020202020204" pitchFamily="34" charset="0"/>
                <a:cs typeface="Arial" panose="020B0604020202020204" pitchFamily="34" charset="0"/>
              </a:rPr>
              <a:t>looking at my values I am passionate to providing  children with the best quality of care as Penn (2011) states that children are entitled to quality services to enhance their education and learning. Also stated is that if the care provided is not of adequate standards then children's language, cognitive development and social skills are affected. Quality care is also gained by leadership and effective communication skills as Penn (2011) states as effective communication and leadership with staff and parents in essential for the quality of the organisation. This is also stated within the Welsh Government Qualified for Life plan Welsh Government (no date). </a:t>
            </a:r>
          </a:p>
          <a:p>
            <a:endParaRPr lang="en-GB" baseline="0" dirty="0" smtClean="0">
              <a:latin typeface="Arial" panose="020B0604020202020204" pitchFamily="34" charset="0"/>
              <a:cs typeface="Arial" panose="020B0604020202020204" pitchFamily="34" charset="0"/>
            </a:endParaRPr>
          </a:p>
          <a:p>
            <a:r>
              <a:rPr lang="en-GB" baseline="0" dirty="0" smtClean="0">
                <a:latin typeface="Arial" panose="020B0604020202020204" pitchFamily="34" charset="0"/>
                <a:cs typeface="Arial" panose="020B0604020202020204" pitchFamily="34" charset="0"/>
              </a:rPr>
              <a:t>Gov.UK </a:t>
            </a:r>
            <a:r>
              <a:rPr lang="en-GB" baseline="0" dirty="0" smtClean="0">
                <a:latin typeface="Arial" panose="020B0604020202020204" pitchFamily="34" charset="0"/>
                <a:cs typeface="Arial" panose="020B0604020202020204" pitchFamily="34" charset="0"/>
              </a:rPr>
              <a:t>(2015) suggests that The Equality Act 2010 states inclusion for all within the workplace is utmost as it is against the law to discriminate against anyone within the workplace. This also links to quality of care as inclusion for all is regarded as good practice for the organisation or school as stated by Penn (2011). UNICEF (no date) contributes to this as it states in the articles of The United Nations Convention on the Rights of the Child – every child has the right to quality care and inclusion. </a:t>
            </a:r>
          </a:p>
        </p:txBody>
      </p:sp>
      <p:sp>
        <p:nvSpPr>
          <p:cNvPr id="4" name="Slide Number Placeholder 3"/>
          <p:cNvSpPr>
            <a:spLocks noGrp="1"/>
          </p:cNvSpPr>
          <p:nvPr>
            <p:ph type="sldNum" sz="quarter" idx="10"/>
          </p:nvPr>
        </p:nvSpPr>
        <p:spPr/>
        <p:txBody>
          <a:bodyPr/>
          <a:lstStyle/>
          <a:p>
            <a:fld id="{11FD35EC-2A8B-4DD9-8FBF-1AA266F674B8}" type="slidenum">
              <a:rPr lang="en-GB" smtClean="0"/>
              <a:t>10</a:t>
            </a:fld>
            <a:endParaRPr lang="en-GB"/>
          </a:p>
        </p:txBody>
      </p:sp>
    </p:spTree>
    <p:extLst>
      <p:ext uri="{BB962C8B-B14F-4D97-AF65-F5344CB8AC3E}">
        <p14:creationId xmlns:p14="http://schemas.microsoft.com/office/powerpoint/2010/main" val="4851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 </a:t>
            </a:r>
            <a:r>
              <a:rPr lang="en-GB" dirty="0" smtClean="0"/>
              <a:t>reflecting </a:t>
            </a:r>
            <a:r>
              <a:rPr lang="en-GB" dirty="0" smtClean="0"/>
              <a:t>back on my experiences I have come to a point of understanding how these have helped me gain the knowledge, skills and values that I have today</a:t>
            </a:r>
            <a:r>
              <a:rPr lang="en-GB" dirty="0" smtClean="0"/>
              <a:t>.</a:t>
            </a:r>
          </a:p>
          <a:p>
            <a:r>
              <a:rPr lang="en-GB" dirty="0" smtClean="0"/>
              <a:t>I </a:t>
            </a:r>
            <a:r>
              <a:rPr lang="en-GB" dirty="0" smtClean="0"/>
              <a:t>have been on several courses to improve my</a:t>
            </a:r>
            <a:r>
              <a:rPr lang="en-GB" baseline="0" dirty="0" smtClean="0"/>
              <a:t> knowledge and to protect children against harm and to know the signs through a child protection course and first aid, this also links to the United Nations convention on the rights of the child UNICEF (no date).  </a:t>
            </a:r>
            <a:endParaRPr lang="en-GB" baseline="0" dirty="0" smtClean="0"/>
          </a:p>
          <a:p>
            <a:r>
              <a:rPr lang="en-GB" baseline="0" dirty="0" smtClean="0"/>
              <a:t>Whilst </a:t>
            </a:r>
            <a:r>
              <a:rPr lang="en-GB" baseline="0" dirty="0" smtClean="0"/>
              <a:t>working within the Cylch meithrin I attended the foundation phase training courses and these have been essential in my current role as a teaching assistant to understand how the foundation phase is run within the school. Previously I have achieved a foundation degree in childhood studies and I have gained a considerable amount of knowledge, skill and confidence to improve myself through achieving this course. I have gained a greater understanding on child development and parent partnerships and I am now confident in talking to parents or carers on how their child is developing and the next steps for learning. </a:t>
            </a:r>
          </a:p>
          <a:p>
            <a:r>
              <a:rPr lang="en-GB" baseline="0" dirty="0" smtClean="0"/>
              <a:t>Within my previous roles I have worked alongside many professionals and attended meetings regarding children. This has helped me gain knowledge and confidence to put what they suggest into practice as I go about my role to achieving quality care for children. </a:t>
            </a:r>
          </a:p>
          <a:p>
            <a:endParaRPr lang="en-GB" baseline="0" dirty="0" smtClean="0"/>
          </a:p>
          <a:p>
            <a:r>
              <a:rPr lang="en-GB" baseline="0" dirty="0" smtClean="0"/>
              <a:t>Working </a:t>
            </a:r>
            <a:r>
              <a:rPr lang="en-GB" baseline="0" dirty="0" smtClean="0"/>
              <a:t>with parents and carers has given me an opportunity to learn different ways of communication whilst talking to parents, </a:t>
            </a:r>
            <a:r>
              <a:rPr lang="en-GB" dirty="0" smtClean="0">
                <a:latin typeface="Arial" panose="020B0604020202020204" pitchFamily="34" charset="0"/>
                <a:cs typeface="Arial" panose="020B0604020202020204" pitchFamily="34" charset="0"/>
              </a:rPr>
              <a:t>Brandt (1989) recalls a</a:t>
            </a:r>
            <a:r>
              <a:rPr lang="en-GB" baseline="0" dirty="0" smtClean="0">
                <a:latin typeface="Arial" panose="020B0604020202020204" pitchFamily="34" charset="0"/>
                <a:cs typeface="Arial" panose="020B0604020202020204" pitchFamily="34" charset="0"/>
              </a:rPr>
              <a:t> conversation with </a:t>
            </a:r>
            <a:r>
              <a:rPr lang="en-GB" dirty="0" smtClean="0">
                <a:latin typeface="Arial" panose="020B0604020202020204" pitchFamily="34" charset="0"/>
                <a:cs typeface="Arial" panose="020B0604020202020204" pitchFamily="34" charset="0"/>
              </a:rPr>
              <a:t>Joyce Epstein stating the fact that parent involvement and effective communication is essential for the child’s education</a:t>
            </a:r>
            <a:r>
              <a:rPr lang="en-GB" baseline="0" dirty="0" smtClean="0">
                <a:latin typeface="Arial" panose="020B0604020202020204" pitchFamily="34" charset="0"/>
                <a:cs typeface="Arial" panose="020B0604020202020204" pitchFamily="34" charset="0"/>
              </a:rPr>
              <a:t> as parent partnership enhances the bond with the nursery, school and parents. </a:t>
            </a:r>
          </a:p>
          <a:p>
            <a:r>
              <a:rPr lang="en-GB" baseline="0" dirty="0" smtClean="0">
                <a:latin typeface="Arial" panose="020B0604020202020204" pitchFamily="34" charset="0"/>
                <a:cs typeface="Arial" panose="020B0604020202020204" pitchFamily="34" charset="0"/>
              </a:rPr>
              <a:t>Working within a knowledgeable team links with Vygotsky's theory of learning from a more knowledgeable other as they provide guidance and knowledge for you to be able to achieve your goals according to </a:t>
            </a:r>
            <a:r>
              <a:rPr lang="en-GB" dirty="0" smtClean="0">
                <a:latin typeface="Arial" panose="020B0604020202020204" pitchFamily="34" charset="0"/>
                <a:cs typeface="Arial" panose="020B0604020202020204" pitchFamily="34" charset="0"/>
              </a:rPr>
              <a:t>Van Der Stuyf (2002).</a:t>
            </a:r>
            <a:r>
              <a:rPr lang="en-GB" baseline="0" dirty="0" smtClean="0">
                <a:latin typeface="Arial" panose="020B0604020202020204" pitchFamily="34" charset="0"/>
                <a:cs typeface="Arial" panose="020B0604020202020204" pitchFamily="34" charset="0"/>
              </a:rPr>
              <a:t> </a:t>
            </a:r>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11</a:t>
            </a:fld>
            <a:endParaRPr lang="en-GB"/>
          </a:p>
        </p:txBody>
      </p:sp>
    </p:spTree>
    <p:extLst>
      <p:ext uri="{BB962C8B-B14F-4D97-AF65-F5344CB8AC3E}">
        <p14:creationId xmlns:p14="http://schemas.microsoft.com/office/powerpoint/2010/main" val="3721660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I have stated within this presentation reflective practice</a:t>
            </a:r>
            <a:r>
              <a:rPr lang="en-GB" baseline="0" dirty="0" smtClean="0"/>
              <a:t> is beneficial to quality services providing the time to reflect and enhance the learning experiences of the children is also beneficial to good practice. </a:t>
            </a:r>
          </a:p>
          <a:p>
            <a:r>
              <a:rPr lang="en-GB" baseline="0" dirty="0" smtClean="0"/>
              <a:t>By reflecting on past experiences it has given me an incite into how my knowledge, skills and values are improved </a:t>
            </a:r>
            <a:r>
              <a:rPr lang="en-GB" baseline="0" dirty="0" smtClean="0"/>
              <a:t>by reflection.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According to </a:t>
            </a:r>
            <a:r>
              <a:rPr lang="en-GB" dirty="0" smtClean="0">
                <a:latin typeface="Arial" panose="020B0604020202020204" pitchFamily="34" charset="0"/>
                <a:cs typeface="Arial" panose="020B0604020202020204" pitchFamily="34" charset="0"/>
              </a:rPr>
              <a:t>Pugh and Duffy (2013) parent partnership is essential to working within</a:t>
            </a:r>
            <a:r>
              <a:rPr lang="en-GB" baseline="0" dirty="0" smtClean="0">
                <a:latin typeface="Arial" panose="020B0604020202020204" pitchFamily="34" charset="0"/>
                <a:cs typeface="Arial" panose="020B0604020202020204" pitchFamily="34" charset="0"/>
              </a:rPr>
              <a:t> the early years as children and parents views are valued and good practice is maintained.  Also stated by Penn (2011) effective communication and leadership with staff and parents in essential for the quality of the organisation. This is also stated within the Welsh Government Qualified for Life plan Welsh Government (no date).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accent6">
                    <a:lumMod val="75000"/>
                  </a:schemeClr>
                </a:solidFill>
                <a:latin typeface="Arial" panose="020B0604020202020204" pitchFamily="34" charset="0"/>
                <a:cs typeface="Arial" panose="020B0604020202020204" pitchFamily="34" charset="0"/>
              </a:rPr>
              <a:t>Ghaye (2011) Reflective Practice can identify ways of improvement and this</a:t>
            </a:r>
            <a:r>
              <a:rPr lang="en-GB" baseline="0" dirty="0" smtClean="0">
                <a:solidFill>
                  <a:schemeClr val="accent6">
                    <a:lumMod val="75000"/>
                  </a:schemeClr>
                </a:solidFill>
                <a:latin typeface="Arial" panose="020B0604020202020204" pitchFamily="34" charset="0"/>
                <a:cs typeface="Arial" panose="020B0604020202020204" pitchFamily="34" charset="0"/>
              </a:rPr>
              <a:t> contributes to good practice as we are identifying ways to  improve within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Arial" panose="020B0604020202020204" pitchFamily="34" charset="0"/>
                <a:cs typeface="Arial" panose="020B0604020202020204" pitchFamily="34" charset="0"/>
              </a:rPr>
              <a:t>These show that effective communication and successful parent partnerships are essential to good practice and the quality of care of the setting.  As stated by Ghaye (2011) reflective practice can identify ways to improve and links to good practice.</a:t>
            </a:r>
          </a:p>
          <a:p>
            <a:endParaRPr lang="en-GB" baseline="0" dirty="0" smtClean="0">
              <a:solidFill>
                <a:schemeClr val="accent6">
                  <a:lumMod val="75000"/>
                </a:schemeClr>
              </a:solidFill>
              <a:latin typeface="Arial" panose="020B0604020202020204" pitchFamily="34" charset="0"/>
              <a:cs typeface="Arial" panose="020B0604020202020204" pitchFamily="34" charset="0"/>
            </a:endParaRPr>
          </a:p>
          <a:p>
            <a:r>
              <a:rPr lang="en-GB" baseline="0" dirty="0" smtClean="0">
                <a:solidFill>
                  <a:schemeClr val="accent6">
                    <a:lumMod val="75000"/>
                  </a:schemeClr>
                </a:solidFill>
                <a:latin typeface="Arial" panose="020B0604020202020204" pitchFamily="34" charset="0"/>
                <a:cs typeface="Arial" panose="020B0604020202020204" pitchFamily="34" charset="0"/>
              </a:rPr>
              <a:t>Thank you very much for listening.</a:t>
            </a:r>
          </a:p>
          <a:p>
            <a:r>
              <a:rPr lang="en-GB" baseline="0" dirty="0" smtClean="0">
                <a:solidFill>
                  <a:schemeClr val="accent6">
                    <a:lumMod val="75000"/>
                  </a:schemeClr>
                </a:solidFill>
                <a:latin typeface="Arial" panose="020B0604020202020204" pitchFamily="34" charset="0"/>
                <a:cs typeface="Arial" panose="020B0604020202020204" pitchFamily="34" charset="0"/>
              </a:rPr>
              <a:t>Here is my reference list as follows. </a:t>
            </a:r>
          </a:p>
          <a:p>
            <a:endParaRPr lang="en-GB" baseline="0"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12</a:t>
            </a:fld>
            <a:endParaRPr lang="en-GB"/>
          </a:p>
        </p:txBody>
      </p:sp>
    </p:spTree>
    <p:extLst>
      <p:ext uri="{BB962C8B-B14F-4D97-AF65-F5344CB8AC3E}">
        <p14:creationId xmlns:p14="http://schemas.microsoft.com/office/powerpoint/2010/main" val="3215839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FD35EC-2A8B-4DD9-8FBF-1AA266F674B8}" type="slidenum">
              <a:rPr lang="en-GB" smtClean="0"/>
              <a:t>13</a:t>
            </a:fld>
            <a:endParaRPr lang="en-GB"/>
          </a:p>
        </p:txBody>
      </p:sp>
    </p:spTree>
    <p:extLst>
      <p:ext uri="{BB962C8B-B14F-4D97-AF65-F5344CB8AC3E}">
        <p14:creationId xmlns:p14="http://schemas.microsoft.com/office/powerpoint/2010/main" val="3296936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FD35EC-2A8B-4DD9-8FBF-1AA266F674B8}" type="slidenum">
              <a:rPr lang="en-GB" smtClean="0"/>
              <a:t>14</a:t>
            </a:fld>
            <a:endParaRPr lang="en-GB"/>
          </a:p>
        </p:txBody>
      </p:sp>
    </p:spTree>
    <p:extLst>
      <p:ext uri="{BB962C8B-B14F-4D97-AF65-F5344CB8AC3E}">
        <p14:creationId xmlns:p14="http://schemas.microsoft.com/office/powerpoint/2010/main" val="825934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FD35EC-2A8B-4DD9-8FBF-1AA266F674B8}" type="slidenum">
              <a:rPr lang="en-GB" smtClean="0"/>
              <a:t>15</a:t>
            </a:fld>
            <a:endParaRPr lang="en-GB"/>
          </a:p>
        </p:txBody>
      </p:sp>
    </p:spTree>
    <p:extLst>
      <p:ext uri="{BB962C8B-B14F-4D97-AF65-F5344CB8AC3E}">
        <p14:creationId xmlns:p14="http://schemas.microsoft.com/office/powerpoint/2010/main" val="3936310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FD35EC-2A8B-4DD9-8FBF-1AA266F674B8}" type="slidenum">
              <a:rPr lang="en-GB" smtClean="0"/>
              <a:t>16</a:t>
            </a:fld>
            <a:endParaRPr lang="en-GB"/>
          </a:p>
        </p:txBody>
      </p:sp>
    </p:spTree>
    <p:extLst>
      <p:ext uri="{BB962C8B-B14F-4D97-AF65-F5344CB8AC3E}">
        <p14:creationId xmlns:p14="http://schemas.microsoft.com/office/powerpoint/2010/main" val="473850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1279555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2491193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4103964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72A32CA-A5D2-45F9-9A7C-FF65A8D4719B}"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4123678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72A32CA-A5D2-45F9-9A7C-FF65A8D4719B}" type="datetimeFigureOut">
              <a:rPr lang="en-GB" smtClean="0"/>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2806441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72A32CA-A5D2-45F9-9A7C-FF65A8D4719B}" type="datetimeFigureOut">
              <a:rPr lang="en-GB" smtClean="0"/>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915917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2A32CA-A5D2-45F9-9A7C-FF65A8D4719B}" type="datetimeFigureOut">
              <a:rPr lang="en-GB" smtClean="0"/>
              <a:t>17/10/2017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202948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2A32CA-A5D2-45F9-9A7C-FF65A8D4719B}"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3785252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2A32CA-A5D2-45F9-9A7C-FF65A8D4719B}"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4051213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338658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62889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2110138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5158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4289216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2056036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2A32CA-A5D2-45F9-9A7C-FF65A8D4719B}"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94837A-2230-4B8F-997C-06B123FC656C}" type="slidenum">
              <a:rPr lang="en-GB" smtClean="0"/>
              <a:t>‹#›</a:t>
            </a:fld>
            <a:endParaRPr lang="en-GB"/>
          </a:p>
        </p:txBody>
      </p:sp>
    </p:spTree>
    <p:extLst>
      <p:ext uri="{BB962C8B-B14F-4D97-AF65-F5344CB8AC3E}">
        <p14:creationId xmlns:p14="http://schemas.microsoft.com/office/powerpoint/2010/main" val="1719008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72A32CA-A5D2-45F9-9A7C-FF65A8D4719B}" type="datetimeFigureOut">
              <a:rPr lang="en-GB" smtClean="0"/>
              <a:t>17/10/2017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C94837A-2230-4B8F-997C-06B123FC656C}" type="slidenum">
              <a:rPr lang="en-GB" smtClean="0"/>
              <a:t>‹#›</a:t>
            </a:fld>
            <a:endParaRPr lang="en-GB"/>
          </a:p>
        </p:txBody>
      </p:sp>
    </p:spTree>
    <p:extLst>
      <p:ext uri="{BB962C8B-B14F-4D97-AF65-F5344CB8AC3E}">
        <p14:creationId xmlns:p14="http://schemas.microsoft.com/office/powerpoint/2010/main" val="16388694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andfonline.com/doi/abs/10.1111/1467-8527.t01-2-00214?src=recsy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dfs.semanticscholar.org/c128/691f2615de873dfe544fcb5dc902fe812675.pdf" TargetMode="External"/><Relationship Id="rId5" Type="http://schemas.openxmlformats.org/officeDocument/2006/relationships/hyperlink" Target="http://moodle.uwtsd.ac.uk/pluginfile.php/97427/mod_resource/content/1/common_core_skills_factsheet.pdf" TargetMode="External"/><Relationship Id="rId4" Type="http://schemas.openxmlformats.org/officeDocument/2006/relationships/hyperlink" Target="http://www.ascd.com/ASCD/pdf/journals/ed_lead/el_198910_brandt2.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books.google.co.uk/books?hl=en&amp;lr=&amp;id=MAisAgAAQBAJ&amp;oi=fnd&amp;pg=PP1&amp;dq=why+is+reflective+practice+important&amp;ots=F-9vZIzTLJ&amp;sig=mcP92y94fTffGBWaI2N0c5MWa2c#v=onepage&amp;q=why%20is%20reflective%20practice%20important&amp;f=fals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books.google.co.uk/books?hl=en&amp;lr=&amp;id=jpbeBQAAQBAJ&amp;oi=fnd&amp;pg=PR7&amp;dq=piaget+experiential+learning&amp;ots=Vn2UsP_XRh&amp;sig=VMV_YEWgO0cFA-LG8qEVvnnCSIg#v=onepage&amp;q=piaget%20experiential%20learning&amp;f=false" TargetMode="External"/><Relationship Id="rId4" Type="http://schemas.openxmlformats.org/officeDocument/2006/relationships/hyperlink" Target="https://books.google.co.uk/books?hl=en&amp;lr=&amp;id=RvPNf89a7FYC&amp;oi=fnd&amp;pg=PA267&amp;dq=kolb+experiential+learning&amp;ots=l_uz5z6UYS&amp;sig=vQf-Ctwi89-AcEPRHJp39IOEVQ8#v=onepage&amp;q=kolb%20experiential%20learning&amp;f=fals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ooks.google.co.uk/books?hl=en&amp;lr=&amp;id=9cHtAQAAQBAJ&amp;oi=fnd&amp;pg=PP1&amp;dq=parent+partnership+in+early+years&amp;ots=3k60MXu3-Y&amp;sig=ed21OEFmg-_qFp3_gn2YGMg0LJE#v=onepage&amp;q=parent%20partnership%20in%20early%20years&amp;f=fals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unicef.org.uk/what-we-do/un-convention-child-right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moodle.uwtsd.ac.uk/pluginfile.php/97428/mod_resource/content/1/141001-qualified-for-life-en.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journals.sagepub.com/doi/abs/10.2307/41166000?journalCode=cm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681221"/>
          </a:xfrm>
        </p:spPr>
        <p:txBody>
          <a:bodyPr>
            <a:normAutofit fontScale="90000"/>
          </a:bodyPr>
          <a:lstStyle/>
          <a:p>
            <a:pPr algn="ctr"/>
            <a:r>
              <a:rPr lang="en-GB" dirty="0" smtClean="0">
                <a:solidFill>
                  <a:schemeClr val="accent6">
                    <a:lumMod val="75000"/>
                  </a:schemeClr>
                </a:solidFill>
                <a:latin typeface="Arial" panose="020B0604020202020204" pitchFamily="34" charset="0"/>
                <a:cs typeface="Arial" panose="020B0604020202020204" pitchFamily="34" charset="0"/>
              </a:rPr>
              <a:t>The Reflective Adult </a:t>
            </a:r>
            <a:br>
              <a:rPr lang="en-GB" dirty="0" smtClean="0">
                <a:solidFill>
                  <a:schemeClr val="accent6">
                    <a:lumMod val="75000"/>
                  </a:schemeClr>
                </a:solidFill>
                <a:latin typeface="Arial" panose="020B0604020202020204" pitchFamily="34" charset="0"/>
                <a:cs typeface="Arial" panose="020B0604020202020204" pitchFamily="34" charset="0"/>
              </a:rPr>
            </a:br>
            <a:r>
              <a:rPr lang="en-GB" dirty="0" smtClean="0">
                <a:solidFill>
                  <a:schemeClr val="accent6">
                    <a:lumMod val="75000"/>
                  </a:schemeClr>
                </a:solidFill>
                <a:latin typeface="Arial" panose="020B0604020202020204" pitchFamily="34" charset="0"/>
                <a:cs typeface="Arial" panose="020B0604020202020204" pitchFamily="34" charset="0"/>
              </a:rPr>
              <a:t>EAEC6001</a:t>
            </a:r>
            <a:endParaRPr lang="en-GB" dirty="0">
              <a:solidFill>
                <a:schemeClr val="accent6">
                  <a:lumMod val="75000"/>
                </a:schemeClr>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fontScale="85000" lnSpcReduction="20000"/>
          </a:bodyPr>
          <a:lstStyle/>
          <a:p>
            <a:r>
              <a:rPr lang="en-GB" sz="4000" dirty="0" smtClean="0">
                <a:solidFill>
                  <a:schemeClr val="accent6">
                    <a:lumMod val="75000"/>
                  </a:schemeClr>
                </a:solidFill>
                <a:latin typeface="Arial" panose="020B0604020202020204" pitchFamily="34" charset="0"/>
                <a:cs typeface="Arial" panose="020B0604020202020204" pitchFamily="34" charset="0"/>
              </a:rPr>
              <a:t>Elizabeth Nia Lewis </a:t>
            </a:r>
          </a:p>
          <a:p>
            <a:r>
              <a:rPr lang="en-GB" sz="4000" dirty="0" smtClean="0">
                <a:solidFill>
                  <a:schemeClr val="accent6">
                    <a:lumMod val="75000"/>
                  </a:schemeClr>
                </a:solidFill>
                <a:latin typeface="Arial" panose="020B0604020202020204" pitchFamily="34" charset="0"/>
                <a:cs typeface="Arial" panose="020B0604020202020204" pitchFamily="34" charset="0"/>
              </a:rPr>
              <a:t>1402428</a:t>
            </a:r>
            <a:endParaRPr lang="en-GB" sz="40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37163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98120"/>
            <a:ext cx="8596668" cy="956629"/>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Contents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77334" y="1136017"/>
            <a:ext cx="4412636" cy="5129871"/>
          </a:xfrm>
        </p:spPr>
        <p:txBody>
          <a:bodyPr>
            <a:noAutofit/>
          </a:bodyPr>
          <a:lstStyle/>
          <a:p>
            <a:pPr>
              <a:buFont typeface="Wingdings" panose="05000000000000000000" pitchFamily="2" charset="2"/>
              <a:buChar char="Ø"/>
            </a:pPr>
            <a:r>
              <a:rPr lang="en-GB" sz="2400" dirty="0" smtClean="0">
                <a:solidFill>
                  <a:schemeClr val="accent6">
                    <a:lumMod val="75000"/>
                  </a:schemeClr>
                </a:solidFill>
                <a:latin typeface="Arial" panose="020B0604020202020204" pitchFamily="34" charset="0"/>
                <a:cs typeface="Arial" panose="020B0604020202020204" pitchFamily="34" charset="0"/>
              </a:rPr>
              <a:t>What is reflective practice?</a:t>
            </a:r>
          </a:p>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Why is </a:t>
            </a:r>
            <a:r>
              <a:rPr lang="en-GB" sz="2400" dirty="0" smtClean="0">
                <a:solidFill>
                  <a:schemeClr val="accent6">
                    <a:lumMod val="75000"/>
                  </a:schemeClr>
                </a:solidFill>
                <a:latin typeface="Arial" panose="020B0604020202020204" pitchFamily="34" charset="0"/>
                <a:cs typeface="Arial" panose="020B0604020202020204" pitchFamily="34" charset="0"/>
              </a:rPr>
              <a:t>reflective </a:t>
            </a:r>
            <a:r>
              <a:rPr lang="en-GB" sz="2400" dirty="0">
                <a:solidFill>
                  <a:schemeClr val="accent6">
                    <a:lumMod val="75000"/>
                  </a:schemeClr>
                </a:solidFill>
                <a:latin typeface="Arial" panose="020B0604020202020204" pitchFamily="34" charset="0"/>
                <a:cs typeface="Arial" panose="020B0604020202020204" pitchFamily="34" charset="0"/>
              </a:rPr>
              <a:t>p</a:t>
            </a:r>
            <a:r>
              <a:rPr lang="en-GB" sz="2400" dirty="0" smtClean="0">
                <a:solidFill>
                  <a:schemeClr val="accent6">
                    <a:lumMod val="75000"/>
                  </a:schemeClr>
                </a:solidFill>
                <a:latin typeface="Arial" panose="020B0604020202020204" pitchFamily="34" charset="0"/>
                <a:cs typeface="Arial" panose="020B0604020202020204" pitchFamily="34" charset="0"/>
              </a:rPr>
              <a:t>ractice </a:t>
            </a:r>
            <a:r>
              <a:rPr lang="en-GB" sz="2400" dirty="0">
                <a:solidFill>
                  <a:schemeClr val="accent6">
                    <a:lumMod val="75000"/>
                  </a:schemeClr>
                </a:solidFill>
                <a:latin typeface="Arial" panose="020B0604020202020204" pitchFamily="34" charset="0"/>
                <a:cs typeface="Arial" panose="020B0604020202020204" pitchFamily="34" charset="0"/>
              </a:rPr>
              <a:t>important</a:t>
            </a:r>
            <a:r>
              <a:rPr lang="en-GB" sz="2400" dirty="0" smtClean="0">
                <a:solidFill>
                  <a:schemeClr val="accent6">
                    <a:lumMod val="75000"/>
                  </a:schemeClr>
                </a:solidFill>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When do we </a:t>
            </a:r>
            <a:r>
              <a:rPr lang="en-GB" sz="2400" dirty="0" smtClean="0">
                <a:solidFill>
                  <a:schemeClr val="accent6">
                    <a:lumMod val="75000"/>
                  </a:schemeClr>
                </a:solidFill>
                <a:latin typeface="Arial" panose="020B0604020202020204" pitchFamily="34" charset="0"/>
                <a:cs typeface="Arial" panose="020B0604020202020204" pitchFamily="34" charset="0"/>
              </a:rPr>
              <a:t>reflect? Schön </a:t>
            </a:r>
            <a:r>
              <a:rPr lang="en-GB" sz="2400" dirty="0">
                <a:solidFill>
                  <a:schemeClr val="accent6">
                    <a:lumMod val="75000"/>
                  </a:schemeClr>
                </a:solidFill>
                <a:latin typeface="Arial" panose="020B0604020202020204" pitchFamily="34" charset="0"/>
                <a:cs typeface="Arial" panose="020B0604020202020204" pitchFamily="34" charset="0"/>
              </a:rPr>
              <a:t>model of </a:t>
            </a:r>
            <a:r>
              <a:rPr lang="en-GB" sz="2400" dirty="0" smtClean="0">
                <a:solidFill>
                  <a:schemeClr val="accent6">
                    <a:lumMod val="75000"/>
                  </a:schemeClr>
                </a:solidFill>
                <a:latin typeface="Arial" panose="020B0604020202020204" pitchFamily="34" charset="0"/>
                <a:cs typeface="Arial" panose="020B0604020202020204" pitchFamily="34" charset="0"/>
              </a:rPr>
              <a:t>reflection</a:t>
            </a:r>
          </a:p>
          <a:p>
            <a:pPr>
              <a:buFont typeface="Wingdings" panose="05000000000000000000" pitchFamily="2" charset="2"/>
              <a:buChar char="Ø"/>
            </a:pPr>
            <a:r>
              <a:rPr lang="en-GB" sz="2400" dirty="0" smtClean="0">
                <a:solidFill>
                  <a:schemeClr val="accent6">
                    <a:lumMod val="75000"/>
                  </a:schemeClr>
                </a:solidFill>
                <a:latin typeface="Arial" panose="020B0604020202020204" pitchFamily="34" charset="0"/>
                <a:cs typeface="Arial" panose="020B0604020202020204" pitchFamily="34" charset="0"/>
              </a:rPr>
              <a:t>My </a:t>
            </a:r>
            <a:r>
              <a:rPr lang="en-GB" sz="2400" dirty="0">
                <a:solidFill>
                  <a:schemeClr val="accent6">
                    <a:lumMod val="75000"/>
                  </a:schemeClr>
                </a:solidFill>
                <a:latin typeface="Arial" panose="020B0604020202020204" pitchFamily="34" charset="0"/>
                <a:cs typeface="Arial" panose="020B0604020202020204" pitchFamily="34" charset="0"/>
              </a:rPr>
              <a:t>varied career </a:t>
            </a:r>
            <a:endParaRPr lang="en-GB" sz="24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smtClean="0">
                <a:solidFill>
                  <a:schemeClr val="accent6">
                    <a:lumMod val="75000"/>
                  </a:schemeClr>
                </a:solidFill>
                <a:latin typeface="Arial" panose="020B0604020202020204" pitchFamily="34" charset="0"/>
                <a:cs typeface="Arial" panose="020B0604020202020204" pitchFamily="34" charset="0"/>
              </a:rPr>
              <a:t>Reflecting on past experiences</a:t>
            </a:r>
          </a:p>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Experiences that have helped me gain knowledge and </a:t>
            </a:r>
            <a:r>
              <a:rPr lang="en-GB" sz="2400" dirty="0" smtClean="0">
                <a:solidFill>
                  <a:schemeClr val="accent6">
                    <a:lumMod val="75000"/>
                  </a:schemeClr>
                </a:solidFill>
                <a:latin typeface="Arial" panose="020B0604020202020204" pitchFamily="34" charset="0"/>
                <a:cs typeface="Arial" panose="020B0604020202020204" pitchFamily="34" charset="0"/>
              </a:rPr>
              <a:t>skills</a:t>
            </a:r>
          </a:p>
        </p:txBody>
      </p:sp>
      <p:sp>
        <p:nvSpPr>
          <p:cNvPr id="4" name="Content Placeholder 3"/>
          <p:cNvSpPr>
            <a:spLocks noGrp="1"/>
          </p:cNvSpPr>
          <p:nvPr>
            <p:ph sz="half" idx="2"/>
          </p:nvPr>
        </p:nvSpPr>
        <p:spPr>
          <a:xfrm>
            <a:off x="5089970" y="1136018"/>
            <a:ext cx="4709350" cy="4475133"/>
          </a:xfrm>
        </p:spPr>
        <p:txBody>
          <a:bodyPr>
            <a:normAutofit/>
          </a:bodyPr>
          <a:lstStyle/>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Past </a:t>
            </a:r>
            <a:r>
              <a:rPr lang="en-GB" sz="2400" dirty="0" smtClean="0">
                <a:solidFill>
                  <a:schemeClr val="accent6">
                    <a:lumMod val="75000"/>
                  </a:schemeClr>
                </a:solidFill>
                <a:latin typeface="Arial" panose="020B0604020202020204" pitchFamily="34" charset="0"/>
                <a:cs typeface="Arial" panose="020B0604020202020204" pitchFamily="34" charset="0"/>
              </a:rPr>
              <a:t>knowledge</a:t>
            </a:r>
            <a:r>
              <a:rPr lang="en-GB" sz="2400" dirty="0">
                <a:solidFill>
                  <a:schemeClr val="accent6">
                    <a:lumMod val="75000"/>
                  </a:schemeClr>
                </a:solidFill>
                <a:latin typeface="Arial" panose="020B0604020202020204" pitchFamily="34" charset="0"/>
                <a:cs typeface="Arial" panose="020B0604020202020204" pitchFamily="34" charset="0"/>
              </a:rPr>
              <a:t>, skills and values</a:t>
            </a:r>
          </a:p>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Present </a:t>
            </a:r>
            <a:r>
              <a:rPr lang="en-GB" sz="2400" dirty="0" smtClean="0">
                <a:solidFill>
                  <a:schemeClr val="accent6">
                    <a:lumMod val="75000"/>
                  </a:schemeClr>
                </a:solidFill>
                <a:latin typeface="Arial" panose="020B0604020202020204" pitchFamily="34" charset="0"/>
                <a:cs typeface="Arial" panose="020B0604020202020204" pitchFamily="34" charset="0"/>
              </a:rPr>
              <a:t>knowledge</a:t>
            </a:r>
            <a:r>
              <a:rPr lang="en-GB" sz="2400" dirty="0">
                <a:solidFill>
                  <a:schemeClr val="accent6">
                    <a:lumMod val="75000"/>
                  </a:schemeClr>
                </a:solidFill>
                <a:latin typeface="Arial" panose="020B0604020202020204" pitchFamily="34" charset="0"/>
                <a:cs typeface="Arial" panose="020B0604020202020204" pitchFamily="34" charset="0"/>
              </a:rPr>
              <a:t>, </a:t>
            </a:r>
            <a:r>
              <a:rPr lang="en-GB" sz="2400" dirty="0" smtClean="0">
                <a:solidFill>
                  <a:schemeClr val="accent6">
                    <a:lumMod val="75000"/>
                  </a:schemeClr>
                </a:solidFill>
                <a:latin typeface="Arial" panose="020B0604020202020204" pitchFamily="34" charset="0"/>
                <a:cs typeface="Arial" panose="020B0604020202020204" pitchFamily="34" charset="0"/>
              </a:rPr>
              <a:t>skills </a:t>
            </a:r>
            <a:r>
              <a:rPr lang="en-GB" sz="2400" dirty="0">
                <a:solidFill>
                  <a:schemeClr val="accent6">
                    <a:lumMod val="75000"/>
                  </a:schemeClr>
                </a:solidFill>
                <a:latin typeface="Arial" panose="020B0604020202020204" pitchFamily="34" charset="0"/>
                <a:cs typeface="Arial" panose="020B0604020202020204" pitchFamily="34" charset="0"/>
              </a:rPr>
              <a:t>and </a:t>
            </a:r>
            <a:r>
              <a:rPr lang="en-GB" sz="2400" dirty="0" smtClean="0">
                <a:solidFill>
                  <a:schemeClr val="accent6">
                    <a:lumMod val="75000"/>
                  </a:schemeClr>
                </a:solidFill>
                <a:latin typeface="Arial" panose="020B0604020202020204" pitchFamily="34" charset="0"/>
                <a:cs typeface="Arial" panose="020B0604020202020204" pitchFamily="34" charset="0"/>
              </a:rPr>
              <a:t>values </a:t>
            </a:r>
            <a:endParaRPr lang="en-GB" sz="24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a:solidFill>
                  <a:schemeClr val="accent6">
                    <a:lumMod val="75000"/>
                  </a:schemeClr>
                </a:solidFill>
                <a:latin typeface="Arial" panose="020B0604020202020204" pitchFamily="34" charset="0"/>
                <a:cs typeface="Arial" panose="020B0604020202020204" pitchFamily="34" charset="0"/>
              </a:rPr>
              <a:t>How have my experiences helped me? </a:t>
            </a:r>
            <a:endParaRPr lang="en-GB" sz="24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smtClean="0">
                <a:solidFill>
                  <a:schemeClr val="accent6">
                    <a:lumMod val="75000"/>
                  </a:schemeClr>
                </a:solidFill>
                <a:latin typeface="Arial" panose="020B0604020202020204" pitchFamily="34" charset="0"/>
                <a:cs typeface="Arial" panose="020B0604020202020204" pitchFamily="34" charset="0"/>
              </a:rPr>
              <a:t>Conclusion </a:t>
            </a:r>
          </a:p>
          <a:p>
            <a:pPr>
              <a:buFont typeface="Wingdings" panose="05000000000000000000" pitchFamily="2" charset="2"/>
              <a:buChar char="Ø"/>
            </a:pPr>
            <a:r>
              <a:rPr lang="en-GB" sz="2400" dirty="0" smtClean="0">
                <a:solidFill>
                  <a:schemeClr val="accent6">
                    <a:lumMod val="75000"/>
                  </a:schemeClr>
                </a:solidFill>
                <a:latin typeface="Arial" panose="020B0604020202020204" pitchFamily="34" charset="0"/>
                <a:cs typeface="Arial" panose="020B0604020202020204" pitchFamily="34" charset="0"/>
              </a:rPr>
              <a:t>References</a:t>
            </a:r>
            <a:endParaRPr lang="en-GB" sz="2400" dirty="0">
              <a:solidFill>
                <a:schemeClr val="accent6">
                  <a:lumMod val="75000"/>
                </a:schemeClr>
              </a:solidFill>
            </a:endParaRPr>
          </a:p>
        </p:txBody>
      </p:sp>
    </p:spTree>
    <p:extLst>
      <p:ext uri="{BB962C8B-B14F-4D97-AF65-F5344CB8AC3E}">
        <p14:creationId xmlns:p14="http://schemas.microsoft.com/office/powerpoint/2010/main" val="31064142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What is </a:t>
            </a:r>
            <a:r>
              <a:rPr lang="en-GB" sz="4000" b="1" dirty="0" smtClean="0">
                <a:solidFill>
                  <a:schemeClr val="accent6">
                    <a:lumMod val="75000"/>
                  </a:schemeClr>
                </a:solidFill>
                <a:latin typeface="Arial" panose="020B0604020202020204" pitchFamily="34" charset="0"/>
                <a:cs typeface="Arial" panose="020B0604020202020204" pitchFamily="34" charset="0"/>
              </a:rPr>
              <a:t>reflective </a:t>
            </a:r>
            <a:r>
              <a:rPr lang="en-GB" sz="4000" b="1" dirty="0">
                <a:solidFill>
                  <a:schemeClr val="accent6">
                    <a:lumMod val="75000"/>
                  </a:schemeClr>
                </a:solidFill>
                <a:latin typeface="Arial" panose="020B0604020202020204" pitchFamily="34" charset="0"/>
                <a:cs typeface="Arial" panose="020B0604020202020204" pitchFamily="34" charset="0"/>
              </a:rPr>
              <a:t>p</a:t>
            </a:r>
            <a:r>
              <a:rPr lang="en-GB" sz="4000" b="1" dirty="0" smtClean="0">
                <a:solidFill>
                  <a:schemeClr val="accent6">
                    <a:lumMod val="75000"/>
                  </a:schemeClr>
                </a:solidFill>
                <a:latin typeface="Arial" panose="020B0604020202020204" pitchFamily="34" charset="0"/>
                <a:cs typeface="Arial" panose="020B0604020202020204" pitchFamily="34" charset="0"/>
              </a:rPr>
              <a:t>ractice</a:t>
            </a:r>
            <a:r>
              <a:rPr lang="en-GB" sz="4000" b="1" dirty="0" smtClean="0">
                <a:solidFill>
                  <a:schemeClr val="accent6">
                    <a:lumMod val="75000"/>
                  </a:schemeClr>
                </a:solidFill>
                <a:latin typeface="Arial" panose="020B0604020202020204" pitchFamily="34" charset="0"/>
                <a:cs typeface="Arial" panose="020B0604020202020204" pitchFamily="34" charset="0"/>
              </a:rPr>
              <a:t>?</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81507" y="1523981"/>
            <a:ext cx="8596668" cy="4865243"/>
          </a:xfrm>
        </p:spPr>
        <p:txBody>
          <a:bodyPr>
            <a:normAutofit/>
          </a:bodyPr>
          <a:lstStyle/>
          <a:p>
            <a:pPr>
              <a:buFont typeface="Wingdings" panose="05000000000000000000" pitchFamily="2" charset="2"/>
              <a:buChar char="Ø"/>
            </a:pPr>
            <a:endParaRPr lang="en-GB"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Improve professional development</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Reflective thinking</a:t>
            </a:r>
          </a:p>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B</a:t>
            </a:r>
            <a:r>
              <a:rPr lang="en-GB" sz="2800" dirty="0" smtClean="0">
                <a:solidFill>
                  <a:schemeClr val="accent6">
                    <a:lumMod val="75000"/>
                  </a:schemeClr>
                </a:solidFill>
                <a:latin typeface="Arial" panose="020B0604020202020204" pitchFamily="34" charset="0"/>
                <a:cs typeface="Arial" panose="020B0604020202020204" pitchFamily="34" charset="0"/>
              </a:rPr>
              <a:t>ehavioural changes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Improvement on knowledge and skills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Analytical thinking</a:t>
            </a:r>
          </a:p>
          <a:p>
            <a:pPr marL="0" indent="0">
              <a:buNone/>
            </a:pPr>
            <a:endParaRPr lang="en-GB" sz="3200" dirty="0" smtClean="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                                                                                                             (Sellars, 2014</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39083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908" y="401256"/>
            <a:ext cx="8596668" cy="1320800"/>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Why is </a:t>
            </a:r>
            <a:r>
              <a:rPr lang="en-GB" sz="4000" b="1" dirty="0" smtClean="0">
                <a:solidFill>
                  <a:schemeClr val="accent6">
                    <a:lumMod val="75000"/>
                  </a:schemeClr>
                </a:solidFill>
                <a:latin typeface="Arial" panose="020B0604020202020204" pitchFamily="34" charset="0"/>
                <a:cs typeface="Arial" panose="020B0604020202020204" pitchFamily="34" charset="0"/>
              </a:rPr>
              <a:t>reflective </a:t>
            </a:r>
            <a:r>
              <a:rPr lang="en-GB" sz="4000" b="1" dirty="0">
                <a:solidFill>
                  <a:schemeClr val="accent6">
                    <a:lumMod val="75000"/>
                  </a:schemeClr>
                </a:solidFill>
                <a:latin typeface="Arial" panose="020B0604020202020204" pitchFamily="34" charset="0"/>
                <a:cs typeface="Arial" panose="020B0604020202020204" pitchFamily="34" charset="0"/>
              </a:rPr>
              <a:t>p</a:t>
            </a:r>
            <a:r>
              <a:rPr lang="en-GB" sz="4000" b="1" dirty="0" smtClean="0">
                <a:solidFill>
                  <a:schemeClr val="accent6">
                    <a:lumMod val="75000"/>
                  </a:schemeClr>
                </a:solidFill>
                <a:latin typeface="Arial" panose="020B0604020202020204" pitchFamily="34" charset="0"/>
                <a:cs typeface="Arial" panose="020B0604020202020204" pitchFamily="34" charset="0"/>
              </a:rPr>
              <a:t>ractice </a:t>
            </a:r>
            <a:r>
              <a:rPr lang="en-GB" sz="4000" b="1" dirty="0" smtClean="0">
                <a:solidFill>
                  <a:schemeClr val="accent6">
                    <a:lumMod val="75000"/>
                  </a:schemeClr>
                </a:solidFill>
                <a:latin typeface="Arial" panose="020B0604020202020204" pitchFamily="34" charset="0"/>
                <a:cs typeface="Arial" panose="020B0604020202020204" pitchFamily="34" charset="0"/>
              </a:rPr>
              <a:t>important?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69931" y="2137440"/>
            <a:ext cx="8596668" cy="4124463"/>
          </a:xfrm>
        </p:spPr>
        <p:txBody>
          <a:bodyPr>
            <a:normAutofit fontScale="25000" lnSpcReduction="20000"/>
          </a:bodyPr>
          <a:lstStyle/>
          <a:p>
            <a:pPr>
              <a:buFont typeface="Wingdings" panose="05000000000000000000" pitchFamily="2" charset="2"/>
              <a:buChar char="Ø"/>
            </a:pPr>
            <a:r>
              <a:rPr lang="en-GB" sz="11200" dirty="0" smtClean="0">
                <a:solidFill>
                  <a:schemeClr val="accent6">
                    <a:lumMod val="75000"/>
                  </a:schemeClr>
                </a:solidFill>
                <a:latin typeface="Arial" panose="020B0604020202020204" pitchFamily="34" charset="0"/>
                <a:cs typeface="Arial" panose="020B0604020202020204" pitchFamily="34" charset="0"/>
              </a:rPr>
              <a:t>Identify ways of improvement</a:t>
            </a:r>
          </a:p>
          <a:p>
            <a:pPr>
              <a:buFont typeface="Wingdings" panose="05000000000000000000" pitchFamily="2" charset="2"/>
              <a:buChar char="Ø"/>
            </a:pPr>
            <a:r>
              <a:rPr lang="en-GB" sz="11200" dirty="0" smtClean="0">
                <a:solidFill>
                  <a:schemeClr val="accent6">
                    <a:lumMod val="75000"/>
                  </a:schemeClr>
                </a:solidFill>
                <a:latin typeface="Arial" panose="020B0604020202020204" pitchFamily="34" charset="0"/>
                <a:cs typeface="Arial" panose="020B0604020202020204" pitchFamily="34" charset="0"/>
              </a:rPr>
              <a:t>Links between feeling, thinking and doing</a:t>
            </a:r>
          </a:p>
          <a:p>
            <a:pPr>
              <a:buFont typeface="Wingdings" panose="05000000000000000000" pitchFamily="2" charset="2"/>
              <a:buChar char="Ø"/>
            </a:pPr>
            <a:r>
              <a:rPr lang="en-GB" sz="11200" dirty="0" smtClean="0">
                <a:solidFill>
                  <a:schemeClr val="accent6">
                    <a:lumMod val="75000"/>
                  </a:schemeClr>
                </a:solidFill>
                <a:latin typeface="Arial" panose="020B0604020202020204" pitchFamily="34" charset="0"/>
                <a:cs typeface="Arial" panose="020B0604020202020204" pitchFamily="34" charset="0"/>
              </a:rPr>
              <a:t>Identify areas of strength and weakness</a:t>
            </a:r>
          </a:p>
          <a:p>
            <a:pPr>
              <a:buFont typeface="Wingdings" panose="05000000000000000000" pitchFamily="2" charset="2"/>
              <a:buChar char="Ø"/>
            </a:pPr>
            <a:r>
              <a:rPr lang="en-GB" sz="11200" dirty="0" smtClean="0">
                <a:solidFill>
                  <a:schemeClr val="accent6">
                    <a:lumMod val="75000"/>
                  </a:schemeClr>
                </a:solidFill>
                <a:latin typeface="Arial" panose="020B0604020202020204" pitchFamily="34" charset="0"/>
                <a:cs typeface="Arial" panose="020B0604020202020204" pitchFamily="34" charset="0"/>
              </a:rPr>
              <a:t>Maintaining a level of quality </a:t>
            </a:r>
          </a:p>
          <a:p>
            <a:pPr marL="0" indent="0">
              <a:buNone/>
            </a:pPr>
            <a:endParaRPr lang="en-GB" sz="12800"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sz="9000" dirty="0" smtClean="0">
                <a:solidFill>
                  <a:schemeClr val="accent6">
                    <a:lumMod val="75000"/>
                  </a:schemeClr>
                </a:solidFill>
                <a:latin typeface="Arial" panose="020B0604020202020204" pitchFamily="34" charset="0"/>
                <a:cs typeface="Arial" panose="020B0604020202020204" pitchFamily="34" charset="0"/>
              </a:rPr>
              <a:t>                                                                                                                                                             </a:t>
            </a:r>
            <a:endParaRPr lang="en-GB" sz="9000"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sz="3200" dirty="0" smtClean="0">
                <a:solidFill>
                  <a:schemeClr val="accent6">
                    <a:lumMod val="75000"/>
                  </a:schemeClr>
                </a:solidFill>
                <a:latin typeface="Arial" panose="020B0604020202020204" pitchFamily="34" charset="0"/>
                <a:cs typeface="Arial" panose="020B0604020202020204" pitchFamily="34" charset="0"/>
              </a:rPr>
              <a:t>                                                         </a:t>
            </a:r>
            <a:endParaRPr lang="en-GB" sz="5800"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sz="7200" dirty="0" smtClean="0">
                <a:solidFill>
                  <a:schemeClr val="accent6">
                    <a:lumMod val="75000"/>
                  </a:schemeClr>
                </a:solidFill>
                <a:latin typeface="Arial" panose="020B0604020202020204" pitchFamily="34" charset="0"/>
                <a:cs typeface="Arial" panose="020B0604020202020204" pitchFamily="34" charset="0"/>
              </a:rPr>
              <a:t>                                                                                                         (</a:t>
            </a:r>
            <a:r>
              <a:rPr lang="en-GB" sz="7200" dirty="0">
                <a:solidFill>
                  <a:schemeClr val="accent6">
                    <a:lumMod val="75000"/>
                  </a:schemeClr>
                </a:solidFill>
                <a:latin typeface="Arial" panose="020B0604020202020204" pitchFamily="34" charset="0"/>
                <a:cs typeface="Arial" panose="020B0604020202020204" pitchFamily="34" charset="0"/>
              </a:rPr>
              <a:t>Ghaye, 2011)</a:t>
            </a:r>
          </a:p>
          <a:p>
            <a:pPr marL="0" indent="0">
              <a:buNone/>
            </a:pPr>
            <a:endParaRPr lang="en-GB" sz="72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en-GB" sz="3200" dirty="0" smtClean="0">
              <a:solidFill>
                <a:schemeClr val="accent6">
                  <a:lumMod val="75000"/>
                </a:schemeClr>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19359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When do we reflect?</a:t>
            </a:r>
            <a:br>
              <a:rPr lang="en-GB" sz="4000" b="1" dirty="0" smtClean="0">
                <a:solidFill>
                  <a:schemeClr val="accent6">
                    <a:lumMod val="75000"/>
                  </a:schemeClr>
                </a:solidFill>
                <a:latin typeface="Arial" panose="020B0604020202020204" pitchFamily="34" charset="0"/>
                <a:cs typeface="Arial" panose="020B0604020202020204" pitchFamily="34" charset="0"/>
              </a:rPr>
            </a:br>
            <a:r>
              <a:rPr lang="en-GB" sz="4000" b="1" dirty="0" smtClean="0">
                <a:solidFill>
                  <a:schemeClr val="accent6">
                    <a:lumMod val="75000"/>
                  </a:schemeClr>
                </a:solidFill>
                <a:latin typeface="Arial" panose="020B0604020202020204" pitchFamily="34" charset="0"/>
                <a:cs typeface="Arial" panose="020B0604020202020204" pitchFamily="34" charset="0"/>
              </a:rPr>
              <a:t>Schön model of reflection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1"/>
          </p:nvPr>
        </p:nvSpPr>
        <p:spPr/>
        <p:txBody>
          <a:bodyPr>
            <a:normAutofit lnSpcReduction="10000"/>
          </a:bodyPr>
          <a:lstStyle/>
          <a:p>
            <a:pPr marL="0" indent="0" algn="ctr">
              <a:buNone/>
            </a:pPr>
            <a:endParaRPr lang="en-GB" sz="2800" dirty="0" smtClean="0">
              <a:latin typeface="Arial" panose="020B0604020202020204" pitchFamily="34" charset="0"/>
              <a:cs typeface="Arial" panose="020B0604020202020204" pitchFamily="34" charset="0"/>
            </a:endParaRPr>
          </a:p>
          <a:p>
            <a:pPr marL="0" indent="0" algn="ctr">
              <a:buNone/>
            </a:pPr>
            <a:r>
              <a:rPr lang="en-GB" sz="2800" dirty="0" smtClean="0">
                <a:solidFill>
                  <a:schemeClr val="accent6">
                    <a:lumMod val="75000"/>
                  </a:schemeClr>
                </a:solidFill>
                <a:latin typeface="Arial" panose="020B0604020202020204" pitchFamily="34" charset="0"/>
                <a:cs typeface="Arial" panose="020B0604020202020204" pitchFamily="34" charset="0"/>
              </a:rPr>
              <a:t>Reflection in action -  </a:t>
            </a:r>
          </a:p>
          <a:p>
            <a:pPr marL="0" indent="0" algn="ctr">
              <a:buNone/>
            </a:pPr>
            <a:r>
              <a:rPr lang="en-GB" sz="2800" dirty="0" smtClean="0">
                <a:solidFill>
                  <a:schemeClr val="accent6">
                    <a:lumMod val="75000"/>
                  </a:schemeClr>
                </a:solidFill>
                <a:latin typeface="Arial" panose="020B0604020202020204" pitchFamily="34" charset="0"/>
                <a:cs typeface="Arial" panose="020B0604020202020204" pitchFamily="34" charset="0"/>
              </a:rPr>
              <a:t>Reflects while the activity or event is taking place </a:t>
            </a:r>
            <a:endParaRPr lang="en-GB" sz="2800" dirty="0">
              <a:solidFill>
                <a:schemeClr val="accent6">
                  <a:lumMod val="75000"/>
                </a:schemeClr>
              </a:solidFill>
              <a:latin typeface="Arial" panose="020B0604020202020204" pitchFamily="34" charset="0"/>
              <a:cs typeface="Arial" panose="020B0604020202020204" pitchFamily="34" charset="0"/>
            </a:endParaRPr>
          </a:p>
        </p:txBody>
      </p:sp>
      <p:sp>
        <p:nvSpPr>
          <p:cNvPr id="7" name="Content Placeholder 6"/>
          <p:cNvSpPr>
            <a:spLocks noGrp="1"/>
          </p:cNvSpPr>
          <p:nvPr>
            <p:ph sz="half" idx="2"/>
          </p:nvPr>
        </p:nvSpPr>
        <p:spPr/>
        <p:txBody>
          <a:bodyPr>
            <a:normAutofit lnSpcReduction="10000"/>
          </a:bodyPr>
          <a:lstStyle/>
          <a:p>
            <a:pPr marL="0" indent="0" algn="ctr">
              <a:buNone/>
            </a:pPr>
            <a:endParaRPr lang="en-GB" sz="2800" dirty="0" smtClean="0">
              <a:latin typeface="Arial" panose="020B0604020202020204" pitchFamily="34" charset="0"/>
              <a:cs typeface="Arial" panose="020B0604020202020204" pitchFamily="34" charset="0"/>
            </a:endParaRPr>
          </a:p>
          <a:p>
            <a:pPr marL="0" indent="0" algn="ctr">
              <a:buNone/>
            </a:pPr>
            <a:r>
              <a:rPr lang="en-GB" sz="2800" dirty="0" smtClean="0">
                <a:solidFill>
                  <a:schemeClr val="accent6">
                    <a:lumMod val="75000"/>
                  </a:schemeClr>
                </a:solidFill>
                <a:latin typeface="Arial" panose="020B0604020202020204" pitchFamily="34" charset="0"/>
                <a:cs typeface="Arial" panose="020B0604020202020204" pitchFamily="34" charset="0"/>
              </a:rPr>
              <a:t>Reflection on action -  </a:t>
            </a:r>
          </a:p>
          <a:p>
            <a:pPr marL="0" indent="0" algn="ctr">
              <a:buNone/>
            </a:pPr>
            <a:r>
              <a:rPr lang="en-GB" sz="2800" dirty="0" smtClean="0">
                <a:solidFill>
                  <a:schemeClr val="accent6">
                    <a:lumMod val="75000"/>
                  </a:schemeClr>
                </a:solidFill>
                <a:latin typeface="Arial" panose="020B0604020202020204" pitchFamily="34" charset="0"/>
                <a:cs typeface="Arial" panose="020B0604020202020204" pitchFamily="34" charset="0"/>
              </a:rPr>
              <a:t>Retrospective reflection (after the event/activity has taken place)</a:t>
            </a:r>
          </a:p>
          <a:p>
            <a:pPr marL="0" indent="0" algn="ctr">
              <a:buNone/>
            </a:pPr>
            <a:endParaRPr lang="en-GB" sz="2400" dirty="0">
              <a:latin typeface="Arial" panose="020B0604020202020204" pitchFamily="34" charset="0"/>
              <a:cs typeface="Arial" panose="020B0604020202020204" pitchFamily="34" charset="0"/>
            </a:endParaRPr>
          </a:p>
          <a:p>
            <a:pPr marL="0" indent="0" algn="r">
              <a:buNone/>
            </a:pPr>
            <a:endParaRPr lang="en-GB" sz="2400" dirty="0" smtClean="0">
              <a:latin typeface="Arial" panose="020B0604020202020204" pitchFamily="34" charset="0"/>
              <a:cs typeface="Arial" panose="020B0604020202020204" pitchFamily="34" charset="0"/>
            </a:endParaRPr>
          </a:p>
          <a:p>
            <a:pPr marL="0" indent="0">
              <a:buNone/>
            </a:pPr>
            <a:r>
              <a:rPr lang="en-GB" sz="2400" dirty="0">
                <a:solidFill>
                  <a:schemeClr val="accent6">
                    <a:lumMod val="75000"/>
                  </a:schemeClr>
                </a:solidFill>
                <a:latin typeface="Arial" panose="020B0604020202020204" pitchFamily="34" charset="0"/>
                <a:cs typeface="Arial" panose="020B0604020202020204" pitchFamily="34" charset="0"/>
              </a:rPr>
              <a:t> </a:t>
            </a:r>
            <a:r>
              <a:rPr lang="en-GB" sz="2400" dirty="0" smtClean="0">
                <a:solidFill>
                  <a:schemeClr val="accent6">
                    <a:lumMod val="75000"/>
                  </a:schemeClr>
                </a:solidFill>
                <a:latin typeface="Arial" panose="020B0604020202020204" pitchFamily="34" charset="0"/>
                <a:cs typeface="Arial" panose="020B0604020202020204" pitchFamily="34" charset="0"/>
              </a:rPr>
              <a:t>                         </a:t>
            </a:r>
            <a:r>
              <a:rPr lang="en-GB" sz="2000" dirty="0" smtClean="0">
                <a:solidFill>
                  <a:schemeClr val="accent6">
                    <a:lumMod val="75000"/>
                  </a:schemeClr>
                </a:solidFill>
                <a:latin typeface="Arial" panose="020B0604020202020204" pitchFamily="34" charset="0"/>
                <a:cs typeface="Arial" panose="020B0604020202020204" pitchFamily="34" charset="0"/>
              </a:rPr>
              <a:t>(Finlay</a:t>
            </a:r>
            <a:r>
              <a:rPr lang="en-GB" sz="2000" dirty="0">
                <a:solidFill>
                  <a:schemeClr val="accent6">
                    <a:lumMod val="75000"/>
                  </a:schemeClr>
                </a:solidFill>
                <a:latin typeface="Arial" panose="020B0604020202020204" pitchFamily="34" charset="0"/>
                <a:cs typeface="Arial" panose="020B0604020202020204" pitchFamily="34" charset="0"/>
              </a:rPr>
              <a:t>, </a:t>
            </a:r>
            <a:r>
              <a:rPr lang="en-GB" sz="2000" dirty="0" smtClean="0">
                <a:solidFill>
                  <a:schemeClr val="accent6">
                    <a:lumMod val="75000"/>
                  </a:schemeClr>
                </a:solidFill>
                <a:latin typeface="Arial" panose="020B0604020202020204" pitchFamily="34" charset="0"/>
                <a:cs typeface="Arial" panose="020B0604020202020204" pitchFamily="34" charset="0"/>
              </a:rPr>
              <a:t>2008</a:t>
            </a:r>
            <a:r>
              <a:rPr lang="en-GB" sz="2000" dirty="0">
                <a:solidFill>
                  <a:schemeClr val="accent6">
                    <a:lumMod val="75000"/>
                  </a:schemeClr>
                </a:solidFill>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4879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77334" y="169639"/>
            <a:ext cx="8596668" cy="685800"/>
          </a:xfrm>
        </p:spPr>
        <p:txBody>
          <a:bodyPr>
            <a:no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My varied career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77334" y="1094282"/>
            <a:ext cx="8596668" cy="5501389"/>
          </a:xfrm>
        </p:spPr>
        <p:txBody>
          <a:bodyPr>
            <a:normAutofit/>
          </a:bodyPr>
          <a:lstStyle/>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Waitress at my local public house</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Library Assistant (Saturdays)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Shop assistant (Saturday &amp; Sunday)</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Nursery Nurse within a busy Nursery</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1:1 Teaching Assistant within a large Primary </a:t>
            </a:r>
            <a:r>
              <a:rPr lang="en-GB" sz="2800" dirty="0">
                <a:solidFill>
                  <a:schemeClr val="accent6">
                    <a:lumMod val="75000"/>
                  </a:schemeClr>
                </a:solidFill>
                <a:latin typeface="Arial" panose="020B0604020202020204" pitchFamily="34" charset="0"/>
                <a:cs typeface="Arial" panose="020B0604020202020204" pitchFamily="34" charset="0"/>
              </a:rPr>
              <a:t>S</a:t>
            </a:r>
            <a:r>
              <a:rPr lang="en-GB" sz="2800" dirty="0" smtClean="0">
                <a:solidFill>
                  <a:schemeClr val="accent6">
                    <a:lumMod val="75000"/>
                  </a:schemeClr>
                </a:solidFill>
                <a:latin typeface="Arial" panose="020B0604020202020204" pitchFamily="34" charset="0"/>
                <a:cs typeface="Arial" panose="020B0604020202020204" pitchFamily="34" charset="0"/>
              </a:rPr>
              <a:t>chool</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Joint Leader at a Cylch Meithrin</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Nursery Nurse and then promoted to Room Leader within a Nursery </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Teaching Assistant within a large Primary School </a:t>
            </a:r>
          </a:p>
          <a:p>
            <a:pPr>
              <a:buFont typeface="Wingdings" panose="05000000000000000000" pitchFamily="2" charset="2"/>
              <a:buChar char="Ø"/>
            </a:pPr>
            <a:endParaRPr lang="en-GB" sz="28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728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83534"/>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Reflecting on past experiences</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93135"/>
            <a:ext cx="8596668" cy="4548228"/>
          </a:xfrm>
        </p:spPr>
        <p:txBody>
          <a:bodyPr>
            <a:normAutofit/>
          </a:bodyPr>
          <a:lstStyle/>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Nursery Nurse within a busy </a:t>
            </a:r>
            <a:r>
              <a:rPr lang="en-GB" sz="2800" dirty="0" smtClean="0">
                <a:solidFill>
                  <a:schemeClr val="accent6">
                    <a:lumMod val="75000"/>
                  </a:schemeClr>
                </a:solidFill>
                <a:latin typeface="Arial" panose="020B0604020202020204" pitchFamily="34" charset="0"/>
                <a:cs typeface="Arial" panose="020B0604020202020204" pitchFamily="34" charset="0"/>
              </a:rPr>
              <a:t>Nursery – I felt I needed further guidance and encouragement as I did not feel confident enough to pursue this line of work.</a:t>
            </a:r>
            <a:endParaRPr lang="en-GB" sz="2800" dirty="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1:1 Teaching Assistant within a large Primary </a:t>
            </a:r>
            <a:r>
              <a:rPr lang="en-GB" sz="2800" dirty="0" smtClean="0">
                <a:solidFill>
                  <a:schemeClr val="accent6">
                    <a:lumMod val="75000"/>
                  </a:schemeClr>
                </a:solidFill>
                <a:latin typeface="Arial" panose="020B0604020202020204" pitchFamily="34" charset="0"/>
                <a:cs typeface="Arial" panose="020B0604020202020204" pitchFamily="34" charset="0"/>
              </a:rPr>
              <a:t>School – I felt attached to the child I was working with however I felt I did not fully understand the child’s needs and I felt I did not have the knowledge and skill to do the work properly. </a:t>
            </a:r>
            <a:endParaRPr lang="en-GB" sz="2800" dirty="0">
              <a:solidFill>
                <a:schemeClr val="accent6">
                  <a:lumMod val="75000"/>
                </a:schemeClr>
              </a:solidFill>
              <a:latin typeface="Arial" panose="020B0604020202020204" pitchFamily="34" charset="0"/>
              <a:cs typeface="Arial" panose="020B0604020202020204" pitchFamily="34" charset="0"/>
            </a:endParaRPr>
          </a:p>
          <a:p>
            <a:pPr marL="0" indent="0">
              <a:buNone/>
            </a:pPr>
            <a:endParaRPr lang="en-GB" sz="28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7963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Experiences that have helped me gain knowledge and skills</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Joint Leader at a Cylch </a:t>
            </a:r>
            <a:r>
              <a:rPr lang="en-GB" sz="2800" dirty="0" smtClean="0">
                <a:solidFill>
                  <a:schemeClr val="accent6">
                    <a:lumMod val="75000"/>
                  </a:schemeClr>
                </a:solidFill>
                <a:latin typeface="Arial" panose="020B0604020202020204" pitchFamily="34" charset="0"/>
                <a:cs typeface="Arial" panose="020B0604020202020204" pitchFamily="34" charset="0"/>
              </a:rPr>
              <a:t>Meithrin - working as part of an experienced small team</a:t>
            </a:r>
            <a:endParaRPr lang="en-GB" sz="2800" dirty="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Nursery Nurse and then promoted to Room Leader within a </a:t>
            </a:r>
            <a:r>
              <a:rPr lang="en-GB" sz="2800" dirty="0" smtClean="0">
                <a:solidFill>
                  <a:schemeClr val="accent6">
                    <a:lumMod val="75000"/>
                  </a:schemeClr>
                </a:solidFill>
                <a:latin typeface="Arial" panose="020B0604020202020204" pitchFamily="34" charset="0"/>
                <a:cs typeface="Arial" panose="020B0604020202020204" pitchFamily="34" charset="0"/>
              </a:rPr>
              <a:t>Nursery – gained experience through working with different ages and knowledgeable and helpful staff</a:t>
            </a:r>
            <a:endParaRPr lang="en-GB" sz="2800" dirty="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a:solidFill>
                  <a:schemeClr val="accent6">
                    <a:lumMod val="75000"/>
                  </a:schemeClr>
                </a:solidFill>
                <a:latin typeface="Arial" panose="020B0604020202020204" pitchFamily="34" charset="0"/>
                <a:cs typeface="Arial" panose="020B0604020202020204" pitchFamily="34" charset="0"/>
              </a:rPr>
              <a:t>Teaching Assistant within a large Primary </a:t>
            </a:r>
            <a:r>
              <a:rPr lang="en-GB" sz="2800" dirty="0" smtClean="0">
                <a:solidFill>
                  <a:schemeClr val="accent6">
                    <a:lumMod val="75000"/>
                  </a:schemeClr>
                </a:solidFill>
                <a:latin typeface="Arial" panose="020B0604020202020204" pitchFamily="34" charset="0"/>
                <a:cs typeface="Arial" panose="020B0604020202020204" pitchFamily="34" charset="0"/>
              </a:rPr>
              <a:t>School – currently working within </a:t>
            </a:r>
            <a:r>
              <a:rPr lang="en-GB" sz="2800" dirty="0" smtClean="0">
                <a:solidFill>
                  <a:schemeClr val="accent6">
                    <a:lumMod val="75000"/>
                  </a:schemeClr>
                </a:solidFill>
                <a:latin typeface="Arial" panose="020B0604020202020204" pitchFamily="34" charset="0"/>
                <a:cs typeface="Arial" panose="020B0604020202020204" pitchFamily="34" charset="0"/>
              </a:rPr>
              <a:t>a busy classroom supporting the class teacher and children</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2568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243068"/>
            <a:ext cx="8596668" cy="1041722"/>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Past </a:t>
            </a:r>
            <a:r>
              <a:rPr lang="en-GB" sz="4000" b="1" dirty="0" smtClean="0">
                <a:solidFill>
                  <a:schemeClr val="accent6">
                    <a:lumMod val="75000"/>
                  </a:schemeClr>
                </a:solidFill>
                <a:latin typeface="Arial" panose="020B0604020202020204" pitchFamily="34" charset="0"/>
                <a:cs typeface="Arial" panose="020B0604020202020204" pitchFamily="34" charset="0"/>
              </a:rPr>
              <a:t>knowledge</a:t>
            </a:r>
            <a:r>
              <a:rPr lang="en-GB" sz="4000" b="1" dirty="0" smtClean="0">
                <a:solidFill>
                  <a:schemeClr val="accent6">
                    <a:lumMod val="75000"/>
                  </a:schemeClr>
                </a:solidFill>
                <a:latin typeface="Arial" panose="020B0604020202020204" pitchFamily="34" charset="0"/>
                <a:cs typeface="Arial" panose="020B0604020202020204" pitchFamily="34" charset="0"/>
              </a:rPr>
              <a:t>, skills and values</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a:xfrm>
            <a:off x="677334" y="1377387"/>
            <a:ext cx="8596668" cy="4663975"/>
          </a:xfrm>
        </p:spPr>
        <p:txBody>
          <a:bodyPr>
            <a:normAutofit/>
          </a:bodyPr>
          <a:lstStyle/>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Knowledge – </a:t>
            </a:r>
            <a:r>
              <a:rPr lang="en-GB" sz="2800" dirty="0" smtClean="0">
                <a:solidFill>
                  <a:schemeClr val="accent6">
                    <a:lumMod val="75000"/>
                  </a:schemeClr>
                </a:solidFill>
                <a:latin typeface="Arial" panose="020B0604020202020204" pitchFamily="34" charset="0"/>
                <a:cs typeface="Arial" panose="020B0604020202020204" pitchFamily="34" charset="0"/>
              </a:rPr>
              <a:t>how to plan activities for young children, how to accomplish everyday tasks, dealing with new experiences  </a:t>
            </a:r>
          </a:p>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Skills</a:t>
            </a:r>
            <a:r>
              <a:rPr lang="en-GB" sz="2800" dirty="0" smtClean="0">
                <a:solidFill>
                  <a:schemeClr val="accent6">
                    <a:lumMod val="75000"/>
                  </a:schemeClr>
                </a:solidFill>
                <a:latin typeface="Arial" panose="020B0604020202020204" pitchFamily="34" charset="0"/>
                <a:cs typeface="Arial" panose="020B0604020202020204" pitchFamily="34" charset="0"/>
              </a:rPr>
              <a:t> – working effectively as a team, creating strong bonds, dealing with new experiences</a:t>
            </a:r>
          </a:p>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Values</a:t>
            </a:r>
            <a:r>
              <a:rPr lang="en-GB" sz="2800" dirty="0" smtClean="0">
                <a:solidFill>
                  <a:schemeClr val="accent6">
                    <a:lumMod val="75000"/>
                  </a:schemeClr>
                </a:solidFill>
                <a:latin typeface="Arial" panose="020B0604020202020204" pitchFamily="34" charset="0"/>
                <a:cs typeface="Arial" panose="020B0604020202020204" pitchFamily="34" charset="0"/>
              </a:rPr>
              <a:t> – quality care, working effectively with others, provide new experiences for children</a:t>
            </a:r>
          </a:p>
          <a:p>
            <a:pPr marL="0" indent="0">
              <a:buNone/>
            </a:pPr>
            <a:endParaRPr lang="en-GB" sz="3200" b="1"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5332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79816"/>
            <a:ext cx="9111243" cy="686765"/>
          </a:xfrm>
        </p:spPr>
        <p:txBody>
          <a:bodyPr>
            <a:no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Present </a:t>
            </a:r>
            <a:r>
              <a:rPr lang="en-GB" sz="4000" b="1" dirty="0" smtClean="0">
                <a:solidFill>
                  <a:schemeClr val="accent6">
                    <a:lumMod val="75000"/>
                  </a:schemeClr>
                </a:solidFill>
                <a:latin typeface="Arial" panose="020B0604020202020204" pitchFamily="34" charset="0"/>
                <a:cs typeface="Arial" panose="020B0604020202020204" pitchFamily="34" charset="0"/>
              </a:rPr>
              <a:t>knowledge</a:t>
            </a:r>
            <a:r>
              <a:rPr lang="en-GB" sz="4000" b="1" dirty="0" smtClean="0">
                <a:solidFill>
                  <a:schemeClr val="accent6">
                    <a:lumMod val="75000"/>
                  </a:schemeClr>
                </a:solidFill>
                <a:latin typeface="Arial" panose="020B0604020202020204" pitchFamily="34" charset="0"/>
                <a:cs typeface="Arial" panose="020B0604020202020204" pitchFamily="34" charset="0"/>
              </a:rPr>
              <a:t>, </a:t>
            </a:r>
            <a:r>
              <a:rPr lang="en-GB" sz="4000" b="1" dirty="0" smtClean="0">
                <a:solidFill>
                  <a:schemeClr val="accent6">
                    <a:lumMod val="75000"/>
                  </a:schemeClr>
                </a:solidFill>
                <a:latin typeface="Arial" panose="020B0604020202020204" pitchFamily="34" charset="0"/>
                <a:cs typeface="Arial" panose="020B0604020202020204" pitchFamily="34" charset="0"/>
              </a:rPr>
              <a:t>skills </a:t>
            </a:r>
            <a:r>
              <a:rPr lang="en-GB" sz="4000" b="1" dirty="0" smtClean="0">
                <a:solidFill>
                  <a:schemeClr val="accent6">
                    <a:lumMod val="75000"/>
                  </a:schemeClr>
                </a:solidFill>
                <a:latin typeface="Arial" panose="020B0604020202020204" pitchFamily="34" charset="0"/>
                <a:cs typeface="Arial" panose="020B0604020202020204" pitchFamily="34" charset="0"/>
              </a:rPr>
              <a:t>and </a:t>
            </a:r>
            <a:r>
              <a:rPr lang="en-GB" sz="4000" b="1" dirty="0" smtClean="0">
                <a:solidFill>
                  <a:schemeClr val="accent6">
                    <a:lumMod val="75000"/>
                  </a:schemeClr>
                </a:solidFill>
                <a:latin typeface="Arial" panose="020B0604020202020204" pitchFamily="34" charset="0"/>
                <a:cs typeface="Arial" panose="020B0604020202020204" pitchFamily="34" charset="0"/>
              </a:rPr>
              <a:t>values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85733"/>
            <a:ext cx="8596668" cy="4455630"/>
          </a:xfrm>
        </p:spPr>
        <p:txBody>
          <a:bodyPr>
            <a:normAutofit/>
          </a:bodyPr>
          <a:lstStyle/>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Knowledge</a:t>
            </a:r>
            <a:r>
              <a:rPr lang="en-GB" sz="2800" dirty="0" smtClean="0">
                <a:solidFill>
                  <a:schemeClr val="accent6">
                    <a:lumMod val="75000"/>
                  </a:schemeClr>
                </a:solidFill>
                <a:latin typeface="Arial" panose="020B0604020202020204" pitchFamily="34" charset="0"/>
                <a:cs typeface="Arial" panose="020B0604020202020204" pitchFamily="34" charset="0"/>
              </a:rPr>
              <a:t> – understanding children’s development, working with different organisations, working as a team </a:t>
            </a:r>
          </a:p>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Skills</a:t>
            </a:r>
            <a:r>
              <a:rPr lang="en-GB" sz="2800" dirty="0" smtClean="0">
                <a:solidFill>
                  <a:schemeClr val="accent6">
                    <a:lumMod val="75000"/>
                  </a:schemeClr>
                </a:solidFill>
                <a:latin typeface="Arial" panose="020B0604020202020204" pitchFamily="34" charset="0"/>
                <a:cs typeface="Arial" panose="020B0604020202020204" pitchFamily="34" charset="0"/>
              </a:rPr>
              <a:t> – communicating effectively with adults and children, being organised, confidently relating back messages and information to others</a:t>
            </a:r>
          </a:p>
          <a:p>
            <a:pPr>
              <a:buFont typeface="Wingdings" panose="05000000000000000000" pitchFamily="2" charset="2"/>
              <a:buChar char="Ø"/>
            </a:pPr>
            <a:r>
              <a:rPr lang="en-GB" sz="2800" b="1" dirty="0" smtClean="0">
                <a:solidFill>
                  <a:schemeClr val="accent6">
                    <a:lumMod val="75000"/>
                  </a:schemeClr>
                </a:solidFill>
                <a:latin typeface="Arial" panose="020B0604020202020204" pitchFamily="34" charset="0"/>
                <a:cs typeface="Arial" panose="020B0604020202020204" pitchFamily="34" charset="0"/>
              </a:rPr>
              <a:t>Values</a:t>
            </a:r>
            <a:r>
              <a:rPr lang="en-GB" sz="2800" dirty="0" smtClean="0">
                <a:solidFill>
                  <a:schemeClr val="accent6">
                    <a:lumMod val="75000"/>
                  </a:schemeClr>
                </a:solidFill>
                <a:latin typeface="Arial" panose="020B0604020202020204" pitchFamily="34" charset="0"/>
                <a:cs typeface="Arial" panose="020B0604020202020204" pitchFamily="34" charset="0"/>
              </a:rPr>
              <a:t> – providing quality care, safe environment to learn, creating strong bonds, provide new experiences for children, access to all children </a:t>
            </a:r>
            <a:endParaRPr lang="en-GB" sz="28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11020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9796"/>
            <a:ext cx="8596668" cy="686765"/>
          </a:xfrm>
        </p:spPr>
        <p:txBody>
          <a:bodyPr>
            <a:no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How have my experiences helped me?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737361"/>
            <a:ext cx="8596668" cy="4304002"/>
          </a:xfrm>
        </p:spPr>
        <p:txBody>
          <a:bodyPr>
            <a:normAutofit/>
          </a:bodyPr>
          <a:lstStyle/>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Courses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Working with different professionals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Working with parents/carers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Working within a knowledgeable and a helpful team</a:t>
            </a:r>
          </a:p>
          <a:p>
            <a:pPr>
              <a:buFont typeface="Wingdings" panose="05000000000000000000" pitchFamily="2" charset="2"/>
              <a:buChar char="Ø"/>
            </a:pPr>
            <a:endParaRPr lang="en-GB" sz="2800" dirty="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8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74854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6760"/>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Conclusion</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56361"/>
            <a:ext cx="8596668" cy="4685002"/>
          </a:xfrm>
        </p:spPr>
        <p:txBody>
          <a:bodyPr>
            <a:normAutofit/>
          </a:bodyPr>
          <a:lstStyle/>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How to use reflective practice to improve quality services</a:t>
            </a: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Reflection has given me the incite into how knowledge, skills and values are gained and </a:t>
            </a:r>
            <a:r>
              <a:rPr lang="en-GB" sz="2800" dirty="0" smtClean="0">
                <a:solidFill>
                  <a:schemeClr val="accent6">
                    <a:lumMod val="75000"/>
                  </a:schemeClr>
                </a:solidFill>
                <a:latin typeface="Arial" panose="020B0604020202020204" pitchFamily="34" charset="0"/>
                <a:cs typeface="Arial" panose="020B0604020202020204" pitchFamily="34" charset="0"/>
              </a:rPr>
              <a:t>improved</a:t>
            </a:r>
            <a:endParaRPr lang="en-GB" sz="28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Quality of care is essential for children </a:t>
            </a:r>
            <a:endParaRPr lang="en-GB" sz="28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800" dirty="0" smtClean="0">
                <a:solidFill>
                  <a:schemeClr val="accent6">
                    <a:lumMod val="75000"/>
                  </a:schemeClr>
                </a:solidFill>
                <a:latin typeface="Arial" panose="020B0604020202020204" pitchFamily="34" charset="0"/>
                <a:cs typeface="Arial" panose="020B0604020202020204" pitchFamily="34" charset="0"/>
              </a:rPr>
              <a:t>Effective parent partnerships are essential to good practice</a:t>
            </a:r>
            <a:endParaRPr lang="en-GB" sz="28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800" dirty="0" smtClean="0">
              <a:solidFill>
                <a:schemeClr val="accent6">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400" dirty="0" smtClean="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0551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85195"/>
            <a:ext cx="8596668" cy="729205"/>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References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124262"/>
            <a:ext cx="8596668" cy="5336498"/>
          </a:xfrm>
        </p:spPr>
        <p:txBody>
          <a:bodyPr>
            <a:normAutofit/>
          </a:bodyPr>
          <a:lstStyle/>
          <a:p>
            <a:pPr marL="0" indent="0">
              <a:buNone/>
            </a:pPr>
            <a:r>
              <a:rPr lang="en-GB" dirty="0">
                <a:solidFill>
                  <a:schemeClr val="accent6">
                    <a:lumMod val="75000"/>
                  </a:schemeClr>
                </a:solidFill>
                <a:latin typeface="Arial" panose="020B0604020202020204" pitchFamily="34" charset="0"/>
                <a:cs typeface="Arial" panose="020B0604020202020204" pitchFamily="34" charset="0"/>
              </a:rPr>
              <a:t>Billett, S. (2010) ‘Workplace Pedagogic Practices: Co–participation and Learning’, </a:t>
            </a:r>
            <a:r>
              <a:rPr lang="en-GB" i="1" dirty="0">
                <a:solidFill>
                  <a:schemeClr val="accent6">
                    <a:lumMod val="75000"/>
                  </a:schemeClr>
                </a:solidFill>
                <a:latin typeface="Arial" panose="020B0604020202020204" pitchFamily="34" charset="0"/>
                <a:cs typeface="Arial" panose="020B0604020202020204" pitchFamily="34" charset="0"/>
              </a:rPr>
              <a:t>British Journal of Educational Studies, </a:t>
            </a:r>
            <a:r>
              <a:rPr lang="en-GB" dirty="0">
                <a:solidFill>
                  <a:schemeClr val="accent6">
                    <a:lumMod val="75000"/>
                  </a:schemeClr>
                </a:solidFill>
                <a:latin typeface="Arial" panose="020B0604020202020204" pitchFamily="34" charset="0"/>
                <a:cs typeface="Arial" panose="020B0604020202020204" pitchFamily="34" charset="0"/>
              </a:rPr>
              <a:t>Volume 50, No. 4, pp.457-481. [On-line]. Available at: </a:t>
            </a:r>
            <a:r>
              <a:rPr lang="en-GB" dirty="0">
                <a:latin typeface="Arial" panose="020B0604020202020204" pitchFamily="34" charset="0"/>
                <a:cs typeface="Arial" panose="020B0604020202020204" pitchFamily="34" charset="0"/>
                <a:hlinkClick r:id="rId3"/>
              </a:rPr>
              <a:t>http://www.tandfonline.com/doi/abs/10.1111/1467-8527.t01-2-00214?src=recsys</a:t>
            </a:r>
            <a:r>
              <a:rPr lang="en-GB" dirty="0">
                <a:latin typeface="Arial" panose="020B0604020202020204" pitchFamily="34" charset="0"/>
                <a:cs typeface="Arial" panose="020B0604020202020204" pitchFamily="34" charset="0"/>
              </a:rPr>
              <a:t> </a:t>
            </a:r>
            <a:r>
              <a:rPr lang="en-GB" dirty="0">
                <a:solidFill>
                  <a:schemeClr val="accent6">
                    <a:lumMod val="75000"/>
                  </a:schemeClr>
                </a:solidFill>
                <a:latin typeface="Arial" panose="020B0604020202020204" pitchFamily="34" charset="0"/>
                <a:cs typeface="Arial" panose="020B0604020202020204" pitchFamily="34" charset="0"/>
              </a:rPr>
              <a:t>[Accessed: 11</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 </a:t>
            </a: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Brandt, R. (1989) ‘On parents and schools: A conversation with Joyce Epstein’ </a:t>
            </a:r>
            <a:r>
              <a:rPr lang="en-GB" i="1" dirty="0">
                <a:solidFill>
                  <a:schemeClr val="accent6">
                    <a:lumMod val="75000"/>
                  </a:schemeClr>
                </a:solidFill>
                <a:latin typeface="Arial" panose="020B0604020202020204" pitchFamily="34" charset="0"/>
                <a:cs typeface="Arial" panose="020B0604020202020204" pitchFamily="34" charset="0"/>
              </a:rPr>
              <a:t>Educational Leadership</a:t>
            </a:r>
            <a:r>
              <a:rPr lang="en-GB" dirty="0">
                <a:solidFill>
                  <a:schemeClr val="accent6">
                    <a:lumMod val="75000"/>
                  </a:schemeClr>
                </a:solidFill>
                <a:latin typeface="Arial" panose="020B0604020202020204" pitchFamily="34" charset="0"/>
                <a:cs typeface="Arial" panose="020B0604020202020204" pitchFamily="34" charset="0"/>
              </a:rPr>
              <a:t>, Volume 47, No. 2,October, pp.24-27. [On-line]. Available at: </a:t>
            </a:r>
            <a:r>
              <a:rPr lang="en-GB" dirty="0">
                <a:latin typeface="Arial" panose="020B0604020202020204" pitchFamily="34" charset="0"/>
                <a:cs typeface="Arial" panose="020B0604020202020204" pitchFamily="34" charset="0"/>
                <a:hlinkClick r:id="rId4"/>
              </a:rPr>
              <a:t>http://www.ascd.com/ASCD/pdf/journals/ed_lead/el_198910_brandt2.pdf</a:t>
            </a:r>
            <a:r>
              <a:rPr lang="en-GB" dirty="0">
                <a:latin typeface="Arial" panose="020B0604020202020204" pitchFamily="34" charset="0"/>
                <a:cs typeface="Arial" panose="020B0604020202020204" pitchFamily="34" charset="0"/>
              </a:rPr>
              <a:t> </a:t>
            </a:r>
            <a:r>
              <a:rPr lang="en-GB" dirty="0">
                <a:solidFill>
                  <a:schemeClr val="accent6">
                    <a:lumMod val="75000"/>
                  </a:schemeClr>
                </a:solidFill>
                <a:latin typeface="Arial" panose="020B0604020202020204" pitchFamily="34" charset="0"/>
                <a:cs typeface="Arial" panose="020B0604020202020204" pitchFamily="34" charset="0"/>
              </a:rPr>
              <a:t>[Accessed: 16</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a:t>
            </a:r>
            <a:r>
              <a:rPr lang="en-GB" dirty="0" smtClean="0">
                <a:solidFill>
                  <a:schemeClr val="accent6">
                    <a:lumMod val="75000"/>
                  </a:schemeClr>
                </a:solidFill>
                <a:latin typeface="Arial" panose="020B0604020202020204" pitchFamily="34" charset="0"/>
                <a:cs typeface="Arial" panose="020B0604020202020204" pitchFamily="34" charset="0"/>
              </a:rPr>
              <a:t>].</a:t>
            </a: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Children's Workforce Development Council, (2010) ‘Common Core of Skills’ </a:t>
            </a:r>
            <a:r>
              <a:rPr lang="en-GB" dirty="0">
                <a:latin typeface="Arial" panose="020B0604020202020204" pitchFamily="34" charset="0"/>
                <a:cs typeface="Arial" panose="020B0604020202020204" pitchFamily="34" charset="0"/>
                <a:hlinkClick r:id="rId5"/>
              </a:rPr>
              <a:t>http://moodle.uwtsd.ac.uk/pluginfile.php/97427/mod_resource/content/1/common_core_skills_factsheet.pdf</a:t>
            </a:r>
            <a:r>
              <a:rPr lang="en-GB" dirty="0">
                <a:latin typeface="Arial" panose="020B0604020202020204" pitchFamily="34" charset="0"/>
                <a:cs typeface="Arial" panose="020B0604020202020204" pitchFamily="34" charset="0"/>
              </a:rPr>
              <a:t> </a:t>
            </a:r>
            <a:r>
              <a:rPr lang="en-GB" dirty="0">
                <a:solidFill>
                  <a:schemeClr val="accent6">
                    <a:lumMod val="75000"/>
                  </a:schemeClr>
                </a:solidFill>
                <a:latin typeface="Arial" panose="020B0604020202020204" pitchFamily="34" charset="0"/>
                <a:cs typeface="Arial" panose="020B0604020202020204" pitchFamily="34" charset="0"/>
              </a:rPr>
              <a:t>[Accessed: 11</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 </a:t>
            </a:r>
          </a:p>
          <a:p>
            <a:pPr marL="0" indent="0">
              <a:buNone/>
            </a:pPr>
            <a:r>
              <a:rPr lang="en-GB" dirty="0" smtClean="0">
                <a:solidFill>
                  <a:schemeClr val="accent6">
                    <a:lumMod val="75000"/>
                  </a:schemeClr>
                </a:solidFill>
                <a:latin typeface="Arial" panose="020B0604020202020204" pitchFamily="34" charset="0"/>
                <a:cs typeface="Arial" panose="020B0604020202020204" pitchFamily="34" charset="0"/>
              </a:rPr>
              <a:t>Finlay</a:t>
            </a:r>
            <a:r>
              <a:rPr lang="en-GB" dirty="0">
                <a:solidFill>
                  <a:schemeClr val="accent6">
                    <a:lumMod val="75000"/>
                  </a:schemeClr>
                </a:solidFill>
                <a:latin typeface="Arial" panose="020B0604020202020204" pitchFamily="34" charset="0"/>
                <a:cs typeface="Arial" panose="020B0604020202020204" pitchFamily="34" charset="0"/>
              </a:rPr>
              <a:t>, L</a:t>
            </a:r>
            <a:r>
              <a:rPr lang="en-GB" dirty="0" smtClean="0">
                <a:solidFill>
                  <a:schemeClr val="accent6">
                    <a:lumMod val="75000"/>
                  </a:schemeClr>
                </a:solidFill>
                <a:latin typeface="Arial" panose="020B0604020202020204" pitchFamily="34" charset="0"/>
                <a:cs typeface="Arial" panose="020B0604020202020204" pitchFamily="34" charset="0"/>
              </a:rPr>
              <a:t>. (2008) ‘Reflecting </a:t>
            </a:r>
            <a:r>
              <a:rPr lang="en-GB" dirty="0">
                <a:solidFill>
                  <a:schemeClr val="accent6">
                    <a:lumMod val="75000"/>
                  </a:schemeClr>
                </a:solidFill>
                <a:latin typeface="Arial" panose="020B0604020202020204" pitchFamily="34" charset="0"/>
                <a:cs typeface="Arial" panose="020B0604020202020204" pitchFamily="34" charset="0"/>
              </a:rPr>
              <a:t>on reflective </a:t>
            </a:r>
            <a:r>
              <a:rPr lang="en-GB" dirty="0" smtClean="0">
                <a:solidFill>
                  <a:schemeClr val="accent6">
                    <a:lumMod val="75000"/>
                  </a:schemeClr>
                </a:solidFill>
                <a:latin typeface="Arial" panose="020B0604020202020204" pitchFamily="34" charset="0"/>
                <a:cs typeface="Arial" panose="020B0604020202020204" pitchFamily="34" charset="0"/>
              </a:rPr>
              <a:t>practice’</a:t>
            </a:r>
            <a:r>
              <a:rPr lang="en-GB" dirty="0">
                <a:solidFill>
                  <a:schemeClr val="accent6">
                    <a:lumMod val="75000"/>
                  </a:schemeClr>
                </a:solidFill>
                <a:latin typeface="Arial" panose="020B0604020202020204" pitchFamily="34" charset="0"/>
                <a:cs typeface="Arial" panose="020B0604020202020204" pitchFamily="34" charset="0"/>
              </a:rPr>
              <a:t> </a:t>
            </a:r>
            <a:r>
              <a:rPr lang="en-GB" i="1" dirty="0">
                <a:solidFill>
                  <a:schemeClr val="accent6">
                    <a:lumMod val="75000"/>
                  </a:schemeClr>
                </a:solidFill>
                <a:latin typeface="Arial" panose="020B0604020202020204" pitchFamily="34" charset="0"/>
                <a:cs typeface="Arial" panose="020B0604020202020204" pitchFamily="34" charset="0"/>
              </a:rPr>
              <a:t>PBPL paper</a:t>
            </a:r>
            <a:r>
              <a:rPr lang="en-GB" dirty="0">
                <a:solidFill>
                  <a:schemeClr val="accent6">
                    <a:lumMod val="75000"/>
                  </a:schemeClr>
                </a:solidFill>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Volume 52</a:t>
            </a:r>
            <a:r>
              <a:rPr lang="en-GB" dirty="0">
                <a:solidFill>
                  <a:schemeClr val="accent6">
                    <a:lumMod val="75000"/>
                  </a:schemeClr>
                </a:solidFill>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January, pp.1-27. [On-line]. </a:t>
            </a:r>
            <a:r>
              <a:rPr lang="en-GB" dirty="0">
                <a:solidFill>
                  <a:schemeClr val="accent6">
                    <a:lumMod val="75000"/>
                  </a:schemeClr>
                </a:solidFill>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6"/>
              </a:rPr>
              <a:t>https://</a:t>
            </a:r>
            <a:r>
              <a:rPr lang="en-GB" dirty="0" smtClean="0">
                <a:latin typeface="Arial" panose="020B0604020202020204" pitchFamily="34" charset="0"/>
                <a:cs typeface="Arial" panose="020B0604020202020204" pitchFamily="34" charset="0"/>
                <a:hlinkClick r:id="rId6"/>
              </a:rPr>
              <a:t>pdfs.semanticscholar.org/c128/691f2615de873dfe544fcb5dc902fe812675.pdf</a:t>
            </a:r>
            <a:r>
              <a:rPr lang="en-GB" dirty="0" smtClean="0">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[Accessed: 9</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 </a:t>
            </a:r>
          </a:p>
        </p:txBody>
      </p:sp>
    </p:spTree>
    <p:extLst>
      <p:ext uri="{BB962C8B-B14F-4D97-AF65-F5344CB8AC3E}">
        <p14:creationId xmlns:p14="http://schemas.microsoft.com/office/powerpoint/2010/main" val="22570575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28891"/>
          </a:xfrm>
        </p:spPr>
        <p:txBody>
          <a:bodyPr>
            <a:no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References</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54238"/>
            <a:ext cx="8596668" cy="5031571"/>
          </a:xfrm>
        </p:spPr>
        <p:txBody>
          <a:bodyPr>
            <a:normAutofit lnSpcReduction="10000"/>
          </a:bodyPr>
          <a:lstStyle/>
          <a:p>
            <a:pPr marL="0" indent="0">
              <a:buNone/>
            </a:pPr>
            <a:r>
              <a:rPr lang="en-GB" dirty="0">
                <a:solidFill>
                  <a:schemeClr val="accent6">
                    <a:lumMod val="75000"/>
                  </a:schemeClr>
                </a:solidFill>
                <a:latin typeface="Arial" panose="020B0604020202020204" pitchFamily="34" charset="0"/>
                <a:cs typeface="Arial" panose="020B0604020202020204" pitchFamily="34" charset="0"/>
              </a:rPr>
              <a:t>Ghaye, T. (2011) </a:t>
            </a:r>
            <a:r>
              <a:rPr lang="en-GB" i="1" dirty="0">
                <a:solidFill>
                  <a:schemeClr val="accent6">
                    <a:lumMod val="75000"/>
                  </a:schemeClr>
                </a:solidFill>
                <a:latin typeface="Arial" panose="020B0604020202020204" pitchFamily="34" charset="0"/>
                <a:cs typeface="Arial" panose="020B0604020202020204" pitchFamily="34" charset="0"/>
              </a:rPr>
              <a:t>Teaching and Learning Through Reflective Practice: A Practical Guide for Positive Action. (2</a:t>
            </a:r>
            <a:r>
              <a:rPr lang="en-GB" i="1" baseline="30000" dirty="0">
                <a:solidFill>
                  <a:schemeClr val="accent6">
                    <a:lumMod val="75000"/>
                  </a:schemeClr>
                </a:solidFill>
                <a:latin typeface="Arial" panose="020B0604020202020204" pitchFamily="34" charset="0"/>
                <a:cs typeface="Arial" panose="020B0604020202020204" pitchFamily="34" charset="0"/>
              </a:rPr>
              <a:t>nd</a:t>
            </a:r>
            <a:r>
              <a:rPr lang="en-GB" i="1" dirty="0">
                <a:solidFill>
                  <a:schemeClr val="accent6">
                    <a:lumMod val="75000"/>
                  </a:schemeClr>
                </a:solidFill>
                <a:latin typeface="Arial" panose="020B0604020202020204" pitchFamily="34" charset="0"/>
                <a:cs typeface="Arial" panose="020B0604020202020204" pitchFamily="34" charset="0"/>
              </a:rPr>
              <a:t> ed).</a:t>
            </a:r>
            <a:r>
              <a:rPr lang="en-GB" dirty="0">
                <a:solidFill>
                  <a:schemeClr val="accent6">
                    <a:lumMod val="75000"/>
                  </a:schemeClr>
                </a:solidFill>
                <a:latin typeface="Arial" panose="020B0604020202020204" pitchFamily="34" charset="0"/>
                <a:cs typeface="Arial" panose="020B0604020202020204" pitchFamily="34" charset="0"/>
              </a:rPr>
              <a:t> London: Rutledge. [e-book]. Available at: </a:t>
            </a:r>
            <a:r>
              <a:rPr lang="en-GB" dirty="0">
                <a:solidFill>
                  <a:srgbClr val="0070C0"/>
                </a:solidFill>
                <a:latin typeface="Arial" panose="020B0604020202020204" pitchFamily="34" charset="0"/>
                <a:cs typeface="Arial" panose="020B0604020202020204" pitchFamily="34" charset="0"/>
                <a:hlinkClick r:id="rId3"/>
              </a:rPr>
              <a:t>https://books.google.co.uk/books?hl=en&amp;lr=&amp;id=MAisAgAAQBAJ&amp;oi=fnd&amp;pg=PP1&amp;dq=why+is+reflective+practice+important&amp;ots=F-9vZIzTLJ&amp;sig=mcP92y94fTffGBWaI2N0c5MWa2c#v=onepage&amp;q=why%20is%20reflective%20practice%20important&amp;f=false</a:t>
            </a:r>
            <a:r>
              <a:rPr lang="en-GB" dirty="0">
                <a:solidFill>
                  <a:srgbClr val="0070C0"/>
                </a:solidFill>
                <a:latin typeface="Arial" panose="020B0604020202020204" pitchFamily="34" charset="0"/>
                <a:cs typeface="Arial" panose="020B0604020202020204" pitchFamily="34" charset="0"/>
              </a:rPr>
              <a:t> </a:t>
            </a:r>
            <a:r>
              <a:rPr lang="en-GB" dirty="0">
                <a:solidFill>
                  <a:schemeClr val="accent6">
                    <a:lumMod val="75000"/>
                  </a:schemeClr>
                </a:solidFill>
                <a:latin typeface="Arial" panose="020B0604020202020204" pitchFamily="34" charset="0"/>
                <a:cs typeface="Arial" panose="020B0604020202020204" pitchFamily="34" charset="0"/>
              </a:rPr>
              <a:t>[Accessed: 9</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 </a:t>
            </a:r>
            <a:endParaRPr lang="en-GB" dirty="0" smtClean="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dirty="0" smtClean="0">
                <a:solidFill>
                  <a:schemeClr val="accent6">
                    <a:lumMod val="75000"/>
                  </a:schemeClr>
                </a:solidFill>
                <a:latin typeface="Arial" panose="020B0604020202020204" pitchFamily="34" charset="0"/>
                <a:cs typeface="Arial" panose="020B0604020202020204" pitchFamily="34" charset="0"/>
              </a:rPr>
              <a:t>Kolb</a:t>
            </a:r>
            <a:r>
              <a:rPr lang="en-GB" dirty="0">
                <a:solidFill>
                  <a:schemeClr val="accent6">
                    <a:lumMod val="75000"/>
                  </a:schemeClr>
                </a:solidFill>
                <a:latin typeface="Arial" panose="020B0604020202020204" pitchFamily="34" charset="0"/>
                <a:cs typeface="Arial" panose="020B0604020202020204" pitchFamily="34" charset="0"/>
              </a:rPr>
              <a:t>, D.A</a:t>
            </a:r>
            <a:r>
              <a:rPr lang="en-GB" dirty="0" smtClean="0">
                <a:solidFill>
                  <a:schemeClr val="accent6">
                    <a:lumMod val="75000"/>
                  </a:schemeClr>
                </a:solidFill>
                <a:latin typeface="Arial" panose="020B0604020202020204" pitchFamily="34" charset="0"/>
                <a:cs typeface="Arial" panose="020B0604020202020204" pitchFamily="34" charset="0"/>
              </a:rPr>
              <a:t>. (1985</a:t>
            </a:r>
            <a:r>
              <a:rPr lang="en-GB" dirty="0">
                <a:solidFill>
                  <a:schemeClr val="accent6">
                    <a:lumMod val="75000"/>
                  </a:schemeClr>
                </a:solidFill>
                <a:latin typeface="Arial" panose="020B0604020202020204" pitchFamily="34" charset="0"/>
                <a:cs typeface="Arial" panose="020B0604020202020204" pitchFamily="34" charset="0"/>
              </a:rPr>
              <a:t>)</a:t>
            </a:r>
            <a:r>
              <a:rPr lang="en-GB" dirty="0" smtClean="0">
                <a:solidFill>
                  <a:schemeClr val="accent6">
                    <a:lumMod val="75000"/>
                  </a:schemeClr>
                </a:solidFill>
                <a:latin typeface="Arial" panose="020B0604020202020204" pitchFamily="34" charset="0"/>
                <a:cs typeface="Arial" panose="020B0604020202020204" pitchFamily="34" charset="0"/>
              </a:rPr>
              <a:t> </a:t>
            </a:r>
            <a:r>
              <a:rPr lang="en-GB" i="1" dirty="0">
                <a:solidFill>
                  <a:schemeClr val="accent6">
                    <a:lumMod val="75000"/>
                  </a:schemeClr>
                </a:solidFill>
                <a:latin typeface="Arial" panose="020B0604020202020204" pitchFamily="34" charset="0"/>
                <a:cs typeface="Arial" panose="020B0604020202020204" pitchFamily="34" charset="0"/>
              </a:rPr>
              <a:t>Learning style inventory. The Power of the 2, 2, </a:t>
            </a:r>
            <a:r>
              <a:rPr lang="en-GB" dirty="0" smtClean="0">
                <a:solidFill>
                  <a:schemeClr val="accent6">
                    <a:lumMod val="75000"/>
                  </a:schemeClr>
                </a:solidFill>
                <a:latin typeface="Arial" panose="020B0604020202020204" pitchFamily="34" charset="0"/>
                <a:cs typeface="Arial" panose="020B0604020202020204" pitchFamily="34" charset="0"/>
              </a:rPr>
              <a:t>San Francisco: Jossey</a:t>
            </a:r>
            <a:r>
              <a:rPr lang="en-GB" dirty="0">
                <a:solidFill>
                  <a:schemeClr val="accent6">
                    <a:lumMod val="75000"/>
                  </a:schemeClr>
                </a:solidFill>
                <a:latin typeface="Arial" panose="020B0604020202020204" pitchFamily="34" charset="0"/>
                <a:cs typeface="Arial" panose="020B0604020202020204" pitchFamily="34" charset="0"/>
              </a:rPr>
              <a:t>-</a:t>
            </a:r>
            <a:r>
              <a:rPr lang="en-GB" dirty="0" smtClean="0">
                <a:solidFill>
                  <a:schemeClr val="accent6">
                    <a:lumMod val="75000"/>
                  </a:schemeClr>
                </a:solidFill>
                <a:latin typeface="Arial" panose="020B0604020202020204" pitchFamily="34" charset="0"/>
                <a:cs typeface="Arial" panose="020B0604020202020204" pitchFamily="34" charset="0"/>
              </a:rPr>
              <a:t>Bass A Wiley Imprint. [e-book]. </a:t>
            </a:r>
            <a:r>
              <a:rPr lang="en-GB" dirty="0">
                <a:solidFill>
                  <a:schemeClr val="accent6">
                    <a:lumMod val="75000"/>
                  </a:schemeClr>
                </a:solidFill>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https://books.google.co.uk/books?hl=en&amp;lr=&amp;</a:t>
            </a:r>
            <a:r>
              <a:rPr lang="en-GB" dirty="0" smtClean="0">
                <a:latin typeface="Arial" panose="020B0604020202020204" pitchFamily="34" charset="0"/>
                <a:cs typeface="Arial" panose="020B0604020202020204" pitchFamily="34" charset="0"/>
                <a:hlinkClick r:id="rId4"/>
              </a:rPr>
              <a:t>id=RvPNf89a7FYC&amp;oi=fnd&amp;pg=PA267&amp;dq=kolb+experiential+learning&amp;ots=l_uz5z6UYS&amp;sig=vQf-Ctwi89-AcEPRHJp39IOEVQ8#v=onepage&amp;q=kolb%20experiential%20learning&amp;f=false</a:t>
            </a:r>
            <a:r>
              <a:rPr lang="en-GB" dirty="0" smtClean="0">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[Accessed: 11</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 </a:t>
            </a: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Kolb, D.A</a:t>
            </a:r>
            <a:r>
              <a:rPr lang="en-GB" dirty="0" smtClean="0">
                <a:solidFill>
                  <a:schemeClr val="accent6">
                    <a:lumMod val="75000"/>
                  </a:schemeClr>
                </a:solidFill>
                <a:latin typeface="Arial" panose="020B0604020202020204" pitchFamily="34" charset="0"/>
                <a:cs typeface="Arial" panose="020B0604020202020204" pitchFamily="34" charset="0"/>
              </a:rPr>
              <a:t>. (2014) </a:t>
            </a:r>
            <a:r>
              <a:rPr lang="en-GB" dirty="0">
                <a:solidFill>
                  <a:schemeClr val="accent6">
                    <a:lumMod val="75000"/>
                  </a:schemeClr>
                </a:solidFill>
                <a:latin typeface="Arial" panose="020B0604020202020204" pitchFamily="34" charset="0"/>
                <a:cs typeface="Arial" panose="020B0604020202020204" pitchFamily="34" charset="0"/>
              </a:rPr>
              <a:t> </a:t>
            </a:r>
            <a:r>
              <a:rPr lang="en-GB" i="1" dirty="0">
                <a:solidFill>
                  <a:schemeClr val="accent6">
                    <a:lumMod val="75000"/>
                  </a:schemeClr>
                </a:solidFill>
                <a:latin typeface="Arial" panose="020B0604020202020204" pitchFamily="34" charset="0"/>
                <a:cs typeface="Arial" panose="020B0604020202020204" pitchFamily="34" charset="0"/>
              </a:rPr>
              <a:t>Experiential learning: Experience as the source of learning and development</a:t>
            </a:r>
            <a:r>
              <a:rPr lang="en-GB" dirty="0" smtClean="0">
                <a:solidFill>
                  <a:schemeClr val="accent6">
                    <a:lumMod val="75000"/>
                  </a:schemeClr>
                </a:solidFill>
                <a:latin typeface="Arial" panose="020B0604020202020204" pitchFamily="34" charset="0"/>
                <a:cs typeface="Arial" panose="020B0604020202020204" pitchFamily="34" charset="0"/>
              </a:rPr>
              <a:t>. (2</a:t>
            </a:r>
            <a:r>
              <a:rPr lang="en-GB" baseline="30000" dirty="0" smtClean="0">
                <a:solidFill>
                  <a:schemeClr val="accent6">
                    <a:lumMod val="75000"/>
                  </a:schemeClr>
                </a:solidFill>
                <a:latin typeface="Arial" panose="020B0604020202020204" pitchFamily="34" charset="0"/>
                <a:cs typeface="Arial" panose="020B0604020202020204" pitchFamily="34" charset="0"/>
              </a:rPr>
              <a:t>nd</a:t>
            </a:r>
            <a:r>
              <a:rPr lang="en-GB" dirty="0" smtClean="0">
                <a:solidFill>
                  <a:schemeClr val="accent6">
                    <a:lumMod val="75000"/>
                  </a:schemeClr>
                </a:solidFill>
                <a:latin typeface="Arial" panose="020B0604020202020204" pitchFamily="34" charset="0"/>
                <a:cs typeface="Arial" panose="020B0604020202020204" pitchFamily="34" charset="0"/>
              </a:rPr>
              <a:t> ed). New Jersey: FT </a:t>
            </a:r>
            <a:r>
              <a:rPr lang="en-GB" dirty="0">
                <a:solidFill>
                  <a:schemeClr val="accent6">
                    <a:lumMod val="75000"/>
                  </a:schemeClr>
                </a:solidFill>
                <a:latin typeface="Arial" panose="020B0604020202020204" pitchFamily="34" charset="0"/>
                <a:cs typeface="Arial" panose="020B0604020202020204" pitchFamily="34" charset="0"/>
              </a:rPr>
              <a:t>press</a:t>
            </a:r>
            <a:r>
              <a:rPr lang="en-GB" dirty="0" smtClean="0">
                <a:solidFill>
                  <a:schemeClr val="accent6">
                    <a:lumMod val="75000"/>
                  </a:schemeClr>
                </a:solidFill>
                <a:latin typeface="Arial" panose="020B0604020202020204" pitchFamily="34" charset="0"/>
                <a:cs typeface="Arial" panose="020B0604020202020204" pitchFamily="34" charset="0"/>
              </a:rPr>
              <a:t>. [e-book]. Available at: </a:t>
            </a:r>
            <a:r>
              <a:rPr lang="en-GB" dirty="0" smtClean="0">
                <a:latin typeface="Arial" panose="020B0604020202020204" pitchFamily="34" charset="0"/>
                <a:cs typeface="Arial" panose="020B0604020202020204" pitchFamily="34" charset="0"/>
                <a:hlinkClick r:id="rId5"/>
              </a:rPr>
              <a:t>https</a:t>
            </a:r>
            <a:r>
              <a:rPr lang="en-GB" dirty="0">
                <a:latin typeface="Arial" panose="020B0604020202020204" pitchFamily="34" charset="0"/>
                <a:cs typeface="Arial" panose="020B0604020202020204" pitchFamily="34" charset="0"/>
                <a:hlinkClick r:id="rId5"/>
              </a:rPr>
              <a:t>://books.google.co.uk/books?hl=en&amp;lr=&amp;</a:t>
            </a:r>
            <a:r>
              <a:rPr lang="en-GB" dirty="0" smtClean="0">
                <a:latin typeface="Arial" panose="020B0604020202020204" pitchFamily="34" charset="0"/>
                <a:cs typeface="Arial" panose="020B0604020202020204" pitchFamily="34" charset="0"/>
                <a:hlinkClick r:id="rId5"/>
              </a:rPr>
              <a:t>id=jpbeBQAAQBAJ&amp;oi=fnd&amp;pg=PR7&amp;dq=piaget+experiential+learning&amp;ots=Vn2UsP_XRh&amp;sig=VMV_YEWgO0cFA-LG8qEVvnnCSIg#v=onepage&amp;q=piaget%20experiential%20learning&amp;f=false</a:t>
            </a:r>
            <a:r>
              <a:rPr lang="en-GB" dirty="0" smtClean="0">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[Accessed: 11</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a:t>
            </a:r>
            <a:r>
              <a:rPr lang="en-GB" dirty="0" smtClean="0">
                <a:solidFill>
                  <a:schemeClr val="accent6">
                    <a:lumMod val="75000"/>
                  </a:schemeClr>
                </a:solidFill>
                <a:latin typeface="Arial" panose="020B0604020202020204" pitchFamily="34" charset="0"/>
                <a:cs typeface="Arial" panose="020B0604020202020204" pitchFamily="34" charset="0"/>
              </a:rPr>
              <a:t>].</a:t>
            </a:r>
          </a:p>
          <a:p>
            <a:pPr marL="0" indent="0">
              <a:buNone/>
            </a:pPr>
            <a:endParaRPr lang="en-GB"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24613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33063"/>
          </a:xfrm>
        </p:spPr>
        <p:txBody>
          <a:bodyPr>
            <a:norm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References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42663"/>
            <a:ext cx="8596668" cy="4698699"/>
          </a:xfrm>
        </p:spPr>
        <p:txBody>
          <a:bodyPr>
            <a:normAutofit/>
          </a:bodyPr>
          <a:lstStyle/>
          <a:p>
            <a:pPr marL="0" indent="0">
              <a:buNone/>
            </a:pPr>
            <a:r>
              <a:rPr lang="en-GB" dirty="0">
                <a:solidFill>
                  <a:schemeClr val="accent6">
                    <a:lumMod val="75000"/>
                  </a:schemeClr>
                </a:solidFill>
                <a:latin typeface="Arial" panose="020B0604020202020204" pitchFamily="34" charset="0"/>
                <a:cs typeface="Arial" panose="020B0604020202020204" pitchFamily="34" charset="0"/>
              </a:rPr>
              <a:t>Penn, H. (2011) </a:t>
            </a:r>
            <a:r>
              <a:rPr lang="en-GB" i="1" dirty="0">
                <a:solidFill>
                  <a:schemeClr val="accent6">
                    <a:lumMod val="75000"/>
                  </a:schemeClr>
                </a:solidFill>
                <a:latin typeface="Arial" panose="020B0604020202020204" pitchFamily="34" charset="0"/>
                <a:cs typeface="Arial" panose="020B0604020202020204" pitchFamily="34" charset="0"/>
              </a:rPr>
              <a:t>Quality in Early Childhood Services. </a:t>
            </a:r>
            <a:r>
              <a:rPr lang="en-GB" dirty="0">
                <a:solidFill>
                  <a:schemeClr val="accent6">
                    <a:lumMod val="75000"/>
                  </a:schemeClr>
                </a:solidFill>
                <a:latin typeface="Arial" panose="020B0604020202020204" pitchFamily="34" charset="0"/>
                <a:cs typeface="Arial" panose="020B0604020202020204" pitchFamily="34" charset="0"/>
              </a:rPr>
              <a:t>Maidenhead: Open University Press. </a:t>
            </a:r>
          </a:p>
          <a:p>
            <a:pPr marL="0" indent="0">
              <a:buNone/>
            </a:pPr>
            <a:r>
              <a:rPr lang="en-GB" dirty="0" smtClean="0">
                <a:solidFill>
                  <a:schemeClr val="accent6">
                    <a:lumMod val="75000"/>
                  </a:schemeClr>
                </a:solidFill>
                <a:latin typeface="Arial" panose="020B0604020202020204" pitchFamily="34" charset="0"/>
                <a:cs typeface="Arial" panose="020B0604020202020204" pitchFamily="34" charset="0"/>
              </a:rPr>
              <a:t>Pugh</a:t>
            </a:r>
            <a:r>
              <a:rPr lang="en-GB" dirty="0">
                <a:solidFill>
                  <a:schemeClr val="accent6">
                    <a:lumMod val="75000"/>
                  </a:schemeClr>
                </a:solidFill>
                <a:latin typeface="Arial" panose="020B0604020202020204" pitchFamily="34" charset="0"/>
                <a:cs typeface="Arial" panose="020B0604020202020204" pitchFamily="34" charset="0"/>
              </a:rPr>
              <a:t>, G. and Duffy, B. </a:t>
            </a:r>
            <a:r>
              <a:rPr lang="en-GB" dirty="0" smtClean="0">
                <a:solidFill>
                  <a:schemeClr val="accent6">
                    <a:lumMod val="75000"/>
                  </a:schemeClr>
                </a:solidFill>
                <a:latin typeface="Arial" panose="020B0604020202020204" pitchFamily="34" charset="0"/>
                <a:cs typeface="Arial" panose="020B0604020202020204" pitchFamily="34" charset="0"/>
              </a:rPr>
              <a:t>(eds) (2013)</a:t>
            </a:r>
            <a:r>
              <a:rPr lang="en-GB" dirty="0">
                <a:solidFill>
                  <a:schemeClr val="accent6">
                    <a:lumMod val="75000"/>
                  </a:schemeClr>
                </a:solidFill>
                <a:latin typeface="Arial" panose="020B0604020202020204" pitchFamily="34" charset="0"/>
                <a:cs typeface="Arial" panose="020B0604020202020204" pitchFamily="34" charset="0"/>
              </a:rPr>
              <a:t> </a:t>
            </a:r>
            <a:r>
              <a:rPr lang="en-GB" i="1" dirty="0">
                <a:solidFill>
                  <a:schemeClr val="accent6">
                    <a:lumMod val="75000"/>
                  </a:schemeClr>
                </a:solidFill>
                <a:latin typeface="Arial" panose="020B0604020202020204" pitchFamily="34" charset="0"/>
                <a:cs typeface="Arial" panose="020B0604020202020204" pitchFamily="34" charset="0"/>
              </a:rPr>
              <a:t>Contemporary issues in the early years</a:t>
            </a:r>
            <a:r>
              <a:rPr lang="en-GB" dirty="0" smtClean="0">
                <a:solidFill>
                  <a:schemeClr val="accent6">
                    <a:lumMod val="75000"/>
                  </a:schemeClr>
                </a:solidFill>
                <a:latin typeface="Arial" panose="020B0604020202020204" pitchFamily="34" charset="0"/>
                <a:cs typeface="Arial" panose="020B0604020202020204" pitchFamily="34" charset="0"/>
              </a:rPr>
              <a:t>. London: </a:t>
            </a:r>
            <a:r>
              <a:rPr lang="en-GB" dirty="0">
                <a:solidFill>
                  <a:schemeClr val="accent6">
                    <a:lumMod val="75000"/>
                  </a:schemeClr>
                </a:solidFill>
                <a:latin typeface="Arial" panose="020B0604020202020204" pitchFamily="34" charset="0"/>
                <a:cs typeface="Arial" panose="020B0604020202020204" pitchFamily="34" charset="0"/>
              </a:rPr>
              <a:t>Sage</a:t>
            </a:r>
            <a:r>
              <a:rPr lang="en-GB" dirty="0" smtClean="0">
                <a:solidFill>
                  <a:schemeClr val="accent6">
                    <a:lumMod val="75000"/>
                  </a:schemeClr>
                </a:solidFill>
                <a:latin typeface="Arial" panose="020B0604020202020204" pitchFamily="34" charset="0"/>
                <a:cs typeface="Arial" panose="020B0604020202020204" pitchFamily="34" charset="0"/>
              </a:rPr>
              <a:t>. [e-book]. Available at: </a:t>
            </a:r>
            <a:r>
              <a:rPr lang="en-GB" dirty="0" smtClean="0">
                <a:latin typeface="Arial" panose="020B0604020202020204" pitchFamily="34" charset="0"/>
                <a:cs typeface="Arial" panose="020B0604020202020204" pitchFamily="34" charset="0"/>
                <a:hlinkClick r:id="rId3"/>
              </a:rPr>
              <a:t>https</a:t>
            </a:r>
            <a:r>
              <a:rPr lang="en-GB" dirty="0">
                <a:latin typeface="Arial" panose="020B0604020202020204" pitchFamily="34" charset="0"/>
                <a:cs typeface="Arial" panose="020B0604020202020204" pitchFamily="34" charset="0"/>
                <a:hlinkClick r:id="rId3"/>
              </a:rPr>
              <a:t>://books.google.co.uk/books?hl=en&amp;lr=&amp;id=9cHtAQAAQBAJ&amp;oi=fnd&amp;pg=PP1&amp;dq=parent+partnership+in+early+years&amp;ots=3k60MXu3-Y&amp;sig=ed21OEFmg-_</a:t>
            </a:r>
            <a:r>
              <a:rPr lang="en-GB" dirty="0" smtClean="0">
                <a:latin typeface="Arial" panose="020B0604020202020204" pitchFamily="34" charset="0"/>
                <a:cs typeface="Arial" panose="020B0604020202020204" pitchFamily="34" charset="0"/>
                <a:hlinkClick r:id="rId3"/>
              </a:rPr>
              <a:t>qFp3_gn2YGMg0LJE#v=onepage&amp;q=parent%20partnership%20in%20early%20years&amp;f=false</a:t>
            </a:r>
            <a:r>
              <a:rPr lang="en-GB" dirty="0" smtClean="0">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[Accessed: 11</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 </a:t>
            </a:r>
            <a:endParaRPr lang="en-GB" dirty="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Sellars, M. (2014) </a:t>
            </a:r>
            <a:r>
              <a:rPr lang="en-GB" i="1" dirty="0">
                <a:solidFill>
                  <a:schemeClr val="accent6">
                    <a:lumMod val="75000"/>
                  </a:schemeClr>
                </a:solidFill>
                <a:latin typeface="Arial" panose="020B0604020202020204" pitchFamily="34" charset="0"/>
                <a:cs typeface="Arial" panose="020B0604020202020204" pitchFamily="34" charset="0"/>
              </a:rPr>
              <a:t>Reflective practice for teachers</a:t>
            </a:r>
            <a:r>
              <a:rPr lang="en-GB" dirty="0">
                <a:solidFill>
                  <a:schemeClr val="accent6">
                    <a:lumMod val="75000"/>
                  </a:schemeClr>
                </a:solidFill>
                <a:latin typeface="Arial" panose="020B0604020202020204" pitchFamily="34" charset="0"/>
                <a:cs typeface="Arial" panose="020B0604020202020204" pitchFamily="34" charset="0"/>
              </a:rPr>
              <a:t>. London: SAGE publications Ltd.</a:t>
            </a:r>
          </a:p>
          <a:p>
            <a:pPr marL="0" indent="0">
              <a:buNone/>
            </a:pPr>
            <a:r>
              <a:rPr lang="en-GB" dirty="0" smtClean="0">
                <a:solidFill>
                  <a:schemeClr val="accent6">
                    <a:lumMod val="75000"/>
                  </a:schemeClr>
                </a:solidFill>
                <a:latin typeface="Arial" panose="020B0604020202020204" pitchFamily="34" charset="0"/>
                <a:cs typeface="Arial" panose="020B0604020202020204" pitchFamily="34" charset="0"/>
              </a:rPr>
              <a:t>Unicef</a:t>
            </a:r>
            <a:r>
              <a:rPr lang="en-GB" dirty="0" smtClean="0">
                <a:solidFill>
                  <a:schemeClr val="accent6">
                    <a:lumMod val="75000"/>
                  </a:schemeClr>
                </a:solidFill>
                <a:latin typeface="Arial" panose="020B0604020202020204" pitchFamily="34" charset="0"/>
                <a:cs typeface="Arial" panose="020B0604020202020204" pitchFamily="34" charset="0"/>
              </a:rPr>
              <a:t>. (no date) ‘United Nations Convention on the Rights of </a:t>
            </a:r>
            <a:r>
              <a:rPr lang="en-GB" dirty="0">
                <a:solidFill>
                  <a:schemeClr val="accent6">
                    <a:lumMod val="75000"/>
                  </a:schemeClr>
                </a:solidFill>
                <a:latin typeface="Arial" panose="020B0604020202020204" pitchFamily="34" charset="0"/>
                <a:cs typeface="Arial" panose="020B0604020202020204" pitchFamily="34" charset="0"/>
              </a:rPr>
              <a:t>the Child’ </a:t>
            </a:r>
            <a:r>
              <a:rPr lang="en-GB" dirty="0">
                <a:latin typeface="Arial" panose="020B0604020202020204" pitchFamily="34" charset="0"/>
                <a:cs typeface="Arial" panose="020B0604020202020204" pitchFamily="34" charset="0"/>
                <a:hlinkClick r:id="rId4"/>
              </a:rPr>
              <a:t>https://www.unicef.org.uk/what-we-do/un-convention-child-rights</a:t>
            </a:r>
            <a:r>
              <a:rPr lang="en-GB" dirty="0" smtClean="0">
                <a:latin typeface="Arial" panose="020B0604020202020204" pitchFamily="34" charset="0"/>
                <a:cs typeface="Arial" panose="020B0604020202020204" pitchFamily="34" charset="0"/>
                <a:hlinkClick r:id="rId4"/>
              </a:rPr>
              <a:t>/</a:t>
            </a:r>
            <a:r>
              <a:rPr lang="en-GB" dirty="0" smtClean="0">
                <a:latin typeface="Arial" panose="020B0604020202020204" pitchFamily="34" charset="0"/>
                <a:cs typeface="Arial" panose="020B0604020202020204" pitchFamily="34" charset="0"/>
              </a:rPr>
              <a:t> </a:t>
            </a:r>
            <a:r>
              <a:rPr lang="en-GB" dirty="0" smtClean="0">
                <a:solidFill>
                  <a:schemeClr val="accent6">
                    <a:lumMod val="75000"/>
                  </a:schemeClr>
                </a:solidFill>
                <a:latin typeface="Arial" panose="020B0604020202020204" pitchFamily="34" charset="0"/>
                <a:cs typeface="Arial" panose="020B0604020202020204" pitchFamily="34" charset="0"/>
              </a:rPr>
              <a:t>[Accessed: 11</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 </a:t>
            </a:r>
            <a:endParaRPr lang="en-GB" dirty="0" smtClean="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Van Der Stuyf, R.R. (2002) ‘Scaffolding as a teaching strategy’, </a:t>
            </a:r>
            <a:r>
              <a:rPr lang="en-GB" i="1" dirty="0">
                <a:solidFill>
                  <a:schemeClr val="accent6">
                    <a:lumMod val="75000"/>
                  </a:schemeClr>
                </a:solidFill>
                <a:latin typeface="Arial" panose="020B0604020202020204" pitchFamily="34" charset="0"/>
                <a:cs typeface="Arial" panose="020B0604020202020204" pitchFamily="34" charset="0"/>
              </a:rPr>
              <a:t>Adolescent learning and development</a:t>
            </a:r>
            <a:r>
              <a:rPr lang="en-GB" dirty="0">
                <a:solidFill>
                  <a:schemeClr val="accent6">
                    <a:lumMod val="75000"/>
                  </a:schemeClr>
                </a:solidFill>
                <a:latin typeface="Arial" panose="020B0604020202020204" pitchFamily="34" charset="0"/>
                <a:cs typeface="Arial" panose="020B0604020202020204" pitchFamily="34" charset="0"/>
              </a:rPr>
              <a:t>, Volume 52, No. 3, November, pp.5-18</a:t>
            </a:r>
            <a:r>
              <a:rPr lang="en-GB" dirty="0">
                <a:latin typeface="Arial" panose="020B0604020202020204" pitchFamily="34" charset="0"/>
                <a:cs typeface="Arial" panose="020B0604020202020204" pitchFamily="34" charset="0"/>
              </a:rPr>
              <a:t>.</a:t>
            </a:r>
          </a:p>
          <a:p>
            <a:pPr marL="0" indent="0">
              <a:buNone/>
            </a:pPr>
            <a:endParaRPr lang="en-GB" dirty="0" smtClean="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05938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698339"/>
          </a:xfrm>
        </p:spPr>
        <p:txBody>
          <a:bodyPr>
            <a:noAutofit/>
          </a:bodyPr>
          <a:lstStyle/>
          <a:p>
            <a:pPr algn="ctr"/>
            <a:r>
              <a:rPr lang="en-GB" sz="4000" b="1" dirty="0" smtClean="0">
                <a:solidFill>
                  <a:schemeClr val="accent6">
                    <a:lumMod val="75000"/>
                  </a:schemeClr>
                </a:solidFill>
                <a:latin typeface="Arial" panose="020B0604020202020204" pitchFamily="34" charset="0"/>
                <a:cs typeface="Arial" panose="020B0604020202020204" pitchFamily="34" charset="0"/>
              </a:rPr>
              <a:t>References </a:t>
            </a:r>
            <a:endParaRPr lang="en-GB" sz="4000" b="1" dirty="0">
              <a:solidFill>
                <a:schemeClr val="accent6">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677334" y="1307939"/>
            <a:ext cx="8596668" cy="4733423"/>
          </a:xfrm>
        </p:spPr>
        <p:txBody>
          <a:bodyPr>
            <a:normAutofit lnSpcReduction="10000"/>
          </a:bodyPr>
          <a:lstStyle/>
          <a:p>
            <a:pPr marL="0" indent="0">
              <a:buNone/>
            </a:pPr>
            <a:r>
              <a:rPr lang="en-GB" dirty="0" smtClean="0">
                <a:solidFill>
                  <a:schemeClr val="accent6">
                    <a:lumMod val="75000"/>
                  </a:schemeClr>
                </a:solidFill>
                <a:latin typeface="Arial" panose="020B0604020202020204" pitchFamily="34" charset="0"/>
                <a:cs typeface="Arial" panose="020B0604020202020204" pitchFamily="34" charset="0"/>
              </a:rPr>
              <a:t>Welsh </a:t>
            </a:r>
            <a:r>
              <a:rPr lang="en-GB" dirty="0" smtClean="0">
                <a:solidFill>
                  <a:schemeClr val="accent6">
                    <a:lumMod val="75000"/>
                  </a:schemeClr>
                </a:solidFill>
                <a:latin typeface="Arial" panose="020B0604020202020204" pitchFamily="34" charset="0"/>
                <a:cs typeface="Arial" panose="020B0604020202020204" pitchFamily="34" charset="0"/>
              </a:rPr>
              <a:t>Government. (no date) ‘Qualified </a:t>
            </a:r>
            <a:r>
              <a:rPr lang="en-GB" dirty="0">
                <a:solidFill>
                  <a:schemeClr val="accent6">
                    <a:lumMod val="75000"/>
                  </a:schemeClr>
                </a:solidFill>
                <a:latin typeface="Arial" panose="020B0604020202020204" pitchFamily="34" charset="0"/>
                <a:cs typeface="Arial" panose="020B0604020202020204" pitchFamily="34" charset="0"/>
              </a:rPr>
              <a:t>for life’ </a:t>
            </a:r>
            <a:r>
              <a:rPr lang="en-GB" dirty="0">
                <a:solidFill>
                  <a:schemeClr val="accent6">
                    <a:lumMod val="75000"/>
                  </a:schemeClr>
                </a:solidFill>
                <a:latin typeface="Arial" panose="020B0604020202020204" pitchFamily="34" charset="0"/>
                <a:cs typeface="Arial" panose="020B0604020202020204" pitchFamily="34" charset="0"/>
                <a:hlinkClick r:id="rId3"/>
              </a:rPr>
              <a:t>http://</a:t>
            </a:r>
            <a:r>
              <a:rPr lang="en-GB" dirty="0" smtClean="0">
                <a:solidFill>
                  <a:schemeClr val="accent6">
                    <a:lumMod val="75000"/>
                  </a:schemeClr>
                </a:solidFill>
                <a:latin typeface="Arial" panose="020B0604020202020204" pitchFamily="34" charset="0"/>
                <a:cs typeface="Arial" panose="020B0604020202020204" pitchFamily="34" charset="0"/>
                <a:hlinkClick r:id="rId3"/>
              </a:rPr>
              <a:t>moodle.uwtsd.ac.uk/pluginfile.php/97428/mod_resource/content/1/141001-qualified-for-life-en.pdf</a:t>
            </a:r>
            <a:r>
              <a:rPr lang="en-GB" dirty="0" smtClean="0">
                <a:solidFill>
                  <a:schemeClr val="accent6">
                    <a:lumMod val="75000"/>
                  </a:schemeClr>
                </a:solidFill>
                <a:latin typeface="Arial" panose="020B0604020202020204" pitchFamily="34" charset="0"/>
                <a:cs typeface="Arial" panose="020B0604020202020204" pitchFamily="34" charset="0"/>
              </a:rPr>
              <a:t> [Accessed: 16</a:t>
            </a:r>
            <a:r>
              <a:rPr lang="en-GB" baseline="30000" dirty="0" smtClean="0">
                <a:solidFill>
                  <a:schemeClr val="accent6">
                    <a:lumMod val="75000"/>
                  </a:schemeClr>
                </a:solidFill>
                <a:latin typeface="Arial" panose="020B0604020202020204" pitchFamily="34" charset="0"/>
                <a:cs typeface="Arial" panose="020B0604020202020204" pitchFamily="34" charset="0"/>
              </a:rPr>
              <a:t>th</a:t>
            </a:r>
            <a:r>
              <a:rPr lang="en-GB" dirty="0" smtClean="0">
                <a:solidFill>
                  <a:schemeClr val="accent6">
                    <a:lumMod val="75000"/>
                  </a:schemeClr>
                </a:solidFill>
                <a:latin typeface="Arial" panose="020B0604020202020204" pitchFamily="34" charset="0"/>
                <a:cs typeface="Arial" panose="020B0604020202020204" pitchFamily="34" charset="0"/>
              </a:rPr>
              <a:t> of October 2017]. </a:t>
            </a:r>
            <a:endParaRPr lang="en-GB" dirty="0" smtClean="0">
              <a:solidFill>
                <a:schemeClr val="accent6">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Wilding, P.M. (2008) ‘Reflective practice: a learning tool for student nurses’, </a:t>
            </a:r>
            <a:r>
              <a:rPr lang="en-GB" i="1" dirty="0">
                <a:solidFill>
                  <a:schemeClr val="accent6">
                    <a:lumMod val="75000"/>
                  </a:schemeClr>
                </a:solidFill>
                <a:latin typeface="Arial" panose="020B0604020202020204" pitchFamily="34" charset="0"/>
                <a:cs typeface="Arial" panose="020B0604020202020204" pitchFamily="34" charset="0"/>
              </a:rPr>
              <a:t>British Journal of Nursing</a:t>
            </a:r>
            <a:r>
              <a:rPr lang="en-GB" dirty="0">
                <a:solidFill>
                  <a:schemeClr val="accent6">
                    <a:lumMod val="75000"/>
                  </a:schemeClr>
                </a:solidFill>
                <a:latin typeface="Arial" panose="020B0604020202020204" pitchFamily="34" charset="0"/>
                <a:cs typeface="Arial" panose="020B0604020202020204" pitchFamily="34" charset="0"/>
              </a:rPr>
              <a:t>, Volume17, No.11, December, pp.720-724. [On-line]. Available at:  </a:t>
            </a:r>
            <a:r>
              <a:rPr lang="en-GB" dirty="0">
                <a:solidFill>
                  <a:srgbClr val="92D050"/>
                </a:solidFill>
                <a:latin typeface="Arial" panose="020B0604020202020204" pitchFamily="34" charset="0"/>
                <a:cs typeface="Arial" panose="020B0604020202020204" pitchFamily="34" charset="0"/>
              </a:rPr>
              <a:t>http://web.b.ebscohost.com/abstract?direct=true&amp;profile=ehost&amp;scope=site&amp;authtype=crawler&amp;jrnl=09660461&amp;AN=32784149&amp;h=8gvpivXzfXaZEQm%2bFHwh8rPG2iIBi4Xm2VbvzIFEtiTCaFzY4QGjPZH5TT4VkQ47rxzadxHnMxv5idGrohH4OA%3d%3d&amp;crl=c&amp;resultNs=AdminWebAuth&amp;resultLocal=ErrCrlNotAuth&amp;crlhashurl=login.aspx%3fdirect%3dtrue%26profile%3dehost%26scope%3dsite%26authtype%3dcrawler%26jrnl%3d09660461%26AN%3d32784149 </a:t>
            </a:r>
            <a:r>
              <a:rPr lang="en-GB" dirty="0">
                <a:solidFill>
                  <a:schemeClr val="accent6">
                    <a:lumMod val="75000"/>
                  </a:schemeClr>
                </a:solidFill>
                <a:latin typeface="Arial" panose="020B0604020202020204" pitchFamily="34" charset="0"/>
                <a:cs typeface="Arial" panose="020B0604020202020204" pitchFamily="34" charset="0"/>
              </a:rPr>
              <a:t>[Accessed: 11</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 </a:t>
            </a:r>
          </a:p>
          <a:p>
            <a:pPr marL="0" indent="0">
              <a:buNone/>
            </a:pPr>
            <a:r>
              <a:rPr lang="en-GB" dirty="0">
                <a:solidFill>
                  <a:schemeClr val="accent6">
                    <a:lumMod val="75000"/>
                  </a:schemeClr>
                </a:solidFill>
                <a:latin typeface="Arial" panose="020B0604020202020204" pitchFamily="34" charset="0"/>
                <a:cs typeface="Arial" panose="020B0604020202020204" pitchFamily="34" charset="0"/>
              </a:rPr>
              <a:t>Zack, M.H. (1999) ‘Developing a knowledge strategy’, </a:t>
            </a:r>
            <a:r>
              <a:rPr lang="en-GB" i="1" dirty="0">
                <a:solidFill>
                  <a:schemeClr val="accent6">
                    <a:lumMod val="75000"/>
                  </a:schemeClr>
                </a:solidFill>
                <a:latin typeface="Arial" panose="020B0604020202020204" pitchFamily="34" charset="0"/>
                <a:cs typeface="Arial" panose="020B0604020202020204" pitchFamily="34" charset="0"/>
              </a:rPr>
              <a:t>California management review</a:t>
            </a:r>
            <a:r>
              <a:rPr lang="en-GB" dirty="0">
                <a:solidFill>
                  <a:schemeClr val="accent6">
                    <a:lumMod val="75000"/>
                  </a:schemeClr>
                </a:solidFill>
                <a:latin typeface="Arial" panose="020B0604020202020204" pitchFamily="34" charset="0"/>
                <a:cs typeface="Arial" panose="020B0604020202020204" pitchFamily="34" charset="0"/>
              </a:rPr>
              <a:t>, Volume 41,No. 3,April, pp.125-145. [On-line]. Available at: </a:t>
            </a:r>
            <a:r>
              <a:rPr lang="en-GB" dirty="0">
                <a:latin typeface="Arial" panose="020B0604020202020204" pitchFamily="34" charset="0"/>
                <a:cs typeface="Arial" panose="020B0604020202020204" pitchFamily="34" charset="0"/>
                <a:hlinkClick r:id="rId4"/>
              </a:rPr>
              <a:t>http://journals.sagepub.com/doi/abs/10.2307/41166000?journalCode=cmra</a:t>
            </a:r>
            <a:r>
              <a:rPr lang="en-GB" dirty="0">
                <a:latin typeface="Arial" panose="020B0604020202020204" pitchFamily="34" charset="0"/>
                <a:cs typeface="Arial" panose="020B0604020202020204" pitchFamily="34" charset="0"/>
              </a:rPr>
              <a:t> </a:t>
            </a:r>
            <a:r>
              <a:rPr lang="en-GB" dirty="0">
                <a:solidFill>
                  <a:schemeClr val="accent6">
                    <a:lumMod val="75000"/>
                  </a:schemeClr>
                </a:solidFill>
                <a:latin typeface="Arial" panose="020B0604020202020204" pitchFamily="34" charset="0"/>
                <a:cs typeface="Arial" panose="020B0604020202020204" pitchFamily="34" charset="0"/>
              </a:rPr>
              <a:t>[Accessed: 16</a:t>
            </a:r>
            <a:r>
              <a:rPr lang="en-GB" baseline="30000" dirty="0">
                <a:solidFill>
                  <a:schemeClr val="accent6">
                    <a:lumMod val="75000"/>
                  </a:schemeClr>
                </a:solidFill>
                <a:latin typeface="Arial" panose="020B0604020202020204" pitchFamily="34" charset="0"/>
                <a:cs typeface="Arial" panose="020B0604020202020204" pitchFamily="34" charset="0"/>
              </a:rPr>
              <a:t>th</a:t>
            </a:r>
            <a:r>
              <a:rPr lang="en-GB" dirty="0">
                <a:solidFill>
                  <a:schemeClr val="accent6">
                    <a:lumMod val="75000"/>
                  </a:schemeClr>
                </a:solidFill>
                <a:latin typeface="Arial" panose="020B0604020202020204" pitchFamily="34" charset="0"/>
                <a:cs typeface="Arial" panose="020B0604020202020204" pitchFamily="34" charset="0"/>
              </a:rPr>
              <a:t> of October 2017]. </a:t>
            </a:r>
          </a:p>
          <a:p>
            <a:pPr marL="0" indent="0">
              <a:buNone/>
            </a:pPr>
            <a:endParaRPr lang="en-GB"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267782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1333</TotalTime>
  <Words>3172</Words>
  <Application>Microsoft Office PowerPoint</Application>
  <PresentationFormat>Widescreen</PresentationFormat>
  <Paragraphs>184</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Trebuchet MS</vt:lpstr>
      <vt:lpstr>Wingdings</vt:lpstr>
      <vt:lpstr>Wingdings 3</vt:lpstr>
      <vt:lpstr>Facet</vt:lpstr>
      <vt:lpstr>The Reflective Adult  EAEC6001</vt:lpstr>
      <vt:lpstr>Contents </vt:lpstr>
      <vt:lpstr>What is reflective practice?</vt:lpstr>
      <vt:lpstr>Why is reflective practice important? </vt:lpstr>
      <vt:lpstr>When do we reflect? Schön model of reflection  </vt:lpstr>
      <vt:lpstr>My varied career </vt:lpstr>
      <vt:lpstr>Reflecting on past experiences</vt:lpstr>
      <vt:lpstr>Experiences that have helped me gain knowledge and skills</vt:lpstr>
      <vt:lpstr>Past knowledge, skills and values</vt:lpstr>
      <vt:lpstr>Present knowledge, skills and values </vt:lpstr>
      <vt:lpstr>How have my experiences helped me? </vt:lpstr>
      <vt:lpstr>Conclusion</vt:lpstr>
      <vt:lpstr>References </vt:lpstr>
      <vt:lpstr>References</vt:lpstr>
      <vt:lpstr>References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 nia lewis</dc:creator>
  <cp:lastModifiedBy>elizabeth nia lewis</cp:lastModifiedBy>
  <cp:revision>82</cp:revision>
  <cp:lastPrinted>2017-10-17T12:20:24Z</cp:lastPrinted>
  <dcterms:created xsi:type="dcterms:W3CDTF">2017-10-09T08:41:31Z</dcterms:created>
  <dcterms:modified xsi:type="dcterms:W3CDTF">2017-10-17T13:46:57Z</dcterms:modified>
</cp:coreProperties>
</file>