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6" r:id="rId1"/>
  </p:sldMasterIdLst>
  <p:notesMasterIdLst>
    <p:notesMasterId r:id="rId28"/>
  </p:notesMasterIdLst>
  <p:sldIdLst>
    <p:sldId id="356" r:id="rId2"/>
    <p:sldId id="373" r:id="rId3"/>
    <p:sldId id="378" r:id="rId4"/>
    <p:sldId id="379" r:id="rId5"/>
    <p:sldId id="357" r:id="rId6"/>
    <p:sldId id="358" r:id="rId7"/>
    <p:sldId id="359" r:id="rId8"/>
    <p:sldId id="360" r:id="rId9"/>
    <p:sldId id="361" r:id="rId10"/>
    <p:sldId id="362" r:id="rId11"/>
    <p:sldId id="363" r:id="rId12"/>
    <p:sldId id="364" r:id="rId13"/>
    <p:sldId id="380" r:id="rId14"/>
    <p:sldId id="365" r:id="rId15"/>
    <p:sldId id="366" r:id="rId16"/>
    <p:sldId id="367" r:id="rId17"/>
    <p:sldId id="368" r:id="rId18"/>
    <p:sldId id="377" r:id="rId19"/>
    <p:sldId id="376" r:id="rId20"/>
    <p:sldId id="375" r:id="rId21"/>
    <p:sldId id="381" r:id="rId22"/>
    <p:sldId id="369" r:id="rId23"/>
    <p:sldId id="370" r:id="rId24"/>
    <p:sldId id="374" r:id="rId25"/>
    <p:sldId id="371" r:id="rId26"/>
    <p:sldId id="37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42" autoAdjust="0"/>
    <p:restoredTop sz="82374" autoAdjust="0"/>
  </p:normalViewPr>
  <p:slideViewPr>
    <p:cSldViewPr snapToGrid="0">
      <p:cViewPr varScale="1">
        <p:scale>
          <a:sx n="94" d="100"/>
          <a:sy n="94" d="100"/>
        </p:scale>
        <p:origin x="1212" y="78"/>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3AB560-E46B-464B-B3AE-CCC53712F51E}" type="datetimeFigureOut">
              <a:rPr lang="en-GB" smtClean="0"/>
              <a:t>01/12/2020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B53791-6EF0-42AF-9F45-1256D913A620}" type="slidenum">
              <a:rPr lang="en-GB" smtClean="0"/>
              <a:t>‹#›</a:t>
            </a:fld>
            <a:endParaRPr lang="en-GB"/>
          </a:p>
        </p:txBody>
      </p:sp>
    </p:spTree>
    <p:extLst>
      <p:ext uri="{BB962C8B-B14F-4D97-AF65-F5344CB8AC3E}">
        <p14:creationId xmlns:p14="http://schemas.microsoft.com/office/powerpoint/2010/main" val="105810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F35085F-F965-4F5E-AAB8-F939E2340E17}" type="datetime1">
              <a:rPr lang="en-GB" smtClean="0">
                <a:solidFill>
                  <a:prstClr val="black">
                    <a:tint val="75000"/>
                  </a:prstClr>
                </a:solidFill>
              </a:r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2508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235095-37F3-4320-AD85-F3D8351C90F0}" type="datetime1">
              <a:rPr lang="en-GB" smtClean="0">
                <a:solidFill>
                  <a:prstClr val="black">
                    <a:tint val="75000"/>
                  </a:prstClr>
                </a:solidFill>
              </a:r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5503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6E77E6-38C5-4453-A909-F36889CB9496}" type="datetime1">
              <a:rPr lang="en-GB" smtClean="0">
                <a:solidFill>
                  <a:prstClr val="black">
                    <a:tint val="75000"/>
                  </a:prstClr>
                </a:solidFill>
              </a:r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9277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6AE670-8EA5-469C-9FE4-01598EF0AB7F}" type="datetime1">
              <a:rPr lang="en-GB" smtClean="0">
                <a:solidFill>
                  <a:prstClr val="black">
                    <a:tint val="75000"/>
                  </a:prstClr>
                </a:solidFill>
              </a:rPr>
              <a:t>01/12/2020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3765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B063E3-C912-4108-8DF3-CAA6D6876553}" type="datetime1">
              <a:rPr lang="en-GB" smtClean="0">
                <a:solidFill>
                  <a:prstClr val="black">
                    <a:tint val="75000"/>
                  </a:prstClr>
                </a:solidFill>
              </a:rPr>
              <a:t>01/12/2020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1721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00D4E9-6070-49F1-8742-5DB9039CF545}" type="datetime1">
              <a:rPr lang="en-GB" smtClean="0">
                <a:solidFill>
                  <a:prstClr val="black">
                    <a:tint val="75000"/>
                  </a:prstClr>
                </a:solidFill>
              </a:rPr>
              <a:t>01/12/2020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4069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28EAE7-0083-437A-9F7E-D3C102DF61EC}" type="datetime1">
              <a:rPr lang="en-GB" smtClean="0">
                <a:solidFill>
                  <a:prstClr val="black">
                    <a:tint val="75000"/>
                  </a:prstClr>
                </a:solidFill>
              </a:rPr>
              <a:t>01/12/2020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4143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30DBF8-CD1B-4342-B92D-6004629B661D}" type="datetime1">
              <a:rPr lang="en-GB" smtClean="0">
                <a:solidFill>
                  <a:prstClr val="black">
                    <a:tint val="75000"/>
                  </a:prstClr>
                </a:solidFill>
              </a:rPr>
              <a:t>01/12/2020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1323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368B1-CA22-4CA7-930C-131897D0E138}" type="datetime1">
              <a:rPr lang="en-GB" smtClean="0">
                <a:solidFill>
                  <a:prstClr val="black">
                    <a:tint val="75000"/>
                  </a:prstClr>
                </a:solidFill>
              </a:rPr>
              <a:t>01/12/2020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1702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E9F3DD-2791-484A-BF57-4A17CE4FF30A}" type="datetime1">
              <a:rPr lang="en-GB" smtClean="0">
                <a:solidFill>
                  <a:prstClr val="black">
                    <a:tint val="75000"/>
                  </a:prstClr>
                </a:solidFill>
              </a:r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10231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C692DE-C75B-4C59-B0EB-6DF5F051316B}" type="datetime1">
              <a:rPr lang="en-GB" smtClean="0">
                <a:solidFill>
                  <a:prstClr val="black">
                    <a:tint val="75000"/>
                  </a:prstClr>
                </a:solidFill>
              </a:rPr>
              <a:t>01/12/2020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37378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8D2DE-5FAE-4F1A-BA3E-586CA83DB39C}" type="datetime1">
              <a:rPr lang="en-GB" smtClean="0">
                <a:solidFill>
                  <a:prstClr val="black">
                    <a:tint val="75000"/>
                  </a:prstClr>
                </a:solidFill>
              </a:rPr>
              <a:t>01/12/2020</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8277824"/>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chimpmanagement.com/professor-steve-peter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youtu.be/BGife9qjJSQ"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18.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7890" y="898626"/>
            <a:ext cx="5557736" cy="2904887"/>
          </a:xfrm>
        </p:spPr>
        <p:txBody>
          <a:bodyPr>
            <a:noAutofit/>
          </a:bodyPr>
          <a:lstStyle/>
          <a:p>
            <a:r>
              <a:rPr lang="en-GB" sz="8000" dirty="0"/>
              <a:t>Practical Psychology</a:t>
            </a:r>
          </a:p>
        </p:txBody>
      </p:sp>
      <p:sp>
        <p:nvSpPr>
          <p:cNvPr id="3" name="Subtitle 2"/>
          <p:cNvSpPr>
            <a:spLocks noGrp="1"/>
          </p:cNvSpPr>
          <p:nvPr>
            <p:ph type="subTitle" idx="1"/>
          </p:nvPr>
        </p:nvSpPr>
        <p:spPr>
          <a:xfrm>
            <a:off x="1368356" y="4027250"/>
            <a:ext cx="4555787" cy="1332690"/>
          </a:xfrm>
        </p:spPr>
        <p:txBody>
          <a:bodyPr>
            <a:normAutofit/>
          </a:bodyPr>
          <a:lstStyle/>
          <a:p>
            <a:r>
              <a:rPr lang="en-GB" sz="4000" dirty="0"/>
              <a:t>Mind Management in action</a:t>
            </a:r>
          </a:p>
        </p:txBody>
      </p:sp>
      <p:pic>
        <p:nvPicPr>
          <p:cNvPr id="4" name="Picture 3"/>
          <p:cNvPicPr>
            <a:picLocks noChangeAspect="1"/>
          </p:cNvPicPr>
          <p:nvPr/>
        </p:nvPicPr>
        <p:blipFill>
          <a:blip r:embed="rId2"/>
          <a:stretch>
            <a:fillRect/>
          </a:stretch>
        </p:blipFill>
        <p:spPr>
          <a:xfrm rot="162094">
            <a:off x="7095097" y="225920"/>
            <a:ext cx="4292114" cy="6444615"/>
          </a:xfrm>
          <a:prstGeom prst="rect">
            <a:avLst/>
          </a:prstGeom>
          <a:ln w="25400">
            <a:solidFill>
              <a:schemeClr val="tx1"/>
            </a:solidFill>
          </a:ln>
        </p:spPr>
      </p:pic>
      <p:sp>
        <p:nvSpPr>
          <p:cNvPr id="5" name="Slide Number Placeholder 4">
            <a:extLst>
              <a:ext uri="{FF2B5EF4-FFF2-40B4-BE49-F238E27FC236}">
                <a16:creationId xmlns:a16="http://schemas.microsoft.com/office/drawing/2014/main" id="{DC9CBEAF-5B87-44CD-812C-3587D207A8E5}"/>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a:t>
            </a:fld>
            <a:endParaRPr lang="en-GB">
              <a:solidFill>
                <a:prstClr val="black">
                  <a:tint val="75000"/>
                </a:prstClr>
              </a:solidFill>
            </a:endParaRPr>
          </a:p>
        </p:txBody>
      </p:sp>
      <p:sp>
        <p:nvSpPr>
          <p:cNvPr id="7" name="TextBox 6">
            <a:extLst>
              <a:ext uri="{FF2B5EF4-FFF2-40B4-BE49-F238E27FC236}">
                <a16:creationId xmlns:a16="http://schemas.microsoft.com/office/drawing/2014/main" id="{3439F699-B2AE-4B94-81F5-CE91BB1A29A2}"/>
              </a:ext>
            </a:extLst>
          </p:cNvPr>
          <p:cNvSpPr txBox="1"/>
          <p:nvPr/>
        </p:nvSpPr>
        <p:spPr>
          <a:xfrm>
            <a:off x="1554480" y="5615582"/>
            <a:ext cx="4744720" cy="923330"/>
          </a:xfrm>
          <a:prstGeom prst="rect">
            <a:avLst/>
          </a:prstGeom>
          <a:noFill/>
        </p:spPr>
        <p:txBody>
          <a:bodyPr wrap="square">
            <a:spAutoFit/>
          </a:bodyPr>
          <a:lstStyle/>
          <a:p>
            <a:r>
              <a:rPr lang="en-US" dirty="0"/>
              <a:t>Peters, S. (2012) The Chimp Paradox: the mind management </a:t>
            </a:r>
            <a:r>
              <a:rPr lang="en-US" dirty="0" err="1"/>
              <a:t>programme</a:t>
            </a:r>
            <a:r>
              <a:rPr lang="en-US" dirty="0"/>
              <a:t> for confidence, success and happiness. London: Random House</a:t>
            </a:r>
          </a:p>
        </p:txBody>
      </p:sp>
    </p:spTree>
    <p:extLst>
      <p:ext uri="{BB962C8B-B14F-4D97-AF65-F5344CB8AC3E}">
        <p14:creationId xmlns:p14="http://schemas.microsoft.com/office/powerpoint/2010/main" val="871583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BDC90B-F4B6-49CA-9EDE-11C9E825AB5A}"/>
              </a:ext>
            </a:extLst>
          </p:cNvPr>
          <p:cNvPicPr>
            <a:picLocks noChangeAspect="1"/>
          </p:cNvPicPr>
          <p:nvPr/>
        </p:nvPicPr>
        <p:blipFill rotWithShape="1">
          <a:blip r:embed="rId2"/>
          <a:srcRect l="13808" t="9091"/>
          <a:stretch/>
        </p:blipFill>
        <p:spPr>
          <a:xfrm>
            <a:off x="3522468" y="10"/>
            <a:ext cx="8669532" cy="6857990"/>
          </a:xfrm>
          <a:prstGeom prst="rect">
            <a:avLst/>
          </a:prstGeom>
        </p:spPr>
      </p:pic>
      <p:sp>
        <p:nvSpPr>
          <p:cNvPr id="17"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3866AA-50D4-4971-AAA2-4BE63890E36E}"/>
              </a:ext>
            </a:extLst>
          </p:cNvPr>
          <p:cNvSpPr>
            <a:spLocks noGrp="1"/>
          </p:cNvSpPr>
          <p:nvPr>
            <p:ph type="title"/>
          </p:nvPr>
        </p:nvSpPr>
        <p:spPr>
          <a:xfrm>
            <a:off x="371094" y="1161288"/>
            <a:ext cx="3438144" cy="1124712"/>
          </a:xfrm>
        </p:spPr>
        <p:txBody>
          <a:bodyPr anchor="b">
            <a:normAutofit/>
          </a:bodyPr>
          <a:lstStyle/>
          <a:p>
            <a:r>
              <a:rPr lang="en-GB" sz="5400" dirty="0"/>
              <a:t>Objectives</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5D95E0-78E4-4689-9EBF-28505202E374}"/>
              </a:ext>
            </a:extLst>
          </p:cNvPr>
          <p:cNvSpPr>
            <a:spLocks noGrp="1"/>
          </p:cNvSpPr>
          <p:nvPr>
            <p:ph idx="1"/>
          </p:nvPr>
        </p:nvSpPr>
        <p:spPr>
          <a:xfrm>
            <a:off x="371094" y="3212591"/>
            <a:ext cx="5897626" cy="2801875"/>
          </a:xfrm>
        </p:spPr>
        <p:txBody>
          <a:bodyPr anchor="t">
            <a:noAutofit/>
          </a:bodyPr>
          <a:lstStyle/>
          <a:p>
            <a:r>
              <a:rPr lang="en-GB" sz="3200" dirty="0"/>
              <a:t>The Mind Management programme of Dr Steve Peters</a:t>
            </a:r>
          </a:p>
          <a:p>
            <a:r>
              <a:rPr lang="en-GB" sz="3200" dirty="0"/>
              <a:t>Mastering the internal battle between you and the emotional side of your psychological mind</a:t>
            </a:r>
          </a:p>
        </p:txBody>
      </p:sp>
      <p:sp>
        <p:nvSpPr>
          <p:cNvPr id="4" name="Slide Number Placeholder 3">
            <a:extLst>
              <a:ext uri="{FF2B5EF4-FFF2-40B4-BE49-F238E27FC236}">
                <a16:creationId xmlns:a16="http://schemas.microsoft.com/office/drawing/2014/main" id="{50586A23-E253-4FE9-ACEE-B8F8A1090E9E}"/>
              </a:ext>
            </a:extLst>
          </p:cNvPr>
          <p:cNvSpPr>
            <a:spLocks noGrp="1"/>
          </p:cNvSpPr>
          <p:nvPr>
            <p:ph type="sldNum" sz="quarter" idx="12"/>
          </p:nvPr>
        </p:nvSpPr>
        <p:spPr>
          <a:xfrm>
            <a:off x="9077706" y="6356350"/>
            <a:ext cx="2743200" cy="365125"/>
          </a:xfrm>
        </p:spPr>
        <p:txBody>
          <a:bodyPr>
            <a:normAutofit/>
          </a:bodyPr>
          <a:lstStyle/>
          <a:p>
            <a:pPr>
              <a:spcAft>
                <a:spcPts val="600"/>
              </a:spcAft>
            </a:pPr>
            <a:fld id="{88D2464A-B21B-499B-BD07-0D7ADCAA86B5}" type="slidenum">
              <a:rPr lang="en-GB">
                <a:solidFill>
                  <a:schemeClr val="tx1"/>
                </a:solidFill>
              </a:rPr>
              <a:pPr>
                <a:spcAft>
                  <a:spcPts val="600"/>
                </a:spcAft>
              </a:pPr>
              <a:t>2</a:t>
            </a:fld>
            <a:endParaRPr lang="en-GB">
              <a:solidFill>
                <a:schemeClr val="tx1"/>
              </a:solidFill>
            </a:endParaRPr>
          </a:p>
        </p:txBody>
      </p:sp>
      <p:sp>
        <p:nvSpPr>
          <p:cNvPr id="6" name="TextBox 5">
            <a:extLst>
              <a:ext uri="{FF2B5EF4-FFF2-40B4-BE49-F238E27FC236}">
                <a16:creationId xmlns:a16="http://schemas.microsoft.com/office/drawing/2014/main" id="{400BBAE5-F42C-4AA9-81A7-6ED6CCCEF43E}"/>
              </a:ext>
            </a:extLst>
          </p:cNvPr>
          <p:cNvSpPr txBox="1"/>
          <p:nvPr/>
        </p:nvSpPr>
        <p:spPr>
          <a:xfrm rot="21029883">
            <a:off x="7371107" y="1427135"/>
            <a:ext cx="4254803" cy="830997"/>
          </a:xfrm>
          <a:prstGeom prst="rect">
            <a:avLst/>
          </a:prstGeom>
          <a:noFill/>
        </p:spPr>
        <p:txBody>
          <a:bodyPr wrap="square" rtlCol="0">
            <a:spAutoFit/>
          </a:bodyPr>
          <a:lstStyle/>
          <a:p>
            <a:pPr algn="ctr"/>
            <a:r>
              <a:rPr lang="en-GB" sz="2400" dirty="0">
                <a:solidFill>
                  <a:schemeClr val="bg1"/>
                </a:solidFill>
              </a:rPr>
              <a:t>The unexamined life is not worth living - Socrates</a:t>
            </a:r>
          </a:p>
        </p:txBody>
      </p:sp>
    </p:spTree>
    <p:extLst>
      <p:ext uri="{BB962C8B-B14F-4D97-AF65-F5344CB8AC3E}">
        <p14:creationId xmlns:p14="http://schemas.microsoft.com/office/powerpoint/2010/main" val="31644270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1548-F715-47BC-8F5E-562C227EDE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521728-8909-450F-9C62-3817500D57E8}"/>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954BD84C-6989-4266-B5E2-6F33665CCA6D}"/>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3</a:t>
            </a:fld>
            <a:endParaRPr lang="en-GB">
              <a:solidFill>
                <a:prstClr val="black">
                  <a:tint val="75000"/>
                </a:prstClr>
              </a:solidFill>
            </a:endParaRPr>
          </a:p>
        </p:txBody>
      </p:sp>
      <p:pic>
        <p:nvPicPr>
          <p:cNvPr id="6" name="Picture 5">
            <a:hlinkClick r:id="rId2"/>
            <a:extLst>
              <a:ext uri="{FF2B5EF4-FFF2-40B4-BE49-F238E27FC236}">
                <a16:creationId xmlns:a16="http://schemas.microsoft.com/office/drawing/2014/main" id="{E44E57AC-3040-4CD3-82EC-78553D3CDC78}"/>
              </a:ext>
            </a:extLst>
          </p:cNvPr>
          <p:cNvPicPr>
            <a:picLocks noChangeAspect="1"/>
          </p:cNvPicPr>
          <p:nvPr/>
        </p:nvPicPr>
        <p:blipFill>
          <a:blip r:embed="rId3"/>
          <a:stretch>
            <a:fillRect/>
          </a:stretch>
        </p:blipFill>
        <p:spPr>
          <a:xfrm>
            <a:off x="0" y="191918"/>
            <a:ext cx="12192000" cy="6474164"/>
          </a:xfrm>
          <a:prstGeom prst="rect">
            <a:avLst/>
          </a:prstGeom>
        </p:spPr>
      </p:pic>
    </p:spTree>
    <p:extLst>
      <p:ext uri="{BB962C8B-B14F-4D97-AF65-F5344CB8AC3E}">
        <p14:creationId xmlns:p14="http://schemas.microsoft.com/office/powerpoint/2010/main" val="3630874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0FE931A-D0D3-4DB8-ACF2-B4C1B7025B4E}"/>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4</a:t>
            </a:fld>
            <a:endParaRPr lang="en-GB">
              <a:solidFill>
                <a:prstClr val="black">
                  <a:tint val="75000"/>
                </a:prstClr>
              </a:solidFill>
            </a:endParaRPr>
          </a:p>
        </p:txBody>
      </p:sp>
      <p:pic>
        <p:nvPicPr>
          <p:cNvPr id="6" name="Picture 5">
            <a:hlinkClick r:id="rId2"/>
            <a:extLst>
              <a:ext uri="{FF2B5EF4-FFF2-40B4-BE49-F238E27FC236}">
                <a16:creationId xmlns:a16="http://schemas.microsoft.com/office/drawing/2014/main" id="{00532734-80C3-4A90-9D77-BC1F5AF85E23}"/>
              </a:ext>
            </a:extLst>
          </p:cNvPr>
          <p:cNvPicPr>
            <a:picLocks noChangeAspect="1"/>
          </p:cNvPicPr>
          <p:nvPr/>
        </p:nvPicPr>
        <p:blipFill>
          <a:blip r:embed="rId3"/>
          <a:stretch>
            <a:fillRect/>
          </a:stretch>
        </p:blipFill>
        <p:spPr>
          <a:xfrm>
            <a:off x="14287" y="0"/>
            <a:ext cx="12163425" cy="6858000"/>
          </a:xfrm>
          <a:prstGeom prst="rect">
            <a:avLst/>
          </a:prstGeom>
        </p:spPr>
      </p:pic>
    </p:spTree>
    <p:extLst>
      <p:ext uri="{BB962C8B-B14F-4D97-AF65-F5344CB8AC3E}">
        <p14:creationId xmlns:p14="http://schemas.microsoft.com/office/powerpoint/2010/main" val="1818450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498615" cy="6858000"/>
          </a:xfrm>
          <a:prstGeom prst="rect">
            <a:avLst/>
          </a:prstGeom>
        </p:spPr>
      </p:pic>
      <p:pic>
        <p:nvPicPr>
          <p:cNvPr id="5" name="Picture 4"/>
          <p:cNvPicPr>
            <a:picLocks noChangeAspect="1"/>
          </p:cNvPicPr>
          <p:nvPr/>
        </p:nvPicPr>
        <p:blipFill>
          <a:blip r:embed="rId3"/>
          <a:stretch>
            <a:fillRect/>
          </a:stretch>
        </p:blipFill>
        <p:spPr>
          <a:xfrm>
            <a:off x="3745960" y="0"/>
            <a:ext cx="8446040" cy="4755121"/>
          </a:xfrm>
          <a:prstGeom prst="rect">
            <a:avLst/>
          </a:prstGeom>
        </p:spPr>
      </p:pic>
      <p:sp>
        <p:nvSpPr>
          <p:cNvPr id="2" name="Slide Number Placeholder 1">
            <a:extLst>
              <a:ext uri="{FF2B5EF4-FFF2-40B4-BE49-F238E27FC236}">
                <a16:creationId xmlns:a16="http://schemas.microsoft.com/office/drawing/2014/main" id="{043F4A94-3858-45F5-9C1F-30085AE652CB}"/>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5</a:t>
            </a:fld>
            <a:endParaRPr lang="en-GB">
              <a:solidFill>
                <a:prstClr val="black">
                  <a:tint val="75000"/>
                </a:prstClr>
              </a:solidFill>
            </a:endParaRPr>
          </a:p>
        </p:txBody>
      </p:sp>
    </p:spTree>
    <p:extLst>
      <p:ext uri="{BB962C8B-B14F-4D97-AF65-F5344CB8AC3E}">
        <p14:creationId xmlns:p14="http://schemas.microsoft.com/office/powerpoint/2010/main" val="413762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0456" y="202231"/>
            <a:ext cx="3996445" cy="2751176"/>
          </a:xfrm>
          <a:solidFill>
            <a:srgbClr val="FFFF00"/>
          </a:solidFill>
          <a:ln w="25400">
            <a:solidFill>
              <a:schemeClr val="accent1"/>
            </a:solidFill>
          </a:ln>
        </p:spPr>
        <p:txBody>
          <a:bodyPr>
            <a:normAutofit fontScale="92500"/>
          </a:bodyPr>
          <a:lstStyle/>
          <a:p>
            <a:pPr marL="0" indent="0">
              <a:buNone/>
            </a:pPr>
            <a:r>
              <a:rPr lang="en-GB" sz="3200" dirty="0"/>
              <a:t>All about understanding your mind</a:t>
            </a:r>
          </a:p>
          <a:p>
            <a:pPr marL="0" indent="0">
              <a:buNone/>
            </a:pPr>
            <a:r>
              <a:rPr lang="en-GB" sz="3200" dirty="0"/>
              <a:t>A model for self-development and improving all areas of your life</a:t>
            </a:r>
          </a:p>
        </p:txBody>
      </p:sp>
      <p:sp>
        <p:nvSpPr>
          <p:cNvPr id="4" name="Rectangle 3"/>
          <p:cNvSpPr/>
          <p:nvPr/>
        </p:nvSpPr>
        <p:spPr>
          <a:xfrm>
            <a:off x="4396902" y="930974"/>
            <a:ext cx="3566809" cy="5386090"/>
          </a:xfrm>
          <a:prstGeom prst="rect">
            <a:avLst/>
          </a:prstGeom>
          <a:solidFill>
            <a:srgbClr val="FFC000"/>
          </a:solidFill>
          <a:ln w="25400">
            <a:solidFill>
              <a:schemeClr val="tx1"/>
            </a:solidFill>
          </a:ln>
        </p:spPr>
        <p:txBody>
          <a:bodyPr wrap="square">
            <a:spAutoFit/>
          </a:bodyPr>
          <a:lstStyle/>
          <a:p>
            <a:r>
              <a:rPr lang="en-GB" sz="3200" b="1" u="sng" dirty="0">
                <a:solidFill>
                  <a:prstClr val="black"/>
                </a:solidFill>
              </a:rPr>
              <a:t>Person I would like to be…How do I …</a:t>
            </a:r>
            <a:endParaRPr lang="en-GB" b="1" u="sng" dirty="0">
              <a:solidFill>
                <a:prstClr val="black"/>
              </a:solidFill>
            </a:endParaRPr>
          </a:p>
          <a:p>
            <a:r>
              <a:rPr lang="en-GB" sz="2800" dirty="0">
                <a:solidFill>
                  <a:prstClr val="black"/>
                </a:solidFill>
              </a:rPr>
              <a:t>Become more confident</a:t>
            </a:r>
          </a:p>
          <a:p>
            <a:r>
              <a:rPr lang="en-GB" sz="2800" dirty="0">
                <a:solidFill>
                  <a:prstClr val="black"/>
                </a:solidFill>
              </a:rPr>
              <a:t>Become more organised</a:t>
            </a:r>
          </a:p>
          <a:p>
            <a:r>
              <a:rPr lang="en-GB" sz="2800" dirty="0">
                <a:solidFill>
                  <a:prstClr val="black"/>
                </a:solidFill>
              </a:rPr>
              <a:t>Become more effective</a:t>
            </a:r>
          </a:p>
          <a:p>
            <a:r>
              <a:rPr lang="en-GB" sz="2800" dirty="0">
                <a:solidFill>
                  <a:prstClr val="black"/>
                </a:solidFill>
              </a:rPr>
              <a:t>Have better relationships</a:t>
            </a:r>
          </a:p>
          <a:p>
            <a:r>
              <a:rPr lang="en-GB" sz="2800" dirty="0">
                <a:solidFill>
                  <a:prstClr val="black"/>
                </a:solidFill>
              </a:rPr>
              <a:t>Enjoy more success</a:t>
            </a:r>
          </a:p>
          <a:p>
            <a:r>
              <a:rPr lang="en-GB" sz="2800" dirty="0">
                <a:solidFill>
                  <a:prstClr val="black"/>
                </a:solidFill>
              </a:rPr>
              <a:t>Have increased motivation</a:t>
            </a:r>
          </a:p>
        </p:txBody>
      </p:sp>
      <p:sp>
        <p:nvSpPr>
          <p:cNvPr id="5" name="Rectangle 4"/>
          <p:cNvSpPr/>
          <p:nvPr/>
        </p:nvSpPr>
        <p:spPr>
          <a:xfrm>
            <a:off x="647980" y="3123324"/>
            <a:ext cx="2956650" cy="3600986"/>
          </a:xfrm>
          <a:prstGeom prst="rect">
            <a:avLst/>
          </a:prstGeom>
          <a:solidFill>
            <a:srgbClr val="92D050"/>
          </a:solidFill>
          <a:ln w="25400">
            <a:solidFill>
              <a:schemeClr val="tx1"/>
            </a:solidFill>
          </a:ln>
        </p:spPr>
        <p:txBody>
          <a:bodyPr wrap="square">
            <a:spAutoFit/>
          </a:bodyPr>
          <a:lstStyle/>
          <a:p>
            <a:r>
              <a:rPr lang="en-GB" sz="3200" b="1" u="sng" dirty="0">
                <a:solidFill>
                  <a:prstClr val="black"/>
                </a:solidFill>
              </a:rPr>
              <a:t>Why do I …</a:t>
            </a:r>
          </a:p>
          <a:p>
            <a:r>
              <a:rPr lang="en-GB" sz="2800" dirty="0">
                <a:solidFill>
                  <a:prstClr val="black"/>
                </a:solidFill>
              </a:rPr>
              <a:t>Worry</a:t>
            </a:r>
          </a:p>
          <a:p>
            <a:r>
              <a:rPr lang="en-GB" sz="2800" dirty="0">
                <a:solidFill>
                  <a:prstClr val="black"/>
                </a:solidFill>
              </a:rPr>
              <a:t>Low opinion</a:t>
            </a:r>
          </a:p>
          <a:p>
            <a:r>
              <a:rPr lang="en-GB" sz="2800" dirty="0">
                <a:solidFill>
                  <a:prstClr val="black"/>
                </a:solidFill>
              </a:rPr>
              <a:t>Feel judged</a:t>
            </a:r>
          </a:p>
          <a:p>
            <a:r>
              <a:rPr lang="en-GB" sz="2800" dirty="0">
                <a:solidFill>
                  <a:prstClr val="black"/>
                </a:solidFill>
              </a:rPr>
              <a:t>Act against common sense</a:t>
            </a:r>
          </a:p>
          <a:p>
            <a:r>
              <a:rPr lang="en-GB" sz="2800" dirty="0">
                <a:solidFill>
                  <a:prstClr val="black"/>
                </a:solidFill>
              </a:rPr>
              <a:t>Irrational</a:t>
            </a:r>
          </a:p>
          <a:p>
            <a:r>
              <a:rPr lang="en-GB" sz="2800" dirty="0">
                <a:solidFill>
                  <a:prstClr val="black"/>
                </a:solidFill>
              </a:rPr>
              <a:t>Moody</a:t>
            </a:r>
          </a:p>
        </p:txBody>
      </p:sp>
      <p:sp>
        <p:nvSpPr>
          <p:cNvPr id="6" name="Rectangle 5"/>
          <p:cNvSpPr/>
          <p:nvPr/>
        </p:nvSpPr>
        <p:spPr>
          <a:xfrm>
            <a:off x="8508460" y="1608083"/>
            <a:ext cx="3515374" cy="4031873"/>
          </a:xfrm>
          <a:prstGeom prst="rect">
            <a:avLst/>
          </a:prstGeom>
          <a:solidFill>
            <a:srgbClr val="00B0F0"/>
          </a:solidFill>
          <a:ln w="25400">
            <a:solidFill>
              <a:schemeClr val="tx1"/>
            </a:solidFill>
          </a:ln>
        </p:spPr>
        <p:txBody>
          <a:bodyPr wrap="square">
            <a:spAutoFit/>
          </a:bodyPr>
          <a:lstStyle/>
          <a:p>
            <a:r>
              <a:rPr lang="en-GB" sz="3200" b="1" u="sng" dirty="0">
                <a:solidFill>
                  <a:prstClr val="black"/>
                </a:solidFill>
              </a:rPr>
              <a:t>Why cant I …</a:t>
            </a:r>
          </a:p>
          <a:p>
            <a:r>
              <a:rPr lang="en-GB" sz="2800" dirty="0">
                <a:solidFill>
                  <a:prstClr val="black"/>
                </a:solidFill>
              </a:rPr>
              <a:t>Stop worrying … about what others think</a:t>
            </a:r>
          </a:p>
          <a:p>
            <a:r>
              <a:rPr lang="en-GB" sz="2800" dirty="0">
                <a:solidFill>
                  <a:prstClr val="black"/>
                </a:solidFill>
              </a:rPr>
              <a:t>Make decisions</a:t>
            </a:r>
          </a:p>
          <a:p>
            <a:r>
              <a:rPr lang="en-GB" sz="2800" dirty="0">
                <a:solidFill>
                  <a:prstClr val="black"/>
                </a:solidFill>
              </a:rPr>
              <a:t>Control anger</a:t>
            </a:r>
          </a:p>
          <a:p>
            <a:r>
              <a:rPr lang="en-GB" sz="2800" dirty="0">
                <a:solidFill>
                  <a:prstClr val="black"/>
                </a:solidFill>
              </a:rPr>
              <a:t>Deal without</a:t>
            </a:r>
          </a:p>
          <a:p>
            <a:r>
              <a:rPr lang="en-GB" sz="2800" dirty="0">
                <a:solidFill>
                  <a:prstClr val="black"/>
                </a:solidFill>
              </a:rPr>
              <a:t>Unpleasant people</a:t>
            </a:r>
          </a:p>
          <a:p>
            <a:r>
              <a:rPr lang="en-GB" sz="2800" dirty="0">
                <a:solidFill>
                  <a:prstClr val="black"/>
                </a:solidFill>
              </a:rPr>
              <a:t>Stay faithful</a:t>
            </a:r>
          </a:p>
          <a:p>
            <a:r>
              <a:rPr lang="en-GB" sz="2800" dirty="0">
                <a:solidFill>
                  <a:prstClr val="black"/>
                </a:solidFill>
              </a:rPr>
              <a:t>Drink less alcohol</a:t>
            </a:r>
          </a:p>
        </p:txBody>
      </p:sp>
      <p:sp>
        <p:nvSpPr>
          <p:cNvPr id="2" name="Slide Number Placeholder 1">
            <a:extLst>
              <a:ext uri="{FF2B5EF4-FFF2-40B4-BE49-F238E27FC236}">
                <a16:creationId xmlns:a16="http://schemas.microsoft.com/office/drawing/2014/main" id="{B341C47A-B504-4776-B28A-BC3A6351A9E2}"/>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6</a:t>
            </a:fld>
            <a:endParaRPr lang="en-GB">
              <a:solidFill>
                <a:prstClr val="black">
                  <a:tint val="75000"/>
                </a:prstClr>
              </a:solidFill>
            </a:endParaRPr>
          </a:p>
        </p:txBody>
      </p:sp>
    </p:spTree>
    <p:extLst>
      <p:ext uri="{BB962C8B-B14F-4D97-AF65-F5344CB8AC3E}">
        <p14:creationId xmlns:p14="http://schemas.microsoft.com/office/powerpoint/2010/main" val="337357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 calcmode="lin" valueType="num">
                                      <p:cBhvr additive="base">
                                        <p:cTn id="3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anim calcmode="lin" valueType="num">
                                      <p:cBhvr additive="base">
                                        <p:cTn id="3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5">
                                            <p:txEl>
                                              <p:pRg st="1" end="1"/>
                                            </p:txEl>
                                          </p:spTgt>
                                        </p:tgtEl>
                                        <p:attrNameLst>
                                          <p:attrName>style.visibility</p:attrName>
                                        </p:attrNameLst>
                                      </p:cBhvr>
                                      <p:to>
                                        <p:strVal val="visible"/>
                                      </p:to>
                                    </p:set>
                                    <p:anim calcmode="lin" valueType="num">
                                      <p:cBhvr additive="base">
                                        <p:cTn id="4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1" end="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5">
                                            <p:txEl>
                                              <p:pRg st="2" end="2"/>
                                            </p:txEl>
                                          </p:spTgt>
                                        </p:tgtEl>
                                        <p:attrNameLst>
                                          <p:attrName>style.visibility</p:attrName>
                                        </p:attrNameLst>
                                      </p:cBhvr>
                                      <p:to>
                                        <p:strVal val="visible"/>
                                      </p:to>
                                    </p:set>
                                    <p:anim calcmode="lin" valueType="num">
                                      <p:cBhvr additive="base">
                                        <p:cTn id="4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2" end="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5">
                                            <p:txEl>
                                              <p:pRg st="3" end="3"/>
                                            </p:txEl>
                                          </p:spTgt>
                                        </p:tgtEl>
                                        <p:attrNameLst>
                                          <p:attrName>style.visibility</p:attrName>
                                        </p:attrNameLst>
                                      </p:cBhvr>
                                      <p:to>
                                        <p:strVal val="visible"/>
                                      </p:to>
                                    </p:set>
                                    <p:anim calcmode="lin" valueType="num">
                                      <p:cBhvr additive="base">
                                        <p:cTn id="5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txEl>
                                              <p:pRg st="3" end="3"/>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5">
                                            <p:txEl>
                                              <p:pRg st="4" end="4"/>
                                            </p:txEl>
                                          </p:spTgt>
                                        </p:tgtEl>
                                        <p:attrNameLst>
                                          <p:attrName>style.visibility</p:attrName>
                                        </p:attrNameLst>
                                      </p:cBhvr>
                                      <p:to>
                                        <p:strVal val="visible"/>
                                      </p:to>
                                    </p:set>
                                    <p:anim calcmode="lin" valueType="num">
                                      <p:cBhvr additive="base">
                                        <p:cTn id="5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5">
                                            <p:txEl>
                                              <p:pRg st="4" end="4"/>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5">
                                            <p:txEl>
                                              <p:pRg st="5" end="5"/>
                                            </p:txEl>
                                          </p:spTgt>
                                        </p:tgtEl>
                                        <p:attrNameLst>
                                          <p:attrName>style.visibility</p:attrName>
                                        </p:attrNameLst>
                                      </p:cBhvr>
                                      <p:to>
                                        <p:strVal val="visible"/>
                                      </p:to>
                                    </p:set>
                                    <p:anim calcmode="lin" valueType="num">
                                      <p:cBhvr additive="base">
                                        <p:cTn id="6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5" end="5"/>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5">
                                            <p:txEl>
                                              <p:pRg st="6" end="6"/>
                                            </p:txEl>
                                          </p:spTgt>
                                        </p:tgtEl>
                                        <p:attrNameLst>
                                          <p:attrName>style.visibility</p:attrName>
                                        </p:attrNameLst>
                                      </p:cBhvr>
                                      <p:to>
                                        <p:strVal val="visible"/>
                                      </p:to>
                                    </p:set>
                                    <p:anim calcmode="lin" valueType="num">
                                      <p:cBhvr additive="base">
                                        <p:cTn id="6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6">
                                            <p:txEl>
                                              <p:pRg st="0" end="0"/>
                                            </p:txEl>
                                          </p:spTgt>
                                        </p:tgtEl>
                                        <p:attrNameLst>
                                          <p:attrName>style.visibility</p:attrName>
                                        </p:attrNameLst>
                                      </p:cBhvr>
                                      <p:to>
                                        <p:strVal val="visible"/>
                                      </p:to>
                                    </p:set>
                                    <p:anim calcmode="lin" valueType="num">
                                      <p:cBhvr additive="base">
                                        <p:cTn id="7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6">
                                            <p:txEl>
                                              <p:pRg st="1" end="1"/>
                                            </p:txEl>
                                          </p:spTgt>
                                        </p:tgtEl>
                                        <p:attrNameLst>
                                          <p:attrName>style.visibility</p:attrName>
                                        </p:attrNameLst>
                                      </p:cBhvr>
                                      <p:to>
                                        <p:strVal val="visible"/>
                                      </p:to>
                                    </p:set>
                                    <p:anim calcmode="lin" valueType="num">
                                      <p:cBhvr additive="base">
                                        <p:cTn id="7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6">
                                            <p:txEl>
                                              <p:pRg st="2" end="2"/>
                                            </p:txEl>
                                          </p:spTgt>
                                        </p:tgtEl>
                                        <p:attrNameLst>
                                          <p:attrName>style.visibility</p:attrName>
                                        </p:attrNameLst>
                                      </p:cBhvr>
                                      <p:to>
                                        <p:strVal val="visible"/>
                                      </p:to>
                                    </p:set>
                                    <p:anim calcmode="lin" valueType="num">
                                      <p:cBhvr additive="base">
                                        <p:cTn id="8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nodeType="clickEffect">
                                  <p:stCondLst>
                                    <p:cond delay="0"/>
                                  </p:stCondLst>
                                  <p:childTnLst>
                                    <p:set>
                                      <p:cBhvr>
                                        <p:cTn id="88" dur="1" fill="hold">
                                          <p:stCondLst>
                                            <p:cond delay="0"/>
                                          </p:stCondLst>
                                        </p:cTn>
                                        <p:tgtEl>
                                          <p:spTgt spid="6">
                                            <p:txEl>
                                              <p:pRg st="3" end="3"/>
                                            </p:txEl>
                                          </p:spTgt>
                                        </p:tgtEl>
                                        <p:attrNameLst>
                                          <p:attrName>style.visibility</p:attrName>
                                        </p:attrNameLst>
                                      </p:cBhvr>
                                      <p:to>
                                        <p:strVal val="visible"/>
                                      </p:to>
                                    </p:set>
                                    <p:anim calcmode="lin" valueType="num">
                                      <p:cBhvr additive="base">
                                        <p:cTn id="8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nodeType="clickEffect">
                                  <p:stCondLst>
                                    <p:cond delay="0"/>
                                  </p:stCondLst>
                                  <p:childTnLst>
                                    <p:set>
                                      <p:cBhvr>
                                        <p:cTn id="94" dur="1" fill="hold">
                                          <p:stCondLst>
                                            <p:cond delay="0"/>
                                          </p:stCondLst>
                                        </p:cTn>
                                        <p:tgtEl>
                                          <p:spTgt spid="6">
                                            <p:txEl>
                                              <p:pRg st="4" end="4"/>
                                            </p:txEl>
                                          </p:spTgt>
                                        </p:tgtEl>
                                        <p:attrNameLst>
                                          <p:attrName>style.visibility</p:attrName>
                                        </p:attrNameLst>
                                      </p:cBhvr>
                                      <p:to>
                                        <p:strVal val="visible"/>
                                      </p:to>
                                    </p:set>
                                    <p:anim calcmode="lin" valueType="num">
                                      <p:cBhvr additive="base">
                                        <p:cTn id="9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9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nodeType="clickEffect">
                                  <p:stCondLst>
                                    <p:cond delay="0"/>
                                  </p:stCondLst>
                                  <p:childTnLst>
                                    <p:set>
                                      <p:cBhvr>
                                        <p:cTn id="100" dur="1" fill="hold">
                                          <p:stCondLst>
                                            <p:cond delay="0"/>
                                          </p:stCondLst>
                                        </p:cTn>
                                        <p:tgtEl>
                                          <p:spTgt spid="6">
                                            <p:txEl>
                                              <p:pRg st="5" end="5"/>
                                            </p:txEl>
                                          </p:spTgt>
                                        </p:tgtEl>
                                        <p:attrNameLst>
                                          <p:attrName>style.visibility</p:attrName>
                                        </p:attrNameLst>
                                      </p:cBhvr>
                                      <p:to>
                                        <p:strVal val="visible"/>
                                      </p:to>
                                    </p:set>
                                    <p:anim calcmode="lin" valueType="num">
                                      <p:cBhvr additive="base">
                                        <p:cTn id="10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0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2" presetClass="entr" presetSubtype="4" fill="hold" nodeType="clickEffect">
                                  <p:stCondLst>
                                    <p:cond delay="0"/>
                                  </p:stCondLst>
                                  <p:childTnLst>
                                    <p:set>
                                      <p:cBhvr>
                                        <p:cTn id="106" dur="1" fill="hold">
                                          <p:stCondLst>
                                            <p:cond delay="0"/>
                                          </p:stCondLst>
                                        </p:cTn>
                                        <p:tgtEl>
                                          <p:spTgt spid="6">
                                            <p:txEl>
                                              <p:pRg st="6" end="6"/>
                                            </p:txEl>
                                          </p:spTgt>
                                        </p:tgtEl>
                                        <p:attrNameLst>
                                          <p:attrName>style.visibility</p:attrName>
                                        </p:attrNameLst>
                                      </p:cBhvr>
                                      <p:to>
                                        <p:strVal val="visible"/>
                                      </p:to>
                                    </p:set>
                                    <p:anim calcmode="lin" valueType="num">
                                      <p:cBhvr additive="base">
                                        <p:cTn id="10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0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 presetClass="entr" presetSubtype="4" fill="hold" nodeType="clickEffect">
                                  <p:stCondLst>
                                    <p:cond delay="0"/>
                                  </p:stCondLst>
                                  <p:childTnLst>
                                    <p:set>
                                      <p:cBhvr>
                                        <p:cTn id="112" dur="1" fill="hold">
                                          <p:stCondLst>
                                            <p:cond delay="0"/>
                                          </p:stCondLst>
                                        </p:cTn>
                                        <p:tgtEl>
                                          <p:spTgt spid="6">
                                            <p:txEl>
                                              <p:pRg st="7" end="7"/>
                                            </p:txEl>
                                          </p:spTgt>
                                        </p:tgtEl>
                                        <p:attrNameLst>
                                          <p:attrName>style.visibility</p:attrName>
                                        </p:attrNameLst>
                                      </p:cBhvr>
                                      <p:to>
                                        <p:strVal val="visible"/>
                                      </p:to>
                                    </p:set>
                                    <p:anim calcmode="lin" valueType="num">
                                      <p:cBhvr additive="base">
                                        <p:cTn id="11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11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7 major areas of our psyche</a:t>
            </a:r>
          </a:p>
        </p:txBody>
      </p:sp>
      <p:sp>
        <p:nvSpPr>
          <p:cNvPr id="3" name="Content Placeholder 2"/>
          <p:cNvSpPr>
            <a:spLocks noGrp="1"/>
          </p:cNvSpPr>
          <p:nvPr>
            <p:ph idx="1"/>
          </p:nvPr>
        </p:nvSpPr>
        <p:spPr>
          <a:xfrm>
            <a:off x="838200" y="1825625"/>
            <a:ext cx="6486728" cy="4351338"/>
          </a:xfrm>
        </p:spPr>
        <p:txBody>
          <a:bodyPr/>
          <a:lstStyle/>
          <a:p>
            <a:pPr marL="0" indent="0">
              <a:buNone/>
            </a:pPr>
            <a:r>
              <a:rPr lang="en-GB" sz="3200" dirty="0"/>
              <a:t>1.	Inner mind</a:t>
            </a:r>
          </a:p>
          <a:p>
            <a:pPr marL="0" indent="0">
              <a:buNone/>
            </a:pPr>
            <a:r>
              <a:rPr lang="en-GB" sz="3200" dirty="0"/>
              <a:t>2.	Others</a:t>
            </a:r>
          </a:p>
          <a:p>
            <a:pPr marL="0" indent="0">
              <a:buNone/>
            </a:pPr>
            <a:r>
              <a:rPr lang="en-GB" sz="3200" dirty="0"/>
              <a:t>3.	Communication</a:t>
            </a:r>
          </a:p>
          <a:p>
            <a:pPr marL="0" indent="0">
              <a:buNone/>
            </a:pPr>
            <a:r>
              <a:rPr lang="en-GB" sz="3200" dirty="0"/>
              <a:t>4.	The world in which you live</a:t>
            </a:r>
          </a:p>
          <a:p>
            <a:pPr marL="0" indent="0">
              <a:buNone/>
            </a:pPr>
            <a:r>
              <a:rPr lang="en-GB" sz="3200" dirty="0"/>
              <a:t>5.	Maintaining your health</a:t>
            </a:r>
          </a:p>
          <a:p>
            <a:pPr marL="0" indent="0">
              <a:buNone/>
            </a:pPr>
            <a:r>
              <a:rPr lang="en-GB" sz="3200" dirty="0"/>
              <a:t>6.	Success</a:t>
            </a:r>
          </a:p>
          <a:p>
            <a:pPr marL="0" indent="0">
              <a:buNone/>
            </a:pPr>
            <a:r>
              <a:rPr lang="en-GB" sz="3200" dirty="0"/>
              <a:t>7.	Happiness</a:t>
            </a:r>
          </a:p>
          <a:p>
            <a:endParaRPr lang="en-GB" dirty="0"/>
          </a:p>
        </p:txBody>
      </p:sp>
      <p:pic>
        <p:nvPicPr>
          <p:cNvPr id="6" name="Picture 5"/>
          <p:cNvPicPr>
            <a:picLocks noChangeAspect="1"/>
          </p:cNvPicPr>
          <p:nvPr/>
        </p:nvPicPr>
        <p:blipFill>
          <a:blip r:embed="rId2"/>
          <a:stretch>
            <a:fillRect/>
          </a:stretch>
        </p:blipFill>
        <p:spPr>
          <a:xfrm>
            <a:off x="7324928" y="365125"/>
            <a:ext cx="4543973" cy="6176963"/>
          </a:xfrm>
          <a:prstGeom prst="rect">
            <a:avLst/>
          </a:prstGeom>
        </p:spPr>
      </p:pic>
      <p:sp>
        <p:nvSpPr>
          <p:cNvPr id="4" name="Slide Number Placeholder 3">
            <a:extLst>
              <a:ext uri="{FF2B5EF4-FFF2-40B4-BE49-F238E27FC236}">
                <a16:creationId xmlns:a16="http://schemas.microsoft.com/office/drawing/2014/main" id="{6F78A0B0-88DA-4052-BA1D-BD15C2AE2564}"/>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204766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5627735" y="-78734"/>
            <a:ext cx="5015946" cy="2825885"/>
          </a:xfrm>
          <a:prstGeom prst="rect">
            <a:avLst/>
          </a:prstGeom>
        </p:spPr>
      </p:pic>
      <p:sp>
        <p:nvSpPr>
          <p:cNvPr id="2" name="Title 1"/>
          <p:cNvSpPr>
            <a:spLocks noGrp="1"/>
          </p:cNvSpPr>
          <p:nvPr>
            <p:ph type="title"/>
          </p:nvPr>
        </p:nvSpPr>
        <p:spPr>
          <a:xfrm>
            <a:off x="838200" y="1"/>
            <a:ext cx="5543145" cy="1690688"/>
          </a:xfrm>
        </p:spPr>
        <p:txBody>
          <a:bodyPr>
            <a:normAutofit fontScale="90000"/>
          </a:bodyPr>
          <a:lstStyle/>
          <a:p>
            <a:r>
              <a:rPr lang="en-GB" dirty="0"/>
              <a:t>The brain is fundamentally important</a:t>
            </a:r>
          </a:p>
        </p:txBody>
      </p:sp>
      <p:sp>
        <p:nvSpPr>
          <p:cNvPr id="3" name="Content Placeholder 2"/>
          <p:cNvSpPr>
            <a:spLocks noGrp="1"/>
          </p:cNvSpPr>
          <p:nvPr>
            <p:ph idx="1"/>
          </p:nvPr>
        </p:nvSpPr>
        <p:spPr>
          <a:xfrm>
            <a:off x="838200" y="1825625"/>
            <a:ext cx="5883613" cy="4351338"/>
          </a:xfrm>
        </p:spPr>
        <p:txBody>
          <a:bodyPr>
            <a:normAutofit/>
          </a:bodyPr>
          <a:lstStyle/>
          <a:p>
            <a:r>
              <a:rPr lang="en-GB" sz="3600" dirty="0"/>
              <a:t>Frontal lobe</a:t>
            </a:r>
          </a:p>
          <a:p>
            <a:r>
              <a:rPr lang="en-GB" sz="3600" dirty="0"/>
              <a:t>Temporal lobe</a:t>
            </a:r>
          </a:p>
          <a:p>
            <a:r>
              <a:rPr lang="en-GB" sz="3600" dirty="0"/>
              <a:t>Parietal lobe</a:t>
            </a:r>
          </a:p>
          <a:p>
            <a:r>
              <a:rPr lang="en-GB" sz="3600" dirty="0"/>
              <a:t>Occipital lobe</a:t>
            </a:r>
          </a:p>
          <a:p>
            <a:r>
              <a:rPr lang="en-GB" sz="3600" dirty="0"/>
              <a:t>Limbic system</a:t>
            </a:r>
          </a:p>
          <a:p>
            <a:endParaRPr lang="en-GB" sz="3600" dirty="0"/>
          </a:p>
        </p:txBody>
      </p:sp>
      <p:pic>
        <p:nvPicPr>
          <p:cNvPr id="7" name="Picture 6"/>
          <p:cNvPicPr>
            <a:picLocks noChangeAspect="1"/>
          </p:cNvPicPr>
          <p:nvPr/>
        </p:nvPicPr>
        <p:blipFill>
          <a:blip r:embed="rId3"/>
          <a:stretch>
            <a:fillRect/>
          </a:stretch>
        </p:blipFill>
        <p:spPr>
          <a:xfrm>
            <a:off x="8416856" y="1825625"/>
            <a:ext cx="3482502" cy="3482502"/>
          </a:xfrm>
          <a:prstGeom prst="rect">
            <a:avLst/>
          </a:prstGeom>
        </p:spPr>
      </p:pic>
      <p:pic>
        <p:nvPicPr>
          <p:cNvPr id="5" name="Picture 4"/>
          <p:cNvPicPr>
            <a:picLocks noChangeAspect="1"/>
          </p:cNvPicPr>
          <p:nvPr/>
        </p:nvPicPr>
        <p:blipFill>
          <a:blip r:embed="rId4"/>
          <a:stretch>
            <a:fillRect/>
          </a:stretch>
        </p:blipFill>
        <p:spPr>
          <a:xfrm>
            <a:off x="6721813" y="4625659"/>
            <a:ext cx="4194095" cy="2232341"/>
          </a:xfrm>
          <a:prstGeom prst="rect">
            <a:avLst/>
          </a:prstGeom>
        </p:spPr>
      </p:pic>
      <p:cxnSp>
        <p:nvCxnSpPr>
          <p:cNvPr id="9" name="Straight Arrow Connector 8"/>
          <p:cNvCxnSpPr/>
          <p:nvPr/>
        </p:nvCxnSpPr>
        <p:spPr>
          <a:xfrm flipV="1">
            <a:off x="3609772" y="1689725"/>
            <a:ext cx="2956398" cy="479543"/>
          </a:xfrm>
          <a:prstGeom prst="straightConnector1">
            <a:avLst/>
          </a:prstGeom>
          <a:ln w="1270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609772" y="3380413"/>
            <a:ext cx="5018662" cy="0"/>
          </a:xfrm>
          <a:prstGeom prst="straightConnector1">
            <a:avLst/>
          </a:prstGeom>
          <a:ln w="1270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3765415" y="4567386"/>
            <a:ext cx="2800755" cy="821173"/>
          </a:xfrm>
          <a:prstGeom prst="straightConnector1">
            <a:avLst/>
          </a:prstGeom>
          <a:ln w="127000">
            <a:tailEnd type="triangle"/>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59FB6CAD-7604-4FD0-9ABD-0D279F70AF4A}"/>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8</a:t>
            </a:fld>
            <a:endParaRPr lang="en-GB">
              <a:solidFill>
                <a:prstClr val="black">
                  <a:tint val="75000"/>
                </a:prstClr>
              </a:solidFill>
            </a:endParaRPr>
          </a:p>
        </p:txBody>
      </p:sp>
    </p:spTree>
    <p:extLst>
      <p:ext uri="{BB962C8B-B14F-4D97-AF65-F5344CB8AC3E}">
        <p14:creationId xmlns:p14="http://schemas.microsoft.com/office/powerpoint/2010/main" val="283008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1000"/>
                                        <p:tgtEl>
                                          <p:spTgt spid="9"/>
                                        </p:tgtEl>
                                      </p:cBhvr>
                                    </p:animEffect>
                                    <p:anim calcmode="lin" valueType="num">
                                      <p:cBhvr>
                                        <p:cTn id="38" dur="1000" fill="hold"/>
                                        <p:tgtEl>
                                          <p:spTgt spid="9"/>
                                        </p:tgtEl>
                                        <p:attrNameLst>
                                          <p:attrName>ppt_x</p:attrName>
                                        </p:attrNameLst>
                                      </p:cBhvr>
                                      <p:tavLst>
                                        <p:tav tm="0">
                                          <p:val>
                                            <p:strVal val="#ppt_x"/>
                                          </p:val>
                                        </p:tav>
                                        <p:tav tm="100000">
                                          <p:val>
                                            <p:strVal val="#ppt_x"/>
                                          </p:val>
                                        </p:tav>
                                      </p:tavLst>
                                    </p:anim>
                                    <p:anim calcmode="lin" valueType="num">
                                      <p:cBhvr>
                                        <p:cTn id="3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randombar(horizontal)">
                                      <p:cBhvr>
                                        <p:cTn id="44" dur="500"/>
                                        <p:tgtEl>
                                          <p:spTgt spid="6"/>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circle(in)">
                                      <p:cBhvr>
                                        <p:cTn id="49" dur="20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randombar(horizontal)">
                                      <p:cBhvr>
                                        <p:cTn id="54" dur="500"/>
                                        <p:tgtEl>
                                          <p:spTgt spid="7"/>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nodeType="clickEffect">
                                  <p:stCondLst>
                                    <p:cond delay="0"/>
                                  </p:stCondLst>
                                  <p:childTnLst>
                                    <p:set>
                                      <p:cBhvr>
                                        <p:cTn id="58" dur="1" fill="hold">
                                          <p:stCondLst>
                                            <p:cond delay="0"/>
                                          </p:stCondLst>
                                        </p:cTn>
                                        <p:tgtEl>
                                          <p:spTgt spid="14"/>
                                        </p:tgtEl>
                                        <p:attrNameLst>
                                          <p:attrName>style.visibility</p:attrName>
                                        </p:attrNameLst>
                                      </p:cBhvr>
                                      <p:to>
                                        <p:strVal val="visible"/>
                                      </p:to>
                                    </p:set>
                                    <p:animEffect transition="in" filter="wipe(down)">
                                      <p:cBhvr>
                                        <p:cTn id="59" dur="500"/>
                                        <p:tgtEl>
                                          <p:spTgt spid="14"/>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nodeType="clickEffect">
                                  <p:stCondLst>
                                    <p:cond delay="0"/>
                                  </p:stCondLst>
                                  <p:childTnLst>
                                    <p:set>
                                      <p:cBhvr>
                                        <p:cTn id="63" dur="1" fill="hold">
                                          <p:stCondLst>
                                            <p:cond delay="0"/>
                                          </p:stCondLst>
                                        </p:cTn>
                                        <p:tgtEl>
                                          <p:spTgt spid="5"/>
                                        </p:tgtEl>
                                        <p:attrNameLst>
                                          <p:attrName>style.visibility</p:attrName>
                                        </p:attrNameLst>
                                      </p:cBhvr>
                                      <p:to>
                                        <p:strVal val="visible"/>
                                      </p:to>
                                    </p:set>
                                    <p:animEffect transition="in" filter="randombar(horizontal)">
                                      <p:cBhvr>
                                        <p:cTn id="6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42545" y="326214"/>
            <a:ext cx="11449455" cy="6440318"/>
          </a:xfrm>
          <a:prstGeom prst="rect">
            <a:avLst/>
          </a:prstGeom>
        </p:spPr>
      </p:pic>
      <p:sp>
        <p:nvSpPr>
          <p:cNvPr id="7" name="TextBox 6"/>
          <p:cNvSpPr txBox="1"/>
          <p:nvPr/>
        </p:nvSpPr>
        <p:spPr>
          <a:xfrm>
            <a:off x="1108954" y="2500009"/>
            <a:ext cx="1760706" cy="523220"/>
          </a:xfrm>
          <a:prstGeom prst="rect">
            <a:avLst/>
          </a:prstGeom>
          <a:solidFill>
            <a:srgbClr val="FF0000"/>
          </a:solidFill>
        </p:spPr>
        <p:txBody>
          <a:bodyPr wrap="square" rtlCol="0">
            <a:spAutoFit/>
          </a:bodyPr>
          <a:lstStyle/>
          <a:p>
            <a:r>
              <a:rPr lang="en-GB" sz="2800" b="1" dirty="0">
                <a:solidFill>
                  <a:prstClr val="black"/>
                </a:solidFill>
              </a:rPr>
              <a:t>‘HUMAN’</a:t>
            </a:r>
          </a:p>
        </p:txBody>
      </p:sp>
      <p:sp>
        <p:nvSpPr>
          <p:cNvPr id="8" name="TextBox 7"/>
          <p:cNvSpPr txBox="1"/>
          <p:nvPr/>
        </p:nvSpPr>
        <p:spPr>
          <a:xfrm>
            <a:off x="7671880" y="911158"/>
            <a:ext cx="2143327" cy="523220"/>
          </a:xfrm>
          <a:prstGeom prst="rect">
            <a:avLst/>
          </a:prstGeom>
          <a:solidFill>
            <a:srgbClr val="FF0000"/>
          </a:solidFill>
        </p:spPr>
        <p:txBody>
          <a:bodyPr wrap="square" rtlCol="0">
            <a:spAutoFit/>
          </a:bodyPr>
          <a:lstStyle/>
          <a:p>
            <a:r>
              <a:rPr lang="en-GB" sz="2800" b="1" dirty="0">
                <a:solidFill>
                  <a:prstClr val="black"/>
                </a:solidFill>
              </a:rPr>
              <a:t>‘COMPUTER’</a:t>
            </a:r>
          </a:p>
        </p:txBody>
      </p:sp>
      <p:sp>
        <p:nvSpPr>
          <p:cNvPr id="9" name="TextBox 8"/>
          <p:cNvSpPr txBox="1"/>
          <p:nvPr/>
        </p:nvSpPr>
        <p:spPr>
          <a:xfrm>
            <a:off x="10447302" y="4157378"/>
            <a:ext cx="1526028" cy="954107"/>
          </a:xfrm>
          <a:prstGeom prst="rect">
            <a:avLst/>
          </a:prstGeom>
          <a:solidFill>
            <a:srgbClr val="FF0000"/>
          </a:solidFill>
        </p:spPr>
        <p:txBody>
          <a:bodyPr wrap="square" rtlCol="0">
            <a:spAutoFit/>
          </a:bodyPr>
          <a:lstStyle/>
          <a:p>
            <a:r>
              <a:rPr lang="en-GB" sz="2800" b="1" dirty="0">
                <a:solidFill>
                  <a:prstClr val="black"/>
                </a:solidFill>
              </a:rPr>
              <a:t>LIMBIC</a:t>
            </a:r>
          </a:p>
          <a:p>
            <a:r>
              <a:rPr lang="en-GB" sz="2800" b="1" dirty="0">
                <a:solidFill>
                  <a:prstClr val="black"/>
                </a:solidFill>
              </a:rPr>
              <a:t>‘CHIMP’</a:t>
            </a:r>
          </a:p>
        </p:txBody>
      </p:sp>
      <p:sp>
        <p:nvSpPr>
          <p:cNvPr id="10" name="Left Arrow 9"/>
          <p:cNvSpPr/>
          <p:nvPr/>
        </p:nvSpPr>
        <p:spPr>
          <a:xfrm>
            <a:off x="8604113" y="4435015"/>
            <a:ext cx="1624519" cy="39883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Slide Number Placeholder 1">
            <a:extLst>
              <a:ext uri="{FF2B5EF4-FFF2-40B4-BE49-F238E27FC236}">
                <a16:creationId xmlns:a16="http://schemas.microsoft.com/office/drawing/2014/main" id="{86B433C7-8D84-4575-81E9-0A139C8CD468}"/>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9</a:t>
            </a:fld>
            <a:endParaRPr lang="en-GB">
              <a:solidFill>
                <a:prstClr val="black">
                  <a:tint val="75000"/>
                </a:prstClr>
              </a:solidFill>
            </a:endParaRPr>
          </a:p>
        </p:txBody>
      </p:sp>
    </p:spTree>
    <p:extLst>
      <p:ext uri="{BB962C8B-B14F-4D97-AF65-F5344CB8AC3E}">
        <p14:creationId xmlns:p14="http://schemas.microsoft.com/office/powerpoint/2010/main" val="1646593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43459"/>
            <a:ext cx="11451024" cy="6901459"/>
          </a:xfrm>
          <a:prstGeom prst="rect">
            <a:avLst/>
          </a:prstGeom>
        </p:spPr>
      </p:pic>
      <p:graphicFrame>
        <p:nvGraphicFramePr>
          <p:cNvPr id="5" name="Table 4"/>
          <p:cNvGraphicFramePr>
            <a:graphicFrameLocks noGrp="1"/>
          </p:cNvGraphicFramePr>
          <p:nvPr/>
        </p:nvGraphicFramePr>
        <p:xfrm>
          <a:off x="8861896" y="43913"/>
          <a:ext cx="2951187" cy="6700680"/>
        </p:xfrm>
        <a:graphic>
          <a:graphicData uri="http://schemas.openxmlformats.org/drawingml/2006/table">
            <a:tbl>
              <a:tblPr firstRow="1" firstCol="1" bandRow="1">
                <a:tableStyleId>{5C22544A-7EE6-4342-B048-85BDC9FD1C3A}</a:tableStyleId>
              </a:tblPr>
              <a:tblGrid>
                <a:gridCol w="389108">
                  <a:extLst>
                    <a:ext uri="{9D8B030D-6E8A-4147-A177-3AD203B41FA5}">
                      <a16:colId xmlns:a16="http://schemas.microsoft.com/office/drawing/2014/main" val="20000"/>
                    </a:ext>
                  </a:extLst>
                </a:gridCol>
                <a:gridCol w="2562079">
                  <a:extLst>
                    <a:ext uri="{9D8B030D-6E8A-4147-A177-3AD203B41FA5}">
                      <a16:colId xmlns:a16="http://schemas.microsoft.com/office/drawing/2014/main" val="20001"/>
                    </a:ext>
                  </a:extLst>
                </a:gridCol>
              </a:tblGrid>
              <a:tr h="264746">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2800" dirty="0">
                          <a:effectLst/>
                        </a:rPr>
                        <a:t>Area</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extLst>
                  <a:ext uri="{0D108BD9-81ED-4DB2-BD59-A6C34878D82A}">
                    <a16:rowId xmlns:a16="http://schemas.microsoft.com/office/drawing/2014/main" val="10000"/>
                  </a:ext>
                </a:extLst>
              </a:tr>
              <a:tr h="657923">
                <a:tc>
                  <a:txBody>
                    <a:bodyPr/>
                    <a:lstStyle/>
                    <a:p>
                      <a:pPr>
                        <a:lnSpc>
                          <a:spcPct val="107000"/>
                        </a:lnSpc>
                        <a:spcAft>
                          <a:spcPts val="0"/>
                        </a:spcAft>
                      </a:pPr>
                      <a:r>
                        <a:rPr lang="en-GB" sz="1800">
                          <a:effectLst/>
                        </a:rPr>
                        <a:t>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Amygdala</a:t>
                      </a:r>
                      <a:r>
                        <a:rPr lang="en-GB" sz="1800" dirty="0">
                          <a:effectLst/>
                        </a:rPr>
                        <a:t> (chief emotional centre in limbic system)</a:t>
                      </a:r>
                    </a:p>
                  </a:txBody>
                  <a:tcPr marL="62882" marR="62882" marT="0" marB="0"/>
                </a:tc>
                <a:extLst>
                  <a:ext uri="{0D108BD9-81ED-4DB2-BD59-A6C34878D82A}">
                    <a16:rowId xmlns:a16="http://schemas.microsoft.com/office/drawing/2014/main" val="10001"/>
                  </a:ext>
                </a:extLst>
              </a:tr>
              <a:tr h="963038">
                <a:tc>
                  <a:txBody>
                    <a:bodyPr/>
                    <a:lstStyle/>
                    <a:p>
                      <a:pPr>
                        <a:lnSpc>
                          <a:spcPct val="107000"/>
                        </a:lnSpc>
                        <a:spcAft>
                          <a:spcPts val="0"/>
                        </a:spcAft>
                      </a:pPr>
                      <a:r>
                        <a:rPr lang="en-GB" sz="1800">
                          <a:effectLst/>
                        </a:rPr>
                        <a:t>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Orbitofrontal cortex </a:t>
                      </a:r>
                      <a:r>
                        <a:rPr lang="en-GB" sz="1800" dirty="0">
                          <a:effectLst/>
                        </a:rPr>
                        <a:t>(smaller area on the outer edge of the frontal lobe)</a:t>
                      </a:r>
                    </a:p>
                    <a:p>
                      <a:pPr>
                        <a:lnSpc>
                          <a:spcPct val="107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extLst>
                  <a:ext uri="{0D108BD9-81ED-4DB2-BD59-A6C34878D82A}">
                    <a16:rowId xmlns:a16="http://schemas.microsoft.com/office/drawing/2014/main" val="10002"/>
                  </a:ext>
                </a:extLst>
              </a:tr>
              <a:tr h="1323727">
                <a:tc>
                  <a:txBody>
                    <a:bodyPr/>
                    <a:lstStyle/>
                    <a:p>
                      <a:pPr>
                        <a:lnSpc>
                          <a:spcPct val="107000"/>
                        </a:lnSpc>
                        <a:spcAft>
                          <a:spcPts val="0"/>
                        </a:spcAft>
                      </a:pPr>
                      <a:r>
                        <a:rPr lang="en-GB" sz="1800">
                          <a:effectLst/>
                        </a:rPr>
                        <a:t>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err="1">
                          <a:effectLst/>
                        </a:rPr>
                        <a:t>Uncinate</a:t>
                      </a:r>
                      <a:r>
                        <a:rPr lang="en-GB" sz="1800" b="1" dirty="0">
                          <a:effectLst/>
                        </a:rPr>
                        <a:t> fasciculus </a:t>
                      </a:r>
                      <a:r>
                        <a:rPr lang="en-GB" sz="1800" dirty="0">
                          <a:effectLst/>
                        </a:rPr>
                        <a:t>(pathway which joins the amygdala to the orbitofrontal cortex)</a:t>
                      </a:r>
                    </a:p>
                  </a:txBody>
                  <a:tcPr marL="62882" marR="62882" marT="0" marB="0"/>
                </a:tc>
                <a:extLst>
                  <a:ext uri="{0D108BD9-81ED-4DB2-BD59-A6C34878D82A}">
                    <a16:rowId xmlns:a16="http://schemas.microsoft.com/office/drawing/2014/main" val="10003"/>
                  </a:ext>
                </a:extLst>
              </a:tr>
              <a:tr h="1058981">
                <a:tc>
                  <a:txBody>
                    <a:bodyPr/>
                    <a:lstStyle/>
                    <a:p>
                      <a:pPr>
                        <a:lnSpc>
                          <a:spcPct val="107000"/>
                        </a:lnSpc>
                        <a:spcAft>
                          <a:spcPts val="0"/>
                        </a:spcAft>
                      </a:pPr>
                      <a:r>
                        <a:rPr lang="en-GB" sz="1800">
                          <a:effectLst/>
                        </a:rPr>
                        <a:t>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Dorsolateral prefrontal cortex </a:t>
                      </a:r>
                      <a:r>
                        <a:rPr lang="en-GB" sz="1800" dirty="0">
                          <a:effectLst/>
                        </a:rPr>
                        <a:t>(part of the frontal lobe)</a:t>
                      </a:r>
                    </a:p>
                  </a:txBody>
                  <a:tcPr marL="62882" marR="62882" marT="0" marB="0"/>
                </a:tc>
                <a:extLst>
                  <a:ext uri="{0D108BD9-81ED-4DB2-BD59-A6C34878D82A}">
                    <a16:rowId xmlns:a16="http://schemas.microsoft.com/office/drawing/2014/main" val="10004"/>
                  </a:ext>
                </a:extLst>
              </a:tr>
              <a:tr h="1058981">
                <a:tc>
                  <a:txBody>
                    <a:bodyPr/>
                    <a:lstStyle/>
                    <a:p>
                      <a:pPr>
                        <a:lnSpc>
                          <a:spcPct val="107000"/>
                        </a:lnSpc>
                        <a:spcAft>
                          <a:spcPts val="0"/>
                        </a:spcAft>
                      </a:pPr>
                      <a:r>
                        <a:rPr lang="en-GB" sz="1800">
                          <a:effectLst/>
                        </a:rPr>
                        <a:t>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Ventromedial prefrontal cortex</a:t>
                      </a:r>
                      <a:r>
                        <a:rPr lang="en-GB" sz="1800" dirty="0">
                          <a:effectLst/>
                        </a:rPr>
                        <a:t> (encircles the uncinated fasciculus)</a:t>
                      </a:r>
                    </a:p>
                  </a:txBody>
                  <a:tcPr marL="62882" marR="62882" marT="0" marB="0"/>
                </a:tc>
                <a:extLst>
                  <a:ext uri="{0D108BD9-81ED-4DB2-BD59-A6C34878D82A}">
                    <a16:rowId xmlns:a16="http://schemas.microsoft.com/office/drawing/2014/main" val="10005"/>
                  </a:ext>
                </a:extLst>
              </a:tr>
              <a:tr h="794237">
                <a:tc>
                  <a:txBody>
                    <a:bodyPr/>
                    <a:lstStyle/>
                    <a:p>
                      <a:pPr>
                        <a:lnSpc>
                          <a:spcPct val="107000"/>
                        </a:lnSpc>
                        <a:spcAft>
                          <a:spcPts val="0"/>
                        </a:spcAft>
                      </a:pPr>
                      <a:r>
                        <a:rPr lang="en-GB" sz="1800">
                          <a:effectLst/>
                        </a:rPr>
                        <a:t>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Cingulate gyrus </a:t>
                      </a:r>
                      <a:r>
                        <a:rPr lang="en-GB" sz="1800" dirty="0">
                          <a:effectLst/>
                        </a:rPr>
                        <a:t>(part of limbic system)</a:t>
                      </a:r>
                    </a:p>
                  </a:txBody>
                  <a:tcPr marL="62882" marR="62882" marT="0" marB="0"/>
                </a:tc>
                <a:extLst>
                  <a:ext uri="{0D108BD9-81ED-4DB2-BD59-A6C34878D82A}">
                    <a16:rowId xmlns:a16="http://schemas.microsoft.com/office/drawing/2014/main" val="10006"/>
                  </a:ext>
                </a:extLst>
              </a:tr>
            </a:tbl>
          </a:graphicData>
        </a:graphic>
      </p:graphicFrame>
      <p:sp>
        <p:nvSpPr>
          <p:cNvPr id="2" name="Slide Number Placeholder 1">
            <a:extLst>
              <a:ext uri="{FF2B5EF4-FFF2-40B4-BE49-F238E27FC236}">
                <a16:creationId xmlns:a16="http://schemas.microsoft.com/office/drawing/2014/main" id="{84F63A68-4747-4C6E-A130-D475A1C6D3B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10</a:t>
            </a:fld>
            <a:endParaRPr lang="en-GB">
              <a:solidFill>
                <a:prstClr val="black">
                  <a:tint val="75000"/>
                </a:prstClr>
              </a:solidFill>
            </a:endParaRPr>
          </a:p>
        </p:txBody>
      </p:sp>
    </p:spTree>
    <p:extLst>
      <p:ext uri="{BB962C8B-B14F-4D97-AF65-F5344CB8AC3E}">
        <p14:creationId xmlns:p14="http://schemas.microsoft.com/office/powerpoint/2010/main" val="637672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42545" y="326214"/>
            <a:ext cx="11449455" cy="6440318"/>
          </a:xfrm>
          <a:prstGeom prst="rect">
            <a:avLst/>
          </a:prstGeom>
        </p:spPr>
      </p:pic>
      <p:sp>
        <p:nvSpPr>
          <p:cNvPr id="7" name="TextBox 6"/>
          <p:cNvSpPr txBox="1"/>
          <p:nvPr/>
        </p:nvSpPr>
        <p:spPr>
          <a:xfrm>
            <a:off x="1108954" y="2500009"/>
            <a:ext cx="1760706" cy="523220"/>
          </a:xfrm>
          <a:prstGeom prst="rect">
            <a:avLst/>
          </a:prstGeom>
          <a:solidFill>
            <a:srgbClr val="FF0000"/>
          </a:solidFill>
        </p:spPr>
        <p:txBody>
          <a:bodyPr wrap="square" rtlCol="0">
            <a:spAutoFit/>
          </a:bodyPr>
          <a:lstStyle/>
          <a:p>
            <a:r>
              <a:rPr lang="en-GB" sz="2800" b="1" dirty="0">
                <a:solidFill>
                  <a:prstClr val="black"/>
                </a:solidFill>
              </a:rPr>
              <a:t>‘HUMAN’</a:t>
            </a:r>
          </a:p>
        </p:txBody>
      </p:sp>
      <p:sp>
        <p:nvSpPr>
          <p:cNvPr id="8" name="TextBox 7"/>
          <p:cNvSpPr txBox="1"/>
          <p:nvPr/>
        </p:nvSpPr>
        <p:spPr>
          <a:xfrm>
            <a:off x="7671880" y="911158"/>
            <a:ext cx="2143327" cy="523220"/>
          </a:xfrm>
          <a:prstGeom prst="rect">
            <a:avLst/>
          </a:prstGeom>
          <a:solidFill>
            <a:srgbClr val="FF0000"/>
          </a:solidFill>
        </p:spPr>
        <p:txBody>
          <a:bodyPr wrap="square" rtlCol="0">
            <a:spAutoFit/>
          </a:bodyPr>
          <a:lstStyle/>
          <a:p>
            <a:r>
              <a:rPr lang="en-GB" sz="2800" b="1" dirty="0">
                <a:solidFill>
                  <a:prstClr val="black"/>
                </a:solidFill>
              </a:rPr>
              <a:t>‘COMPUTER’</a:t>
            </a:r>
          </a:p>
        </p:txBody>
      </p:sp>
      <p:sp>
        <p:nvSpPr>
          <p:cNvPr id="9" name="TextBox 8"/>
          <p:cNvSpPr txBox="1"/>
          <p:nvPr/>
        </p:nvSpPr>
        <p:spPr>
          <a:xfrm>
            <a:off x="10447302" y="4157378"/>
            <a:ext cx="1526028" cy="954107"/>
          </a:xfrm>
          <a:prstGeom prst="rect">
            <a:avLst/>
          </a:prstGeom>
          <a:solidFill>
            <a:srgbClr val="FF0000"/>
          </a:solidFill>
        </p:spPr>
        <p:txBody>
          <a:bodyPr wrap="square" rtlCol="0">
            <a:spAutoFit/>
          </a:bodyPr>
          <a:lstStyle/>
          <a:p>
            <a:r>
              <a:rPr lang="en-GB" sz="2800" b="1" dirty="0">
                <a:solidFill>
                  <a:prstClr val="black"/>
                </a:solidFill>
              </a:rPr>
              <a:t>LIMBIC</a:t>
            </a:r>
          </a:p>
          <a:p>
            <a:r>
              <a:rPr lang="en-GB" sz="2800" b="1" dirty="0">
                <a:solidFill>
                  <a:prstClr val="black"/>
                </a:solidFill>
              </a:rPr>
              <a:t>‘CHIMP’</a:t>
            </a:r>
          </a:p>
        </p:txBody>
      </p:sp>
      <p:sp>
        <p:nvSpPr>
          <p:cNvPr id="10" name="Left Arrow 9"/>
          <p:cNvSpPr/>
          <p:nvPr/>
        </p:nvSpPr>
        <p:spPr>
          <a:xfrm>
            <a:off x="8604113" y="4435015"/>
            <a:ext cx="1624519" cy="39883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TextBox 2"/>
          <p:cNvSpPr txBox="1"/>
          <p:nvPr/>
        </p:nvSpPr>
        <p:spPr>
          <a:xfrm>
            <a:off x="4419598" y="326214"/>
            <a:ext cx="875489" cy="584775"/>
          </a:xfrm>
          <a:prstGeom prst="rect">
            <a:avLst/>
          </a:prstGeom>
          <a:solidFill>
            <a:srgbClr val="00B0F0"/>
          </a:solidFill>
        </p:spPr>
        <p:txBody>
          <a:bodyPr wrap="square" rtlCol="0">
            <a:spAutoFit/>
          </a:bodyPr>
          <a:lstStyle/>
          <a:p>
            <a:r>
              <a:rPr lang="en-GB" sz="3200" dirty="0">
                <a:solidFill>
                  <a:prstClr val="black"/>
                </a:solidFill>
              </a:rPr>
              <a:t>x20</a:t>
            </a:r>
          </a:p>
        </p:txBody>
      </p:sp>
      <p:sp>
        <p:nvSpPr>
          <p:cNvPr id="11" name="TextBox 10"/>
          <p:cNvSpPr txBox="1"/>
          <p:nvPr/>
        </p:nvSpPr>
        <p:spPr>
          <a:xfrm>
            <a:off x="1206231" y="1334817"/>
            <a:ext cx="656616" cy="584775"/>
          </a:xfrm>
          <a:prstGeom prst="rect">
            <a:avLst/>
          </a:prstGeom>
          <a:solidFill>
            <a:srgbClr val="00B0F0"/>
          </a:solidFill>
        </p:spPr>
        <p:txBody>
          <a:bodyPr wrap="square" rtlCol="0">
            <a:spAutoFit/>
          </a:bodyPr>
          <a:lstStyle/>
          <a:p>
            <a:r>
              <a:rPr lang="en-GB" sz="3200" dirty="0">
                <a:solidFill>
                  <a:prstClr val="black"/>
                </a:solidFill>
              </a:rPr>
              <a:t>x1</a:t>
            </a:r>
          </a:p>
        </p:txBody>
      </p:sp>
      <p:sp>
        <p:nvSpPr>
          <p:cNvPr id="12" name="TextBox 11"/>
          <p:cNvSpPr txBox="1"/>
          <p:nvPr/>
        </p:nvSpPr>
        <p:spPr>
          <a:xfrm>
            <a:off x="10908656" y="5237943"/>
            <a:ext cx="603319" cy="584775"/>
          </a:xfrm>
          <a:prstGeom prst="rect">
            <a:avLst/>
          </a:prstGeom>
          <a:solidFill>
            <a:srgbClr val="00B0F0"/>
          </a:solidFill>
        </p:spPr>
        <p:txBody>
          <a:bodyPr wrap="square" rtlCol="0">
            <a:spAutoFit/>
          </a:bodyPr>
          <a:lstStyle/>
          <a:p>
            <a:r>
              <a:rPr lang="en-GB" sz="3200" dirty="0">
                <a:solidFill>
                  <a:prstClr val="black"/>
                </a:solidFill>
              </a:rPr>
              <a:t>x5</a:t>
            </a:r>
          </a:p>
        </p:txBody>
      </p:sp>
      <p:sp>
        <p:nvSpPr>
          <p:cNvPr id="5" name="TextBox 4"/>
          <p:cNvSpPr txBox="1"/>
          <p:nvPr/>
        </p:nvSpPr>
        <p:spPr>
          <a:xfrm>
            <a:off x="262647" y="5705986"/>
            <a:ext cx="3453319" cy="523220"/>
          </a:xfrm>
          <a:prstGeom prst="rect">
            <a:avLst/>
          </a:prstGeom>
          <a:solidFill>
            <a:srgbClr val="00B0F0"/>
          </a:solidFill>
        </p:spPr>
        <p:txBody>
          <a:bodyPr wrap="square" rtlCol="0">
            <a:spAutoFit/>
          </a:bodyPr>
          <a:lstStyle/>
          <a:p>
            <a:r>
              <a:rPr lang="en-GB" sz="2800" dirty="0">
                <a:solidFill>
                  <a:prstClr val="black"/>
                </a:solidFill>
              </a:rPr>
              <a:t>Speed of reaction</a:t>
            </a:r>
          </a:p>
        </p:txBody>
      </p:sp>
      <p:sp>
        <p:nvSpPr>
          <p:cNvPr id="2" name="Slide Number Placeholder 1">
            <a:extLst>
              <a:ext uri="{FF2B5EF4-FFF2-40B4-BE49-F238E27FC236}">
                <a16:creationId xmlns:a16="http://schemas.microsoft.com/office/drawing/2014/main" id="{2BB6B589-8D29-4F7E-90B0-561F3FA279B0}"/>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102598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 calcmode="lin" valueType="num">
                                      <p:cBhvr additive="base">
                                        <p:cTn id="20" dur="500" fill="hold"/>
                                        <p:tgtEl>
                                          <p:spTgt spid="12"/>
                                        </p:tgtEl>
                                        <p:attrNameLst>
                                          <p:attrName>ppt_x</p:attrName>
                                        </p:attrNameLst>
                                      </p:cBhvr>
                                      <p:tavLst>
                                        <p:tav tm="0">
                                          <p:val>
                                            <p:strVal val="#ppt_x"/>
                                          </p:val>
                                        </p:tav>
                                        <p:tav tm="100000">
                                          <p:val>
                                            <p:strVal val="#ppt_x"/>
                                          </p:val>
                                        </p:tav>
                                      </p:tavLst>
                                    </p:anim>
                                    <p:anim calcmode="lin" valueType="num">
                                      <p:cBhvr additive="base">
                                        <p:cTn id="2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ppt_x"/>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P spid="12"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6000" dirty="0"/>
              <a:t>The battle within</a:t>
            </a:r>
          </a:p>
        </p:txBody>
      </p:sp>
      <p:sp>
        <p:nvSpPr>
          <p:cNvPr id="4" name="Content Placeholder 3"/>
          <p:cNvSpPr>
            <a:spLocks noGrp="1"/>
          </p:cNvSpPr>
          <p:nvPr>
            <p:ph idx="1"/>
          </p:nvPr>
        </p:nvSpPr>
        <p:spPr>
          <a:xfrm>
            <a:off x="838199" y="1760706"/>
            <a:ext cx="6344921" cy="4595644"/>
          </a:xfrm>
        </p:spPr>
        <p:txBody>
          <a:bodyPr>
            <a:normAutofit/>
          </a:bodyPr>
          <a:lstStyle/>
          <a:p>
            <a:r>
              <a:rPr lang="en-GB" sz="3200" dirty="0"/>
              <a:t>Our internal computer is spread throughout the whole brain</a:t>
            </a:r>
          </a:p>
          <a:p>
            <a:r>
              <a:rPr lang="en-GB" sz="3200" dirty="0"/>
              <a:t>In the womb our frontal lobe and limbic system evolve independently </a:t>
            </a:r>
          </a:p>
          <a:p>
            <a:r>
              <a:rPr lang="en-GB" sz="3200" dirty="0"/>
              <a:t>They act quite differently and are  not in agreement about most things</a:t>
            </a:r>
          </a:p>
          <a:p>
            <a:r>
              <a:rPr lang="en-GB" sz="3200" dirty="0"/>
              <a:t>We have two options about how to think, feel and act …</a:t>
            </a:r>
            <a:endParaRPr lang="en-GB" dirty="0"/>
          </a:p>
        </p:txBody>
      </p:sp>
      <p:pic>
        <p:nvPicPr>
          <p:cNvPr id="5" name="Picture 4"/>
          <p:cNvPicPr>
            <a:picLocks noChangeAspect="1"/>
          </p:cNvPicPr>
          <p:nvPr/>
        </p:nvPicPr>
        <p:blipFill>
          <a:blip r:embed="rId2"/>
          <a:stretch>
            <a:fillRect/>
          </a:stretch>
        </p:blipFill>
        <p:spPr>
          <a:xfrm>
            <a:off x="7558390" y="486494"/>
            <a:ext cx="5017443" cy="2828789"/>
          </a:xfrm>
          <a:prstGeom prst="rect">
            <a:avLst/>
          </a:prstGeom>
        </p:spPr>
      </p:pic>
      <p:pic>
        <p:nvPicPr>
          <p:cNvPr id="6" name="Picture 5"/>
          <p:cNvPicPr>
            <a:picLocks noChangeAspect="1"/>
          </p:cNvPicPr>
          <p:nvPr/>
        </p:nvPicPr>
        <p:blipFill>
          <a:blip r:embed="rId3"/>
          <a:stretch>
            <a:fillRect/>
          </a:stretch>
        </p:blipFill>
        <p:spPr>
          <a:xfrm>
            <a:off x="7316805" y="3315283"/>
            <a:ext cx="4702944" cy="2501856"/>
          </a:xfrm>
          <a:prstGeom prst="rect">
            <a:avLst/>
          </a:prstGeom>
        </p:spPr>
      </p:pic>
      <p:sp>
        <p:nvSpPr>
          <p:cNvPr id="2" name="Slide Number Placeholder 1">
            <a:extLst>
              <a:ext uri="{FF2B5EF4-FFF2-40B4-BE49-F238E27FC236}">
                <a16:creationId xmlns:a16="http://schemas.microsoft.com/office/drawing/2014/main" id="{1E56ABF9-12D8-4745-B8AE-25A241DE3E6A}"/>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12</a:t>
            </a:fld>
            <a:endParaRPr lang="en-GB">
              <a:solidFill>
                <a:prstClr val="black">
                  <a:tint val="75000"/>
                </a:prstClr>
              </a:solidFill>
            </a:endParaRPr>
          </a:p>
        </p:txBody>
      </p:sp>
    </p:spTree>
    <p:extLst>
      <p:ext uri="{BB962C8B-B14F-4D97-AF65-F5344CB8AC3E}">
        <p14:creationId xmlns:p14="http://schemas.microsoft.com/office/powerpoint/2010/main" val="262057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circle(in)">
                                      <p:cBhvr>
                                        <p:cTn id="31" dur="20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circle(in)">
                                      <p:cBhvr>
                                        <p:cTn id="3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157323" y="-80349"/>
            <a:ext cx="6906553" cy="3893852"/>
          </a:xfrm>
          <a:prstGeom prst="rect">
            <a:avLst/>
          </a:prstGeom>
        </p:spPr>
      </p:pic>
      <p:sp>
        <p:nvSpPr>
          <p:cNvPr id="3" name="Title 2"/>
          <p:cNvSpPr>
            <a:spLocks noGrp="1"/>
          </p:cNvSpPr>
          <p:nvPr>
            <p:ph type="title"/>
          </p:nvPr>
        </p:nvSpPr>
        <p:spPr/>
        <p:txBody>
          <a:bodyPr>
            <a:normAutofit/>
          </a:bodyPr>
          <a:lstStyle/>
          <a:p>
            <a:r>
              <a:rPr lang="en-GB" sz="6000" dirty="0"/>
              <a:t>The battle within</a:t>
            </a:r>
          </a:p>
        </p:txBody>
      </p:sp>
      <p:sp>
        <p:nvSpPr>
          <p:cNvPr id="4" name="Content Placeholder 3"/>
          <p:cNvSpPr>
            <a:spLocks noGrp="1"/>
          </p:cNvSpPr>
          <p:nvPr>
            <p:ph idx="1"/>
          </p:nvPr>
        </p:nvSpPr>
        <p:spPr>
          <a:xfrm>
            <a:off x="838199" y="2123440"/>
            <a:ext cx="4036997" cy="3491230"/>
          </a:xfrm>
        </p:spPr>
        <p:txBody>
          <a:bodyPr>
            <a:normAutofit/>
          </a:bodyPr>
          <a:lstStyle/>
          <a:p>
            <a:pPr marL="0" indent="0">
              <a:buNone/>
            </a:pPr>
            <a:r>
              <a:rPr lang="en-GB" sz="4400" dirty="0"/>
              <a:t>We have two options about how to think, feel and act …</a:t>
            </a:r>
          </a:p>
        </p:txBody>
      </p:sp>
      <p:pic>
        <p:nvPicPr>
          <p:cNvPr id="6" name="Picture 5"/>
          <p:cNvPicPr>
            <a:picLocks noChangeAspect="1"/>
          </p:cNvPicPr>
          <p:nvPr/>
        </p:nvPicPr>
        <p:blipFill>
          <a:blip r:embed="rId3"/>
          <a:stretch>
            <a:fillRect/>
          </a:stretch>
        </p:blipFill>
        <p:spPr>
          <a:xfrm>
            <a:off x="4671243" y="3315283"/>
            <a:ext cx="6137109" cy="3264798"/>
          </a:xfrm>
          <a:prstGeom prst="rect">
            <a:avLst/>
          </a:prstGeom>
        </p:spPr>
      </p:pic>
      <p:sp>
        <p:nvSpPr>
          <p:cNvPr id="2" name="Slide Number Placeholder 1">
            <a:extLst>
              <a:ext uri="{FF2B5EF4-FFF2-40B4-BE49-F238E27FC236}">
                <a16:creationId xmlns:a16="http://schemas.microsoft.com/office/drawing/2014/main" id="{1E56ABF9-12D8-4745-B8AE-25A241DE3E6A}"/>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77026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circle(in)">
                                      <p:cBhvr>
                                        <p:cTn id="18"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71806"/>
            <a:ext cx="12608668" cy="6696315"/>
          </a:xfrm>
          <a:prstGeom prst="rect">
            <a:avLst/>
          </a:prstGeom>
        </p:spPr>
      </p:pic>
      <p:sp>
        <p:nvSpPr>
          <p:cNvPr id="3" name="Content Placeholder 2"/>
          <p:cNvSpPr>
            <a:spLocks noGrp="1"/>
          </p:cNvSpPr>
          <p:nvPr>
            <p:ph idx="1"/>
          </p:nvPr>
        </p:nvSpPr>
        <p:spPr>
          <a:xfrm>
            <a:off x="7140102" y="3419963"/>
            <a:ext cx="4445541" cy="3579779"/>
          </a:xfrm>
        </p:spPr>
        <p:txBody>
          <a:bodyPr>
            <a:normAutofit/>
          </a:bodyPr>
          <a:lstStyle/>
          <a:p>
            <a:r>
              <a:rPr lang="en-GB" sz="3600" dirty="0">
                <a:solidFill>
                  <a:schemeClr val="bg1"/>
                </a:solidFill>
              </a:rPr>
              <a:t>We need to avoid getting bitten</a:t>
            </a:r>
          </a:p>
          <a:p>
            <a:r>
              <a:rPr lang="en-GB" sz="3600" dirty="0">
                <a:solidFill>
                  <a:schemeClr val="bg1"/>
                </a:solidFill>
              </a:rPr>
              <a:t>We need to understand why it acts as it does and we need to control it</a:t>
            </a:r>
          </a:p>
          <a:p>
            <a:endParaRPr lang="en-GB" sz="3600" dirty="0"/>
          </a:p>
        </p:txBody>
      </p:sp>
      <p:sp>
        <p:nvSpPr>
          <p:cNvPr id="5" name="Rectangle 4"/>
          <p:cNvSpPr/>
          <p:nvPr/>
        </p:nvSpPr>
        <p:spPr>
          <a:xfrm>
            <a:off x="252919" y="2022918"/>
            <a:ext cx="4455268" cy="4031873"/>
          </a:xfrm>
          <a:prstGeom prst="rect">
            <a:avLst/>
          </a:prstGeom>
        </p:spPr>
        <p:txBody>
          <a:bodyPr wrap="square">
            <a:spAutoFit/>
          </a:bodyPr>
          <a:lstStyle/>
          <a:p>
            <a:pPr marL="457200" indent="-457200">
              <a:buFont typeface="Arial" panose="020B0604020202020204" pitchFamily="34" charset="0"/>
              <a:buChar char="•"/>
            </a:pPr>
            <a:r>
              <a:rPr lang="en-GB" sz="3200" b="1" dirty="0">
                <a:solidFill>
                  <a:prstClr val="white"/>
                </a:solidFill>
              </a:rPr>
              <a:t>Our inner chimp is the emotional side to our behaviour</a:t>
            </a:r>
          </a:p>
          <a:p>
            <a:pPr marL="457200" indent="-457200">
              <a:buFont typeface="Arial" panose="020B0604020202020204" pitchFamily="34" charset="0"/>
              <a:buChar char="•"/>
            </a:pPr>
            <a:r>
              <a:rPr lang="en-GB" sz="3200" b="1" dirty="0">
                <a:solidFill>
                  <a:prstClr val="white"/>
                </a:solidFill>
              </a:rPr>
              <a:t>We do not choose him</a:t>
            </a:r>
          </a:p>
          <a:p>
            <a:pPr marL="457200" indent="-457200">
              <a:buFont typeface="Arial" panose="020B0604020202020204" pitchFamily="34" charset="0"/>
              <a:buChar char="•"/>
            </a:pPr>
            <a:r>
              <a:rPr lang="en-GB" sz="3200" b="1" dirty="0">
                <a:solidFill>
                  <a:prstClr val="white"/>
                </a:solidFill>
              </a:rPr>
              <a:t>He is Peters’ version of Freud’s Id</a:t>
            </a:r>
          </a:p>
          <a:p>
            <a:pPr marL="457200" indent="-457200">
              <a:buFont typeface="Arial" panose="020B0604020202020204" pitchFamily="34" charset="0"/>
              <a:buChar char="•"/>
            </a:pPr>
            <a:r>
              <a:rPr lang="en-GB" sz="3200" b="1" dirty="0">
                <a:solidFill>
                  <a:prstClr val="white"/>
                </a:solidFill>
              </a:rPr>
              <a:t>He is a petulant nuisance</a:t>
            </a:r>
          </a:p>
        </p:txBody>
      </p:sp>
      <p:sp>
        <p:nvSpPr>
          <p:cNvPr id="2" name="Slide Number Placeholder 1">
            <a:extLst>
              <a:ext uri="{FF2B5EF4-FFF2-40B4-BE49-F238E27FC236}">
                <a16:creationId xmlns:a16="http://schemas.microsoft.com/office/drawing/2014/main" id="{3D9534CC-60D2-4D13-B53A-E6CFC2ACAD37}"/>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14</a:t>
            </a:fld>
            <a:endParaRPr lang="en-GB">
              <a:solidFill>
                <a:prstClr val="black">
                  <a:tint val="75000"/>
                </a:prstClr>
              </a:solidFill>
            </a:endParaRPr>
          </a:p>
        </p:txBody>
      </p:sp>
    </p:spTree>
    <p:extLst>
      <p:ext uri="{BB962C8B-B14F-4D97-AF65-F5344CB8AC3E}">
        <p14:creationId xmlns:p14="http://schemas.microsoft.com/office/powerpoint/2010/main" val="302197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 calcmode="lin" valueType="num">
                                      <p:cBhvr additive="base">
                                        <p:cTn id="3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human is logical, thoughtful</a:t>
            </a:r>
          </a:p>
        </p:txBody>
      </p:sp>
      <p:sp>
        <p:nvSpPr>
          <p:cNvPr id="3" name="Content Placeholder 2"/>
          <p:cNvSpPr>
            <a:spLocks noGrp="1"/>
          </p:cNvSpPr>
          <p:nvPr>
            <p:ph idx="1"/>
          </p:nvPr>
        </p:nvSpPr>
        <p:spPr>
          <a:xfrm>
            <a:off x="838200" y="2167127"/>
            <a:ext cx="5443728" cy="4009835"/>
          </a:xfrm>
        </p:spPr>
        <p:txBody>
          <a:bodyPr/>
          <a:lstStyle/>
          <a:p>
            <a:r>
              <a:rPr lang="en-GB" sz="3600" dirty="0"/>
              <a:t>Evidence-based</a:t>
            </a:r>
          </a:p>
          <a:p>
            <a:r>
              <a:rPr lang="en-GB" sz="3600" dirty="0"/>
              <a:t>Rational</a:t>
            </a:r>
          </a:p>
          <a:p>
            <a:r>
              <a:rPr lang="en-GB" sz="3600" dirty="0"/>
              <a:t>In context with perspective</a:t>
            </a:r>
          </a:p>
          <a:p>
            <a:r>
              <a:rPr lang="en-GB" sz="3600" dirty="0"/>
              <a:t>Shades of grey and balanced judgement</a:t>
            </a:r>
          </a:p>
          <a:p>
            <a:endParaRPr lang="en-GB" dirty="0"/>
          </a:p>
        </p:txBody>
      </p:sp>
      <p:pic>
        <p:nvPicPr>
          <p:cNvPr id="4" name="Picture 3"/>
          <p:cNvPicPr>
            <a:picLocks noChangeAspect="1"/>
          </p:cNvPicPr>
          <p:nvPr/>
        </p:nvPicPr>
        <p:blipFill>
          <a:blip r:embed="rId2"/>
          <a:stretch>
            <a:fillRect/>
          </a:stretch>
        </p:blipFill>
        <p:spPr>
          <a:xfrm>
            <a:off x="5719864" y="2062263"/>
            <a:ext cx="6076950" cy="4048125"/>
          </a:xfrm>
          <a:prstGeom prst="rect">
            <a:avLst/>
          </a:prstGeom>
        </p:spPr>
      </p:pic>
      <p:sp>
        <p:nvSpPr>
          <p:cNvPr id="5" name="Slide Number Placeholder 4">
            <a:extLst>
              <a:ext uri="{FF2B5EF4-FFF2-40B4-BE49-F238E27FC236}">
                <a16:creationId xmlns:a16="http://schemas.microsoft.com/office/drawing/2014/main" id="{0E41ADAB-E767-4652-9EB8-5E972680A6EA}"/>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15</a:t>
            </a:fld>
            <a:endParaRPr lang="en-GB">
              <a:solidFill>
                <a:prstClr val="black">
                  <a:tint val="75000"/>
                </a:prstClr>
              </a:solidFill>
            </a:endParaRPr>
          </a:p>
        </p:txBody>
      </p:sp>
    </p:spTree>
    <p:extLst>
      <p:ext uri="{BB962C8B-B14F-4D97-AF65-F5344CB8AC3E}">
        <p14:creationId xmlns:p14="http://schemas.microsoft.com/office/powerpoint/2010/main" val="26659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Chimps are emotional and irrational</a:t>
            </a:r>
          </a:p>
        </p:txBody>
      </p:sp>
      <p:sp>
        <p:nvSpPr>
          <p:cNvPr id="3" name="Content Placeholder 2"/>
          <p:cNvSpPr>
            <a:spLocks noGrp="1"/>
          </p:cNvSpPr>
          <p:nvPr>
            <p:ph idx="1"/>
          </p:nvPr>
        </p:nvSpPr>
        <p:spPr>
          <a:xfrm>
            <a:off x="838200" y="2295727"/>
            <a:ext cx="10515600" cy="3881235"/>
          </a:xfrm>
        </p:spPr>
        <p:txBody>
          <a:bodyPr/>
          <a:lstStyle/>
          <a:p>
            <a:r>
              <a:rPr lang="en-GB" sz="3200" dirty="0"/>
              <a:t>Jumps to an opinion</a:t>
            </a:r>
          </a:p>
          <a:p>
            <a:r>
              <a:rPr lang="en-GB" sz="3200" dirty="0"/>
              <a:t>Thinks in black and white</a:t>
            </a:r>
          </a:p>
          <a:p>
            <a:r>
              <a:rPr lang="en-GB" sz="3200" dirty="0"/>
              <a:t>Paranoid</a:t>
            </a:r>
          </a:p>
          <a:p>
            <a:r>
              <a:rPr lang="en-GB" sz="3200" dirty="0"/>
              <a:t>Catastrophic</a:t>
            </a:r>
          </a:p>
          <a:p>
            <a:r>
              <a:rPr lang="en-GB" sz="3200" dirty="0"/>
              <a:t>Irrational</a:t>
            </a:r>
          </a:p>
          <a:p>
            <a:r>
              <a:rPr lang="en-GB" sz="3200" dirty="0"/>
              <a:t>Emotive judgement</a:t>
            </a:r>
          </a:p>
          <a:p>
            <a:endParaRPr lang="en-GB" dirty="0"/>
          </a:p>
        </p:txBody>
      </p:sp>
      <p:pic>
        <p:nvPicPr>
          <p:cNvPr id="4" name="Picture 3"/>
          <p:cNvPicPr>
            <a:picLocks noChangeAspect="1"/>
          </p:cNvPicPr>
          <p:nvPr/>
        </p:nvPicPr>
        <p:blipFill>
          <a:blip r:embed="rId2"/>
          <a:stretch>
            <a:fillRect/>
          </a:stretch>
        </p:blipFill>
        <p:spPr>
          <a:xfrm>
            <a:off x="5439181" y="1528760"/>
            <a:ext cx="6603662" cy="4945068"/>
          </a:xfrm>
          <a:prstGeom prst="rect">
            <a:avLst/>
          </a:prstGeom>
        </p:spPr>
      </p:pic>
      <p:sp>
        <p:nvSpPr>
          <p:cNvPr id="5" name="Slide Number Placeholder 4">
            <a:extLst>
              <a:ext uri="{FF2B5EF4-FFF2-40B4-BE49-F238E27FC236}">
                <a16:creationId xmlns:a16="http://schemas.microsoft.com/office/drawing/2014/main" id="{6C0DBAFA-31EF-40D3-9EF7-160950342EA6}"/>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16</a:t>
            </a:fld>
            <a:endParaRPr lang="en-GB">
              <a:solidFill>
                <a:prstClr val="black">
                  <a:tint val="75000"/>
                </a:prstClr>
              </a:solidFill>
            </a:endParaRPr>
          </a:p>
        </p:txBody>
      </p:sp>
    </p:spTree>
    <p:extLst>
      <p:ext uri="{BB962C8B-B14F-4D97-AF65-F5344CB8AC3E}">
        <p14:creationId xmlns:p14="http://schemas.microsoft.com/office/powerpoint/2010/main" val="166092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Sensory experiences go to the chimp first</a:t>
            </a:r>
          </a:p>
        </p:txBody>
      </p:sp>
      <p:sp>
        <p:nvSpPr>
          <p:cNvPr id="3" name="Content Placeholder 2"/>
          <p:cNvSpPr>
            <a:spLocks noGrp="1"/>
          </p:cNvSpPr>
          <p:nvPr>
            <p:ph idx="1"/>
          </p:nvPr>
        </p:nvSpPr>
        <p:spPr>
          <a:xfrm>
            <a:off x="760378" y="1819071"/>
            <a:ext cx="7174582" cy="4737372"/>
          </a:xfrm>
        </p:spPr>
        <p:txBody>
          <a:bodyPr/>
          <a:lstStyle/>
          <a:p>
            <a:r>
              <a:rPr lang="en-GB" dirty="0"/>
              <a:t>Input from the world outside ourselves are picked up by the chimp first</a:t>
            </a:r>
          </a:p>
          <a:p>
            <a:r>
              <a:rPr lang="en-GB" dirty="0"/>
              <a:t>The chimp makes an offer to the human, an offer we can choose to accept or reject</a:t>
            </a:r>
          </a:p>
          <a:p>
            <a:r>
              <a:rPr lang="en-GB" dirty="0"/>
              <a:t>Our challenge is to learn how to manage our chimp</a:t>
            </a:r>
          </a:p>
          <a:p>
            <a:r>
              <a:rPr lang="en-GB" dirty="0"/>
              <a:t>Don’t be hijacked by this ranting nuisance</a:t>
            </a:r>
          </a:p>
          <a:p>
            <a:r>
              <a:rPr lang="en-GB" dirty="0"/>
              <a:t>Should we blame the temperamental dog who bites someone – or control him instead?</a:t>
            </a:r>
          </a:p>
          <a:p>
            <a:endParaRPr lang="en-GB" dirty="0"/>
          </a:p>
        </p:txBody>
      </p:sp>
      <p:sp>
        <p:nvSpPr>
          <p:cNvPr id="4" name="TextBox 3"/>
          <p:cNvSpPr txBox="1"/>
          <p:nvPr/>
        </p:nvSpPr>
        <p:spPr>
          <a:xfrm>
            <a:off x="8093413" y="2149813"/>
            <a:ext cx="3667327" cy="2862322"/>
          </a:xfrm>
          <a:prstGeom prst="rect">
            <a:avLst/>
          </a:prstGeom>
          <a:solidFill>
            <a:srgbClr val="00B0F0"/>
          </a:solidFill>
        </p:spPr>
        <p:txBody>
          <a:bodyPr wrap="square" rtlCol="0">
            <a:spAutoFit/>
          </a:bodyPr>
          <a:lstStyle/>
          <a:p>
            <a:pPr algn="ctr"/>
            <a:r>
              <a:rPr lang="en-GB" sz="6000" dirty="0">
                <a:solidFill>
                  <a:prstClr val="black"/>
                </a:solidFill>
              </a:rPr>
              <a:t>Manage your inner chimp!</a:t>
            </a:r>
          </a:p>
        </p:txBody>
      </p:sp>
      <p:sp>
        <p:nvSpPr>
          <p:cNvPr id="5" name="Slide Number Placeholder 4">
            <a:extLst>
              <a:ext uri="{FF2B5EF4-FFF2-40B4-BE49-F238E27FC236}">
                <a16:creationId xmlns:a16="http://schemas.microsoft.com/office/drawing/2014/main" id="{17160474-A5DA-4EF3-BE3C-3285F6C8EF8B}"/>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17</a:t>
            </a:fld>
            <a:endParaRPr lang="en-GB">
              <a:solidFill>
                <a:prstClr val="black">
                  <a:tint val="75000"/>
                </a:prstClr>
              </a:solidFill>
            </a:endParaRPr>
          </a:p>
        </p:txBody>
      </p:sp>
    </p:spTree>
    <p:extLst>
      <p:ext uri="{BB962C8B-B14F-4D97-AF65-F5344CB8AC3E}">
        <p14:creationId xmlns:p14="http://schemas.microsoft.com/office/powerpoint/2010/main" val="428423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picture containing person, person, indoor, shelf&#10;&#10;Description automatically generated">
            <a:extLst>
              <a:ext uri="{FF2B5EF4-FFF2-40B4-BE49-F238E27FC236}">
                <a16:creationId xmlns:a16="http://schemas.microsoft.com/office/drawing/2014/main" id="{7EBC64F4-1DB7-4D81-ABCA-5A8E4C8A1982}"/>
              </a:ext>
            </a:extLst>
          </p:cNvPr>
          <p:cNvPicPr>
            <a:picLocks noChangeAspect="1"/>
          </p:cNvPicPr>
          <p:nvPr/>
        </p:nvPicPr>
        <p:blipFill rotWithShape="1">
          <a:blip r:embed="rId2">
            <a:extLst>
              <a:ext uri="{28A0092B-C50C-407E-A947-70E740481C1C}">
                <a14:useLocalDpi xmlns:a14="http://schemas.microsoft.com/office/drawing/2010/main" val="0"/>
              </a:ext>
            </a:extLst>
          </a:blip>
          <a:srcRect t="13723" r="-1" b="8336"/>
          <a:stretch/>
        </p:blipFill>
        <p:spPr>
          <a:xfrm>
            <a:off x="321731" y="557189"/>
            <a:ext cx="5668684" cy="5743618"/>
          </a:xfrm>
          <a:prstGeom prst="rect">
            <a:avLst/>
          </a:prstGeom>
        </p:spPr>
      </p:pic>
      <p:pic>
        <p:nvPicPr>
          <p:cNvPr id="3" name="Picture 2">
            <a:extLst>
              <a:ext uri="{FF2B5EF4-FFF2-40B4-BE49-F238E27FC236}">
                <a16:creationId xmlns:a16="http://schemas.microsoft.com/office/drawing/2014/main" id="{250EDE84-C847-4386-B450-A895AFE4A951}"/>
              </a:ext>
            </a:extLst>
          </p:cNvPr>
          <p:cNvPicPr>
            <a:picLocks noChangeAspect="1"/>
          </p:cNvPicPr>
          <p:nvPr/>
        </p:nvPicPr>
        <p:blipFill rotWithShape="1">
          <a:blip r:embed="rId3"/>
          <a:srcRect l="21356" r="26279" b="2"/>
          <a:stretch/>
        </p:blipFill>
        <p:spPr>
          <a:xfrm>
            <a:off x="6195375" y="557189"/>
            <a:ext cx="5674893" cy="5743618"/>
          </a:xfrm>
          <a:prstGeom prst="rect">
            <a:avLst/>
          </a:prstGeom>
        </p:spPr>
      </p:pic>
      <p:sp>
        <p:nvSpPr>
          <p:cNvPr id="4" name="Slide Number Placeholder 3">
            <a:extLst>
              <a:ext uri="{FF2B5EF4-FFF2-40B4-BE49-F238E27FC236}">
                <a16:creationId xmlns:a16="http://schemas.microsoft.com/office/drawing/2014/main" id="{583028BE-7F0B-4565-B944-68243700B6DF}"/>
              </a:ext>
            </a:extLst>
          </p:cNvPr>
          <p:cNvSpPr>
            <a:spLocks noGrp="1"/>
          </p:cNvSpPr>
          <p:nvPr>
            <p:ph type="sldNum" sz="quarter" idx="12"/>
          </p:nvPr>
        </p:nvSpPr>
        <p:spPr>
          <a:xfrm>
            <a:off x="8610600" y="6356350"/>
            <a:ext cx="2743200" cy="365125"/>
          </a:xfrm>
        </p:spPr>
        <p:txBody>
          <a:bodyPr>
            <a:normAutofit/>
          </a:bodyPr>
          <a:lstStyle/>
          <a:p>
            <a:pPr>
              <a:spcAft>
                <a:spcPts val="600"/>
              </a:spcAft>
            </a:pPr>
            <a:fld id="{88D2464A-B21B-499B-BD07-0D7ADCAA86B5}" type="slidenum">
              <a:rPr lang="en-GB" smtClean="0"/>
              <a:pPr>
                <a:spcAft>
                  <a:spcPts val="600"/>
                </a:spcAft>
              </a:pPr>
              <a:t>18</a:t>
            </a:fld>
            <a:endParaRPr lang="en-GB"/>
          </a:p>
        </p:txBody>
      </p:sp>
      <p:pic>
        <p:nvPicPr>
          <p:cNvPr id="7" name="Picture 6">
            <a:extLst>
              <a:ext uri="{FF2B5EF4-FFF2-40B4-BE49-F238E27FC236}">
                <a16:creationId xmlns:a16="http://schemas.microsoft.com/office/drawing/2014/main" id="{61A1C37B-B7D3-408A-B426-C68A8948F25C}"/>
              </a:ext>
            </a:extLst>
          </p:cNvPr>
          <p:cNvPicPr>
            <a:picLocks noChangeAspect="1"/>
          </p:cNvPicPr>
          <p:nvPr/>
        </p:nvPicPr>
        <p:blipFill>
          <a:blip r:embed="rId4"/>
          <a:stretch>
            <a:fillRect/>
          </a:stretch>
        </p:blipFill>
        <p:spPr>
          <a:xfrm>
            <a:off x="8043759" y="3600521"/>
            <a:ext cx="1978123" cy="2217161"/>
          </a:xfrm>
          <a:prstGeom prst="rect">
            <a:avLst/>
          </a:prstGeom>
        </p:spPr>
      </p:pic>
    </p:spTree>
    <p:extLst>
      <p:ext uri="{BB962C8B-B14F-4D97-AF65-F5344CB8AC3E}">
        <p14:creationId xmlns:p14="http://schemas.microsoft.com/office/powerpoint/2010/main" val="1739318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83028BE-7F0B-4565-B944-68243700B6DF}"/>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19</a:t>
            </a:fld>
            <a:endParaRPr lang="en-GB">
              <a:solidFill>
                <a:prstClr val="black">
                  <a:tint val="75000"/>
                </a:prstClr>
              </a:solidFill>
            </a:endParaRPr>
          </a:p>
        </p:txBody>
      </p:sp>
      <p:pic>
        <p:nvPicPr>
          <p:cNvPr id="8" name="Picture 7">
            <a:extLst>
              <a:ext uri="{FF2B5EF4-FFF2-40B4-BE49-F238E27FC236}">
                <a16:creationId xmlns:a16="http://schemas.microsoft.com/office/drawing/2014/main" id="{D7039BF4-2B47-4750-AF48-FC05B0969AD8}"/>
              </a:ext>
            </a:extLst>
          </p:cNvPr>
          <p:cNvPicPr>
            <a:picLocks noChangeAspect="1"/>
          </p:cNvPicPr>
          <p:nvPr/>
        </p:nvPicPr>
        <p:blipFill>
          <a:blip r:embed="rId2"/>
          <a:stretch>
            <a:fillRect/>
          </a:stretch>
        </p:blipFill>
        <p:spPr>
          <a:xfrm>
            <a:off x="247650" y="1149350"/>
            <a:ext cx="3698240" cy="3698240"/>
          </a:xfrm>
          <a:prstGeom prst="rect">
            <a:avLst/>
          </a:prstGeom>
        </p:spPr>
      </p:pic>
      <p:pic>
        <p:nvPicPr>
          <p:cNvPr id="10" name="Picture 9">
            <a:extLst>
              <a:ext uri="{FF2B5EF4-FFF2-40B4-BE49-F238E27FC236}">
                <a16:creationId xmlns:a16="http://schemas.microsoft.com/office/drawing/2014/main" id="{A5C9BA91-5304-4D70-83C8-10F7F46F11C6}"/>
              </a:ext>
            </a:extLst>
          </p:cNvPr>
          <p:cNvPicPr>
            <a:picLocks noChangeAspect="1"/>
          </p:cNvPicPr>
          <p:nvPr/>
        </p:nvPicPr>
        <p:blipFill>
          <a:blip r:embed="rId3"/>
          <a:stretch>
            <a:fillRect/>
          </a:stretch>
        </p:blipFill>
        <p:spPr>
          <a:xfrm>
            <a:off x="8535670" y="1675447"/>
            <a:ext cx="3507105" cy="3507105"/>
          </a:xfrm>
          <a:prstGeom prst="rect">
            <a:avLst/>
          </a:prstGeom>
        </p:spPr>
      </p:pic>
      <p:pic>
        <p:nvPicPr>
          <p:cNvPr id="6" name="Picture 5" descr="A picture containing person, person, indoor, shelf&#10;&#10;Description automatically generated">
            <a:extLst>
              <a:ext uri="{FF2B5EF4-FFF2-40B4-BE49-F238E27FC236}">
                <a16:creationId xmlns:a16="http://schemas.microsoft.com/office/drawing/2014/main" id="{7EBC64F4-1DB7-4D81-ABCA-5A8E4C8A19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30040" y="685038"/>
            <a:ext cx="4221480" cy="5487924"/>
          </a:xfrm>
          <a:prstGeom prst="rect">
            <a:avLst/>
          </a:prstGeom>
        </p:spPr>
      </p:pic>
    </p:spTree>
    <p:extLst>
      <p:ext uri="{BB962C8B-B14F-4D97-AF65-F5344CB8AC3E}">
        <p14:creationId xmlns:p14="http://schemas.microsoft.com/office/powerpoint/2010/main" val="225422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path" presetSubtype="0" accel="50000" decel="50000" fill="hold" nodeType="clickEffect">
                                  <p:stCondLst>
                                    <p:cond delay="0"/>
                                  </p:stCondLst>
                                  <p:childTnLst>
                                    <p:animMotion origin="layout" path="M 4.79167E-6 1.48148E-6 L 0.3371 -0.00162 " pathEditMode="relative" rAng="0" ptsTypes="AA">
                                      <p:cBhvr>
                                        <p:cTn id="12" dur="2000" fill="hold"/>
                                        <p:tgtEl>
                                          <p:spTgt spid="8"/>
                                        </p:tgtEl>
                                        <p:attrNameLst>
                                          <p:attrName>ppt_x</p:attrName>
                                          <p:attrName>ppt_y</p:attrName>
                                        </p:attrNameLst>
                                      </p:cBhvr>
                                      <p:rCtr x="16849" y="-93"/>
                                    </p:animMotion>
                                  </p:childTnLst>
                                </p:cTn>
                              </p:par>
                            </p:childTnLst>
                          </p:cTn>
                        </p:par>
                      </p:childTnLst>
                    </p:cTn>
                  </p:par>
                  <p:par>
                    <p:cTn id="13" fill="hold">
                      <p:stCondLst>
                        <p:cond delay="indefinite"/>
                      </p:stCondLst>
                      <p:childTnLst>
                        <p:par>
                          <p:cTn id="14" fill="hold">
                            <p:stCondLst>
                              <p:cond delay="0"/>
                            </p:stCondLst>
                            <p:childTnLst>
                              <p:par>
                                <p:cTn id="15" presetID="42" presetClass="path" presetSubtype="0" accel="50000" decel="50000" fill="hold" nodeType="clickEffect">
                                  <p:stCondLst>
                                    <p:cond delay="0"/>
                                  </p:stCondLst>
                                  <p:childTnLst>
                                    <p:animMotion origin="layout" path="M -2.08333E-7 0 L -0.32799 0 " pathEditMode="relative" rAng="0" ptsTypes="AA">
                                      <p:cBhvr>
                                        <p:cTn id="16" dur="2000" fill="hold"/>
                                        <p:tgtEl>
                                          <p:spTgt spid="10"/>
                                        </p:tgtEl>
                                        <p:attrNameLst>
                                          <p:attrName>ppt_x</p:attrName>
                                          <p:attrName>ppt_y</p:attrName>
                                        </p:attrNameLst>
                                      </p:cBhvr>
                                      <p:rCtr x="-16406"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Manage the chimp</a:t>
            </a:r>
          </a:p>
        </p:txBody>
      </p:sp>
      <p:sp>
        <p:nvSpPr>
          <p:cNvPr id="4" name="Content Placeholder 3"/>
          <p:cNvSpPr>
            <a:spLocks noGrp="1"/>
          </p:cNvSpPr>
          <p:nvPr>
            <p:ph idx="1"/>
          </p:nvPr>
        </p:nvSpPr>
        <p:spPr>
          <a:xfrm>
            <a:off x="838200" y="1690688"/>
            <a:ext cx="5501640" cy="4933847"/>
          </a:xfrm>
        </p:spPr>
        <p:txBody>
          <a:bodyPr>
            <a:normAutofit/>
          </a:bodyPr>
          <a:lstStyle/>
          <a:p>
            <a:pPr marL="514350" indent="-514350">
              <a:buFont typeface="+mj-lt"/>
              <a:buAutoNum type="arabicPeriod"/>
            </a:pPr>
            <a:r>
              <a:rPr lang="en-GB" sz="3500" b="1" dirty="0"/>
              <a:t>Exercise</a:t>
            </a:r>
            <a:r>
              <a:rPr lang="en-GB" dirty="0"/>
              <a:t> – let him out, jump around, get it out of your system. </a:t>
            </a:r>
          </a:p>
          <a:p>
            <a:pPr marL="514350" indent="-514350">
              <a:buFont typeface="+mj-lt"/>
              <a:buAutoNum type="arabicPeriod"/>
            </a:pPr>
            <a:r>
              <a:rPr lang="en-GB" sz="3500" b="1" dirty="0"/>
              <a:t>Boxing the Chimp </a:t>
            </a:r>
            <a:r>
              <a:rPr lang="en-GB" dirty="0"/>
              <a:t>– anxiety over dental appointment? Let the anxiety run – scream, shout cry etc. </a:t>
            </a:r>
          </a:p>
          <a:p>
            <a:pPr marL="514350" indent="-514350">
              <a:buFont typeface="+mj-lt"/>
              <a:buAutoNum type="arabicPeriod"/>
            </a:pPr>
            <a:r>
              <a:rPr lang="en-GB" sz="3500" b="1" dirty="0"/>
              <a:t>Bananas</a:t>
            </a:r>
            <a:r>
              <a:rPr lang="en-GB" dirty="0"/>
              <a:t> – feed the Chimp as a distraction or a reward. </a:t>
            </a:r>
          </a:p>
        </p:txBody>
      </p:sp>
      <p:sp>
        <p:nvSpPr>
          <p:cNvPr id="2" name="Slide Number Placeholder 1">
            <a:extLst>
              <a:ext uri="{FF2B5EF4-FFF2-40B4-BE49-F238E27FC236}">
                <a16:creationId xmlns:a16="http://schemas.microsoft.com/office/drawing/2014/main" id="{816AB88E-0B0E-47E3-9E77-3AC04A428A9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20</a:t>
            </a:fld>
            <a:endParaRPr lang="en-GB">
              <a:solidFill>
                <a:prstClr val="black">
                  <a:tint val="75000"/>
                </a:prstClr>
              </a:solidFill>
            </a:endParaRPr>
          </a:p>
        </p:txBody>
      </p:sp>
      <p:sp>
        <p:nvSpPr>
          <p:cNvPr id="6" name="TextBox 5">
            <a:extLst>
              <a:ext uri="{FF2B5EF4-FFF2-40B4-BE49-F238E27FC236}">
                <a16:creationId xmlns:a16="http://schemas.microsoft.com/office/drawing/2014/main" id="{CCE6E4C2-8998-4A1B-B665-4FE091A19A87}"/>
              </a:ext>
            </a:extLst>
          </p:cNvPr>
          <p:cNvSpPr txBox="1"/>
          <p:nvPr/>
        </p:nvSpPr>
        <p:spPr>
          <a:xfrm>
            <a:off x="6388100" y="2472131"/>
            <a:ext cx="5270500" cy="1200329"/>
          </a:xfrm>
          <a:prstGeom prst="rect">
            <a:avLst/>
          </a:prstGeom>
          <a:solidFill>
            <a:srgbClr val="00B0F0"/>
          </a:solidFill>
          <a:ln w="38100">
            <a:solidFill>
              <a:schemeClr val="tx1"/>
            </a:solidFill>
          </a:ln>
        </p:spPr>
        <p:txBody>
          <a:bodyPr wrap="square">
            <a:spAutoFit/>
          </a:bodyPr>
          <a:lstStyle/>
          <a:p>
            <a:r>
              <a:rPr lang="en-US" sz="2400" dirty="0"/>
              <a:t>Too tired to get up, comfortable etc., don’t think get up on a rapid count of 5 before the Chimp has a time to pipe up. </a:t>
            </a:r>
          </a:p>
        </p:txBody>
      </p:sp>
      <p:sp>
        <p:nvSpPr>
          <p:cNvPr id="10" name="TextBox 9">
            <a:extLst>
              <a:ext uri="{FF2B5EF4-FFF2-40B4-BE49-F238E27FC236}">
                <a16:creationId xmlns:a16="http://schemas.microsoft.com/office/drawing/2014/main" id="{0BB28424-9022-4FE3-AE7C-6980B374355D}"/>
              </a:ext>
            </a:extLst>
          </p:cNvPr>
          <p:cNvSpPr txBox="1"/>
          <p:nvPr/>
        </p:nvSpPr>
        <p:spPr>
          <a:xfrm>
            <a:off x="6388100" y="774056"/>
            <a:ext cx="5270500" cy="1200329"/>
          </a:xfrm>
          <a:prstGeom prst="rect">
            <a:avLst/>
          </a:prstGeom>
          <a:solidFill>
            <a:srgbClr val="FFC000"/>
          </a:solidFill>
          <a:ln w="38100">
            <a:solidFill>
              <a:schemeClr val="tx1"/>
            </a:solidFill>
          </a:ln>
        </p:spPr>
        <p:txBody>
          <a:bodyPr wrap="square">
            <a:spAutoFit/>
          </a:bodyPr>
          <a:lstStyle/>
          <a:p>
            <a:r>
              <a:rPr lang="en-US" sz="2400" dirty="0"/>
              <a:t>Beat our inner chimp at his own game … We he settles down our more rational human side can take over</a:t>
            </a:r>
          </a:p>
        </p:txBody>
      </p:sp>
      <p:sp>
        <p:nvSpPr>
          <p:cNvPr id="12" name="TextBox 11">
            <a:extLst>
              <a:ext uri="{FF2B5EF4-FFF2-40B4-BE49-F238E27FC236}">
                <a16:creationId xmlns:a16="http://schemas.microsoft.com/office/drawing/2014/main" id="{101C3D14-972B-428B-8231-80105643D93A}"/>
              </a:ext>
            </a:extLst>
          </p:cNvPr>
          <p:cNvSpPr txBox="1"/>
          <p:nvPr/>
        </p:nvSpPr>
        <p:spPr>
          <a:xfrm>
            <a:off x="6388100" y="4270334"/>
            <a:ext cx="5270500" cy="1200329"/>
          </a:xfrm>
          <a:prstGeom prst="rect">
            <a:avLst/>
          </a:prstGeom>
          <a:solidFill>
            <a:srgbClr val="92D050"/>
          </a:solidFill>
          <a:ln w="38100">
            <a:solidFill>
              <a:schemeClr val="tx1"/>
            </a:solidFill>
          </a:ln>
        </p:spPr>
        <p:txBody>
          <a:bodyPr wrap="square">
            <a:spAutoFit/>
          </a:bodyPr>
          <a:lstStyle/>
          <a:p>
            <a:r>
              <a:rPr lang="en-US" sz="2400" dirty="0"/>
              <a:t>Give yourself incentives and rewards – complete particular task and then have a coffee and a biscuit.</a:t>
            </a:r>
            <a:endParaRPr lang="en-GB" sz="2400" dirty="0"/>
          </a:p>
        </p:txBody>
      </p:sp>
    </p:spTree>
    <p:extLst>
      <p:ext uri="{BB962C8B-B14F-4D97-AF65-F5344CB8AC3E}">
        <p14:creationId xmlns:p14="http://schemas.microsoft.com/office/powerpoint/2010/main" val="384257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1000"/>
                                        <p:tgtEl>
                                          <p:spTgt spid="6">
                                            <p:txEl>
                                              <p:pRg st="0" end="0"/>
                                            </p:txEl>
                                          </p:spTgt>
                                        </p:tgtEl>
                                      </p:cBhvr>
                                    </p:animEffect>
                                    <p:anim calcmode="lin" valueType="num">
                                      <p:cBhvr>
                                        <p:cTn id="3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1000"/>
                                        <p:tgtEl>
                                          <p:spTgt spid="12"/>
                                        </p:tgtEl>
                                      </p:cBhvr>
                                    </p:animEffect>
                                    <p:anim calcmode="lin" valueType="num">
                                      <p:cBhvr>
                                        <p:cTn id="40" dur="1000" fill="hold"/>
                                        <p:tgtEl>
                                          <p:spTgt spid="12"/>
                                        </p:tgtEl>
                                        <p:attrNameLst>
                                          <p:attrName>ppt_x</p:attrName>
                                        </p:attrNameLst>
                                      </p:cBhvr>
                                      <p:tavLst>
                                        <p:tav tm="0">
                                          <p:val>
                                            <p:strVal val="#ppt_x"/>
                                          </p:val>
                                        </p:tav>
                                        <p:tav tm="100000">
                                          <p:val>
                                            <p:strVal val="#ppt_x"/>
                                          </p:val>
                                        </p:tav>
                                      </p:tavLst>
                                    </p:anim>
                                    <p:anim calcmode="lin" valueType="num">
                                      <p:cBhvr>
                                        <p:cTn id="4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10"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6000" dirty="0"/>
              <a:t>Manage the chimp</a:t>
            </a:r>
          </a:p>
        </p:txBody>
      </p:sp>
      <p:sp>
        <p:nvSpPr>
          <p:cNvPr id="4" name="Content Placeholder 3"/>
          <p:cNvSpPr>
            <a:spLocks noGrp="1"/>
          </p:cNvSpPr>
          <p:nvPr>
            <p:ph idx="1"/>
          </p:nvPr>
        </p:nvSpPr>
        <p:spPr>
          <a:xfrm>
            <a:off x="838200" y="1690688"/>
            <a:ext cx="4394200" cy="4933847"/>
          </a:xfrm>
        </p:spPr>
        <p:txBody>
          <a:bodyPr>
            <a:normAutofit/>
          </a:bodyPr>
          <a:lstStyle/>
          <a:p>
            <a:pPr marL="514350" indent="-514350">
              <a:buFont typeface="+mj-lt"/>
              <a:buAutoNum type="arabicPeriod"/>
            </a:pPr>
            <a:r>
              <a:rPr lang="en-GB" sz="3500" b="1" dirty="0"/>
              <a:t>Exercise</a:t>
            </a:r>
            <a:r>
              <a:rPr lang="en-GB" dirty="0"/>
              <a:t> – let him out, jump around, get it out of your system. </a:t>
            </a:r>
          </a:p>
          <a:p>
            <a:pPr marL="514350" indent="-514350">
              <a:buFont typeface="+mj-lt"/>
              <a:buAutoNum type="arabicPeriod"/>
            </a:pPr>
            <a:r>
              <a:rPr lang="en-GB" sz="3500" b="1" dirty="0"/>
              <a:t>Boxing the Chimp </a:t>
            </a:r>
            <a:r>
              <a:rPr lang="en-GB" dirty="0"/>
              <a:t>– anxiety over dental appointment? </a:t>
            </a:r>
          </a:p>
          <a:p>
            <a:pPr marL="514350" indent="-514350">
              <a:buFont typeface="+mj-lt"/>
              <a:buAutoNum type="arabicPeriod"/>
            </a:pPr>
            <a:r>
              <a:rPr lang="en-GB" sz="3500" b="1" dirty="0"/>
              <a:t>Bananas</a:t>
            </a:r>
            <a:r>
              <a:rPr lang="en-GB" dirty="0"/>
              <a:t> – feed the Chimp as a distraction or a reward. </a:t>
            </a:r>
          </a:p>
        </p:txBody>
      </p:sp>
      <p:sp>
        <p:nvSpPr>
          <p:cNvPr id="2" name="Slide Number Placeholder 1">
            <a:extLst>
              <a:ext uri="{FF2B5EF4-FFF2-40B4-BE49-F238E27FC236}">
                <a16:creationId xmlns:a16="http://schemas.microsoft.com/office/drawing/2014/main" id="{816AB88E-0B0E-47E3-9E77-3AC04A428A9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21</a:t>
            </a:fld>
            <a:endParaRPr lang="en-GB">
              <a:solidFill>
                <a:prstClr val="black">
                  <a:tint val="75000"/>
                </a:prstClr>
              </a:solidFill>
            </a:endParaRPr>
          </a:p>
        </p:txBody>
      </p:sp>
      <p:sp>
        <p:nvSpPr>
          <p:cNvPr id="6" name="TextBox 5">
            <a:extLst>
              <a:ext uri="{FF2B5EF4-FFF2-40B4-BE49-F238E27FC236}">
                <a16:creationId xmlns:a16="http://schemas.microsoft.com/office/drawing/2014/main" id="{CCE6E4C2-8998-4A1B-B665-4FE091A19A87}"/>
              </a:ext>
            </a:extLst>
          </p:cNvPr>
          <p:cNvSpPr txBox="1"/>
          <p:nvPr/>
        </p:nvSpPr>
        <p:spPr>
          <a:xfrm>
            <a:off x="6096000" y="3429000"/>
            <a:ext cx="5270500" cy="1200329"/>
          </a:xfrm>
          <a:prstGeom prst="rect">
            <a:avLst/>
          </a:prstGeom>
          <a:solidFill>
            <a:srgbClr val="00B0F0"/>
          </a:solidFill>
          <a:ln w="38100">
            <a:solidFill>
              <a:schemeClr val="tx1"/>
            </a:solidFill>
          </a:ln>
        </p:spPr>
        <p:txBody>
          <a:bodyPr wrap="square">
            <a:spAutoFit/>
          </a:bodyPr>
          <a:lstStyle/>
          <a:p>
            <a:r>
              <a:rPr lang="en-US" sz="2400" dirty="0"/>
              <a:t>Too tired to get up, comfortable etc., don’t think get up on a rapid count of 5 before the Chimp has a time to pipe up. </a:t>
            </a:r>
          </a:p>
        </p:txBody>
      </p:sp>
      <p:sp>
        <p:nvSpPr>
          <p:cNvPr id="10" name="TextBox 9">
            <a:extLst>
              <a:ext uri="{FF2B5EF4-FFF2-40B4-BE49-F238E27FC236}">
                <a16:creationId xmlns:a16="http://schemas.microsoft.com/office/drawing/2014/main" id="{0BB28424-9022-4FE3-AE7C-6980B374355D}"/>
              </a:ext>
            </a:extLst>
          </p:cNvPr>
          <p:cNvSpPr txBox="1"/>
          <p:nvPr/>
        </p:nvSpPr>
        <p:spPr>
          <a:xfrm>
            <a:off x="6096000" y="1701979"/>
            <a:ext cx="5270500" cy="1200329"/>
          </a:xfrm>
          <a:prstGeom prst="rect">
            <a:avLst/>
          </a:prstGeom>
          <a:solidFill>
            <a:srgbClr val="FFC000"/>
          </a:solidFill>
          <a:ln w="38100">
            <a:solidFill>
              <a:schemeClr val="tx1"/>
            </a:solidFill>
          </a:ln>
        </p:spPr>
        <p:txBody>
          <a:bodyPr wrap="square">
            <a:spAutoFit/>
          </a:bodyPr>
          <a:lstStyle/>
          <a:p>
            <a:r>
              <a:rPr lang="en-US" sz="2400" dirty="0"/>
              <a:t>Beat our inner chimp at his own game … We he settles down our more rational human side can take over</a:t>
            </a:r>
          </a:p>
        </p:txBody>
      </p:sp>
      <p:sp>
        <p:nvSpPr>
          <p:cNvPr id="12" name="TextBox 11">
            <a:extLst>
              <a:ext uri="{FF2B5EF4-FFF2-40B4-BE49-F238E27FC236}">
                <a16:creationId xmlns:a16="http://schemas.microsoft.com/office/drawing/2014/main" id="{101C3D14-972B-428B-8231-80105643D93A}"/>
              </a:ext>
            </a:extLst>
          </p:cNvPr>
          <p:cNvSpPr txBox="1"/>
          <p:nvPr/>
        </p:nvSpPr>
        <p:spPr>
          <a:xfrm>
            <a:off x="6083300" y="5156021"/>
            <a:ext cx="5270500" cy="1200329"/>
          </a:xfrm>
          <a:prstGeom prst="rect">
            <a:avLst/>
          </a:prstGeom>
          <a:solidFill>
            <a:srgbClr val="92D050"/>
          </a:solidFill>
          <a:ln w="38100">
            <a:solidFill>
              <a:schemeClr val="tx1"/>
            </a:solidFill>
          </a:ln>
        </p:spPr>
        <p:txBody>
          <a:bodyPr wrap="square">
            <a:spAutoFit/>
          </a:bodyPr>
          <a:lstStyle/>
          <a:p>
            <a:r>
              <a:rPr lang="en-US" sz="2400" dirty="0"/>
              <a:t>Give yourself incentives and rewards – complete particular task and then have a coffee and a biscuit.</a:t>
            </a:r>
            <a:endParaRPr lang="en-GB" sz="2400" dirty="0"/>
          </a:p>
        </p:txBody>
      </p:sp>
    </p:spTree>
    <p:extLst>
      <p:ext uri="{BB962C8B-B14F-4D97-AF65-F5344CB8AC3E}">
        <p14:creationId xmlns:p14="http://schemas.microsoft.com/office/powerpoint/2010/main" val="397242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animBg="1"/>
      <p:bldP spid="10" grpId="0" animBg="1"/>
      <p:bldP spid="12"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16629" y="77293"/>
            <a:ext cx="9677400" cy="6412380"/>
          </a:xfrm>
          <a:prstGeom prst="rect">
            <a:avLst/>
          </a:prstGeom>
        </p:spPr>
      </p:pic>
      <p:sp>
        <p:nvSpPr>
          <p:cNvPr id="6" name="TextBox 5"/>
          <p:cNvSpPr txBox="1"/>
          <p:nvPr/>
        </p:nvSpPr>
        <p:spPr>
          <a:xfrm>
            <a:off x="228600" y="4272677"/>
            <a:ext cx="5061857" cy="2862322"/>
          </a:xfrm>
          <a:prstGeom prst="rect">
            <a:avLst/>
          </a:prstGeom>
          <a:noFill/>
        </p:spPr>
        <p:txBody>
          <a:bodyPr wrap="square" rtlCol="0">
            <a:spAutoFit/>
          </a:bodyPr>
          <a:lstStyle/>
          <a:p>
            <a:r>
              <a:rPr lang="en-GB" dirty="0">
                <a:solidFill>
                  <a:prstClr val="black"/>
                </a:solidFill>
              </a:rPr>
              <a:t>1. Message arrives and zips to the Chimp</a:t>
            </a:r>
          </a:p>
          <a:p>
            <a:r>
              <a:rPr lang="en-GB" dirty="0">
                <a:solidFill>
                  <a:prstClr val="black"/>
                </a:solidFill>
              </a:rPr>
              <a:t>2. Chimps disables Human from reacting</a:t>
            </a:r>
          </a:p>
          <a:p>
            <a:r>
              <a:rPr lang="en-GB" dirty="0">
                <a:solidFill>
                  <a:prstClr val="black"/>
                </a:solidFill>
              </a:rPr>
              <a:t>3. Chimps checks computer – any info?</a:t>
            </a:r>
          </a:p>
          <a:p>
            <a:r>
              <a:rPr lang="en-GB" dirty="0">
                <a:solidFill>
                  <a:prstClr val="black"/>
                </a:solidFill>
              </a:rPr>
              <a:t>4. Computer responds: autopilot, Gremlin or nothing</a:t>
            </a:r>
          </a:p>
          <a:p>
            <a:r>
              <a:rPr lang="en-GB" dirty="0">
                <a:solidFill>
                  <a:prstClr val="black"/>
                </a:solidFill>
              </a:rPr>
              <a:t>5. Chimp has acted and message reaches the Human, who feels guilt or apologises</a:t>
            </a:r>
          </a:p>
          <a:p>
            <a:r>
              <a:rPr lang="en-GB" dirty="0">
                <a:solidFill>
                  <a:prstClr val="black"/>
                </a:solidFill>
              </a:rPr>
              <a:t>6. Computer updated for future reference (optional)</a:t>
            </a:r>
          </a:p>
          <a:p>
            <a:r>
              <a:rPr lang="en-GB" dirty="0">
                <a:solidFill>
                  <a:prstClr val="black"/>
                </a:solidFill>
              </a:rPr>
              <a:t>(Peters 2012: 345)</a:t>
            </a:r>
          </a:p>
          <a:p>
            <a:endParaRPr lang="en-GB" dirty="0">
              <a:solidFill>
                <a:prstClr val="black"/>
              </a:solidFill>
            </a:endParaRPr>
          </a:p>
        </p:txBody>
      </p:sp>
      <p:sp>
        <p:nvSpPr>
          <p:cNvPr id="7" name="Title 6"/>
          <p:cNvSpPr>
            <a:spLocks noGrp="1"/>
          </p:cNvSpPr>
          <p:nvPr>
            <p:ph type="title"/>
          </p:nvPr>
        </p:nvSpPr>
        <p:spPr>
          <a:xfrm>
            <a:off x="936172" y="278039"/>
            <a:ext cx="4093029" cy="1325563"/>
          </a:xfrm>
        </p:spPr>
        <p:txBody>
          <a:bodyPr/>
          <a:lstStyle/>
          <a:p>
            <a:r>
              <a:rPr lang="en-GB" dirty="0"/>
              <a:t>Brain processing model</a:t>
            </a:r>
          </a:p>
        </p:txBody>
      </p:sp>
      <p:sp>
        <p:nvSpPr>
          <p:cNvPr id="8" name="Oval 7"/>
          <p:cNvSpPr/>
          <p:nvPr/>
        </p:nvSpPr>
        <p:spPr>
          <a:xfrm>
            <a:off x="1894113" y="2264229"/>
            <a:ext cx="4985657" cy="200844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Oval 8"/>
          <p:cNvSpPr/>
          <p:nvPr/>
        </p:nvSpPr>
        <p:spPr>
          <a:xfrm rot="19339777">
            <a:off x="4104671" y="113538"/>
            <a:ext cx="3711906" cy="23909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Oval 9"/>
          <p:cNvSpPr/>
          <p:nvPr/>
        </p:nvSpPr>
        <p:spPr>
          <a:xfrm rot="777497">
            <a:off x="8674750" y="114494"/>
            <a:ext cx="4822372" cy="231735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Oval 10"/>
          <p:cNvSpPr/>
          <p:nvPr/>
        </p:nvSpPr>
        <p:spPr>
          <a:xfrm rot="19004382">
            <a:off x="8367141" y="4566695"/>
            <a:ext cx="4005132" cy="201687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Oval 11"/>
          <p:cNvSpPr/>
          <p:nvPr/>
        </p:nvSpPr>
        <p:spPr>
          <a:xfrm rot="3245308">
            <a:off x="4648578" y="4480991"/>
            <a:ext cx="3367065" cy="18832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Oval 12"/>
          <p:cNvSpPr/>
          <p:nvPr/>
        </p:nvSpPr>
        <p:spPr>
          <a:xfrm>
            <a:off x="8860798" y="1460810"/>
            <a:ext cx="1063787" cy="402558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Slide Number Placeholder 1">
            <a:extLst>
              <a:ext uri="{FF2B5EF4-FFF2-40B4-BE49-F238E27FC236}">
                <a16:creationId xmlns:a16="http://schemas.microsoft.com/office/drawing/2014/main" id="{78908172-97F5-4A90-948A-17A24AA8173F}"/>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22</a:t>
            </a:fld>
            <a:endParaRPr lang="en-GB">
              <a:solidFill>
                <a:prstClr val="black">
                  <a:tint val="75000"/>
                </a:prstClr>
              </a:solidFill>
            </a:endParaRPr>
          </a:p>
        </p:txBody>
      </p:sp>
    </p:spTree>
    <p:extLst>
      <p:ext uri="{BB962C8B-B14F-4D97-AF65-F5344CB8AC3E}">
        <p14:creationId xmlns:p14="http://schemas.microsoft.com/office/powerpoint/2010/main" val="3193807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8"/>
                                        </p:tgtEl>
                                        <p:attrNameLst>
                                          <p:attrName>ppt_x</p:attrName>
                                        </p:attrNameLst>
                                      </p:cBhvr>
                                      <p:tavLst>
                                        <p:tav tm="0">
                                          <p:val>
                                            <p:strVal val="ppt_x"/>
                                          </p:val>
                                        </p:tav>
                                        <p:tav tm="100000">
                                          <p:val>
                                            <p:strVal val="ppt_x"/>
                                          </p:val>
                                        </p:tav>
                                      </p:tavLst>
                                    </p:anim>
                                    <p:anim calcmode="lin" valueType="num">
                                      <p:cBhvr additive="base">
                                        <p:cTn id="7" dur="500"/>
                                        <p:tgtEl>
                                          <p:spTgt spid="8"/>
                                        </p:tgtEl>
                                        <p:attrNameLst>
                                          <p:attrName>ppt_y</p:attrName>
                                        </p:attrNameLst>
                                      </p:cBhvr>
                                      <p:tavLst>
                                        <p:tav tm="0">
                                          <p:val>
                                            <p:strVal val="ppt_y"/>
                                          </p:val>
                                        </p:tav>
                                        <p:tav tm="100000">
                                          <p:val>
                                            <p:strVal val="1+ppt_h/2"/>
                                          </p:val>
                                        </p:tav>
                                      </p:tavLst>
                                    </p:anim>
                                    <p:set>
                                      <p:cBhvr>
                                        <p:cTn id="8" dur="1" fill="hold">
                                          <p:stCondLst>
                                            <p:cond delay="499"/>
                                          </p:stCondLst>
                                        </p:cTn>
                                        <p:tgtEl>
                                          <p:spTgt spid="8"/>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9"/>
                                        </p:tgtEl>
                                        <p:attrNameLst>
                                          <p:attrName>ppt_x</p:attrName>
                                        </p:attrNameLst>
                                      </p:cBhvr>
                                      <p:tavLst>
                                        <p:tav tm="0">
                                          <p:val>
                                            <p:strVal val="ppt_x"/>
                                          </p:val>
                                        </p:tav>
                                        <p:tav tm="100000">
                                          <p:val>
                                            <p:strVal val="ppt_x"/>
                                          </p:val>
                                        </p:tav>
                                      </p:tavLst>
                                    </p:anim>
                                    <p:anim calcmode="lin" valueType="num">
                                      <p:cBhvr additive="base">
                                        <p:cTn id="13" dur="500"/>
                                        <p:tgtEl>
                                          <p:spTgt spid="9"/>
                                        </p:tgtEl>
                                        <p:attrNameLst>
                                          <p:attrName>ppt_y</p:attrName>
                                        </p:attrNameLst>
                                      </p:cBhvr>
                                      <p:tavLst>
                                        <p:tav tm="0">
                                          <p:val>
                                            <p:strVal val="ppt_y"/>
                                          </p:val>
                                        </p:tav>
                                        <p:tav tm="100000">
                                          <p:val>
                                            <p:strVal val="1+ppt_h/2"/>
                                          </p:val>
                                        </p:tav>
                                      </p:tavLst>
                                    </p:anim>
                                    <p:set>
                                      <p:cBhvr>
                                        <p:cTn id="14" dur="1" fill="hold">
                                          <p:stCondLst>
                                            <p:cond delay="499"/>
                                          </p:stCondLst>
                                        </p:cTn>
                                        <p:tgtEl>
                                          <p:spTgt spid="9"/>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3"/>
                                        </p:tgtEl>
                                        <p:attrNameLst>
                                          <p:attrName>ppt_x</p:attrName>
                                        </p:attrNameLst>
                                      </p:cBhvr>
                                      <p:tavLst>
                                        <p:tav tm="0">
                                          <p:val>
                                            <p:strVal val="ppt_x"/>
                                          </p:val>
                                        </p:tav>
                                        <p:tav tm="100000">
                                          <p:val>
                                            <p:strVal val="ppt_x"/>
                                          </p:val>
                                        </p:tav>
                                      </p:tavLst>
                                    </p:anim>
                                    <p:anim calcmode="lin" valueType="num">
                                      <p:cBhvr additive="base">
                                        <p:cTn id="19" dur="500"/>
                                        <p:tgtEl>
                                          <p:spTgt spid="13"/>
                                        </p:tgtEl>
                                        <p:attrNameLst>
                                          <p:attrName>ppt_y</p:attrName>
                                        </p:attrNameLst>
                                      </p:cBhvr>
                                      <p:tavLst>
                                        <p:tav tm="0">
                                          <p:val>
                                            <p:strVal val="ppt_y"/>
                                          </p:val>
                                        </p:tav>
                                        <p:tav tm="100000">
                                          <p:val>
                                            <p:strVal val="1+ppt_h/2"/>
                                          </p:val>
                                        </p:tav>
                                      </p:tavLst>
                                    </p:anim>
                                    <p:set>
                                      <p:cBhvr>
                                        <p:cTn id="20" dur="1" fill="hold">
                                          <p:stCondLst>
                                            <p:cond delay="499"/>
                                          </p:stCondLst>
                                        </p:cTn>
                                        <p:tgtEl>
                                          <p:spTgt spid="1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0"/>
                                        </p:tgtEl>
                                        <p:attrNameLst>
                                          <p:attrName>ppt_x</p:attrName>
                                        </p:attrNameLst>
                                      </p:cBhvr>
                                      <p:tavLst>
                                        <p:tav tm="0">
                                          <p:val>
                                            <p:strVal val="ppt_x"/>
                                          </p:val>
                                        </p:tav>
                                        <p:tav tm="100000">
                                          <p:val>
                                            <p:strVal val="ppt_x"/>
                                          </p:val>
                                        </p:tav>
                                      </p:tavLst>
                                    </p:anim>
                                    <p:anim calcmode="lin" valueType="num">
                                      <p:cBhvr additive="base">
                                        <p:cTn id="25" dur="500"/>
                                        <p:tgtEl>
                                          <p:spTgt spid="10"/>
                                        </p:tgtEl>
                                        <p:attrNameLst>
                                          <p:attrName>ppt_y</p:attrName>
                                        </p:attrNameLst>
                                      </p:cBhvr>
                                      <p:tavLst>
                                        <p:tav tm="0">
                                          <p:val>
                                            <p:strVal val="ppt_y"/>
                                          </p:val>
                                        </p:tav>
                                        <p:tav tm="100000">
                                          <p:val>
                                            <p:strVal val="1+ppt_h/2"/>
                                          </p:val>
                                        </p:tav>
                                      </p:tavLst>
                                    </p:anim>
                                    <p:set>
                                      <p:cBhvr>
                                        <p:cTn id="26" dur="1" fill="hold">
                                          <p:stCondLst>
                                            <p:cond delay="499"/>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2"/>
                                        </p:tgtEl>
                                        <p:attrNameLst>
                                          <p:attrName>ppt_x</p:attrName>
                                        </p:attrNameLst>
                                      </p:cBhvr>
                                      <p:tavLst>
                                        <p:tav tm="0">
                                          <p:val>
                                            <p:strVal val="ppt_x"/>
                                          </p:val>
                                        </p:tav>
                                        <p:tav tm="100000">
                                          <p:val>
                                            <p:strVal val="ppt_x"/>
                                          </p:val>
                                        </p:tav>
                                      </p:tavLst>
                                    </p:anim>
                                    <p:anim calcmode="lin" valueType="num">
                                      <p:cBhvr additive="base">
                                        <p:cTn id="31" dur="500"/>
                                        <p:tgtEl>
                                          <p:spTgt spid="12"/>
                                        </p:tgtEl>
                                        <p:attrNameLst>
                                          <p:attrName>ppt_y</p:attrName>
                                        </p:attrNameLst>
                                      </p:cBhvr>
                                      <p:tavLst>
                                        <p:tav tm="0">
                                          <p:val>
                                            <p:strVal val="ppt_y"/>
                                          </p:val>
                                        </p:tav>
                                        <p:tav tm="100000">
                                          <p:val>
                                            <p:strVal val="1+ppt_h/2"/>
                                          </p:val>
                                        </p:tav>
                                      </p:tavLst>
                                    </p:anim>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1"/>
                                        </p:tgtEl>
                                        <p:attrNameLst>
                                          <p:attrName>ppt_x</p:attrName>
                                        </p:attrNameLst>
                                      </p:cBhvr>
                                      <p:tavLst>
                                        <p:tav tm="0">
                                          <p:val>
                                            <p:strVal val="ppt_x"/>
                                          </p:val>
                                        </p:tav>
                                        <p:tav tm="100000">
                                          <p:val>
                                            <p:strVal val="ppt_x"/>
                                          </p:val>
                                        </p:tav>
                                      </p:tavLst>
                                    </p:anim>
                                    <p:anim calcmode="lin" valueType="num">
                                      <p:cBhvr additive="base">
                                        <p:cTn id="37" dur="500"/>
                                        <p:tgtEl>
                                          <p:spTgt spid="11"/>
                                        </p:tgtEl>
                                        <p:attrNameLst>
                                          <p:attrName>ppt_y</p:attrName>
                                        </p:attrNameLst>
                                      </p:cBhvr>
                                      <p:tavLst>
                                        <p:tav tm="0">
                                          <p:val>
                                            <p:strVal val="ppt_y"/>
                                          </p:val>
                                        </p:tav>
                                        <p:tav tm="100000">
                                          <p:val>
                                            <p:strVal val="1+ppt_h/2"/>
                                          </p:val>
                                        </p:tav>
                                      </p:tavLst>
                                    </p:anim>
                                    <p:set>
                                      <p:cBhvr>
                                        <p:cTn id="38"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Manage the chimp</a:t>
            </a:r>
          </a:p>
        </p:txBody>
      </p:sp>
      <p:sp>
        <p:nvSpPr>
          <p:cNvPr id="4" name="Content Placeholder 3"/>
          <p:cNvSpPr>
            <a:spLocks noGrp="1"/>
          </p:cNvSpPr>
          <p:nvPr>
            <p:ph idx="1"/>
          </p:nvPr>
        </p:nvSpPr>
        <p:spPr>
          <a:xfrm>
            <a:off x="838200" y="1690688"/>
            <a:ext cx="10932268" cy="4933847"/>
          </a:xfrm>
        </p:spPr>
        <p:txBody>
          <a:bodyPr>
            <a:normAutofit lnSpcReduction="10000"/>
          </a:bodyPr>
          <a:lstStyle/>
          <a:p>
            <a:pPr marL="514350" indent="-514350">
              <a:buFont typeface="+mj-lt"/>
              <a:buAutoNum type="arabicPeriod"/>
            </a:pPr>
            <a:r>
              <a:rPr lang="en-GB" sz="3500" b="1" dirty="0"/>
              <a:t>Exercise</a:t>
            </a:r>
            <a:r>
              <a:rPr lang="en-GB" dirty="0"/>
              <a:t> – let him out, jump around, get it out of your system. We feel better, he goes to sleep and we can speak calmly and rationally</a:t>
            </a:r>
          </a:p>
          <a:p>
            <a:pPr marL="514350" indent="-514350">
              <a:buFont typeface="+mj-lt"/>
              <a:buAutoNum type="arabicPeriod"/>
            </a:pPr>
            <a:r>
              <a:rPr lang="en-GB" sz="3500" b="1" dirty="0"/>
              <a:t>Boxing the Chimp </a:t>
            </a:r>
            <a:r>
              <a:rPr lang="en-GB" dirty="0"/>
              <a:t>– anxiety over dental appointment? Let the anxiety run – scream, shout cry etc. Human wants to be calm and logical, so we exercise the Chimp, he gets weaker then as he gets tired our rational perspective kicks in. We box the Chimp – we won’t go if you really don’t want to …</a:t>
            </a:r>
          </a:p>
          <a:p>
            <a:pPr marL="514350" indent="-514350">
              <a:buFont typeface="+mj-lt"/>
              <a:buAutoNum type="arabicPeriod"/>
            </a:pPr>
            <a:r>
              <a:rPr lang="en-GB" sz="3500" b="1" dirty="0"/>
              <a:t>Bananas</a:t>
            </a:r>
            <a:r>
              <a:rPr lang="en-GB" dirty="0"/>
              <a:t> – feed the Chimp as a distraction or a reward. Not powerful to solve problems but good way to distract the Chimp. Too tired to get up, comfortable etc., don’t think get up on a rapid count of 5 before the Chimp has a time to pipe up. Rewards – complete particular task and then have a coffee.</a:t>
            </a:r>
          </a:p>
          <a:p>
            <a:endParaRPr lang="en-GB" dirty="0"/>
          </a:p>
        </p:txBody>
      </p:sp>
      <p:sp>
        <p:nvSpPr>
          <p:cNvPr id="2" name="Slide Number Placeholder 1">
            <a:extLst>
              <a:ext uri="{FF2B5EF4-FFF2-40B4-BE49-F238E27FC236}">
                <a16:creationId xmlns:a16="http://schemas.microsoft.com/office/drawing/2014/main" id="{816AB88E-0B0E-47E3-9E77-3AC04A428A9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23</a:t>
            </a:fld>
            <a:endParaRPr lang="en-GB">
              <a:solidFill>
                <a:prstClr val="black">
                  <a:tint val="75000"/>
                </a:prstClr>
              </a:solidFill>
            </a:endParaRPr>
          </a:p>
        </p:txBody>
      </p:sp>
    </p:spTree>
    <p:extLst>
      <p:ext uri="{BB962C8B-B14F-4D97-AF65-F5344CB8AC3E}">
        <p14:creationId xmlns:p14="http://schemas.microsoft.com/office/powerpoint/2010/main" val="3714415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F9E25-8360-4767-A81A-D0DD4A868562}"/>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92E3ED43-73C8-4442-8DDE-63AEEDAE171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24</a:t>
            </a:fld>
            <a:endParaRPr lang="en-GB">
              <a:solidFill>
                <a:prstClr val="black">
                  <a:tint val="75000"/>
                </a:prstClr>
              </a:solidFill>
            </a:endParaRPr>
          </a:p>
        </p:txBody>
      </p:sp>
      <p:pic>
        <p:nvPicPr>
          <p:cNvPr id="6" name="Picture 5">
            <a:extLst>
              <a:ext uri="{FF2B5EF4-FFF2-40B4-BE49-F238E27FC236}">
                <a16:creationId xmlns:a16="http://schemas.microsoft.com/office/drawing/2014/main" id="{75A98DF7-CDA8-402B-9D4E-5BA87EA4153F}"/>
              </a:ext>
            </a:extLst>
          </p:cNvPr>
          <p:cNvPicPr>
            <a:picLocks noChangeAspect="1"/>
          </p:cNvPicPr>
          <p:nvPr/>
        </p:nvPicPr>
        <p:blipFill>
          <a:blip r:embed="rId2"/>
          <a:stretch>
            <a:fillRect/>
          </a:stretch>
        </p:blipFill>
        <p:spPr>
          <a:xfrm>
            <a:off x="3007179" y="0"/>
            <a:ext cx="9184821" cy="6858000"/>
          </a:xfrm>
          <a:prstGeom prst="rect">
            <a:avLst/>
          </a:prstGeom>
        </p:spPr>
      </p:pic>
      <p:pic>
        <p:nvPicPr>
          <p:cNvPr id="8" name="Content Placeholder 7">
            <a:extLst>
              <a:ext uri="{FF2B5EF4-FFF2-40B4-BE49-F238E27FC236}">
                <a16:creationId xmlns:a16="http://schemas.microsoft.com/office/drawing/2014/main" id="{21C518AA-30D8-4099-B1F8-9856373F3798}"/>
              </a:ext>
            </a:extLst>
          </p:cNvPr>
          <p:cNvPicPr>
            <a:picLocks noGrp="1" noChangeAspect="1"/>
          </p:cNvPicPr>
          <p:nvPr>
            <p:ph idx="1"/>
          </p:nvPr>
        </p:nvPicPr>
        <p:blipFill>
          <a:blip r:embed="rId3"/>
          <a:stretch>
            <a:fillRect/>
          </a:stretch>
        </p:blipFill>
        <p:spPr>
          <a:xfrm>
            <a:off x="0" y="86033"/>
            <a:ext cx="8610600" cy="6190801"/>
          </a:xfrm>
        </p:spPr>
      </p:pic>
    </p:spTree>
    <p:extLst>
      <p:ext uri="{BB962C8B-B14F-4D97-AF65-F5344CB8AC3E}">
        <p14:creationId xmlns:p14="http://schemas.microsoft.com/office/powerpoint/2010/main" val="1517633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a:t>The Result?</a:t>
            </a:r>
          </a:p>
        </p:txBody>
      </p:sp>
      <p:sp>
        <p:nvSpPr>
          <p:cNvPr id="3" name="Content Placeholder 2"/>
          <p:cNvSpPr>
            <a:spLocks noGrp="1"/>
          </p:cNvSpPr>
          <p:nvPr>
            <p:ph idx="1"/>
          </p:nvPr>
        </p:nvSpPr>
        <p:spPr>
          <a:xfrm>
            <a:off x="838200" y="1529862"/>
            <a:ext cx="10515600" cy="4923692"/>
          </a:xfrm>
        </p:spPr>
        <p:txBody>
          <a:bodyPr>
            <a:normAutofit lnSpcReduction="10000"/>
          </a:bodyPr>
          <a:lstStyle/>
          <a:p>
            <a:pPr marL="0" indent="0" algn="ctr">
              <a:buNone/>
            </a:pPr>
            <a:r>
              <a:rPr lang="en-GB" sz="5400" dirty="0"/>
              <a:t>Victory</a:t>
            </a:r>
          </a:p>
          <a:p>
            <a:pPr marL="0" indent="0" algn="ctr">
              <a:buNone/>
            </a:pPr>
            <a:r>
              <a:rPr lang="en-GB" sz="5400" dirty="0"/>
              <a:t>Self-control</a:t>
            </a:r>
          </a:p>
          <a:p>
            <a:pPr marL="0" indent="0" algn="ctr">
              <a:buNone/>
            </a:pPr>
            <a:r>
              <a:rPr lang="en-GB" sz="5400" dirty="0"/>
              <a:t>Personal Contentment</a:t>
            </a:r>
          </a:p>
          <a:p>
            <a:pPr marL="0" indent="0" algn="ctr">
              <a:buNone/>
            </a:pPr>
            <a:r>
              <a:rPr lang="en-GB" sz="5400" dirty="0"/>
              <a:t>Happiness</a:t>
            </a:r>
          </a:p>
          <a:p>
            <a:pPr marL="0" indent="0" algn="ctr">
              <a:buNone/>
            </a:pPr>
            <a:r>
              <a:rPr lang="en-GB" sz="5400" dirty="0"/>
              <a:t>Success</a:t>
            </a:r>
          </a:p>
          <a:p>
            <a:pPr marL="0" indent="0" algn="ctr">
              <a:buNone/>
            </a:pPr>
            <a:r>
              <a:rPr lang="en-GB" sz="5400" dirty="0"/>
              <a:t>Self-actualisation</a:t>
            </a:r>
          </a:p>
          <a:p>
            <a:pPr marL="0" indent="0">
              <a:buNone/>
            </a:pPr>
            <a:endParaRPr lang="en-GB" dirty="0"/>
          </a:p>
        </p:txBody>
      </p:sp>
      <p:sp>
        <p:nvSpPr>
          <p:cNvPr id="4" name="Slide Number Placeholder 3">
            <a:extLst>
              <a:ext uri="{FF2B5EF4-FFF2-40B4-BE49-F238E27FC236}">
                <a16:creationId xmlns:a16="http://schemas.microsoft.com/office/drawing/2014/main" id="{C950DBEC-271A-4977-934D-3639F998BEED}"/>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25</a:t>
            </a:fld>
            <a:endParaRPr lang="en-GB">
              <a:solidFill>
                <a:prstClr val="black">
                  <a:tint val="75000"/>
                </a:prstClr>
              </a:solidFill>
            </a:endParaRPr>
          </a:p>
        </p:txBody>
      </p:sp>
    </p:spTree>
    <p:extLst>
      <p:ext uri="{BB962C8B-B14F-4D97-AF65-F5344CB8AC3E}">
        <p14:creationId xmlns:p14="http://schemas.microsoft.com/office/powerpoint/2010/main" val="3505178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Peters, S. (2012) </a:t>
            </a:r>
            <a:r>
              <a:rPr lang="en-GB" i="1" dirty="0"/>
              <a:t>The Chimp Paradox: the mind management programme for confidence, success and happiness.</a:t>
            </a:r>
            <a:r>
              <a:rPr lang="en-GB" dirty="0"/>
              <a:t> London: Random House</a:t>
            </a:r>
          </a:p>
        </p:txBody>
      </p:sp>
      <p:sp>
        <p:nvSpPr>
          <p:cNvPr id="4" name="Slide Number Placeholder 3">
            <a:extLst>
              <a:ext uri="{FF2B5EF4-FFF2-40B4-BE49-F238E27FC236}">
                <a16:creationId xmlns:a16="http://schemas.microsoft.com/office/drawing/2014/main" id="{9B27100B-6E73-4680-9FFE-79F6208C81CC}"/>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2157005782"/>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TotalTime>
  <Words>1049</Words>
  <Application>Microsoft Office PowerPoint</Application>
  <PresentationFormat>Widescreen</PresentationFormat>
  <Paragraphs>163</Paragraphs>
  <Slides>26</Slides>
  <Notes>0</Notes>
  <HiddenSlides>8</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2_Office Theme</vt:lpstr>
      <vt:lpstr>Practical Psychology</vt:lpstr>
      <vt:lpstr>Objectives</vt:lpstr>
      <vt:lpstr>PowerPoint Presentation</vt:lpstr>
      <vt:lpstr>PowerPoint Presentation</vt:lpstr>
      <vt:lpstr>PowerPoint Presentation</vt:lpstr>
      <vt:lpstr>PowerPoint Presentation</vt:lpstr>
      <vt:lpstr>7 major areas of our psyche</vt:lpstr>
      <vt:lpstr>The brain is fundamentally important</vt:lpstr>
      <vt:lpstr>PowerPoint Presentation</vt:lpstr>
      <vt:lpstr>PowerPoint Presentation</vt:lpstr>
      <vt:lpstr>PowerPoint Presentation</vt:lpstr>
      <vt:lpstr>The battle within</vt:lpstr>
      <vt:lpstr>The battle within</vt:lpstr>
      <vt:lpstr>PowerPoint Presentation</vt:lpstr>
      <vt:lpstr>The human is logical, thoughtful</vt:lpstr>
      <vt:lpstr>Chimps are emotional and irrational</vt:lpstr>
      <vt:lpstr>Sensory experiences go to the chimp first</vt:lpstr>
      <vt:lpstr>PowerPoint Presentation</vt:lpstr>
      <vt:lpstr>PowerPoint Presentation</vt:lpstr>
      <vt:lpstr>Manage the chimp</vt:lpstr>
      <vt:lpstr>Manage the chimp</vt:lpstr>
      <vt:lpstr>Brain processing model</vt:lpstr>
      <vt:lpstr>Manage the chimp</vt:lpstr>
      <vt:lpstr>PowerPoint Presentation</vt:lpstr>
      <vt:lpstr>The Result?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Practical Psychology</dc:title>
  <dc:creator>Mike Durke</dc:creator>
  <cp:lastModifiedBy>Mike Durke</cp:lastModifiedBy>
  <cp:revision>5</cp:revision>
  <dcterms:created xsi:type="dcterms:W3CDTF">2020-10-30T11:55:31Z</dcterms:created>
  <dcterms:modified xsi:type="dcterms:W3CDTF">2020-12-01T11:48:54Z</dcterms:modified>
</cp:coreProperties>
</file>