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57" r:id="rId1"/>
  </p:sldMasterIdLst>
  <p:notesMasterIdLst>
    <p:notesMasterId r:id="rId13"/>
  </p:notesMasterIdLst>
  <p:sldIdLst>
    <p:sldId id="256" r:id="rId2"/>
    <p:sldId id="262" r:id="rId3"/>
    <p:sldId id="257" r:id="rId4"/>
    <p:sldId id="266" r:id="rId5"/>
    <p:sldId id="265" r:id="rId6"/>
    <p:sldId id="259" r:id="rId7"/>
    <p:sldId id="260" r:id="rId8"/>
    <p:sldId id="261" r:id="rId9"/>
    <p:sldId id="263" r:id="rId10"/>
    <p:sldId id="264"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p:cViewPr varScale="1">
        <p:scale>
          <a:sx n="68" d="100"/>
          <a:sy n="68" d="100"/>
        </p:scale>
        <p:origin x="62" y="35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4CDE3A-6468-4C4A-8E32-3662824DEA1A}" type="datetimeFigureOut">
              <a:rPr lang="en-GB" smtClean="0"/>
              <a:t>26/04/2019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A1BB0-7ABB-45ED-8823-8F941B77E866}" type="slidenum">
              <a:rPr lang="en-GB" smtClean="0"/>
              <a:t>‹#›</a:t>
            </a:fld>
            <a:endParaRPr lang="en-GB"/>
          </a:p>
        </p:txBody>
      </p:sp>
    </p:spTree>
    <p:extLst>
      <p:ext uri="{BB962C8B-B14F-4D97-AF65-F5344CB8AC3E}">
        <p14:creationId xmlns:p14="http://schemas.microsoft.com/office/powerpoint/2010/main" val="41037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rsonnel</a:t>
            </a:r>
            <a:endParaRPr lang="en-GB" dirty="0"/>
          </a:p>
        </p:txBody>
      </p:sp>
      <p:sp>
        <p:nvSpPr>
          <p:cNvPr id="4" name="Slide Number Placeholder 3"/>
          <p:cNvSpPr>
            <a:spLocks noGrp="1"/>
          </p:cNvSpPr>
          <p:nvPr>
            <p:ph type="sldNum" sz="quarter" idx="5"/>
          </p:nvPr>
        </p:nvSpPr>
        <p:spPr/>
        <p:txBody>
          <a:bodyPr/>
          <a:lstStyle/>
          <a:p>
            <a:fld id="{4A2A1BB0-7ABB-45ED-8823-8F941B77E866}" type="slidenum">
              <a:rPr lang="en-GB" smtClean="0"/>
              <a:t>2</a:t>
            </a:fld>
            <a:endParaRPr lang="en-GB"/>
          </a:p>
        </p:txBody>
      </p:sp>
    </p:spTree>
    <p:extLst>
      <p:ext uri="{BB962C8B-B14F-4D97-AF65-F5344CB8AC3E}">
        <p14:creationId xmlns:p14="http://schemas.microsoft.com/office/powerpoint/2010/main" val="3374748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1036320" y="0"/>
            <a:ext cx="10058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16000" y="3200400"/>
            <a:ext cx="10058400" cy="1524000"/>
          </a:xfrm>
        </p:spPr>
        <p:txBody>
          <a:bodyPr>
            <a:noAutofit/>
          </a:bodyPr>
          <a:lstStyle>
            <a:lvl1pPr>
              <a:defRPr sz="8000"/>
            </a:lvl1pPr>
          </a:lstStyle>
          <a:p>
            <a:r>
              <a:rPr lang="en-US"/>
              <a:t>Click to edit Master title style</a:t>
            </a:r>
            <a:endParaRPr lang="en-US" dirty="0"/>
          </a:p>
        </p:txBody>
      </p:sp>
      <p:sp>
        <p:nvSpPr>
          <p:cNvPr id="3" name="Subtitle 2"/>
          <p:cNvSpPr>
            <a:spLocks noGrp="1"/>
          </p:cNvSpPr>
          <p:nvPr>
            <p:ph type="subTitle" idx="1"/>
          </p:nvPr>
        </p:nvSpPr>
        <p:spPr>
          <a:xfrm>
            <a:off x="1016000" y="4724400"/>
            <a:ext cx="9144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7" name="Rectangle 6"/>
          <p:cNvSpPr/>
          <p:nvPr/>
        </p:nvSpPr>
        <p:spPr>
          <a:xfrm>
            <a:off x="1036320" y="6172200"/>
            <a:ext cx="100584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1036320" y="0"/>
            <a:ext cx="10058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000" y="3276600"/>
            <a:ext cx="10058400" cy="1676400"/>
          </a:xfrm>
        </p:spPr>
        <p:txBody>
          <a:bodyPr anchor="b" anchorCtr="0"/>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1016000" y="4953000"/>
            <a:ext cx="9144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8" name="Rectangle 7"/>
          <p:cNvSpPr/>
          <p:nvPr/>
        </p:nvSpPr>
        <p:spPr>
          <a:xfrm>
            <a:off x="1036320" y="6172200"/>
            <a:ext cx="100584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16000" y="609601"/>
            <a:ext cx="48768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609601"/>
            <a:ext cx="48768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E22DC73-F065-42F5-A9F2-D90B2E42A0B3}" type="datetimeFigureOut">
              <a:rPr lang="en-US" smtClean="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1936" y="609600"/>
            <a:ext cx="48768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11936" y="1329264"/>
            <a:ext cx="48768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536" y="609600"/>
            <a:ext cx="48768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536" y="1329264"/>
            <a:ext cx="48768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6BEA702-9B29-41CC-9BCC-3DF8A0D379FE}" type="datetimeFigureOut">
              <a:rPr lang="en-US" smtClean="0"/>
              <a:t>4/26/2019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1" name="Straight Connector 10"/>
          <p:cNvCxnSpPr/>
          <p:nvPr/>
        </p:nvCxnSpPr>
        <p:spPr>
          <a:xfrm>
            <a:off x="1011936" y="1249362"/>
            <a:ext cx="48768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193536" y="1249362"/>
            <a:ext cx="48768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4/26/2019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4/26/2019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0" y="4572000"/>
            <a:ext cx="9046464" cy="1600200"/>
          </a:xfrm>
        </p:spPr>
        <p:txBody>
          <a:bodyPr anchor="b">
            <a:normAutofit/>
          </a:bodyPr>
          <a:lstStyle>
            <a:lvl1pPr algn="l">
              <a:defRPr sz="5400" b="0"/>
            </a:lvl1pPr>
          </a:lstStyle>
          <a:p>
            <a:r>
              <a:rPr lang="en-US"/>
              <a:t>Click to edit Master title style</a:t>
            </a:r>
          </a:p>
        </p:txBody>
      </p:sp>
      <p:sp>
        <p:nvSpPr>
          <p:cNvPr id="3" name="Content Placeholder 2"/>
          <p:cNvSpPr>
            <a:spLocks noGrp="1"/>
          </p:cNvSpPr>
          <p:nvPr>
            <p:ph idx="1"/>
          </p:nvPr>
        </p:nvSpPr>
        <p:spPr>
          <a:xfrm>
            <a:off x="4947821" y="457201"/>
            <a:ext cx="6126579"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2" y="457200"/>
            <a:ext cx="3564876"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0" name="Straight Connector 9"/>
          <p:cNvCxnSpPr/>
          <p:nvPr/>
        </p:nvCxnSpPr>
        <p:spPr>
          <a:xfrm rot="5400000">
            <a:off x="2871259" y="2514336"/>
            <a:ext cx="3810000" cy="2117"/>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1936" y="4572000"/>
            <a:ext cx="9046464" cy="1600200"/>
          </a:xfrm>
        </p:spPr>
        <p:txBody>
          <a:bodyPr anchor="b">
            <a:normAutofit/>
          </a:bodyPr>
          <a:lstStyle>
            <a:lvl1pPr algn="l">
              <a:defRPr sz="5400" b="0"/>
            </a:lvl1pPr>
          </a:lstStyle>
          <a:p>
            <a:r>
              <a:rPr lang="en-US"/>
              <a:t>Click to edit Master title style</a:t>
            </a:r>
            <a:endParaRPr lang="en-US" dirty="0"/>
          </a:p>
        </p:txBody>
      </p:sp>
      <p:sp>
        <p:nvSpPr>
          <p:cNvPr id="3" name="Picture Placeholder 2"/>
          <p:cNvSpPr>
            <a:spLocks noGrp="1"/>
          </p:cNvSpPr>
          <p:nvPr>
            <p:ph type="pic" idx="1"/>
          </p:nvPr>
        </p:nvSpPr>
        <p:spPr>
          <a:xfrm>
            <a:off x="1036320" y="457200"/>
            <a:ext cx="100584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33856" y="3505200"/>
            <a:ext cx="98552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smtClean="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219200" y="685800"/>
            <a:ext cx="9652000" cy="38862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F1211-4E0C-4AB3-B04F-585959BDAFE8}"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6000" y="685802"/>
            <a:ext cx="2438400" cy="541019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454400" y="685801"/>
            <a:ext cx="7620000" cy="48768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BDECAF-D3BE-4069-9C78-642ECCD01477}"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16000" y="4572000"/>
            <a:ext cx="9042400" cy="16002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1016000" y="685800"/>
            <a:ext cx="10058400" cy="3886200"/>
          </a:xfrm>
          <a:prstGeom prst="rect">
            <a:avLst/>
          </a:prstGeom>
        </p:spPr>
        <p:txBody>
          <a:bodyPr vert="horz" lIns="91440" tIns="45720" rIns="91440" bIns="45720" rtlCol="0" anchor="ctr"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31200" y="6208777"/>
            <a:ext cx="28448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C35BB1C6-BF8F-4481-8AB2-603A1C8A906A}" type="datetimeFigureOut">
              <a:rPr lang="en-US" smtClean="0"/>
              <a:t>4/26/2019</a:t>
            </a:fld>
            <a:endParaRPr lang="en-US" dirty="0"/>
          </a:p>
        </p:txBody>
      </p:sp>
      <p:sp>
        <p:nvSpPr>
          <p:cNvPr id="5" name="Footer Placeholder 4"/>
          <p:cNvSpPr>
            <a:spLocks noGrp="1"/>
          </p:cNvSpPr>
          <p:nvPr>
            <p:ph type="ftr" sz="quarter" idx="3"/>
          </p:nvPr>
        </p:nvSpPr>
        <p:spPr>
          <a:xfrm>
            <a:off x="1015999" y="6208777"/>
            <a:ext cx="6498492"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dirty="0"/>
          </a:p>
        </p:txBody>
      </p:sp>
      <p:sp>
        <p:nvSpPr>
          <p:cNvPr id="6" name="Slide Number Placeholder 5"/>
          <p:cNvSpPr>
            <a:spLocks noGrp="1"/>
          </p:cNvSpPr>
          <p:nvPr>
            <p:ph type="sldNum" sz="quarter" idx="4"/>
          </p:nvPr>
        </p:nvSpPr>
        <p:spPr>
          <a:xfrm>
            <a:off x="10160000" y="5687569"/>
            <a:ext cx="1016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6D22F896-40B5-4ADD-8801-0D06FADFA095}" type="slidenum">
              <a:rPr lang="en-US" smtClean="0"/>
              <a:pPr/>
              <a:t>‹#›</a:t>
            </a:fld>
            <a:endParaRPr lang="en-US" dirty="0"/>
          </a:p>
        </p:txBody>
      </p:sp>
      <p:sp>
        <p:nvSpPr>
          <p:cNvPr id="8" name="Rectangle 7"/>
          <p:cNvSpPr/>
          <p:nvPr/>
        </p:nvSpPr>
        <p:spPr>
          <a:xfrm>
            <a:off x="1036320" y="0"/>
            <a:ext cx="100584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036320" y="6172200"/>
            <a:ext cx="100584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63" r:id="rId6"/>
    <p:sldLayoutId id="2147483964" r:id="rId7"/>
    <p:sldLayoutId id="2147483965" r:id="rId8"/>
    <p:sldLayoutId id="2147483966" r:id="rId9"/>
    <p:sldLayoutId id="2147483967" r:id="rId10"/>
    <p:sldLayoutId id="2147483968" r:id="rId11"/>
  </p:sldLayoutIdLst>
  <p:hf sldNum="0" hdr="0" ftr="0" dt="0"/>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0735-D564-DA44-BFF6-6CE21D3DB778}"/>
              </a:ext>
            </a:extLst>
          </p:cNvPr>
          <p:cNvSpPr>
            <a:spLocks noGrp="1"/>
          </p:cNvSpPr>
          <p:nvPr>
            <p:ph type="ctrTitle"/>
          </p:nvPr>
        </p:nvSpPr>
        <p:spPr>
          <a:xfrm>
            <a:off x="-381000" y="-304800"/>
            <a:ext cx="9906000" cy="3001001"/>
          </a:xfrm>
          <a:effectLst>
            <a:outerShdw blurRad="50800" dist="38100" dir="2700000" algn="tl" rotWithShape="0">
              <a:prstClr val="black">
                <a:alpha val="40000"/>
              </a:prstClr>
            </a:outerShdw>
          </a:effectLst>
          <a:scene3d>
            <a:camera prst="isometricOffAxis1Right"/>
            <a:lightRig rig="threePt" dir="t"/>
          </a:scene3d>
        </p:spPr>
        <p:txBody>
          <a:bodyPr/>
          <a:lstStyle/>
          <a:p>
            <a:pPr algn="ctr"/>
            <a:r>
              <a:rPr lang="en-GB" u="sng" dirty="0"/>
              <a:t>Kellogg’s</a:t>
            </a:r>
            <a:br>
              <a:rPr lang="en-GB" u="sng" dirty="0"/>
            </a:br>
            <a:r>
              <a:rPr lang="en-GB" sz="3600" dirty="0"/>
              <a:t>Since 1906- Bringing Our Best to You</a:t>
            </a:r>
            <a:r>
              <a:rPr lang="en-GB" dirty="0"/>
              <a:t> </a:t>
            </a:r>
            <a:endParaRPr lang="en-US" dirty="0"/>
          </a:p>
        </p:txBody>
      </p:sp>
      <p:sp>
        <p:nvSpPr>
          <p:cNvPr id="3" name="Subtitle 2">
            <a:extLst>
              <a:ext uri="{FF2B5EF4-FFF2-40B4-BE49-F238E27FC236}">
                <a16:creationId xmlns:a16="http://schemas.microsoft.com/office/drawing/2014/main" id="{8C59645D-EF36-5349-9347-87C56C40928A}"/>
              </a:ext>
            </a:extLst>
          </p:cNvPr>
          <p:cNvSpPr>
            <a:spLocks noGrp="1"/>
          </p:cNvSpPr>
          <p:nvPr>
            <p:ph type="subTitle" idx="1"/>
          </p:nvPr>
        </p:nvSpPr>
        <p:spPr>
          <a:xfrm>
            <a:off x="398891" y="3102300"/>
            <a:ext cx="11558325" cy="3146100"/>
          </a:xfrm>
        </p:spPr>
        <p:txBody>
          <a:bodyPr>
            <a:normAutofit/>
          </a:bodyPr>
          <a:lstStyle/>
          <a:p>
            <a:pPr algn="r"/>
            <a:r>
              <a:rPr lang="en-GB" dirty="0"/>
              <a:t>BRES </a:t>
            </a:r>
            <a:r>
              <a:rPr lang="en-GB" dirty="0" err="1"/>
              <a:t>ELISABETA</a:t>
            </a:r>
            <a:r>
              <a:rPr lang="en-GB" dirty="0"/>
              <a:t> – 1806711</a:t>
            </a:r>
          </a:p>
          <a:p>
            <a:pPr algn="r"/>
            <a:r>
              <a:rPr lang="en-GB" dirty="0"/>
              <a:t>ANTONELLA PALERMO – 1805329</a:t>
            </a:r>
          </a:p>
          <a:p>
            <a:pPr algn="r"/>
            <a:r>
              <a:rPr lang="en-GB" dirty="0" err="1"/>
              <a:t>MANOLACHI</a:t>
            </a:r>
            <a:r>
              <a:rPr lang="en-GB" dirty="0"/>
              <a:t> </a:t>
            </a:r>
            <a:r>
              <a:rPr lang="en-GB" dirty="0" err="1"/>
              <a:t>MADALINA</a:t>
            </a:r>
            <a:r>
              <a:rPr lang="en-GB" dirty="0"/>
              <a:t> – 1806712</a:t>
            </a:r>
          </a:p>
          <a:p>
            <a:pPr algn="r"/>
            <a:r>
              <a:rPr lang="en-GB" dirty="0"/>
              <a:t>CIRCIU </a:t>
            </a:r>
            <a:r>
              <a:rPr lang="en-GB" dirty="0" err="1"/>
              <a:t>ALEXANDRU</a:t>
            </a:r>
            <a:r>
              <a:rPr lang="en-GB" dirty="0"/>
              <a:t> – 1807495</a:t>
            </a:r>
          </a:p>
          <a:p>
            <a:pPr algn="r"/>
            <a:r>
              <a:rPr lang="en-GB" dirty="0" err="1"/>
              <a:t>BANUTEANU</a:t>
            </a:r>
            <a:r>
              <a:rPr lang="en-GB" dirty="0"/>
              <a:t> ALBERT - 1807719</a:t>
            </a:r>
          </a:p>
        </p:txBody>
      </p:sp>
      <p:pic>
        <p:nvPicPr>
          <p:cNvPr id="5" name="Picture 4">
            <a:extLst>
              <a:ext uri="{FF2B5EF4-FFF2-40B4-BE49-F238E27FC236}">
                <a16:creationId xmlns:a16="http://schemas.microsoft.com/office/drawing/2014/main" id="{B8788DB1-F319-42F3-93D2-B1BA5BAF534D}"/>
              </a:ext>
            </a:extLst>
          </p:cNvPr>
          <p:cNvPicPr>
            <a:picLocks noChangeAspect="1"/>
          </p:cNvPicPr>
          <p:nvPr/>
        </p:nvPicPr>
        <p:blipFill>
          <a:blip r:embed="rId2"/>
          <a:stretch>
            <a:fillRect/>
          </a:stretch>
        </p:blipFill>
        <p:spPr>
          <a:xfrm>
            <a:off x="8382000" y="-425891"/>
            <a:ext cx="2590800" cy="2070982"/>
          </a:xfrm>
          <a:prstGeom prst="rect">
            <a:avLst/>
          </a:prstGeom>
        </p:spPr>
      </p:pic>
      <p:pic>
        <p:nvPicPr>
          <p:cNvPr id="7" name="Picture 6">
            <a:extLst>
              <a:ext uri="{FF2B5EF4-FFF2-40B4-BE49-F238E27FC236}">
                <a16:creationId xmlns:a16="http://schemas.microsoft.com/office/drawing/2014/main" id="{A3239011-2412-40E5-8121-575D17E7849D}"/>
              </a:ext>
            </a:extLst>
          </p:cNvPr>
          <p:cNvPicPr>
            <a:picLocks noChangeAspect="1"/>
          </p:cNvPicPr>
          <p:nvPr/>
        </p:nvPicPr>
        <p:blipFill>
          <a:blip r:embed="rId3"/>
          <a:stretch>
            <a:fillRect/>
          </a:stretch>
        </p:blipFill>
        <p:spPr>
          <a:xfrm>
            <a:off x="762000" y="3026100"/>
            <a:ext cx="5237018" cy="3146100"/>
          </a:xfrm>
          <a:prstGeom prst="rect">
            <a:avLst/>
          </a:prstGeom>
        </p:spPr>
      </p:pic>
    </p:spTree>
    <p:extLst>
      <p:ext uri="{BB962C8B-B14F-4D97-AF65-F5344CB8AC3E}">
        <p14:creationId xmlns:p14="http://schemas.microsoft.com/office/powerpoint/2010/main" val="40155682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1D3F2-06AE-0D42-8BA3-80591478E729}"/>
              </a:ext>
            </a:extLst>
          </p:cNvPr>
          <p:cNvSpPr>
            <a:spLocks noGrp="1"/>
          </p:cNvSpPr>
          <p:nvPr>
            <p:ph type="title"/>
          </p:nvPr>
        </p:nvSpPr>
        <p:spPr>
          <a:xfrm>
            <a:off x="1016000" y="76200"/>
            <a:ext cx="9042400" cy="1752600"/>
          </a:xfrm>
        </p:spPr>
        <p:txBody>
          <a:bodyPr/>
          <a:lstStyle/>
          <a:p>
            <a:pPr algn="ctr"/>
            <a:r>
              <a:rPr lang="en-GB" dirty="0"/>
              <a:t>INTRODUCTION TO COMPANY</a:t>
            </a:r>
            <a:endParaRPr lang="en-US" dirty="0"/>
          </a:p>
        </p:txBody>
      </p:sp>
      <p:sp>
        <p:nvSpPr>
          <p:cNvPr id="3" name="Content Placeholder 2">
            <a:extLst>
              <a:ext uri="{FF2B5EF4-FFF2-40B4-BE49-F238E27FC236}">
                <a16:creationId xmlns:a16="http://schemas.microsoft.com/office/drawing/2014/main" id="{507131BC-8EDF-BC46-A1AD-969864E4FF68}"/>
              </a:ext>
            </a:extLst>
          </p:cNvPr>
          <p:cNvSpPr>
            <a:spLocks noGrp="1"/>
          </p:cNvSpPr>
          <p:nvPr>
            <p:ph idx="1"/>
          </p:nvPr>
        </p:nvSpPr>
        <p:spPr>
          <a:xfrm>
            <a:off x="1016000" y="1524000"/>
            <a:ext cx="10058400" cy="5334000"/>
          </a:xfrm>
        </p:spPr>
        <p:txBody>
          <a:bodyPr>
            <a:normAutofit/>
          </a:bodyPr>
          <a:lstStyle/>
          <a:p>
            <a:pPr>
              <a:buFont typeface="Wingdings" panose="05000000000000000000" pitchFamily="2" charset="2"/>
              <a:buChar char="q"/>
            </a:pPr>
            <a:r>
              <a:rPr lang="en-US" dirty="0"/>
              <a:t>Established in 1906 &amp; founded by “WILL KEITH KELLOGG”</a:t>
            </a:r>
          </a:p>
          <a:p>
            <a:pPr>
              <a:buFont typeface="Wingdings" panose="05000000000000000000" pitchFamily="2" charset="2"/>
              <a:buChar char="q"/>
            </a:pPr>
            <a:r>
              <a:rPr lang="en-US" dirty="0"/>
              <a:t>Located at Battle Creek, Michigan, U.S.</a:t>
            </a:r>
          </a:p>
          <a:p>
            <a:pPr>
              <a:buFont typeface="Wingdings" panose="05000000000000000000" pitchFamily="2" charset="2"/>
              <a:buChar char="q"/>
            </a:pPr>
            <a:r>
              <a:rPr lang="en-US" u="sng" dirty="0"/>
              <a:t>Key Personnel:</a:t>
            </a:r>
          </a:p>
          <a:p>
            <a:pPr lvl="1">
              <a:buFont typeface="Wingdings" panose="05000000000000000000" pitchFamily="2" charset="2"/>
              <a:buChar char="Ø"/>
            </a:pPr>
            <a:r>
              <a:rPr lang="en-US" dirty="0"/>
              <a:t>James </a:t>
            </a:r>
            <a:r>
              <a:rPr lang="en-US" dirty="0" err="1"/>
              <a:t>Jenness</a:t>
            </a:r>
            <a:r>
              <a:rPr lang="en-US" dirty="0"/>
              <a:t> (Chairman)</a:t>
            </a:r>
          </a:p>
          <a:p>
            <a:pPr lvl="1">
              <a:buFont typeface="Wingdings" panose="05000000000000000000" pitchFamily="2" charset="2"/>
              <a:buChar char="Ø"/>
            </a:pPr>
            <a:r>
              <a:rPr lang="en-US" dirty="0"/>
              <a:t>David Mackay(</a:t>
            </a:r>
            <a:r>
              <a:rPr lang="en-US" dirty="0" err="1"/>
              <a:t>President,CEO</a:t>
            </a:r>
            <a:r>
              <a:rPr lang="en-US" dirty="0"/>
              <a:t>)</a:t>
            </a:r>
          </a:p>
          <a:p>
            <a:pPr lvl="1">
              <a:buFont typeface="Wingdings" panose="05000000000000000000" pitchFamily="2" charset="2"/>
              <a:buChar char="Ø"/>
            </a:pPr>
            <a:r>
              <a:rPr lang="en-US" dirty="0"/>
              <a:t>John Bryant(CFO)</a:t>
            </a:r>
          </a:p>
          <a:p>
            <a:pPr lvl="1">
              <a:buFont typeface="Wingdings" panose="05000000000000000000" pitchFamily="2" charset="2"/>
              <a:buChar char="q"/>
            </a:pPr>
            <a:r>
              <a:rPr lang="en-US" u="sng" dirty="0"/>
              <a:t>Deals in :   </a:t>
            </a:r>
          </a:p>
          <a:p>
            <a:pPr lvl="1"/>
            <a:r>
              <a:rPr lang="en-US" dirty="0"/>
              <a:t>Cereals</a:t>
            </a:r>
          </a:p>
          <a:p>
            <a:pPr lvl="1"/>
            <a:r>
              <a:rPr lang="en-US" u="sng" dirty="0"/>
              <a:t>Cookies</a:t>
            </a:r>
          </a:p>
          <a:p>
            <a:pPr lvl="1"/>
            <a:r>
              <a:rPr lang="en-US" u="sng" dirty="0"/>
              <a:t>Crackers </a:t>
            </a:r>
          </a:p>
        </p:txBody>
      </p:sp>
      <p:pic>
        <p:nvPicPr>
          <p:cNvPr id="7" name="Picture 6">
            <a:extLst>
              <a:ext uri="{FF2B5EF4-FFF2-40B4-BE49-F238E27FC236}">
                <a16:creationId xmlns:a16="http://schemas.microsoft.com/office/drawing/2014/main" id="{D7DA6003-34B2-4671-8AE7-98AD41BF7D60}"/>
              </a:ext>
            </a:extLst>
          </p:cNvPr>
          <p:cNvPicPr>
            <a:picLocks noChangeAspect="1"/>
          </p:cNvPicPr>
          <p:nvPr/>
        </p:nvPicPr>
        <p:blipFill>
          <a:blip r:embed="rId3"/>
          <a:stretch>
            <a:fillRect/>
          </a:stretch>
        </p:blipFill>
        <p:spPr>
          <a:xfrm>
            <a:off x="6705600" y="2666604"/>
            <a:ext cx="5272088" cy="35055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46477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3EDB0-4FBE-BD4B-902A-03F18AED53CC}"/>
              </a:ext>
            </a:extLst>
          </p:cNvPr>
          <p:cNvSpPr>
            <a:spLocks noGrp="1"/>
          </p:cNvSpPr>
          <p:nvPr>
            <p:ph type="title"/>
          </p:nvPr>
        </p:nvSpPr>
        <p:spPr>
          <a:xfrm>
            <a:off x="1016000" y="457200"/>
            <a:ext cx="9042400" cy="1143000"/>
          </a:xfrm>
        </p:spPr>
        <p:txBody>
          <a:bodyPr/>
          <a:lstStyle/>
          <a:p>
            <a:pPr algn="ctr"/>
            <a:r>
              <a:rPr lang="en-GB" dirty="0">
                <a:solidFill>
                  <a:schemeClr val="accent1">
                    <a:lumMod val="60000"/>
                    <a:lumOff val="40000"/>
                  </a:schemeClr>
                </a:solidFill>
              </a:rPr>
              <a:t>Background of the Kellogg’s</a:t>
            </a:r>
            <a:endParaRPr lang="en-US"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EA7D8C71-839A-6B4C-82E6-2BB85EBDC03C}"/>
              </a:ext>
            </a:extLst>
          </p:cNvPr>
          <p:cNvSpPr>
            <a:spLocks noGrp="1"/>
          </p:cNvSpPr>
          <p:nvPr>
            <p:ph idx="1"/>
          </p:nvPr>
        </p:nvSpPr>
        <p:spPr>
          <a:xfrm>
            <a:off x="1016000" y="1600200"/>
            <a:ext cx="7518400" cy="4572000"/>
          </a:xfrm>
        </p:spPr>
        <p:txBody>
          <a:bodyPr/>
          <a:lstStyle/>
          <a:p>
            <a:pPr marL="0" indent="0">
              <a:buNone/>
            </a:pPr>
            <a:r>
              <a:rPr lang="en-US" dirty="0"/>
              <a:t>The study explains how Kellogg’s as an organization has given importance .Kellogg’s is worlds one of the leading breakfast food producing organization. The product of the organization is being manufactured in 18 countries and are being sold in more than 180 countries. So, being an organization that has been in the business for more than hundred years now, the organization can set an example for any other organization which needs an idea about how to manage their workplace by introducing modern concepts.</a:t>
            </a:r>
          </a:p>
        </p:txBody>
      </p:sp>
      <p:pic>
        <p:nvPicPr>
          <p:cNvPr id="5" name="Picture 4">
            <a:extLst>
              <a:ext uri="{FF2B5EF4-FFF2-40B4-BE49-F238E27FC236}">
                <a16:creationId xmlns:a16="http://schemas.microsoft.com/office/drawing/2014/main" id="{6B7F03F6-5CDC-46E9-ADE8-9EE3F3B27E8E}"/>
              </a:ext>
            </a:extLst>
          </p:cNvPr>
          <p:cNvPicPr>
            <a:picLocks noChangeAspect="1"/>
          </p:cNvPicPr>
          <p:nvPr/>
        </p:nvPicPr>
        <p:blipFill>
          <a:blip r:embed="rId2"/>
          <a:stretch>
            <a:fillRect/>
          </a:stretch>
        </p:blipFill>
        <p:spPr>
          <a:xfrm>
            <a:off x="8547755" y="2286000"/>
            <a:ext cx="3339445" cy="3352800"/>
          </a:xfrm>
          <a:prstGeom prst="rect">
            <a:avLst/>
          </a:prstGeom>
        </p:spPr>
      </p:pic>
    </p:spTree>
    <p:extLst>
      <p:ext uri="{BB962C8B-B14F-4D97-AF65-F5344CB8AC3E}">
        <p14:creationId xmlns:p14="http://schemas.microsoft.com/office/powerpoint/2010/main" val="403931667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A5DE-CEEB-4F04-BA7E-9858E88F24DC}"/>
              </a:ext>
            </a:extLst>
          </p:cNvPr>
          <p:cNvSpPr>
            <a:spLocks noGrp="1"/>
          </p:cNvSpPr>
          <p:nvPr>
            <p:ph type="title"/>
          </p:nvPr>
        </p:nvSpPr>
        <p:spPr>
          <a:xfrm>
            <a:off x="1016000" y="381000"/>
            <a:ext cx="4089400" cy="5791200"/>
          </a:xfrm>
        </p:spPr>
        <p:txBody>
          <a:bodyPr>
            <a:normAutofit/>
          </a:bodyPr>
          <a:lstStyle/>
          <a:p>
            <a:r>
              <a:rPr lang="en-GB" i="1" dirty="0">
                <a:latin typeface="Algerian" panose="04020705040A02060702" pitchFamily="82" charset="0"/>
              </a:rPr>
              <a:t>Goals and </a:t>
            </a:r>
            <a:r>
              <a:rPr lang="en-GB" i="1" dirty="0" err="1">
                <a:latin typeface="Algerian" panose="04020705040A02060702" pitchFamily="82" charset="0"/>
              </a:rPr>
              <a:t>Onjectives</a:t>
            </a:r>
            <a:r>
              <a:rPr lang="en-GB" i="1" dirty="0">
                <a:latin typeface="Algerian" panose="04020705040A02060702" pitchFamily="82" charset="0"/>
              </a:rPr>
              <a:t> as a Business Strategy</a:t>
            </a:r>
          </a:p>
        </p:txBody>
      </p:sp>
      <p:sp>
        <p:nvSpPr>
          <p:cNvPr id="3" name="Content Placeholder 2">
            <a:extLst>
              <a:ext uri="{FF2B5EF4-FFF2-40B4-BE49-F238E27FC236}">
                <a16:creationId xmlns:a16="http://schemas.microsoft.com/office/drawing/2014/main" id="{12F2DB39-C43D-4C36-892C-0BC9B54EDF00}"/>
              </a:ext>
            </a:extLst>
          </p:cNvPr>
          <p:cNvSpPr>
            <a:spLocks noGrp="1"/>
          </p:cNvSpPr>
          <p:nvPr>
            <p:ph idx="1"/>
          </p:nvPr>
        </p:nvSpPr>
        <p:spPr>
          <a:xfrm>
            <a:off x="5105400" y="381000"/>
            <a:ext cx="5969000" cy="5791200"/>
          </a:xfrm>
        </p:spPr>
        <p:txBody>
          <a:bodyPr/>
          <a:lstStyle/>
          <a:p>
            <a:endParaRPr lang="en-GB" b="1" dirty="0">
              <a:solidFill>
                <a:schemeClr val="accent1">
                  <a:lumMod val="75000"/>
                </a:schemeClr>
              </a:solidFill>
            </a:endParaRPr>
          </a:p>
          <a:p>
            <a:pPr marL="0" indent="0">
              <a:buNone/>
            </a:pPr>
            <a:r>
              <a:rPr lang="en-GB" sz="2800" b="1" dirty="0">
                <a:solidFill>
                  <a:srgbClr val="0070C0"/>
                </a:solidFill>
                <a:latin typeface="Algerian" panose="04020705040A02060702" pitchFamily="82" charset="0"/>
                <a:cs typeface="Aldhabi" panose="020B0604020202020204" pitchFamily="2" charset="-78"/>
              </a:rPr>
              <a:t>Staying </a:t>
            </a:r>
            <a:r>
              <a:rPr lang="en-GB" sz="2800" b="1" dirty="0" err="1">
                <a:solidFill>
                  <a:srgbClr val="0070C0"/>
                </a:solidFill>
                <a:latin typeface="Algerian" panose="04020705040A02060702" pitchFamily="82" charset="0"/>
                <a:cs typeface="Aldhabi" panose="020B0604020202020204" pitchFamily="2" charset="-78"/>
              </a:rPr>
              <a:t>Focused.Going</a:t>
            </a:r>
            <a:r>
              <a:rPr lang="en-GB" sz="2800" b="1" dirty="0">
                <a:solidFill>
                  <a:srgbClr val="0070C0"/>
                </a:solidFill>
                <a:latin typeface="Algerian" panose="04020705040A02060702" pitchFamily="82" charset="0"/>
                <a:cs typeface="Aldhabi" panose="020B0604020202020204" pitchFamily="2" charset="-78"/>
              </a:rPr>
              <a:t> Further</a:t>
            </a:r>
          </a:p>
          <a:p>
            <a:r>
              <a:rPr lang="en-GB" b="1" dirty="0">
                <a:solidFill>
                  <a:schemeClr val="accent1">
                    <a:lumMod val="75000"/>
                  </a:schemeClr>
                </a:solidFill>
              </a:rPr>
              <a:t>Our Vision :</a:t>
            </a:r>
            <a:r>
              <a:rPr lang="en-GB" dirty="0">
                <a:solidFill>
                  <a:schemeClr val="accent1">
                    <a:lumMod val="75000"/>
                  </a:schemeClr>
                </a:solidFill>
              </a:rPr>
              <a:t>To enrich and delight the world through foods and brands that matters</a:t>
            </a:r>
          </a:p>
          <a:p>
            <a:r>
              <a:rPr lang="en-GB" b="1" dirty="0">
                <a:solidFill>
                  <a:schemeClr val="accent1">
                    <a:lumMod val="75000"/>
                  </a:schemeClr>
                </a:solidFill>
              </a:rPr>
              <a:t>Our Purpose: </a:t>
            </a:r>
            <a:r>
              <a:rPr lang="en-GB" dirty="0">
                <a:solidFill>
                  <a:schemeClr val="accent1">
                    <a:lumMod val="75000"/>
                  </a:schemeClr>
                </a:solidFill>
              </a:rPr>
              <a:t>Nourishing families so they can </a:t>
            </a:r>
            <a:r>
              <a:rPr lang="en-GB" dirty="0" err="1">
                <a:solidFill>
                  <a:schemeClr val="accent1">
                    <a:lumMod val="75000"/>
                  </a:schemeClr>
                </a:solidFill>
              </a:rPr>
              <a:t>florish</a:t>
            </a:r>
            <a:r>
              <a:rPr lang="en-GB" dirty="0">
                <a:solidFill>
                  <a:schemeClr val="accent1">
                    <a:lumMod val="75000"/>
                  </a:schemeClr>
                </a:solidFill>
              </a:rPr>
              <a:t> and thrive</a:t>
            </a:r>
          </a:p>
          <a:p>
            <a:pPr marL="0" indent="0">
              <a:buNone/>
            </a:pPr>
            <a:r>
              <a:rPr lang="en-GB" b="1" dirty="0">
                <a:solidFill>
                  <a:schemeClr val="accent1">
                    <a:lumMod val="75000"/>
                  </a:schemeClr>
                </a:solidFill>
              </a:rPr>
              <a:t>-</a:t>
            </a:r>
            <a:r>
              <a:rPr lang="en-GB" dirty="0">
                <a:solidFill>
                  <a:schemeClr val="accent1">
                    <a:lumMod val="75000"/>
                  </a:schemeClr>
                </a:solidFill>
              </a:rPr>
              <a:t>Through their </a:t>
            </a:r>
            <a:r>
              <a:rPr lang="en-GB" dirty="0" err="1">
                <a:solidFill>
                  <a:schemeClr val="accent1">
                    <a:lumMod val="75000"/>
                  </a:schemeClr>
                </a:solidFill>
              </a:rPr>
              <a:t>golas</a:t>
            </a:r>
            <a:r>
              <a:rPr lang="en-GB" dirty="0">
                <a:solidFill>
                  <a:schemeClr val="accent1">
                    <a:lumMod val="75000"/>
                  </a:schemeClr>
                </a:solidFill>
              </a:rPr>
              <a:t> and objectives Kellogg’s tries to create the best product for their costumers</a:t>
            </a:r>
          </a:p>
          <a:p>
            <a:pPr marL="0" indent="0">
              <a:buNone/>
            </a:pPr>
            <a:r>
              <a:rPr lang="en-GB" b="1" dirty="0">
                <a:solidFill>
                  <a:schemeClr val="accent1">
                    <a:lumMod val="75000"/>
                  </a:schemeClr>
                </a:solidFill>
              </a:rPr>
              <a:t>-</a:t>
            </a:r>
            <a:r>
              <a:rPr lang="en-GB" dirty="0">
                <a:solidFill>
                  <a:schemeClr val="accent1">
                    <a:lumMod val="75000"/>
                  </a:schemeClr>
                </a:solidFill>
              </a:rPr>
              <a:t>Expanding target market(gain the Male target market)</a:t>
            </a:r>
          </a:p>
          <a:p>
            <a:pPr marL="0" indent="0">
              <a:buNone/>
            </a:pPr>
            <a:r>
              <a:rPr lang="en-GB" b="1" dirty="0">
                <a:solidFill>
                  <a:schemeClr val="accent1">
                    <a:lumMod val="75000"/>
                  </a:schemeClr>
                </a:solidFill>
              </a:rPr>
              <a:t>-</a:t>
            </a:r>
            <a:r>
              <a:rPr lang="en-GB" dirty="0">
                <a:solidFill>
                  <a:schemeClr val="accent1">
                    <a:lumMod val="75000"/>
                  </a:schemeClr>
                </a:solidFill>
              </a:rPr>
              <a:t>Increase costumer  loyalty</a:t>
            </a:r>
          </a:p>
          <a:p>
            <a:pPr marL="0" indent="0">
              <a:buNone/>
            </a:pPr>
            <a:r>
              <a:rPr lang="en-GB" b="1" dirty="0">
                <a:solidFill>
                  <a:schemeClr val="accent1">
                    <a:lumMod val="75000"/>
                  </a:schemeClr>
                </a:solidFill>
              </a:rPr>
              <a:t>-</a:t>
            </a:r>
            <a:r>
              <a:rPr lang="en-GB" dirty="0">
                <a:solidFill>
                  <a:schemeClr val="accent1">
                    <a:lumMod val="75000"/>
                  </a:schemeClr>
                </a:solidFill>
              </a:rPr>
              <a:t>Increase Revenue</a:t>
            </a:r>
            <a:endParaRPr lang="en-GB" b="1" dirty="0">
              <a:solidFill>
                <a:schemeClr val="accent1">
                  <a:lumMod val="75000"/>
                </a:schemeClr>
              </a:solidFill>
            </a:endParaRPr>
          </a:p>
          <a:p>
            <a:endParaRPr lang="en-GB" b="1" dirty="0">
              <a:solidFill>
                <a:schemeClr val="accent1">
                  <a:lumMod val="75000"/>
                </a:schemeClr>
              </a:solidFill>
            </a:endParaRPr>
          </a:p>
        </p:txBody>
      </p:sp>
      <p:pic>
        <p:nvPicPr>
          <p:cNvPr id="5" name="Picture 4">
            <a:extLst>
              <a:ext uri="{FF2B5EF4-FFF2-40B4-BE49-F238E27FC236}">
                <a16:creationId xmlns:a16="http://schemas.microsoft.com/office/drawing/2014/main" id="{0CE8A272-F365-4C25-A3E3-47BF00132CEB}"/>
              </a:ext>
            </a:extLst>
          </p:cNvPr>
          <p:cNvPicPr>
            <a:picLocks noChangeAspect="1"/>
          </p:cNvPicPr>
          <p:nvPr/>
        </p:nvPicPr>
        <p:blipFill>
          <a:blip r:embed="rId2"/>
          <a:stretch>
            <a:fillRect/>
          </a:stretch>
        </p:blipFill>
        <p:spPr>
          <a:xfrm>
            <a:off x="321810" y="-914400"/>
            <a:ext cx="4763165" cy="3439005"/>
          </a:xfrm>
          <a:prstGeom prst="rect">
            <a:avLst/>
          </a:prstGeom>
        </p:spPr>
      </p:pic>
    </p:spTree>
    <p:extLst>
      <p:ext uri="{BB962C8B-B14F-4D97-AF65-F5344CB8AC3E}">
        <p14:creationId xmlns:p14="http://schemas.microsoft.com/office/powerpoint/2010/main" val="33201104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10396882" cy="609600"/>
          </a:xfrm>
        </p:spPr>
        <p:txBody>
          <a:bodyPr>
            <a:normAutofit fontScale="90000"/>
          </a:bodyPr>
          <a:lstStyle/>
          <a:p>
            <a:r>
              <a:rPr lang="en-GB" sz="4400" dirty="0">
                <a:solidFill>
                  <a:prstClr val="black">
                    <a:lumMod val="85000"/>
                    <a:lumOff val="15000"/>
                  </a:prstClr>
                </a:solidFill>
              </a:rPr>
              <a:t>        Leadership and management behaviours</a:t>
            </a:r>
            <a:endParaRPr lang="ro-RO" sz="1600" dirty="0"/>
          </a:p>
        </p:txBody>
      </p:sp>
      <p:sp>
        <p:nvSpPr>
          <p:cNvPr id="3" name="Content Placeholder 2"/>
          <p:cNvSpPr>
            <a:spLocks noGrp="1"/>
          </p:cNvSpPr>
          <p:nvPr>
            <p:ph idx="1"/>
          </p:nvPr>
        </p:nvSpPr>
        <p:spPr>
          <a:xfrm>
            <a:off x="152400" y="1219200"/>
            <a:ext cx="11506200" cy="5410200"/>
          </a:xfrm>
        </p:spPr>
        <p:txBody>
          <a:bodyPr>
            <a:normAutofit/>
          </a:bodyPr>
          <a:lstStyle/>
          <a:p>
            <a:pPr algn="just">
              <a:buNone/>
            </a:pPr>
            <a:r>
              <a:rPr lang="en-GB" dirty="0">
                <a:latin typeface="Times New Roman" pitchFamily="18" charset="0"/>
                <a:cs typeface="Times New Roman" pitchFamily="18" charset="0"/>
              </a:rPr>
              <a:t>Maintenance of  healthy leadership and management is helpful for the organisation to meet the business objectives. The key objectives of Kellogg's are:</a:t>
            </a:r>
          </a:p>
          <a:p>
            <a:pPr algn="just"/>
            <a:r>
              <a:rPr lang="en-GB" dirty="0">
                <a:latin typeface="Times New Roman" pitchFamily="18" charset="0"/>
                <a:cs typeface="Times New Roman" pitchFamily="18" charset="0"/>
              </a:rPr>
              <a:t>To deliver superior quality of products (Kelloggs.co.uk, 2019)</a:t>
            </a:r>
          </a:p>
          <a:p>
            <a:pPr algn="just"/>
            <a:r>
              <a:rPr lang="en-GB" dirty="0">
                <a:latin typeface="Times New Roman" pitchFamily="18" charset="0"/>
                <a:cs typeface="Times New Roman" pitchFamily="18" charset="0"/>
              </a:rPr>
              <a:t>To build up positive, vitalising as well as pleasing environment in organisation for employee motivation </a:t>
            </a:r>
          </a:p>
          <a:p>
            <a:pPr algn="just">
              <a:buNone/>
            </a:pPr>
            <a:r>
              <a:rPr lang="en-GB" dirty="0">
                <a:latin typeface="Times New Roman" pitchFamily="18" charset="0"/>
                <a:cs typeface="Times New Roman" pitchFamily="18" charset="0"/>
              </a:rPr>
              <a:t>The leadership pattern are helpful to develop organisational environment.</a:t>
            </a:r>
          </a:p>
          <a:p>
            <a:pPr algn="just"/>
            <a:r>
              <a:rPr lang="en-GB" dirty="0">
                <a:latin typeface="Times New Roman" pitchFamily="18" charset="0"/>
                <a:cs typeface="Times New Roman" pitchFamily="18" charset="0"/>
              </a:rPr>
              <a:t>Providing equal importance to the employees</a:t>
            </a:r>
          </a:p>
          <a:p>
            <a:pPr algn="just"/>
            <a:r>
              <a:rPr lang="en-GB" dirty="0">
                <a:latin typeface="Times New Roman" pitchFamily="18" charset="0"/>
                <a:cs typeface="Times New Roman" pitchFamily="18" charset="0"/>
              </a:rPr>
              <a:t>Giving immense importance to business outcome</a:t>
            </a:r>
          </a:p>
          <a:p>
            <a:pPr algn="just"/>
            <a:r>
              <a:rPr lang="en-GB" dirty="0">
                <a:latin typeface="Times New Roman" pitchFamily="18" charset="0"/>
                <a:cs typeface="Times New Roman" pitchFamily="18" charset="0"/>
              </a:rPr>
              <a:t>Effective management of resources </a:t>
            </a:r>
          </a:p>
          <a:p>
            <a:pPr algn="just">
              <a:buNone/>
            </a:pPr>
            <a:r>
              <a:rPr lang="en-GB" dirty="0">
                <a:latin typeface="Times New Roman" pitchFamily="18" charset="0"/>
                <a:cs typeface="Times New Roman" pitchFamily="18" charset="0"/>
              </a:rPr>
              <a:t>The leaders of this organisation are focused to develop their communication with the employees.  </a:t>
            </a:r>
            <a:r>
              <a:rPr lang="en-GB">
                <a:latin typeface="Times New Roman" pitchFamily="18" charset="0"/>
                <a:cs typeface="Times New Roman" pitchFamily="18" charset="0"/>
              </a:rPr>
              <a:t>This in </a:t>
            </a:r>
            <a:r>
              <a:rPr lang="en-GB" dirty="0">
                <a:latin typeface="Times New Roman" pitchFamily="18" charset="0"/>
                <a:cs typeface="Times New Roman" pitchFamily="18" charset="0"/>
              </a:rPr>
              <a:t>turn, appears as helpful to motivate the employees</a:t>
            </a:r>
            <a:r>
              <a:rPr lang="en-US" dirty="0">
                <a:latin typeface="Times New Roman" pitchFamily="18" charset="0"/>
                <a:cs typeface="Times New Roman" pitchFamily="18" charset="0"/>
              </a:rPr>
              <a:t>.</a:t>
            </a:r>
            <a:endParaRPr lang="en-GB" dirty="0">
              <a:latin typeface="Times New Roman" pitchFamily="18" charset="0"/>
              <a:cs typeface="Times New Roman" pitchFamily="18" charset="0"/>
            </a:endParaRPr>
          </a:p>
          <a:p>
            <a:pPr algn="just">
              <a:buNone/>
            </a:pPr>
            <a:endParaRPr lang="en-GB" dirty="0"/>
          </a:p>
          <a:p>
            <a:pPr algn="just">
              <a:buNone/>
            </a:pPr>
            <a:endParaRPr lang="en-US" dirty="0"/>
          </a:p>
        </p:txBody>
      </p:sp>
      <p:pic>
        <p:nvPicPr>
          <p:cNvPr id="5" name="Picture 4" descr="https://tse2.mm.bing.net/th?id=OIP.Yk-xgWtleUL_mKrY7f0aBQHaC9&amp;pid=15.1&amp;P=0&amp;w=373&amp;h=150">
            <a:extLst>
              <a:ext uri="{FF2B5EF4-FFF2-40B4-BE49-F238E27FC236}">
                <a16:creationId xmlns:a16="http://schemas.microsoft.com/office/drawing/2014/main" id="{EB40B574-92EE-2B45-82C3-832A36A6CA36}"/>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48600" y="3810001"/>
            <a:ext cx="3817094"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1924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9F35-5121-6E4C-A871-A0FA5207E459}"/>
              </a:ext>
            </a:extLst>
          </p:cNvPr>
          <p:cNvSpPr>
            <a:spLocks noGrp="1"/>
          </p:cNvSpPr>
          <p:nvPr>
            <p:ph type="title"/>
          </p:nvPr>
        </p:nvSpPr>
        <p:spPr>
          <a:xfrm>
            <a:off x="1143000" y="-30480"/>
            <a:ext cx="9067800" cy="762000"/>
          </a:xfrm>
        </p:spPr>
        <p:txBody>
          <a:bodyPr>
            <a:normAutofit fontScale="90000"/>
          </a:bodyPr>
          <a:lstStyle/>
          <a:p>
            <a:r>
              <a:rPr lang="en-GB" sz="4400" dirty="0"/>
              <a:t>Leadership and management behaviours</a:t>
            </a:r>
            <a:endParaRPr lang="en-US" sz="4400" dirty="0"/>
          </a:p>
        </p:txBody>
      </p:sp>
      <p:sp>
        <p:nvSpPr>
          <p:cNvPr id="3" name="Content Placeholder 2">
            <a:extLst>
              <a:ext uri="{FF2B5EF4-FFF2-40B4-BE49-F238E27FC236}">
                <a16:creationId xmlns:a16="http://schemas.microsoft.com/office/drawing/2014/main" id="{FDAC1E9F-7B1D-EC4C-9DA4-3E872AE22273}"/>
              </a:ext>
            </a:extLst>
          </p:cNvPr>
          <p:cNvSpPr>
            <a:spLocks noGrp="1"/>
          </p:cNvSpPr>
          <p:nvPr>
            <p:ph sz="half" idx="1"/>
          </p:nvPr>
        </p:nvSpPr>
        <p:spPr>
          <a:xfrm>
            <a:off x="228600" y="1143000"/>
            <a:ext cx="5334000" cy="5029200"/>
          </a:xfrm>
        </p:spPr>
        <p:txBody>
          <a:bodyPr>
            <a:normAutofit lnSpcReduction="10000"/>
          </a:bodyPr>
          <a:lstStyle/>
          <a:p>
            <a:pPr marL="0" indent="0">
              <a:buNone/>
            </a:pPr>
            <a:r>
              <a:rPr lang="en-US" sz="2400" b="1" dirty="0">
                <a:solidFill>
                  <a:schemeClr val="tx1"/>
                </a:solidFill>
              </a:rPr>
              <a:t>It included</a:t>
            </a:r>
          </a:p>
          <a:p>
            <a:r>
              <a:rPr lang="en-US" sz="2000" dirty="0">
                <a:solidFill>
                  <a:schemeClr val="tx1"/>
                </a:solidFill>
              </a:rPr>
              <a:t>the </a:t>
            </a:r>
            <a:r>
              <a:rPr lang="en-US" sz="2400" dirty="0">
                <a:solidFill>
                  <a:schemeClr val="tx1"/>
                </a:solidFill>
              </a:rPr>
              <a:t>expanding</a:t>
            </a:r>
            <a:r>
              <a:rPr lang="en-US" sz="2000" dirty="0">
                <a:solidFill>
                  <a:schemeClr val="tx1"/>
                </a:solidFill>
              </a:rPr>
              <a:t> family of megabrands</a:t>
            </a:r>
          </a:p>
          <a:p>
            <a:r>
              <a:rPr lang="en-US" sz="2000" dirty="0">
                <a:solidFill>
                  <a:schemeClr val="tx1"/>
                </a:solidFill>
              </a:rPr>
              <a:t>strong global opportunities</a:t>
            </a:r>
          </a:p>
          <a:p>
            <a:r>
              <a:rPr lang="en-US" sz="2000" dirty="0">
                <a:solidFill>
                  <a:schemeClr val="tx1"/>
                </a:solidFill>
              </a:rPr>
              <a:t>product innovations</a:t>
            </a:r>
          </a:p>
          <a:p>
            <a:r>
              <a:rPr lang="en-US" sz="2000" dirty="0">
                <a:solidFill>
                  <a:schemeClr val="tx1"/>
                </a:solidFill>
              </a:rPr>
              <a:t>people across the globe</a:t>
            </a:r>
          </a:p>
          <a:p>
            <a:pPr marL="0" indent="0">
              <a:buNone/>
            </a:pPr>
            <a:r>
              <a:rPr lang="en-US" sz="2400" dirty="0"/>
              <a:t>                                                                                                                                   </a:t>
            </a:r>
            <a:r>
              <a:rPr lang="en-US" dirty="0"/>
              <a:t>Kellogg’s is executing their strategy across four tracks</a:t>
            </a:r>
            <a:r>
              <a:rPr lang="en-US" sz="1800" dirty="0"/>
              <a:t>.</a:t>
            </a:r>
          </a:p>
          <a:p>
            <a:pPr marL="0" indent="0">
              <a:buNone/>
            </a:pPr>
            <a:r>
              <a:rPr lang="en-US" sz="2400" b="1" dirty="0">
                <a:solidFill>
                  <a:srgbClr val="FFC000"/>
                </a:solidFill>
              </a:rPr>
              <a:t> </a:t>
            </a:r>
            <a:r>
              <a:rPr lang="en-US" sz="1900" b="1" dirty="0">
                <a:solidFill>
                  <a:srgbClr val="FFC000"/>
                </a:solidFill>
              </a:rPr>
              <a:t>REMAIN</a:t>
            </a:r>
            <a:r>
              <a:rPr lang="en-US" b="1" dirty="0">
                <a:solidFill>
                  <a:srgbClr val="FFC000"/>
                </a:solidFill>
              </a:rPr>
              <a:t> </a:t>
            </a:r>
            <a:r>
              <a:rPr lang="en-US" sz="1800" b="1" dirty="0">
                <a:solidFill>
                  <a:srgbClr val="FFC000"/>
                </a:solidFill>
              </a:rPr>
              <a:t>A  </a:t>
            </a:r>
            <a:r>
              <a:rPr lang="en-US" sz="1900" b="1" dirty="0">
                <a:solidFill>
                  <a:srgbClr val="FFC000"/>
                </a:solidFill>
              </a:rPr>
              <a:t>GLOBAL</a:t>
            </a:r>
            <a:r>
              <a:rPr lang="en-US" b="1" dirty="0">
                <a:solidFill>
                  <a:srgbClr val="FFC000"/>
                </a:solidFill>
              </a:rPr>
              <a:t> </a:t>
            </a:r>
            <a:r>
              <a:rPr lang="en-US" sz="1700" b="1" dirty="0">
                <a:solidFill>
                  <a:srgbClr val="FFC000"/>
                </a:solidFill>
              </a:rPr>
              <a:t>CEREAL</a:t>
            </a:r>
            <a:r>
              <a:rPr lang="en-US" b="1" dirty="0">
                <a:solidFill>
                  <a:srgbClr val="FFC000"/>
                </a:solidFill>
              </a:rPr>
              <a:t> </a:t>
            </a:r>
            <a:r>
              <a:rPr lang="en-US" sz="1700" b="1" dirty="0">
                <a:solidFill>
                  <a:srgbClr val="FFC000"/>
                </a:solidFill>
              </a:rPr>
              <a:t>LEADER</a:t>
            </a:r>
            <a:r>
              <a:rPr lang="en-US" b="1" dirty="0">
                <a:solidFill>
                  <a:srgbClr val="007635"/>
                </a:solidFill>
              </a:rPr>
              <a:t> </a:t>
            </a:r>
          </a:p>
          <a:p>
            <a:pPr marL="0" indent="0">
              <a:buNone/>
            </a:pPr>
            <a:r>
              <a:rPr lang="en-US" sz="1700" b="1" dirty="0">
                <a:solidFill>
                  <a:srgbClr val="007635"/>
                </a:solidFill>
                <a:effectLst>
                  <a:outerShdw blurRad="38100" dist="38100" dir="2700000" algn="tl">
                    <a:srgbClr val="000000">
                      <a:alpha val="43137"/>
                    </a:srgbClr>
                  </a:outerShdw>
                </a:effectLst>
              </a:rPr>
              <a:t>BECAME</a:t>
            </a:r>
            <a:r>
              <a:rPr lang="en-US" b="1" dirty="0">
                <a:solidFill>
                  <a:srgbClr val="007635"/>
                </a:solidFill>
                <a:effectLst>
                  <a:outerShdw blurRad="38100" dist="38100" dir="2700000" algn="tl">
                    <a:srgbClr val="000000">
                      <a:alpha val="43137"/>
                    </a:srgbClr>
                  </a:outerShdw>
                </a:effectLst>
              </a:rPr>
              <a:t> </a:t>
            </a:r>
            <a:r>
              <a:rPr lang="en-US" sz="1800" b="1" dirty="0">
                <a:solidFill>
                  <a:srgbClr val="006600"/>
                </a:solidFill>
                <a:effectLst>
                  <a:outerShdw blurRad="38100" dist="38100" dir="2700000" algn="tl">
                    <a:srgbClr val="000000">
                      <a:alpha val="43137"/>
                    </a:srgbClr>
                  </a:outerShdw>
                </a:effectLst>
              </a:rPr>
              <a:t>A</a:t>
            </a:r>
            <a:r>
              <a:rPr lang="en-US" b="1" dirty="0">
                <a:solidFill>
                  <a:srgbClr val="007635"/>
                </a:solidFill>
                <a:effectLst>
                  <a:outerShdw blurRad="38100" dist="38100" dir="2700000" algn="tl">
                    <a:srgbClr val="000000">
                      <a:alpha val="43137"/>
                    </a:srgbClr>
                  </a:outerShdw>
                </a:effectLst>
              </a:rPr>
              <a:t> </a:t>
            </a:r>
            <a:r>
              <a:rPr lang="en-US" sz="1700" b="1" dirty="0">
                <a:solidFill>
                  <a:srgbClr val="007635"/>
                </a:solidFill>
                <a:effectLst>
                  <a:outerShdw blurRad="38100" dist="38100" dir="2700000" algn="tl">
                    <a:srgbClr val="000000">
                      <a:alpha val="43137"/>
                    </a:srgbClr>
                  </a:outerShdw>
                </a:effectLst>
              </a:rPr>
              <a:t>GLOBAL</a:t>
            </a:r>
            <a:r>
              <a:rPr lang="en-US" b="1" dirty="0">
                <a:solidFill>
                  <a:srgbClr val="007635"/>
                </a:solidFill>
                <a:effectLst>
                  <a:outerShdw blurRad="38100" dist="38100" dir="2700000" algn="tl">
                    <a:srgbClr val="000000">
                      <a:alpha val="43137"/>
                    </a:srgbClr>
                  </a:outerShdw>
                </a:effectLst>
              </a:rPr>
              <a:t> </a:t>
            </a:r>
            <a:r>
              <a:rPr lang="en-US" sz="1700" b="1" dirty="0">
                <a:solidFill>
                  <a:srgbClr val="007635"/>
                </a:solidFill>
                <a:effectLst>
                  <a:outerShdw blurRad="38100" dist="38100" dir="2700000" algn="tl">
                    <a:srgbClr val="000000">
                      <a:alpha val="43137"/>
                    </a:srgbClr>
                  </a:outerShdw>
                </a:effectLst>
              </a:rPr>
              <a:t>SNACKS</a:t>
            </a:r>
            <a:r>
              <a:rPr lang="en-US" b="1" dirty="0">
                <a:solidFill>
                  <a:srgbClr val="007635"/>
                </a:solidFill>
                <a:effectLst>
                  <a:outerShdw blurRad="38100" dist="38100" dir="2700000" algn="tl">
                    <a:srgbClr val="000000">
                      <a:alpha val="43137"/>
                    </a:srgbClr>
                  </a:outerShdw>
                </a:effectLst>
              </a:rPr>
              <a:t> </a:t>
            </a:r>
            <a:r>
              <a:rPr lang="en-US" sz="1700" b="1" dirty="0">
                <a:solidFill>
                  <a:srgbClr val="007635"/>
                </a:solidFill>
                <a:effectLst>
                  <a:outerShdw blurRad="38100" dist="38100" dir="2700000" algn="tl">
                    <a:srgbClr val="000000">
                      <a:alpha val="43137"/>
                    </a:srgbClr>
                  </a:outerShdw>
                </a:effectLst>
              </a:rPr>
              <a:t>PLAYER</a:t>
            </a:r>
          </a:p>
          <a:p>
            <a:pPr marL="0" indent="0">
              <a:buNone/>
            </a:pPr>
            <a:r>
              <a:rPr lang="en-US" sz="1700" b="1" dirty="0">
                <a:solidFill>
                  <a:srgbClr val="2A048A"/>
                </a:solidFill>
                <a:effectLst>
                  <a:outerShdw blurRad="38100" dist="38100" dir="2700000" algn="tl">
                    <a:srgbClr val="000000">
                      <a:alpha val="43137"/>
                    </a:srgbClr>
                  </a:outerShdw>
                </a:effectLst>
              </a:rPr>
              <a:t>FOCUS</a:t>
            </a:r>
            <a:r>
              <a:rPr lang="en-US" b="1" dirty="0">
                <a:solidFill>
                  <a:srgbClr val="2A048A"/>
                </a:solidFill>
                <a:effectLst>
                  <a:outerShdw blurRad="38100" dist="38100" dir="2700000" algn="tl">
                    <a:srgbClr val="000000">
                      <a:alpha val="43137"/>
                    </a:srgbClr>
                  </a:outerShdw>
                </a:effectLst>
              </a:rPr>
              <a:t> </a:t>
            </a:r>
            <a:r>
              <a:rPr lang="en-US" sz="1700" b="1" dirty="0">
                <a:solidFill>
                  <a:srgbClr val="2A048A"/>
                </a:solidFill>
                <a:effectLst>
                  <a:outerShdw blurRad="38100" dist="38100" dir="2700000" algn="tl">
                    <a:srgbClr val="000000">
                      <a:alpha val="43137"/>
                    </a:srgbClr>
                  </a:outerShdw>
                </a:effectLst>
              </a:rPr>
              <a:t>FROZEN</a:t>
            </a:r>
          </a:p>
          <a:p>
            <a:pPr marL="0" indent="0">
              <a:buNone/>
            </a:pPr>
            <a:r>
              <a:rPr lang="en-US" sz="1700" b="1" dirty="0">
                <a:solidFill>
                  <a:srgbClr val="7C2912"/>
                </a:solidFill>
                <a:effectLst>
                  <a:outerShdw blurRad="38100" dist="38100" dir="2700000" algn="tl">
                    <a:srgbClr val="000000">
                      <a:alpha val="43137"/>
                    </a:srgbClr>
                  </a:outerShdw>
                </a:effectLst>
              </a:rPr>
              <a:t>INCREASE</a:t>
            </a:r>
            <a:r>
              <a:rPr lang="en-US" b="1" dirty="0">
                <a:solidFill>
                  <a:srgbClr val="7C2912"/>
                </a:solidFill>
                <a:effectLst>
                  <a:outerShdw blurRad="38100" dist="38100" dir="2700000" algn="tl">
                    <a:srgbClr val="000000">
                      <a:alpha val="43137"/>
                    </a:srgbClr>
                  </a:outerShdw>
                </a:effectLst>
              </a:rPr>
              <a:t> </a:t>
            </a:r>
            <a:r>
              <a:rPr lang="en-US" sz="1700" b="1" dirty="0">
                <a:solidFill>
                  <a:srgbClr val="7C2912"/>
                </a:solidFill>
                <a:effectLst>
                  <a:outerShdw blurRad="38100" dist="38100" dir="2700000" algn="tl">
                    <a:srgbClr val="000000">
                      <a:alpha val="43137"/>
                    </a:srgbClr>
                  </a:outerShdw>
                </a:effectLst>
              </a:rPr>
              <a:t>FOCUS</a:t>
            </a:r>
            <a:r>
              <a:rPr lang="en-US" b="1" dirty="0">
                <a:solidFill>
                  <a:srgbClr val="7C2912"/>
                </a:solidFill>
                <a:effectLst>
                  <a:outerShdw blurRad="38100" dist="38100" dir="2700000" algn="tl">
                    <a:srgbClr val="000000">
                      <a:alpha val="43137"/>
                    </a:srgbClr>
                  </a:outerShdw>
                </a:effectLst>
              </a:rPr>
              <a:t> </a:t>
            </a:r>
            <a:r>
              <a:rPr lang="en-US" sz="1700" b="1" dirty="0">
                <a:solidFill>
                  <a:srgbClr val="7C2912"/>
                </a:solidFill>
                <a:effectLst>
                  <a:outerShdw blurRad="38100" dist="38100" dir="2700000" algn="tl">
                    <a:srgbClr val="000000">
                      <a:alpha val="43137"/>
                    </a:srgbClr>
                  </a:outerShdw>
                </a:effectLst>
              </a:rPr>
              <a:t>ON</a:t>
            </a:r>
            <a:r>
              <a:rPr lang="en-US" b="1" dirty="0">
                <a:solidFill>
                  <a:srgbClr val="7C2912"/>
                </a:solidFill>
                <a:effectLst>
                  <a:outerShdw blurRad="38100" dist="38100" dir="2700000" algn="tl">
                    <a:srgbClr val="000000">
                      <a:alpha val="43137"/>
                    </a:srgbClr>
                  </a:outerShdw>
                </a:effectLst>
              </a:rPr>
              <a:t> </a:t>
            </a:r>
            <a:r>
              <a:rPr lang="en-US" sz="1700" b="1" dirty="0">
                <a:solidFill>
                  <a:srgbClr val="7C2912"/>
                </a:solidFill>
                <a:effectLst>
                  <a:outerShdw blurRad="38100" dist="38100" dir="2700000" algn="tl">
                    <a:srgbClr val="000000">
                      <a:alpha val="43137"/>
                    </a:srgbClr>
                  </a:outerShdw>
                </a:effectLst>
              </a:rPr>
              <a:t>EMERGING</a:t>
            </a:r>
            <a:r>
              <a:rPr lang="en-US" b="1" dirty="0">
                <a:solidFill>
                  <a:srgbClr val="7C2912"/>
                </a:solidFill>
                <a:effectLst>
                  <a:outerShdw blurRad="38100" dist="38100" dir="2700000" algn="tl">
                    <a:srgbClr val="000000">
                      <a:alpha val="43137"/>
                    </a:srgbClr>
                  </a:outerShdw>
                </a:effectLst>
              </a:rPr>
              <a:t> </a:t>
            </a:r>
            <a:r>
              <a:rPr lang="en-US" sz="1700" b="1" dirty="0">
                <a:solidFill>
                  <a:srgbClr val="7C2912"/>
                </a:solidFill>
                <a:effectLst>
                  <a:outerShdw blurRad="38100" dist="38100" dir="2700000" algn="tl">
                    <a:srgbClr val="000000">
                      <a:alpha val="43137"/>
                    </a:srgbClr>
                  </a:outerShdw>
                </a:effectLst>
              </a:rPr>
              <a:t>MARKETS</a:t>
            </a:r>
            <a:r>
              <a:rPr lang="en-US" b="1" dirty="0">
                <a:solidFill>
                  <a:srgbClr val="7C2912"/>
                </a:solidFill>
                <a:effectLst>
                  <a:outerShdw blurRad="38100" dist="38100" dir="2700000" algn="tl">
                    <a:srgbClr val="000000">
                      <a:alpha val="43137"/>
                    </a:srgbClr>
                  </a:outerShdw>
                </a:effectLst>
              </a:rPr>
              <a:t> </a:t>
            </a:r>
          </a:p>
        </p:txBody>
      </p:sp>
      <p:sp>
        <p:nvSpPr>
          <p:cNvPr id="5" name="Rectangle 4"/>
          <p:cNvSpPr/>
          <p:nvPr/>
        </p:nvSpPr>
        <p:spPr>
          <a:xfrm>
            <a:off x="304800" y="688000"/>
            <a:ext cx="2682914" cy="369332"/>
          </a:xfrm>
          <a:prstGeom prst="rect">
            <a:avLst/>
          </a:prstGeom>
        </p:spPr>
        <p:txBody>
          <a:bodyPr wrap="none">
            <a:spAutoFit/>
          </a:bodyPr>
          <a:lstStyle/>
          <a:p>
            <a:r>
              <a:rPr lang="en-GB" sz="1600" b="1" dirty="0">
                <a:solidFill>
                  <a:srgbClr val="FF0000"/>
                </a:solidFill>
              </a:rPr>
              <a:t>LEADERSHIP</a:t>
            </a:r>
            <a:r>
              <a:rPr lang="en-GB" b="1" dirty="0">
                <a:solidFill>
                  <a:schemeClr val="tx2">
                    <a:lumMod val="25000"/>
                  </a:schemeClr>
                </a:solidFill>
              </a:rPr>
              <a:t> </a:t>
            </a:r>
            <a:r>
              <a:rPr lang="en-GB" sz="1600" b="1" dirty="0">
                <a:solidFill>
                  <a:srgbClr val="FF0000"/>
                </a:solidFill>
              </a:rPr>
              <a:t>STRATEGY</a:t>
            </a:r>
            <a:endParaRPr lang="en-US" sz="1600" b="1" dirty="0">
              <a:solidFill>
                <a:srgbClr val="FF0000"/>
              </a:solidFill>
            </a:endParaRPr>
          </a:p>
        </p:txBody>
      </p:sp>
      <p:sp>
        <p:nvSpPr>
          <p:cNvPr id="6" name="Text Placeholder 4">
            <a:extLst>
              <a:ext uri="{FF2B5EF4-FFF2-40B4-BE49-F238E27FC236}">
                <a16:creationId xmlns:a16="http://schemas.microsoft.com/office/drawing/2014/main" id="{95A0D79A-FF4D-D34F-A8B9-058E313C9F0A}"/>
              </a:ext>
            </a:extLst>
          </p:cNvPr>
          <p:cNvSpPr>
            <a:spLocks noGrp="1"/>
          </p:cNvSpPr>
          <p:nvPr/>
        </p:nvSpPr>
        <p:spPr>
          <a:xfrm>
            <a:off x="6705600" y="615249"/>
            <a:ext cx="5228270" cy="442083"/>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1600" dirty="0">
                <a:solidFill>
                  <a:srgbClr val="FF0000"/>
                </a:solidFill>
              </a:rPr>
              <a:t>MANAGEMENT</a:t>
            </a:r>
            <a:r>
              <a:rPr lang="en-GB" sz="2800" dirty="0">
                <a:solidFill>
                  <a:schemeClr val="tx2">
                    <a:lumMod val="25000"/>
                  </a:schemeClr>
                </a:solidFill>
              </a:rPr>
              <a:t> </a:t>
            </a:r>
            <a:r>
              <a:rPr lang="en-GB" sz="1600" dirty="0">
                <a:solidFill>
                  <a:srgbClr val="FF0000"/>
                </a:solidFill>
              </a:rPr>
              <a:t>BEHAVIOUR</a:t>
            </a:r>
            <a:endParaRPr lang="en-US" sz="2800" dirty="0">
              <a:solidFill>
                <a:srgbClr val="FF0000"/>
              </a:solidFill>
            </a:endParaRPr>
          </a:p>
        </p:txBody>
      </p:sp>
      <p:sp>
        <p:nvSpPr>
          <p:cNvPr id="7" name="Rectangle 6"/>
          <p:cNvSpPr/>
          <p:nvPr/>
        </p:nvSpPr>
        <p:spPr>
          <a:xfrm>
            <a:off x="5762620" y="1523999"/>
            <a:ext cx="6096000" cy="2400657"/>
          </a:xfrm>
          <a:prstGeom prst="rect">
            <a:avLst/>
          </a:prstGeom>
        </p:spPr>
        <p:txBody>
          <a:bodyPr>
            <a:spAutoFit/>
          </a:bodyPr>
          <a:lstStyle/>
          <a:p>
            <a:r>
              <a:rPr lang="en-GB" sz="2000" dirty="0"/>
              <a:t>One of the Kellogg’s plans is to support gender equality in the workplace and the company has come with some advance to support this:</a:t>
            </a:r>
            <a:endParaRPr lang="en-GB" b="1" dirty="0">
              <a:effectLst>
                <a:outerShdw blurRad="38100" dist="38100" dir="2700000" algn="tl">
                  <a:srgbClr val="000000">
                    <a:alpha val="43137"/>
                  </a:srgbClr>
                </a:outerShdw>
              </a:effectLst>
            </a:endParaRPr>
          </a:p>
          <a:p>
            <a:pPr>
              <a:buFont typeface="Wingdings" pitchFamily="2" charset="2"/>
              <a:buChar char="v"/>
            </a:pPr>
            <a:r>
              <a:rPr lang="en-GB" b="1" dirty="0">
                <a:solidFill>
                  <a:schemeClr val="accent4">
                    <a:lumMod val="75000"/>
                  </a:schemeClr>
                </a:solidFill>
                <a:effectLst>
                  <a:outerShdw blurRad="38100" dist="38100" dir="2700000" algn="tl">
                    <a:srgbClr val="000000">
                      <a:alpha val="43137"/>
                    </a:srgbClr>
                  </a:outerShdw>
                </a:effectLst>
              </a:rPr>
              <a:t>Gender Equity &amp; Women’s Empowerment Programs</a:t>
            </a:r>
          </a:p>
          <a:p>
            <a:pPr>
              <a:buFont typeface="Wingdings" pitchFamily="2" charset="2"/>
              <a:buChar char="v"/>
            </a:pPr>
            <a:r>
              <a:rPr lang="en-GB" b="1" dirty="0">
                <a:solidFill>
                  <a:schemeClr val="accent4">
                    <a:lumMod val="75000"/>
                  </a:schemeClr>
                </a:solidFill>
                <a:effectLst>
                  <a:outerShdw blurRad="38100" dist="38100" dir="2700000" algn="tl">
                    <a:srgbClr val="000000">
                      <a:alpha val="43137"/>
                    </a:srgbClr>
                  </a:outerShdw>
                </a:effectLst>
              </a:rPr>
              <a:t>Association of National Advertisers Alliance for Family Entertainment</a:t>
            </a:r>
          </a:p>
          <a:p>
            <a:pPr>
              <a:buFont typeface="Wingdings" pitchFamily="2" charset="2"/>
              <a:buChar char="v"/>
            </a:pPr>
            <a:r>
              <a:rPr lang="en-GB" b="1" dirty="0">
                <a:solidFill>
                  <a:schemeClr val="accent4">
                    <a:lumMod val="75000"/>
                  </a:schemeClr>
                </a:solidFill>
                <a:effectLst>
                  <a:outerShdw blurRad="38100" dist="38100" dir="2700000" algn="tl">
                    <a:srgbClr val="000000">
                      <a:alpha val="43137"/>
                    </a:srgbClr>
                  </a:outerShdw>
                </a:effectLst>
              </a:rPr>
              <a:t>Catalyst CEO Champion for Change </a:t>
            </a:r>
          </a:p>
          <a:p>
            <a:pPr>
              <a:buFont typeface="Wingdings" pitchFamily="2" charset="2"/>
              <a:buChar char="v"/>
            </a:pPr>
            <a:r>
              <a:rPr lang="en-GB" b="1" dirty="0">
                <a:solidFill>
                  <a:schemeClr val="accent4">
                    <a:lumMod val="75000"/>
                  </a:schemeClr>
                </a:solidFill>
                <a:effectLst>
                  <a:outerShdw blurRad="38100" dist="38100" dir="2700000" algn="tl">
                    <a:srgbClr val="000000">
                      <a:alpha val="43137"/>
                    </a:srgbClr>
                  </a:outerShdw>
                </a:effectLst>
              </a:rPr>
              <a:t>Breakfast for better Days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648200"/>
            <a:ext cx="3886200"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20260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332E-A829-2246-9956-E6003F8B0807}"/>
              </a:ext>
            </a:extLst>
          </p:cNvPr>
          <p:cNvSpPr>
            <a:spLocks noGrp="1"/>
          </p:cNvSpPr>
          <p:nvPr>
            <p:ph type="title"/>
          </p:nvPr>
        </p:nvSpPr>
        <p:spPr/>
        <p:txBody>
          <a:bodyPr/>
          <a:lstStyle/>
          <a:p>
            <a:r>
              <a:rPr lang="en-GB" dirty="0"/>
              <a:t>Group and team behaviours</a:t>
            </a:r>
            <a:endParaRPr lang="en-US" dirty="0"/>
          </a:p>
        </p:txBody>
      </p:sp>
      <p:sp>
        <p:nvSpPr>
          <p:cNvPr id="3" name="Content Placeholder 2">
            <a:extLst>
              <a:ext uri="{FF2B5EF4-FFF2-40B4-BE49-F238E27FC236}">
                <a16:creationId xmlns:a16="http://schemas.microsoft.com/office/drawing/2014/main" id="{CE7D2C4B-D556-0942-8EAE-AAB2D7903E74}"/>
              </a:ext>
            </a:extLst>
          </p:cNvPr>
          <p:cNvSpPr>
            <a:spLocks noGrp="1"/>
          </p:cNvSpPr>
          <p:nvPr>
            <p:ph sz="half" idx="1"/>
          </p:nvPr>
        </p:nvSpPr>
        <p:spPr>
          <a:xfrm>
            <a:off x="228600" y="533400"/>
            <a:ext cx="5664200" cy="4495799"/>
          </a:xfrm>
        </p:spPr>
        <p:txBody>
          <a:bodyPr>
            <a:normAutofit/>
          </a:bodyPr>
          <a:lstStyle/>
          <a:p>
            <a:pPr marL="0" indent="0">
              <a:buNone/>
            </a:pPr>
            <a:r>
              <a:rPr lang="en-US" sz="2000" dirty="0">
                <a:solidFill>
                  <a:srgbClr val="0070C0"/>
                </a:solidFill>
              </a:rPr>
              <a:t>  </a:t>
            </a:r>
            <a:r>
              <a:rPr lang="en-US" sz="2000" b="1" dirty="0">
                <a:solidFill>
                  <a:srgbClr val="0070C0"/>
                </a:solidFill>
              </a:rPr>
              <a:t>MANAGING GROUPS AND TEAM FOR HIGH PERFORMANCE</a:t>
            </a:r>
          </a:p>
          <a:p>
            <a:r>
              <a:rPr lang="en-US" sz="2000" b="1" dirty="0">
                <a:solidFill>
                  <a:schemeClr val="tx1"/>
                </a:solidFill>
              </a:rPr>
              <a:t>SOCIAL LOAFING</a:t>
            </a:r>
          </a:p>
          <a:p>
            <a:pPr>
              <a:buFont typeface="Courier New" panose="02070309020205020404" pitchFamily="49" charset="0"/>
              <a:buChar char="o"/>
            </a:pPr>
            <a:r>
              <a:rPr lang="en-US" sz="1800" dirty="0">
                <a:solidFill>
                  <a:schemeClr val="tx1"/>
                </a:solidFill>
              </a:rPr>
              <a:t>The human inclination to put forth less effort in a group than individually</a:t>
            </a:r>
          </a:p>
          <a:p>
            <a:pPr>
              <a:buFont typeface="Courier New" panose="02070309020205020404" pitchFamily="49" charset="0"/>
              <a:buChar char="o"/>
            </a:pPr>
            <a:r>
              <a:rPr lang="en-US" sz="1800" dirty="0">
                <a:solidFill>
                  <a:schemeClr val="tx1"/>
                </a:solidFill>
              </a:rPr>
              <a:t>Results in possibly lower group performance and failure to attain group goals</a:t>
            </a:r>
          </a:p>
        </p:txBody>
      </p:sp>
      <p:sp>
        <p:nvSpPr>
          <p:cNvPr id="4" name="Content Placeholder 3">
            <a:extLst>
              <a:ext uri="{FF2B5EF4-FFF2-40B4-BE49-F238E27FC236}">
                <a16:creationId xmlns:a16="http://schemas.microsoft.com/office/drawing/2014/main" id="{9704D7A7-9182-EB4D-935C-34402DA736CA}"/>
              </a:ext>
            </a:extLst>
          </p:cNvPr>
          <p:cNvSpPr>
            <a:spLocks noGrp="1"/>
          </p:cNvSpPr>
          <p:nvPr>
            <p:ph sz="half" idx="2"/>
          </p:nvPr>
        </p:nvSpPr>
        <p:spPr>
          <a:xfrm>
            <a:off x="5892800" y="609600"/>
            <a:ext cx="5283200" cy="4648199"/>
          </a:xfrm>
        </p:spPr>
        <p:txBody>
          <a:bodyPr/>
          <a:lstStyle/>
          <a:p>
            <a:pPr marL="0" indent="0" algn="ctr">
              <a:buNone/>
            </a:pPr>
            <a:r>
              <a:rPr lang="en-US" b="1" dirty="0">
                <a:solidFill>
                  <a:srgbClr val="0070C0"/>
                </a:solidFill>
              </a:rPr>
              <a:t>GROUP &amp; TEAM IMPACT EFFCTIVENESS</a:t>
            </a:r>
          </a:p>
          <a:p>
            <a:pPr marL="0" indent="0" algn="ctr">
              <a:buNone/>
            </a:pPr>
            <a:endParaRPr lang="en-US" b="1" dirty="0">
              <a:solidFill>
                <a:srgbClr val="0070C0"/>
              </a:solidFill>
            </a:endParaRPr>
          </a:p>
          <a:p>
            <a:pPr marL="0" indent="0" algn="ctr">
              <a:buNone/>
            </a:pPr>
            <a:endParaRPr lang="en-US" b="1" dirty="0">
              <a:solidFill>
                <a:srgbClr val="0070C0"/>
              </a:solidFill>
            </a:endParaRPr>
          </a:p>
          <a:p>
            <a:pPr marL="0" indent="0" algn="ctr">
              <a:buNone/>
            </a:pPr>
            <a:endParaRPr lang="en-US" b="1" dirty="0">
              <a:solidFill>
                <a:srgbClr val="0070C0"/>
              </a:solidFill>
            </a:endParaRPr>
          </a:p>
          <a:p>
            <a:pPr marL="0" indent="0" algn="ctr">
              <a:buNone/>
            </a:pPr>
            <a:endParaRPr lang="en-US" b="1" dirty="0">
              <a:solidFill>
                <a:srgbClr val="0070C0"/>
              </a:solidFill>
            </a:endParaRPr>
          </a:p>
          <a:p>
            <a:pPr marL="0" indent="0" algn="ctr">
              <a:buNone/>
            </a:pPr>
            <a:endParaRPr lang="en-US" b="1" dirty="0">
              <a:solidFill>
                <a:srgbClr val="0070C0"/>
              </a:solidFill>
            </a:endParaRPr>
          </a:p>
          <a:p>
            <a:pPr marL="0" indent="0" algn="ctr">
              <a:buNone/>
            </a:pPr>
            <a:endParaRPr lang="en-US" b="1" dirty="0">
              <a:solidFill>
                <a:srgbClr val="0070C0"/>
              </a:solidFill>
            </a:endParaRPr>
          </a:p>
          <a:p>
            <a:pPr marL="0" indent="0" algn="ctr">
              <a:buNone/>
            </a:pPr>
            <a:endParaRPr lang="en-US" b="1" dirty="0">
              <a:solidFill>
                <a:srgbClr val="0070C0"/>
              </a:solidFill>
            </a:endParaRPr>
          </a:p>
          <a:p>
            <a:pPr marL="0" indent="0" algn="ctr">
              <a:buNone/>
            </a:pPr>
            <a:endParaRPr lang="en-US" b="1" dirty="0">
              <a:solidFill>
                <a:srgbClr val="0070C0"/>
              </a:solidFill>
            </a:endParaRPr>
          </a:p>
        </p:txBody>
      </p:sp>
      <p:sp>
        <p:nvSpPr>
          <p:cNvPr id="5" name="Oval 4">
            <a:extLst>
              <a:ext uri="{FF2B5EF4-FFF2-40B4-BE49-F238E27FC236}">
                <a16:creationId xmlns:a16="http://schemas.microsoft.com/office/drawing/2014/main" id="{1D2737B6-BBB4-445C-ADAF-6789A4BC455F}"/>
              </a:ext>
            </a:extLst>
          </p:cNvPr>
          <p:cNvSpPr/>
          <p:nvPr/>
        </p:nvSpPr>
        <p:spPr>
          <a:xfrm>
            <a:off x="8058802" y="2951098"/>
            <a:ext cx="15240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WHAT GROUP&amp; TEAMS CAN DO?</a:t>
            </a:r>
          </a:p>
        </p:txBody>
      </p:sp>
      <p:sp>
        <p:nvSpPr>
          <p:cNvPr id="6" name="Oval 5">
            <a:extLst>
              <a:ext uri="{FF2B5EF4-FFF2-40B4-BE49-F238E27FC236}">
                <a16:creationId xmlns:a16="http://schemas.microsoft.com/office/drawing/2014/main" id="{C273AFCE-533E-48D1-93F5-E0F537A99E1C}"/>
              </a:ext>
            </a:extLst>
          </p:cNvPr>
          <p:cNvSpPr/>
          <p:nvPr/>
        </p:nvSpPr>
        <p:spPr>
          <a:xfrm>
            <a:off x="7982601" y="1260812"/>
            <a:ext cx="1676400" cy="9077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ENHANCE PERFPRMANCE</a:t>
            </a:r>
          </a:p>
        </p:txBody>
      </p:sp>
      <p:sp>
        <p:nvSpPr>
          <p:cNvPr id="7" name="Oval 6">
            <a:extLst>
              <a:ext uri="{FF2B5EF4-FFF2-40B4-BE49-F238E27FC236}">
                <a16:creationId xmlns:a16="http://schemas.microsoft.com/office/drawing/2014/main" id="{4E6C1210-064A-46FE-A691-7FAAB59FA830}"/>
              </a:ext>
            </a:extLst>
          </p:cNvPr>
          <p:cNvSpPr/>
          <p:nvPr/>
        </p:nvSpPr>
        <p:spPr>
          <a:xfrm>
            <a:off x="10561210" y="2601939"/>
            <a:ext cx="1524000" cy="1447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GUIEDES A STRATEGY WORKING CONVENIENT</a:t>
            </a:r>
          </a:p>
        </p:txBody>
      </p:sp>
      <p:sp>
        <p:nvSpPr>
          <p:cNvPr id="8" name="Oval 7">
            <a:extLst>
              <a:ext uri="{FF2B5EF4-FFF2-40B4-BE49-F238E27FC236}">
                <a16:creationId xmlns:a16="http://schemas.microsoft.com/office/drawing/2014/main" id="{F670D0FB-502D-49A1-AA8F-A95CD0427153}"/>
              </a:ext>
            </a:extLst>
          </p:cNvPr>
          <p:cNvSpPr/>
          <p:nvPr/>
        </p:nvSpPr>
        <p:spPr>
          <a:xfrm>
            <a:off x="5768237" y="2511107"/>
            <a:ext cx="1358392" cy="18322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COSTUMER SATISFAC-TION AND BELIEF INCREASES</a:t>
            </a:r>
          </a:p>
        </p:txBody>
      </p:sp>
      <p:sp>
        <p:nvSpPr>
          <p:cNvPr id="9" name="Oval 8">
            <a:extLst>
              <a:ext uri="{FF2B5EF4-FFF2-40B4-BE49-F238E27FC236}">
                <a16:creationId xmlns:a16="http://schemas.microsoft.com/office/drawing/2014/main" id="{B70E69F9-F3E4-41E9-BD8C-BA5E35B41CB7}"/>
              </a:ext>
            </a:extLst>
          </p:cNvPr>
          <p:cNvSpPr/>
          <p:nvPr/>
        </p:nvSpPr>
        <p:spPr>
          <a:xfrm>
            <a:off x="8058802" y="4509881"/>
            <a:ext cx="1600199"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FLEXIBLE LEADERSHIP HELPS PLAY MANY ROLES</a:t>
            </a:r>
          </a:p>
        </p:txBody>
      </p:sp>
      <p:sp>
        <p:nvSpPr>
          <p:cNvPr id="10" name="Arrow: Notched Right 9">
            <a:extLst>
              <a:ext uri="{FF2B5EF4-FFF2-40B4-BE49-F238E27FC236}">
                <a16:creationId xmlns:a16="http://schemas.microsoft.com/office/drawing/2014/main" id="{80CD47AF-9185-40B7-8249-00D8A795B752}"/>
              </a:ext>
            </a:extLst>
          </p:cNvPr>
          <p:cNvSpPr/>
          <p:nvPr/>
        </p:nvSpPr>
        <p:spPr>
          <a:xfrm>
            <a:off x="9602750" y="3181213"/>
            <a:ext cx="978408" cy="4846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Notched Right 10">
            <a:extLst>
              <a:ext uri="{FF2B5EF4-FFF2-40B4-BE49-F238E27FC236}">
                <a16:creationId xmlns:a16="http://schemas.microsoft.com/office/drawing/2014/main" id="{F93CB0BC-0C60-48AF-AFE6-DD383074A3F2}"/>
              </a:ext>
            </a:extLst>
          </p:cNvPr>
          <p:cNvSpPr/>
          <p:nvPr/>
        </p:nvSpPr>
        <p:spPr>
          <a:xfrm rot="16200000">
            <a:off x="8434814" y="2339867"/>
            <a:ext cx="683805" cy="4846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Notched Right 11">
            <a:extLst>
              <a:ext uri="{FF2B5EF4-FFF2-40B4-BE49-F238E27FC236}">
                <a16:creationId xmlns:a16="http://schemas.microsoft.com/office/drawing/2014/main" id="{57E86DAF-6326-4654-A12F-463DDE06B808}"/>
              </a:ext>
            </a:extLst>
          </p:cNvPr>
          <p:cNvSpPr/>
          <p:nvPr/>
        </p:nvSpPr>
        <p:spPr>
          <a:xfrm rot="5400000">
            <a:off x="8517137" y="3963902"/>
            <a:ext cx="607330" cy="4846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Notched Right 12">
            <a:extLst>
              <a:ext uri="{FF2B5EF4-FFF2-40B4-BE49-F238E27FC236}">
                <a16:creationId xmlns:a16="http://schemas.microsoft.com/office/drawing/2014/main" id="{C84FD539-41B0-4D67-83D8-D769F3850019}"/>
              </a:ext>
            </a:extLst>
          </p:cNvPr>
          <p:cNvSpPr/>
          <p:nvPr/>
        </p:nvSpPr>
        <p:spPr>
          <a:xfrm rot="10800000">
            <a:off x="7135288" y="3165982"/>
            <a:ext cx="978408" cy="4846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40346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2CE70-175E-BA4E-ABB9-052916014FB9}"/>
              </a:ext>
            </a:extLst>
          </p:cNvPr>
          <p:cNvSpPr>
            <a:spLocks noGrp="1"/>
          </p:cNvSpPr>
          <p:nvPr>
            <p:ph type="title"/>
          </p:nvPr>
        </p:nvSpPr>
        <p:spPr>
          <a:xfrm>
            <a:off x="685801" y="685800"/>
            <a:ext cx="10396882" cy="690033"/>
          </a:xfrm>
        </p:spPr>
        <p:txBody>
          <a:bodyPr>
            <a:normAutofit fontScale="90000"/>
          </a:bodyPr>
          <a:lstStyle/>
          <a:p>
            <a:pPr algn="ctr"/>
            <a:r>
              <a:rPr lang="en-GB" dirty="0"/>
              <a:t>Motivation and perception</a:t>
            </a:r>
            <a:endParaRPr lang="en-US" dirty="0"/>
          </a:p>
        </p:txBody>
      </p:sp>
      <p:sp>
        <p:nvSpPr>
          <p:cNvPr id="3" name="Content Placeholder 2">
            <a:extLst>
              <a:ext uri="{FF2B5EF4-FFF2-40B4-BE49-F238E27FC236}">
                <a16:creationId xmlns:a16="http://schemas.microsoft.com/office/drawing/2014/main" id="{72A03AAE-0400-D04C-9089-5C2D97E7C969}"/>
              </a:ext>
            </a:extLst>
          </p:cNvPr>
          <p:cNvSpPr>
            <a:spLocks noGrp="1"/>
          </p:cNvSpPr>
          <p:nvPr>
            <p:ph sz="half" idx="1"/>
          </p:nvPr>
        </p:nvSpPr>
        <p:spPr>
          <a:xfrm>
            <a:off x="1016000" y="1447800"/>
            <a:ext cx="5994400" cy="4952999"/>
          </a:xfrm>
        </p:spPr>
        <p:txBody>
          <a:bodyPr/>
          <a:lstStyle/>
          <a:p>
            <a:pPr>
              <a:buFont typeface="Wingdings" panose="05000000000000000000" pitchFamily="2" charset="2"/>
              <a:buChar char="q"/>
            </a:pPr>
            <a:r>
              <a:rPr lang="en-US" sz="2000" dirty="0"/>
              <a:t>Management team of Kellogg’s follow </a:t>
            </a:r>
            <a:r>
              <a:rPr lang="en-US" sz="2000" dirty="0" err="1"/>
              <a:t>maslow</a:t>
            </a:r>
            <a:r>
              <a:rPr lang="en-US" sz="2000" dirty="0"/>
              <a:t> theory to motivate employees</a:t>
            </a:r>
          </a:p>
          <a:p>
            <a:pPr>
              <a:buFont typeface="Wingdings" panose="05000000000000000000" pitchFamily="2" charset="2"/>
              <a:buChar char="v"/>
            </a:pPr>
            <a:r>
              <a:rPr lang="en-US" sz="2000" dirty="0">
                <a:solidFill>
                  <a:srgbClr val="C00000"/>
                </a:solidFill>
              </a:rPr>
              <a:t>Organization has the </a:t>
            </a:r>
            <a:r>
              <a:rPr lang="en-US" sz="2000" dirty="0" err="1">
                <a:solidFill>
                  <a:srgbClr val="C00000"/>
                </a:solidFill>
              </a:rPr>
              <a:t>responsaility</a:t>
            </a:r>
            <a:r>
              <a:rPr lang="en-US" sz="2000" dirty="0">
                <a:solidFill>
                  <a:srgbClr val="C00000"/>
                </a:solidFill>
              </a:rPr>
              <a:t> to provide safe and </a:t>
            </a:r>
            <a:r>
              <a:rPr lang="en-US" sz="2000" dirty="0" err="1">
                <a:solidFill>
                  <a:srgbClr val="C00000"/>
                </a:solidFill>
              </a:rPr>
              <a:t>healty</a:t>
            </a:r>
            <a:r>
              <a:rPr lang="en-US" sz="2000" dirty="0">
                <a:solidFill>
                  <a:srgbClr val="C00000"/>
                </a:solidFill>
              </a:rPr>
              <a:t> environment to employees so that accident can be prevented</a:t>
            </a:r>
          </a:p>
          <a:p>
            <a:pPr>
              <a:buFont typeface="Wingdings" panose="05000000000000000000" pitchFamily="2" charset="2"/>
              <a:buChar char="q"/>
            </a:pPr>
            <a:r>
              <a:rPr lang="en-US" sz="2000" dirty="0"/>
              <a:t>Kellogg’s provide sometimes flexible working hours of employee to give their time to their family and friend</a:t>
            </a:r>
          </a:p>
          <a:p>
            <a:pPr>
              <a:buFont typeface="Wingdings" panose="05000000000000000000" pitchFamily="2" charset="2"/>
              <a:buChar char="v"/>
            </a:pPr>
            <a:r>
              <a:rPr lang="en-US" sz="2000" dirty="0" err="1">
                <a:solidFill>
                  <a:srgbClr val="C00000"/>
                </a:solidFill>
              </a:rPr>
              <a:t>Organisation</a:t>
            </a:r>
            <a:r>
              <a:rPr lang="en-US" sz="2000" dirty="0">
                <a:solidFill>
                  <a:srgbClr val="C00000"/>
                </a:solidFill>
              </a:rPr>
              <a:t> is focused to have positive outcome instead of negative outcome</a:t>
            </a:r>
          </a:p>
          <a:p>
            <a:pPr>
              <a:buFont typeface="Wingdings" panose="05000000000000000000" pitchFamily="2" charset="2"/>
              <a:buChar char="q"/>
            </a:pPr>
            <a:r>
              <a:rPr lang="en-US" sz="2000" dirty="0"/>
              <a:t>The company keeps up with the needs of the society and offers the importance of their customers opinions</a:t>
            </a:r>
          </a:p>
          <a:p>
            <a:pPr>
              <a:buFont typeface="Wingdings" panose="05000000000000000000" pitchFamily="2" charset="2"/>
              <a:buChar char="v"/>
            </a:pPr>
            <a:r>
              <a:rPr lang="en-US" sz="2000" dirty="0">
                <a:solidFill>
                  <a:srgbClr val="C00000"/>
                </a:solidFill>
              </a:rPr>
              <a:t>Kellogg’s emphasizes the use of raw material in a responsible way.</a:t>
            </a:r>
            <a:endParaRPr lang="en-US" dirty="0">
              <a:solidFill>
                <a:srgbClr val="C00000"/>
              </a:solidFill>
            </a:endParaRPr>
          </a:p>
        </p:txBody>
      </p:sp>
      <p:sp>
        <p:nvSpPr>
          <p:cNvPr id="4" name="Content Placeholder 3">
            <a:extLst>
              <a:ext uri="{FF2B5EF4-FFF2-40B4-BE49-F238E27FC236}">
                <a16:creationId xmlns:a16="http://schemas.microsoft.com/office/drawing/2014/main" id="{81B33687-93FC-CF42-A2D0-28408B475F5A}"/>
              </a:ext>
            </a:extLst>
          </p:cNvPr>
          <p:cNvSpPr>
            <a:spLocks noGrp="1"/>
          </p:cNvSpPr>
          <p:nvPr>
            <p:ph sz="half" idx="2"/>
          </p:nvPr>
        </p:nvSpPr>
        <p:spPr>
          <a:xfrm>
            <a:off x="6197600" y="1375832"/>
            <a:ext cx="4876800" cy="4796365"/>
          </a:xfrm>
        </p:spPr>
        <p:txBody>
          <a:bodyPr/>
          <a:lstStyle/>
          <a:p>
            <a:endParaRPr lang="en-US" dirty="0"/>
          </a:p>
          <a:p>
            <a:endParaRPr lang="en-US" dirty="0"/>
          </a:p>
        </p:txBody>
      </p:sp>
      <p:pic>
        <p:nvPicPr>
          <p:cNvPr id="6" name="Picture 5">
            <a:extLst>
              <a:ext uri="{FF2B5EF4-FFF2-40B4-BE49-F238E27FC236}">
                <a16:creationId xmlns:a16="http://schemas.microsoft.com/office/drawing/2014/main" id="{23917C18-93A8-4BA9-8832-E8C2BA781978}"/>
              </a:ext>
            </a:extLst>
          </p:cNvPr>
          <p:cNvPicPr>
            <a:picLocks noChangeAspect="1"/>
          </p:cNvPicPr>
          <p:nvPr/>
        </p:nvPicPr>
        <p:blipFill>
          <a:blip r:embed="rId2"/>
          <a:stretch>
            <a:fillRect/>
          </a:stretch>
        </p:blipFill>
        <p:spPr>
          <a:xfrm>
            <a:off x="7115736" y="1828800"/>
            <a:ext cx="5000064" cy="4317473"/>
          </a:xfrm>
          <a:prstGeom prst="rect">
            <a:avLst/>
          </a:prstGeom>
        </p:spPr>
      </p:pic>
    </p:spTree>
    <p:extLst>
      <p:ext uri="{BB962C8B-B14F-4D97-AF65-F5344CB8AC3E}">
        <p14:creationId xmlns:p14="http://schemas.microsoft.com/office/powerpoint/2010/main" val="57351551"/>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F887C-B2EE-0049-AF17-2C88363CAF63}"/>
              </a:ext>
            </a:extLst>
          </p:cNvPr>
          <p:cNvSpPr>
            <a:spLocks noGrp="1"/>
          </p:cNvSpPr>
          <p:nvPr>
            <p:ph type="title"/>
          </p:nvPr>
        </p:nvSpPr>
        <p:spPr>
          <a:xfrm>
            <a:off x="1016000" y="152400"/>
            <a:ext cx="9042400" cy="1219200"/>
          </a:xfrm>
        </p:spPr>
        <p:txBody>
          <a:bodyPr/>
          <a:lstStyle/>
          <a:p>
            <a:pPr algn="ctr"/>
            <a:r>
              <a:rPr lang="en-GB" dirty="0"/>
              <a:t>CONCLUSION</a:t>
            </a:r>
            <a:endParaRPr lang="en-US" dirty="0"/>
          </a:p>
        </p:txBody>
      </p:sp>
      <p:sp>
        <p:nvSpPr>
          <p:cNvPr id="7" name="Content Placeholder 6">
            <a:extLst>
              <a:ext uri="{FF2B5EF4-FFF2-40B4-BE49-F238E27FC236}">
                <a16:creationId xmlns:a16="http://schemas.microsoft.com/office/drawing/2014/main" id="{F93D03FF-23A2-9947-88A6-EA50253BAB5D}"/>
              </a:ext>
            </a:extLst>
          </p:cNvPr>
          <p:cNvSpPr>
            <a:spLocks noGrp="1"/>
          </p:cNvSpPr>
          <p:nvPr>
            <p:ph idx="1"/>
          </p:nvPr>
        </p:nvSpPr>
        <p:spPr>
          <a:xfrm>
            <a:off x="1016000" y="1828800"/>
            <a:ext cx="10058400" cy="4038600"/>
          </a:xfrm>
        </p:spPr>
        <p:txBody>
          <a:bodyPr/>
          <a:lstStyle/>
          <a:p>
            <a:pPr marL="0" indent="0">
              <a:buNone/>
            </a:pPr>
            <a:r>
              <a:rPr lang="en-US" dirty="0"/>
              <a:t>Powerful organizations use all the ideas at their hand to stay at the top ,so as KELLOGG’S which use various tools instead of re-use the </a:t>
            </a:r>
            <a:r>
              <a:rPr lang="en-US" i="1" dirty="0"/>
              <a:t>Nutri-Grain </a:t>
            </a:r>
            <a:r>
              <a:rPr lang="en-US" dirty="0"/>
              <a:t>brand. These tools take in consideration the product life cycle, Ansoff’s matrix and the marketing mix. Such tools are needed when are used in the right way.</a:t>
            </a:r>
          </a:p>
          <a:p>
            <a:pPr marL="0" indent="0">
              <a:buNone/>
            </a:pPr>
            <a:r>
              <a:rPr lang="en-US" dirty="0"/>
              <a:t>Kellogg’s saw that even  </a:t>
            </a:r>
            <a:r>
              <a:rPr lang="en-US" i="1" dirty="0"/>
              <a:t>Nutri-Grain</a:t>
            </a:r>
            <a:r>
              <a:rPr lang="en-US" dirty="0"/>
              <a:t> match its strategic structure as healthy, suitable cereal product it was underperforming in the market. This acquittance was used, along with the goals and objectives of the organization, to expand a strategy for growing success.</a:t>
            </a:r>
          </a:p>
        </p:txBody>
      </p:sp>
      <p:pic>
        <p:nvPicPr>
          <p:cNvPr id="4" name="Picture 3">
            <a:extLst>
              <a:ext uri="{FF2B5EF4-FFF2-40B4-BE49-F238E27FC236}">
                <a16:creationId xmlns:a16="http://schemas.microsoft.com/office/drawing/2014/main" id="{4EB46479-F21D-4D59-990C-D72DDB8347F2}"/>
              </a:ext>
            </a:extLst>
          </p:cNvPr>
          <p:cNvPicPr>
            <a:picLocks noChangeAspect="1"/>
          </p:cNvPicPr>
          <p:nvPr/>
        </p:nvPicPr>
        <p:blipFill>
          <a:blip r:embed="rId2"/>
          <a:stretch>
            <a:fillRect/>
          </a:stretch>
        </p:blipFill>
        <p:spPr>
          <a:xfrm>
            <a:off x="8229600" y="411480"/>
            <a:ext cx="3657600" cy="1920240"/>
          </a:xfrm>
          <a:prstGeom prst="rect">
            <a:avLst/>
          </a:prstGeom>
        </p:spPr>
      </p:pic>
    </p:spTree>
    <p:extLst>
      <p:ext uri="{BB962C8B-B14F-4D97-AF65-F5344CB8AC3E}">
        <p14:creationId xmlns:p14="http://schemas.microsoft.com/office/powerpoint/2010/main" val="3673254366"/>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7FCE8-837B-1F43-BD26-53FDC8DFCE61}"/>
              </a:ext>
            </a:extLst>
          </p:cNvPr>
          <p:cNvSpPr>
            <a:spLocks noGrp="1"/>
          </p:cNvSpPr>
          <p:nvPr>
            <p:ph type="title"/>
          </p:nvPr>
        </p:nvSpPr>
        <p:spPr>
          <a:xfrm>
            <a:off x="1016000" y="609600"/>
            <a:ext cx="9042400" cy="1752600"/>
          </a:xfrm>
        </p:spPr>
        <p:txBody>
          <a:bodyPr/>
          <a:lstStyle/>
          <a:p>
            <a:r>
              <a:rPr lang="en-US" dirty="0"/>
              <a:t>References</a:t>
            </a:r>
          </a:p>
        </p:txBody>
      </p:sp>
      <p:sp>
        <p:nvSpPr>
          <p:cNvPr id="3" name="Content Placeholder 2">
            <a:extLst>
              <a:ext uri="{FF2B5EF4-FFF2-40B4-BE49-F238E27FC236}">
                <a16:creationId xmlns:a16="http://schemas.microsoft.com/office/drawing/2014/main" id="{9D4FCDFB-0B00-4348-AE09-47E993B93644}"/>
              </a:ext>
            </a:extLst>
          </p:cNvPr>
          <p:cNvSpPr>
            <a:spLocks noGrp="1"/>
          </p:cNvSpPr>
          <p:nvPr>
            <p:ph idx="1"/>
          </p:nvPr>
        </p:nvSpPr>
        <p:spPr>
          <a:xfrm>
            <a:off x="1016000" y="2209800"/>
            <a:ext cx="10337800" cy="4038600"/>
          </a:xfrm>
        </p:spPr>
        <p:txBody>
          <a:bodyPr/>
          <a:lstStyle/>
          <a:p>
            <a:pPr lvl="0" algn="just">
              <a:buClr>
                <a:srgbClr val="0BD0D9"/>
              </a:buClr>
              <a:buSzPct val="95000"/>
              <a:buFont typeface="Wingdings 2"/>
              <a:buChar char=""/>
            </a:pPr>
            <a:r>
              <a:rPr lang="en-GB" sz="2600" dirty="0">
                <a:solidFill>
                  <a:prstClr val="black"/>
                </a:solidFill>
                <a:latin typeface="Times New Roman" pitchFamily="18" charset="0"/>
                <a:cs typeface="Times New Roman" pitchFamily="18" charset="0"/>
              </a:rPr>
              <a:t>Kelloggs.co.uk (2019). </a:t>
            </a:r>
            <a:r>
              <a:rPr lang="en-GB" sz="2600" dirty="0" err="1">
                <a:solidFill>
                  <a:prstClr val="black"/>
                </a:solidFill>
                <a:latin typeface="Times New Roman" pitchFamily="18" charset="0"/>
                <a:cs typeface="Times New Roman" pitchFamily="18" charset="0"/>
              </a:rPr>
              <a:t>Kellog’s</a:t>
            </a:r>
            <a:r>
              <a:rPr lang="en-GB" sz="2600" dirty="0">
                <a:solidFill>
                  <a:prstClr val="black"/>
                </a:solidFill>
                <a:latin typeface="Times New Roman" pitchFamily="18" charset="0"/>
                <a:cs typeface="Times New Roman" pitchFamily="18" charset="0"/>
              </a:rPr>
              <a:t>. Available at: https://www.kelloggs.co.uk/en_GB/home.html [Accessed on 4th April 2019]</a:t>
            </a:r>
            <a:endParaRPr lang="en-US" sz="2600" dirty="0">
              <a:solidFill>
                <a:prstClr val="black"/>
              </a:solidFill>
              <a:latin typeface="Times New Roman" pitchFamily="18" charset="0"/>
              <a:cs typeface="Times New Roman" pitchFamily="18" charset="0"/>
            </a:endParaRPr>
          </a:p>
          <a:p>
            <a:pPr lvl="0" algn="just">
              <a:buClr>
                <a:srgbClr val="0BD0D9"/>
              </a:buClr>
              <a:buSzPct val="95000"/>
              <a:buFont typeface="Wingdings 2"/>
              <a:buChar char=""/>
            </a:pPr>
            <a:r>
              <a:rPr lang="en-GB" sz="2600" dirty="0">
                <a:solidFill>
                  <a:prstClr val="black"/>
                </a:solidFill>
                <a:latin typeface="Times New Roman" pitchFamily="18" charset="0"/>
                <a:cs typeface="Times New Roman" pitchFamily="18" charset="0"/>
              </a:rPr>
              <a:t>Sugden, R., (2015). Team reasoning and intentional cooperation for mutual benefit. </a:t>
            </a:r>
            <a:r>
              <a:rPr lang="en-US" sz="2600" i="1" dirty="0">
                <a:solidFill>
                  <a:prstClr val="black"/>
                </a:solidFill>
                <a:latin typeface="Times New Roman" pitchFamily="18" charset="0"/>
                <a:cs typeface="Times New Roman" pitchFamily="18" charset="0"/>
              </a:rPr>
              <a:t>Journal of Social Ontology</a:t>
            </a:r>
            <a:r>
              <a:rPr lang="en-US" sz="2600" dirty="0">
                <a:solidFill>
                  <a:prstClr val="black"/>
                </a:solidFill>
                <a:latin typeface="Times New Roman" pitchFamily="18" charset="0"/>
                <a:cs typeface="Times New Roman" pitchFamily="18" charset="0"/>
              </a:rPr>
              <a:t>, </a:t>
            </a:r>
            <a:r>
              <a:rPr lang="en-US" sz="2600" i="1" dirty="0">
                <a:solidFill>
                  <a:prstClr val="black"/>
                </a:solidFill>
                <a:latin typeface="Times New Roman" pitchFamily="18" charset="0"/>
                <a:cs typeface="Times New Roman" pitchFamily="18" charset="0"/>
              </a:rPr>
              <a:t>1</a:t>
            </a:r>
            <a:r>
              <a:rPr lang="en-US" sz="2600" dirty="0">
                <a:solidFill>
                  <a:prstClr val="black"/>
                </a:solidFill>
                <a:latin typeface="Times New Roman" pitchFamily="18" charset="0"/>
                <a:cs typeface="Times New Roman" pitchFamily="18" charset="0"/>
              </a:rPr>
              <a:t>(1), pp.143-166.</a:t>
            </a:r>
          </a:p>
          <a:p>
            <a:pPr lvl="0" algn="just">
              <a:buClr>
                <a:srgbClr val="0BD0D9"/>
              </a:buClr>
              <a:buSzPct val="95000"/>
              <a:buFont typeface="Wingdings 2"/>
              <a:buChar char=""/>
            </a:pPr>
            <a:r>
              <a:rPr lang="en-GB" sz="2600" dirty="0" err="1">
                <a:solidFill>
                  <a:prstClr val="black"/>
                </a:solidFill>
                <a:latin typeface="Times New Roman" pitchFamily="18" charset="0"/>
                <a:cs typeface="Times New Roman" pitchFamily="18" charset="0"/>
              </a:rPr>
              <a:t>Widmann</a:t>
            </a:r>
            <a:r>
              <a:rPr lang="en-GB" sz="2600" dirty="0">
                <a:solidFill>
                  <a:prstClr val="black"/>
                </a:solidFill>
                <a:latin typeface="Times New Roman" pitchFamily="18" charset="0"/>
                <a:cs typeface="Times New Roman" pitchFamily="18" charset="0"/>
              </a:rPr>
              <a:t>, A., Mulder, R.H. and König, C., (2018). Team learning behaviours as predictors of innovative work behaviour–a longitudinal study. </a:t>
            </a:r>
            <a:r>
              <a:rPr lang="en-US" sz="2600" i="1" dirty="0">
                <a:solidFill>
                  <a:prstClr val="black"/>
                </a:solidFill>
                <a:latin typeface="Times New Roman" pitchFamily="18" charset="0"/>
                <a:cs typeface="Times New Roman" pitchFamily="18" charset="0"/>
              </a:rPr>
              <a:t>Innovation</a:t>
            </a:r>
            <a:r>
              <a:rPr lang="en-US" sz="2600" dirty="0">
                <a:solidFill>
                  <a:prstClr val="black"/>
                </a:solidFill>
                <a:latin typeface="Times New Roman" pitchFamily="18" charset="0"/>
                <a:cs typeface="Times New Roman" pitchFamily="18" charset="0"/>
              </a:rPr>
              <a:t>, </a:t>
            </a:r>
            <a:r>
              <a:rPr lang="en-US" sz="2600" i="1" dirty="0">
                <a:solidFill>
                  <a:prstClr val="black"/>
                </a:solidFill>
                <a:latin typeface="Times New Roman" pitchFamily="18" charset="0"/>
                <a:cs typeface="Times New Roman" pitchFamily="18" charset="0"/>
              </a:rPr>
              <a:t>1(1</a:t>
            </a:r>
            <a:r>
              <a:rPr lang="en-US" sz="2600" dirty="0">
                <a:solidFill>
                  <a:prstClr val="black"/>
                </a:solidFill>
                <a:latin typeface="Times New Roman" pitchFamily="18" charset="0"/>
                <a:cs typeface="Times New Roman" pitchFamily="18" charset="0"/>
              </a:rPr>
              <a:t>), pp.1-19.</a:t>
            </a:r>
          </a:p>
          <a:p>
            <a:endParaRPr lang="en-US" dirty="0"/>
          </a:p>
        </p:txBody>
      </p:sp>
    </p:spTree>
    <p:extLst>
      <p:ext uri="{BB962C8B-B14F-4D97-AF65-F5344CB8AC3E}">
        <p14:creationId xmlns:p14="http://schemas.microsoft.com/office/powerpoint/2010/main" val="29371110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F88FB-8D3A-4E03-A833-E7115D7ADE8A}"/>
              </a:ext>
            </a:extLst>
          </p:cNvPr>
          <p:cNvSpPr>
            <a:spLocks noGrp="1"/>
          </p:cNvSpPr>
          <p:nvPr>
            <p:ph type="title"/>
          </p:nvPr>
        </p:nvSpPr>
        <p:spPr>
          <a:xfrm>
            <a:off x="1016000" y="1524000"/>
            <a:ext cx="10490200" cy="3048000"/>
          </a:xfrm>
        </p:spPr>
        <p:txBody>
          <a:bodyPr>
            <a:normAutofit/>
          </a:bodyPr>
          <a:lstStyle/>
          <a:p>
            <a:r>
              <a:rPr lang="en-GB" sz="8800" dirty="0">
                <a:solidFill>
                  <a:srgbClr val="FF0000"/>
                </a:solidFill>
                <a:latin typeface="Felix Titling" panose="04060505060202020A04" pitchFamily="82" charset="0"/>
              </a:rPr>
              <a:t>ANY QUESTIONS??</a:t>
            </a:r>
          </a:p>
        </p:txBody>
      </p:sp>
    </p:spTree>
    <p:extLst>
      <p:ext uri="{BB962C8B-B14F-4D97-AF65-F5344CB8AC3E}">
        <p14:creationId xmlns:p14="http://schemas.microsoft.com/office/powerpoint/2010/main" val="416728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Newsprint</Template>
  <TotalTime>890</TotalTime>
  <Words>758</Words>
  <Application>Microsoft Office PowerPoint</Application>
  <PresentationFormat>Widescreen</PresentationFormat>
  <Paragraphs>89</Paragraphs>
  <Slides>11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Algerian</vt:lpstr>
      <vt:lpstr>Arial</vt:lpstr>
      <vt:lpstr>Calibri</vt:lpstr>
      <vt:lpstr>Courier New</vt:lpstr>
      <vt:lpstr>Felix Titling</vt:lpstr>
      <vt:lpstr>Impact</vt:lpstr>
      <vt:lpstr>Times New Roman</vt:lpstr>
      <vt:lpstr>Wingdings</vt:lpstr>
      <vt:lpstr>Wingdings 2</vt:lpstr>
      <vt:lpstr>NewsPrint</vt:lpstr>
      <vt:lpstr>Kellogg’s Since 1906- Bringing Our Best to You </vt:lpstr>
      <vt:lpstr>INTRODUCTION TO COMPANY</vt:lpstr>
      <vt:lpstr>Background of the Kellogg’s</vt:lpstr>
      <vt:lpstr>Goals and Onjectives as a Business Strategy</vt:lpstr>
      <vt:lpstr>        Leadership and management behaviours</vt:lpstr>
      <vt:lpstr>Leadership and management behaviours</vt:lpstr>
      <vt:lpstr>Group and team behaviours</vt:lpstr>
      <vt:lpstr>Motivation and perception</vt:lpstr>
      <vt:lpstr>CONCLUSION</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Kellogg’s </dc:title>
  <dc:creator>Elisabeta Bres (1806711)</dc:creator>
  <cp:lastModifiedBy>marius teodorovici</cp:lastModifiedBy>
  <cp:revision>40</cp:revision>
  <dcterms:created xsi:type="dcterms:W3CDTF">2019-04-08T12:57:44Z</dcterms:created>
  <dcterms:modified xsi:type="dcterms:W3CDTF">2019-04-26T08:01:01Z</dcterms:modified>
</cp:coreProperties>
</file>