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20"/>
  </p:notesMasterIdLst>
  <p:sldIdLst>
    <p:sldId id="256" r:id="rId2"/>
    <p:sldId id="257" r:id="rId3"/>
    <p:sldId id="258" r:id="rId4"/>
    <p:sldId id="259" r:id="rId5"/>
    <p:sldId id="260" r:id="rId6"/>
    <p:sldId id="261" r:id="rId7"/>
    <p:sldId id="262" r:id="rId8"/>
    <p:sldId id="266" r:id="rId9"/>
    <p:sldId id="267" r:id="rId10"/>
    <p:sldId id="268" r:id="rId11"/>
    <p:sldId id="269" r:id="rId12"/>
    <p:sldId id="270" r:id="rId13"/>
    <p:sldId id="271" r:id="rId14"/>
    <p:sldId id="272" r:id="rId15"/>
    <p:sldId id="273" r:id="rId16"/>
    <p:sldId id="263" r:id="rId17"/>
    <p:sldId id="265" r:id="rId18"/>
    <p:sldId id="274"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640" autoAdjust="0"/>
  </p:normalViewPr>
  <p:slideViewPr>
    <p:cSldViewPr>
      <p:cViewPr>
        <p:scale>
          <a:sx n="52" d="100"/>
          <a:sy n="52" d="100"/>
        </p:scale>
        <p:origin x="940" y="14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51E212C-C707-4DCD-BEBA-EB3174E1F7EE}" type="datetimeFigureOut">
              <a:rPr lang="en-US" smtClean="0"/>
              <a:pPr/>
              <a:t>12/8/2024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57FDC5C-B5D9-4FAA-9D68-6A0F1812F55E}"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Good afternoon, everyone. Thank you for being here today. In this presentation, I will discuss my leadership style and how it can help us manage the upcoming changes at CYNO Healthcare. As you know, we are moving towards automation in our production processes, which presents both challenges and opportunities for employees.</a:t>
            </a:r>
          </a:p>
        </p:txBody>
      </p:sp>
      <p:sp>
        <p:nvSpPr>
          <p:cNvPr id="4" name="Slide Number Placeholder 3"/>
          <p:cNvSpPr>
            <a:spLocks noGrp="1"/>
          </p:cNvSpPr>
          <p:nvPr>
            <p:ph type="sldNum" sz="quarter" idx="10"/>
          </p:nvPr>
        </p:nvSpPr>
        <p:spPr/>
        <p:txBody>
          <a:bodyPr/>
          <a:lstStyle/>
          <a:p>
            <a:fld id="{D57FDC5C-B5D9-4FAA-9D68-6A0F1812F55E}"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Leadership styles are very important because they influence how teams work and how organizations run. Understanding our own leadership style helps us be better leaders, especially in Human Resources (HR) (Northouse, 2018). There are different styles of leadership, such as transformational, transactional, and situational. Each of these styles can significantly affect how engaged and productive our employees are. </a:t>
            </a:r>
            <a:endParaRPr lang="en-US" dirty="0"/>
          </a:p>
        </p:txBody>
      </p:sp>
      <p:sp>
        <p:nvSpPr>
          <p:cNvPr id="4" name="Slide Number Placeholder 3"/>
          <p:cNvSpPr>
            <a:spLocks noGrp="1"/>
          </p:cNvSpPr>
          <p:nvPr>
            <p:ph type="sldNum" sz="quarter" idx="10"/>
          </p:nvPr>
        </p:nvSpPr>
        <p:spPr/>
        <p:txBody>
          <a:bodyPr/>
          <a:lstStyle/>
          <a:p>
            <a:fld id="{D57FDC5C-B5D9-4FAA-9D68-6A0F1812F55E}"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GB" sz="1800" dirty="0">
                <a:effectLst/>
                <a:latin typeface="Aptos" panose="020B0004020202020204" pitchFamily="34" charset="0"/>
                <a:ea typeface="Times New Roman" panose="02020603050405020304" pitchFamily="18" charset="0"/>
                <a:cs typeface="Times New Roman" panose="02020603050405020304" pitchFamily="18" charset="0"/>
              </a:rPr>
              <a:t>To better understand my own leadership style, I used a leadership questionnaire. This tool helped me identify my strengths and weaknesses as I aim to become an HR Manager. Reflecting on these styles is essential for us as leaders, especially during times of change (Goleman, 2000). </a:t>
            </a:r>
            <a:endParaRPr lang="en-US" dirty="0"/>
          </a:p>
        </p:txBody>
      </p:sp>
      <p:sp>
        <p:nvSpPr>
          <p:cNvPr id="4" name="Slide Number Placeholder 3"/>
          <p:cNvSpPr>
            <a:spLocks noGrp="1"/>
          </p:cNvSpPr>
          <p:nvPr>
            <p:ph type="sldNum" sz="quarter" idx="10"/>
          </p:nvPr>
        </p:nvSpPr>
        <p:spPr/>
        <p:txBody>
          <a:bodyPr/>
          <a:lstStyle/>
          <a:p>
            <a:fld id="{D57FDC5C-B5D9-4FAA-9D68-6A0F1812F55E}"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GB" sz="1800" dirty="0">
                <a:effectLst/>
                <a:latin typeface="Aptos" panose="020B0004020202020204" pitchFamily="34" charset="0"/>
                <a:ea typeface="Times New Roman" panose="02020603050405020304" pitchFamily="18" charset="0"/>
                <a:cs typeface="Times New Roman" panose="02020603050405020304" pitchFamily="18" charset="0"/>
              </a:rPr>
              <a:t>According to the questionnaire results, my dominant leadership style is transformational. This means I focus on inspiring and motivating my team members. This is particularly important in HR, where we want to engage employees and support their growth (Bass &amp; Riggio, 2006). </a:t>
            </a:r>
            <a:endParaRPr lang="en-US" dirty="0"/>
          </a:p>
        </p:txBody>
      </p:sp>
      <p:sp>
        <p:nvSpPr>
          <p:cNvPr id="4" name="Slide Number Placeholder 3"/>
          <p:cNvSpPr>
            <a:spLocks noGrp="1"/>
          </p:cNvSpPr>
          <p:nvPr>
            <p:ph type="sldNum" sz="quarter" idx="10"/>
          </p:nvPr>
        </p:nvSpPr>
        <p:spPr/>
        <p:txBody>
          <a:bodyPr/>
          <a:lstStyle/>
          <a:p>
            <a:fld id="{D57FDC5C-B5D9-4FAA-9D68-6A0F1812F55E}"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There are many positive aspects of my transformational leadership style. For example, I excel in effective communication and building strong relationships with my team. I encourage innovation and creativity, which can help us find new solutions and improve our processes. Transformational leaders can create a vision that resonates with team members, making them feel more committed to their work (Dvir et al., 2002).</a:t>
            </a:r>
          </a:p>
          <a:p>
            <a:pPr rtl="0"/>
            <a:endParaRPr lang="en-US" dirty="0"/>
          </a:p>
        </p:txBody>
      </p:sp>
      <p:sp>
        <p:nvSpPr>
          <p:cNvPr id="4" name="Slide Number Placeholder 3"/>
          <p:cNvSpPr>
            <a:spLocks noGrp="1"/>
          </p:cNvSpPr>
          <p:nvPr>
            <p:ph type="sldNum" sz="quarter" idx="10"/>
          </p:nvPr>
        </p:nvSpPr>
        <p:spPr/>
        <p:txBody>
          <a:bodyPr/>
          <a:lstStyle/>
          <a:p>
            <a:fld id="{D57FDC5C-B5D9-4FAA-9D68-6A0F1812F55E}"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GB" sz="1800" dirty="0">
                <a:effectLst/>
                <a:latin typeface="Aptos" panose="020B0004020202020204" pitchFamily="34" charset="0"/>
                <a:ea typeface="Times New Roman" panose="02020603050405020304" pitchFamily="18" charset="0"/>
                <a:cs typeface="Times New Roman" panose="02020603050405020304" pitchFamily="18" charset="0"/>
              </a:rPr>
              <a:t>However, I also recognize some challenges with this leadership style. For instance, I might rely too much on team input, which can lead to indecision at times. Additionally, focusing too much on inspiration without providing structure can hinder our progress, especially during a significant change like automation (Yukl, 2010). It’s important for me to be aware of these weaknesses so I can work on improving them</a:t>
            </a:r>
            <a:endParaRPr lang="en-US" b="1" dirty="0"/>
          </a:p>
        </p:txBody>
      </p:sp>
      <p:sp>
        <p:nvSpPr>
          <p:cNvPr id="4" name="Slide Number Placeholder 3"/>
          <p:cNvSpPr>
            <a:spLocks noGrp="1"/>
          </p:cNvSpPr>
          <p:nvPr>
            <p:ph type="sldNum" sz="quarter" idx="10"/>
          </p:nvPr>
        </p:nvSpPr>
        <p:spPr/>
        <p:txBody>
          <a:bodyPr/>
          <a:lstStyle/>
          <a:p>
            <a:fld id="{D57FDC5C-B5D9-4FAA-9D68-6A0F1812F55E}"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To be an effective leader, it’s essential to balance different leadership styles. This means combining transformational and transactional elements in my approach. A situational leadership style allows me to adapt my methods based on the circumstances we face, ensuring that I can engage my team while also focusing on achieving our goals (Hersey &amp; Blanchard, 1982).</a:t>
            </a:r>
          </a:p>
          <a:p>
            <a:endParaRPr lang="en-GB" dirty="0"/>
          </a:p>
        </p:txBody>
      </p:sp>
      <p:sp>
        <p:nvSpPr>
          <p:cNvPr id="4" name="Slide Number Placeholder 3"/>
          <p:cNvSpPr>
            <a:spLocks noGrp="1"/>
          </p:cNvSpPr>
          <p:nvPr>
            <p:ph type="sldNum" sz="quarter" idx="5"/>
          </p:nvPr>
        </p:nvSpPr>
        <p:spPr/>
        <p:txBody>
          <a:bodyPr/>
          <a:lstStyle/>
          <a:p>
            <a:fld id="{D57FDC5C-B5D9-4FAA-9D68-6A0F1812F55E}" type="slidenum">
              <a:rPr lang="en-US" smtClean="0"/>
              <a:pPr/>
              <a:t>8</a:t>
            </a:fld>
            <a:endParaRPr lang="en-US"/>
          </a:p>
        </p:txBody>
      </p:sp>
    </p:spTree>
    <p:extLst>
      <p:ext uri="{BB962C8B-B14F-4D97-AF65-F5344CB8AC3E}">
        <p14:creationId xmlns:p14="http://schemas.microsoft.com/office/powerpoint/2010/main" val="3117628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As we move forward with the automation process at CYNO, it’s crucial to engage our employees in this change. Change can be overwhelming, and effective leadership is needed to guide our staff through this transition. Understanding the nature of the change will help us plan our approach and ensure everyone is on board (Kotter, 1996).</a:t>
            </a:r>
          </a:p>
          <a:p>
            <a:endParaRPr lang="en-GB" dirty="0"/>
          </a:p>
        </p:txBody>
      </p:sp>
      <p:sp>
        <p:nvSpPr>
          <p:cNvPr id="4" name="Slide Number Placeholder 3"/>
          <p:cNvSpPr>
            <a:spLocks noGrp="1"/>
          </p:cNvSpPr>
          <p:nvPr>
            <p:ph type="sldNum" sz="quarter" idx="5"/>
          </p:nvPr>
        </p:nvSpPr>
        <p:spPr/>
        <p:txBody>
          <a:bodyPr/>
          <a:lstStyle/>
          <a:p>
            <a:fld id="{D57FDC5C-B5D9-4FAA-9D68-6A0F1812F55E}" type="slidenum">
              <a:rPr lang="en-US" smtClean="0"/>
              <a:pPr/>
              <a:t>9</a:t>
            </a:fld>
            <a:endParaRPr lang="en-US"/>
          </a:p>
        </p:txBody>
      </p:sp>
    </p:spTree>
    <p:extLst>
      <p:ext uri="{BB962C8B-B14F-4D97-AF65-F5344CB8AC3E}">
        <p14:creationId xmlns:p14="http://schemas.microsoft.com/office/powerpoint/2010/main" val="4850729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My leadership skills will be vital in facilitating open communication and collaboration during this transition. By actively involving employees and encouraging their input, I can create a supportive environment where everyone feels valued and heard throughout the change process (Burke, 2017).</a:t>
            </a:r>
          </a:p>
          <a:p>
            <a:endParaRPr lang="en-GB" dirty="0"/>
          </a:p>
        </p:txBody>
      </p:sp>
      <p:sp>
        <p:nvSpPr>
          <p:cNvPr id="4" name="Slide Number Placeholder 3"/>
          <p:cNvSpPr>
            <a:spLocks noGrp="1"/>
          </p:cNvSpPr>
          <p:nvPr>
            <p:ph type="sldNum" sz="quarter" idx="5"/>
          </p:nvPr>
        </p:nvSpPr>
        <p:spPr/>
        <p:txBody>
          <a:bodyPr/>
          <a:lstStyle/>
          <a:p>
            <a:fld id="{D57FDC5C-B5D9-4FAA-9D68-6A0F1812F55E}" type="slidenum">
              <a:rPr lang="en-US" smtClean="0"/>
              <a:pPr/>
              <a:t>10</a:t>
            </a:fld>
            <a:endParaRPr lang="en-US"/>
          </a:p>
        </p:txBody>
      </p:sp>
    </p:spTree>
    <p:extLst>
      <p:ext uri="{BB962C8B-B14F-4D97-AF65-F5344CB8AC3E}">
        <p14:creationId xmlns:p14="http://schemas.microsoft.com/office/powerpoint/2010/main" val="33972950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-To successfully manage this change, we need to start by assessing our current capabilities and readiness for automation. It’s important to set clear objectives and expectations for our team members so we all know what we are working towards and how we will get there (</a:t>
            </a:r>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Prosci</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2018).</a:t>
            </a:r>
          </a:p>
          <a:p>
            <a:endParaRPr lang="en-GB" dirty="0"/>
          </a:p>
        </p:txBody>
      </p:sp>
      <p:sp>
        <p:nvSpPr>
          <p:cNvPr id="4" name="Slide Number Placeholder 3"/>
          <p:cNvSpPr>
            <a:spLocks noGrp="1"/>
          </p:cNvSpPr>
          <p:nvPr>
            <p:ph type="sldNum" sz="quarter" idx="5"/>
          </p:nvPr>
        </p:nvSpPr>
        <p:spPr/>
        <p:txBody>
          <a:bodyPr/>
          <a:lstStyle/>
          <a:p>
            <a:fld id="{D57FDC5C-B5D9-4FAA-9D68-6A0F1812F55E}" type="slidenum">
              <a:rPr lang="en-US" smtClean="0"/>
              <a:pPr/>
              <a:t>11</a:t>
            </a:fld>
            <a:endParaRPr lang="en-US"/>
          </a:p>
        </p:txBody>
      </p:sp>
    </p:spTree>
    <p:extLst>
      <p:ext uri="{BB962C8B-B14F-4D97-AF65-F5344CB8AC3E}">
        <p14:creationId xmlns:p14="http://schemas.microsoft.com/office/powerpoint/2010/main" val="9923963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When we implement the change, transparent communication will be essential. Providing training and development opportunities will help our employees adapt to new technologies and processes. Creating feedback loops will allow us to continuously improve and address any concerns that arise during the transition (Kotter, 1996).</a:t>
            </a:r>
          </a:p>
          <a:p>
            <a:endParaRPr lang="en-GB" dirty="0"/>
          </a:p>
        </p:txBody>
      </p:sp>
      <p:sp>
        <p:nvSpPr>
          <p:cNvPr id="4" name="Slide Number Placeholder 3"/>
          <p:cNvSpPr>
            <a:spLocks noGrp="1"/>
          </p:cNvSpPr>
          <p:nvPr>
            <p:ph type="sldNum" sz="quarter" idx="5"/>
          </p:nvPr>
        </p:nvSpPr>
        <p:spPr/>
        <p:txBody>
          <a:bodyPr/>
          <a:lstStyle/>
          <a:p>
            <a:fld id="{D57FDC5C-B5D9-4FAA-9D68-6A0F1812F55E}" type="slidenum">
              <a:rPr lang="en-US" smtClean="0"/>
              <a:pPr/>
              <a:t>12</a:t>
            </a:fld>
            <a:endParaRPr lang="en-US"/>
          </a:p>
        </p:txBody>
      </p:sp>
    </p:spTree>
    <p:extLst>
      <p:ext uri="{BB962C8B-B14F-4D97-AF65-F5344CB8AC3E}">
        <p14:creationId xmlns:p14="http://schemas.microsoft.com/office/powerpoint/2010/main" val="3415980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Times New Roman" panose="02020603050405020304" pitchFamily="18" charset="0"/>
                <a:cs typeface="Times New Roman" panose="02020603050405020304" pitchFamily="18" charset="0"/>
              </a:rPr>
              <a:t>Regularly reviewing the progress of our change initiatives is vital in evaluating their success. We will establish metrics to measure performance and conduct regular check-ins with employees to gather their insights. Celebrating milestones along the way will help keep morale high and motivate everyone to stay engaged (</a:t>
            </a:r>
            <a:r>
              <a:rPr lang="en-GB" sz="1800" dirty="0" err="1">
                <a:effectLst/>
                <a:latin typeface="Aptos" panose="020B0004020202020204" pitchFamily="34" charset="0"/>
                <a:ea typeface="Times New Roman" panose="02020603050405020304" pitchFamily="18" charset="0"/>
                <a:cs typeface="Times New Roman" panose="02020603050405020304" pitchFamily="18" charset="0"/>
              </a:rPr>
              <a:t>Prosci</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2018).</a:t>
            </a:r>
            <a:endParaRPr lang="en-GB" dirty="0"/>
          </a:p>
        </p:txBody>
      </p:sp>
      <p:sp>
        <p:nvSpPr>
          <p:cNvPr id="4" name="Slide Number Placeholder 3"/>
          <p:cNvSpPr>
            <a:spLocks noGrp="1"/>
          </p:cNvSpPr>
          <p:nvPr>
            <p:ph type="sldNum" sz="quarter" idx="5"/>
          </p:nvPr>
        </p:nvSpPr>
        <p:spPr/>
        <p:txBody>
          <a:bodyPr/>
          <a:lstStyle/>
          <a:p>
            <a:fld id="{D57FDC5C-B5D9-4FAA-9D68-6A0F1812F55E}" type="slidenum">
              <a:rPr lang="en-US" smtClean="0"/>
              <a:pPr/>
              <a:t>13</a:t>
            </a:fld>
            <a:endParaRPr lang="en-US"/>
          </a:p>
        </p:txBody>
      </p:sp>
    </p:spTree>
    <p:extLst>
      <p:ext uri="{BB962C8B-B14F-4D97-AF65-F5344CB8AC3E}">
        <p14:creationId xmlns:p14="http://schemas.microsoft.com/office/powerpoint/2010/main" val="12149470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Times New Roman" panose="02020603050405020304" pitchFamily="18" charset="0"/>
                <a:cs typeface="Times New Roman" panose="02020603050405020304" pitchFamily="18" charset="0"/>
              </a:rPr>
              <a:t>Engaging employees is key to a successful transition. We can use techniques like workshops, forums, and team-building activities to foster a culture of support and involvement. Acknowledging and addressing any concerns or resistance from employees will be critical in ensuring a smooth change process (Burke, 2017).</a:t>
            </a:r>
            <a:endParaRPr lang="en-GB" dirty="0"/>
          </a:p>
        </p:txBody>
      </p:sp>
      <p:sp>
        <p:nvSpPr>
          <p:cNvPr id="4" name="Slide Number Placeholder 3"/>
          <p:cNvSpPr>
            <a:spLocks noGrp="1"/>
          </p:cNvSpPr>
          <p:nvPr>
            <p:ph type="sldNum" sz="quarter" idx="5"/>
          </p:nvPr>
        </p:nvSpPr>
        <p:spPr/>
        <p:txBody>
          <a:bodyPr/>
          <a:lstStyle/>
          <a:p>
            <a:fld id="{D57FDC5C-B5D9-4FAA-9D68-6A0F1812F55E}" type="slidenum">
              <a:rPr lang="en-US" smtClean="0"/>
              <a:pPr/>
              <a:t>14</a:t>
            </a:fld>
            <a:endParaRPr lang="en-US"/>
          </a:p>
        </p:txBody>
      </p:sp>
    </p:spTree>
    <p:extLst>
      <p:ext uri="{BB962C8B-B14F-4D97-AF65-F5344CB8AC3E}">
        <p14:creationId xmlns:p14="http://schemas.microsoft.com/office/powerpoint/2010/main" val="22830571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Times New Roman" panose="02020603050405020304" pitchFamily="18" charset="0"/>
                <a:cs typeface="Times New Roman" panose="02020603050405020304" pitchFamily="18" charset="0"/>
              </a:rPr>
              <a:t>In conclusion, understanding my leadership style and how to apply it effectively during the upcoming changes at CYNO Healthcare is crucial. By leveraging my strengths and working on my weaknesses, I can lead our team through the transition to automation successfully. Thank you for your attention</a:t>
            </a:r>
            <a:endParaRPr lang="en-GB" dirty="0"/>
          </a:p>
        </p:txBody>
      </p:sp>
      <p:sp>
        <p:nvSpPr>
          <p:cNvPr id="4" name="Slide Number Placeholder 3"/>
          <p:cNvSpPr>
            <a:spLocks noGrp="1"/>
          </p:cNvSpPr>
          <p:nvPr>
            <p:ph type="sldNum" sz="quarter" idx="5"/>
          </p:nvPr>
        </p:nvSpPr>
        <p:spPr/>
        <p:txBody>
          <a:bodyPr/>
          <a:lstStyle/>
          <a:p>
            <a:fld id="{D57FDC5C-B5D9-4FAA-9D68-6A0F1812F55E}" type="slidenum">
              <a:rPr lang="en-US" smtClean="0"/>
              <a:pPr/>
              <a:t>15</a:t>
            </a:fld>
            <a:endParaRPr lang="en-US"/>
          </a:p>
        </p:txBody>
      </p:sp>
    </p:spTree>
    <p:extLst>
      <p:ext uri="{BB962C8B-B14F-4D97-AF65-F5344CB8AC3E}">
        <p14:creationId xmlns:p14="http://schemas.microsoft.com/office/powerpoint/2010/main" val="3166103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DABC00B-85E5-4C00-8FFA-9074D4CE0D81}" type="datetimeFigureOut">
              <a:rPr lang="en-US" smtClean="0"/>
              <a:pPr/>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2689A-4963-4415-8D31-B08C816299FC}" type="slidenum">
              <a:rPr lang="en-US" smtClean="0"/>
              <a:pPr/>
              <a:t>‹#›</a:t>
            </a:fld>
            <a:endParaRPr lang="en-US"/>
          </a:p>
        </p:txBody>
      </p:sp>
    </p:spTree>
    <p:extLst>
      <p:ext uri="{BB962C8B-B14F-4D97-AF65-F5344CB8AC3E}">
        <p14:creationId xmlns:p14="http://schemas.microsoft.com/office/powerpoint/2010/main" val="1570539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ABC00B-85E5-4C00-8FFA-9074D4CE0D81}" type="datetimeFigureOut">
              <a:rPr lang="en-US" smtClean="0"/>
              <a:pPr/>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2689A-4963-4415-8D31-B08C816299FC}" type="slidenum">
              <a:rPr lang="en-US" smtClean="0"/>
              <a:pPr/>
              <a:t>‹#›</a:t>
            </a:fld>
            <a:endParaRPr lang="en-US"/>
          </a:p>
        </p:txBody>
      </p:sp>
    </p:spTree>
    <p:extLst>
      <p:ext uri="{BB962C8B-B14F-4D97-AF65-F5344CB8AC3E}">
        <p14:creationId xmlns:p14="http://schemas.microsoft.com/office/powerpoint/2010/main" val="577655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ABC00B-85E5-4C00-8FFA-9074D4CE0D81}" type="datetimeFigureOut">
              <a:rPr lang="en-US" smtClean="0"/>
              <a:pPr/>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2689A-4963-4415-8D31-B08C816299FC}" type="slidenum">
              <a:rPr lang="en-US" smtClean="0"/>
              <a:pPr/>
              <a:t>‹#›</a:t>
            </a:fld>
            <a:endParaRPr lang="en-US"/>
          </a:p>
        </p:txBody>
      </p:sp>
    </p:spTree>
    <p:extLst>
      <p:ext uri="{BB962C8B-B14F-4D97-AF65-F5344CB8AC3E}">
        <p14:creationId xmlns:p14="http://schemas.microsoft.com/office/powerpoint/2010/main" val="1116769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DABC00B-85E5-4C00-8FFA-9074D4CE0D81}" type="datetimeFigureOut">
              <a:rPr lang="en-US" smtClean="0"/>
              <a:pPr/>
              <a:t>12/8/2024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C2689A-4963-4415-8D31-B08C816299FC}" type="slidenum">
              <a:rPr lang="en-US" smtClean="0"/>
              <a:pPr/>
              <a:t>‹#›</a:t>
            </a:fld>
            <a:endParaRPr lang="en-US"/>
          </a:p>
        </p:txBody>
      </p:sp>
    </p:spTree>
    <p:extLst>
      <p:ext uri="{BB962C8B-B14F-4D97-AF65-F5344CB8AC3E}">
        <p14:creationId xmlns:p14="http://schemas.microsoft.com/office/powerpoint/2010/main" val="1618753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DABC00B-85E5-4C00-8FFA-9074D4CE0D81}" type="datetimeFigureOut">
              <a:rPr lang="en-US" smtClean="0"/>
              <a:pPr/>
              <a:t>12/8/2024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5C2689A-4963-4415-8D31-B08C816299FC}" type="slidenum">
              <a:rPr lang="en-US" smtClean="0"/>
              <a:pPr/>
              <a:t>‹#›</a:t>
            </a:fld>
            <a:endParaRPr lang="en-US"/>
          </a:p>
        </p:txBody>
      </p:sp>
    </p:spTree>
    <p:extLst>
      <p:ext uri="{BB962C8B-B14F-4D97-AF65-F5344CB8AC3E}">
        <p14:creationId xmlns:p14="http://schemas.microsoft.com/office/powerpoint/2010/main" val="23130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DABC00B-85E5-4C00-8FFA-9074D4CE0D81}" type="datetimeFigureOut">
              <a:rPr lang="en-US" smtClean="0"/>
              <a:pPr/>
              <a:t>12/8/2024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C5C2689A-4963-4415-8D31-B08C816299FC}" type="slidenum">
              <a:rPr lang="en-US" smtClean="0"/>
              <a:pPr/>
              <a:t>‹#›</a:t>
            </a:fld>
            <a:endParaRPr lang="en-US"/>
          </a:p>
        </p:txBody>
      </p:sp>
    </p:spTree>
    <p:extLst>
      <p:ext uri="{BB962C8B-B14F-4D97-AF65-F5344CB8AC3E}">
        <p14:creationId xmlns:p14="http://schemas.microsoft.com/office/powerpoint/2010/main" val="1559741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DABC00B-85E5-4C00-8FFA-9074D4CE0D81}" type="datetimeFigureOut">
              <a:rPr lang="en-US" smtClean="0"/>
              <a:pPr/>
              <a:t>12/8/2024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C5C2689A-4963-4415-8D31-B08C816299FC}" type="slidenum">
              <a:rPr lang="en-US" smtClean="0"/>
              <a:pPr/>
              <a:t>‹#›</a:t>
            </a:fld>
            <a:endParaRPr lang="en-US"/>
          </a:p>
        </p:txBody>
      </p:sp>
    </p:spTree>
    <p:extLst>
      <p:ext uri="{BB962C8B-B14F-4D97-AF65-F5344CB8AC3E}">
        <p14:creationId xmlns:p14="http://schemas.microsoft.com/office/powerpoint/2010/main" val="836495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DABC00B-85E5-4C00-8FFA-9074D4CE0D81}" type="datetimeFigureOut">
              <a:rPr lang="en-US" smtClean="0"/>
              <a:pPr/>
              <a:t>12/8/2024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C5C2689A-4963-4415-8D31-B08C816299FC}" type="slidenum">
              <a:rPr lang="en-US" smtClean="0"/>
              <a:pPr/>
              <a:t>‹#›</a:t>
            </a:fld>
            <a:endParaRPr lang="en-US"/>
          </a:p>
        </p:txBody>
      </p:sp>
    </p:spTree>
    <p:extLst>
      <p:ext uri="{BB962C8B-B14F-4D97-AF65-F5344CB8AC3E}">
        <p14:creationId xmlns:p14="http://schemas.microsoft.com/office/powerpoint/2010/main" val="3639973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ABC00B-85E5-4C00-8FFA-9074D4CE0D81}" type="datetimeFigureOut">
              <a:rPr lang="en-US" smtClean="0"/>
              <a:pPr/>
              <a:t>12/8/2024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C2689A-4963-4415-8D31-B08C816299FC}" type="slidenum">
              <a:rPr lang="en-US" smtClean="0"/>
              <a:pPr/>
              <a:t>‹#›</a:t>
            </a:fld>
            <a:endParaRPr lang="en-US"/>
          </a:p>
        </p:txBody>
      </p:sp>
    </p:spTree>
    <p:extLst>
      <p:ext uri="{BB962C8B-B14F-4D97-AF65-F5344CB8AC3E}">
        <p14:creationId xmlns:p14="http://schemas.microsoft.com/office/powerpoint/2010/main" val="1569946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ABC00B-85E5-4C00-8FFA-9074D4CE0D81}" type="datetimeFigureOut">
              <a:rPr lang="en-US" smtClean="0"/>
              <a:pPr/>
              <a:t>12/8/2024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C2689A-4963-4415-8D31-B08C816299FC}" type="slidenum">
              <a:rPr lang="en-US" smtClean="0"/>
              <a:pPr/>
              <a:t>‹#›</a:t>
            </a:fld>
            <a:endParaRPr lang="en-US"/>
          </a:p>
        </p:txBody>
      </p:sp>
    </p:spTree>
    <p:extLst>
      <p:ext uri="{BB962C8B-B14F-4D97-AF65-F5344CB8AC3E}">
        <p14:creationId xmlns:p14="http://schemas.microsoft.com/office/powerpoint/2010/main" val="30432698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DABC00B-85E5-4C00-8FFA-9074D4CE0D81}" type="datetimeFigureOut">
              <a:rPr lang="en-US" smtClean="0"/>
              <a:pPr/>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2689A-4963-4415-8D31-B08C816299FC}" type="slidenum">
              <a:rPr lang="en-US" smtClean="0"/>
              <a:pPr/>
              <a:t>‹#›</a:t>
            </a:fld>
            <a:endParaRPr lang="en-US"/>
          </a:p>
        </p:txBody>
      </p:sp>
    </p:spTree>
    <p:extLst>
      <p:ext uri="{BB962C8B-B14F-4D97-AF65-F5344CB8AC3E}">
        <p14:creationId xmlns:p14="http://schemas.microsoft.com/office/powerpoint/2010/main" val="1831684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17649"/>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454530" y="3765449"/>
            <a:ext cx="5449871"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DABC00B-85E5-4C00-8FFA-9074D4CE0D81}" type="datetimeFigureOut">
              <a:rPr lang="en-US" smtClean="0"/>
              <a:pPr/>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2689A-4963-4415-8D31-B08C816299FC}" type="slidenum">
              <a:rPr lang="en-US" smtClean="0"/>
              <a:pPr/>
              <a:t>‹#›</a:t>
            </a:fld>
            <a:endParaRPr lang="en-US"/>
          </a:p>
        </p:txBody>
      </p:sp>
      <p:sp>
        <p:nvSpPr>
          <p:cNvPr id="9" name="TextBox 8"/>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200" dirty="0"/>
              <a:t>“</a:t>
            </a:r>
          </a:p>
        </p:txBody>
      </p:sp>
      <p:sp>
        <p:nvSpPr>
          <p:cNvPr id="13" name="TextBox 12"/>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33934361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ABC00B-85E5-4C00-8FFA-9074D4CE0D81}" type="datetimeFigureOut">
              <a:rPr lang="en-US" smtClean="0"/>
              <a:pPr/>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2689A-4963-4415-8D31-B08C816299FC}" type="slidenum">
              <a:rPr lang="en-US" smtClean="0"/>
              <a:pPr/>
              <a:t>‹#›</a:t>
            </a:fld>
            <a:endParaRPr lang="en-US"/>
          </a:p>
        </p:txBody>
      </p:sp>
    </p:spTree>
    <p:extLst>
      <p:ext uri="{BB962C8B-B14F-4D97-AF65-F5344CB8AC3E}">
        <p14:creationId xmlns:p14="http://schemas.microsoft.com/office/powerpoint/2010/main" val="8381983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DABC00B-85E5-4C00-8FFA-9074D4CE0D81}" type="datetimeFigureOut">
              <a:rPr lang="en-US" smtClean="0"/>
              <a:pPr/>
              <a:t>12/8/2024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2689A-4963-4415-8D31-B08C816299FC}" type="slidenum">
              <a:rPr lang="en-US" smtClean="0"/>
              <a:pPr/>
              <a:t>‹#›</a:t>
            </a:fld>
            <a:endParaRPr lang="en-US"/>
          </a:p>
        </p:txBody>
      </p:sp>
    </p:spTree>
    <p:extLst>
      <p:ext uri="{BB962C8B-B14F-4D97-AF65-F5344CB8AC3E}">
        <p14:creationId xmlns:p14="http://schemas.microsoft.com/office/powerpoint/2010/main" val="23947972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DABC00B-85E5-4C00-8FFA-9074D4CE0D81}" type="datetimeFigureOut">
              <a:rPr lang="en-US" smtClean="0"/>
              <a:pPr/>
              <a:t>12/8/2024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2689A-4963-4415-8D31-B08C816299FC}" type="slidenum">
              <a:rPr lang="en-US" smtClean="0"/>
              <a:pPr/>
              <a:t>‹#›</a:t>
            </a:fld>
            <a:endParaRPr lang="en-US"/>
          </a:p>
        </p:txBody>
      </p:sp>
    </p:spTree>
    <p:extLst>
      <p:ext uri="{BB962C8B-B14F-4D97-AF65-F5344CB8AC3E}">
        <p14:creationId xmlns:p14="http://schemas.microsoft.com/office/powerpoint/2010/main" val="34110325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ABC00B-85E5-4C00-8FFA-9074D4CE0D81}" type="datetimeFigureOut">
              <a:rPr lang="en-US" smtClean="0"/>
              <a:pPr/>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2689A-4963-4415-8D31-B08C816299FC}" type="slidenum">
              <a:rPr lang="en-US" smtClean="0"/>
              <a:pPr/>
              <a:t>‹#›</a:t>
            </a:fld>
            <a:endParaRPr lang="en-US"/>
          </a:p>
        </p:txBody>
      </p:sp>
    </p:spTree>
    <p:extLst>
      <p:ext uri="{BB962C8B-B14F-4D97-AF65-F5344CB8AC3E}">
        <p14:creationId xmlns:p14="http://schemas.microsoft.com/office/powerpoint/2010/main" val="12585971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ABC00B-85E5-4C00-8FFA-9074D4CE0D81}" type="datetimeFigureOut">
              <a:rPr lang="en-US" smtClean="0"/>
              <a:pPr/>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C2689A-4963-4415-8D31-B08C816299FC}" type="slidenum">
              <a:rPr lang="en-US" smtClean="0"/>
              <a:pPr/>
              <a:t>‹#›</a:t>
            </a:fld>
            <a:endParaRPr lang="en-US"/>
          </a:p>
        </p:txBody>
      </p:sp>
    </p:spTree>
    <p:extLst>
      <p:ext uri="{BB962C8B-B14F-4D97-AF65-F5344CB8AC3E}">
        <p14:creationId xmlns:p14="http://schemas.microsoft.com/office/powerpoint/2010/main" val="336322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DABC00B-85E5-4C00-8FFA-9074D4CE0D81}" type="datetimeFigureOut">
              <a:rPr lang="en-US" smtClean="0"/>
              <a:pPr/>
              <a:t>12/8/2024</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C5C2689A-4963-4415-8D31-B08C816299FC}" type="slidenum">
              <a:rPr lang="en-US" smtClean="0"/>
              <a:pPr/>
              <a:t>‹#›</a:t>
            </a:fld>
            <a:endParaRPr lang="en-US"/>
          </a:p>
        </p:txBody>
      </p:sp>
    </p:spTree>
    <p:extLst>
      <p:ext uri="{BB962C8B-B14F-4D97-AF65-F5344CB8AC3E}">
        <p14:creationId xmlns:p14="http://schemas.microsoft.com/office/powerpoint/2010/main" val="3276743138"/>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forbes.com/sites/moorinsights/2024/02/23/enterprise-data-technology-part-3---change-management/" TargetMode="External"/><Relationship Id="rId2" Type="http://schemas.openxmlformats.org/officeDocument/2006/relationships/hyperlink" Target="https://www.forbes.com/sites/cindygordon/2022/10/31/ai-in-healthcare-is-making-our-world-healthier/" TargetMode="External"/><Relationship Id="rId1" Type="http://schemas.openxmlformats.org/officeDocument/2006/relationships/slideLayout" Target="../slideLayouts/slideLayout2.xml"/><Relationship Id="rId6" Type="http://schemas.openxmlformats.org/officeDocument/2006/relationships/hyperlink" Target="http://7h.franklincoveyassessments.com/pre/reportlanding.aspx?ak=jWKZ14BNpqnhUWnG25559" TargetMode="External"/><Relationship Id="rId5" Type="http://schemas.openxmlformats.org/officeDocument/2006/relationships/hyperlink" Target="https://www.forbes.com/sites/groupthink/2017/08/15/the-4-dos-of-change-management/" TargetMode="External"/><Relationship Id="rId4" Type="http://schemas.openxmlformats.org/officeDocument/2006/relationships/hyperlink" Target="https://www.forbes.com/sites/davidhenkin/2024/11/04/ai-in-healthcare-delivering-value-today-and-in-the-future/"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34FA10D-5116-47B4-A70E-7764352513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2">
              <a:lumMod val="90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9" name="Freeform 36">
            <a:extLst>
              <a:ext uri="{FF2B5EF4-FFF2-40B4-BE49-F238E27FC236}">
                <a16:creationId xmlns:a16="http://schemas.microsoft.com/office/drawing/2014/main" id="{B2718AAE-52B9-4DD9-9D83-A9C975C9D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22657" y="0"/>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alpha val="20000"/>
            </a:schemeClr>
          </a:solidFill>
          <a:ln>
            <a:noFill/>
          </a:ln>
        </p:spPr>
        <p:txBody>
          <a:bodyPr rtlCol="0" anchor="ctr"/>
          <a:lstStyle/>
          <a:p>
            <a:pPr algn="ctr"/>
            <a:endParaRPr lang="en-US"/>
          </a:p>
        </p:txBody>
      </p:sp>
      <p:sp useBgFill="1">
        <p:nvSpPr>
          <p:cNvPr id="11" name="Freeform: Shape 10">
            <a:extLst>
              <a:ext uri="{FF2B5EF4-FFF2-40B4-BE49-F238E27FC236}">
                <a16:creationId xmlns:a16="http://schemas.microsoft.com/office/drawing/2014/main" id="{49FF39B1-9689-44AE-A803-7B90A059DC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82363" cy="6858001"/>
          </a:xfrm>
          <a:custGeom>
            <a:avLst/>
            <a:gdLst>
              <a:gd name="connsiteX0" fmla="*/ 7031769 w 8376484"/>
              <a:gd name="connsiteY0" fmla="*/ 0 h 6858001"/>
              <a:gd name="connsiteX1" fmla="*/ 8375307 w 8376484"/>
              <a:gd name="connsiteY1" fmla="*/ 0 h 6858001"/>
              <a:gd name="connsiteX2" fmla="*/ 8350262 w 8376484"/>
              <a:gd name="connsiteY2" fmla="*/ 155677 h 6858001"/>
              <a:gd name="connsiteX3" fmla="*/ 8326393 w 8376484"/>
              <a:gd name="connsiteY3" fmla="*/ 310668 h 6858001"/>
              <a:gd name="connsiteX4" fmla="*/ 8303029 w 8376484"/>
              <a:gd name="connsiteY4" fmla="*/ 466344 h 6858001"/>
              <a:gd name="connsiteX5" fmla="*/ 8283026 w 8376484"/>
              <a:gd name="connsiteY5" fmla="*/ 622707 h 6858001"/>
              <a:gd name="connsiteX6" fmla="*/ 8262855 w 8376484"/>
              <a:gd name="connsiteY6" fmla="*/ 778383 h 6858001"/>
              <a:gd name="connsiteX7" fmla="*/ 8244029 w 8376484"/>
              <a:gd name="connsiteY7" fmla="*/ 934746 h 6858001"/>
              <a:gd name="connsiteX8" fmla="*/ 8227893 w 8376484"/>
              <a:gd name="connsiteY8" fmla="*/ 1089051 h 6858001"/>
              <a:gd name="connsiteX9" fmla="*/ 8212597 w 8376484"/>
              <a:gd name="connsiteY9" fmla="*/ 1245413 h 6858001"/>
              <a:gd name="connsiteX10" fmla="*/ 8198645 w 8376484"/>
              <a:gd name="connsiteY10" fmla="*/ 1401090 h 6858001"/>
              <a:gd name="connsiteX11" fmla="*/ 8186543 w 8376484"/>
              <a:gd name="connsiteY11" fmla="*/ 1554023 h 6858001"/>
              <a:gd name="connsiteX12" fmla="*/ 8174440 w 8376484"/>
              <a:gd name="connsiteY12" fmla="*/ 1709014 h 6858001"/>
              <a:gd name="connsiteX13" fmla="*/ 8164355 w 8376484"/>
              <a:gd name="connsiteY13" fmla="*/ 1861947 h 6858001"/>
              <a:gd name="connsiteX14" fmla="*/ 8156455 w 8376484"/>
              <a:gd name="connsiteY14" fmla="*/ 2014881 h 6858001"/>
              <a:gd name="connsiteX15" fmla="*/ 8148218 w 8376484"/>
              <a:gd name="connsiteY15" fmla="*/ 2167128 h 6858001"/>
              <a:gd name="connsiteX16" fmla="*/ 8141327 w 8376484"/>
              <a:gd name="connsiteY16" fmla="*/ 2318004 h 6858001"/>
              <a:gd name="connsiteX17" fmla="*/ 8136452 w 8376484"/>
              <a:gd name="connsiteY17" fmla="*/ 2467509 h 6858001"/>
              <a:gd name="connsiteX18" fmla="*/ 8132250 w 8376484"/>
              <a:gd name="connsiteY18" fmla="*/ 2617013 h 6858001"/>
              <a:gd name="connsiteX19" fmla="*/ 8128216 w 8376484"/>
              <a:gd name="connsiteY19" fmla="*/ 2765146 h 6858001"/>
              <a:gd name="connsiteX20" fmla="*/ 8126367 w 8376484"/>
              <a:gd name="connsiteY20" fmla="*/ 2911221 h 6858001"/>
              <a:gd name="connsiteX21" fmla="*/ 8124350 w 8376484"/>
              <a:gd name="connsiteY21" fmla="*/ 3057297 h 6858001"/>
              <a:gd name="connsiteX22" fmla="*/ 8123341 w 8376484"/>
              <a:gd name="connsiteY22" fmla="*/ 3201315 h 6858001"/>
              <a:gd name="connsiteX23" fmla="*/ 8124350 w 8376484"/>
              <a:gd name="connsiteY23" fmla="*/ 3343961 h 6858001"/>
              <a:gd name="connsiteX24" fmla="*/ 8124350 w 8376484"/>
              <a:gd name="connsiteY24" fmla="*/ 3485236 h 6858001"/>
              <a:gd name="connsiteX25" fmla="*/ 8126367 w 8376484"/>
              <a:gd name="connsiteY25" fmla="*/ 3625139 h 6858001"/>
              <a:gd name="connsiteX26" fmla="*/ 8129392 w 8376484"/>
              <a:gd name="connsiteY26" fmla="*/ 3762299 h 6858001"/>
              <a:gd name="connsiteX27" fmla="*/ 8132250 w 8376484"/>
              <a:gd name="connsiteY27" fmla="*/ 3898087 h 6858001"/>
              <a:gd name="connsiteX28" fmla="*/ 8135444 w 8376484"/>
              <a:gd name="connsiteY28" fmla="*/ 4031133 h 6858001"/>
              <a:gd name="connsiteX29" fmla="*/ 8140318 w 8376484"/>
              <a:gd name="connsiteY29" fmla="*/ 4163492 h 6858001"/>
              <a:gd name="connsiteX30" fmla="*/ 8145529 w 8376484"/>
              <a:gd name="connsiteY30" fmla="*/ 4293793 h 6858001"/>
              <a:gd name="connsiteX31" fmla="*/ 8150235 w 8376484"/>
              <a:gd name="connsiteY31" fmla="*/ 4421352 h 6858001"/>
              <a:gd name="connsiteX32" fmla="*/ 8163515 w 8376484"/>
              <a:gd name="connsiteY32" fmla="*/ 4670298 h 6858001"/>
              <a:gd name="connsiteX33" fmla="*/ 8177634 w 8376484"/>
              <a:gd name="connsiteY33" fmla="*/ 4908956 h 6858001"/>
              <a:gd name="connsiteX34" fmla="*/ 8192426 w 8376484"/>
              <a:gd name="connsiteY34" fmla="*/ 5138013 h 6858001"/>
              <a:gd name="connsiteX35" fmla="*/ 8208731 w 8376484"/>
              <a:gd name="connsiteY35" fmla="*/ 5354726 h 6858001"/>
              <a:gd name="connsiteX36" fmla="*/ 8225708 w 8376484"/>
              <a:gd name="connsiteY36" fmla="*/ 5561838 h 6858001"/>
              <a:gd name="connsiteX37" fmla="*/ 8244029 w 8376484"/>
              <a:gd name="connsiteY37" fmla="*/ 5753862 h 6858001"/>
              <a:gd name="connsiteX38" fmla="*/ 8262015 w 8376484"/>
              <a:gd name="connsiteY38" fmla="*/ 5934227 h 6858001"/>
              <a:gd name="connsiteX39" fmla="*/ 8280000 w 8376484"/>
              <a:gd name="connsiteY39" fmla="*/ 6100191 h 6858001"/>
              <a:gd name="connsiteX40" fmla="*/ 8296977 w 8376484"/>
              <a:gd name="connsiteY40" fmla="*/ 6252438 h 6858001"/>
              <a:gd name="connsiteX41" fmla="*/ 8313114 w 8376484"/>
              <a:gd name="connsiteY41" fmla="*/ 6387541 h 6858001"/>
              <a:gd name="connsiteX42" fmla="*/ 8328410 w 8376484"/>
              <a:gd name="connsiteY42" fmla="*/ 6509613 h 6858001"/>
              <a:gd name="connsiteX43" fmla="*/ 8341185 w 8376484"/>
              <a:gd name="connsiteY43" fmla="*/ 6612483 h 6858001"/>
              <a:gd name="connsiteX44" fmla="*/ 8353287 w 8376484"/>
              <a:gd name="connsiteY44" fmla="*/ 6698894 h 6858001"/>
              <a:gd name="connsiteX45" fmla="*/ 8370601 w 8376484"/>
              <a:gd name="connsiteY45" fmla="*/ 6817538 h 6858001"/>
              <a:gd name="connsiteX46" fmla="*/ 8376484 w 8376484"/>
              <a:gd name="connsiteY46" fmla="*/ 6858000 h 6858001"/>
              <a:gd name="connsiteX47" fmla="*/ 7471130 w 8376484"/>
              <a:gd name="connsiteY47" fmla="*/ 6858000 h 6858001"/>
              <a:gd name="connsiteX48" fmla="*/ 7471130 w 8376484"/>
              <a:gd name="connsiteY48" fmla="*/ 6858001 h 6858001"/>
              <a:gd name="connsiteX49" fmla="*/ 1380566 w 8376484"/>
              <a:gd name="connsiteY49" fmla="*/ 6858001 h 6858001"/>
              <a:gd name="connsiteX50" fmla="*/ 1380566 w 8376484"/>
              <a:gd name="connsiteY50" fmla="*/ 6858000 h 6858001"/>
              <a:gd name="connsiteX51" fmla="*/ 0 w 8376484"/>
              <a:gd name="connsiteY51" fmla="*/ 6858000 h 6858001"/>
              <a:gd name="connsiteX52" fmla="*/ 0 w 8376484"/>
              <a:gd name="connsiteY52" fmla="*/ 0 h 6858001"/>
              <a:gd name="connsiteX53" fmla="*/ 1917290 w 8376484"/>
              <a:gd name="connsiteY53" fmla="*/ 0 h 6858001"/>
              <a:gd name="connsiteX54" fmla="*/ 1917290 w 8376484"/>
              <a:gd name="connsiteY54" fmla="*/ 1 h 6858001"/>
              <a:gd name="connsiteX55" fmla="*/ 7031769 w 8376484"/>
              <a:gd name="connsiteY5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376484" h="6858001">
                <a:moveTo>
                  <a:pt x="7031769" y="0"/>
                </a:moveTo>
                <a:lnTo>
                  <a:pt x="8375307" y="0"/>
                </a:lnTo>
                <a:lnTo>
                  <a:pt x="8350262" y="155677"/>
                </a:lnTo>
                <a:lnTo>
                  <a:pt x="8326393" y="310668"/>
                </a:lnTo>
                <a:lnTo>
                  <a:pt x="8303029" y="466344"/>
                </a:lnTo>
                <a:lnTo>
                  <a:pt x="8283026" y="622707"/>
                </a:lnTo>
                <a:lnTo>
                  <a:pt x="8262855" y="778383"/>
                </a:lnTo>
                <a:lnTo>
                  <a:pt x="8244029" y="934746"/>
                </a:lnTo>
                <a:lnTo>
                  <a:pt x="8227893" y="1089051"/>
                </a:lnTo>
                <a:lnTo>
                  <a:pt x="8212597" y="1245413"/>
                </a:lnTo>
                <a:lnTo>
                  <a:pt x="8198645" y="1401090"/>
                </a:lnTo>
                <a:lnTo>
                  <a:pt x="8186543" y="1554023"/>
                </a:lnTo>
                <a:lnTo>
                  <a:pt x="8174440" y="1709014"/>
                </a:lnTo>
                <a:lnTo>
                  <a:pt x="8164355" y="1861947"/>
                </a:lnTo>
                <a:lnTo>
                  <a:pt x="8156455" y="2014881"/>
                </a:lnTo>
                <a:lnTo>
                  <a:pt x="8148218" y="2167128"/>
                </a:lnTo>
                <a:lnTo>
                  <a:pt x="8141327" y="2318004"/>
                </a:lnTo>
                <a:lnTo>
                  <a:pt x="8136452" y="2467509"/>
                </a:lnTo>
                <a:lnTo>
                  <a:pt x="8132250" y="2617013"/>
                </a:lnTo>
                <a:lnTo>
                  <a:pt x="8128216" y="2765146"/>
                </a:lnTo>
                <a:lnTo>
                  <a:pt x="8126367" y="2911221"/>
                </a:lnTo>
                <a:lnTo>
                  <a:pt x="8124350" y="3057297"/>
                </a:lnTo>
                <a:lnTo>
                  <a:pt x="8123341" y="3201315"/>
                </a:lnTo>
                <a:lnTo>
                  <a:pt x="8124350" y="3343961"/>
                </a:lnTo>
                <a:lnTo>
                  <a:pt x="8124350" y="3485236"/>
                </a:lnTo>
                <a:lnTo>
                  <a:pt x="8126367" y="3625139"/>
                </a:lnTo>
                <a:lnTo>
                  <a:pt x="8129392" y="3762299"/>
                </a:lnTo>
                <a:lnTo>
                  <a:pt x="8132250" y="3898087"/>
                </a:lnTo>
                <a:lnTo>
                  <a:pt x="8135444" y="4031133"/>
                </a:lnTo>
                <a:lnTo>
                  <a:pt x="8140318" y="4163492"/>
                </a:lnTo>
                <a:lnTo>
                  <a:pt x="8145529" y="4293793"/>
                </a:lnTo>
                <a:lnTo>
                  <a:pt x="8150235" y="4421352"/>
                </a:lnTo>
                <a:lnTo>
                  <a:pt x="8163515" y="4670298"/>
                </a:lnTo>
                <a:lnTo>
                  <a:pt x="8177634" y="4908956"/>
                </a:lnTo>
                <a:lnTo>
                  <a:pt x="8192426" y="5138013"/>
                </a:lnTo>
                <a:lnTo>
                  <a:pt x="8208731" y="5354726"/>
                </a:lnTo>
                <a:lnTo>
                  <a:pt x="8225708" y="5561838"/>
                </a:lnTo>
                <a:lnTo>
                  <a:pt x="8244029" y="5753862"/>
                </a:lnTo>
                <a:lnTo>
                  <a:pt x="8262015" y="5934227"/>
                </a:lnTo>
                <a:lnTo>
                  <a:pt x="8280000" y="6100191"/>
                </a:lnTo>
                <a:lnTo>
                  <a:pt x="8296977" y="6252438"/>
                </a:lnTo>
                <a:lnTo>
                  <a:pt x="8313114" y="6387541"/>
                </a:lnTo>
                <a:lnTo>
                  <a:pt x="8328410" y="6509613"/>
                </a:lnTo>
                <a:lnTo>
                  <a:pt x="8341185" y="6612483"/>
                </a:lnTo>
                <a:lnTo>
                  <a:pt x="8353287" y="6698894"/>
                </a:lnTo>
                <a:lnTo>
                  <a:pt x="8370601" y="6817538"/>
                </a:lnTo>
                <a:lnTo>
                  <a:pt x="8376484" y="6858000"/>
                </a:lnTo>
                <a:lnTo>
                  <a:pt x="7471130" y="6858000"/>
                </a:lnTo>
                <a:lnTo>
                  <a:pt x="7471130" y="6858001"/>
                </a:lnTo>
                <a:lnTo>
                  <a:pt x="1380566" y="6858001"/>
                </a:lnTo>
                <a:lnTo>
                  <a:pt x="1380566" y="6858000"/>
                </a:lnTo>
                <a:lnTo>
                  <a:pt x="0" y="6858000"/>
                </a:lnTo>
                <a:lnTo>
                  <a:pt x="0" y="0"/>
                </a:lnTo>
                <a:lnTo>
                  <a:pt x="1917290" y="0"/>
                </a:lnTo>
                <a:lnTo>
                  <a:pt x="1917290" y="1"/>
                </a:lnTo>
                <a:lnTo>
                  <a:pt x="7031769" y="1"/>
                </a:lnTo>
                <a:close/>
              </a:path>
            </a:pathLst>
          </a:custGeom>
          <a:ln>
            <a:noFill/>
          </a:ln>
        </p:spPr>
        <p:txBody>
          <a:bodyPr rtlCol="0" anchor="ctr"/>
          <a:lstStyle/>
          <a:p>
            <a:pPr algn="ctr"/>
            <a:endParaRPr lang="en-US"/>
          </a:p>
        </p:txBody>
      </p:sp>
      <p:sp>
        <p:nvSpPr>
          <p:cNvPr id="13" name="Rectangle 12">
            <a:extLst>
              <a:ext uri="{FF2B5EF4-FFF2-40B4-BE49-F238E27FC236}">
                <a16:creationId xmlns:a16="http://schemas.microsoft.com/office/drawing/2014/main" id="{6C74A888-48BE-4604-BB14-E6C5E9D0F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737423" y="938953"/>
            <a:ext cx="4972607" cy="4980094"/>
          </a:xfrm>
        </p:spPr>
        <p:txBody>
          <a:bodyPr anchor="ctr">
            <a:normAutofit/>
          </a:bodyPr>
          <a:lstStyle/>
          <a:p>
            <a:pPr algn="r">
              <a:lnSpc>
                <a:spcPct val="90000"/>
              </a:lnSpc>
            </a:pPr>
            <a:br>
              <a:rPr lang="en-GB" sz="2900" b="1">
                <a:latin typeface="Times New Roman" panose="02020603050405020304" pitchFamily="18" charset="0"/>
                <a:cs typeface="Times New Roman" panose="02020603050405020304" pitchFamily="18" charset="0"/>
              </a:rPr>
            </a:br>
            <a:r>
              <a:rPr lang="en-GB" sz="2900" b="1">
                <a:latin typeface="Times New Roman" panose="02020603050405020304" pitchFamily="18" charset="0"/>
                <a:cs typeface="Times New Roman" panose="02020603050405020304" pitchFamily="18" charset="0"/>
              </a:rPr>
              <a:t>Compassionate Leadership Impact on Change</a:t>
            </a:r>
            <a:br>
              <a:rPr lang="en-GB" sz="2900" b="1">
                <a:latin typeface="Times New Roman" panose="02020603050405020304" pitchFamily="18" charset="0"/>
                <a:cs typeface="Times New Roman" panose="02020603050405020304" pitchFamily="18" charset="0"/>
              </a:rPr>
            </a:br>
            <a:br>
              <a:rPr lang="en-GB" sz="2900"/>
            </a:br>
            <a:br>
              <a:rPr lang="en-GB" sz="2900"/>
            </a:br>
            <a:br>
              <a:rPr lang="en-GB" sz="2900"/>
            </a:br>
            <a:br>
              <a:rPr lang="en-GB" sz="2900"/>
            </a:br>
            <a:r>
              <a:rPr lang="en-GB" sz="2900" b="1">
                <a:latin typeface="Times New Roman" panose="02020603050405020304" pitchFamily="18" charset="0"/>
                <a:cs typeface="Times New Roman" panose="02020603050405020304" pitchFamily="18" charset="0"/>
              </a:rPr>
              <a:t>HALIMA BEGUM RUMI</a:t>
            </a:r>
            <a:br>
              <a:rPr lang="en-GB" sz="2900" b="1">
                <a:latin typeface="Times New Roman" panose="02020603050405020304" pitchFamily="18" charset="0"/>
                <a:cs typeface="Times New Roman" panose="02020603050405020304" pitchFamily="18" charset="0"/>
              </a:rPr>
            </a:br>
            <a:r>
              <a:rPr lang="en-GB" sz="2900" b="1">
                <a:latin typeface="Times New Roman" panose="02020603050405020304" pitchFamily="18" charset="0"/>
                <a:cs typeface="Times New Roman" panose="02020603050405020304" pitchFamily="18" charset="0"/>
              </a:rPr>
              <a:t>2212097</a:t>
            </a:r>
            <a:endParaRPr lang="en-US" sz="2900" b="1">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b="1" dirty="0"/>
              <a:t>INTRODUCTION </a:t>
            </a:r>
            <a:endParaRPr lang="en-US" sz="3000" dirty="0"/>
          </a:p>
        </p:txBody>
      </p:sp>
      <p:pic>
        <p:nvPicPr>
          <p:cNvPr id="9218" name="Picture 2" descr="https://lh7-rt.googleusercontent.com/docsz/AD_4nXfBsWwT9PShJludSdJ6u3wr7cHUtzOV4QT6sBSu9qzF2cQIB5pjGraUPY41O6CQxqk-IpSOGvgV5nieWZ96gtYj9ogkCowvYyBUafyI6X25ZHqFkPhNBYqBSkldiqYAkb3_lDNbrA?key=7E4hwhvAmlh_Gle-jxKku_5g"/>
          <p:cNvPicPr>
            <a:picLocks noChangeAspect="1" noChangeArrowheads="1"/>
          </p:cNvPicPr>
          <p:nvPr/>
        </p:nvPicPr>
        <p:blipFill>
          <a:blip r:embed="rId3"/>
          <a:srcRect/>
          <a:stretch>
            <a:fillRect/>
          </a:stretch>
        </p:blipFill>
        <p:spPr bwMode="auto">
          <a:xfrm>
            <a:off x="5796136" y="1462975"/>
            <a:ext cx="3168352" cy="4198273"/>
          </a:xfrm>
          <a:prstGeom prst="rect">
            <a:avLst/>
          </a:prstGeom>
          <a:noFill/>
        </p:spPr>
      </p:pic>
      <p:sp>
        <p:nvSpPr>
          <p:cNvPr id="5" name="TextBox 4"/>
          <p:cNvSpPr txBox="1"/>
          <p:nvPr/>
        </p:nvSpPr>
        <p:spPr>
          <a:xfrm>
            <a:off x="6482751" y="5897665"/>
            <a:ext cx="2500330" cy="369332"/>
          </a:xfrm>
          <a:prstGeom prst="rect">
            <a:avLst/>
          </a:prstGeom>
          <a:noFill/>
        </p:spPr>
        <p:txBody>
          <a:bodyPr wrap="square" rtlCol="0">
            <a:spAutoFit/>
          </a:bodyPr>
          <a:lstStyle/>
          <a:p>
            <a:r>
              <a:rPr lang="en-US" dirty="0"/>
              <a:t>(Source: Forbes, 2022)</a:t>
            </a:r>
            <a:endParaRPr lang="en-US" b="0" dirty="0"/>
          </a:p>
        </p:txBody>
      </p:sp>
      <p:sp>
        <p:nvSpPr>
          <p:cNvPr id="6" name="Content Placeholder 5">
            <a:extLst>
              <a:ext uri="{FF2B5EF4-FFF2-40B4-BE49-F238E27FC236}">
                <a16:creationId xmlns:a16="http://schemas.microsoft.com/office/drawing/2014/main" id="{23DBD6EF-BC9D-24BE-906F-9E1AB1458942}"/>
              </a:ext>
            </a:extLst>
          </p:cNvPr>
          <p:cNvSpPr>
            <a:spLocks noGrp="1"/>
          </p:cNvSpPr>
          <p:nvPr>
            <p:ph idx="1"/>
          </p:nvPr>
        </p:nvSpPr>
        <p:spPr>
          <a:xfrm>
            <a:off x="827700" y="1853249"/>
            <a:ext cx="4752412" cy="4395158"/>
          </a:xfrm>
        </p:spPr>
        <p:txBody>
          <a:bodyPr/>
          <a:lstStyle/>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Leadership Styles and Change Management at CYNO Healthcare</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Focus on critical evaluation of my leadership style</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Strategy for managing change with automation</a:t>
            </a:r>
          </a:p>
          <a:p>
            <a:pPr marL="0" indent="0">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710" y="452718"/>
            <a:ext cx="7055380" cy="933168"/>
          </a:xfrm>
        </p:spPr>
        <p:txBody>
          <a:bodyPr>
            <a:noAutofit/>
          </a:bodyPr>
          <a:lstStyle/>
          <a:p>
            <a:r>
              <a:rPr lang="en-GB" sz="3200" dirty="0">
                <a:effectLst/>
                <a:latin typeface="Aptos" panose="020B0004020202020204" pitchFamily="34" charset="0"/>
                <a:ea typeface="Times New Roman" panose="02020603050405020304" pitchFamily="18" charset="0"/>
                <a:cs typeface="Times New Roman" panose="02020603050405020304" pitchFamily="18" charset="0"/>
              </a:rPr>
              <a:t>Leadership Styles</a:t>
            </a:r>
            <a:endParaRPr lang="en-US" sz="3000" dirty="0"/>
          </a:p>
        </p:txBody>
      </p:sp>
      <p:sp>
        <p:nvSpPr>
          <p:cNvPr id="3" name="Content Placeholder 2"/>
          <p:cNvSpPr>
            <a:spLocks noGrp="1"/>
          </p:cNvSpPr>
          <p:nvPr>
            <p:ph idx="1"/>
          </p:nvPr>
        </p:nvSpPr>
        <p:spPr>
          <a:xfrm>
            <a:off x="457200" y="1600200"/>
            <a:ext cx="4686304" cy="4525963"/>
          </a:xfrm>
        </p:spPr>
        <p:txBody>
          <a:bodyPr>
            <a:normAutofit/>
          </a:bodyPr>
          <a:lstStyle/>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Importance of leadership styles in organizations</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Influence on team dynamics and culture</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Key styles: transformational, transactional, situational</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Relevance to Human Resources (HR) management (Northouse, 2018)</a:t>
            </a:r>
          </a:p>
          <a:p>
            <a:pPr algn="just" fontAlgn="base">
              <a:lnSpc>
                <a:spcPct val="150000"/>
              </a:lnSpc>
            </a:pPr>
            <a:endParaRPr lang="en-US" sz="1600" dirty="0"/>
          </a:p>
        </p:txBody>
      </p:sp>
      <p:pic>
        <p:nvPicPr>
          <p:cNvPr id="8194" name="Picture 2" descr="https://lh7-rt.googleusercontent.com/docsz/AD_4nXdweBCZE5T7YB6qaJ9VAI56Bu8F49RtG_0t1fTl2Tf9ZeIVD3GETIinU1_QaZ_p7cduNO2qmGNQsx0D_on9zRPzwshNtDuIvbtExOZueUGBXPERO4YYQikLqfo7hjuK3QcXPfADTA?key=7E4hwhvAmlh_Gle-jxKku_5g"/>
          <p:cNvPicPr>
            <a:picLocks noChangeAspect="1" noChangeArrowheads="1"/>
          </p:cNvPicPr>
          <p:nvPr/>
        </p:nvPicPr>
        <p:blipFill>
          <a:blip r:embed="rId3"/>
          <a:srcRect/>
          <a:stretch>
            <a:fillRect/>
          </a:stretch>
        </p:blipFill>
        <p:spPr bwMode="auto">
          <a:xfrm>
            <a:off x="5476863" y="1643050"/>
            <a:ext cx="3333773" cy="2143140"/>
          </a:xfrm>
          <a:prstGeom prst="rect">
            <a:avLst/>
          </a:prstGeom>
          <a:noFill/>
        </p:spPr>
      </p:pic>
      <p:pic>
        <p:nvPicPr>
          <p:cNvPr id="8196" name="Picture 4" descr="https://lh7-rt.googleusercontent.com/docsz/AD_4nXf_p4RdGamuqMaK5k4uHxpCTrs4jCAwxl0QxxEJoAuqbRZ_7myCpt125_XzLjOD9E19nfdL23J4hWNWFUYKXAQnKIcyN-jRNz1UBCRKPOOuEkXpdz8_WOnCvqPTp9LV6fcQYtnVOg?key=7E4hwhvAmlh_Gle-jxKku_5g"/>
          <p:cNvPicPr>
            <a:picLocks noChangeAspect="1" noChangeArrowheads="1"/>
          </p:cNvPicPr>
          <p:nvPr/>
        </p:nvPicPr>
        <p:blipFill>
          <a:blip r:embed="rId4"/>
          <a:srcRect/>
          <a:stretch>
            <a:fillRect/>
          </a:stretch>
        </p:blipFill>
        <p:spPr bwMode="auto">
          <a:xfrm>
            <a:off x="5357818" y="4000504"/>
            <a:ext cx="3605206" cy="2238376"/>
          </a:xfrm>
          <a:prstGeom prst="rect">
            <a:avLst/>
          </a:prstGeom>
          <a:noFill/>
        </p:spPr>
      </p:pic>
      <p:sp>
        <p:nvSpPr>
          <p:cNvPr id="6" name="TextBox 5"/>
          <p:cNvSpPr txBox="1"/>
          <p:nvPr/>
        </p:nvSpPr>
        <p:spPr>
          <a:xfrm>
            <a:off x="5857884" y="6357958"/>
            <a:ext cx="2286016" cy="523220"/>
          </a:xfrm>
          <a:prstGeom prst="rect">
            <a:avLst/>
          </a:prstGeom>
          <a:noFill/>
        </p:spPr>
        <p:txBody>
          <a:bodyPr wrap="square" rtlCol="0">
            <a:spAutoFit/>
          </a:bodyPr>
          <a:lstStyle/>
          <a:p>
            <a:pPr algn="ctr"/>
            <a:r>
              <a:rPr lang="en-US" sz="1400" dirty="0"/>
              <a:t>(Source: Franklin Covey Assessments, 2024)</a:t>
            </a:r>
            <a:endParaRPr lang="en-US" sz="1400" b="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571480"/>
            <a:ext cx="8229600" cy="1143000"/>
          </a:xfrm>
        </p:spPr>
        <p:txBody>
          <a:bodyPr>
            <a:noAutofit/>
          </a:bodyPr>
          <a:lstStyle/>
          <a:p>
            <a:r>
              <a:rPr lang="en-GB" sz="3200" dirty="0">
                <a:effectLst/>
                <a:latin typeface="Aptos" panose="020B0004020202020204" pitchFamily="34" charset="0"/>
                <a:ea typeface="Times New Roman" panose="02020603050405020304" pitchFamily="18" charset="0"/>
                <a:cs typeface="Times New Roman" panose="02020603050405020304" pitchFamily="18" charset="0"/>
              </a:rPr>
              <a:t>Overview of Leadership Questionnaire</a:t>
            </a:r>
            <a:endParaRPr lang="en-US" sz="3000" dirty="0"/>
          </a:p>
        </p:txBody>
      </p:sp>
      <p:sp>
        <p:nvSpPr>
          <p:cNvPr id="3" name="Content Placeholder 2"/>
          <p:cNvSpPr>
            <a:spLocks noGrp="1"/>
          </p:cNvSpPr>
          <p:nvPr>
            <p:ph idx="1"/>
          </p:nvPr>
        </p:nvSpPr>
        <p:spPr>
          <a:xfrm>
            <a:off x="500034" y="2071678"/>
            <a:ext cx="8401080" cy="1571635"/>
          </a:xfrm>
        </p:spPr>
        <p:txBody>
          <a:bodyPr>
            <a:noAutofit/>
          </a:bodyPr>
          <a:lstStyle/>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Purpose: To assess my leadership style</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Identification of strengths and weaknesses</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Importance of reflection during times of change (Goleman, 2000)</a:t>
            </a:r>
          </a:p>
          <a:p>
            <a:pPr algn="just" fontAlgn="base">
              <a:lnSpc>
                <a:spcPct val="170000"/>
              </a:lnSpc>
              <a:buNone/>
            </a:pPr>
            <a:endParaRPr lang="en-US" sz="1600"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875" y="357174"/>
            <a:ext cx="8229600" cy="1143000"/>
          </a:xfrm>
        </p:spPr>
        <p:txBody>
          <a:bodyPr>
            <a:noAutofit/>
          </a:bodyPr>
          <a:lstStyle/>
          <a:p>
            <a:r>
              <a:rPr lang="en-GB" sz="3200" dirty="0">
                <a:effectLst/>
                <a:latin typeface="Aptos" panose="020B0004020202020204" pitchFamily="34" charset="0"/>
                <a:ea typeface="Times New Roman" panose="02020603050405020304" pitchFamily="18" charset="0"/>
                <a:cs typeface="Times New Roman" panose="02020603050405020304" pitchFamily="18" charset="0"/>
              </a:rPr>
              <a:t>My Leadership Style</a:t>
            </a:r>
            <a:endParaRPr lang="en-US" sz="3000" dirty="0"/>
          </a:p>
        </p:txBody>
      </p:sp>
      <p:sp>
        <p:nvSpPr>
          <p:cNvPr id="3" name="Content Placeholder 2"/>
          <p:cNvSpPr>
            <a:spLocks noGrp="1"/>
          </p:cNvSpPr>
          <p:nvPr>
            <p:ph idx="1"/>
          </p:nvPr>
        </p:nvSpPr>
        <p:spPr>
          <a:xfrm>
            <a:off x="457200" y="2071678"/>
            <a:ext cx="5686436" cy="4054485"/>
          </a:xfrm>
        </p:spPr>
        <p:txBody>
          <a:bodyPr>
            <a:noAutofit/>
          </a:bodyPr>
          <a:lstStyle/>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Dominant style: Transformational leadership</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Focus on inspiring and motivating team members</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Importance in HR for employee engagement (Bass &amp; Riggio, 2006)</a:t>
            </a:r>
          </a:p>
          <a:p>
            <a:pPr marL="0" indent="0" algn="just" fontAlgn="base">
              <a:lnSpc>
                <a:spcPct val="170000"/>
              </a:lnSpc>
              <a:buNone/>
            </a:pPr>
            <a:endParaRPr lang="en-US" sz="1600" dirty="0"/>
          </a:p>
        </p:txBody>
      </p:sp>
      <p:pic>
        <p:nvPicPr>
          <p:cNvPr id="6146" name="Picture 2" descr="https://lh7-rt.googleusercontent.com/docsz/AD_4nXch6H90UWea1-5bj9MYuVB8nqDxiXU4IDa0DJpME1o9z5uG79QnevhUcobkx6HzVmCKinP6yZr23hx_HwGtMXuuFUa30o-m6bohSAomRaj-4-XCig_jlTZEk5jUj446pEuJA7lKng?key=7E4hwhvAmlh_Gle-jxKku_5g"/>
          <p:cNvPicPr>
            <a:picLocks noChangeAspect="1" noChangeArrowheads="1"/>
          </p:cNvPicPr>
          <p:nvPr/>
        </p:nvPicPr>
        <p:blipFill>
          <a:blip r:embed="rId3" cstate="print"/>
          <a:srcRect/>
          <a:stretch>
            <a:fillRect/>
          </a:stretch>
        </p:blipFill>
        <p:spPr bwMode="auto">
          <a:xfrm>
            <a:off x="6429388" y="2571744"/>
            <a:ext cx="2428892" cy="1214446"/>
          </a:xfrm>
          <a:prstGeom prst="rect">
            <a:avLst/>
          </a:prstGeom>
          <a:noFill/>
        </p:spPr>
      </p:pic>
      <p:sp>
        <p:nvSpPr>
          <p:cNvPr id="5" name="TextBox 4"/>
          <p:cNvSpPr txBox="1"/>
          <p:nvPr/>
        </p:nvSpPr>
        <p:spPr>
          <a:xfrm>
            <a:off x="6429388" y="4357694"/>
            <a:ext cx="2000264" cy="646331"/>
          </a:xfrm>
          <a:prstGeom prst="rect">
            <a:avLst/>
          </a:prstGeom>
          <a:noFill/>
        </p:spPr>
        <p:txBody>
          <a:bodyPr wrap="square" rtlCol="0">
            <a:spAutoFit/>
          </a:bodyPr>
          <a:lstStyle/>
          <a:p>
            <a:pPr algn="ctr"/>
            <a:r>
              <a:rPr lang="en-US" dirty="0"/>
              <a:t>(Source: Forbes, 2024)</a:t>
            </a:r>
            <a:endParaRPr lang="en-US" b="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642918"/>
            <a:ext cx="8229600" cy="1143000"/>
          </a:xfrm>
        </p:spPr>
        <p:txBody>
          <a:bodyPr>
            <a:noAutofit/>
          </a:bodyPr>
          <a:lstStyle/>
          <a:p>
            <a:r>
              <a:rPr lang="en-GB" sz="3200" dirty="0">
                <a:effectLst/>
                <a:latin typeface="Aptos" panose="020B0004020202020204" pitchFamily="34" charset="0"/>
                <a:ea typeface="Times New Roman" panose="02020603050405020304" pitchFamily="18" charset="0"/>
                <a:cs typeface="Times New Roman" panose="02020603050405020304" pitchFamily="18" charset="0"/>
              </a:rPr>
              <a:t>Positive Elements of My Leadership Style</a:t>
            </a:r>
            <a:endParaRPr lang="en-US" sz="3000" dirty="0"/>
          </a:p>
        </p:txBody>
      </p:sp>
      <p:sp>
        <p:nvSpPr>
          <p:cNvPr id="3" name="Content Placeholder 2"/>
          <p:cNvSpPr>
            <a:spLocks noGrp="1"/>
          </p:cNvSpPr>
          <p:nvPr>
            <p:ph idx="1"/>
          </p:nvPr>
        </p:nvSpPr>
        <p:spPr>
          <a:xfrm>
            <a:off x="457200" y="2143116"/>
            <a:ext cx="4972056" cy="3983047"/>
          </a:xfrm>
        </p:spPr>
        <p:txBody>
          <a:bodyPr>
            <a:normAutofit/>
          </a:bodyPr>
          <a:lstStyle/>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Effective communication and relationship building</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Encouragement of innovation and creativity</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Creation of a vision that resonates with the team (Dvir et al., 2002)</a:t>
            </a:r>
          </a:p>
          <a:p>
            <a:pPr algn="just" fontAlgn="base">
              <a:lnSpc>
                <a:spcPct val="150000"/>
              </a:lnSpc>
            </a:pPr>
            <a:endParaRPr lang="en-US" sz="1600" dirty="0"/>
          </a:p>
        </p:txBody>
      </p:sp>
      <p:pic>
        <p:nvPicPr>
          <p:cNvPr id="5122" name="Picture 2" descr="https://lh7-rt.googleusercontent.com/docsz/AD_4nXfHWxUpt462StLn1HaKJgXKGEqOCLAFSqCYdVOySsC65l1Nl4bsfX67ymNX6cOHWzuNDJAGPr5zpNIcN5pf_bpxmhGiWUMpudpb4M7Xx0PY3sYlTTiAkHRxTGz9dJ6oFbyEOfOnrQ?key=7E4hwhvAmlh_Gle-jxKku_5g"/>
          <p:cNvPicPr>
            <a:picLocks noChangeAspect="1" noChangeArrowheads="1"/>
          </p:cNvPicPr>
          <p:nvPr/>
        </p:nvPicPr>
        <p:blipFill>
          <a:blip r:embed="rId3" cstate="print"/>
          <a:srcRect/>
          <a:stretch>
            <a:fillRect/>
          </a:stretch>
        </p:blipFill>
        <p:spPr bwMode="auto">
          <a:xfrm>
            <a:off x="5786446" y="2428868"/>
            <a:ext cx="3071834" cy="2333642"/>
          </a:xfrm>
          <a:prstGeom prst="rect">
            <a:avLst/>
          </a:prstGeom>
          <a:noFill/>
        </p:spPr>
      </p:pic>
      <p:sp>
        <p:nvSpPr>
          <p:cNvPr id="5" name="TextBox 4"/>
          <p:cNvSpPr txBox="1"/>
          <p:nvPr/>
        </p:nvSpPr>
        <p:spPr>
          <a:xfrm>
            <a:off x="6143636" y="5143512"/>
            <a:ext cx="2428892" cy="369332"/>
          </a:xfrm>
          <a:prstGeom prst="rect">
            <a:avLst/>
          </a:prstGeom>
          <a:noFill/>
        </p:spPr>
        <p:txBody>
          <a:bodyPr wrap="square" rtlCol="0">
            <a:spAutoFit/>
          </a:bodyPr>
          <a:lstStyle/>
          <a:p>
            <a:pPr algn="ctr"/>
            <a:r>
              <a:rPr lang="en-US" dirty="0"/>
              <a:t>(Source: Forbes, 2024)</a:t>
            </a:r>
            <a:endParaRPr lang="en-US" b="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effectLst/>
                <a:latin typeface="Aptos" panose="020B0004020202020204" pitchFamily="34" charset="0"/>
                <a:ea typeface="Times New Roman" panose="02020603050405020304" pitchFamily="18" charset="0"/>
                <a:cs typeface="Times New Roman" panose="02020603050405020304" pitchFamily="18" charset="0"/>
              </a:rPr>
              <a:t>Negative Elements of My Leadership Style</a:t>
            </a:r>
            <a:endParaRPr lang="en-US" sz="3000" dirty="0"/>
          </a:p>
        </p:txBody>
      </p:sp>
      <p:sp>
        <p:nvSpPr>
          <p:cNvPr id="3" name="Content Placeholder 2"/>
          <p:cNvSpPr>
            <a:spLocks noGrp="1"/>
          </p:cNvSpPr>
          <p:nvPr>
            <p:ph idx="1"/>
          </p:nvPr>
        </p:nvSpPr>
        <p:spPr>
          <a:xfrm>
            <a:off x="457200" y="1600200"/>
            <a:ext cx="4614866" cy="4525963"/>
          </a:xfrm>
        </p:spPr>
        <p:txBody>
          <a:bodyPr>
            <a:normAutofit/>
          </a:bodyPr>
          <a:lstStyle/>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Potential over-reliance on team input leading to indecision</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Risk of neglecting structure during transitions</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Need for awareness of weaknesses to improve (Yukl, 2010)</a:t>
            </a:r>
          </a:p>
          <a:p>
            <a:pPr algn="just" fontAlgn="base">
              <a:lnSpc>
                <a:spcPct val="150000"/>
              </a:lnSpc>
            </a:pPr>
            <a:endParaRPr lang="en-US" sz="1600" dirty="0"/>
          </a:p>
        </p:txBody>
      </p:sp>
      <p:pic>
        <p:nvPicPr>
          <p:cNvPr id="4098" name="Picture 2" descr="https://lh7-rt.googleusercontent.com/docsz/AD_4nXcsJK6Vtr7WGZzSVW7nJw63BRyr_XZ7awdoF6f6xcHSV-3u1joqhyXA9ae1IT77eumVG9HzTFRq4gQufVKGDdzERUgvrkDH5BnsxjyBldpnB0e2ZoqwiQDOcJ3HjbI1r6wjClM6?key=7E4hwhvAmlh_Gle-jxKku_5g"/>
          <p:cNvPicPr>
            <a:picLocks noChangeAspect="1" noChangeArrowheads="1"/>
          </p:cNvPicPr>
          <p:nvPr/>
        </p:nvPicPr>
        <p:blipFill>
          <a:blip r:embed="rId3"/>
          <a:srcRect/>
          <a:stretch>
            <a:fillRect/>
          </a:stretch>
        </p:blipFill>
        <p:spPr bwMode="auto">
          <a:xfrm>
            <a:off x="5413928" y="2143116"/>
            <a:ext cx="3444332" cy="1928826"/>
          </a:xfrm>
          <a:prstGeom prst="rect">
            <a:avLst/>
          </a:prstGeom>
          <a:noFill/>
        </p:spPr>
      </p:pic>
      <p:sp>
        <p:nvSpPr>
          <p:cNvPr id="5" name="TextBox 4"/>
          <p:cNvSpPr txBox="1"/>
          <p:nvPr/>
        </p:nvSpPr>
        <p:spPr>
          <a:xfrm>
            <a:off x="5572132" y="4714884"/>
            <a:ext cx="2928958" cy="369332"/>
          </a:xfrm>
          <a:prstGeom prst="rect">
            <a:avLst/>
          </a:prstGeom>
          <a:noFill/>
        </p:spPr>
        <p:txBody>
          <a:bodyPr wrap="square" rtlCol="0">
            <a:spAutoFit/>
          </a:bodyPr>
          <a:lstStyle/>
          <a:p>
            <a:pPr algn="ctr"/>
            <a:r>
              <a:rPr lang="en-US" dirty="0"/>
              <a:t>(Source: Forbes, 2024)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76ED5-4947-2F55-7120-146A472FD921}"/>
              </a:ext>
            </a:extLst>
          </p:cNvPr>
          <p:cNvSpPr>
            <a:spLocks noGrp="1"/>
          </p:cNvSpPr>
          <p:nvPr>
            <p:ph type="title"/>
          </p:nvPr>
        </p:nvSpPr>
        <p:spPr/>
        <p:txBody>
          <a:bodyPr/>
          <a:lstStyle/>
          <a:p>
            <a:r>
              <a:rPr lang="en-GB" sz="4400" dirty="0">
                <a:effectLst/>
                <a:latin typeface="Aptos" panose="020B0004020202020204" pitchFamily="34" charset="0"/>
                <a:ea typeface="Times New Roman" panose="02020603050405020304" pitchFamily="18" charset="0"/>
                <a:cs typeface="Times New Roman" panose="02020603050405020304" pitchFamily="18" charset="0"/>
              </a:rPr>
              <a:t>Balancing Leadership Styles</a:t>
            </a:r>
            <a:endParaRPr lang="en-GB" dirty="0"/>
          </a:p>
        </p:txBody>
      </p:sp>
      <p:sp>
        <p:nvSpPr>
          <p:cNvPr id="3" name="Content Placeholder 2">
            <a:extLst>
              <a:ext uri="{FF2B5EF4-FFF2-40B4-BE49-F238E27FC236}">
                <a16:creationId xmlns:a16="http://schemas.microsoft.com/office/drawing/2014/main" id="{BADF9DA5-7F6D-D825-A7B8-60824A3F487D}"/>
              </a:ext>
            </a:extLst>
          </p:cNvPr>
          <p:cNvSpPr>
            <a:spLocks noGrp="1"/>
          </p:cNvSpPr>
          <p:nvPr>
            <p:ph idx="1"/>
          </p:nvPr>
        </p:nvSpPr>
        <p:spPr/>
        <p:txBody>
          <a:bodyPr/>
          <a:lstStyle/>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Importance of balancing transformational and transactional elements</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Situational leadership allows for adaptability</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Ensures engagement and achievement of goals (Hersey &amp; Blanchard, 1982)</a:t>
            </a:r>
          </a:p>
          <a:p>
            <a:endParaRPr lang="en-GB" dirty="0"/>
          </a:p>
        </p:txBody>
      </p:sp>
    </p:spTree>
    <p:extLst>
      <p:ext uri="{BB962C8B-B14F-4D97-AF65-F5344CB8AC3E}">
        <p14:creationId xmlns:p14="http://schemas.microsoft.com/office/powerpoint/2010/main" val="1258226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B9EDF-D038-D8AA-6DB7-4927974D7BFD}"/>
              </a:ext>
            </a:extLst>
          </p:cNvPr>
          <p:cNvSpPr>
            <a:spLocks noGrp="1"/>
          </p:cNvSpPr>
          <p:nvPr>
            <p:ph type="title"/>
          </p:nvPr>
        </p:nvSpPr>
        <p:spPr/>
        <p:txBody>
          <a:bodyPr/>
          <a:lstStyle/>
          <a:p>
            <a:r>
              <a:rPr lang="en-GB" sz="4400" dirty="0">
                <a:effectLst/>
                <a:latin typeface="Aptos" panose="020B0004020202020204" pitchFamily="34" charset="0"/>
                <a:ea typeface="Times New Roman" panose="02020603050405020304" pitchFamily="18" charset="0"/>
                <a:cs typeface="Times New Roman" panose="02020603050405020304" pitchFamily="18" charset="0"/>
              </a:rPr>
              <a:t>Change Overview at CYNO Healthcare</a:t>
            </a:r>
            <a:endParaRPr lang="en-GB" dirty="0"/>
          </a:p>
        </p:txBody>
      </p:sp>
      <p:sp>
        <p:nvSpPr>
          <p:cNvPr id="3" name="Content Placeholder 2">
            <a:extLst>
              <a:ext uri="{FF2B5EF4-FFF2-40B4-BE49-F238E27FC236}">
                <a16:creationId xmlns:a16="http://schemas.microsoft.com/office/drawing/2014/main" id="{B17F0CB9-3AC1-377E-43E8-30F8AECBB244}"/>
              </a:ext>
            </a:extLst>
          </p:cNvPr>
          <p:cNvSpPr>
            <a:spLocks noGrp="1"/>
          </p:cNvSpPr>
          <p:nvPr>
            <p:ph idx="1"/>
          </p:nvPr>
        </p:nvSpPr>
        <p:spPr/>
        <p:txBody>
          <a:bodyPr/>
          <a:lstStyle/>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Overview of the automation transition</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Importance of employee engagement in change</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Effective leadership needed to guide staff (Kotter, 1996)</a:t>
            </a:r>
          </a:p>
          <a:p>
            <a:endParaRPr lang="en-GB" dirty="0"/>
          </a:p>
        </p:txBody>
      </p:sp>
    </p:spTree>
    <p:extLst>
      <p:ext uri="{BB962C8B-B14F-4D97-AF65-F5344CB8AC3E}">
        <p14:creationId xmlns:p14="http://schemas.microsoft.com/office/powerpoint/2010/main" val="1670121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B1B00-8B1D-81F3-9483-BB9363CD9F47}"/>
              </a:ext>
            </a:extLst>
          </p:cNvPr>
          <p:cNvSpPr>
            <a:spLocks noGrp="1"/>
          </p:cNvSpPr>
          <p:nvPr>
            <p:ph type="title"/>
          </p:nvPr>
        </p:nvSpPr>
        <p:spPr/>
        <p:txBody>
          <a:bodyPr/>
          <a:lstStyle/>
          <a:p>
            <a:r>
              <a:rPr lang="en-GB" sz="4400" dirty="0">
                <a:effectLst/>
                <a:latin typeface="Aptos" panose="020B0004020202020204" pitchFamily="34" charset="0"/>
                <a:ea typeface="Times New Roman" panose="02020603050405020304" pitchFamily="18" charset="0"/>
                <a:cs typeface="Times New Roman" panose="02020603050405020304" pitchFamily="18" charset="0"/>
              </a:rPr>
              <a:t>Utilizing Leadership Skills for Change Management</a:t>
            </a:r>
            <a:endParaRPr lang="en-GB" dirty="0"/>
          </a:p>
        </p:txBody>
      </p:sp>
      <p:sp>
        <p:nvSpPr>
          <p:cNvPr id="3" name="Content Placeholder 2">
            <a:extLst>
              <a:ext uri="{FF2B5EF4-FFF2-40B4-BE49-F238E27FC236}">
                <a16:creationId xmlns:a16="http://schemas.microsoft.com/office/drawing/2014/main" id="{92A23E4D-B9BB-819C-0234-244C27ABD883}"/>
              </a:ext>
            </a:extLst>
          </p:cNvPr>
          <p:cNvSpPr>
            <a:spLocks noGrp="1"/>
          </p:cNvSpPr>
          <p:nvPr>
            <p:ph idx="1"/>
          </p:nvPr>
        </p:nvSpPr>
        <p:spPr/>
        <p:txBody>
          <a:bodyPr/>
          <a:lstStyle/>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Facilitate open communication and collaboration</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Actively involve employees and encourage input</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Create a supportive environment (Burke, 2017)</a:t>
            </a:r>
          </a:p>
          <a:p>
            <a:endParaRPr lang="en-GB" dirty="0"/>
          </a:p>
        </p:txBody>
      </p:sp>
    </p:spTree>
    <p:extLst>
      <p:ext uri="{BB962C8B-B14F-4D97-AF65-F5344CB8AC3E}">
        <p14:creationId xmlns:p14="http://schemas.microsoft.com/office/powerpoint/2010/main" val="27929847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2C649-F839-F100-BC8B-3DCE7FD6F6AD}"/>
              </a:ext>
            </a:extLst>
          </p:cNvPr>
          <p:cNvSpPr>
            <a:spLocks noGrp="1"/>
          </p:cNvSpPr>
          <p:nvPr>
            <p:ph type="title"/>
          </p:nvPr>
        </p:nvSpPr>
        <p:spPr/>
        <p:txBody>
          <a:bodyPr/>
          <a:lstStyle/>
          <a:p>
            <a:r>
              <a:rPr lang="en-GB" sz="4400" dirty="0">
                <a:effectLst/>
                <a:latin typeface="Aptos" panose="020B0004020202020204" pitchFamily="34" charset="0"/>
                <a:ea typeface="Times New Roman" panose="02020603050405020304" pitchFamily="18" charset="0"/>
                <a:cs typeface="Times New Roman" panose="02020603050405020304" pitchFamily="18" charset="0"/>
              </a:rPr>
              <a:t>Planning the Change</a:t>
            </a:r>
            <a:endParaRPr lang="en-GB" dirty="0"/>
          </a:p>
        </p:txBody>
      </p:sp>
      <p:sp>
        <p:nvSpPr>
          <p:cNvPr id="3" name="Content Placeholder 2">
            <a:extLst>
              <a:ext uri="{FF2B5EF4-FFF2-40B4-BE49-F238E27FC236}">
                <a16:creationId xmlns:a16="http://schemas.microsoft.com/office/drawing/2014/main" id="{35FB19DB-FF12-A69D-FD8C-9538CABD2AEC}"/>
              </a:ext>
            </a:extLst>
          </p:cNvPr>
          <p:cNvSpPr>
            <a:spLocks noGrp="1"/>
          </p:cNvSpPr>
          <p:nvPr>
            <p:ph idx="1"/>
          </p:nvPr>
        </p:nvSpPr>
        <p:spPr/>
        <p:txBody>
          <a:bodyPr/>
          <a:lstStyle/>
          <a:p>
            <a:pPr>
              <a:lnSpc>
                <a:spcPct val="115000"/>
              </a:lnSpc>
              <a:spcAft>
                <a:spcPts val="800"/>
              </a:spcAft>
            </a:pP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Assess current capabilities and readiness for automation</a:t>
            </a:r>
          </a:p>
          <a:p>
            <a:pPr>
              <a:lnSpc>
                <a:spcPct val="115000"/>
              </a:lnSpc>
              <a:spcAft>
                <a:spcPts val="800"/>
              </a:spcAft>
            </a:pP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Set clear objectives and expectations</a:t>
            </a:r>
          </a:p>
          <a:p>
            <a:pPr>
              <a:lnSpc>
                <a:spcPct val="115000"/>
              </a:lnSpc>
              <a:spcAft>
                <a:spcPts val="800"/>
              </a:spcAft>
            </a:pP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Provide a roadmap for the transition (</a:t>
            </a:r>
            <a:r>
              <a:rPr lang="en-GB" sz="2000" kern="100" dirty="0" err="1">
                <a:effectLst/>
                <a:latin typeface="Aptos" panose="020B0004020202020204" pitchFamily="34" charset="0"/>
                <a:ea typeface="Times New Roman" panose="02020603050405020304" pitchFamily="18" charset="0"/>
                <a:cs typeface="Times New Roman" panose="02020603050405020304" pitchFamily="18" charset="0"/>
              </a:rPr>
              <a:t>Prosci</a:t>
            </a:r>
            <a: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t>, 2018)</a:t>
            </a:r>
          </a:p>
          <a:p>
            <a:endParaRPr lang="en-GB" dirty="0"/>
          </a:p>
        </p:txBody>
      </p:sp>
    </p:spTree>
    <p:extLst>
      <p:ext uri="{BB962C8B-B14F-4D97-AF65-F5344CB8AC3E}">
        <p14:creationId xmlns:p14="http://schemas.microsoft.com/office/powerpoint/2010/main" val="896821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C80E3-3D10-4308-FB42-772B6E29C51D}"/>
              </a:ext>
            </a:extLst>
          </p:cNvPr>
          <p:cNvSpPr>
            <a:spLocks noGrp="1"/>
          </p:cNvSpPr>
          <p:nvPr>
            <p:ph type="title"/>
          </p:nvPr>
        </p:nvSpPr>
        <p:spPr/>
        <p:txBody>
          <a:bodyPr/>
          <a:lstStyle/>
          <a:p>
            <a:r>
              <a:rPr lang="en-GB" sz="4400" dirty="0">
                <a:effectLst/>
                <a:latin typeface="Aptos" panose="020B0004020202020204" pitchFamily="34" charset="0"/>
                <a:ea typeface="Times New Roman" panose="02020603050405020304" pitchFamily="18" charset="0"/>
                <a:cs typeface="Times New Roman" panose="02020603050405020304" pitchFamily="18" charset="0"/>
              </a:rPr>
              <a:t>Implementing the Change</a:t>
            </a:r>
            <a:endParaRPr lang="en-GB" dirty="0"/>
          </a:p>
        </p:txBody>
      </p:sp>
      <p:sp>
        <p:nvSpPr>
          <p:cNvPr id="3" name="Content Placeholder 2">
            <a:extLst>
              <a:ext uri="{FF2B5EF4-FFF2-40B4-BE49-F238E27FC236}">
                <a16:creationId xmlns:a16="http://schemas.microsoft.com/office/drawing/2014/main" id="{223E7BAE-38BA-814C-6530-55D03050996A}"/>
              </a:ext>
            </a:extLst>
          </p:cNvPr>
          <p:cNvSpPr>
            <a:spLocks noGrp="1"/>
          </p:cNvSpPr>
          <p:nvPr>
            <p:ph idx="1"/>
          </p:nvPr>
        </p:nvSpPr>
        <p:spPr/>
        <p:txBody>
          <a:bodyPr/>
          <a:lstStyle/>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Importance of transparent communication</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Offer training and development opportunities</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Create feedback loops for continuous improvement (Kotter, 1996)</a:t>
            </a:r>
          </a:p>
          <a:p>
            <a:endParaRPr lang="en-GB" dirty="0"/>
          </a:p>
        </p:txBody>
      </p:sp>
    </p:spTree>
    <p:extLst>
      <p:ext uri="{BB962C8B-B14F-4D97-AF65-F5344CB8AC3E}">
        <p14:creationId xmlns:p14="http://schemas.microsoft.com/office/powerpoint/2010/main" val="1053195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EA41-7846-C20A-87BE-61AFD24A7FBE}"/>
              </a:ext>
            </a:extLst>
          </p:cNvPr>
          <p:cNvSpPr>
            <a:spLocks noGrp="1"/>
          </p:cNvSpPr>
          <p:nvPr>
            <p:ph type="title"/>
          </p:nvPr>
        </p:nvSpPr>
        <p:spPr/>
        <p:txBody>
          <a:bodyPr/>
          <a:lstStyle/>
          <a:p>
            <a:r>
              <a:rPr lang="en-GB" sz="4400" dirty="0">
                <a:effectLst/>
                <a:latin typeface="Aptos" panose="020B0004020202020204" pitchFamily="34" charset="0"/>
                <a:ea typeface="Times New Roman" panose="02020603050405020304" pitchFamily="18" charset="0"/>
                <a:cs typeface="Times New Roman" panose="02020603050405020304" pitchFamily="18" charset="0"/>
              </a:rPr>
              <a:t>Reviewing the Change</a:t>
            </a:r>
            <a:endParaRPr lang="en-GB" dirty="0"/>
          </a:p>
        </p:txBody>
      </p:sp>
      <p:sp>
        <p:nvSpPr>
          <p:cNvPr id="3" name="Content Placeholder 2">
            <a:extLst>
              <a:ext uri="{FF2B5EF4-FFF2-40B4-BE49-F238E27FC236}">
                <a16:creationId xmlns:a16="http://schemas.microsoft.com/office/drawing/2014/main" id="{866CA94B-E3D5-108E-3107-D1C6A1CBFF1A}"/>
              </a:ext>
            </a:extLst>
          </p:cNvPr>
          <p:cNvSpPr>
            <a:spLocks noGrp="1"/>
          </p:cNvSpPr>
          <p:nvPr>
            <p:ph idx="1"/>
          </p:nvPr>
        </p:nvSpPr>
        <p:spPr/>
        <p:txBody>
          <a:bodyPr/>
          <a:lstStyle/>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Regularly review change initiatives for success</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Establish metrics for performance evaluation</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Conduct check-ins and celebrate milestones (</a:t>
            </a:r>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Prosci</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2018)</a:t>
            </a:r>
          </a:p>
          <a:p>
            <a:endParaRPr lang="en-GB" dirty="0"/>
          </a:p>
        </p:txBody>
      </p:sp>
    </p:spTree>
    <p:extLst>
      <p:ext uri="{BB962C8B-B14F-4D97-AF65-F5344CB8AC3E}">
        <p14:creationId xmlns:p14="http://schemas.microsoft.com/office/powerpoint/2010/main" val="16404327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A51D2-38E8-8620-89BD-22DED4C8B1B5}"/>
              </a:ext>
            </a:extLst>
          </p:cNvPr>
          <p:cNvSpPr>
            <a:spLocks noGrp="1"/>
          </p:cNvSpPr>
          <p:nvPr>
            <p:ph type="title"/>
          </p:nvPr>
        </p:nvSpPr>
        <p:spPr/>
        <p:txBody>
          <a:bodyPr/>
          <a:lstStyle/>
          <a:p>
            <a:r>
              <a:rPr lang="en-GB" sz="4400" dirty="0">
                <a:effectLst/>
                <a:latin typeface="Aptos" panose="020B0004020202020204" pitchFamily="34" charset="0"/>
                <a:ea typeface="Times New Roman" panose="02020603050405020304" pitchFamily="18" charset="0"/>
                <a:cs typeface="Times New Roman" panose="02020603050405020304" pitchFamily="18" charset="0"/>
              </a:rPr>
              <a:t>Engaging Employees Through Change</a:t>
            </a:r>
            <a:endParaRPr lang="en-GB" dirty="0"/>
          </a:p>
        </p:txBody>
      </p:sp>
      <p:sp>
        <p:nvSpPr>
          <p:cNvPr id="3" name="Content Placeholder 2">
            <a:extLst>
              <a:ext uri="{FF2B5EF4-FFF2-40B4-BE49-F238E27FC236}">
                <a16:creationId xmlns:a16="http://schemas.microsoft.com/office/drawing/2014/main" id="{4698C61C-B615-99E7-CBEA-BFCB0CDE3187}"/>
              </a:ext>
            </a:extLst>
          </p:cNvPr>
          <p:cNvSpPr>
            <a:spLocks noGrp="1"/>
          </p:cNvSpPr>
          <p:nvPr>
            <p:ph idx="1"/>
          </p:nvPr>
        </p:nvSpPr>
        <p:spPr/>
        <p:txBody>
          <a:bodyPr/>
          <a:lstStyle/>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Use workshops, forums, and team-building activities</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Foster a culture of support and involvement</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Address employee concerns to reduce resistance (Burke, 2017)</a:t>
            </a:r>
          </a:p>
          <a:p>
            <a:endParaRPr lang="en-GB" dirty="0"/>
          </a:p>
        </p:txBody>
      </p:sp>
    </p:spTree>
    <p:extLst>
      <p:ext uri="{BB962C8B-B14F-4D97-AF65-F5344CB8AC3E}">
        <p14:creationId xmlns:p14="http://schemas.microsoft.com/office/powerpoint/2010/main" val="24386788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5D9FD-F5CE-037C-43BF-0854933BCFCE}"/>
              </a:ext>
            </a:extLst>
          </p:cNvPr>
          <p:cNvSpPr>
            <a:spLocks noGrp="1"/>
          </p:cNvSpPr>
          <p:nvPr>
            <p:ph type="title"/>
          </p:nvPr>
        </p:nvSpPr>
        <p:spPr/>
        <p:txBody>
          <a:bodyPr/>
          <a:lstStyle/>
          <a:p>
            <a:r>
              <a:rPr lang="en-GB" sz="4400" dirty="0">
                <a:effectLst/>
                <a:latin typeface="Aptos" panose="020B0004020202020204" pitchFamily="34" charset="0"/>
                <a:ea typeface="Times New Roman" panose="02020603050405020304" pitchFamily="18" charset="0"/>
                <a:cs typeface="Times New Roman" panose="02020603050405020304" pitchFamily="18" charset="0"/>
              </a:rPr>
              <a:t>Conclusion</a:t>
            </a:r>
            <a:endParaRPr lang="en-GB" dirty="0"/>
          </a:p>
        </p:txBody>
      </p:sp>
      <p:sp>
        <p:nvSpPr>
          <p:cNvPr id="3" name="Content Placeholder 2">
            <a:extLst>
              <a:ext uri="{FF2B5EF4-FFF2-40B4-BE49-F238E27FC236}">
                <a16:creationId xmlns:a16="http://schemas.microsoft.com/office/drawing/2014/main" id="{F5E53EB9-135B-A703-7939-9D0F0A0F3AAE}"/>
              </a:ext>
            </a:extLst>
          </p:cNvPr>
          <p:cNvSpPr>
            <a:spLocks noGrp="1"/>
          </p:cNvSpPr>
          <p:nvPr>
            <p:ph idx="1"/>
          </p:nvPr>
        </p:nvSpPr>
        <p:spPr/>
        <p:txBody>
          <a:bodyPr/>
          <a:lstStyle/>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Summary of leadership style and change management strategy</a:t>
            </a: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Importance of leveraging strengths and addressing weaknesses</a:t>
            </a:r>
          </a:p>
          <a:p>
            <a:endParaRPr lang="en-GB" dirty="0"/>
          </a:p>
        </p:txBody>
      </p:sp>
    </p:spTree>
    <p:extLst>
      <p:ext uri="{BB962C8B-B14F-4D97-AF65-F5344CB8AC3E}">
        <p14:creationId xmlns:p14="http://schemas.microsoft.com/office/powerpoint/2010/main" val="28182783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REFERENCES</a:t>
            </a:r>
            <a:endParaRPr lang="en-US" dirty="0"/>
          </a:p>
        </p:txBody>
      </p:sp>
      <p:sp>
        <p:nvSpPr>
          <p:cNvPr id="3" name="Content Placeholder 2"/>
          <p:cNvSpPr>
            <a:spLocks noGrp="1"/>
          </p:cNvSpPr>
          <p:nvPr>
            <p:ph idx="1"/>
          </p:nvPr>
        </p:nvSpPr>
        <p:spPr>
          <a:xfrm>
            <a:off x="484710" y="1268760"/>
            <a:ext cx="7975722" cy="4979647"/>
          </a:xfrm>
        </p:spPr>
        <p:txBody>
          <a:bodyPr>
            <a:normAutofit fontScale="85000" lnSpcReduction="20000"/>
          </a:bodyPr>
          <a:lstStyle/>
          <a:p>
            <a:r>
              <a:rPr lang="en-GB" dirty="0"/>
              <a:t>Forbes, (2022). </a:t>
            </a:r>
            <a:r>
              <a:rPr lang="en-GB" i="1" dirty="0"/>
              <a:t>AI in Healthcare. </a:t>
            </a:r>
            <a:r>
              <a:rPr lang="en-GB" dirty="0"/>
              <a:t>Available at: </a:t>
            </a:r>
            <a:r>
              <a:rPr lang="en-GB" u="sng" dirty="0">
                <a:hlinkClick r:id="rId2"/>
              </a:rPr>
              <a:t>https://www.forbes.com/sites/cindygordon/2022/10/31/ai-in-healthcare-is-making-our-world-healthier/</a:t>
            </a:r>
            <a:r>
              <a:rPr lang="en-GB" dirty="0"/>
              <a:t> [Accessed on: 26.11.2024]</a:t>
            </a:r>
            <a:endParaRPr lang="en-US" dirty="0"/>
          </a:p>
          <a:p>
            <a:r>
              <a:rPr lang="en-GB" dirty="0"/>
              <a:t>Forbes, (2022). </a:t>
            </a:r>
            <a:r>
              <a:rPr lang="en-GB" i="1" dirty="0"/>
              <a:t>Change management. </a:t>
            </a:r>
            <a:r>
              <a:rPr lang="en-GB" dirty="0"/>
              <a:t>Available </a:t>
            </a:r>
            <a:r>
              <a:rPr lang="en-GB" dirty="0" err="1"/>
              <a:t>at:</a:t>
            </a:r>
            <a:r>
              <a:rPr lang="en-GB" u="sng" dirty="0" err="1">
                <a:hlinkClick r:id="rId3"/>
              </a:rPr>
              <a:t>https</a:t>
            </a:r>
            <a:r>
              <a:rPr lang="en-GB" u="sng" dirty="0">
                <a:hlinkClick r:id="rId3"/>
              </a:rPr>
              <a:t>://</a:t>
            </a:r>
            <a:r>
              <a:rPr lang="en-GB" u="sng" dirty="0" err="1">
                <a:hlinkClick r:id="rId3"/>
              </a:rPr>
              <a:t>www.forbes.com</a:t>
            </a:r>
            <a:r>
              <a:rPr lang="en-GB" u="sng" dirty="0">
                <a:hlinkClick r:id="rId3"/>
              </a:rPr>
              <a:t>/sites/</a:t>
            </a:r>
            <a:r>
              <a:rPr lang="en-GB" u="sng" dirty="0" err="1">
                <a:hlinkClick r:id="rId3"/>
              </a:rPr>
              <a:t>moorinsights</a:t>
            </a:r>
            <a:r>
              <a:rPr lang="en-GB" u="sng" dirty="0">
                <a:hlinkClick r:id="rId3"/>
              </a:rPr>
              <a:t>/2024/02/23/enterprise-data-technology-part-3---change-management/</a:t>
            </a:r>
            <a:r>
              <a:rPr lang="en-GB" dirty="0"/>
              <a:t> [Accessed on: 26.11.2024]</a:t>
            </a:r>
            <a:endParaRPr lang="en-US" dirty="0"/>
          </a:p>
          <a:p>
            <a:r>
              <a:rPr lang="en-GB" dirty="0"/>
              <a:t>Forbes, (2024). </a:t>
            </a:r>
            <a:r>
              <a:rPr lang="en-GB" i="1" dirty="0"/>
              <a:t>AI in Healthcare.</a:t>
            </a:r>
            <a:r>
              <a:rPr lang="en-GB" dirty="0"/>
              <a:t> Available at: </a:t>
            </a:r>
            <a:r>
              <a:rPr lang="en-GB" u="sng" dirty="0">
                <a:hlinkClick r:id="rId4"/>
              </a:rPr>
              <a:t>https://www.forbes.com/sites/davidhenkin/2024/11/04/ai-in-healthcare-delivering-value-today-and-in-the-future/</a:t>
            </a:r>
            <a:r>
              <a:rPr lang="en-GB" dirty="0"/>
              <a:t> [Accessed on: 26.11.2024]</a:t>
            </a:r>
            <a:endParaRPr lang="en-US" dirty="0"/>
          </a:p>
          <a:p>
            <a:r>
              <a:rPr lang="en-GB" dirty="0"/>
              <a:t>Forbes, (2024). </a:t>
            </a:r>
            <a:r>
              <a:rPr lang="en-GB" i="1" dirty="0"/>
              <a:t>The 4 Dos Of Change Management.</a:t>
            </a:r>
            <a:r>
              <a:rPr lang="en-GB" dirty="0"/>
              <a:t> Available at: </a:t>
            </a:r>
            <a:r>
              <a:rPr lang="en-GB" u="sng" dirty="0">
                <a:hlinkClick r:id="rId5"/>
              </a:rPr>
              <a:t>https://www.forbes.com/sites/groupthink/2017/08/15/the-4-dos-of-change-management/</a:t>
            </a:r>
            <a:r>
              <a:rPr lang="en-GB" dirty="0"/>
              <a:t> [Accessed on: 26.11.2024]</a:t>
            </a:r>
            <a:endParaRPr lang="en-US" dirty="0"/>
          </a:p>
          <a:p>
            <a:r>
              <a:rPr lang="en-GB" dirty="0"/>
              <a:t>Franklin Covey Assessments, (2024). </a:t>
            </a:r>
            <a:r>
              <a:rPr lang="en-GB" i="1" dirty="0"/>
              <a:t>Pre Assessment. </a:t>
            </a:r>
            <a:r>
              <a:rPr lang="en-GB" dirty="0"/>
              <a:t>Available at: </a:t>
            </a:r>
            <a:r>
              <a:rPr lang="en-GB" u="sng" dirty="0">
                <a:hlinkClick r:id="rId6"/>
              </a:rPr>
              <a:t>http://7h.franklincoveyassessments.com/pre/reportlanding.aspx?ak=jWKZ14BNpqnhUWnG25559</a:t>
            </a:r>
            <a:r>
              <a:rPr lang="en-GB" dirty="0"/>
              <a:t> [Accessed on: 26.11.2024]</a:t>
            </a:r>
          </a:p>
          <a:p>
            <a:r>
              <a:rPr lang="en-GB" sz="2100" dirty="0">
                <a:effectLst/>
                <a:latin typeface="Aptos" panose="020B0004020202020204" pitchFamily="34" charset="0"/>
                <a:ea typeface="Times New Roman" panose="02020603050405020304" pitchFamily="18" charset="0"/>
                <a:cs typeface="Times New Roman" panose="02020603050405020304" pitchFamily="18" charset="0"/>
              </a:rPr>
              <a:t>Kegan, R. &amp; Lahey, L.L. (2016). *An Everyone Culture: Becoming a Deliberately Developmental Organization*. Harvard Business Review Press.</a:t>
            </a:r>
            <a:endParaRPr lang="en-US"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E05A4-53AF-D0F3-140F-1DBDB5FE4882}"/>
              </a:ext>
            </a:extLst>
          </p:cNvPr>
          <p:cNvSpPr>
            <a:spLocks noGrp="1"/>
          </p:cNvSpPr>
          <p:nvPr>
            <p:ph type="title"/>
          </p:nvPr>
        </p:nvSpPr>
        <p:spPr>
          <a:xfrm>
            <a:off x="484710" y="452718"/>
            <a:ext cx="7055380" cy="888050"/>
          </a:xfrm>
        </p:spPr>
        <p:txBody>
          <a:bodyPr/>
          <a:lstStyle/>
          <a:p>
            <a:r>
              <a:rPr lang="en-GB" b="1" dirty="0"/>
              <a:t>REFERENCES </a:t>
            </a:r>
          </a:p>
        </p:txBody>
      </p:sp>
      <p:sp>
        <p:nvSpPr>
          <p:cNvPr id="3" name="Content Placeholder 2">
            <a:extLst>
              <a:ext uri="{FF2B5EF4-FFF2-40B4-BE49-F238E27FC236}">
                <a16:creationId xmlns:a16="http://schemas.microsoft.com/office/drawing/2014/main" id="{A155BD2D-D4F7-A9D9-CAA2-DFB0CE7B737F}"/>
              </a:ext>
            </a:extLst>
          </p:cNvPr>
          <p:cNvSpPr>
            <a:spLocks noGrp="1"/>
          </p:cNvSpPr>
          <p:nvPr>
            <p:ph idx="1"/>
          </p:nvPr>
        </p:nvSpPr>
        <p:spPr>
          <a:xfrm>
            <a:off x="179512" y="1556792"/>
            <a:ext cx="8856984" cy="5301208"/>
          </a:xfrm>
        </p:spPr>
        <p:txBody>
          <a:bodyPr>
            <a:normAutofit fontScale="25000" lnSpcReduction="20000"/>
          </a:bodyPr>
          <a:lstStyle/>
          <a:p>
            <a:pPr>
              <a:lnSpc>
                <a:spcPct val="115000"/>
              </a:lnSpc>
              <a:spcAft>
                <a:spcPts val="800"/>
              </a:spcAft>
            </a:pPr>
            <a:r>
              <a:rPr lang="en-GB" sz="5600" kern="100" dirty="0">
                <a:effectLst/>
                <a:latin typeface="Aptos" panose="020B0004020202020204" pitchFamily="34" charset="0"/>
                <a:ea typeface="Times New Roman" panose="02020603050405020304" pitchFamily="18" charset="0"/>
                <a:cs typeface="Times New Roman" panose="02020603050405020304" pitchFamily="18" charset="0"/>
              </a:rPr>
              <a:t>Bass, B.M. &amp; Riggio, R.E. (2006). *Transformational Leadership*. 2nd ed. Mahwah, NJ: Lawrence Erlbaum Associates.</a:t>
            </a:r>
          </a:p>
          <a:p>
            <a:pPr>
              <a:lnSpc>
                <a:spcPct val="115000"/>
              </a:lnSpc>
              <a:spcAft>
                <a:spcPts val="800"/>
              </a:spcAft>
            </a:pPr>
            <a:r>
              <a:rPr lang="en-GB" sz="5600" kern="100" dirty="0">
                <a:effectLst/>
                <a:latin typeface="Aptos" panose="020B0004020202020204" pitchFamily="34" charset="0"/>
                <a:ea typeface="Times New Roman" panose="02020603050405020304" pitchFamily="18" charset="0"/>
                <a:cs typeface="Times New Roman" panose="02020603050405020304" pitchFamily="18" charset="0"/>
              </a:rPr>
              <a:t>Burke, W.W. (2017). *Organization Change: Theory and Practice*. 5th ed. Thousand Oaks, CA: SAGE Publications.</a:t>
            </a:r>
          </a:p>
          <a:p>
            <a:pPr>
              <a:lnSpc>
                <a:spcPct val="115000"/>
              </a:lnSpc>
              <a:spcAft>
                <a:spcPts val="800"/>
              </a:spcAft>
            </a:pPr>
            <a:r>
              <a:rPr lang="en-GB" sz="5600" kern="100" dirty="0">
                <a:effectLst/>
                <a:latin typeface="Aptos" panose="020B0004020202020204" pitchFamily="34" charset="0"/>
                <a:ea typeface="Times New Roman" panose="02020603050405020304" pitchFamily="18" charset="0"/>
                <a:cs typeface="Times New Roman" panose="02020603050405020304" pitchFamily="18" charset="0"/>
              </a:rPr>
              <a:t>Dvir, T., Eden, D., Avolio, B.J. &amp; Shamir, B. (2002). Impact of Transformational Leadership on Follower Development and Performance: A Field Experiment. *The Academy of Management Journal*, 45(4), pp. 735-744.</a:t>
            </a:r>
          </a:p>
          <a:p>
            <a:pPr>
              <a:lnSpc>
                <a:spcPct val="115000"/>
              </a:lnSpc>
              <a:spcAft>
                <a:spcPts val="800"/>
              </a:spcAft>
            </a:pPr>
            <a:r>
              <a:rPr lang="en-GB" sz="5600" kern="100" dirty="0">
                <a:effectLst/>
                <a:latin typeface="Aptos" panose="020B0004020202020204" pitchFamily="34" charset="0"/>
                <a:ea typeface="Times New Roman" panose="02020603050405020304" pitchFamily="18" charset="0"/>
                <a:cs typeface="Times New Roman" panose="02020603050405020304" pitchFamily="18" charset="0"/>
              </a:rPr>
              <a:t>Goleman, D. (2000). *Leadership that Gets Results*. Harvard Business Review, 78(2), pp. 78-90.</a:t>
            </a:r>
          </a:p>
          <a:p>
            <a:pPr>
              <a:lnSpc>
                <a:spcPct val="115000"/>
              </a:lnSpc>
              <a:spcAft>
                <a:spcPts val="800"/>
              </a:spcAft>
            </a:pPr>
            <a:r>
              <a:rPr lang="en-GB" sz="5600" kern="100" dirty="0">
                <a:effectLst/>
                <a:latin typeface="Aptos" panose="020B0004020202020204" pitchFamily="34" charset="0"/>
                <a:ea typeface="Times New Roman" panose="02020603050405020304" pitchFamily="18" charset="0"/>
                <a:cs typeface="Times New Roman" panose="02020603050405020304" pitchFamily="18" charset="0"/>
              </a:rPr>
              <a:t>Hersey, P. &amp; Blanchard, K.H. (1982). *Management of Organizational </a:t>
            </a:r>
            <a:r>
              <a:rPr lang="en-GB" sz="5600" kern="100" dirty="0" err="1">
                <a:effectLst/>
                <a:latin typeface="Aptos" panose="020B0004020202020204" pitchFamily="34" charset="0"/>
                <a:ea typeface="Times New Roman" panose="02020603050405020304" pitchFamily="18" charset="0"/>
                <a:cs typeface="Times New Roman" panose="02020603050405020304" pitchFamily="18" charset="0"/>
              </a:rPr>
              <a:t>Behavior</a:t>
            </a:r>
            <a:r>
              <a:rPr lang="en-GB" sz="5600" kern="100" dirty="0">
                <a:effectLst/>
                <a:latin typeface="Aptos" panose="020B0004020202020204" pitchFamily="34" charset="0"/>
                <a:ea typeface="Times New Roman" panose="02020603050405020304" pitchFamily="18" charset="0"/>
                <a:cs typeface="Times New Roman" panose="02020603050405020304" pitchFamily="18" charset="0"/>
              </a:rPr>
              <a:t>: Utilizing Human Resources*. 3rd ed. Englewood Cliffs, NJ: Prentice Hall.</a:t>
            </a:r>
          </a:p>
          <a:p>
            <a:pPr>
              <a:lnSpc>
                <a:spcPct val="115000"/>
              </a:lnSpc>
              <a:spcAft>
                <a:spcPts val="800"/>
              </a:spcAft>
            </a:pPr>
            <a:r>
              <a:rPr lang="en-GB" sz="5600" kern="100" dirty="0">
                <a:effectLst/>
                <a:latin typeface="Aptos" panose="020B0004020202020204" pitchFamily="34" charset="0"/>
                <a:ea typeface="Times New Roman" panose="02020603050405020304" pitchFamily="18" charset="0"/>
                <a:cs typeface="Times New Roman" panose="02020603050405020304" pitchFamily="18" charset="0"/>
              </a:rPr>
              <a:t>Kotter, J.P. (1996). *Leading Change*. Boston, MA: Harvard Business Review Press.</a:t>
            </a:r>
          </a:p>
          <a:p>
            <a:pPr>
              <a:lnSpc>
                <a:spcPct val="115000"/>
              </a:lnSpc>
              <a:spcAft>
                <a:spcPts val="800"/>
              </a:spcAft>
            </a:pPr>
            <a:r>
              <a:rPr lang="en-GB" sz="5600" kern="100" dirty="0">
                <a:effectLst/>
                <a:latin typeface="Aptos" panose="020B0004020202020204" pitchFamily="34" charset="0"/>
                <a:ea typeface="Times New Roman" panose="02020603050405020304" pitchFamily="18" charset="0"/>
                <a:cs typeface="Times New Roman" panose="02020603050405020304" pitchFamily="18" charset="0"/>
              </a:rPr>
              <a:t>Northouse, P.G. (2018). *Leadership: Theory and Practice*. 8th ed. Thousand Oaks, CA: SAGE Publications.</a:t>
            </a:r>
          </a:p>
          <a:p>
            <a:pPr>
              <a:lnSpc>
                <a:spcPct val="115000"/>
              </a:lnSpc>
              <a:spcAft>
                <a:spcPts val="800"/>
              </a:spcAft>
            </a:pPr>
            <a:r>
              <a:rPr lang="en-GB" sz="5600" kern="100" dirty="0" err="1">
                <a:effectLst/>
                <a:latin typeface="Aptos" panose="020B0004020202020204" pitchFamily="34" charset="0"/>
                <a:ea typeface="Times New Roman" panose="02020603050405020304" pitchFamily="18" charset="0"/>
                <a:cs typeface="Times New Roman" panose="02020603050405020304" pitchFamily="18" charset="0"/>
              </a:rPr>
              <a:t>Prosci</a:t>
            </a:r>
            <a:r>
              <a:rPr lang="en-GB" sz="5600" kern="100" dirty="0">
                <a:effectLst/>
                <a:latin typeface="Aptos" panose="020B0004020202020204" pitchFamily="34" charset="0"/>
                <a:ea typeface="Times New Roman" panose="02020603050405020304" pitchFamily="18" charset="0"/>
                <a:cs typeface="Times New Roman" panose="02020603050405020304" pitchFamily="18" charset="0"/>
              </a:rPr>
              <a:t>. (2018). *ADKAR: A Model for Change in Business, Government and our Community*. </a:t>
            </a:r>
            <a:r>
              <a:rPr lang="en-GB" sz="5600" kern="100" dirty="0" err="1">
                <a:effectLst/>
                <a:latin typeface="Aptos" panose="020B0004020202020204" pitchFamily="34" charset="0"/>
                <a:ea typeface="Times New Roman" panose="02020603050405020304" pitchFamily="18" charset="0"/>
                <a:cs typeface="Times New Roman" panose="02020603050405020304" pitchFamily="18" charset="0"/>
              </a:rPr>
              <a:t>Prosci</a:t>
            </a:r>
            <a:r>
              <a:rPr lang="en-GB" sz="5600" kern="100" dirty="0">
                <a:effectLst/>
                <a:latin typeface="Aptos" panose="020B0004020202020204" pitchFamily="34" charset="0"/>
                <a:ea typeface="Times New Roman" panose="02020603050405020304" pitchFamily="18" charset="0"/>
                <a:cs typeface="Times New Roman" panose="02020603050405020304" pitchFamily="18" charset="0"/>
              </a:rPr>
              <a:t>.</a:t>
            </a:r>
          </a:p>
          <a:p>
            <a:pPr>
              <a:lnSpc>
                <a:spcPct val="115000"/>
              </a:lnSpc>
              <a:spcAft>
                <a:spcPts val="800"/>
              </a:spcAft>
            </a:pPr>
            <a:r>
              <a:rPr lang="en-GB" sz="5600" kern="100" dirty="0">
                <a:effectLst/>
                <a:latin typeface="Aptos" panose="020B0004020202020204" pitchFamily="34" charset="0"/>
                <a:ea typeface="Times New Roman" panose="02020603050405020304" pitchFamily="18" charset="0"/>
                <a:cs typeface="Times New Roman" panose="02020603050405020304" pitchFamily="18" charset="0"/>
              </a:rPr>
              <a:t>Yukl, G. (2010). *Leadership in Organizations*. 7th ed. Upper Saddle River, NJ: Pearson.</a:t>
            </a:r>
          </a:p>
          <a:p>
            <a:endParaRPr lang="en-GB" dirty="0"/>
          </a:p>
        </p:txBody>
      </p:sp>
    </p:spTree>
    <p:extLst>
      <p:ext uri="{BB962C8B-B14F-4D97-AF65-F5344CB8AC3E}">
        <p14:creationId xmlns:p14="http://schemas.microsoft.com/office/powerpoint/2010/main" val="35475870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D90B7-6E8E-F197-206E-79719B4D308D}"/>
              </a:ext>
            </a:extLst>
          </p:cNvPr>
          <p:cNvSpPr>
            <a:spLocks noGrp="1"/>
          </p:cNvSpPr>
          <p:nvPr>
            <p:ph type="title"/>
          </p:nvPr>
        </p:nvSpPr>
        <p:spPr/>
        <p:txBody>
          <a:bodyPr/>
          <a:lstStyle/>
          <a:p>
            <a:r>
              <a:rPr lang="en-GB" dirty="0"/>
              <a:t>Questionnaire </a:t>
            </a:r>
          </a:p>
        </p:txBody>
      </p:sp>
      <p:pic>
        <p:nvPicPr>
          <p:cNvPr id="5" name="Content Placeholder 4" descr="A screenshot of a computer&#10;&#10;Description automatically generated">
            <a:extLst>
              <a:ext uri="{FF2B5EF4-FFF2-40B4-BE49-F238E27FC236}">
                <a16:creationId xmlns:a16="http://schemas.microsoft.com/office/drawing/2014/main" id="{D49F57E1-2B58-85F5-B1D2-F4AECAC3D86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756" y="1484784"/>
            <a:ext cx="8964488" cy="5256584"/>
          </a:xfrm>
        </p:spPr>
      </p:pic>
    </p:spTree>
    <p:extLst>
      <p:ext uri="{BB962C8B-B14F-4D97-AF65-F5344CB8AC3E}">
        <p14:creationId xmlns:p14="http://schemas.microsoft.com/office/powerpoint/2010/main" val="10613696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tint val="100000"/>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1728</Words>
  <Application>Microsoft Office PowerPoint</Application>
  <PresentationFormat>On-screen Show (4:3)</PresentationFormat>
  <Paragraphs>108</Paragraphs>
  <Slides>18</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Aptos</vt:lpstr>
      <vt:lpstr>Calibri</vt:lpstr>
      <vt:lpstr>Century Gothic</vt:lpstr>
      <vt:lpstr>Times New Roman</vt:lpstr>
      <vt:lpstr>Wingdings 3</vt:lpstr>
      <vt:lpstr>Ion</vt:lpstr>
      <vt:lpstr> Compassionate Leadership Impact on Change     HALIMA BEGUM RUMI 2212097</vt:lpstr>
      <vt:lpstr>INTRODUCTION </vt:lpstr>
      <vt:lpstr>Leadership Styles</vt:lpstr>
      <vt:lpstr>Overview of Leadership Questionnaire</vt:lpstr>
      <vt:lpstr>My Leadership Style</vt:lpstr>
      <vt:lpstr>Positive Elements of My Leadership Style</vt:lpstr>
      <vt:lpstr>Negative Elements of My Leadership Style</vt:lpstr>
      <vt:lpstr>Balancing Leadership Styles</vt:lpstr>
      <vt:lpstr>Change Overview at CYNO Healthcare</vt:lpstr>
      <vt:lpstr>Utilizing Leadership Skills for Change Management</vt:lpstr>
      <vt:lpstr>Planning the Change</vt:lpstr>
      <vt:lpstr>Implementing the Change</vt:lpstr>
      <vt:lpstr>Reviewing the Change</vt:lpstr>
      <vt:lpstr>Engaging Employees Through Change</vt:lpstr>
      <vt:lpstr>Conclusion</vt:lpstr>
      <vt:lpstr>REFERENCES</vt:lpstr>
      <vt:lpstr>REFERENCES </vt:lpstr>
      <vt:lpstr>Questionnaire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Halima Rumi</dc:creator>
  <cp:lastModifiedBy>Halima Begum Rumi (2212097)</cp:lastModifiedBy>
  <cp:revision>2</cp:revision>
  <dcterms:created xsi:type="dcterms:W3CDTF">2024-11-26T06:21:19Z</dcterms:created>
  <dcterms:modified xsi:type="dcterms:W3CDTF">2024-12-08T23:36:01Z</dcterms:modified>
</cp:coreProperties>
</file>