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7772400" cy="10058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AAE4E-6E9F-1E7B-47D2-341F46743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1F2D8C-EC96-A35A-6BF2-FEA1748E8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9352C-412D-4ACF-81A5-6FB1890DD07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AC84D-4DE1-D842-DC49-111714CDA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7F3065-8431-7861-4F05-197D46408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BDFE9-9CB7-4F48-A06F-8574250C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36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62B498-CFF5-3ABB-949E-C818C1093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353" y="535517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73C11-4DFF-88D1-B468-77C3D1F619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34BE7-47E4-1BE5-715E-D427B3313B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34353" y="9322647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6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29352C-412D-4ACF-81A5-6FB1890DD07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18CBB-EC29-4300-BE6F-786361EB65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74608" y="9322647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6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862B2-B948-E8E4-0107-4AE65AC489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489258" y="9322647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6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6BDFE9-9CB7-4F48-A06F-8574250C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297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582930" rtl="0" eaLnBrk="1" latinLnBrk="0" hangingPunct="1">
        <a:lnSpc>
          <a:spcPct val="90000"/>
        </a:lnSpc>
        <a:spcBef>
          <a:spcPct val="0"/>
        </a:spcBef>
        <a:buNone/>
        <a:defRPr sz="280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45733" indent="-145733" algn="l" defTabSz="582930" rtl="0" eaLnBrk="1" latinLnBrk="0" hangingPunct="1">
        <a:lnSpc>
          <a:spcPct val="90000"/>
        </a:lnSpc>
        <a:spcBef>
          <a:spcPts val="638"/>
        </a:spcBef>
        <a:buFont typeface="Arial" panose="020B0604020202020204" pitchFamily="34" charset="0"/>
        <a:buChar char="•"/>
        <a:defRPr sz="1785" kern="1200">
          <a:solidFill>
            <a:schemeClr val="tx1"/>
          </a:solidFill>
          <a:latin typeface="+mn-lt"/>
          <a:ea typeface="+mn-ea"/>
          <a:cs typeface="+mn-cs"/>
        </a:defRPr>
      </a:lvl1pPr>
      <a:lvl2pPr marL="437198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28663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275" kern="1200">
          <a:solidFill>
            <a:schemeClr val="tx1"/>
          </a:solidFill>
          <a:latin typeface="+mn-lt"/>
          <a:ea typeface="+mn-ea"/>
          <a:cs typeface="+mn-cs"/>
        </a:defRPr>
      </a:lvl3pPr>
      <a:lvl4pPr marL="1020128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148" kern="1200">
          <a:solidFill>
            <a:schemeClr val="tx1"/>
          </a:solidFill>
          <a:latin typeface="+mn-lt"/>
          <a:ea typeface="+mn-ea"/>
          <a:cs typeface="+mn-cs"/>
        </a:defRPr>
      </a:lvl4pPr>
      <a:lvl5pPr marL="1311593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148" kern="1200">
          <a:solidFill>
            <a:schemeClr val="tx1"/>
          </a:solidFill>
          <a:latin typeface="+mn-lt"/>
          <a:ea typeface="+mn-ea"/>
          <a:cs typeface="+mn-cs"/>
        </a:defRPr>
      </a:lvl5pPr>
      <a:lvl6pPr marL="1603058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148" kern="1200">
          <a:solidFill>
            <a:schemeClr val="tx1"/>
          </a:solidFill>
          <a:latin typeface="+mn-lt"/>
          <a:ea typeface="+mn-ea"/>
          <a:cs typeface="+mn-cs"/>
        </a:defRPr>
      </a:lvl6pPr>
      <a:lvl7pPr marL="1894523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148" kern="1200">
          <a:solidFill>
            <a:schemeClr val="tx1"/>
          </a:solidFill>
          <a:latin typeface="+mn-lt"/>
          <a:ea typeface="+mn-ea"/>
          <a:cs typeface="+mn-cs"/>
        </a:defRPr>
      </a:lvl7pPr>
      <a:lvl8pPr marL="2185988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148" kern="1200">
          <a:solidFill>
            <a:schemeClr val="tx1"/>
          </a:solidFill>
          <a:latin typeface="+mn-lt"/>
          <a:ea typeface="+mn-ea"/>
          <a:cs typeface="+mn-cs"/>
        </a:defRPr>
      </a:lvl8pPr>
      <a:lvl9pPr marL="2477453" indent="-145733" algn="l" defTabSz="582930" rtl="0" eaLnBrk="1" latinLnBrk="0" hangingPunct="1">
        <a:lnSpc>
          <a:spcPct val="90000"/>
        </a:lnSpc>
        <a:spcBef>
          <a:spcPts val="319"/>
        </a:spcBef>
        <a:buFont typeface="Arial" panose="020B0604020202020204" pitchFamily="34" charset="0"/>
        <a:buChar char="•"/>
        <a:defRPr sz="114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1pPr>
      <a:lvl2pPr marL="29146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2pPr>
      <a:lvl3pPr marL="58293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3pPr>
      <a:lvl4pPr marL="87439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4pPr>
      <a:lvl5pPr marL="116586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5pPr>
      <a:lvl6pPr marL="145732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6pPr>
      <a:lvl7pPr marL="174879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7pPr>
      <a:lvl8pPr marL="2040255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algn="l" defTabSz="582930" rtl="0" eaLnBrk="1" latinLnBrk="0" hangingPunct="1">
        <a:defRPr sz="114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A3A8ED-B637-058F-E091-1A1A3F281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" pitchFamily="34"/>
                <a:cs typeface="Arial" pitchFamily="34"/>
              </a:rPr>
              <a:t>LCHS4010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77F9B1-3FBB-4DB0-82D4-12B8AEC414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505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A1D01D-BED9-9FD9-C954-607DA62FF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A3F466-1463-08D7-5571-967ED39411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228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3260438-611E-EAB8-3580-6AFB62B08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Bowlby’s Attachment Theory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5F9A7E-F1B0-BFEA-0FA2-A70F755320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746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C48A8B9-BE7F-4C6B-D29C-62963ADBC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400">
                <a:latin typeface="Arial" pitchFamily="34"/>
                <a:cs typeface="Arial" pitchFamily="34"/>
              </a:rPr>
              <a:t>Why Is Bowlby’s Attachment Theory Relevant 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560114-9F01-2B88-63A3-F545782E9B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712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135067-2895-816B-B9B0-2BD7FF580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>
                <a:latin typeface="Arial" pitchFamily="34"/>
                <a:cs typeface="Arial" pitchFamily="34"/>
              </a:rPr>
              <a:t>Applying the Theory to Isaac's Experiences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77627F-4BEE-4E15-B624-0269248D0D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076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AD694A-F1B4-7E4E-942D-DF42A18F9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>
                <a:latin typeface="Arial" pitchFamily="34"/>
                <a:cs typeface="Arial" pitchFamily="34"/>
              </a:rPr>
              <a:t>Disrupted Childcare and Social Development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2039E2-9871-B470-5CFC-C2175D3D0C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631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60EB33-9459-573A-9683-496438D8C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Language Development and Social Interaction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F6AB0D-B04E-A415-6102-669B0525CE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843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367CDB-1889-7AEA-F8F8-E3013378C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BB3267-9ACE-A9A6-B22B-DB06F4C0FA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507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DA7CDB2-6E2D-10DF-454F-88F71F1FD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>
                <a:latin typeface="Arial" pitchFamily="34"/>
                <a:cs typeface="Arial" pitchFamily="34"/>
              </a:rPr>
              <a:t>Support Plan 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52DB5D-EA2F-99A5-A572-CF572BFB43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500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E28DD3-04BC-C57F-841D-7F7D95C46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800">
                <a:latin typeface="Arial" pitchFamily="34"/>
                <a:cs typeface="Arial" pitchFamily="34"/>
              </a:rPr>
              <a:t>Critical Evaluation of Bowlby's Theory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AB5184-7B5D-1E1B-FEC4-26D6CA55DF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452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144D27-20F4-64F6-627B-70DAB2C50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F52226-E3A7-3302-92EE-0321126C82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085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26103E-0C90-5983-2296-BB956322E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Reference List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620955-40DF-2A19-8FFA-41A547B45FC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72400" cy="1005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175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772f8d29f3e14b9b668fd55501ce5274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f868a0f4456ab9a1fb77e378bf55fa12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5F85AA25-8154-438B-BB42-293EF18485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EE711B-01FB-4EFB-8EF7-8F7EA90071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860C6D-ED5F-4FC3-8467-30355B91052E}">
  <ds:schemaRefs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3ef5847a-e696-4fee-a2c0-6c3f87568321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Custom</PresentationFormat>
  <Paragraphs>10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LCHS4010</vt:lpstr>
      <vt:lpstr>Introduction</vt:lpstr>
      <vt:lpstr>Bowlby’s Attachment Theory</vt:lpstr>
      <vt:lpstr>Why Is Bowlby’s Attachment Theory Relevant ?</vt:lpstr>
      <vt:lpstr>Applying the Theory to Isaac's Experiences</vt:lpstr>
      <vt:lpstr>Disrupted Childcare and Social Development</vt:lpstr>
      <vt:lpstr>Language Development and Social Interaction</vt:lpstr>
      <vt:lpstr>PowerPoint Presentation</vt:lpstr>
      <vt:lpstr>Support Plan :</vt:lpstr>
      <vt:lpstr>Critical Evaluation of Bowlby's Theory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Nakeeda Price</dc:creator>
  <cp:lastModifiedBy>Nakeeda Price</cp:lastModifiedBy>
  <cp:revision>1</cp:revision>
  <dcterms:created xsi:type="dcterms:W3CDTF">2026-06-21T19:18:17Z</dcterms:created>
  <dcterms:modified xsi:type="dcterms:W3CDTF">2026-06-21T19:18:18Z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