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7"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imon Ellis-Williams" initials="SE" lastIdx="1" clrIdx="0">
    <p:extLst>
      <p:ext uri="{19B8F6BF-5375-455C-9EA6-DF929625EA0E}">
        <p15:presenceInfo xmlns:p15="http://schemas.microsoft.com/office/powerpoint/2012/main" userId="c6d0cd32047ef45c"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33" d="100"/>
          <a:sy n="33" d="100"/>
        </p:scale>
        <p:origin x="1452" y="-930"/>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commentAuthors" Target="commentAuthors.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charts/_rels/chart1.xml.rels><?xml version="1.0" encoding="UTF-8" standalone="yes"?>
<Relationships xmlns="http://schemas.openxmlformats.org/package/2006/relationships"><Relationship Id="rId3" Type="http://schemas.openxmlformats.org/officeDocument/2006/relationships/oleObject" Target="file:///C:\Users\Owner\Desktop\year%203\dissertation\seperation%20spreadsheet%20filled.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file:///C:\Users\Owner\Desktop\year%203\dissertation\ahmed%20verification%20settings%200.xlsx" TargetMode="External"/><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oleObject" Target="file:///C:\Users\Owner\Desktop\current%20wing%20scale%20wing%20tunnel%20results.xlsx" TargetMode="External"/><Relationship Id="rId2" Type="http://schemas.microsoft.com/office/2011/relationships/chartColorStyle" Target="colors3.xml"/><Relationship Id="rId1" Type="http://schemas.microsoft.com/office/2011/relationships/chartStyle" Target="style3.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lgn="ctr">
              <a:defRPr sz="1400" b="0" i="0" u="none" strike="noStrike" kern="1200" spc="0" baseline="0">
                <a:solidFill>
                  <a:schemeClr val="tx1">
                    <a:lumMod val="65000"/>
                    <a:lumOff val="35000"/>
                  </a:schemeClr>
                </a:solidFill>
                <a:latin typeface="+mn-lt"/>
                <a:ea typeface="+mn-ea"/>
                <a:cs typeface="+mn-cs"/>
              </a:defRPr>
            </a:pPr>
            <a:r>
              <a:rPr lang="en-GB" sz="1400" baseline="0" dirty="0"/>
              <a:t>Graph showing FX74 e423 and SRCC wings lift and drag coefficients</a:t>
            </a:r>
            <a:endParaRPr lang="en-GB" sz="1400" dirty="0"/>
          </a:p>
        </c:rich>
      </c:tx>
      <c:layout>
        <c:manualLayout>
          <c:xMode val="edge"/>
          <c:yMode val="edge"/>
          <c:x val="0.12578934641102993"/>
          <c:y val="6.9175689276420926E-2"/>
        </c:manualLayout>
      </c:layout>
      <c:overlay val="0"/>
      <c:spPr>
        <a:noFill/>
        <a:ln>
          <a:noFill/>
        </a:ln>
        <a:effectLst/>
      </c:spPr>
      <c:txPr>
        <a:bodyPr rot="0" spcFirstLastPara="1" vertOverflow="ellipsis" vert="horz" wrap="square" anchor="ctr" anchorCtr="1"/>
        <a:lstStyle/>
        <a:p>
          <a:pPr algn="ct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1485282484489991"/>
          <c:y val="0.16914487268894488"/>
          <c:w val="0.62230339759351927"/>
          <c:h val="0.62528394828960909"/>
        </c:manualLayout>
      </c:layout>
      <c:scatterChart>
        <c:scatterStyle val="smoothMarker"/>
        <c:varyColors val="0"/>
        <c:ser>
          <c:idx val="4"/>
          <c:order val="0"/>
          <c:tx>
            <c:v>SRCC Cl</c:v>
          </c:tx>
          <c:spPr>
            <a:ln w="19050" cap="rnd">
              <a:solidFill>
                <a:srgbClr val="FF15C2"/>
              </a:solidFill>
              <a:round/>
            </a:ln>
            <a:effectLst/>
          </c:spPr>
          <c:marker>
            <c:symbol val="none"/>
          </c:marker>
          <c:xVal>
            <c:numRef>
              <c:f>Sheet1!$H$26:$H$34</c:f>
              <c:numCache>
                <c:formatCode>General</c:formatCode>
                <c:ptCount val="9"/>
                <c:pt idx="0">
                  <c:v>0</c:v>
                </c:pt>
                <c:pt idx="1">
                  <c:v>5</c:v>
                </c:pt>
                <c:pt idx="2">
                  <c:v>10</c:v>
                </c:pt>
                <c:pt idx="3">
                  <c:v>12</c:v>
                </c:pt>
                <c:pt idx="4">
                  <c:v>14</c:v>
                </c:pt>
                <c:pt idx="5">
                  <c:v>15</c:v>
                </c:pt>
                <c:pt idx="6">
                  <c:v>16</c:v>
                </c:pt>
                <c:pt idx="7">
                  <c:v>18</c:v>
                </c:pt>
                <c:pt idx="8">
                  <c:v>20</c:v>
                </c:pt>
              </c:numCache>
            </c:numRef>
          </c:xVal>
          <c:yVal>
            <c:numRef>
              <c:f>Sheet1!$O$26:$O$34</c:f>
              <c:numCache>
                <c:formatCode>General</c:formatCode>
                <c:ptCount val="9"/>
                <c:pt idx="0">
                  <c:v>0.37791607222881762</c:v>
                </c:pt>
                <c:pt idx="1">
                  <c:v>0.64529311718256865</c:v>
                </c:pt>
                <c:pt idx="2">
                  <c:v>0.72420275208572515</c:v>
                </c:pt>
                <c:pt idx="3">
                  <c:v>0.72731364290412692</c:v>
                </c:pt>
                <c:pt idx="4">
                  <c:v>0.81694673285908725</c:v>
                </c:pt>
                <c:pt idx="5">
                  <c:v>0.83754705538615026</c:v>
                </c:pt>
                <c:pt idx="6">
                  <c:v>0.81449083545296164</c:v>
                </c:pt>
                <c:pt idx="7">
                  <c:v>0.79890227948952131</c:v>
                </c:pt>
                <c:pt idx="8">
                  <c:v>0.75150788715474448</c:v>
                </c:pt>
              </c:numCache>
            </c:numRef>
          </c:yVal>
          <c:smooth val="1"/>
          <c:extLst>
            <c:ext xmlns:c16="http://schemas.microsoft.com/office/drawing/2014/chart" uri="{C3380CC4-5D6E-409C-BE32-E72D297353CC}">
              <c16:uniqueId val="{00000000-5E7D-4BF8-86F9-E36166BCE569}"/>
            </c:ext>
          </c:extLst>
        </c:ser>
        <c:ser>
          <c:idx val="5"/>
          <c:order val="1"/>
          <c:tx>
            <c:v>SRCC Cd</c:v>
          </c:tx>
          <c:spPr>
            <a:ln w="19050" cap="rnd">
              <a:solidFill>
                <a:srgbClr val="002060"/>
              </a:solidFill>
              <a:round/>
            </a:ln>
            <a:effectLst/>
          </c:spPr>
          <c:marker>
            <c:symbol val="none"/>
          </c:marker>
          <c:xVal>
            <c:numRef>
              <c:f>Sheet1!$H$26:$H$34</c:f>
              <c:numCache>
                <c:formatCode>General</c:formatCode>
                <c:ptCount val="9"/>
                <c:pt idx="0">
                  <c:v>0</c:v>
                </c:pt>
                <c:pt idx="1">
                  <c:v>5</c:v>
                </c:pt>
                <c:pt idx="2">
                  <c:v>10</c:v>
                </c:pt>
                <c:pt idx="3">
                  <c:v>12</c:v>
                </c:pt>
                <c:pt idx="4">
                  <c:v>14</c:v>
                </c:pt>
                <c:pt idx="5">
                  <c:v>15</c:v>
                </c:pt>
                <c:pt idx="6">
                  <c:v>16</c:v>
                </c:pt>
                <c:pt idx="7">
                  <c:v>18</c:v>
                </c:pt>
                <c:pt idx="8">
                  <c:v>20</c:v>
                </c:pt>
              </c:numCache>
            </c:numRef>
          </c:xVal>
          <c:yVal>
            <c:numRef>
              <c:f>Sheet1!$P$26:$P$34</c:f>
              <c:numCache>
                <c:formatCode>General</c:formatCode>
                <c:ptCount val="9"/>
                <c:pt idx="0">
                  <c:v>1.8626213676647303E-2</c:v>
                </c:pt>
                <c:pt idx="1">
                  <c:v>5.8395346726027114E-2</c:v>
                </c:pt>
                <c:pt idx="2">
                  <c:v>7.8580606723300375E-2</c:v>
                </c:pt>
                <c:pt idx="3">
                  <c:v>8.8144633544010087E-2</c:v>
                </c:pt>
                <c:pt idx="4">
                  <c:v>0.10223777826423665</c:v>
                </c:pt>
                <c:pt idx="5">
                  <c:v>0.10707277696697945</c:v>
                </c:pt>
                <c:pt idx="6">
                  <c:v>0.1112821780996779</c:v>
                </c:pt>
                <c:pt idx="7">
                  <c:v>0.12171511199281532</c:v>
                </c:pt>
                <c:pt idx="8">
                  <c:v>0.13452918967584931</c:v>
                </c:pt>
              </c:numCache>
            </c:numRef>
          </c:yVal>
          <c:smooth val="1"/>
          <c:extLst>
            <c:ext xmlns:c16="http://schemas.microsoft.com/office/drawing/2014/chart" uri="{C3380CC4-5D6E-409C-BE32-E72D297353CC}">
              <c16:uniqueId val="{00000001-5E7D-4BF8-86F9-E36166BCE569}"/>
            </c:ext>
          </c:extLst>
        </c:ser>
        <c:ser>
          <c:idx val="0"/>
          <c:order val="2"/>
          <c:tx>
            <c:v>Wortmann fx74 CL5 Cl</c:v>
          </c:tx>
          <c:spPr>
            <a:ln w="19050" cap="rnd">
              <a:solidFill>
                <a:srgbClr val="00B0F0"/>
              </a:solidFill>
              <a:round/>
            </a:ln>
            <a:effectLst/>
          </c:spPr>
          <c:marker>
            <c:symbol val="none"/>
          </c:marker>
          <c:xVal>
            <c:numRef>
              <c:f>Sheet1!$F$2:$F$9</c:f>
              <c:numCache>
                <c:formatCode>General</c:formatCode>
                <c:ptCount val="8"/>
                <c:pt idx="0">
                  <c:v>0</c:v>
                </c:pt>
                <c:pt idx="1">
                  <c:v>5</c:v>
                </c:pt>
                <c:pt idx="2">
                  <c:v>7</c:v>
                </c:pt>
                <c:pt idx="3">
                  <c:v>8</c:v>
                </c:pt>
                <c:pt idx="4">
                  <c:v>9</c:v>
                </c:pt>
                <c:pt idx="5">
                  <c:v>10</c:v>
                </c:pt>
                <c:pt idx="6">
                  <c:v>11</c:v>
                </c:pt>
                <c:pt idx="7">
                  <c:v>12</c:v>
                </c:pt>
              </c:numCache>
            </c:numRef>
          </c:xVal>
          <c:yVal>
            <c:numRef>
              <c:f>(Sheet1!$H$7,Sheet1!$L$7,Sheet1!$P$7,Sheet1!$T$7,Sheet1!$X$7,Sheet1!$AB$7,Sheet1!$AF$7)</c:f>
              <c:numCache>
                <c:formatCode>General</c:formatCode>
                <c:ptCount val="7"/>
                <c:pt idx="0">
                  <c:v>1.1958092556153528</c:v>
                </c:pt>
                <c:pt idx="1">
                  <c:v>2.041312425613325</c:v>
                </c:pt>
                <c:pt idx="2">
                  <c:v>2.2925790943545876</c:v>
                </c:pt>
                <c:pt idx="3">
                  <c:v>2.4282997767403791</c:v>
                </c:pt>
                <c:pt idx="4">
                  <c:v>2.5108326241371444</c:v>
                </c:pt>
                <c:pt idx="5">
                  <c:v>2.4539766625971509</c:v>
                </c:pt>
                <c:pt idx="6">
                  <c:v>2.5034963710352098</c:v>
                </c:pt>
              </c:numCache>
            </c:numRef>
          </c:yVal>
          <c:smooth val="1"/>
          <c:extLst>
            <c:ext xmlns:c16="http://schemas.microsoft.com/office/drawing/2014/chart" uri="{C3380CC4-5D6E-409C-BE32-E72D297353CC}">
              <c16:uniqueId val="{00000002-5E7D-4BF8-86F9-E36166BCE569}"/>
            </c:ext>
          </c:extLst>
        </c:ser>
        <c:ser>
          <c:idx val="2"/>
          <c:order val="3"/>
          <c:tx>
            <c:v>Wortmann fx Cd</c:v>
          </c:tx>
          <c:spPr>
            <a:ln w="19050" cap="rnd">
              <a:solidFill>
                <a:srgbClr val="00FF00"/>
              </a:solidFill>
              <a:round/>
            </a:ln>
            <a:effectLst/>
          </c:spPr>
          <c:marker>
            <c:symbol val="none"/>
          </c:marker>
          <c:xVal>
            <c:numRef>
              <c:f>Sheet1!$F$2:$F$9</c:f>
              <c:numCache>
                <c:formatCode>General</c:formatCode>
                <c:ptCount val="8"/>
                <c:pt idx="0">
                  <c:v>0</c:v>
                </c:pt>
                <c:pt idx="1">
                  <c:v>5</c:v>
                </c:pt>
                <c:pt idx="2">
                  <c:v>7</c:v>
                </c:pt>
                <c:pt idx="3">
                  <c:v>8</c:v>
                </c:pt>
                <c:pt idx="4">
                  <c:v>9</c:v>
                </c:pt>
                <c:pt idx="5">
                  <c:v>10</c:v>
                </c:pt>
                <c:pt idx="6">
                  <c:v>11</c:v>
                </c:pt>
                <c:pt idx="7">
                  <c:v>12</c:v>
                </c:pt>
              </c:numCache>
            </c:numRef>
          </c:xVal>
          <c:yVal>
            <c:numRef>
              <c:f>(Sheet1!$H$8,Sheet1!$L$8,Sheet1!$P$8,Sheet1!$T$8,Sheet1!$X$8,Sheet1!$AB$8,Sheet1!$AF$8)</c:f>
              <c:numCache>
                <c:formatCode>General</c:formatCode>
                <c:ptCount val="7"/>
                <c:pt idx="0">
                  <c:v>0.12471630273288957</c:v>
                </c:pt>
                <c:pt idx="1">
                  <c:v>0.20541508685417106</c:v>
                </c:pt>
                <c:pt idx="2">
                  <c:v>0.24943260546577914</c:v>
                </c:pt>
                <c:pt idx="3">
                  <c:v>0.2714413647715832</c:v>
                </c:pt>
                <c:pt idx="4">
                  <c:v>0.2989523139038382</c:v>
                </c:pt>
                <c:pt idx="5">
                  <c:v>0.28794793425093618</c:v>
                </c:pt>
                <c:pt idx="6">
                  <c:v>0.35947640199479935</c:v>
                </c:pt>
              </c:numCache>
            </c:numRef>
          </c:yVal>
          <c:smooth val="1"/>
          <c:extLst>
            <c:ext xmlns:c16="http://schemas.microsoft.com/office/drawing/2014/chart" uri="{C3380CC4-5D6E-409C-BE32-E72D297353CC}">
              <c16:uniqueId val="{00000003-5E7D-4BF8-86F9-E36166BCE569}"/>
            </c:ext>
          </c:extLst>
        </c:ser>
        <c:ser>
          <c:idx val="1"/>
          <c:order val="4"/>
          <c:tx>
            <c:v>Eppler E423 Cl</c:v>
          </c:tx>
          <c:spPr>
            <a:ln w="19050" cap="rnd">
              <a:solidFill>
                <a:schemeClr val="accent2"/>
              </a:solidFill>
              <a:round/>
            </a:ln>
            <a:effectLst/>
          </c:spPr>
          <c:marker>
            <c:symbol val="none"/>
          </c:marker>
          <c:xVal>
            <c:numRef>
              <c:f>Sheet1!$F$2:$F$9</c:f>
              <c:numCache>
                <c:formatCode>General</c:formatCode>
                <c:ptCount val="8"/>
                <c:pt idx="0">
                  <c:v>0</c:v>
                </c:pt>
                <c:pt idx="1">
                  <c:v>5</c:v>
                </c:pt>
                <c:pt idx="2">
                  <c:v>7</c:v>
                </c:pt>
                <c:pt idx="3">
                  <c:v>8</c:v>
                </c:pt>
                <c:pt idx="4">
                  <c:v>9</c:v>
                </c:pt>
                <c:pt idx="5">
                  <c:v>10</c:v>
                </c:pt>
                <c:pt idx="6">
                  <c:v>11</c:v>
                </c:pt>
                <c:pt idx="7">
                  <c:v>12</c:v>
                </c:pt>
              </c:numCache>
            </c:numRef>
          </c:xVal>
          <c:yVal>
            <c:numRef>
              <c:f>(Sheet1!$I$7,Sheet1!$M$7,Sheet1!$Q$7,Sheet1!$U$7,Sheet1!$Y$7,Sheet1!$AC$7,Sheet1!$AG$7,Sheet1!$AJ$7)</c:f>
              <c:numCache>
                <c:formatCode>General</c:formatCode>
                <c:ptCount val="8"/>
                <c:pt idx="0">
                  <c:v>1.1866389392379346</c:v>
                </c:pt>
                <c:pt idx="1">
                  <c:v>1.8606571929781832</c:v>
                </c:pt>
                <c:pt idx="2">
                  <c:v>2.0908321340513836</c:v>
                </c:pt>
                <c:pt idx="3">
                  <c:v>2.1825352978255674</c:v>
                </c:pt>
                <c:pt idx="4">
                  <c:v>2.3145878536603917</c:v>
                </c:pt>
                <c:pt idx="5">
                  <c:v>2.4539766625971509</c:v>
                </c:pt>
                <c:pt idx="6">
                  <c:v>2.4044569541590914</c:v>
                </c:pt>
                <c:pt idx="7">
                  <c:v>2.4209635236384446</c:v>
                </c:pt>
              </c:numCache>
            </c:numRef>
          </c:yVal>
          <c:smooth val="1"/>
          <c:extLst>
            <c:ext xmlns:c16="http://schemas.microsoft.com/office/drawing/2014/chart" uri="{C3380CC4-5D6E-409C-BE32-E72D297353CC}">
              <c16:uniqueId val="{00000004-5E7D-4BF8-86F9-E36166BCE569}"/>
            </c:ext>
          </c:extLst>
        </c:ser>
        <c:ser>
          <c:idx val="3"/>
          <c:order val="5"/>
          <c:tx>
            <c:v>Eppler e423 Cd</c:v>
          </c:tx>
          <c:spPr>
            <a:ln w="19050" cap="rnd">
              <a:solidFill>
                <a:schemeClr val="accent4"/>
              </a:solidFill>
              <a:round/>
            </a:ln>
            <a:effectLst/>
          </c:spPr>
          <c:marker>
            <c:symbol val="none"/>
          </c:marker>
          <c:xVal>
            <c:numRef>
              <c:f>Sheet1!$F$2:$F$9</c:f>
              <c:numCache>
                <c:formatCode>General</c:formatCode>
                <c:ptCount val="8"/>
                <c:pt idx="0">
                  <c:v>0</c:v>
                </c:pt>
                <c:pt idx="1">
                  <c:v>5</c:v>
                </c:pt>
                <c:pt idx="2">
                  <c:v>7</c:v>
                </c:pt>
                <c:pt idx="3">
                  <c:v>8</c:v>
                </c:pt>
                <c:pt idx="4">
                  <c:v>9</c:v>
                </c:pt>
                <c:pt idx="5">
                  <c:v>10</c:v>
                </c:pt>
                <c:pt idx="6">
                  <c:v>11</c:v>
                </c:pt>
                <c:pt idx="7">
                  <c:v>12</c:v>
                </c:pt>
              </c:numCache>
            </c:numRef>
          </c:xVal>
          <c:yVal>
            <c:numRef>
              <c:f>(Sheet1!$I$8,Sheet1!$M$8,Sheet1!$Q$8,Sheet1!$U$8,Sheet1!$Y$8,Sheet1!$AC$8,Sheet1!$AG$8,Sheet1!$AJ$8)</c:f>
              <c:numCache>
                <c:formatCode>General</c:formatCode>
                <c:ptCount val="8"/>
                <c:pt idx="0">
                  <c:v>9.6655134617989386E-2</c:v>
                </c:pt>
                <c:pt idx="1">
                  <c:v>0.21641946650707303</c:v>
                </c:pt>
                <c:pt idx="2">
                  <c:v>0.21641946650707303</c:v>
                </c:pt>
                <c:pt idx="3">
                  <c:v>0.24026228908836075</c:v>
                </c:pt>
                <c:pt idx="4">
                  <c:v>0.2714413647715832</c:v>
                </c:pt>
                <c:pt idx="5">
                  <c:v>0.28794793425093618</c:v>
                </c:pt>
                <c:pt idx="6">
                  <c:v>0.32279513648512592</c:v>
                </c:pt>
                <c:pt idx="7">
                  <c:v>0.34480389579093002</c:v>
                </c:pt>
              </c:numCache>
            </c:numRef>
          </c:yVal>
          <c:smooth val="1"/>
          <c:extLst>
            <c:ext xmlns:c16="http://schemas.microsoft.com/office/drawing/2014/chart" uri="{C3380CC4-5D6E-409C-BE32-E72D297353CC}">
              <c16:uniqueId val="{00000005-5E7D-4BF8-86F9-E36166BCE569}"/>
            </c:ext>
          </c:extLst>
        </c:ser>
        <c:dLbls>
          <c:showLegendKey val="0"/>
          <c:showVal val="0"/>
          <c:showCatName val="0"/>
          <c:showSerName val="0"/>
          <c:showPercent val="0"/>
          <c:showBubbleSize val="0"/>
        </c:dLbls>
        <c:axId val="416051440"/>
        <c:axId val="416053408"/>
      </c:scatterChart>
      <c:valAx>
        <c:axId val="416051440"/>
        <c:scaling>
          <c:orientation val="minMax"/>
          <c:max val="13"/>
          <c:min val="0"/>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Angle</a:t>
                </a:r>
                <a:r>
                  <a:rPr lang="en-GB" baseline="0"/>
                  <a:t> of attack (deg)</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16053408"/>
        <c:crosses val="autoZero"/>
        <c:crossBetween val="midCat"/>
        <c:majorUnit val="2"/>
      </c:valAx>
      <c:valAx>
        <c:axId val="41605340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Coefficient of lift</a:t>
                </a:r>
                <a:br>
                  <a:rPr lang="en-GB"/>
                </a:br>
                <a:r>
                  <a:rPr lang="en-GB"/>
                  <a:t>and</a:t>
                </a:r>
                <a:r>
                  <a:rPr lang="en-GB" baseline="0"/>
                  <a:t> drag</a:t>
                </a:r>
                <a:endParaRPr lang="en-GB"/>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16051440"/>
        <c:crosses val="autoZero"/>
        <c:crossBetween val="midCat"/>
      </c:valAx>
      <c:spPr>
        <a:noFill/>
        <a:ln>
          <a:noFill/>
        </a:ln>
        <a:effectLst/>
      </c:spPr>
    </c:plotArea>
    <c:legend>
      <c:legendPos val="r"/>
      <c:layout>
        <c:manualLayout>
          <c:xMode val="edge"/>
          <c:yMode val="edge"/>
          <c:x val="0.76561919554579916"/>
          <c:y val="0.22077263465395791"/>
          <c:w val="0.23142541813235409"/>
          <c:h val="0.48702469895802336"/>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0" i="0" u="none" strike="noStrike" kern="1200" cap="none" spc="50" normalizeH="0" baseline="0">
                <a:solidFill>
                  <a:schemeClr val="tx1">
                    <a:lumMod val="65000"/>
                    <a:lumOff val="35000"/>
                  </a:schemeClr>
                </a:solidFill>
                <a:latin typeface="+mj-lt"/>
                <a:ea typeface="+mj-ea"/>
                <a:cs typeface="+mj-cs"/>
              </a:defRPr>
            </a:pPr>
            <a:r>
              <a:rPr lang="en-US" dirty="0"/>
              <a:t>Ahmed</a:t>
            </a:r>
            <a:r>
              <a:rPr lang="en-US" baseline="0" dirty="0"/>
              <a:t> final study</a:t>
            </a:r>
            <a:r>
              <a:rPr lang="en-US" dirty="0"/>
              <a:t> pressure distribution</a:t>
            </a:r>
          </a:p>
        </c:rich>
      </c:tx>
      <c:overlay val="0"/>
      <c:spPr>
        <a:noFill/>
        <a:ln>
          <a:noFill/>
        </a:ln>
        <a:effectLst/>
      </c:spPr>
      <c:txPr>
        <a:bodyPr rot="0" spcFirstLastPara="1" vertOverflow="ellipsis" vert="horz" wrap="square" anchor="ctr" anchorCtr="1"/>
        <a:lstStyle/>
        <a:p>
          <a:pPr>
            <a:defRPr sz="1600" b="0" i="0" u="none" strike="noStrike" kern="1200" cap="none" spc="50" normalizeH="0" baseline="0">
              <a:solidFill>
                <a:schemeClr val="tx1">
                  <a:lumMod val="65000"/>
                  <a:lumOff val="35000"/>
                </a:schemeClr>
              </a:solidFill>
              <a:latin typeface="+mj-lt"/>
              <a:ea typeface="+mj-ea"/>
              <a:cs typeface="+mj-cs"/>
            </a:defRPr>
          </a:pPr>
          <a:endParaRPr lang="en-US"/>
        </a:p>
      </c:txPr>
    </c:title>
    <c:autoTitleDeleted val="0"/>
    <c:plotArea>
      <c:layout>
        <c:manualLayout>
          <c:layoutTarget val="inner"/>
          <c:xMode val="edge"/>
          <c:yMode val="edge"/>
          <c:x val="0.12965537742664454"/>
          <c:y val="0.16747141602110729"/>
          <c:w val="0.79704156806406523"/>
          <c:h val="0.71420571932006416"/>
        </c:manualLayout>
      </c:layout>
      <c:scatterChart>
        <c:scatterStyle val="smoothMarker"/>
        <c:varyColors val="0"/>
        <c:ser>
          <c:idx val="0"/>
          <c:order val="0"/>
          <c:tx>
            <c:v>ahmed big domain pressure distribution</c:v>
          </c:tx>
          <c:spPr>
            <a:ln w="28575" cap="rnd">
              <a:solidFill>
                <a:srgbClr val="FF0000"/>
              </a:solidFill>
              <a:round/>
            </a:ln>
            <a:effectLst/>
          </c:spPr>
          <c:marker>
            <c:symbol val="none"/>
          </c:marker>
          <c:xVal>
            <c:numRef>
              <c:f>Sheet1!$A$6:$A$282</c:f>
              <c:numCache>
                <c:formatCode>0.00E+00</c:formatCode>
                <c:ptCount val="277"/>
                <c:pt idx="0">
                  <c:v>-1.36730664E-17</c:v>
                </c:pt>
                <c:pt idx="1">
                  <c:v>-4.6750907800000002E-3</c:v>
                </c:pt>
                <c:pt idx="2">
                  <c:v>-9.4265565299999996E-3</c:v>
                </c:pt>
                <c:pt idx="3">
                  <c:v>-1.4452935199999999E-2</c:v>
                </c:pt>
                <c:pt idx="4">
                  <c:v>-2.2729178900000001E-2</c:v>
                </c:pt>
                <c:pt idx="5">
                  <c:v>-3.30126658E-2</c:v>
                </c:pt>
                <c:pt idx="6">
                  <c:v>-4.1520223000000002E-2</c:v>
                </c:pt>
                <c:pt idx="7">
                  <c:v>-4.8734407899999999E-2</c:v>
                </c:pt>
                <c:pt idx="8">
                  <c:v>-5.7593494699999997E-2</c:v>
                </c:pt>
                <c:pt idx="9">
                  <c:v>-6.6292576500000006E-2</c:v>
                </c:pt>
                <c:pt idx="10">
                  <c:v>-7.4066877399999995E-2</c:v>
                </c:pt>
                <c:pt idx="11">
                  <c:v>-8.2837767899999998E-2</c:v>
                </c:pt>
                <c:pt idx="12">
                  <c:v>-9.2027954800000006E-2</c:v>
                </c:pt>
                <c:pt idx="13">
                  <c:v>-9.9628128100000005E-2</c:v>
                </c:pt>
                <c:pt idx="14">
                  <c:v>-0.109090008</c:v>
                </c:pt>
                <c:pt idx="15">
                  <c:v>-0.115583509</c:v>
                </c:pt>
                <c:pt idx="16">
                  <c:v>-0.121622682</c:v>
                </c:pt>
                <c:pt idx="17">
                  <c:v>-0.12877806999999999</c:v>
                </c:pt>
                <c:pt idx="18">
                  <c:v>-0.13738620300000001</c:v>
                </c:pt>
                <c:pt idx="19">
                  <c:v>-0.147658601</c:v>
                </c:pt>
                <c:pt idx="20">
                  <c:v>-0.15725819799999999</c:v>
                </c:pt>
                <c:pt idx="21">
                  <c:v>-0.16484813400000001</c:v>
                </c:pt>
                <c:pt idx="22">
                  <c:v>-0.17243845799999999</c:v>
                </c:pt>
                <c:pt idx="23">
                  <c:v>-0.18207606700000001</c:v>
                </c:pt>
                <c:pt idx="24">
                  <c:v>-0.19207125899999999</c:v>
                </c:pt>
                <c:pt idx="25">
                  <c:v>-0.20120032099999999</c:v>
                </c:pt>
                <c:pt idx="26">
                  <c:v>-0.20903918099999999</c:v>
                </c:pt>
                <c:pt idx="27">
                  <c:v>-0.21687805700000001</c:v>
                </c:pt>
                <c:pt idx="28">
                  <c:v>-0.22426143300000001</c:v>
                </c:pt>
                <c:pt idx="29">
                  <c:v>-0.231743693</c:v>
                </c:pt>
                <c:pt idx="30">
                  <c:v>-0.24127104899999999</c:v>
                </c:pt>
                <c:pt idx="31">
                  <c:v>-0.25096258500000002</c:v>
                </c:pt>
                <c:pt idx="32">
                  <c:v>-0.26033806799999998</c:v>
                </c:pt>
                <c:pt idx="33">
                  <c:v>-0.26899230499999999</c:v>
                </c:pt>
                <c:pt idx="34">
                  <c:v>-0.276619911</c:v>
                </c:pt>
                <c:pt idx="35">
                  <c:v>-0.28249394900000002</c:v>
                </c:pt>
                <c:pt idx="36">
                  <c:v>-0.28843975100000002</c:v>
                </c:pt>
                <c:pt idx="37">
                  <c:v>-0.29834494</c:v>
                </c:pt>
                <c:pt idx="38">
                  <c:v>-0.30958783600000001</c:v>
                </c:pt>
                <c:pt idx="39">
                  <c:v>-0.317596406</c:v>
                </c:pt>
                <c:pt idx="40">
                  <c:v>-0.32440409100000001</c:v>
                </c:pt>
                <c:pt idx="41">
                  <c:v>-0.33369380199999998</c:v>
                </c:pt>
                <c:pt idx="42">
                  <c:v>-0.34518468400000002</c:v>
                </c:pt>
                <c:pt idx="43">
                  <c:v>-0.35492607999999998</c:v>
                </c:pt>
                <c:pt idx="44">
                  <c:v>-0.36341631400000002</c:v>
                </c:pt>
                <c:pt idx="45">
                  <c:v>-0.372274518</c:v>
                </c:pt>
                <c:pt idx="46">
                  <c:v>-0.37881183600000001</c:v>
                </c:pt>
                <c:pt idx="47">
                  <c:v>-0.38562792499999998</c:v>
                </c:pt>
                <c:pt idx="48">
                  <c:v>-0.39475977400000001</c:v>
                </c:pt>
                <c:pt idx="49">
                  <c:v>-0.40434417099999997</c:v>
                </c:pt>
                <c:pt idx="50">
                  <c:v>-0.41412651499999997</c:v>
                </c:pt>
                <c:pt idx="51">
                  <c:v>-0.42465799999999998</c:v>
                </c:pt>
                <c:pt idx="52">
                  <c:v>-0.43493646400000002</c:v>
                </c:pt>
                <c:pt idx="53">
                  <c:v>-0.44236570600000003</c:v>
                </c:pt>
                <c:pt idx="54">
                  <c:v>-0.44884854600000001</c:v>
                </c:pt>
                <c:pt idx="55">
                  <c:v>-0.45472011000000001</c:v>
                </c:pt>
                <c:pt idx="56">
                  <c:v>-0.46100816100000003</c:v>
                </c:pt>
                <c:pt idx="57">
                  <c:v>-0.46998080599999997</c:v>
                </c:pt>
                <c:pt idx="58">
                  <c:v>-0.48050090699999998</c:v>
                </c:pt>
                <c:pt idx="59">
                  <c:v>-0.49147698299999998</c:v>
                </c:pt>
                <c:pt idx="60">
                  <c:v>-0.50159657000000002</c:v>
                </c:pt>
                <c:pt idx="61">
                  <c:v>-0.50923311699999996</c:v>
                </c:pt>
                <c:pt idx="62">
                  <c:v>-0.51681625799999997</c:v>
                </c:pt>
                <c:pt idx="63">
                  <c:v>-0.52631306600000005</c:v>
                </c:pt>
                <c:pt idx="64">
                  <c:v>-0.53487873100000005</c:v>
                </c:pt>
                <c:pt idx="65">
                  <c:v>-0.54083520200000001</c:v>
                </c:pt>
                <c:pt idx="66">
                  <c:v>-0.54685318500000002</c:v>
                </c:pt>
                <c:pt idx="67">
                  <c:v>-0.55457115199999996</c:v>
                </c:pt>
                <c:pt idx="68">
                  <c:v>-0.56138944599999996</c:v>
                </c:pt>
                <c:pt idx="69">
                  <c:v>-0.56830638600000005</c:v>
                </c:pt>
                <c:pt idx="70">
                  <c:v>-0.57772076100000003</c:v>
                </c:pt>
                <c:pt idx="71">
                  <c:v>-0.58747160399999998</c:v>
                </c:pt>
                <c:pt idx="72">
                  <c:v>-0.59772497400000002</c:v>
                </c:pt>
                <c:pt idx="73">
                  <c:v>-0.60937160300000004</c:v>
                </c:pt>
                <c:pt idx="74">
                  <c:v>-0.61881273999999997</c:v>
                </c:pt>
                <c:pt idx="75">
                  <c:v>-0.62675547600000003</c:v>
                </c:pt>
                <c:pt idx="76">
                  <c:v>-0.63664644999999997</c:v>
                </c:pt>
                <c:pt idx="77">
                  <c:v>-0.64837813399999999</c:v>
                </c:pt>
                <c:pt idx="78">
                  <c:v>-0.65853339399999999</c:v>
                </c:pt>
                <c:pt idx="79">
                  <c:v>-0.66777843199999998</c:v>
                </c:pt>
                <c:pt idx="80">
                  <c:v>-0.67806470399999996</c:v>
                </c:pt>
                <c:pt idx="81">
                  <c:v>-0.68711841100000004</c:v>
                </c:pt>
                <c:pt idx="82">
                  <c:v>-0.69341456899999998</c:v>
                </c:pt>
                <c:pt idx="83">
                  <c:v>-0.69979971600000002</c:v>
                </c:pt>
                <c:pt idx="84">
                  <c:v>-0.70824289299999998</c:v>
                </c:pt>
                <c:pt idx="85">
                  <c:v>-0.71613150800000003</c:v>
                </c:pt>
                <c:pt idx="86">
                  <c:v>-0.725069344</c:v>
                </c:pt>
                <c:pt idx="87">
                  <c:v>-0.73644244699999994</c:v>
                </c:pt>
                <c:pt idx="88">
                  <c:v>-0.74605679499999999</c:v>
                </c:pt>
                <c:pt idx="89">
                  <c:v>-0.75344365800000002</c:v>
                </c:pt>
                <c:pt idx="90">
                  <c:v>-0.76164251599999999</c:v>
                </c:pt>
                <c:pt idx="91">
                  <c:v>-0.76992672699999998</c:v>
                </c:pt>
                <c:pt idx="92">
                  <c:v>-0.77739501</c:v>
                </c:pt>
                <c:pt idx="93">
                  <c:v>-0.78725194899999995</c:v>
                </c:pt>
                <c:pt idx="94">
                  <c:v>-0.79933083100000002</c:v>
                </c:pt>
                <c:pt idx="95">
                  <c:v>-0.810336053</c:v>
                </c:pt>
                <c:pt idx="96">
                  <c:v>-0.82135093199999998</c:v>
                </c:pt>
                <c:pt idx="97">
                  <c:v>-0.831618309</c:v>
                </c:pt>
                <c:pt idx="98">
                  <c:v>-0.83971804400000005</c:v>
                </c:pt>
                <c:pt idx="99">
                  <c:v>-0.84829902599999996</c:v>
                </c:pt>
                <c:pt idx="100">
                  <c:v>-0.85447949199999995</c:v>
                </c:pt>
                <c:pt idx="101">
                  <c:v>-0.86105430100000002</c:v>
                </c:pt>
                <c:pt idx="102">
                  <c:v>-0.86973160500000002</c:v>
                </c:pt>
                <c:pt idx="103">
                  <c:v>-0.87875366200000005</c:v>
                </c:pt>
                <c:pt idx="104">
                  <c:v>-0.88667434499999997</c:v>
                </c:pt>
                <c:pt idx="105">
                  <c:v>-0.89501070999999999</c:v>
                </c:pt>
                <c:pt idx="106">
                  <c:v>-0.90622395300000003</c:v>
                </c:pt>
                <c:pt idx="107">
                  <c:v>-0.91886925699999999</c:v>
                </c:pt>
                <c:pt idx="108">
                  <c:v>-0.92574536799999996</c:v>
                </c:pt>
                <c:pt idx="109">
                  <c:v>-0.93107414200000005</c:v>
                </c:pt>
                <c:pt idx="110">
                  <c:v>-0.93754255799999997</c:v>
                </c:pt>
                <c:pt idx="111">
                  <c:v>-0.944000006</c:v>
                </c:pt>
                <c:pt idx="112">
                  <c:v>-0.95360553299999995</c:v>
                </c:pt>
                <c:pt idx="113">
                  <c:v>-0.96312546700000001</c:v>
                </c:pt>
                <c:pt idx="114">
                  <c:v>-0.97243487799999995</c:v>
                </c:pt>
                <c:pt idx="115">
                  <c:v>-0.98265224699999998</c:v>
                </c:pt>
                <c:pt idx="116">
                  <c:v>-0.99072510000000003</c:v>
                </c:pt>
                <c:pt idx="117">
                  <c:v>-0.99845313999999996</c:v>
                </c:pt>
                <c:pt idx="118">
                  <c:v>-1.0077658899999999</c:v>
                </c:pt>
                <c:pt idx="119">
                  <c:v>-1.0164942699999999</c:v>
                </c:pt>
                <c:pt idx="120">
                  <c:v>-1.0239503400000001</c:v>
                </c:pt>
                <c:pt idx="121">
                  <c:v>-1.0289268499999999</c:v>
                </c:pt>
                <c:pt idx="122">
                  <c:v>-1.0322091600000001</c:v>
                </c:pt>
                <c:pt idx="123">
                  <c:v>-1.0359684199999999</c:v>
                </c:pt>
                <c:pt idx="124">
                  <c:v>-1.0390256600000001</c:v>
                </c:pt>
                <c:pt idx="125">
                  <c:v>-1.04154944</c:v>
                </c:pt>
                <c:pt idx="126">
                  <c:v>-1.0430026100000001</c:v>
                </c:pt>
                <c:pt idx="127">
                  <c:v>-1.04373348</c:v>
                </c:pt>
                <c:pt idx="128">
                  <c:v>-1.0440000300000001</c:v>
                </c:pt>
                <c:pt idx="129">
                  <c:v>-1.0440000300000001</c:v>
                </c:pt>
                <c:pt idx="130">
                  <c:v>-1.0440000300000001</c:v>
                </c:pt>
                <c:pt idx="131">
                  <c:v>-1.0440000300000001</c:v>
                </c:pt>
                <c:pt idx="132">
                  <c:v>-1.0440000300000001</c:v>
                </c:pt>
                <c:pt idx="133">
                  <c:v>-1.0440000300000001</c:v>
                </c:pt>
                <c:pt idx="134">
                  <c:v>-1.0440000300000001</c:v>
                </c:pt>
                <c:pt idx="135">
                  <c:v>-1.0440000300000001</c:v>
                </c:pt>
                <c:pt idx="136">
                  <c:v>-1.0440000300000001</c:v>
                </c:pt>
                <c:pt idx="137">
                  <c:v>-1.0440000300000001</c:v>
                </c:pt>
                <c:pt idx="138">
                  <c:v>-1.0440000300000001</c:v>
                </c:pt>
                <c:pt idx="139">
                  <c:v>-1.0437395599999999</c:v>
                </c:pt>
                <c:pt idx="140">
                  <c:v>-1.04299235</c:v>
                </c:pt>
                <c:pt idx="141">
                  <c:v>-1.0421893600000001</c:v>
                </c:pt>
                <c:pt idx="142">
                  <c:v>-1.04065144</c:v>
                </c:pt>
                <c:pt idx="143">
                  <c:v>-1.0376038599999999</c:v>
                </c:pt>
                <c:pt idx="144">
                  <c:v>-1.0338659299999999</c:v>
                </c:pt>
                <c:pt idx="145">
                  <c:v>-1.0298854099999999</c:v>
                </c:pt>
                <c:pt idx="146">
                  <c:v>-1.0256964</c:v>
                </c:pt>
                <c:pt idx="147">
                  <c:v>-1.0210242300000001</c:v>
                </c:pt>
                <c:pt idx="148">
                  <c:v>-1.0165309899999999</c:v>
                </c:pt>
                <c:pt idx="149">
                  <c:v>-1.01223314</c:v>
                </c:pt>
                <c:pt idx="150">
                  <c:v>-1.00809872</c:v>
                </c:pt>
                <c:pt idx="151">
                  <c:v>-1.00224662</c:v>
                </c:pt>
                <c:pt idx="152">
                  <c:v>-0.99557238800000003</c:v>
                </c:pt>
                <c:pt idx="153">
                  <c:v>-0.98760837300000004</c:v>
                </c:pt>
                <c:pt idx="154">
                  <c:v>-0.97840374699999999</c:v>
                </c:pt>
                <c:pt idx="155">
                  <c:v>-0.97043776500000001</c:v>
                </c:pt>
                <c:pt idx="156">
                  <c:v>-0.96632707100000004</c:v>
                </c:pt>
                <c:pt idx="157">
                  <c:v>-0.96129059800000005</c:v>
                </c:pt>
                <c:pt idx="158">
                  <c:v>-0.95299267799999998</c:v>
                </c:pt>
                <c:pt idx="159">
                  <c:v>-0.944000006</c:v>
                </c:pt>
                <c:pt idx="160">
                  <c:v>-0.93479031300000004</c:v>
                </c:pt>
                <c:pt idx="161">
                  <c:v>-0.92558062100000005</c:v>
                </c:pt>
                <c:pt idx="162">
                  <c:v>-0.91627311700000003</c:v>
                </c:pt>
                <c:pt idx="163">
                  <c:v>-0.90793538100000004</c:v>
                </c:pt>
                <c:pt idx="164">
                  <c:v>-0.90082341399999999</c:v>
                </c:pt>
                <c:pt idx="165">
                  <c:v>-0.89436733700000004</c:v>
                </c:pt>
                <c:pt idx="166">
                  <c:v>-0.88525056800000002</c:v>
                </c:pt>
                <c:pt idx="167">
                  <c:v>-0.87545180300000003</c:v>
                </c:pt>
                <c:pt idx="168">
                  <c:v>-0.86598062499999995</c:v>
                </c:pt>
                <c:pt idx="169">
                  <c:v>-0.85621374800000005</c:v>
                </c:pt>
                <c:pt idx="170">
                  <c:v>-0.84674829200000001</c:v>
                </c:pt>
                <c:pt idx="171">
                  <c:v>-0.83687698799999999</c:v>
                </c:pt>
                <c:pt idx="172">
                  <c:v>-0.82710361499999996</c:v>
                </c:pt>
                <c:pt idx="173">
                  <c:v>-0.81855654700000002</c:v>
                </c:pt>
                <c:pt idx="174">
                  <c:v>-0.81323683300000005</c:v>
                </c:pt>
                <c:pt idx="175">
                  <c:v>-0.80625057200000005</c:v>
                </c:pt>
                <c:pt idx="176">
                  <c:v>-0.79731458399999999</c:v>
                </c:pt>
                <c:pt idx="177">
                  <c:v>-0.78753608500000005</c:v>
                </c:pt>
                <c:pt idx="178">
                  <c:v>-0.77703946800000001</c:v>
                </c:pt>
                <c:pt idx="179">
                  <c:v>-0.76464521900000004</c:v>
                </c:pt>
                <c:pt idx="180">
                  <c:v>-0.75045025300000001</c:v>
                </c:pt>
                <c:pt idx="181">
                  <c:v>-0.74001008300000004</c:v>
                </c:pt>
                <c:pt idx="182">
                  <c:v>-0.73147100200000004</c:v>
                </c:pt>
                <c:pt idx="183">
                  <c:v>-0.722512186</c:v>
                </c:pt>
                <c:pt idx="184">
                  <c:v>-0.71294450799999998</c:v>
                </c:pt>
                <c:pt idx="185">
                  <c:v>-0.70450270199999998</c:v>
                </c:pt>
                <c:pt idx="186">
                  <c:v>-0.69457417700000001</c:v>
                </c:pt>
                <c:pt idx="187">
                  <c:v>-0.68348801100000001</c:v>
                </c:pt>
                <c:pt idx="188">
                  <c:v>-0.67622846400000003</c:v>
                </c:pt>
                <c:pt idx="189">
                  <c:v>-0.66979253299999997</c:v>
                </c:pt>
                <c:pt idx="190">
                  <c:v>-0.66107672500000003</c:v>
                </c:pt>
                <c:pt idx="191">
                  <c:v>-0.64994138499999998</c:v>
                </c:pt>
                <c:pt idx="192">
                  <c:v>-0.63780420999999998</c:v>
                </c:pt>
                <c:pt idx="193">
                  <c:v>-0.62737810599999999</c:v>
                </c:pt>
                <c:pt idx="194">
                  <c:v>-0.61805856199999998</c:v>
                </c:pt>
                <c:pt idx="195">
                  <c:v>-0.61005485100000001</c:v>
                </c:pt>
                <c:pt idx="196">
                  <c:v>-0.59880197000000002</c:v>
                </c:pt>
                <c:pt idx="197">
                  <c:v>-0.58550137300000005</c:v>
                </c:pt>
                <c:pt idx="198">
                  <c:v>-0.57350701100000001</c:v>
                </c:pt>
                <c:pt idx="199">
                  <c:v>-0.56432402100000001</c:v>
                </c:pt>
                <c:pt idx="200">
                  <c:v>-0.55469858599999999</c:v>
                </c:pt>
                <c:pt idx="201">
                  <c:v>-0.54442423600000001</c:v>
                </c:pt>
                <c:pt idx="202">
                  <c:v>-0.53356587899999997</c:v>
                </c:pt>
                <c:pt idx="203">
                  <c:v>-0.52343964600000004</c:v>
                </c:pt>
                <c:pt idx="204">
                  <c:v>-0.51303613199999998</c:v>
                </c:pt>
                <c:pt idx="205">
                  <c:v>-0.50212711099999996</c:v>
                </c:pt>
                <c:pt idx="206">
                  <c:v>-0.49035793500000002</c:v>
                </c:pt>
                <c:pt idx="207">
                  <c:v>-0.47713425799999998</c:v>
                </c:pt>
                <c:pt idx="208">
                  <c:v>-0.46389725799999998</c:v>
                </c:pt>
                <c:pt idx="209">
                  <c:v>-0.45225548700000001</c:v>
                </c:pt>
                <c:pt idx="210">
                  <c:v>-0.44409298899999999</c:v>
                </c:pt>
                <c:pt idx="211">
                  <c:v>-0.43672061000000001</c:v>
                </c:pt>
                <c:pt idx="212">
                  <c:v>-0.42755460699999998</c:v>
                </c:pt>
                <c:pt idx="213">
                  <c:v>-0.41826412099999999</c:v>
                </c:pt>
                <c:pt idx="214">
                  <c:v>-0.411028385</c:v>
                </c:pt>
                <c:pt idx="215">
                  <c:v>-0.40383666800000001</c:v>
                </c:pt>
                <c:pt idx="216">
                  <c:v>-0.39430496100000001</c:v>
                </c:pt>
                <c:pt idx="217">
                  <c:v>-0.38205164699999999</c:v>
                </c:pt>
                <c:pt idx="218">
                  <c:v>-0.370632142</c:v>
                </c:pt>
                <c:pt idx="219">
                  <c:v>-0.360328496</c:v>
                </c:pt>
                <c:pt idx="220">
                  <c:v>-0.35102719100000002</c:v>
                </c:pt>
                <c:pt idx="221">
                  <c:v>-0.34369337599999999</c:v>
                </c:pt>
                <c:pt idx="222">
                  <c:v>-0.3348701</c:v>
                </c:pt>
                <c:pt idx="223">
                  <c:v>-0.32495188699999999</c:v>
                </c:pt>
                <c:pt idx="224">
                  <c:v>-0.31455493000000001</c:v>
                </c:pt>
                <c:pt idx="225">
                  <c:v>-0.30657526899999998</c:v>
                </c:pt>
                <c:pt idx="226">
                  <c:v>-0.29848512999999999</c:v>
                </c:pt>
                <c:pt idx="227">
                  <c:v>-0.28683623699999999</c:v>
                </c:pt>
                <c:pt idx="228">
                  <c:v>-0.27420443300000003</c:v>
                </c:pt>
                <c:pt idx="229">
                  <c:v>-0.26339492199999998</c:v>
                </c:pt>
                <c:pt idx="230">
                  <c:v>-0.25375762600000001</c:v>
                </c:pt>
                <c:pt idx="231">
                  <c:v>-0.24568784199999999</c:v>
                </c:pt>
                <c:pt idx="232">
                  <c:v>-0.23671157700000001</c:v>
                </c:pt>
                <c:pt idx="233">
                  <c:v>-0.22577087600000001</c:v>
                </c:pt>
                <c:pt idx="234">
                  <c:v>-0.21571436499999999</c:v>
                </c:pt>
                <c:pt idx="235">
                  <c:v>-0.205032468</c:v>
                </c:pt>
                <c:pt idx="236">
                  <c:v>-0.195201918</c:v>
                </c:pt>
                <c:pt idx="237">
                  <c:v>-0.18775077200000001</c:v>
                </c:pt>
                <c:pt idx="238">
                  <c:v>-0.17759434900000001</c:v>
                </c:pt>
                <c:pt idx="239">
                  <c:v>-0.16561594600000001</c:v>
                </c:pt>
                <c:pt idx="240">
                  <c:v>-0.15514676299999999</c:v>
                </c:pt>
                <c:pt idx="241">
                  <c:v>-0.145815164</c:v>
                </c:pt>
                <c:pt idx="242">
                  <c:v>-0.138323694</c:v>
                </c:pt>
                <c:pt idx="243">
                  <c:v>-0.13253788699999999</c:v>
                </c:pt>
                <c:pt idx="244">
                  <c:v>-0.123689756</c:v>
                </c:pt>
                <c:pt idx="245">
                  <c:v>-0.11318750700000001</c:v>
                </c:pt>
                <c:pt idx="246">
                  <c:v>-0.101884715</c:v>
                </c:pt>
                <c:pt idx="247">
                  <c:v>-9.2908963600000005E-2</c:v>
                </c:pt>
                <c:pt idx="248">
                  <c:v>-8.5395276500000006E-2</c:v>
                </c:pt>
                <c:pt idx="249">
                  <c:v>-7.5559832199999996E-2</c:v>
                </c:pt>
                <c:pt idx="250">
                  <c:v>-6.5389953599999995E-2</c:v>
                </c:pt>
                <c:pt idx="251">
                  <c:v>-5.5911526099999997E-2</c:v>
                </c:pt>
                <c:pt idx="252">
                  <c:v>-4.64726835E-2</c:v>
                </c:pt>
                <c:pt idx="253">
                  <c:v>-3.61784957E-2</c:v>
                </c:pt>
                <c:pt idx="254">
                  <c:v>-2.43743565E-2</c:v>
                </c:pt>
                <c:pt idx="255">
                  <c:v>-1.48465922E-2</c:v>
                </c:pt>
                <c:pt idx="256">
                  <c:v>-7.4232961099999998E-3</c:v>
                </c:pt>
                <c:pt idx="257">
                  <c:v>0</c:v>
                </c:pt>
                <c:pt idx="258">
                  <c:v>-7.2521571299999997E-19</c:v>
                </c:pt>
                <c:pt idx="259">
                  <c:v>-1.4504316299999999E-18</c:v>
                </c:pt>
                <c:pt idx="260">
                  <c:v>-2.1268548599999999E-18</c:v>
                </c:pt>
                <c:pt idx="261">
                  <c:v>-2.6399837299999999E-18</c:v>
                </c:pt>
                <c:pt idx="262">
                  <c:v>-3.1819322100000001E-18</c:v>
                </c:pt>
                <c:pt idx="263">
                  <c:v>-3.9152460200000002E-18</c:v>
                </c:pt>
                <c:pt idx="264">
                  <c:v>-4.6951545000000001E-18</c:v>
                </c:pt>
                <c:pt idx="265">
                  <c:v>-5.3300511900000001E-18</c:v>
                </c:pt>
                <c:pt idx="266">
                  <c:v>-5.9811482100000001E-18</c:v>
                </c:pt>
                <c:pt idx="267">
                  <c:v>-6.7537150500000003E-18</c:v>
                </c:pt>
                <c:pt idx="268">
                  <c:v>-7.5833858899999996E-18</c:v>
                </c:pt>
                <c:pt idx="269">
                  <c:v>-8.2258305999999999E-18</c:v>
                </c:pt>
                <c:pt idx="270">
                  <c:v>-8.7679416100000002E-18</c:v>
                </c:pt>
                <c:pt idx="271">
                  <c:v>-9.3812042199999992E-18</c:v>
                </c:pt>
                <c:pt idx="272">
                  <c:v>-9.9517330199999998E-18</c:v>
                </c:pt>
                <c:pt idx="273">
                  <c:v>-1.03647873E-17</c:v>
                </c:pt>
                <c:pt idx="274">
                  <c:v>-1.09578171E-17</c:v>
                </c:pt>
                <c:pt idx="275">
                  <c:v>-1.18225674E-17</c:v>
                </c:pt>
                <c:pt idx="276">
                  <c:v>-1.27513796E-17</c:v>
                </c:pt>
              </c:numCache>
            </c:numRef>
          </c:xVal>
          <c:yVal>
            <c:numRef>
              <c:f>Sheet1!$B$6:$B$282</c:f>
              <c:numCache>
                <c:formatCode>0.00E+00</c:formatCode>
                <c:ptCount val="277"/>
                <c:pt idx="0">
                  <c:v>-23.091203700000001</c:v>
                </c:pt>
                <c:pt idx="1">
                  <c:v>-23.308032999999998</c:v>
                </c:pt>
                <c:pt idx="2">
                  <c:v>-22.411622999999999</c:v>
                </c:pt>
                <c:pt idx="3">
                  <c:v>-21.9118824</c:v>
                </c:pt>
                <c:pt idx="4">
                  <c:v>-22.462472900000002</c:v>
                </c:pt>
                <c:pt idx="5">
                  <c:v>-23.7036552</c:v>
                </c:pt>
                <c:pt idx="6">
                  <c:v>-24.881305699999999</c:v>
                </c:pt>
                <c:pt idx="7">
                  <c:v>-26.378503800000001</c:v>
                </c:pt>
                <c:pt idx="8">
                  <c:v>-28.781797399999999</c:v>
                </c:pt>
                <c:pt idx="9">
                  <c:v>-30.863241200000001</c:v>
                </c:pt>
                <c:pt idx="10">
                  <c:v>-33.236644699999999</c:v>
                </c:pt>
                <c:pt idx="11">
                  <c:v>-36.955463399999999</c:v>
                </c:pt>
                <c:pt idx="12">
                  <c:v>-42.593761399999998</c:v>
                </c:pt>
                <c:pt idx="13">
                  <c:v>-45.691406299999997</c:v>
                </c:pt>
                <c:pt idx="14">
                  <c:v>-50.912334399999999</c:v>
                </c:pt>
                <c:pt idx="15">
                  <c:v>-56.274749800000002</c:v>
                </c:pt>
                <c:pt idx="16">
                  <c:v>-60.583866100000002</c:v>
                </c:pt>
                <c:pt idx="17">
                  <c:v>-66.390907299999995</c:v>
                </c:pt>
                <c:pt idx="18">
                  <c:v>-76.846778900000004</c:v>
                </c:pt>
                <c:pt idx="19">
                  <c:v>-91.136878999999993</c:v>
                </c:pt>
                <c:pt idx="20">
                  <c:v>-107.14579000000001</c:v>
                </c:pt>
                <c:pt idx="21">
                  <c:v>-122.83891300000001</c:v>
                </c:pt>
                <c:pt idx="22">
                  <c:v>-143.27694700000001</c:v>
                </c:pt>
                <c:pt idx="23">
                  <c:v>-185.35614000000001</c:v>
                </c:pt>
                <c:pt idx="24">
                  <c:v>-298.90017699999999</c:v>
                </c:pt>
                <c:pt idx="25">
                  <c:v>-399.27493299999998</c:v>
                </c:pt>
                <c:pt idx="26">
                  <c:v>-272.53985599999999</c:v>
                </c:pt>
                <c:pt idx="27">
                  <c:v>-209.37167400000001</c:v>
                </c:pt>
                <c:pt idx="28">
                  <c:v>-177.35737599999999</c:v>
                </c:pt>
                <c:pt idx="29">
                  <c:v>-158.555542</c:v>
                </c:pt>
                <c:pt idx="30">
                  <c:v>-137.19770800000001</c:v>
                </c:pt>
                <c:pt idx="31">
                  <c:v>-119.42472100000001</c:v>
                </c:pt>
                <c:pt idx="32">
                  <c:v>-107.81192799999999</c:v>
                </c:pt>
                <c:pt idx="33">
                  <c:v>-97.245788599999997</c:v>
                </c:pt>
                <c:pt idx="34">
                  <c:v>-91.300315900000001</c:v>
                </c:pt>
                <c:pt idx="35">
                  <c:v>-86.226608299999995</c:v>
                </c:pt>
                <c:pt idx="36">
                  <c:v>-81.253005999999999</c:v>
                </c:pt>
                <c:pt idx="37">
                  <c:v>-75.446433999999996</c:v>
                </c:pt>
                <c:pt idx="38">
                  <c:v>-68.616149899999996</c:v>
                </c:pt>
                <c:pt idx="39">
                  <c:v>-64.8965836</c:v>
                </c:pt>
                <c:pt idx="40">
                  <c:v>-62.149597200000002</c:v>
                </c:pt>
                <c:pt idx="41">
                  <c:v>-58.379207600000001</c:v>
                </c:pt>
                <c:pt idx="42">
                  <c:v>-54.018180800000003</c:v>
                </c:pt>
                <c:pt idx="43">
                  <c:v>-50.9572067</c:v>
                </c:pt>
                <c:pt idx="44">
                  <c:v>-48.3088531</c:v>
                </c:pt>
                <c:pt idx="45">
                  <c:v>-46.503879499999996</c:v>
                </c:pt>
                <c:pt idx="46">
                  <c:v>-44.179023700000002</c:v>
                </c:pt>
                <c:pt idx="47">
                  <c:v>-42.802886999999998</c:v>
                </c:pt>
                <c:pt idx="48">
                  <c:v>-41.1488838</c:v>
                </c:pt>
                <c:pt idx="49">
                  <c:v>-39.459705399999997</c:v>
                </c:pt>
                <c:pt idx="50">
                  <c:v>-37.868095400000001</c:v>
                </c:pt>
                <c:pt idx="51">
                  <c:v>-36.340999600000004</c:v>
                </c:pt>
                <c:pt idx="52">
                  <c:v>-35.029224399999997</c:v>
                </c:pt>
                <c:pt idx="53">
                  <c:v>-34.175922399999997</c:v>
                </c:pt>
                <c:pt idx="54">
                  <c:v>-33.703903199999999</c:v>
                </c:pt>
                <c:pt idx="55">
                  <c:v>-31.597518900000001</c:v>
                </c:pt>
                <c:pt idx="56">
                  <c:v>-31.612295199999998</c:v>
                </c:pt>
                <c:pt idx="57">
                  <c:v>-31.443206799999999</c:v>
                </c:pt>
                <c:pt idx="58">
                  <c:v>-30.8304844</c:v>
                </c:pt>
                <c:pt idx="59">
                  <c:v>-29.597093600000001</c:v>
                </c:pt>
                <c:pt idx="60">
                  <c:v>-29.255884200000001</c:v>
                </c:pt>
                <c:pt idx="61">
                  <c:v>-28.464639699999999</c:v>
                </c:pt>
                <c:pt idx="62">
                  <c:v>-27.750337600000002</c:v>
                </c:pt>
                <c:pt idx="63">
                  <c:v>-28.199853900000001</c:v>
                </c:pt>
                <c:pt idx="64">
                  <c:v>-27.538444500000001</c:v>
                </c:pt>
                <c:pt idx="65">
                  <c:v>-27.592792500000002</c:v>
                </c:pt>
                <c:pt idx="66">
                  <c:v>-27.258148200000001</c:v>
                </c:pt>
                <c:pt idx="67">
                  <c:v>-27.148452800000001</c:v>
                </c:pt>
                <c:pt idx="68">
                  <c:v>-26.233600599999999</c:v>
                </c:pt>
                <c:pt idx="69">
                  <c:v>-26.852151899999999</c:v>
                </c:pt>
                <c:pt idx="70">
                  <c:v>-26.959136999999998</c:v>
                </c:pt>
                <c:pt idx="71">
                  <c:v>-26.1329517</c:v>
                </c:pt>
                <c:pt idx="72">
                  <c:v>-26.534593600000001</c:v>
                </c:pt>
                <c:pt idx="73">
                  <c:v>-26.964185700000002</c:v>
                </c:pt>
                <c:pt idx="74">
                  <c:v>-27.162311599999999</c:v>
                </c:pt>
                <c:pt idx="75">
                  <c:v>-26.944147099999999</c:v>
                </c:pt>
                <c:pt idx="76">
                  <c:v>-27.788835500000001</c:v>
                </c:pt>
                <c:pt idx="77">
                  <c:v>-27.246341699999999</c:v>
                </c:pt>
                <c:pt idx="78">
                  <c:v>-28.221405000000001</c:v>
                </c:pt>
                <c:pt idx="79">
                  <c:v>-29.003213899999999</c:v>
                </c:pt>
                <c:pt idx="80">
                  <c:v>-29.6965389</c:v>
                </c:pt>
                <c:pt idx="81">
                  <c:v>-30.5971203</c:v>
                </c:pt>
                <c:pt idx="82">
                  <c:v>-30.383005099999998</c:v>
                </c:pt>
                <c:pt idx="83">
                  <c:v>-30.560533499999998</c:v>
                </c:pt>
                <c:pt idx="84">
                  <c:v>-31.9276333</c:v>
                </c:pt>
                <c:pt idx="85">
                  <c:v>-32.396019000000003</c:v>
                </c:pt>
                <c:pt idx="86">
                  <c:v>-33.5326576</c:v>
                </c:pt>
                <c:pt idx="87">
                  <c:v>-34.959247599999998</c:v>
                </c:pt>
                <c:pt idx="88">
                  <c:v>-36.397144300000001</c:v>
                </c:pt>
                <c:pt idx="89">
                  <c:v>-37.186439499999999</c:v>
                </c:pt>
                <c:pt idx="90">
                  <c:v>-38.902797700000001</c:v>
                </c:pt>
                <c:pt idx="91">
                  <c:v>-40.534690900000001</c:v>
                </c:pt>
                <c:pt idx="92">
                  <c:v>-40.711357100000001</c:v>
                </c:pt>
                <c:pt idx="93">
                  <c:v>-43.9171944</c:v>
                </c:pt>
                <c:pt idx="94">
                  <c:v>-46.8284302</c:v>
                </c:pt>
                <c:pt idx="95">
                  <c:v>-49.905250500000001</c:v>
                </c:pt>
                <c:pt idx="96">
                  <c:v>-53.345333099999998</c:v>
                </c:pt>
                <c:pt idx="97">
                  <c:v>-57.449718500000003</c:v>
                </c:pt>
                <c:pt idx="98">
                  <c:v>-60.776813500000003</c:v>
                </c:pt>
                <c:pt idx="99">
                  <c:v>-64.9350357</c:v>
                </c:pt>
                <c:pt idx="100">
                  <c:v>-67.463691699999998</c:v>
                </c:pt>
                <c:pt idx="101">
                  <c:v>-71.357139599999996</c:v>
                </c:pt>
                <c:pt idx="102">
                  <c:v>-77.778510999999995</c:v>
                </c:pt>
                <c:pt idx="103">
                  <c:v>-86.538062999999994</c:v>
                </c:pt>
                <c:pt idx="104">
                  <c:v>-93.418701200000001</c:v>
                </c:pt>
                <c:pt idx="105">
                  <c:v>-100.209114</c:v>
                </c:pt>
                <c:pt idx="106">
                  <c:v>-116.474121</c:v>
                </c:pt>
                <c:pt idx="107">
                  <c:v>-138.65721099999999</c:v>
                </c:pt>
                <c:pt idx="108">
                  <c:v>-158.547867</c:v>
                </c:pt>
                <c:pt idx="109">
                  <c:v>-177.488068</c:v>
                </c:pt>
                <c:pt idx="110">
                  <c:v>-216.318848</c:v>
                </c:pt>
                <c:pt idx="111">
                  <c:v>-266.47579999999999</c:v>
                </c:pt>
                <c:pt idx="112">
                  <c:v>-307.52328499999999</c:v>
                </c:pt>
                <c:pt idx="113">
                  <c:v>-343.41702299999997</c:v>
                </c:pt>
                <c:pt idx="114">
                  <c:v>-359.51635700000003</c:v>
                </c:pt>
                <c:pt idx="115">
                  <c:v>-325.10257000000001</c:v>
                </c:pt>
                <c:pt idx="116">
                  <c:v>-328.88717700000001</c:v>
                </c:pt>
                <c:pt idx="117">
                  <c:v>-284.31338499999998</c:v>
                </c:pt>
                <c:pt idx="118">
                  <c:v>-224.51904300000001</c:v>
                </c:pt>
                <c:pt idx="119">
                  <c:v>-161.053314</c:v>
                </c:pt>
                <c:pt idx="120">
                  <c:v>-89.858138999999994</c:v>
                </c:pt>
                <c:pt idx="121">
                  <c:v>-39.889503499999996</c:v>
                </c:pt>
                <c:pt idx="122">
                  <c:v>6.8722176599999996</c:v>
                </c:pt>
                <c:pt idx="123">
                  <c:v>51.9580956</c:v>
                </c:pt>
                <c:pt idx="124">
                  <c:v>98.796783399999995</c:v>
                </c:pt>
                <c:pt idx="125">
                  <c:v>140.88262900000001</c:v>
                </c:pt>
                <c:pt idx="126">
                  <c:v>176.667587</c:v>
                </c:pt>
                <c:pt idx="127">
                  <c:v>196.303009</c:v>
                </c:pt>
                <c:pt idx="128">
                  <c:v>214.183075</c:v>
                </c:pt>
                <c:pt idx="129">
                  <c:v>231.53346300000001</c:v>
                </c:pt>
                <c:pt idx="130">
                  <c:v>239.59060700000001</c:v>
                </c:pt>
                <c:pt idx="131">
                  <c:v>244.09733600000001</c:v>
                </c:pt>
                <c:pt idx="132">
                  <c:v>247.890198</c:v>
                </c:pt>
                <c:pt idx="133">
                  <c:v>250.440674</c:v>
                </c:pt>
                <c:pt idx="134">
                  <c:v>251.32719399999999</c:v>
                </c:pt>
                <c:pt idx="135">
                  <c:v>251.24877900000001</c:v>
                </c:pt>
                <c:pt idx="136">
                  <c:v>250.86407500000001</c:v>
                </c:pt>
                <c:pt idx="137">
                  <c:v>248.626419</c:v>
                </c:pt>
                <c:pt idx="138">
                  <c:v>244.488541</c:v>
                </c:pt>
                <c:pt idx="139">
                  <c:v>236.693848</c:v>
                </c:pt>
                <c:pt idx="140">
                  <c:v>228.78308100000001</c:v>
                </c:pt>
                <c:pt idx="141">
                  <c:v>218.972992</c:v>
                </c:pt>
                <c:pt idx="142">
                  <c:v>201.089844</c:v>
                </c:pt>
                <c:pt idx="143">
                  <c:v>173.74641399999999</c:v>
                </c:pt>
                <c:pt idx="144">
                  <c:v>140.34158300000001</c:v>
                </c:pt>
                <c:pt idx="145">
                  <c:v>103.570702</c:v>
                </c:pt>
                <c:pt idx="146">
                  <c:v>73.378761299999994</c:v>
                </c:pt>
                <c:pt idx="147">
                  <c:v>34.3303528</c:v>
                </c:pt>
                <c:pt idx="148">
                  <c:v>-1.1655409299999999</c:v>
                </c:pt>
                <c:pt idx="149">
                  <c:v>-25.896840999999998</c:v>
                </c:pt>
                <c:pt idx="150">
                  <c:v>-64.499023399999999</c:v>
                </c:pt>
                <c:pt idx="151">
                  <c:v>-99.575523399999994</c:v>
                </c:pt>
                <c:pt idx="152">
                  <c:v>-138.67448400000001</c:v>
                </c:pt>
                <c:pt idx="153">
                  <c:v>-179.057785</c:v>
                </c:pt>
                <c:pt idx="154">
                  <c:v>-233.13124099999999</c:v>
                </c:pt>
                <c:pt idx="155">
                  <c:v>-263.51492300000001</c:v>
                </c:pt>
                <c:pt idx="156">
                  <c:v>-274.25518799999998</c:v>
                </c:pt>
                <c:pt idx="157">
                  <c:v>-273.51290899999998</c:v>
                </c:pt>
                <c:pt idx="158">
                  <c:v>-268.59988399999997</c:v>
                </c:pt>
                <c:pt idx="159">
                  <c:v>-230.146072</c:v>
                </c:pt>
                <c:pt idx="160">
                  <c:v>-198.78233299999999</c:v>
                </c:pt>
                <c:pt idx="161">
                  <c:v>-166.28181499999999</c:v>
                </c:pt>
                <c:pt idx="162">
                  <c:v>-153.72474700000001</c:v>
                </c:pt>
                <c:pt idx="163">
                  <c:v>-145.09468100000001</c:v>
                </c:pt>
                <c:pt idx="164">
                  <c:v>-138.54501300000001</c:v>
                </c:pt>
                <c:pt idx="165">
                  <c:v>-134.27693199999999</c:v>
                </c:pt>
                <c:pt idx="166">
                  <c:v>-128.96035800000001</c:v>
                </c:pt>
                <c:pt idx="167">
                  <c:v>-122.63574199999999</c:v>
                </c:pt>
                <c:pt idx="168">
                  <c:v>-117.452545</c:v>
                </c:pt>
                <c:pt idx="169">
                  <c:v>-114.027565</c:v>
                </c:pt>
                <c:pt idx="170">
                  <c:v>-110.59395600000001</c:v>
                </c:pt>
                <c:pt idx="171">
                  <c:v>-106.23339799999999</c:v>
                </c:pt>
                <c:pt idx="172">
                  <c:v>-102.829369</c:v>
                </c:pt>
                <c:pt idx="173">
                  <c:v>-99.119987499999993</c:v>
                </c:pt>
                <c:pt idx="174">
                  <c:v>-95.989639299999993</c:v>
                </c:pt>
                <c:pt idx="175">
                  <c:v>-94.218833900000007</c:v>
                </c:pt>
                <c:pt idx="176">
                  <c:v>-91.494026199999993</c:v>
                </c:pt>
                <c:pt idx="177">
                  <c:v>-88.256896999999995</c:v>
                </c:pt>
                <c:pt idx="178">
                  <c:v>-84.245300299999997</c:v>
                </c:pt>
                <c:pt idx="179">
                  <c:v>-80.086509699999993</c:v>
                </c:pt>
                <c:pt idx="180">
                  <c:v>-75.128219599999994</c:v>
                </c:pt>
                <c:pt idx="181">
                  <c:v>-71.7256012</c:v>
                </c:pt>
                <c:pt idx="182">
                  <c:v>-68.738502499999996</c:v>
                </c:pt>
                <c:pt idx="183">
                  <c:v>-66.961151099999995</c:v>
                </c:pt>
                <c:pt idx="184">
                  <c:v>-63.931320200000002</c:v>
                </c:pt>
                <c:pt idx="185">
                  <c:v>-61.235038799999998</c:v>
                </c:pt>
                <c:pt idx="186">
                  <c:v>-58.082836200000003</c:v>
                </c:pt>
                <c:pt idx="187">
                  <c:v>-55.329528799999999</c:v>
                </c:pt>
                <c:pt idx="188">
                  <c:v>-53.6834335</c:v>
                </c:pt>
                <c:pt idx="189">
                  <c:v>-52.069194799999998</c:v>
                </c:pt>
                <c:pt idx="190">
                  <c:v>-50.025028200000001</c:v>
                </c:pt>
                <c:pt idx="191">
                  <c:v>-47.9730797</c:v>
                </c:pt>
                <c:pt idx="192">
                  <c:v>-45.167968799999997</c:v>
                </c:pt>
                <c:pt idx="193">
                  <c:v>-43.369689899999997</c:v>
                </c:pt>
                <c:pt idx="194">
                  <c:v>-41.2260895</c:v>
                </c:pt>
                <c:pt idx="195">
                  <c:v>-39.915569300000001</c:v>
                </c:pt>
                <c:pt idx="196">
                  <c:v>-38.6691742</c:v>
                </c:pt>
                <c:pt idx="197">
                  <c:v>-36.497928600000002</c:v>
                </c:pt>
                <c:pt idx="198">
                  <c:v>-34.829326600000002</c:v>
                </c:pt>
                <c:pt idx="199">
                  <c:v>-33.686973600000002</c:v>
                </c:pt>
                <c:pt idx="200">
                  <c:v>-32.368404400000003</c:v>
                </c:pt>
                <c:pt idx="201">
                  <c:v>-31.4523048</c:v>
                </c:pt>
                <c:pt idx="202">
                  <c:v>-30.470659300000001</c:v>
                </c:pt>
                <c:pt idx="203">
                  <c:v>-29.569486600000001</c:v>
                </c:pt>
                <c:pt idx="204">
                  <c:v>-29.146903999999999</c:v>
                </c:pt>
                <c:pt idx="205">
                  <c:v>-28.751745199999998</c:v>
                </c:pt>
                <c:pt idx="206">
                  <c:v>-28.289648100000001</c:v>
                </c:pt>
                <c:pt idx="207">
                  <c:v>-27.711092000000001</c:v>
                </c:pt>
                <c:pt idx="208">
                  <c:v>-27.793527600000001</c:v>
                </c:pt>
                <c:pt idx="209">
                  <c:v>-28.012977599999999</c:v>
                </c:pt>
                <c:pt idx="210">
                  <c:v>-27.952197999999999</c:v>
                </c:pt>
                <c:pt idx="211">
                  <c:v>-28.395765300000001</c:v>
                </c:pt>
                <c:pt idx="212">
                  <c:v>-28.896110499999999</c:v>
                </c:pt>
                <c:pt idx="213">
                  <c:v>-30.203500699999999</c:v>
                </c:pt>
                <c:pt idx="214">
                  <c:v>-30.496227300000001</c:v>
                </c:pt>
                <c:pt idx="215">
                  <c:v>-30.416761399999999</c:v>
                </c:pt>
                <c:pt idx="216">
                  <c:v>-30.986371999999999</c:v>
                </c:pt>
                <c:pt idx="217">
                  <c:v>-32.169330600000002</c:v>
                </c:pt>
                <c:pt idx="218">
                  <c:v>-32.587108600000001</c:v>
                </c:pt>
                <c:pt idx="219">
                  <c:v>-32.933750199999999</c:v>
                </c:pt>
                <c:pt idx="220">
                  <c:v>-33.601245900000002</c:v>
                </c:pt>
                <c:pt idx="221">
                  <c:v>-34.249389600000001</c:v>
                </c:pt>
                <c:pt idx="222">
                  <c:v>-33.922813400000003</c:v>
                </c:pt>
                <c:pt idx="223">
                  <c:v>-32.990661600000003</c:v>
                </c:pt>
                <c:pt idx="224">
                  <c:v>-33.569698299999999</c:v>
                </c:pt>
                <c:pt idx="225">
                  <c:v>-33.415687599999998</c:v>
                </c:pt>
                <c:pt idx="226">
                  <c:v>-33.121086099999999</c:v>
                </c:pt>
                <c:pt idx="227">
                  <c:v>-31.9992695</c:v>
                </c:pt>
                <c:pt idx="228">
                  <c:v>-31.467741</c:v>
                </c:pt>
                <c:pt idx="229">
                  <c:v>-30.6484852</c:v>
                </c:pt>
                <c:pt idx="230">
                  <c:v>-30.023714099999999</c:v>
                </c:pt>
                <c:pt idx="231">
                  <c:v>-28.789936099999998</c:v>
                </c:pt>
                <c:pt idx="232">
                  <c:v>-28.399309200000001</c:v>
                </c:pt>
                <c:pt idx="233">
                  <c:v>-28.032583200000001</c:v>
                </c:pt>
                <c:pt idx="234">
                  <c:v>-26.6161861</c:v>
                </c:pt>
                <c:pt idx="235">
                  <c:v>-26.0572643</c:v>
                </c:pt>
                <c:pt idx="236">
                  <c:v>-25.028427099999998</c:v>
                </c:pt>
                <c:pt idx="237">
                  <c:v>-24.218149199999999</c:v>
                </c:pt>
                <c:pt idx="238">
                  <c:v>-24.072225599999999</c:v>
                </c:pt>
                <c:pt idx="239">
                  <c:v>-22.909866300000001</c:v>
                </c:pt>
                <c:pt idx="240">
                  <c:v>-22.570672999999999</c:v>
                </c:pt>
                <c:pt idx="241">
                  <c:v>-22.1286831</c:v>
                </c:pt>
                <c:pt idx="242">
                  <c:v>-22.179464299999999</c:v>
                </c:pt>
                <c:pt idx="243">
                  <c:v>-21.8620205</c:v>
                </c:pt>
                <c:pt idx="244">
                  <c:v>-21.091962800000001</c:v>
                </c:pt>
                <c:pt idx="245">
                  <c:v>-20.574123400000001</c:v>
                </c:pt>
                <c:pt idx="246">
                  <c:v>-20.284103399999999</c:v>
                </c:pt>
                <c:pt idx="247">
                  <c:v>-19.665330900000001</c:v>
                </c:pt>
                <c:pt idx="248">
                  <c:v>-19.8596611</c:v>
                </c:pt>
                <c:pt idx="249">
                  <c:v>-19.604650500000002</c:v>
                </c:pt>
                <c:pt idx="250">
                  <c:v>-19.427816400000001</c:v>
                </c:pt>
                <c:pt idx="251">
                  <c:v>-19.207386</c:v>
                </c:pt>
                <c:pt idx="252">
                  <c:v>-18.6780224</c:v>
                </c:pt>
                <c:pt idx="253">
                  <c:v>-18.8857727</c:v>
                </c:pt>
                <c:pt idx="254">
                  <c:v>-19.2860184</c:v>
                </c:pt>
                <c:pt idx="255">
                  <c:v>-18.143280000000001</c:v>
                </c:pt>
                <c:pt idx="256">
                  <c:v>-18.2959347</c:v>
                </c:pt>
                <c:pt idx="257">
                  <c:v>-19.677518800000001</c:v>
                </c:pt>
                <c:pt idx="258">
                  <c:v>-21.243877399999999</c:v>
                </c:pt>
                <c:pt idx="259">
                  <c:v>-18.828729599999999</c:v>
                </c:pt>
                <c:pt idx="260">
                  <c:v>-17.989204399999998</c:v>
                </c:pt>
                <c:pt idx="261">
                  <c:v>-17.438350700000001</c:v>
                </c:pt>
                <c:pt idx="262">
                  <c:v>-16.884479500000001</c:v>
                </c:pt>
                <c:pt idx="263">
                  <c:v>-16.442178699999999</c:v>
                </c:pt>
                <c:pt idx="264">
                  <c:v>-16.296977999999999</c:v>
                </c:pt>
                <c:pt idx="265">
                  <c:v>-16.3700981</c:v>
                </c:pt>
                <c:pt idx="266">
                  <c:v>-16.9558392</c:v>
                </c:pt>
                <c:pt idx="267">
                  <c:v>-17.626352300000001</c:v>
                </c:pt>
                <c:pt idx="268">
                  <c:v>-18.3481998</c:v>
                </c:pt>
                <c:pt idx="269">
                  <c:v>-18.793361699999998</c:v>
                </c:pt>
                <c:pt idx="270">
                  <c:v>-18.946209</c:v>
                </c:pt>
                <c:pt idx="271">
                  <c:v>-19.0213413</c:v>
                </c:pt>
                <c:pt idx="272">
                  <c:v>-18.9898624</c:v>
                </c:pt>
                <c:pt idx="273">
                  <c:v>-18.951177600000001</c:v>
                </c:pt>
                <c:pt idx="274">
                  <c:v>-18.828845999999999</c:v>
                </c:pt>
                <c:pt idx="275">
                  <c:v>-18.749538399999999</c:v>
                </c:pt>
                <c:pt idx="276">
                  <c:v>-20.840175599999998</c:v>
                </c:pt>
              </c:numCache>
            </c:numRef>
          </c:yVal>
          <c:smooth val="1"/>
          <c:extLst>
            <c:ext xmlns:c16="http://schemas.microsoft.com/office/drawing/2014/chart" uri="{C3380CC4-5D6E-409C-BE32-E72D297353CC}">
              <c16:uniqueId val="{00000000-0545-4737-B0E9-D28E5A9D6CF6}"/>
            </c:ext>
          </c:extLst>
        </c:ser>
        <c:dLbls>
          <c:showLegendKey val="0"/>
          <c:showVal val="0"/>
          <c:showCatName val="0"/>
          <c:showSerName val="0"/>
          <c:showPercent val="0"/>
          <c:showBubbleSize val="0"/>
        </c:dLbls>
        <c:axId val="802384768"/>
        <c:axId val="802388048"/>
      </c:scatterChart>
      <c:valAx>
        <c:axId val="802384768"/>
        <c:scaling>
          <c:orientation val="minMax"/>
          <c:max val="5.000000000000001E-2"/>
          <c:min val="-1.1000000000000001"/>
        </c:scaling>
        <c:delete val="0"/>
        <c:axPos val="b"/>
        <c:majorGridlines>
          <c:spPr>
            <a:ln w="9525" cap="flat" cmpd="sng" algn="ctr">
              <a:solidFill>
                <a:schemeClr val="bg1">
                  <a:lumMod val="95000"/>
                  <a:lumOff val="5000"/>
                </a:schemeClr>
              </a:solidFill>
              <a:round/>
            </a:ln>
            <a:effectLst/>
          </c:spPr>
        </c:majorGridlines>
        <c:title>
          <c:tx>
            <c:rich>
              <a:bodyPr rot="0" spcFirstLastPara="1" vertOverflow="ellipsis" vert="horz" wrap="square" anchor="ctr" anchorCtr="1"/>
              <a:lstStyle/>
              <a:p>
                <a:pPr>
                  <a:defRPr sz="900" b="0" i="0" u="none" strike="noStrike" kern="1200" cap="all" baseline="0">
                    <a:solidFill>
                      <a:schemeClr val="tx1">
                        <a:lumMod val="65000"/>
                        <a:lumOff val="35000"/>
                      </a:schemeClr>
                    </a:solidFill>
                    <a:latin typeface="+mn-lt"/>
                    <a:ea typeface="+mn-ea"/>
                    <a:cs typeface="+mn-cs"/>
                  </a:defRPr>
                </a:pPr>
                <a:r>
                  <a:rPr lang="en-GB"/>
                  <a:t>Distance (M)</a:t>
                </a:r>
              </a:p>
            </c:rich>
          </c:tx>
          <c:overlay val="0"/>
          <c:spPr>
            <a:noFill/>
            <a:ln>
              <a:noFill/>
            </a:ln>
            <a:effectLst/>
          </c:spPr>
          <c:txPr>
            <a:bodyPr rot="0" spcFirstLastPara="1" vertOverflow="ellipsis" vert="horz" wrap="square" anchor="ctr" anchorCtr="1"/>
            <a:lstStyle/>
            <a:p>
              <a:pPr>
                <a:defRPr sz="900" b="0" i="0" u="none" strike="noStrike" kern="1200" cap="all" baseline="0">
                  <a:solidFill>
                    <a:schemeClr val="tx1">
                      <a:lumMod val="65000"/>
                      <a:lumOff val="35000"/>
                    </a:schemeClr>
                  </a:solidFill>
                  <a:latin typeface="+mn-lt"/>
                  <a:ea typeface="+mn-ea"/>
                  <a:cs typeface="+mn-cs"/>
                </a:defRPr>
              </a:pPr>
              <a:endParaRPr lang="en-US"/>
            </a:p>
          </c:txPr>
        </c:title>
        <c:numFmt formatCode="#,##0.00" sourceLinked="0"/>
        <c:majorTickMark val="none"/>
        <c:minorTickMark val="none"/>
        <c:tickLblPos val="nextTo"/>
        <c:spPr>
          <a:noFill/>
          <a:ln>
            <a:solidFill>
              <a:schemeClr val="tx1">
                <a:lumMod val="25000"/>
                <a:lumOff val="75000"/>
              </a:schemeClr>
            </a:solidFill>
          </a:ln>
          <a:effectLst/>
        </c:spPr>
        <c:txPr>
          <a:bodyPr rot="-60000000" spcFirstLastPara="1" vertOverflow="ellipsis" vert="horz" wrap="square" anchor="ctr" anchorCtr="1"/>
          <a:lstStyle/>
          <a:p>
            <a:pPr>
              <a:defRPr sz="900" b="0" i="0" u="none" strike="noStrike" kern="1200" spc="20" baseline="0">
                <a:solidFill>
                  <a:schemeClr val="tx1">
                    <a:lumMod val="65000"/>
                    <a:lumOff val="35000"/>
                  </a:schemeClr>
                </a:solidFill>
                <a:latin typeface="+mn-lt"/>
                <a:ea typeface="+mn-ea"/>
                <a:cs typeface="+mn-cs"/>
              </a:defRPr>
            </a:pPr>
            <a:endParaRPr lang="en-US"/>
          </a:p>
        </c:txPr>
        <c:crossAx val="802388048"/>
        <c:crosses val="autoZero"/>
        <c:crossBetween val="midCat"/>
      </c:valAx>
      <c:valAx>
        <c:axId val="802388048"/>
        <c:scaling>
          <c:orientation val="minMax"/>
          <c:max val="300"/>
          <c:min val="-450"/>
        </c:scaling>
        <c:delete val="0"/>
        <c:axPos val="l"/>
        <c:majorGridlines>
          <c:spPr>
            <a:ln w="9525" cap="flat" cmpd="sng" algn="ctr">
              <a:solidFill>
                <a:schemeClr val="bg1"/>
              </a:solidFill>
              <a:prstDash val="sysDot"/>
              <a:round/>
            </a:ln>
            <a:effectLst/>
          </c:spPr>
        </c:majorGridlines>
        <c:title>
          <c:tx>
            <c:rich>
              <a:bodyPr rot="0" spcFirstLastPara="1" vertOverflow="ellipsis" wrap="square" anchor="ctr" anchorCtr="1"/>
              <a:lstStyle/>
              <a:p>
                <a:pPr>
                  <a:defRPr sz="900" b="0" i="0" u="none" strike="noStrike" kern="1200" cap="all" baseline="0">
                    <a:solidFill>
                      <a:schemeClr val="tx1">
                        <a:lumMod val="65000"/>
                        <a:lumOff val="35000"/>
                      </a:schemeClr>
                    </a:solidFill>
                    <a:latin typeface="+mn-lt"/>
                    <a:ea typeface="+mn-ea"/>
                    <a:cs typeface="+mn-cs"/>
                  </a:defRPr>
                </a:pPr>
                <a:r>
                  <a:rPr lang="en-GB"/>
                  <a:t>Pressure </a:t>
                </a:r>
                <a:br>
                  <a:rPr lang="en-GB"/>
                </a:br>
                <a:r>
                  <a:rPr lang="en-GB"/>
                  <a:t>(Pa)</a:t>
                </a:r>
              </a:p>
            </c:rich>
          </c:tx>
          <c:layout>
            <c:manualLayout>
              <c:xMode val="edge"/>
              <c:yMode val="edge"/>
              <c:x val="0.91715200795366003"/>
              <c:y val="0.39856163630059188"/>
            </c:manualLayout>
          </c:layout>
          <c:overlay val="0"/>
          <c:spPr>
            <a:noFill/>
            <a:ln>
              <a:noFill/>
            </a:ln>
            <a:effectLst/>
          </c:spPr>
          <c:txPr>
            <a:bodyPr rot="0" spcFirstLastPara="1" vertOverflow="ellipsis" wrap="square" anchor="ctr" anchorCtr="1"/>
            <a:lstStyle/>
            <a:p>
              <a:pPr>
                <a:defRPr sz="900" b="0" i="0" u="none" strike="noStrike" kern="1200" cap="all" baseline="0">
                  <a:solidFill>
                    <a:schemeClr val="tx1">
                      <a:lumMod val="65000"/>
                      <a:lumOff val="35000"/>
                    </a:schemeClr>
                  </a:solidFill>
                  <a:latin typeface="+mn-lt"/>
                  <a:ea typeface="+mn-ea"/>
                  <a:cs typeface="+mn-cs"/>
                </a:defRPr>
              </a:pPr>
              <a:endParaRPr lang="en-US"/>
            </a:p>
          </c:txPr>
        </c:title>
        <c:numFmt formatCode="General" sourceLinked="0"/>
        <c:majorTickMark val="none"/>
        <c:minorTickMark val="none"/>
        <c:tickLblPos val="nextTo"/>
        <c:spPr>
          <a:noFill/>
          <a:ln>
            <a:solidFill>
              <a:schemeClr val="tx1">
                <a:lumMod val="25000"/>
                <a:lumOff val="75000"/>
              </a:schemeClr>
            </a:solidFill>
          </a:ln>
          <a:effectLst/>
        </c:spPr>
        <c:txPr>
          <a:bodyPr rot="-60000000" spcFirstLastPara="1" vertOverflow="ellipsis" vert="horz" wrap="square" anchor="ctr" anchorCtr="1"/>
          <a:lstStyle/>
          <a:p>
            <a:pPr>
              <a:defRPr sz="900" b="0" i="0" u="none" strike="noStrike" kern="1200" spc="20" baseline="0">
                <a:solidFill>
                  <a:schemeClr val="tx1">
                    <a:lumMod val="65000"/>
                    <a:lumOff val="35000"/>
                  </a:schemeClr>
                </a:solidFill>
                <a:latin typeface="+mn-lt"/>
                <a:ea typeface="+mn-ea"/>
                <a:cs typeface="+mn-cs"/>
              </a:defRPr>
            </a:pPr>
            <a:endParaRPr lang="en-US"/>
          </a:p>
        </c:txPr>
        <c:crossAx val="802384768"/>
        <c:crosses val="autoZero"/>
        <c:crossBetween val="midCat"/>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sz="1400" dirty="0"/>
              <a:t>Comparison</a:t>
            </a:r>
            <a:r>
              <a:rPr lang="en-GB" sz="1400" baseline="0" dirty="0"/>
              <a:t> of Cl +Cd values for wind tunnel and CFD data</a:t>
            </a:r>
            <a:endParaRPr lang="en-GB" sz="1400" dirty="0"/>
          </a:p>
        </c:rich>
      </c:tx>
      <c:layout>
        <c:manualLayout>
          <c:xMode val="edge"/>
          <c:yMode val="edge"/>
          <c:x val="0.12307210490778171"/>
          <c:y val="2.8985507246376812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8.4766318125589935E-2"/>
          <c:y val="0.16176347521777168"/>
          <c:w val="0.70628141624109531"/>
          <c:h val="0.71140058579634069"/>
        </c:manualLayout>
      </c:layout>
      <c:scatterChart>
        <c:scatterStyle val="smoothMarker"/>
        <c:varyColors val="0"/>
        <c:ser>
          <c:idx val="0"/>
          <c:order val="0"/>
          <c:tx>
            <c:v>CFD Cl</c:v>
          </c:tx>
          <c:spPr>
            <a:ln w="19050" cap="rnd">
              <a:solidFill>
                <a:srgbClr val="00823B"/>
              </a:solidFill>
              <a:round/>
            </a:ln>
            <a:effectLst/>
          </c:spPr>
          <c:marker>
            <c:symbol val="none"/>
          </c:marker>
          <c:xVal>
            <c:numRef>
              <c:f>Sheet1!$B$56:$B$64</c:f>
              <c:numCache>
                <c:formatCode>General</c:formatCode>
                <c:ptCount val="9"/>
                <c:pt idx="0">
                  <c:v>0</c:v>
                </c:pt>
                <c:pt idx="1">
                  <c:v>5</c:v>
                </c:pt>
                <c:pt idx="2">
                  <c:v>10</c:v>
                </c:pt>
                <c:pt idx="3">
                  <c:v>12</c:v>
                </c:pt>
                <c:pt idx="4">
                  <c:v>14</c:v>
                </c:pt>
                <c:pt idx="5">
                  <c:v>15</c:v>
                </c:pt>
                <c:pt idx="6">
                  <c:v>16</c:v>
                </c:pt>
                <c:pt idx="7">
                  <c:v>18</c:v>
                </c:pt>
                <c:pt idx="8">
                  <c:v>20</c:v>
                </c:pt>
              </c:numCache>
            </c:numRef>
          </c:xVal>
          <c:yVal>
            <c:numRef>
              <c:f>Sheet1!$E$56:$E$64</c:f>
              <c:numCache>
                <c:formatCode>General</c:formatCode>
                <c:ptCount val="9"/>
                <c:pt idx="0">
                  <c:v>0.37791607222881762</c:v>
                </c:pt>
                <c:pt idx="1">
                  <c:v>0.64529311718256865</c:v>
                </c:pt>
                <c:pt idx="2">
                  <c:v>0.72420275208572515</c:v>
                </c:pt>
                <c:pt idx="3">
                  <c:v>0.72731364290412692</c:v>
                </c:pt>
                <c:pt idx="4">
                  <c:v>0.81694673285908725</c:v>
                </c:pt>
                <c:pt idx="5">
                  <c:v>0.83754705538615026</c:v>
                </c:pt>
                <c:pt idx="6">
                  <c:v>0.81449083545296164</c:v>
                </c:pt>
                <c:pt idx="7">
                  <c:v>0.79890227948952131</c:v>
                </c:pt>
                <c:pt idx="8">
                  <c:v>0.75150788715474448</c:v>
                </c:pt>
              </c:numCache>
            </c:numRef>
          </c:yVal>
          <c:smooth val="1"/>
          <c:extLst>
            <c:ext xmlns:c16="http://schemas.microsoft.com/office/drawing/2014/chart" uri="{C3380CC4-5D6E-409C-BE32-E72D297353CC}">
              <c16:uniqueId val="{00000000-472F-4246-B9F2-E5F8226443CA}"/>
            </c:ext>
          </c:extLst>
        </c:ser>
        <c:ser>
          <c:idx val="1"/>
          <c:order val="1"/>
          <c:tx>
            <c:v>average wing tunnel Cl</c:v>
          </c:tx>
          <c:spPr>
            <a:ln w="22225" cap="rnd">
              <a:solidFill>
                <a:srgbClr val="2CF431"/>
              </a:solidFill>
              <a:round/>
            </a:ln>
            <a:effectLst/>
          </c:spPr>
          <c:marker>
            <c:symbol val="none"/>
          </c:marker>
          <c:xVal>
            <c:numRef>
              <c:f>Sheet1!$B$46:$B$51</c:f>
              <c:numCache>
                <c:formatCode>General</c:formatCode>
                <c:ptCount val="6"/>
                <c:pt idx="0">
                  <c:v>-5</c:v>
                </c:pt>
                <c:pt idx="1">
                  <c:v>0</c:v>
                </c:pt>
                <c:pt idx="2">
                  <c:v>5</c:v>
                </c:pt>
                <c:pt idx="3">
                  <c:v>10</c:v>
                </c:pt>
                <c:pt idx="4">
                  <c:v>15</c:v>
                </c:pt>
                <c:pt idx="5">
                  <c:v>20</c:v>
                </c:pt>
              </c:numCache>
            </c:numRef>
          </c:xVal>
          <c:yVal>
            <c:numRef>
              <c:f>Sheet1!$H$46:$H$51</c:f>
              <c:numCache>
                <c:formatCode>General</c:formatCode>
                <c:ptCount val="6"/>
                <c:pt idx="0">
                  <c:v>-8.6237912789376703E-2</c:v>
                </c:pt>
                <c:pt idx="1">
                  <c:v>4.9278807308215265E-3</c:v>
                </c:pt>
                <c:pt idx="2">
                  <c:v>0.36959105481161447</c:v>
                </c:pt>
                <c:pt idx="3">
                  <c:v>0.66033601793008445</c:v>
                </c:pt>
                <c:pt idx="4">
                  <c:v>0.89441035264410695</c:v>
                </c:pt>
                <c:pt idx="5">
                  <c:v>1.0742779993190927</c:v>
                </c:pt>
              </c:numCache>
            </c:numRef>
          </c:yVal>
          <c:smooth val="1"/>
          <c:extLst>
            <c:ext xmlns:c16="http://schemas.microsoft.com/office/drawing/2014/chart" uri="{C3380CC4-5D6E-409C-BE32-E72D297353CC}">
              <c16:uniqueId val="{00000001-472F-4246-B9F2-E5F8226443CA}"/>
            </c:ext>
          </c:extLst>
        </c:ser>
        <c:ser>
          <c:idx val="2"/>
          <c:order val="2"/>
          <c:tx>
            <c:v>avg windtunnel Cd</c:v>
          </c:tx>
          <c:spPr>
            <a:ln w="22225" cap="rnd">
              <a:solidFill>
                <a:srgbClr val="FF0000"/>
              </a:solidFill>
              <a:round/>
            </a:ln>
            <a:effectLst/>
          </c:spPr>
          <c:marker>
            <c:symbol val="none"/>
          </c:marker>
          <c:xVal>
            <c:numRef>
              <c:f>Sheet1!$B$46:$B$51</c:f>
              <c:numCache>
                <c:formatCode>General</c:formatCode>
                <c:ptCount val="6"/>
                <c:pt idx="0">
                  <c:v>-5</c:v>
                </c:pt>
                <c:pt idx="1">
                  <c:v>0</c:v>
                </c:pt>
                <c:pt idx="2">
                  <c:v>5</c:v>
                </c:pt>
                <c:pt idx="3">
                  <c:v>10</c:v>
                </c:pt>
                <c:pt idx="4">
                  <c:v>15</c:v>
                </c:pt>
                <c:pt idx="5">
                  <c:v>20</c:v>
                </c:pt>
              </c:numCache>
            </c:numRef>
          </c:xVal>
          <c:yVal>
            <c:numRef>
              <c:f>Sheet1!$I$46:$I$51</c:f>
              <c:numCache>
                <c:formatCode>General</c:formatCode>
                <c:ptCount val="6"/>
                <c:pt idx="0">
                  <c:v>0.23161039434861172</c:v>
                </c:pt>
                <c:pt idx="1">
                  <c:v>0.20204310996368255</c:v>
                </c:pt>
                <c:pt idx="2">
                  <c:v>0.24146615581025477</c:v>
                </c:pt>
                <c:pt idx="3">
                  <c:v>0.30552860531093462</c:v>
                </c:pt>
                <c:pt idx="4">
                  <c:v>0.39915833919654359</c:v>
                </c:pt>
                <c:pt idx="5">
                  <c:v>0.48293231162050954</c:v>
                </c:pt>
              </c:numCache>
            </c:numRef>
          </c:yVal>
          <c:smooth val="1"/>
          <c:extLst>
            <c:ext xmlns:c16="http://schemas.microsoft.com/office/drawing/2014/chart" uri="{C3380CC4-5D6E-409C-BE32-E72D297353CC}">
              <c16:uniqueId val="{00000002-472F-4246-B9F2-E5F8226443CA}"/>
            </c:ext>
          </c:extLst>
        </c:ser>
        <c:ser>
          <c:idx val="3"/>
          <c:order val="3"/>
          <c:tx>
            <c:v>CFD avg Cd</c:v>
          </c:tx>
          <c:spPr>
            <a:ln w="19050" cap="rnd">
              <a:solidFill>
                <a:schemeClr val="accent4"/>
              </a:solidFill>
              <a:round/>
            </a:ln>
            <a:effectLst/>
          </c:spPr>
          <c:marker>
            <c:symbol val="none"/>
          </c:marker>
          <c:xVal>
            <c:numRef>
              <c:f>Sheet1!$B$56:$B$64</c:f>
              <c:numCache>
                <c:formatCode>General</c:formatCode>
                <c:ptCount val="9"/>
                <c:pt idx="0">
                  <c:v>0</c:v>
                </c:pt>
                <c:pt idx="1">
                  <c:v>5</c:v>
                </c:pt>
                <c:pt idx="2">
                  <c:v>10</c:v>
                </c:pt>
                <c:pt idx="3">
                  <c:v>12</c:v>
                </c:pt>
                <c:pt idx="4">
                  <c:v>14</c:v>
                </c:pt>
                <c:pt idx="5">
                  <c:v>15</c:v>
                </c:pt>
                <c:pt idx="6">
                  <c:v>16</c:v>
                </c:pt>
                <c:pt idx="7">
                  <c:v>18</c:v>
                </c:pt>
                <c:pt idx="8">
                  <c:v>20</c:v>
                </c:pt>
              </c:numCache>
            </c:numRef>
          </c:xVal>
          <c:yVal>
            <c:numRef>
              <c:f>Sheet1!$F$56:$F$64</c:f>
              <c:numCache>
                <c:formatCode>General</c:formatCode>
                <c:ptCount val="9"/>
                <c:pt idx="0">
                  <c:v>1.8626213676647303E-2</c:v>
                </c:pt>
                <c:pt idx="1">
                  <c:v>5.8395346726027114E-2</c:v>
                </c:pt>
                <c:pt idx="2">
                  <c:v>7.8580606723300375E-2</c:v>
                </c:pt>
                <c:pt idx="3">
                  <c:v>8.8144633544010087E-2</c:v>
                </c:pt>
                <c:pt idx="4">
                  <c:v>0.10223777826423665</c:v>
                </c:pt>
                <c:pt idx="5">
                  <c:v>0.10707277696697945</c:v>
                </c:pt>
                <c:pt idx="6">
                  <c:v>0.1112821780996779</c:v>
                </c:pt>
                <c:pt idx="7">
                  <c:v>0.12171511199281532</c:v>
                </c:pt>
                <c:pt idx="8">
                  <c:v>0.13452918967584931</c:v>
                </c:pt>
              </c:numCache>
            </c:numRef>
          </c:yVal>
          <c:smooth val="1"/>
          <c:extLst>
            <c:ext xmlns:c16="http://schemas.microsoft.com/office/drawing/2014/chart" uri="{C3380CC4-5D6E-409C-BE32-E72D297353CC}">
              <c16:uniqueId val="{00000003-472F-4246-B9F2-E5F8226443CA}"/>
            </c:ext>
          </c:extLst>
        </c:ser>
        <c:dLbls>
          <c:showLegendKey val="0"/>
          <c:showVal val="0"/>
          <c:showCatName val="0"/>
          <c:showSerName val="0"/>
          <c:showPercent val="0"/>
          <c:showBubbleSize val="0"/>
        </c:dLbls>
        <c:axId val="598937792"/>
        <c:axId val="598943040"/>
      </c:scatterChart>
      <c:valAx>
        <c:axId val="598937792"/>
        <c:scaling>
          <c:orientation val="minMax"/>
          <c:max val="20"/>
          <c:min val="-5"/>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AOA (deg)</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98943040"/>
        <c:crosses val="autoZero"/>
        <c:crossBetween val="midCat"/>
      </c:valAx>
      <c:valAx>
        <c:axId val="598943040"/>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coefficients</a:t>
                </a:r>
              </a:p>
            </c:rich>
          </c:tx>
          <c:layout>
            <c:manualLayout>
              <c:xMode val="edge"/>
              <c:yMode val="edge"/>
              <c:x val="3.7779747396410372E-2"/>
              <c:y val="0.38971014492753625"/>
            </c:manualLayout>
          </c:layout>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98937792"/>
        <c:crosses val="autoZero"/>
        <c:crossBetween val="midCat"/>
      </c:valAx>
      <c:spPr>
        <a:noFill/>
        <a:ln>
          <a:noFill/>
        </a:ln>
        <a:effectLst/>
      </c:spPr>
    </c:plotArea>
    <c:legend>
      <c:legendPos val="r"/>
      <c:layout>
        <c:manualLayout>
          <c:xMode val="edge"/>
          <c:yMode val="edge"/>
          <c:x val="0.80432050192706639"/>
          <c:y val="0.17641142683251548"/>
          <c:w val="0.18238457230293587"/>
          <c:h val="0.6495203316976681"/>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49">
  <cs:axisTitle>
    <cs:lnRef idx="0"/>
    <cs:fillRef idx="0"/>
    <cs:effectRef idx="0"/>
    <cs:fontRef idx="minor">
      <a:schemeClr val="tx1">
        <a:lumMod val="65000"/>
        <a:lumOff val="35000"/>
      </a:schemeClr>
    </cs:fontRef>
    <cs:defRPr sz="900" kern="1200" cap="all"/>
  </cs:axisTitle>
  <cs:categoryAxis>
    <cs:lnRef idx="0"/>
    <cs:fillRef idx="0"/>
    <cs:effectRef idx="0"/>
    <cs:fontRef idx="minor">
      <a:schemeClr val="tx1">
        <a:lumMod val="65000"/>
        <a:lumOff val="35000"/>
      </a:schemeClr>
    </cs:fontRef>
    <cs:spPr>
      <a:ln>
        <a:solidFill>
          <a:schemeClr val="tx1">
            <a:lumMod val="15000"/>
            <a:lumOff val="85000"/>
          </a:schemeClr>
        </a:solidFill>
      </a:ln>
    </cs:spPr>
    <cs:defRPr sz="900" kern="1200" cap="none" spc="20" normalizeH="0" baseline="0"/>
  </cs:categoryAxis>
  <cs:chartArea mods="allowNoFillOverride allowNoLineOverride">
    <cs:lnRef idx="0"/>
    <cs:fillRef idx="0"/>
    <cs:effectRef idx="0"/>
    <cs:fontRef idx="minor">
      <a:schemeClr val="dk1"/>
    </cs:fontRef>
    <cs:spPr>
      <a:solidFill>
        <a:schemeClr val="lt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bg1"/>
    </cs:fontRef>
    <cs:spPr>
      <a:solidFill>
        <a:schemeClr val="tx1">
          <a:lumMod val="50000"/>
          <a:lumOff val="50000"/>
        </a:schemeClr>
      </a:solidFill>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alpha val="70000"/>
        </a:schemeClr>
      </a:solidFill>
    </cs:spPr>
  </cs:dataPoint>
  <cs:dataPoint3D>
    <cs:lnRef idx="0"/>
    <cs:fillRef idx="0">
      <cs:styleClr val="auto"/>
    </cs:fillRef>
    <cs:effectRef idx="0"/>
    <cs:fontRef idx="minor">
      <a:schemeClr val="dk1"/>
    </cs:fontRef>
    <cs:spPr>
      <a:solidFill>
        <a:schemeClr val="phClr">
          <a:alpha val="70000"/>
        </a:schemeClr>
      </a:solidFill>
    </cs:spPr>
  </cs:dataPoint3D>
  <cs:dataPointLine>
    <cs:lnRef idx="0">
      <cs:styleClr val="auto"/>
    </cs:lnRef>
    <cs:fillRef idx="0"/>
    <cs:effectRef idx="0"/>
    <cs:fontRef idx="minor">
      <a:schemeClr val="dk1"/>
    </cs:fontRef>
    <cs:spPr>
      <a:ln w="19050" cap="rnd">
        <a:solidFill>
          <a:schemeClr val="phClr">
            <a:alpha val="60000"/>
          </a:schemeClr>
        </a:solidFill>
        <a:round/>
      </a:ln>
    </cs:spPr>
  </cs:dataPointLine>
  <cs:dataPointMarker>
    <cs:lnRef idx="0">
      <cs:styleClr val="auto"/>
    </cs:lnRef>
    <cs:fillRef idx="0">
      <cs:styleClr val="auto"/>
    </cs:fillRef>
    <cs:effectRef idx="0"/>
    <cs:fontRef idx="minor">
      <a:schemeClr val="dk1"/>
    </cs:fontRef>
    <cs:spPr>
      <a:solidFill>
        <a:schemeClr val="lt1"/>
      </a:solidFill>
      <a:ln w="38100">
        <a:solidFill>
          <a:schemeClr val="phClr">
            <a:alpha val="60000"/>
          </a:schemeClr>
        </a:solidFill>
      </a:ln>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tx1">
            <a:lumMod val="65000"/>
            <a:lumOff val="35000"/>
          </a:schemeClr>
        </a:solidFill>
      </a:ln>
    </cs:spPr>
  </cs:downBar>
  <cs:dropLine>
    <cs:lnRef idx="0"/>
    <cs:fillRef idx="0"/>
    <cs:effectRef idx="0"/>
    <cs:fontRef idx="minor">
      <a:schemeClr val="dk1"/>
    </cs:fontRef>
    <cs:spPr>
      <a:ln w="9525">
        <a:solidFill>
          <a:schemeClr val="tx1">
            <a:lumMod val="35000"/>
            <a:lumOff val="65000"/>
          </a:schemeClr>
        </a:solidFill>
        <a:round/>
      </a:ln>
    </cs:spPr>
  </cs:dropLine>
  <cs:errorBar>
    <cs:lnRef idx="0"/>
    <cs:fillRef idx="0"/>
    <cs:effectRef idx="0"/>
    <cs:fontRef idx="minor">
      <a:schemeClr val="dk1"/>
    </cs:fontRef>
    <cs:spPr>
      <a:ln w="9525">
        <a:solidFill>
          <a:schemeClr val="tx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15000"/>
            <a:lumOff val="85000"/>
          </a:schemeClr>
        </a:solidFill>
        <a:round/>
      </a:ln>
    </cs:spPr>
  </cs:gridlineMajor>
  <cs:gridlineMinor>
    <cs:lnRef idx="0"/>
    <cs:fillRef idx="0"/>
    <cs:effectRef idx="0"/>
    <cs:fontRef idx="minor">
      <a:schemeClr val="dk1"/>
    </cs:fontRef>
    <cs:spPr>
      <a:ln>
        <a:solidFill>
          <a:schemeClr val="tx1">
            <a:lumMod val="15000"/>
            <a:lumOff val="85000"/>
          </a:schemeClr>
        </a:solidFill>
      </a:ln>
    </cs:spPr>
  </cs:gridlineMinor>
  <cs:hiLoLine>
    <cs:lnRef idx="0"/>
    <cs:fillRef idx="0"/>
    <cs:effectRef idx="0"/>
    <cs:fontRef idx="minor">
      <a:schemeClr val="dk1"/>
    </cs:fontRef>
    <cs:spPr>
      <a:ln w="9525">
        <a:solidFill>
          <a:schemeClr val="tx1">
            <a:lumMod val="35000"/>
            <a:lumOff val="65000"/>
          </a:schemeClr>
        </a:solidFill>
        <a:round/>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900" kern="1200" baseline="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spPr>
      <a:ln>
        <a:solidFill>
          <a:schemeClr val="tx1">
            <a:lumMod val="15000"/>
            <a:lumOff val="85000"/>
          </a:schemeClr>
        </a:solidFill>
      </a:ln>
    </cs:spPr>
    <cs:defRPr sz="900"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ajor">
      <a:schemeClr val="tx1">
        <a:lumMod val="65000"/>
        <a:lumOff val="35000"/>
      </a:schemeClr>
    </cs:fontRef>
    <cs:defRPr sz="1600" b="0" i="0" kern="1200" cap="none" spc="50" normalizeH="0" baseline="0"/>
  </cs:title>
  <cs:trendline>
    <cs:lnRef idx="0">
      <cs:styleClr val="auto"/>
    </cs:lnRef>
    <cs:fillRef idx="0"/>
    <cs:effectRef idx="0"/>
    <cs:fontRef idx="minor">
      <a:schemeClr val="dk1"/>
    </cs:fontRef>
    <cs:spPr>
      <a:ln w="15875" cap="rnd">
        <a:solidFill>
          <a:schemeClr val="phClr"/>
        </a:solidFill>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65000"/>
            <a:lumOff val="35000"/>
          </a:schemeClr>
        </a:solidFill>
      </a:ln>
    </cs:spPr>
  </cs:upBar>
  <cs:valueAxis>
    <cs:lnRef idx="0"/>
    <cs:fillRef idx="0"/>
    <cs:effectRef idx="0"/>
    <cs:fontRef idx="minor">
      <a:schemeClr val="tx1">
        <a:lumMod val="65000"/>
        <a:lumOff val="35000"/>
      </a:schemeClr>
    </cs:fontRef>
    <cs:spPr>
      <a:ln>
        <a:solidFill>
          <a:schemeClr val="tx1">
            <a:lumMod val="25000"/>
            <a:lumOff val="75000"/>
          </a:schemeClr>
        </a:solidFill>
      </a:ln>
    </cs:spPr>
    <cs:defRPr sz="900" kern="1200" spc="20" baseline="0"/>
  </cs:valueAxis>
  <cs:wall>
    <cs:lnRef idx="0"/>
    <cs:fillRef idx="0"/>
    <cs:effectRef idx="0"/>
    <cs:fontRef idx="minor">
      <a:schemeClr val="dk1"/>
    </cs:fontRef>
  </cs:wall>
</cs:chartStyle>
</file>

<file path=ppt/charts/style3.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4/22/2020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4/22/2020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4/22/2020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4/22/2020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4/22/2020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4/22/2020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4/22/2020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4/22/2020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4/22/2020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4/22/2020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4/22/2020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4/22/2020</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emf"/><Relationship Id="rId13" Type="http://schemas.openxmlformats.org/officeDocument/2006/relationships/image" Target="../media/image11.png"/><Relationship Id="rId18" Type="http://schemas.openxmlformats.org/officeDocument/2006/relationships/chart" Target="../charts/chart3.xml"/><Relationship Id="rId3" Type="http://schemas.openxmlformats.org/officeDocument/2006/relationships/image" Target="../media/image2.png"/><Relationship Id="rId21" Type="http://schemas.openxmlformats.org/officeDocument/2006/relationships/image" Target="../media/image16.png"/><Relationship Id="rId7" Type="http://schemas.openxmlformats.org/officeDocument/2006/relationships/image" Target="../media/image6.emf"/><Relationship Id="rId12" Type="http://schemas.openxmlformats.org/officeDocument/2006/relationships/image" Target="../media/image10.emf"/><Relationship Id="rId17" Type="http://schemas.openxmlformats.org/officeDocument/2006/relationships/image" Target="../media/image13.png"/><Relationship Id="rId2" Type="http://schemas.openxmlformats.org/officeDocument/2006/relationships/image" Target="../media/image1.jpg"/><Relationship Id="rId16" Type="http://schemas.openxmlformats.org/officeDocument/2006/relationships/image" Target="../media/image12.jpeg"/><Relationship Id="rId20" Type="http://schemas.openxmlformats.org/officeDocument/2006/relationships/image" Target="../media/image15.png"/><Relationship Id="rId1" Type="http://schemas.openxmlformats.org/officeDocument/2006/relationships/slideLayout" Target="../slideLayouts/slideLayout1.xml"/><Relationship Id="rId6" Type="http://schemas.openxmlformats.org/officeDocument/2006/relationships/image" Target="../media/image5.png"/><Relationship Id="rId11" Type="http://schemas.openxmlformats.org/officeDocument/2006/relationships/image" Target="../media/image9.png"/><Relationship Id="rId5" Type="http://schemas.openxmlformats.org/officeDocument/2006/relationships/image" Target="../media/image4.png"/><Relationship Id="rId15" Type="http://schemas.openxmlformats.org/officeDocument/2006/relationships/chart" Target="../charts/chart2.xml"/><Relationship Id="rId10" Type="http://schemas.openxmlformats.org/officeDocument/2006/relationships/image" Target="../media/image8.png"/><Relationship Id="rId19" Type="http://schemas.openxmlformats.org/officeDocument/2006/relationships/image" Target="../media/image14.png"/><Relationship Id="rId4" Type="http://schemas.openxmlformats.org/officeDocument/2006/relationships/image" Target="../media/image3.jpg"/><Relationship Id="rId9" Type="http://schemas.openxmlformats.org/officeDocument/2006/relationships/chart" Target="../charts/chart1.xml"/><Relationship Id="rId14" Type="http://schemas.microsoft.com/office/2007/relationships/hdphoto" Target="../media/hdphoto1.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1889796"/>
            <a:ext cx="18109397" cy="34838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REAR WING DESIGN OPTIMISATION FOR MCR HILLCLIMB CAR</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Simon Ellis-Williams</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Tim Tudor</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br>
              <a:rPr lang="en-GB" altLang="en-US" sz="3600" b="1" dirty="0">
                <a:solidFill>
                  <a:srgbClr val="002060"/>
                </a:solidFill>
                <a:latin typeface="Calibri" charset="0"/>
                <a:ea typeface="Calibri" charset="0"/>
                <a:cs typeface="Calibri" charset="0"/>
              </a:rPr>
            </a:br>
            <a:r>
              <a:rPr lang="en-GB" altLang="en-US" sz="3600" dirty="0">
                <a:solidFill>
                  <a:srgbClr val="002060"/>
                </a:solidFill>
                <a:latin typeface="Calibri" charset="0"/>
                <a:ea typeface="Calibri" charset="0"/>
                <a:cs typeface="Calibri" charset="0"/>
              </a:rPr>
              <a:t>BEng (Hons) Motorsport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50503" y="5401709"/>
            <a:ext cx="6619974" cy="60438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Introduction</a:t>
            </a:r>
          </a:p>
          <a:p>
            <a:pPr algn="just">
              <a:spcBef>
                <a:spcPct val="50000"/>
              </a:spcBef>
            </a:pPr>
            <a:r>
              <a:rPr lang="en-US" altLang="en-US" sz="2800" dirty="0"/>
              <a:t>The aim of this project was to design a more powerful rear wing for the MCR car for use in the UK OSS Hillclimb championship. The new Illey Design splitter was providing 900N of downforce, which had moved the centre of pressure to 67% toward the front of the car. The new wing will help to provide more rear downforce, improve grip, and relocate the centre of pressure to the centre of the car.</a:t>
            </a:r>
          </a:p>
        </p:txBody>
      </p:sp>
      <p:sp>
        <p:nvSpPr>
          <p:cNvPr id="23" name="Text Box 11"/>
          <p:cNvSpPr txBox="1">
            <a:spLocks noChangeArrowheads="1"/>
          </p:cNvSpPr>
          <p:nvPr/>
        </p:nvSpPr>
        <p:spPr bwMode="auto">
          <a:xfrm>
            <a:off x="13797044" y="26564969"/>
            <a:ext cx="6415087" cy="19196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pPr>
              <a:spcBef>
                <a:spcPct val="50000"/>
              </a:spcBef>
            </a:pPr>
            <a:endParaRPr lang="en-AU" altLang="en-US" sz="3600" b="1" dirty="0">
              <a:ea typeface="Arial" charset="0"/>
              <a:cs typeface="Arial"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5" name="TextBox 4"/>
          <p:cNvSpPr txBox="1"/>
          <p:nvPr/>
        </p:nvSpPr>
        <p:spPr>
          <a:xfrm>
            <a:off x="348597" y="2532558"/>
            <a:ext cx="2237294" cy="2554545"/>
          </a:xfrm>
          <a:prstGeom prst="rect">
            <a:avLst/>
          </a:prstGeom>
          <a:noFill/>
        </p:spPr>
        <p:txBody>
          <a:bodyPr wrap="square" rtlCol="0">
            <a:spAutoFit/>
          </a:bodyPr>
          <a:lstStyle/>
          <a:p>
            <a:pPr algn="ctr"/>
            <a:r>
              <a:rPr lang="en-US" sz="8000" b="1" dirty="0">
                <a:solidFill>
                  <a:schemeClr val="bg1"/>
                </a:solidFill>
              </a:rPr>
              <a:t>Your Pic</a:t>
            </a: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endParaRPr lang="en-GB" sz="3200" dirty="0"/>
          </a:p>
        </p:txBody>
      </p:sp>
      <p:sp>
        <p:nvSpPr>
          <p:cNvPr id="44" name="Text Box 6"/>
          <p:cNvSpPr txBox="1">
            <a:spLocks noChangeArrowheads="1"/>
          </p:cNvSpPr>
          <p:nvPr/>
        </p:nvSpPr>
        <p:spPr bwMode="auto">
          <a:xfrm>
            <a:off x="180000" y="10933996"/>
            <a:ext cx="6637861" cy="112145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Project Aims</a:t>
            </a:r>
          </a:p>
          <a:p>
            <a:pPr lvl="0"/>
            <a:r>
              <a:rPr lang="en-GB" sz="2800" b="1" u="sng" dirty="0"/>
              <a:t>50 to 1 lift/drag ratio</a:t>
            </a:r>
            <a:endParaRPr lang="en-GB" sz="2800" b="1" dirty="0"/>
          </a:p>
          <a:p>
            <a:pPr algn="just"/>
            <a:r>
              <a:rPr lang="en-GB" sz="2800" dirty="0"/>
              <a:t>The new wing will aim for an overall efficiency ratio of 50N of downforce to every 1N of drag.</a:t>
            </a:r>
          </a:p>
          <a:p>
            <a:pPr lvl="0"/>
            <a:r>
              <a:rPr lang="en-GB" sz="2800" b="1" u="sng" dirty="0"/>
              <a:t>Bring CoP rearwards Increase rear wing downforce by 40%</a:t>
            </a:r>
            <a:endParaRPr lang="en-GB" sz="2800" b="1" dirty="0"/>
          </a:p>
          <a:p>
            <a:pPr algn="just"/>
            <a:r>
              <a:rPr lang="en-GB" sz="2800" dirty="0"/>
              <a:t>Balancing the front and rear downforce lead to a more predictable handling car, with a more competitive edge.</a:t>
            </a:r>
          </a:p>
          <a:p>
            <a:pPr lvl="0"/>
            <a:r>
              <a:rPr lang="en-US" sz="2800" b="1" u="sng" dirty="0"/>
              <a:t>Increase overall rear downforce by 116%</a:t>
            </a:r>
            <a:endParaRPr lang="en-GB" sz="2800" b="1" dirty="0"/>
          </a:p>
          <a:p>
            <a:pPr algn="just"/>
            <a:r>
              <a:rPr lang="en-US" sz="2800" dirty="0"/>
              <a:t>Working closely with the diffuser project to ensure the correct amount of downforce is created to balance the aerodynamics of the vehicle. </a:t>
            </a:r>
            <a:endParaRPr lang="en-GB" sz="2800" dirty="0"/>
          </a:p>
          <a:p>
            <a:pPr lvl="0"/>
            <a:r>
              <a:rPr lang="en-GB" sz="2800" b="1" u="sng" dirty="0"/>
              <a:t>Design the new wing within current regulations</a:t>
            </a:r>
            <a:r>
              <a:rPr lang="en-GB" sz="2800" b="1" dirty="0"/>
              <a:t>.</a:t>
            </a:r>
          </a:p>
          <a:p>
            <a:pPr algn="just"/>
            <a:r>
              <a:rPr lang="en-GB" sz="2800" dirty="0"/>
              <a:t>The new wing must be developed to comply with the rules and regulations set out by the MSA’s blue book 2019.</a:t>
            </a:r>
            <a:br>
              <a:rPr lang="en-GB" sz="2800" dirty="0"/>
            </a:br>
            <a:r>
              <a:rPr lang="en-GB" sz="2800" dirty="0"/>
              <a:t>(MSA, 2019)</a:t>
            </a:r>
          </a:p>
          <a:p>
            <a:pPr>
              <a:spcBef>
                <a:spcPct val="50000"/>
              </a:spcBef>
            </a:pPr>
            <a:endParaRPr lang="en-AU" altLang="en-US" sz="2800" dirty="0">
              <a:latin typeface="Arial" panose="020B0604020202020204" pitchFamily="34" charset="0"/>
              <a:cs typeface="Arial" panose="020B0604020202020204" pitchFamily="34" charset="0"/>
            </a:endParaRPr>
          </a:p>
        </p:txBody>
      </p:sp>
      <p:sp>
        <p:nvSpPr>
          <p:cNvPr id="46" name="Text Box 6"/>
          <p:cNvSpPr txBox="1">
            <a:spLocks noChangeArrowheads="1"/>
          </p:cNvSpPr>
          <p:nvPr/>
        </p:nvSpPr>
        <p:spPr bwMode="auto">
          <a:xfrm>
            <a:off x="145772" y="20963301"/>
            <a:ext cx="6672089" cy="84137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Methodology</a:t>
            </a:r>
          </a:p>
          <a:p>
            <a:pPr algn="just"/>
            <a:r>
              <a:rPr lang="en-GB" sz="2800" dirty="0"/>
              <a:t>A CAD model of the current wing was created in Solidworks and analysed using ANSYS Fluent software at several angles of attack (AoA) to find the wings performance. </a:t>
            </a:r>
          </a:p>
          <a:p>
            <a:pPr algn="just"/>
            <a:r>
              <a:rPr lang="en-GB" sz="2800" dirty="0"/>
              <a:t>Straight line test data was analysed to find centre of pressure and downforce acting on each axle. Current rear downforce was 400N of which the wing produced up to 113N. A total of 500N extra rear end downforce is needed to balance the car. It was decided the wing needed an extra 200N of downforce. New target downforce was around 310-320N when in situation.</a:t>
            </a:r>
          </a:p>
          <a:p>
            <a:endParaRPr lang="en-GB" sz="2800" dirty="0"/>
          </a:p>
        </p:txBody>
      </p:sp>
      <p:sp>
        <p:nvSpPr>
          <p:cNvPr id="47" name="Text Box 6"/>
          <p:cNvSpPr txBox="1">
            <a:spLocks noChangeArrowheads="1"/>
          </p:cNvSpPr>
          <p:nvPr/>
        </p:nvSpPr>
        <p:spPr bwMode="auto">
          <a:xfrm>
            <a:off x="14302383" y="5306006"/>
            <a:ext cx="6415087" cy="19196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Results</a:t>
            </a:r>
          </a:p>
          <a:p>
            <a:pPr>
              <a:spcBef>
                <a:spcPct val="50000"/>
              </a:spcBef>
            </a:pPr>
            <a:endParaRPr lang="en-AU" altLang="en-US" sz="3600" b="1" dirty="0">
              <a:latin typeface="Arial" panose="020B0604020202020204" pitchFamily="34" charset="0"/>
              <a:cs typeface="Arial" panose="020B0604020202020204" pitchFamily="34" charset="0"/>
            </a:endParaRPr>
          </a:p>
        </p:txBody>
      </p:sp>
      <p:sp>
        <p:nvSpPr>
          <p:cNvPr id="48" name="Text Box 6"/>
          <p:cNvSpPr txBox="1">
            <a:spLocks noChangeArrowheads="1"/>
          </p:cNvSpPr>
          <p:nvPr/>
        </p:nvSpPr>
        <p:spPr bwMode="auto">
          <a:xfrm>
            <a:off x="13854246" y="21086177"/>
            <a:ext cx="7236343" cy="62593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Conclusions</a:t>
            </a:r>
            <a:br>
              <a:rPr lang="en-AU" altLang="en-US" sz="3600" b="1" dirty="0">
                <a:latin typeface="Arial" panose="020B0604020202020204" pitchFamily="34" charset="0"/>
                <a:cs typeface="Arial" panose="020B0604020202020204" pitchFamily="34" charset="0"/>
              </a:rPr>
            </a:br>
            <a:r>
              <a:rPr lang="en-US" altLang="en-US" sz="2800" dirty="0"/>
              <a:t>Unfortunately, both the Wortmann FX74 and Eppler E423 were seen to produce to much downforce in isolation. Less would have been seen in situation due to turbulent air from the body, but the wings are still too powerful and would cause the centre of pressure to move to far back.</a:t>
            </a:r>
          </a:p>
          <a:p>
            <a:pPr algn="just">
              <a:spcBef>
                <a:spcPct val="50000"/>
              </a:spcBef>
            </a:pPr>
            <a:r>
              <a:rPr lang="en-US" altLang="en-US" sz="2800" dirty="0"/>
              <a:t>To lessen the effect of the wing, the chord length could be made smaller, or a less cambered wing profile </a:t>
            </a:r>
            <a:r>
              <a:rPr lang="en-US" altLang="en-US" sz="2800"/>
              <a:t>could have been </a:t>
            </a:r>
            <a:r>
              <a:rPr lang="en-US" altLang="en-US" sz="2800" dirty="0"/>
              <a:t>investigated. </a:t>
            </a:r>
          </a:p>
        </p:txBody>
      </p:sp>
      <p:sp>
        <p:nvSpPr>
          <p:cNvPr id="49" name="Text Box 6"/>
          <p:cNvSpPr txBox="1">
            <a:spLocks noChangeArrowheads="1"/>
          </p:cNvSpPr>
          <p:nvPr/>
        </p:nvSpPr>
        <p:spPr bwMode="auto">
          <a:xfrm>
            <a:off x="6878955" y="21405791"/>
            <a:ext cx="6619974" cy="15810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just"/>
            <a:r>
              <a:rPr lang="en-GB" sz="3600" b="1" dirty="0"/>
              <a:t>Wortmann FX74 CL5</a:t>
            </a:r>
          </a:p>
          <a:p>
            <a:pPr algn="just"/>
            <a:endParaRPr lang="en-GB" sz="3200" dirty="0"/>
          </a:p>
        </p:txBody>
      </p:sp>
      <p:pic>
        <p:nvPicPr>
          <p:cNvPr id="11" name="Picture 10" descr="A person wearing a red shirt is looking at the camera&#10;&#10;Description automatically generated">
            <a:extLst>
              <a:ext uri="{FF2B5EF4-FFF2-40B4-BE49-F238E27FC236}">
                <a16:creationId xmlns:a16="http://schemas.microsoft.com/office/drawing/2014/main" id="{A70B703D-8F78-4E73-B13A-4BEE31EF5195}"/>
              </a:ext>
            </a:extLst>
          </p:cNvPr>
          <p:cNvPicPr>
            <a:picLocks noChangeAspect="1"/>
          </p:cNvPicPr>
          <p:nvPr/>
        </p:nvPicPr>
        <p:blipFill>
          <a:blip r:embed="rId4"/>
          <a:stretch>
            <a:fillRect/>
          </a:stretch>
        </p:blipFill>
        <p:spPr>
          <a:xfrm>
            <a:off x="179999" y="2007306"/>
            <a:ext cx="2889784" cy="3459093"/>
          </a:xfrm>
          <a:prstGeom prst="rect">
            <a:avLst/>
          </a:prstGeom>
        </p:spPr>
      </p:pic>
      <p:pic>
        <p:nvPicPr>
          <p:cNvPr id="37" name="Picture 36">
            <a:extLst>
              <a:ext uri="{FF2B5EF4-FFF2-40B4-BE49-F238E27FC236}">
                <a16:creationId xmlns:a16="http://schemas.microsoft.com/office/drawing/2014/main" id="{675E4AF6-DD81-4219-A676-2CBC20FB8DEA}"/>
              </a:ext>
            </a:extLst>
          </p:cNvPr>
          <p:cNvPicPr/>
          <p:nvPr/>
        </p:nvPicPr>
        <p:blipFill>
          <a:blip r:embed="rId5"/>
          <a:stretch>
            <a:fillRect/>
          </a:stretch>
        </p:blipFill>
        <p:spPr>
          <a:xfrm rot="10800000">
            <a:off x="6962009" y="22200726"/>
            <a:ext cx="6722294" cy="1537459"/>
          </a:xfrm>
          <a:prstGeom prst="rect">
            <a:avLst/>
          </a:prstGeom>
          <a:scene3d>
            <a:camera prst="orthographicFront">
              <a:rot lat="0" lon="10800000" rev="0"/>
            </a:camera>
            <a:lightRig rig="threePt" dir="t"/>
          </a:scene3d>
        </p:spPr>
      </p:pic>
      <p:sp>
        <p:nvSpPr>
          <p:cNvPr id="16" name="Freeform: Shape 15">
            <a:extLst>
              <a:ext uri="{FF2B5EF4-FFF2-40B4-BE49-F238E27FC236}">
                <a16:creationId xmlns:a16="http://schemas.microsoft.com/office/drawing/2014/main" id="{F4B162CF-AFFD-4AB2-A891-0D9DB1BDC68C}"/>
              </a:ext>
            </a:extLst>
          </p:cNvPr>
          <p:cNvSpPr/>
          <p:nvPr/>
        </p:nvSpPr>
        <p:spPr>
          <a:xfrm>
            <a:off x="7176776" y="22420197"/>
            <a:ext cx="6346828" cy="1116848"/>
          </a:xfrm>
          <a:custGeom>
            <a:avLst/>
            <a:gdLst>
              <a:gd name="connsiteX0" fmla="*/ 730747 w 6346828"/>
              <a:gd name="connsiteY0" fmla="*/ 78765 h 1116848"/>
              <a:gd name="connsiteX1" fmla="*/ 270743 w 6346828"/>
              <a:gd name="connsiteY1" fmla="*/ 11448 h 1116848"/>
              <a:gd name="connsiteX2" fmla="*/ 74399 w 6346828"/>
              <a:gd name="connsiteY2" fmla="*/ 228 h 1116848"/>
              <a:gd name="connsiteX3" fmla="*/ 7081 w 6346828"/>
              <a:gd name="connsiteY3" fmla="*/ 11448 h 1116848"/>
              <a:gd name="connsiteX4" fmla="*/ 7081 w 6346828"/>
              <a:gd name="connsiteY4" fmla="*/ 84375 h 1116848"/>
              <a:gd name="connsiteX5" fmla="*/ 51960 w 6346828"/>
              <a:gd name="connsiteY5" fmla="*/ 190962 h 1116848"/>
              <a:gd name="connsiteX6" fmla="*/ 175376 w 6346828"/>
              <a:gd name="connsiteY6" fmla="*/ 353646 h 1116848"/>
              <a:gd name="connsiteX7" fmla="*/ 366109 w 6346828"/>
              <a:gd name="connsiteY7" fmla="*/ 527551 h 1116848"/>
              <a:gd name="connsiteX8" fmla="*/ 556843 w 6346828"/>
              <a:gd name="connsiteY8" fmla="*/ 662186 h 1116848"/>
              <a:gd name="connsiteX9" fmla="*/ 747577 w 6346828"/>
              <a:gd name="connsiteY9" fmla="*/ 774383 h 1116848"/>
              <a:gd name="connsiteX10" fmla="*/ 1033677 w 6346828"/>
              <a:gd name="connsiteY10" fmla="*/ 897798 h 1116848"/>
              <a:gd name="connsiteX11" fmla="*/ 1549781 w 6346828"/>
              <a:gd name="connsiteY11" fmla="*/ 1060483 h 1116848"/>
              <a:gd name="connsiteX12" fmla="*/ 2222958 w 6346828"/>
              <a:gd name="connsiteY12" fmla="*/ 1116581 h 1116848"/>
              <a:gd name="connsiteX13" fmla="*/ 2705403 w 6346828"/>
              <a:gd name="connsiteY13" fmla="*/ 1077313 h 1116848"/>
              <a:gd name="connsiteX14" fmla="*/ 3210286 w 6346828"/>
              <a:gd name="connsiteY14" fmla="*/ 981946 h 1116848"/>
              <a:gd name="connsiteX15" fmla="*/ 3844195 w 6346828"/>
              <a:gd name="connsiteY15" fmla="*/ 836090 h 1116848"/>
              <a:gd name="connsiteX16" fmla="*/ 5678605 w 6346828"/>
              <a:gd name="connsiteY16" fmla="*/ 325597 h 1116848"/>
              <a:gd name="connsiteX17" fmla="*/ 6082512 w 6346828"/>
              <a:gd name="connsiteY17" fmla="*/ 168522 h 1116848"/>
              <a:gd name="connsiteX18" fmla="*/ 6346173 w 6346828"/>
              <a:gd name="connsiteY18" fmla="*/ 45106 h 1116848"/>
              <a:gd name="connsiteX19" fmla="*/ 6149830 w 6346828"/>
              <a:gd name="connsiteY19" fmla="*/ 118034 h 1116848"/>
              <a:gd name="connsiteX20" fmla="*/ 5914217 w 6346828"/>
              <a:gd name="connsiteY20" fmla="*/ 196571 h 1116848"/>
              <a:gd name="connsiteX21" fmla="*/ 5543970 w 6346828"/>
              <a:gd name="connsiteY21" fmla="*/ 258279 h 1116848"/>
              <a:gd name="connsiteX22" fmla="*/ 5184941 w 6346828"/>
              <a:gd name="connsiteY22" fmla="*/ 303158 h 1116848"/>
              <a:gd name="connsiteX23" fmla="*/ 4781035 w 6346828"/>
              <a:gd name="connsiteY23" fmla="*/ 325597 h 1116848"/>
              <a:gd name="connsiteX24" fmla="*/ 4068588 w 6346828"/>
              <a:gd name="connsiteY24" fmla="*/ 308768 h 1116848"/>
              <a:gd name="connsiteX25" fmla="*/ 3339312 w 6346828"/>
              <a:gd name="connsiteY25" fmla="*/ 286329 h 1116848"/>
              <a:gd name="connsiteX26" fmla="*/ 2189300 w 6346828"/>
              <a:gd name="connsiteY26" fmla="*/ 230230 h 1116848"/>
              <a:gd name="connsiteX27" fmla="*/ 1353437 w 6346828"/>
              <a:gd name="connsiteY27" fmla="*/ 157303 h 1116848"/>
              <a:gd name="connsiteX28" fmla="*/ 730747 w 6346828"/>
              <a:gd name="connsiteY28" fmla="*/ 78765 h 1116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46828" h="1116848">
                <a:moveTo>
                  <a:pt x="730747" y="78765"/>
                </a:moveTo>
                <a:cubicBezTo>
                  <a:pt x="550298" y="54456"/>
                  <a:pt x="380134" y="24537"/>
                  <a:pt x="270743" y="11448"/>
                </a:cubicBezTo>
                <a:cubicBezTo>
                  <a:pt x="161352" y="-1641"/>
                  <a:pt x="118343" y="228"/>
                  <a:pt x="74399" y="228"/>
                </a:cubicBezTo>
                <a:cubicBezTo>
                  <a:pt x="30455" y="228"/>
                  <a:pt x="18301" y="-2576"/>
                  <a:pt x="7081" y="11448"/>
                </a:cubicBezTo>
                <a:cubicBezTo>
                  <a:pt x="-4139" y="25472"/>
                  <a:pt x="-399" y="54456"/>
                  <a:pt x="7081" y="84375"/>
                </a:cubicBezTo>
                <a:cubicBezTo>
                  <a:pt x="14561" y="114294"/>
                  <a:pt x="23911" y="146084"/>
                  <a:pt x="51960" y="190962"/>
                </a:cubicBezTo>
                <a:cubicBezTo>
                  <a:pt x="80009" y="235841"/>
                  <a:pt x="123018" y="297548"/>
                  <a:pt x="175376" y="353646"/>
                </a:cubicBezTo>
                <a:cubicBezTo>
                  <a:pt x="227734" y="409744"/>
                  <a:pt x="302531" y="476128"/>
                  <a:pt x="366109" y="527551"/>
                </a:cubicBezTo>
                <a:cubicBezTo>
                  <a:pt x="429687" y="578974"/>
                  <a:pt x="493265" y="621047"/>
                  <a:pt x="556843" y="662186"/>
                </a:cubicBezTo>
                <a:cubicBezTo>
                  <a:pt x="620421" y="703325"/>
                  <a:pt x="668105" y="735114"/>
                  <a:pt x="747577" y="774383"/>
                </a:cubicBezTo>
                <a:cubicBezTo>
                  <a:pt x="827049" y="813652"/>
                  <a:pt x="899976" y="850115"/>
                  <a:pt x="1033677" y="897798"/>
                </a:cubicBezTo>
                <a:cubicBezTo>
                  <a:pt x="1167378" y="945481"/>
                  <a:pt x="1351568" y="1024019"/>
                  <a:pt x="1549781" y="1060483"/>
                </a:cubicBezTo>
                <a:cubicBezTo>
                  <a:pt x="1747994" y="1096947"/>
                  <a:pt x="2030354" y="1113776"/>
                  <a:pt x="2222958" y="1116581"/>
                </a:cubicBezTo>
                <a:cubicBezTo>
                  <a:pt x="2415562" y="1119386"/>
                  <a:pt x="2540848" y="1099752"/>
                  <a:pt x="2705403" y="1077313"/>
                </a:cubicBezTo>
                <a:cubicBezTo>
                  <a:pt x="2869958" y="1054874"/>
                  <a:pt x="3020487" y="1022150"/>
                  <a:pt x="3210286" y="981946"/>
                </a:cubicBezTo>
                <a:cubicBezTo>
                  <a:pt x="3400085" y="941742"/>
                  <a:pt x="3432808" y="945482"/>
                  <a:pt x="3844195" y="836090"/>
                </a:cubicBezTo>
                <a:cubicBezTo>
                  <a:pt x="4255582" y="726698"/>
                  <a:pt x="5305552" y="436858"/>
                  <a:pt x="5678605" y="325597"/>
                </a:cubicBezTo>
                <a:cubicBezTo>
                  <a:pt x="6051658" y="214336"/>
                  <a:pt x="5971251" y="215270"/>
                  <a:pt x="6082512" y="168522"/>
                </a:cubicBezTo>
                <a:cubicBezTo>
                  <a:pt x="6193773" y="121774"/>
                  <a:pt x="6334953" y="53521"/>
                  <a:pt x="6346173" y="45106"/>
                </a:cubicBezTo>
                <a:cubicBezTo>
                  <a:pt x="6357393" y="36691"/>
                  <a:pt x="6221823" y="92790"/>
                  <a:pt x="6149830" y="118034"/>
                </a:cubicBezTo>
                <a:cubicBezTo>
                  <a:pt x="6077837" y="143278"/>
                  <a:pt x="6015194" y="173197"/>
                  <a:pt x="5914217" y="196571"/>
                </a:cubicBezTo>
                <a:cubicBezTo>
                  <a:pt x="5813240" y="219945"/>
                  <a:pt x="5665516" y="240515"/>
                  <a:pt x="5543970" y="258279"/>
                </a:cubicBezTo>
                <a:cubicBezTo>
                  <a:pt x="5422424" y="276043"/>
                  <a:pt x="5312097" y="291938"/>
                  <a:pt x="5184941" y="303158"/>
                </a:cubicBezTo>
                <a:cubicBezTo>
                  <a:pt x="5057785" y="314378"/>
                  <a:pt x="4967094" y="324662"/>
                  <a:pt x="4781035" y="325597"/>
                </a:cubicBezTo>
                <a:cubicBezTo>
                  <a:pt x="4594976" y="326532"/>
                  <a:pt x="4068588" y="308768"/>
                  <a:pt x="4068588" y="308768"/>
                </a:cubicBezTo>
                <a:lnTo>
                  <a:pt x="3339312" y="286329"/>
                </a:lnTo>
                <a:lnTo>
                  <a:pt x="2189300" y="230230"/>
                </a:lnTo>
                <a:cubicBezTo>
                  <a:pt x="1858321" y="208726"/>
                  <a:pt x="1591854" y="181612"/>
                  <a:pt x="1353437" y="157303"/>
                </a:cubicBezTo>
                <a:cubicBezTo>
                  <a:pt x="1115020" y="132994"/>
                  <a:pt x="911196" y="103074"/>
                  <a:pt x="730747" y="78765"/>
                </a:cubicBezTo>
                <a:close/>
              </a:path>
            </a:pathLst>
          </a:custGeom>
          <a:noFill/>
          <a:ln>
            <a:solidFill>
              <a:srgbClr val="FF0000"/>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577FD503-E9C8-4D1B-B629-7489FAACDD47}"/>
              </a:ext>
            </a:extLst>
          </p:cNvPr>
          <p:cNvSpPr txBox="1"/>
          <p:nvPr/>
        </p:nvSpPr>
        <p:spPr>
          <a:xfrm>
            <a:off x="7420528" y="23756963"/>
            <a:ext cx="6346828" cy="338554"/>
          </a:xfrm>
          <a:prstGeom prst="rect">
            <a:avLst/>
          </a:prstGeom>
          <a:noFill/>
        </p:spPr>
        <p:txBody>
          <a:bodyPr wrap="square" rtlCol="0">
            <a:spAutoFit/>
          </a:bodyPr>
          <a:lstStyle/>
          <a:p>
            <a:r>
              <a:rPr lang="en-GB" sz="1600" dirty="0">
                <a:solidFill>
                  <a:schemeClr val="accent1">
                    <a:lumMod val="75000"/>
                  </a:schemeClr>
                </a:solidFill>
              </a:rPr>
              <a:t>Figure 4 - Wortmann FX74 CL5 </a:t>
            </a:r>
            <a:r>
              <a:rPr lang="en-GB" sz="1600" dirty="0" err="1">
                <a:solidFill>
                  <a:schemeClr val="accent1">
                    <a:lumMod val="75000"/>
                  </a:schemeClr>
                </a:solidFill>
              </a:rPr>
              <a:t>airfoil</a:t>
            </a:r>
            <a:r>
              <a:rPr lang="en-GB" sz="1600" dirty="0">
                <a:solidFill>
                  <a:schemeClr val="accent1">
                    <a:lumMod val="75000"/>
                  </a:schemeClr>
                </a:solidFill>
              </a:rPr>
              <a:t> profile (</a:t>
            </a:r>
            <a:r>
              <a:rPr lang="en-GB" sz="1600" dirty="0" err="1">
                <a:solidFill>
                  <a:schemeClr val="accent1">
                    <a:lumMod val="75000"/>
                  </a:schemeClr>
                </a:solidFill>
              </a:rPr>
              <a:t>Airfoil</a:t>
            </a:r>
            <a:r>
              <a:rPr lang="en-GB" sz="1600" dirty="0">
                <a:solidFill>
                  <a:schemeClr val="accent1">
                    <a:lumMod val="75000"/>
                  </a:schemeClr>
                </a:solidFill>
              </a:rPr>
              <a:t> Tools, 2020)</a:t>
            </a:r>
          </a:p>
        </p:txBody>
      </p:sp>
      <p:sp>
        <p:nvSpPr>
          <p:cNvPr id="19" name="TextBox 18">
            <a:extLst>
              <a:ext uri="{FF2B5EF4-FFF2-40B4-BE49-F238E27FC236}">
                <a16:creationId xmlns:a16="http://schemas.microsoft.com/office/drawing/2014/main" id="{19088FA4-5588-4AF3-AB0D-3FA31F9D1528}"/>
              </a:ext>
            </a:extLst>
          </p:cNvPr>
          <p:cNvSpPr txBox="1"/>
          <p:nvPr/>
        </p:nvSpPr>
        <p:spPr>
          <a:xfrm>
            <a:off x="6900568" y="26544583"/>
            <a:ext cx="6805348" cy="2246769"/>
          </a:xfrm>
          <a:prstGeom prst="rect">
            <a:avLst/>
          </a:prstGeom>
          <a:noFill/>
        </p:spPr>
        <p:txBody>
          <a:bodyPr wrap="square" rtlCol="0">
            <a:spAutoFit/>
          </a:bodyPr>
          <a:lstStyle/>
          <a:p>
            <a:pPr algn="just"/>
            <a:r>
              <a:rPr lang="en-GB" sz="2800" dirty="0">
                <a:latin typeface="Arial" panose="020B0604020202020204" pitchFamily="34" charset="0"/>
                <a:cs typeface="Arial" panose="020B0604020202020204" pitchFamily="34" charset="0"/>
              </a:rPr>
              <a:t>CAD models of the FX74 and E423 with a chord length of 350mm were analysed using ANSYS fluent between 0 and 12 degrees AoA  to find the wings stall points and lift and drag values. </a:t>
            </a:r>
          </a:p>
        </p:txBody>
      </p:sp>
      <p:pic>
        <p:nvPicPr>
          <p:cNvPr id="45" name="Picture 44">
            <a:extLst>
              <a:ext uri="{FF2B5EF4-FFF2-40B4-BE49-F238E27FC236}">
                <a16:creationId xmlns:a16="http://schemas.microsoft.com/office/drawing/2014/main" id="{A1C9BE2A-5413-4134-9923-745240ACE0A2}"/>
              </a:ext>
            </a:extLst>
          </p:cNvPr>
          <p:cNvPicPr/>
          <p:nvPr/>
        </p:nvPicPr>
        <p:blipFill>
          <a:blip r:embed="rId6"/>
          <a:stretch>
            <a:fillRect/>
          </a:stretch>
        </p:blipFill>
        <p:spPr>
          <a:xfrm rot="10800000">
            <a:off x="6958480" y="24663959"/>
            <a:ext cx="6722295" cy="1503885"/>
          </a:xfrm>
          <a:prstGeom prst="rect">
            <a:avLst/>
          </a:prstGeom>
          <a:scene3d>
            <a:camera prst="orthographicFront">
              <a:rot lat="0" lon="10799999" rev="0"/>
            </a:camera>
            <a:lightRig rig="threePt" dir="t"/>
          </a:scene3d>
        </p:spPr>
      </p:pic>
      <p:sp>
        <p:nvSpPr>
          <p:cNvPr id="55" name="Text Box 6">
            <a:extLst>
              <a:ext uri="{FF2B5EF4-FFF2-40B4-BE49-F238E27FC236}">
                <a16:creationId xmlns:a16="http://schemas.microsoft.com/office/drawing/2014/main" id="{4AA51C6F-730B-4941-A247-C41B51AC6D2D}"/>
              </a:ext>
            </a:extLst>
          </p:cNvPr>
          <p:cNvSpPr txBox="1">
            <a:spLocks noChangeArrowheads="1"/>
          </p:cNvSpPr>
          <p:nvPr/>
        </p:nvSpPr>
        <p:spPr bwMode="auto">
          <a:xfrm>
            <a:off x="6842211" y="23797083"/>
            <a:ext cx="6619974" cy="15810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just"/>
            <a:r>
              <a:rPr lang="en-GB" sz="3600" b="1" dirty="0"/>
              <a:t>Eppler E423</a:t>
            </a:r>
          </a:p>
          <a:p>
            <a:pPr algn="just"/>
            <a:endParaRPr lang="en-GB" sz="3200" dirty="0"/>
          </a:p>
        </p:txBody>
      </p:sp>
      <p:sp>
        <p:nvSpPr>
          <p:cNvPr id="20" name="Freeform: Shape 19">
            <a:extLst>
              <a:ext uri="{FF2B5EF4-FFF2-40B4-BE49-F238E27FC236}">
                <a16:creationId xmlns:a16="http://schemas.microsoft.com/office/drawing/2014/main" id="{B5BB3401-4E78-404C-AF22-9C62D1469028}"/>
              </a:ext>
            </a:extLst>
          </p:cNvPr>
          <p:cNvSpPr/>
          <p:nvPr/>
        </p:nvSpPr>
        <p:spPr>
          <a:xfrm>
            <a:off x="7155886" y="24852013"/>
            <a:ext cx="6357351" cy="1113228"/>
          </a:xfrm>
          <a:custGeom>
            <a:avLst/>
            <a:gdLst>
              <a:gd name="connsiteX0" fmla="*/ 1130300 w 6357351"/>
              <a:gd name="connsiteY0" fmla="*/ 137357 h 1113228"/>
              <a:gd name="connsiteX1" fmla="*/ 571500 w 6357351"/>
              <a:gd name="connsiteY1" fmla="*/ 29407 h 1113228"/>
              <a:gd name="connsiteX2" fmla="*/ 330200 w 6357351"/>
              <a:gd name="connsiteY2" fmla="*/ 4007 h 1113228"/>
              <a:gd name="connsiteX3" fmla="*/ 158750 w 6357351"/>
              <a:gd name="connsiteY3" fmla="*/ 4007 h 1113228"/>
              <a:gd name="connsiteX4" fmla="*/ 31750 w 6357351"/>
              <a:gd name="connsiteY4" fmla="*/ 42107 h 1113228"/>
              <a:gd name="connsiteX5" fmla="*/ 0 w 6357351"/>
              <a:gd name="connsiteY5" fmla="*/ 105607 h 1113228"/>
              <a:gd name="connsiteX6" fmla="*/ 31750 w 6357351"/>
              <a:gd name="connsiteY6" fmla="*/ 226257 h 1113228"/>
              <a:gd name="connsiteX7" fmla="*/ 107950 w 6357351"/>
              <a:gd name="connsiteY7" fmla="*/ 346907 h 1113228"/>
              <a:gd name="connsiteX8" fmla="*/ 273050 w 6357351"/>
              <a:gd name="connsiteY8" fmla="*/ 505657 h 1113228"/>
              <a:gd name="connsiteX9" fmla="*/ 457200 w 6357351"/>
              <a:gd name="connsiteY9" fmla="*/ 645357 h 1113228"/>
              <a:gd name="connsiteX10" fmla="*/ 774700 w 6357351"/>
              <a:gd name="connsiteY10" fmla="*/ 797757 h 1113228"/>
              <a:gd name="connsiteX11" fmla="*/ 1035050 w 6357351"/>
              <a:gd name="connsiteY11" fmla="*/ 899357 h 1113228"/>
              <a:gd name="connsiteX12" fmla="*/ 1377950 w 6357351"/>
              <a:gd name="connsiteY12" fmla="*/ 981907 h 1113228"/>
              <a:gd name="connsiteX13" fmla="*/ 1746250 w 6357351"/>
              <a:gd name="connsiteY13" fmla="*/ 1058107 h 1113228"/>
              <a:gd name="connsiteX14" fmla="*/ 2228850 w 6357351"/>
              <a:gd name="connsiteY14" fmla="*/ 1108907 h 1113228"/>
              <a:gd name="connsiteX15" fmla="*/ 2692400 w 6357351"/>
              <a:gd name="connsiteY15" fmla="*/ 1102557 h 1113228"/>
              <a:gd name="connsiteX16" fmla="*/ 3308350 w 6357351"/>
              <a:gd name="connsiteY16" fmla="*/ 1039057 h 1113228"/>
              <a:gd name="connsiteX17" fmla="*/ 3848100 w 6357351"/>
              <a:gd name="connsiteY17" fmla="*/ 931107 h 1113228"/>
              <a:gd name="connsiteX18" fmla="*/ 4851400 w 6357351"/>
              <a:gd name="connsiteY18" fmla="*/ 683457 h 1113228"/>
              <a:gd name="connsiteX19" fmla="*/ 5492750 w 6357351"/>
              <a:gd name="connsiteY19" fmla="*/ 480257 h 1113228"/>
              <a:gd name="connsiteX20" fmla="*/ 5924550 w 6357351"/>
              <a:gd name="connsiteY20" fmla="*/ 321507 h 1113228"/>
              <a:gd name="connsiteX21" fmla="*/ 6146800 w 6357351"/>
              <a:gd name="connsiteY21" fmla="*/ 207207 h 1113228"/>
              <a:gd name="connsiteX22" fmla="*/ 6350000 w 6357351"/>
              <a:gd name="connsiteY22" fmla="*/ 92907 h 1113228"/>
              <a:gd name="connsiteX23" fmla="*/ 5873750 w 6357351"/>
              <a:gd name="connsiteY23" fmla="*/ 200857 h 1113228"/>
              <a:gd name="connsiteX24" fmla="*/ 5213350 w 6357351"/>
              <a:gd name="connsiteY24" fmla="*/ 296107 h 1113228"/>
              <a:gd name="connsiteX25" fmla="*/ 4686300 w 6357351"/>
              <a:gd name="connsiteY25" fmla="*/ 353257 h 1113228"/>
              <a:gd name="connsiteX26" fmla="*/ 4152900 w 6357351"/>
              <a:gd name="connsiteY26" fmla="*/ 385007 h 1113228"/>
              <a:gd name="connsiteX27" fmla="*/ 3302000 w 6357351"/>
              <a:gd name="connsiteY27" fmla="*/ 397707 h 1113228"/>
              <a:gd name="connsiteX28" fmla="*/ 2578100 w 6357351"/>
              <a:gd name="connsiteY28" fmla="*/ 365957 h 1113228"/>
              <a:gd name="connsiteX29" fmla="*/ 1930400 w 6357351"/>
              <a:gd name="connsiteY29" fmla="*/ 296107 h 1113228"/>
              <a:gd name="connsiteX30" fmla="*/ 1130300 w 6357351"/>
              <a:gd name="connsiteY30" fmla="*/ 137357 h 1113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57351" h="1113228">
                <a:moveTo>
                  <a:pt x="1130300" y="137357"/>
                </a:moveTo>
                <a:lnTo>
                  <a:pt x="571500" y="29407"/>
                </a:lnTo>
                <a:cubicBezTo>
                  <a:pt x="438150" y="7182"/>
                  <a:pt x="398992" y="8240"/>
                  <a:pt x="330200" y="4007"/>
                </a:cubicBezTo>
                <a:cubicBezTo>
                  <a:pt x="261408" y="-226"/>
                  <a:pt x="208492" y="-2343"/>
                  <a:pt x="158750" y="4007"/>
                </a:cubicBezTo>
                <a:cubicBezTo>
                  <a:pt x="109008" y="10357"/>
                  <a:pt x="58208" y="25174"/>
                  <a:pt x="31750" y="42107"/>
                </a:cubicBezTo>
                <a:cubicBezTo>
                  <a:pt x="5292" y="59040"/>
                  <a:pt x="0" y="74915"/>
                  <a:pt x="0" y="105607"/>
                </a:cubicBezTo>
                <a:cubicBezTo>
                  <a:pt x="0" y="136299"/>
                  <a:pt x="13758" y="186040"/>
                  <a:pt x="31750" y="226257"/>
                </a:cubicBezTo>
                <a:cubicBezTo>
                  <a:pt x="49742" y="266474"/>
                  <a:pt x="67733" y="300340"/>
                  <a:pt x="107950" y="346907"/>
                </a:cubicBezTo>
                <a:cubicBezTo>
                  <a:pt x="148167" y="393474"/>
                  <a:pt x="214842" y="455915"/>
                  <a:pt x="273050" y="505657"/>
                </a:cubicBezTo>
                <a:cubicBezTo>
                  <a:pt x="331258" y="555399"/>
                  <a:pt x="373592" y="596674"/>
                  <a:pt x="457200" y="645357"/>
                </a:cubicBezTo>
                <a:cubicBezTo>
                  <a:pt x="540808" y="694040"/>
                  <a:pt x="678392" y="755424"/>
                  <a:pt x="774700" y="797757"/>
                </a:cubicBezTo>
                <a:cubicBezTo>
                  <a:pt x="871008" y="840090"/>
                  <a:pt x="934508" y="868665"/>
                  <a:pt x="1035050" y="899357"/>
                </a:cubicBezTo>
                <a:cubicBezTo>
                  <a:pt x="1135592" y="930049"/>
                  <a:pt x="1259417" y="955449"/>
                  <a:pt x="1377950" y="981907"/>
                </a:cubicBezTo>
                <a:cubicBezTo>
                  <a:pt x="1496483" y="1008365"/>
                  <a:pt x="1604433" y="1036940"/>
                  <a:pt x="1746250" y="1058107"/>
                </a:cubicBezTo>
                <a:cubicBezTo>
                  <a:pt x="1888067" y="1079274"/>
                  <a:pt x="2071158" y="1101499"/>
                  <a:pt x="2228850" y="1108907"/>
                </a:cubicBezTo>
                <a:cubicBezTo>
                  <a:pt x="2386542" y="1116315"/>
                  <a:pt x="2512483" y="1114199"/>
                  <a:pt x="2692400" y="1102557"/>
                </a:cubicBezTo>
                <a:cubicBezTo>
                  <a:pt x="2872317" y="1090915"/>
                  <a:pt x="3115733" y="1067632"/>
                  <a:pt x="3308350" y="1039057"/>
                </a:cubicBezTo>
                <a:cubicBezTo>
                  <a:pt x="3500967" y="1010482"/>
                  <a:pt x="3590925" y="990374"/>
                  <a:pt x="3848100" y="931107"/>
                </a:cubicBezTo>
                <a:cubicBezTo>
                  <a:pt x="4105275" y="871840"/>
                  <a:pt x="4577292" y="758599"/>
                  <a:pt x="4851400" y="683457"/>
                </a:cubicBezTo>
                <a:cubicBezTo>
                  <a:pt x="5125508" y="608315"/>
                  <a:pt x="5313892" y="540582"/>
                  <a:pt x="5492750" y="480257"/>
                </a:cubicBezTo>
                <a:cubicBezTo>
                  <a:pt x="5671608" y="419932"/>
                  <a:pt x="5815542" y="367015"/>
                  <a:pt x="5924550" y="321507"/>
                </a:cubicBezTo>
                <a:cubicBezTo>
                  <a:pt x="6033558" y="275999"/>
                  <a:pt x="6075892" y="245307"/>
                  <a:pt x="6146800" y="207207"/>
                </a:cubicBezTo>
                <a:cubicBezTo>
                  <a:pt x="6217708" y="169107"/>
                  <a:pt x="6395508" y="93965"/>
                  <a:pt x="6350000" y="92907"/>
                </a:cubicBezTo>
                <a:cubicBezTo>
                  <a:pt x="6304492" y="91849"/>
                  <a:pt x="6063192" y="166990"/>
                  <a:pt x="5873750" y="200857"/>
                </a:cubicBezTo>
                <a:cubicBezTo>
                  <a:pt x="5684308" y="234724"/>
                  <a:pt x="5411258" y="270707"/>
                  <a:pt x="5213350" y="296107"/>
                </a:cubicBezTo>
                <a:cubicBezTo>
                  <a:pt x="5015442" y="321507"/>
                  <a:pt x="4863042" y="338440"/>
                  <a:pt x="4686300" y="353257"/>
                </a:cubicBezTo>
                <a:cubicBezTo>
                  <a:pt x="4509558" y="368074"/>
                  <a:pt x="4383617" y="377599"/>
                  <a:pt x="4152900" y="385007"/>
                </a:cubicBezTo>
                <a:cubicBezTo>
                  <a:pt x="3922183" y="392415"/>
                  <a:pt x="3564467" y="400882"/>
                  <a:pt x="3302000" y="397707"/>
                </a:cubicBezTo>
                <a:cubicBezTo>
                  <a:pt x="3039533" y="394532"/>
                  <a:pt x="2806700" y="382890"/>
                  <a:pt x="2578100" y="365957"/>
                </a:cubicBezTo>
                <a:cubicBezTo>
                  <a:pt x="2349500" y="349024"/>
                  <a:pt x="2171700" y="332090"/>
                  <a:pt x="1930400" y="296107"/>
                </a:cubicBezTo>
                <a:cubicBezTo>
                  <a:pt x="1689100" y="260124"/>
                  <a:pt x="1356783" y="181807"/>
                  <a:pt x="1130300" y="137357"/>
                </a:cubicBezTo>
                <a:close/>
              </a:path>
            </a:pathLst>
          </a:cu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7" name="TextBox 56">
            <a:extLst>
              <a:ext uri="{FF2B5EF4-FFF2-40B4-BE49-F238E27FC236}">
                <a16:creationId xmlns:a16="http://schemas.microsoft.com/office/drawing/2014/main" id="{B9EAF932-C980-4C4B-96F7-18D7513AD2FD}"/>
              </a:ext>
            </a:extLst>
          </p:cNvPr>
          <p:cNvSpPr txBox="1"/>
          <p:nvPr/>
        </p:nvSpPr>
        <p:spPr>
          <a:xfrm>
            <a:off x="7507418" y="26207032"/>
            <a:ext cx="6346828" cy="338554"/>
          </a:xfrm>
          <a:prstGeom prst="rect">
            <a:avLst/>
          </a:prstGeom>
          <a:noFill/>
        </p:spPr>
        <p:txBody>
          <a:bodyPr wrap="square" rtlCol="0">
            <a:spAutoFit/>
          </a:bodyPr>
          <a:lstStyle/>
          <a:p>
            <a:r>
              <a:rPr lang="en-GB" sz="1600" dirty="0">
                <a:solidFill>
                  <a:schemeClr val="accent1">
                    <a:lumMod val="75000"/>
                  </a:schemeClr>
                </a:solidFill>
              </a:rPr>
              <a:t>Figure 5 – Eppler E423 </a:t>
            </a:r>
            <a:r>
              <a:rPr lang="en-GB" sz="1600" dirty="0" err="1">
                <a:solidFill>
                  <a:schemeClr val="accent1">
                    <a:lumMod val="75000"/>
                  </a:schemeClr>
                </a:solidFill>
              </a:rPr>
              <a:t>airfoil</a:t>
            </a:r>
            <a:r>
              <a:rPr lang="en-GB" sz="1600" dirty="0">
                <a:solidFill>
                  <a:schemeClr val="accent1">
                    <a:lumMod val="75000"/>
                  </a:schemeClr>
                </a:solidFill>
              </a:rPr>
              <a:t> profile (</a:t>
            </a:r>
            <a:r>
              <a:rPr lang="en-GB" sz="1600" dirty="0" err="1">
                <a:solidFill>
                  <a:schemeClr val="accent1">
                    <a:lumMod val="75000"/>
                  </a:schemeClr>
                </a:solidFill>
              </a:rPr>
              <a:t>Airfoil</a:t>
            </a:r>
            <a:r>
              <a:rPr lang="en-GB" sz="1600" dirty="0">
                <a:solidFill>
                  <a:schemeClr val="accent1">
                    <a:lumMod val="75000"/>
                  </a:schemeClr>
                </a:solidFill>
              </a:rPr>
              <a:t> Tools, 2020)</a:t>
            </a:r>
            <a:endParaRPr lang="en-GB" sz="1600" dirty="0"/>
          </a:p>
        </p:txBody>
      </p:sp>
      <p:pic>
        <p:nvPicPr>
          <p:cNvPr id="63" name="Picture 62">
            <a:extLst>
              <a:ext uri="{FF2B5EF4-FFF2-40B4-BE49-F238E27FC236}">
                <a16:creationId xmlns:a16="http://schemas.microsoft.com/office/drawing/2014/main" id="{EE03BD51-EEA6-4581-85F7-CDD706C87E85}"/>
              </a:ext>
            </a:extLst>
          </p:cNvPr>
          <p:cNvPicPr/>
          <p:nvPr/>
        </p:nvPicPr>
        <p:blipFill>
          <a:blip r:embed="rId7">
            <a:extLst>
              <a:ext uri="{28A0092B-C50C-407E-A947-70E740481C1C}">
                <a14:useLocalDpi xmlns:a14="http://schemas.microsoft.com/office/drawing/2010/main" val="0"/>
              </a:ext>
            </a:extLst>
          </a:blip>
          <a:srcRect/>
          <a:stretch>
            <a:fillRect/>
          </a:stretch>
        </p:blipFill>
        <p:spPr bwMode="auto">
          <a:xfrm>
            <a:off x="14604679" y="6481072"/>
            <a:ext cx="6136567" cy="2520974"/>
          </a:xfrm>
          <a:prstGeom prst="rect">
            <a:avLst/>
          </a:prstGeom>
          <a:noFill/>
          <a:ln>
            <a:noFill/>
          </a:ln>
        </p:spPr>
      </p:pic>
      <p:sp>
        <p:nvSpPr>
          <p:cNvPr id="22" name="TextBox 21">
            <a:extLst>
              <a:ext uri="{FF2B5EF4-FFF2-40B4-BE49-F238E27FC236}">
                <a16:creationId xmlns:a16="http://schemas.microsoft.com/office/drawing/2014/main" id="{B9C171AA-91F5-4AEA-BD46-D87D61684665}"/>
              </a:ext>
            </a:extLst>
          </p:cNvPr>
          <p:cNvSpPr txBox="1"/>
          <p:nvPr/>
        </p:nvSpPr>
        <p:spPr>
          <a:xfrm>
            <a:off x="14851513" y="6174244"/>
            <a:ext cx="6799556" cy="338554"/>
          </a:xfrm>
          <a:prstGeom prst="rect">
            <a:avLst/>
          </a:prstGeom>
          <a:noFill/>
        </p:spPr>
        <p:txBody>
          <a:bodyPr wrap="square" rtlCol="0">
            <a:spAutoFit/>
          </a:bodyPr>
          <a:lstStyle/>
          <a:p>
            <a:r>
              <a:rPr lang="en-GB" sz="1600" dirty="0">
                <a:solidFill>
                  <a:schemeClr val="accent1">
                    <a:lumMod val="75000"/>
                  </a:schemeClr>
                </a:solidFill>
              </a:rPr>
              <a:t>Table 2 – Results for the Wortmann FX74 wing angle of attack study </a:t>
            </a:r>
          </a:p>
        </p:txBody>
      </p:sp>
      <p:pic>
        <p:nvPicPr>
          <p:cNvPr id="65" name="Picture 64">
            <a:extLst>
              <a:ext uri="{FF2B5EF4-FFF2-40B4-BE49-F238E27FC236}">
                <a16:creationId xmlns:a16="http://schemas.microsoft.com/office/drawing/2014/main" id="{9FD7E26A-15F5-4420-9488-E481B7811ED7}"/>
              </a:ext>
            </a:extLst>
          </p:cNvPr>
          <p:cNvPicPr/>
          <p:nvPr/>
        </p:nvPicPr>
        <p:blipFill>
          <a:blip r:embed="rId8">
            <a:extLst>
              <a:ext uri="{28A0092B-C50C-407E-A947-70E740481C1C}">
                <a14:useLocalDpi xmlns:a14="http://schemas.microsoft.com/office/drawing/2010/main" val="0"/>
              </a:ext>
            </a:extLst>
          </a:blip>
          <a:srcRect/>
          <a:stretch>
            <a:fillRect/>
          </a:stretch>
        </p:blipFill>
        <p:spPr bwMode="auto">
          <a:xfrm>
            <a:off x="14592683" y="9341045"/>
            <a:ext cx="6147106" cy="2564068"/>
          </a:xfrm>
          <a:prstGeom prst="rect">
            <a:avLst/>
          </a:prstGeom>
          <a:noFill/>
          <a:ln>
            <a:noFill/>
          </a:ln>
        </p:spPr>
      </p:pic>
      <p:sp>
        <p:nvSpPr>
          <p:cNvPr id="66" name="TextBox 65">
            <a:extLst>
              <a:ext uri="{FF2B5EF4-FFF2-40B4-BE49-F238E27FC236}">
                <a16:creationId xmlns:a16="http://schemas.microsoft.com/office/drawing/2014/main" id="{A2F16245-E379-4654-A887-259C4149E9F9}"/>
              </a:ext>
            </a:extLst>
          </p:cNvPr>
          <p:cNvSpPr txBox="1"/>
          <p:nvPr/>
        </p:nvSpPr>
        <p:spPr>
          <a:xfrm>
            <a:off x="14813781" y="9042688"/>
            <a:ext cx="7041866" cy="338554"/>
          </a:xfrm>
          <a:prstGeom prst="rect">
            <a:avLst/>
          </a:prstGeom>
          <a:noFill/>
        </p:spPr>
        <p:txBody>
          <a:bodyPr wrap="square" rtlCol="0">
            <a:spAutoFit/>
          </a:bodyPr>
          <a:lstStyle/>
          <a:p>
            <a:r>
              <a:rPr lang="en-GB" sz="1600" dirty="0">
                <a:solidFill>
                  <a:schemeClr val="accent1">
                    <a:lumMod val="75000"/>
                  </a:schemeClr>
                </a:solidFill>
              </a:rPr>
              <a:t>Table 3 – Results for the Eppler E423 wing angle of attack study </a:t>
            </a:r>
          </a:p>
        </p:txBody>
      </p:sp>
      <p:graphicFrame>
        <p:nvGraphicFramePr>
          <p:cNvPr id="67" name="Chart 66">
            <a:extLst>
              <a:ext uri="{FF2B5EF4-FFF2-40B4-BE49-F238E27FC236}">
                <a16:creationId xmlns:a16="http://schemas.microsoft.com/office/drawing/2014/main" id="{2D341EC6-D1FF-4A69-8431-4D034E07A254}"/>
              </a:ext>
            </a:extLst>
          </p:cNvPr>
          <p:cNvGraphicFramePr/>
          <p:nvPr>
            <p:extLst>
              <p:ext uri="{D42A27DB-BD31-4B8C-83A1-F6EECF244321}">
                <p14:modId xmlns:p14="http://schemas.microsoft.com/office/powerpoint/2010/main" val="3726513509"/>
              </p:ext>
            </p:extLst>
          </p:nvPr>
        </p:nvGraphicFramePr>
        <p:xfrm>
          <a:off x="14139110" y="11735110"/>
          <a:ext cx="6951479" cy="3715019"/>
        </p:xfrm>
        <a:graphic>
          <a:graphicData uri="http://schemas.openxmlformats.org/drawingml/2006/chart">
            <c:chart xmlns:c="http://schemas.openxmlformats.org/drawingml/2006/chart" xmlns:r="http://schemas.openxmlformats.org/officeDocument/2006/relationships" r:id="rId9"/>
          </a:graphicData>
        </a:graphic>
      </p:graphicFrame>
      <p:pic>
        <p:nvPicPr>
          <p:cNvPr id="69" name="Picture 68">
            <a:extLst>
              <a:ext uri="{FF2B5EF4-FFF2-40B4-BE49-F238E27FC236}">
                <a16:creationId xmlns:a16="http://schemas.microsoft.com/office/drawing/2014/main" id="{DB647F12-626D-4012-8BCB-425190EF3712}"/>
              </a:ext>
            </a:extLst>
          </p:cNvPr>
          <p:cNvPicPr>
            <a:picLocks noChangeAspect="1"/>
          </p:cNvPicPr>
          <p:nvPr/>
        </p:nvPicPr>
        <p:blipFill rotWithShape="1">
          <a:blip r:embed="rId10"/>
          <a:srcRect r="25246"/>
          <a:stretch/>
        </p:blipFill>
        <p:spPr>
          <a:xfrm>
            <a:off x="14060897" y="15690207"/>
            <a:ext cx="3394494" cy="1983574"/>
          </a:xfrm>
          <a:prstGeom prst="rect">
            <a:avLst/>
          </a:prstGeom>
        </p:spPr>
      </p:pic>
      <p:pic>
        <p:nvPicPr>
          <p:cNvPr id="70" name="Picture 69">
            <a:extLst>
              <a:ext uri="{FF2B5EF4-FFF2-40B4-BE49-F238E27FC236}">
                <a16:creationId xmlns:a16="http://schemas.microsoft.com/office/drawing/2014/main" id="{B4817DB2-0987-4C33-BD2A-330101CF7F0C}"/>
              </a:ext>
            </a:extLst>
          </p:cNvPr>
          <p:cNvPicPr>
            <a:picLocks noChangeAspect="1"/>
          </p:cNvPicPr>
          <p:nvPr/>
        </p:nvPicPr>
        <p:blipFill rotWithShape="1">
          <a:blip r:embed="rId11"/>
          <a:srcRect r="29525"/>
          <a:stretch/>
        </p:blipFill>
        <p:spPr>
          <a:xfrm>
            <a:off x="17566656" y="15690207"/>
            <a:ext cx="3599489" cy="1982903"/>
          </a:xfrm>
          <a:prstGeom prst="rect">
            <a:avLst/>
          </a:prstGeom>
        </p:spPr>
      </p:pic>
      <p:sp>
        <p:nvSpPr>
          <p:cNvPr id="26" name="TextBox 25">
            <a:extLst>
              <a:ext uri="{FF2B5EF4-FFF2-40B4-BE49-F238E27FC236}">
                <a16:creationId xmlns:a16="http://schemas.microsoft.com/office/drawing/2014/main" id="{07DF6076-5F0E-4A42-8567-A68586C31DB5}"/>
              </a:ext>
            </a:extLst>
          </p:cNvPr>
          <p:cNvSpPr txBox="1"/>
          <p:nvPr/>
        </p:nvSpPr>
        <p:spPr>
          <a:xfrm>
            <a:off x="6962008" y="5580225"/>
            <a:ext cx="3285972" cy="1138773"/>
          </a:xfrm>
          <a:prstGeom prst="rect">
            <a:avLst/>
          </a:prstGeom>
          <a:noFill/>
        </p:spPr>
        <p:txBody>
          <a:bodyPr wrap="square" rtlCol="0">
            <a:spAutoFit/>
          </a:bodyPr>
          <a:lstStyle/>
          <a:p>
            <a:r>
              <a:rPr lang="en-GB" sz="3600" b="1" dirty="0">
                <a:latin typeface="Arial" panose="020B0604020202020204" pitchFamily="34" charset="0"/>
                <a:cs typeface="Arial" panose="020B0604020202020204" pitchFamily="34" charset="0"/>
              </a:rPr>
              <a:t>Validation</a:t>
            </a:r>
          </a:p>
          <a:p>
            <a:endParaRPr lang="en-GB" sz="3200" dirty="0">
              <a:latin typeface="Arial" panose="020B0604020202020204" pitchFamily="34" charset="0"/>
              <a:cs typeface="Arial" panose="020B0604020202020204" pitchFamily="34" charset="0"/>
            </a:endParaRPr>
          </a:p>
        </p:txBody>
      </p:sp>
      <p:sp>
        <p:nvSpPr>
          <p:cNvPr id="27" name="TextBox 26">
            <a:extLst>
              <a:ext uri="{FF2B5EF4-FFF2-40B4-BE49-F238E27FC236}">
                <a16:creationId xmlns:a16="http://schemas.microsoft.com/office/drawing/2014/main" id="{EE5811E2-97D4-4BBB-8AF0-1C14F62C8428}"/>
              </a:ext>
            </a:extLst>
          </p:cNvPr>
          <p:cNvSpPr txBox="1"/>
          <p:nvPr/>
        </p:nvSpPr>
        <p:spPr>
          <a:xfrm>
            <a:off x="6878955" y="6383820"/>
            <a:ext cx="7031570" cy="2246769"/>
          </a:xfrm>
          <a:prstGeom prst="rect">
            <a:avLst/>
          </a:prstGeom>
          <a:noFill/>
        </p:spPr>
        <p:txBody>
          <a:bodyPr wrap="square" rtlCol="0">
            <a:spAutoFit/>
          </a:bodyPr>
          <a:lstStyle/>
          <a:p>
            <a:pPr algn="just"/>
            <a:r>
              <a:rPr lang="en-GB" sz="2800" dirty="0">
                <a:latin typeface="Arial" panose="020B0604020202020204" pitchFamily="34" charset="0"/>
                <a:cs typeface="Arial" panose="020B0604020202020204" pitchFamily="34" charset="0"/>
              </a:rPr>
              <a:t>To validate the accuracy of the CFD an Ahmed body study was performed. Results within 4% of accuracy for coefficient of lift, and 2% accuracy for coefficient of drag were gained.</a:t>
            </a:r>
          </a:p>
        </p:txBody>
      </p:sp>
      <p:pic>
        <p:nvPicPr>
          <p:cNvPr id="71" name="Picture 70">
            <a:extLst>
              <a:ext uri="{FF2B5EF4-FFF2-40B4-BE49-F238E27FC236}">
                <a16:creationId xmlns:a16="http://schemas.microsoft.com/office/drawing/2014/main" id="{9A58A08C-98C2-4FF1-B5FF-74D7CC31FAFA}"/>
              </a:ext>
            </a:extLst>
          </p:cNvPr>
          <p:cNvPicPr/>
          <p:nvPr/>
        </p:nvPicPr>
        <p:blipFill>
          <a:blip r:embed="rId12">
            <a:extLst>
              <a:ext uri="{28A0092B-C50C-407E-A947-70E740481C1C}">
                <a14:useLocalDpi xmlns:a14="http://schemas.microsoft.com/office/drawing/2010/main" val="0"/>
              </a:ext>
            </a:extLst>
          </a:blip>
          <a:srcRect/>
          <a:stretch>
            <a:fillRect/>
          </a:stretch>
        </p:blipFill>
        <p:spPr bwMode="auto">
          <a:xfrm>
            <a:off x="7552810" y="9518691"/>
            <a:ext cx="5683859" cy="1537458"/>
          </a:xfrm>
          <a:prstGeom prst="rect">
            <a:avLst/>
          </a:prstGeom>
          <a:noFill/>
          <a:ln>
            <a:noFill/>
          </a:ln>
        </p:spPr>
      </p:pic>
      <p:sp>
        <p:nvSpPr>
          <p:cNvPr id="72" name="TextBox 71">
            <a:extLst>
              <a:ext uri="{FF2B5EF4-FFF2-40B4-BE49-F238E27FC236}">
                <a16:creationId xmlns:a16="http://schemas.microsoft.com/office/drawing/2014/main" id="{5145367F-8F35-4625-8A8F-C9BF5086AA24}"/>
              </a:ext>
            </a:extLst>
          </p:cNvPr>
          <p:cNvSpPr txBox="1"/>
          <p:nvPr/>
        </p:nvSpPr>
        <p:spPr>
          <a:xfrm>
            <a:off x="7558394" y="8890159"/>
            <a:ext cx="5475435" cy="584775"/>
          </a:xfrm>
          <a:prstGeom prst="rect">
            <a:avLst/>
          </a:prstGeom>
          <a:noFill/>
        </p:spPr>
        <p:txBody>
          <a:bodyPr wrap="square" rtlCol="0">
            <a:spAutoFit/>
          </a:bodyPr>
          <a:lstStyle/>
          <a:p>
            <a:pPr algn="just"/>
            <a:r>
              <a:rPr lang="en-GB" sz="1600" dirty="0">
                <a:solidFill>
                  <a:schemeClr val="accent1">
                    <a:lumMod val="75000"/>
                  </a:schemeClr>
                </a:solidFill>
              </a:rPr>
              <a:t>Table 1 – Results from the Ahmed body experiment compared to experimental data </a:t>
            </a:r>
          </a:p>
        </p:txBody>
      </p:sp>
      <p:pic>
        <p:nvPicPr>
          <p:cNvPr id="73" name="Picture 72">
            <a:extLst>
              <a:ext uri="{FF2B5EF4-FFF2-40B4-BE49-F238E27FC236}">
                <a16:creationId xmlns:a16="http://schemas.microsoft.com/office/drawing/2014/main" id="{00000000-0008-0000-0000-000064000000}"/>
              </a:ext>
            </a:extLst>
          </p:cNvPr>
          <p:cNvPicPr/>
          <p:nvPr/>
        </p:nvPicPr>
        <p:blipFill rotWithShape="1">
          <a:blip r:embed="rId13">
            <a:alphaModFix amt="70000"/>
            <a:extLst>
              <a:ext uri="{BEBA8EAE-BF5A-486C-A8C5-ECC9F3942E4B}">
                <a14:imgProps xmlns:a14="http://schemas.microsoft.com/office/drawing/2010/main">
                  <a14:imgLayer r:embed="rId14">
                    <a14:imgEffect>
                      <a14:saturation sat="400000"/>
                    </a14:imgEffect>
                  </a14:imgLayer>
                </a14:imgProps>
              </a:ext>
              <a:ext uri="{28A0092B-C50C-407E-A947-70E740481C1C}">
                <a14:useLocalDpi xmlns:a14="http://schemas.microsoft.com/office/drawing/2010/main" val="0"/>
              </a:ext>
            </a:extLst>
          </a:blip>
          <a:srcRect l="13206" t="39680" r="27980" b="11420"/>
          <a:stretch/>
        </p:blipFill>
        <p:spPr>
          <a:xfrm>
            <a:off x="7548765" y="11117628"/>
            <a:ext cx="5731510" cy="2679065"/>
          </a:xfrm>
          <a:prstGeom prst="rect">
            <a:avLst/>
          </a:prstGeom>
        </p:spPr>
      </p:pic>
      <p:graphicFrame>
        <p:nvGraphicFramePr>
          <p:cNvPr id="74" name="Chart 73">
            <a:extLst>
              <a:ext uri="{FF2B5EF4-FFF2-40B4-BE49-F238E27FC236}">
                <a16:creationId xmlns:a16="http://schemas.microsoft.com/office/drawing/2014/main" id="{00000000-0008-0000-0100-00000C000000}"/>
              </a:ext>
            </a:extLst>
          </p:cNvPr>
          <p:cNvGraphicFramePr/>
          <p:nvPr>
            <p:extLst>
              <p:ext uri="{D42A27DB-BD31-4B8C-83A1-F6EECF244321}">
                <p14:modId xmlns:p14="http://schemas.microsoft.com/office/powerpoint/2010/main" val="1393017572"/>
              </p:ext>
            </p:extLst>
          </p:nvPr>
        </p:nvGraphicFramePr>
        <p:xfrm>
          <a:off x="7523732" y="11085700"/>
          <a:ext cx="5731510" cy="2795905"/>
        </p:xfrm>
        <a:graphic>
          <a:graphicData uri="http://schemas.openxmlformats.org/drawingml/2006/chart">
            <c:chart xmlns:c="http://schemas.openxmlformats.org/drawingml/2006/chart" xmlns:r="http://schemas.openxmlformats.org/officeDocument/2006/relationships" r:id="rId15"/>
          </a:graphicData>
        </a:graphic>
      </p:graphicFrame>
      <p:sp>
        <p:nvSpPr>
          <p:cNvPr id="75" name="TextBox 74">
            <a:extLst>
              <a:ext uri="{FF2B5EF4-FFF2-40B4-BE49-F238E27FC236}">
                <a16:creationId xmlns:a16="http://schemas.microsoft.com/office/drawing/2014/main" id="{FE07FC96-D951-43A4-BF65-9BE0C67BB7F3}"/>
              </a:ext>
            </a:extLst>
          </p:cNvPr>
          <p:cNvSpPr txBox="1"/>
          <p:nvPr/>
        </p:nvSpPr>
        <p:spPr>
          <a:xfrm>
            <a:off x="7510262" y="13759785"/>
            <a:ext cx="5726407" cy="584775"/>
          </a:xfrm>
          <a:prstGeom prst="rect">
            <a:avLst/>
          </a:prstGeom>
          <a:noFill/>
        </p:spPr>
        <p:txBody>
          <a:bodyPr wrap="square" rtlCol="0">
            <a:spAutoFit/>
          </a:bodyPr>
          <a:lstStyle/>
          <a:p>
            <a:r>
              <a:rPr lang="en-GB" sz="1600" dirty="0">
                <a:solidFill>
                  <a:schemeClr val="accent1">
                    <a:lumMod val="75000"/>
                  </a:schemeClr>
                </a:solidFill>
              </a:rPr>
              <a:t>Figure 1 – pressure distribution across the upper and lower surfaces of the Ahmed body</a:t>
            </a:r>
          </a:p>
        </p:txBody>
      </p:sp>
      <p:pic>
        <p:nvPicPr>
          <p:cNvPr id="76" name="Picture 75">
            <a:extLst>
              <a:ext uri="{FF2B5EF4-FFF2-40B4-BE49-F238E27FC236}">
                <a16:creationId xmlns:a16="http://schemas.microsoft.com/office/drawing/2014/main" id="{707F95BF-D685-443D-9EF6-8BE86A2D7CB5}"/>
              </a:ext>
            </a:extLst>
          </p:cNvPr>
          <p:cNvPicPr/>
          <p:nvPr/>
        </p:nvPicPr>
        <p:blipFill rotWithShape="1">
          <a:blip r:embed="rId16">
            <a:extLst>
              <a:ext uri="{28A0092B-C50C-407E-A947-70E740481C1C}">
                <a14:useLocalDpi xmlns:a14="http://schemas.microsoft.com/office/drawing/2010/main" val="0"/>
              </a:ext>
            </a:extLst>
          </a:blip>
          <a:srcRect l="7210" t="22094" r="5841" b="25415"/>
          <a:stretch/>
        </p:blipFill>
        <p:spPr bwMode="auto">
          <a:xfrm>
            <a:off x="7896252" y="14928841"/>
            <a:ext cx="2227124" cy="1824204"/>
          </a:xfrm>
          <a:prstGeom prst="rect">
            <a:avLst/>
          </a:prstGeom>
          <a:noFill/>
          <a:ln>
            <a:noFill/>
          </a:ln>
          <a:extLst>
            <a:ext uri="{53640926-AAD7-44D8-BBD7-CCE9431645EC}">
              <a14:shadowObscured xmlns:a14="http://schemas.microsoft.com/office/drawing/2010/main"/>
            </a:ext>
          </a:extLst>
        </p:spPr>
      </p:pic>
      <p:pic>
        <p:nvPicPr>
          <p:cNvPr id="77" name="Picture 76">
            <a:extLst>
              <a:ext uri="{FF2B5EF4-FFF2-40B4-BE49-F238E27FC236}">
                <a16:creationId xmlns:a16="http://schemas.microsoft.com/office/drawing/2014/main" id="{04AEDB7C-ADB6-4AA1-B5F7-D921463CE48E}"/>
              </a:ext>
            </a:extLst>
          </p:cNvPr>
          <p:cNvPicPr/>
          <p:nvPr/>
        </p:nvPicPr>
        <p:blipFill rotWithShape="1">
          <a:blip r:embed="rId17">
            <a:extLst>
              <a:ext uri="{28A0092B-C50C-407E-A947-70E740481C1C}">
                <a14:useLocalDpi xmlns:a14="http://schemas.microsoft.com/office/drawing/2010/main" val="0"/>
              </a:ext>
            </a:extLst>
          </a:blip>
          <a:srcRect l="13526" t="12696" r="7591" b="11119"/>
          <a:stretch/>
        </p:blipFill>
        <p:spPr bwMode="auto">
          <a:xfrm>
            <a:off x="10874914" y="14944024"/>
            <a:ext cx="2316420" cy="1809794"/>
          </a:xfrm>
          <a:prstGeom prst="rect">
            <a:avLst/>
          </a:prstGeom>
          <a:ln>
            <a:noFill/>
          </a:ln>
          <a:extLst>
            <a:ext uri="{53640926-AAD7-44D8-BBD7-CCE9431645EC}">
              <a14:shadowObscured xmlns:a14="http://schemas.microsoft.com/office/drawing/2010/main"/>
            </a:ext>
          </a:extLst>
        </p:spPr>
      </p:pic>
      <p:sp>
        <p:nvSpPr>
          <p:cNvPr id="28" name="TextBox 27">
            <a:extLst>
              <a:ext uri="{FF2B5EF4-FFF2-40B4-BE49-F238E27FC236}">
                <a16:creationId xmlns:a16="http://schemas.microsoft.com/office/drawing/2014/main" id="{D56C1549-68E4-4017-A716-08699150B4E1}"/>
              </a:ext>
            </a:extLst>
          </p:cNvPr>
          <p:cNvSpPr txBox="1"/>
          <p:nvPr/>
        </p:nvSpPr>
        <p:spPr>
          <a:xfrm>
            <a:off x="6990506" y="14321198"/>
            <a:ext cx="5988944" cy="646331"/>
          </a:xfrm>
          <a:prstGeom prst="rect">
            <a:avLst/>
          </a:prstGeom>
          <a:noFill/>
        </p:spPr>
        <p:txBody>
          <a:bodyPr wrap="square" rtlCol="0">
            <a:spAutoFit/>
          </a:bodyPr>
          <a:lstStyle/>
          <a:p>
            <a:r>
              <a:rPr lang="en-GB" sz="3600" b="1" dirty="0"/>
              <a:t>Scale wind tunnel model</a:t>
            </a:r>
          </a:p>
        </p:txBody>
      </p:sp>
      <p:sp>
        <p:nvSpPr>
          <p:cNvPr id="29" name="TextBox 28">
            <a:extLst>
              <a:ext uri="{FF2B5EF4-FFF2-40B4-BE49-F238E27FC236}">
                <a16:creationId xmlns:a16="http://schemas.microsoft.com/office/drawing/2014/main" id="{06EB3382-F145-4696-B1DC-4B0A1AF9FC40}"/>
              </a:ext>
            </a:extLst>
          </p:cNvPr>
          <p:cNvSpPr txBox="1"/>
          <p:nvPr/>
        </p:nvSpPr>
        <p:spPr>
          <a:xfrm>
            <a:off x="6949156" y="17268984"/>
            <a:ext cx="6722294" cy="1384995"/>
          </a:xfrm>
          <a:prstGeom prst="rect">
            <a:avLst/>
          </a:prstGeom>
          <a:noFill/>
        </p:spPr>
        <p:txBody>
          <a:bodyPr wrap="square" rtlCol="0">
            <a:spAutoFit/>
          </a:bodyPr>
          <a:lstStyle/>
          <a:p>
            <a:pPr algn="just"/>
            <a:r>
              <a:rPr lang="en-GB" sz="2800" dirty="0">
                <a:latin typeface="Arial" panose="020B0604020202020204" pitchFamily="34" charset="0"/>
                <a:cs typeface="Arial" panose="020B0604020202020204" pitchFamily="34" charset="0"/>
              </a:rPr>
              <a:t>A scale model of the current SRCC wing was tested in the wind tunnel, and results compared to CFD analysis</a:t>
            </a:r>
          </a:p>
        </p:txBody>
      </p:sp>
      <p:graphicFrame>
        <p:nvGraphicFramePr>
          <p:cNvPr id="78" name="Chart 77">
            <a:extLst>
              <a:ext uri="{FF2B5EF4-FFF2-40B4-BE49-F238E27FC236}">
                <a16:creationId xmlns:a16="http://schemas.microsoft.com/office/drawing/2014/main" id="{E7E60B9A-7E91-42AE-8DD6-D8EFE3856693}"/>
              </a:ext>
            </a:extLst>
          </p:cNvPr>
          <p:cNvGraphicFramePr/>
          <p:nvPr>
            <p:extLst>
              <p:ext uri="{D42A27DB-BD31-4B8C-83A1-F6EECF244321}">
                <p14:modId xmlns:p14="http://schemas.microsoft.com/office/powerpoint/2010/main" val="3063457339"/>
              </p:ext>
            </p:extLst>
          </p:nvPr>
        </p:nvGraphicFramePr>
        <p:xfrm>
          <a:off x="7286443" y="18673365"/>
          <a:ext cx="5731510" cy="2628900"/>
        </p:xfrm>
        <a:graphic>
          <a:graphicData uri="http://schemas.openxmlformats.org/drawingml/2006/chart">
            <c:chart xmlns:c="http://schemas.openxmlformats.org/drawingml/2006/chart" xmlns:r="http://schemas.openxmlformats.org/officeDocument/2006/relationships" r:id="rId18"/>
          </a:graphicData>
        </a:graphic>
      </p:graphicFrame>
      <p:sp>
        <p:nvSpPr>
          <p:cNvPr id="79" name="TextBox 78">
            <a:extLst>
              <a:ext uri="{FF2B5EF4-FFF2-40B4-BE49-F238E27FC236}">
                <a16:creationId xmlns:a16="http://schemas.microsoft.com/office/drawing/2014/main" id="{E7515A49-930C-4367-8AFB-EFBCD1B4442D}"/>
              </a:ext>
            </a:extLst>
          </p:cNvPr>
          <p:cNvSpPr txBox="1"/>
          <p:nvPr/>
        </p:nvSpPr>
        <p:spPr>
          <a:xfrm>
            <a:off x="7338603" y="16690140"/>
            <a:ext cx="5726407" cy="584775"/>
          </a:xfrm>
          <a:prstGeom prst="rect">
            <a:avLst/>
          </a:prstGeom>
          <a:noFill/>
        </p:spPr>
        <p:txBody>
          <a:bodyPr wrap="square" rtlCol="0">
            <a:spAutoFit/>
          </a:bodyPr>
          <a:lstStyle/>
          <a:p>
            <a:r>
              <a:rPr lang="en-GB" sz="1600" dirty="0">
                <a:solidFill>
                  <a:schemeClr val="accent1">
                    <a:lumMod val="75000"/>
                  </a:schemeClr>
                </a:solidFill>
              </a:rPr>
              <a:t>Figure 2 – Scaled down models of the SRCC wing being tested in the wind tunnel</a:t>
            </a:r>
          </a:p>
        </p:txBody>
      </p:sp>
      <p:sp>
        <p:nvSpPr>
          <p:cNvPr id="80" name="TextBox 79">
            <a:extLst>
              <a:ext uri="{FF2B5EF4-FFF2-40B4-BE49-F238E27FC236}">
                <a16:creationId xmlns:a16="http://schemas.microsoft.com/office/drawing/2014/main" id="{39082986-6747-44CE-A168-276F14EE61F6}"/>
              </a:ext>
            </a:extLst>
          </p:cNvPr>
          <p:cNvSpPr txBox="1"/>
          <p:nvPr/>
        </p:nvSpPr>
        <p:spPr>
          <a:xfrm>
            <a:off x="7264402" y="21058891"/>
            <a:ext cx="5726407" cy="584775"/>
          </a:xfrm>
          <a:prstGeom prst="rect">
            <a:avLst/>
          </a:prstGeom>
          <a:noFill/>
        </p:spPr>
        <p:txBody>
          <a:bodyPr wrap="square" rtlCol="0">
            <a:spAutoFit/>
          </a:bodyPr>
          <a:lstStyle/>
          <a:p>
            <a:r>
              <a:rPr lang="en-GB" sz="1600" dirty="0">
                <a:solidFill>
                  <a:schemeClr val="accent1">
                    <a:lumMod val="75000"/>
                  </a:schemeClr>
                </a:solidFill>
              </a:rPr>
              <a:t>Figure 3 – results of the wind tunnel test compared to CFD data for the SRCC wing</a:t>
            </a:r>
          </a:p>
        </p:txBody>
      </p:sp>
      <p:sp>
        <p:nvSpPr>
          <p:cNvPr id="81" name="TextBox 80">
            <a:extLst>
              <a:ext uri="{FF2B5EF4-FFF2-40B4-BE49-F238E27FC236}">
                <a16:creationId xmlns:a16="http://schemas.microsoft.com/office/drawing/2014/main" id="{365D5C80-D1F9-4999-A204-313F3E6FC0A0}"/>
              </a:ext>
            </a:extLst>
          </p:cNvPr>
          <p:cNvSpPr txBox="1"/>
          <p:nvPr/>
        </p:nvSpPr>
        <p:spPr>
          <a:xfrm>
            <a:off x="14762537" y="15113022"/>
            <a:ext cx="5726407" cy="584775"/>
          </a:xfrm>
          <a:prstGeom prst="rect">
            <a:avLst/>
          </a:prstGeom>
          <a:noFill/>
        </p:spPr>
        <p:txBody>
          <a:bodyPr wrap="square" rtlCol="0">
            <a:spAutoFit/>
          </a:bodyPr>
          <a:lstStyle/>
          <a:p>
            <a:r>
              <a:rPr lang="en-GB" sz="1600" dirty="0">
                <a:solidFill>
                  <a:schemeClr val="accent1">
                    <a:lumMod val="75000"/>
                  </a:schemeClr>
                </a:solidFill>
              </a:rPr>
              <a:t>Figure 6 – Scaled down models of the SRCC wing being tested in the wind tunnel</a:t>
            </a:r>
          </a:p>
        </p:txBody>
      </p:sp>
      <p:sp>
        <p:nvSpPr>
          <p:cNvPr id="33" name="TextBox 32">
            <a:extLst>
              <a:ext uri="{FF2B5EF4-FFF2-40B4-BE49-F238E27FC236}">
                <a16:creationId xmlns:a16="http://schemas.microsoft.com/office/drawing/2014/main" id="{3FDE7CA8-658C-4C9A-8A1C-8A4373EDCC43}"/>
              </a:ext>
            </a:extLst>
          </p:cNvPr>
          <p:cNvSpPr txBox="1"/>
          <p:nvPr/>
        </p:nvSpPr>
        <p:spPr>
          <a:xfrm>
            <a:off x="14388965" y="17638466"/>
            <a:ext cx="7029692" cy="830997"/>
          </a:xfrm>
          <a:prstGeom prst="rect">
            <a:avLst/>
          </a:prstGeom>
          <a:noFill/>
        </p:spPr>
        <p:txBody>
          <a:bodyPr wrap="square" rtlCol="0">
            <a:spAutoFit/>
          </a:bodyPr>
          <a:lstStyle/>
          <a:p>
            <a:r>
              <a:rPr lang="en-GB" altLang="en-US" sz="1600" dirty="0">
                <a:solidFill>
                  <a:schemeClr val="accent1">
                    <a:lumMod val="75000"/>
                  </a:schemeClr>
                </a:solidFill>
                <a:ea typeface="Calibri" charset="0"/>
                <a:cs typeface="Arial" panose="020B0604020202020204" pitchFamily="34" charset="0"/>
              </a:rPr>
              <a:t>Figure 7 – Images of the FX74 and E423 beginning to show separation.</a:t>
            </a:r>
          </a:p>
          <a:p>
            <a:r>
              <a:rPr lang="en-GB" altLang="en-US" sz="1600" dirty="0">
                <a:solidFill>
                  <a:schemeClr val="accent1">
                    <a:lumMod val="75000"/>
                  </a:schemeClr>
                </a:solidFill>
                <a:ea typeface="Calibri" charset="0"/>
                <a:cs typeface="Arial" panose="020B0604020202020204" pitchFamily="34" charset="0"/>
              </a:rPr>
              <a:t>The FX74 started to separate at 9 degrees, and the E423 at 10 degrees</a:t>
            </a:r>
          </a:p>
          <a:p>
            <a:endParaRPr lang="en-GB" sz="1600" dirty="0">
              <a:solidFill>
                <a:schemeClr val="accent1">
                  <a:lumMod val="75000"/>
                </a:schemeClr>
              </a:solidFill>
              <a:latin typeface="Arial" panose="020B0604020202020204" pitchFamily="34" charset="0"/>
              <a:cs typeface="Arial" panose="020B0604020202020204" pitchFamily="34" charset="0"/>
            </a:endParaRPr>
          </a:p>
        </p:txBody>
      </p:sp>
      <p:cxnSp>
        <p:nvCxnSpPr>
          <p:cNvPr id="35" name="Straight Connector 34">
            <a:extLst>
              <a:ext uri="{FF2B5EF4-FFF2-40B4-BE49-F238E27FC236}">
                <a16:creationId xmlns:a16="http://schemas.microsoft.com/office/drawing/2014/main" id="{5326CB85-A053-4A87-B9B0-6FE450EBCD0F}"/>
              </a:ext>
            </a:extLst>
          </p:cNvPr>
          <p:cNvCxnSpPr>
            <a:cxnSpLocks/>
          </p:cNvCxnSpPr>
          <p:nvPr/>
        </p:nvCxnSpPr>
        <p:spPr>
          <a:xfrm>
            <a:off x="3207657" y="5495896"/>
            <a:ext cx="17996342" cy="0"/>
          </a:xfrm>
          <a:prstGeom prst="line">
            <a:avLst/>
          </a:prstGeom>
        </p:spPr>
        <p:style>
          <a:lnRef idx="1">
            <a:schemeClr val="dk1"/>
          </a:lnRef>
          <a:fillRef idx="0">
            <a:schemeClr val="dk1"/>
          </a:fillRef>
          <a:effectRef idx="0">
            <a:schemeClr val="dk1"/>
          </a:effectRef>
          <a:fontRef idx="minor">
            <a:schemeClr val="tx1"/>
          </a:fontRef>
        </p:style>
      </p:cxnSp>
      <p:pic>
        <p:nvPicPr>
          <p:cNvPr id="82" name="Picture 81">
            <a:extLst>
              <a:ext uri="{FF2B5EF4-FFF2-40B4-BE49-F238E27FC236}">
                <a16:creationId xmlns:a16="http://schemas.microsoft.com/office/drawing/2014/main" id="{B28C7E86-F552-4778-97A6-B4E76A9BB925}"/>
              </a:ext>
            </a:extLst>
          </p:cNvPr>
          <p:cNvPicPr/>
          <p:nvPr/>
        </p:nvPicPr>
        <p:blipFill rotWithShape="1">
          <a:blip r:embed="rId19"/>
          <a:srcRect l="16315" t="6108" r="6719" b="31291"/>
          <a:stretch/>
        </p:blipFill>
        <p:spPr bwMode="auto">
          <a:xfrm>
            <a:off x="14973589" y="18253195"/>
            <a:ext cx="4963603" cy="2691318"/>
          </a:xfrm>
          <a:prstGeom prst="rect">
            <a:avLst/>
          </a:prstGeom>
          <a:ln>
            <a:noFill/>
          </a:ln>
          <a:extLst>
            <a:ext uri="{53640926-AAD7-44D8-BBD7-CCE9431645EC}">
              <a14:shadowObscured xmlns:a14="http://schemas.microsoft.com/office/drawing/2010/main"/>
            </a:ext>
          </a:extLst>
        </p:spPr>
      </p:pic>
      <p:sp>
        <p:nvSpPr>
          <p:cNvPr id="83" name="Rectangle 82">
            <a:extLst>
              <a:ext uri="{FF2B5EF4-FFF2-40B4-BE49-F238E27FC236}">
                <a16:creationId xmlns:a16="http://schemas.microsoft.com/office/drawing/2014/main" id="{27330D98-35E1-4225-9B5C-DCFB47385BCF}"/>
              </a:ext>
            </a:extLst>
          </p:cNvPr>
          <p:cNvSpPr/>
          <p:nvPr/>
        </p:nvSpPr>
        <p:spPr>
          <a:xfrm>
            <a:off x="18573024" y="18923905"/>
            <a:ext cx="961390" cy="830997"/>
          </a:xfrm>
          <a:prstGeom prst="rect">
            <a:avLst/>
          </a:prstGeom>
          <a:noFill/>
          <a:ln w="222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41" name="TextBox 40">
            <a:extLst>
              <a:ext uri="{FF2B5EF4-FFF2-40B4-BE49-F238E27FC236}">
                <a16:creationId xmlns:a16="http://schemas.microsoft.com/office/drawing/2014/main" id="{02EEC0F3-09DF-4EAF-9A20-64CA6A443F02}"/>
              </a:ext>
            </a:extLst>
          </p:cNvPr>
          <p:cNvSpPr txBox="1"/>
          <p:nvPr/>
        </p:nvSpPr>
        <p:spPr>
          <a:xfrm>
            <a:off x="14388965" y="20894533"/>
            <a:ext cx="6001345" cy="584775"/>
          </a:xfrm>
          <a:prstGeom prst="rect">
            <a:avLst/>
          </a:prstGeom>
          <a:noFill/>
        </p:spPr>
        <p:txBody>
          <a:bodyPr wrap="square" rtlCol="0">
            <a:spAutoFit/>
          </a:bodyPr>
          <a:lstStyle/>
          <a:p>
            <a:pPr algn="just"/>
            <a:r>
              <a:rPr lang="en-GB" sz="1600" dirty="0">
                <a:solidFill>
                  <a:schemeClr val="accent1">
                    <a:lumMod val="75000"/>
                  </a:schemeClr>
                </a:solidFill>
                <a:latin typeface="Arial" panose="020B0604020202020204" pitchFamily="34" charset="0"/>
                <a:cs typeface="Arial" panose="020B0604020202020204" pitchFamily="34" charset="0"/>
              </a:rPr>
              <a:t>Figure 8 – positions chosen for study, and ideal location for the wing position according to </a:t>
            </a:r>
            <a:r>
              <a:rPr lang="en-GB" sz="1600" dirty="0" err="1">
                <a:solidFill>
                  <a:schemeClr val="accent1">
                    <a:lumMod val="75000"/>
                  </a:schemeClr>
                </a:solidFill>
                <a:latin typeface="Arial" panose="020B0604020202020204" pitchFamily="34" charset="0"/>
                <a:cs typeface="Arial" panose="020B0604020202020204" pitchFamily="34" charset="0"/>
              </a:rPr>
              <a:t>McBeath</a:t>
            </a:r>
            <a:r>
              <a:rPr lang="en-GB" sz="1600" dirty="0">
                <a:solidFill>
                  <a:schemeClr val="accent1">
                    <a:lumMod val="75000"/>
                  </a:schemeClr>
                </a:solidFill>
                <a:latin typeface="Arial" panose="020B0604020202020204" pitchFamily="34" charset="0"/>
                <a:cs typeface="Arial" panose="020B0604020202020204" pitchFamily="34" charset="0"/>
              </a:rPr>
              <a:t> study (</a:t>
            </a:r>
            <a:r>
              <a:rPr lang="en-GB" sz="1600" dirty="0" err="1">
                <a:solidFill>
                  <a:schemeClr val="accent1">
                    <a:lumMod val="75000"/>
                  </a:schemeClr>
                </a:solidFill>
                <a:latin typeface="Arial" panose="020B0604020202020204" pitchFamily="34" charset="0"/>
                <a:cs typeface="Arial" panose="020B0604020202020204" pitchFamily="34" charset="0"/>
              </a:rPr>
              <a:t>McBeath</a:t>
            </a:r>
            <a:r>
              <a:rPr lang="en-GB" sz="1600" dirty="0">
                <a:solidFill>
                  <a:schemeClr val="accent1">
                    <a:lumMod val="75000"/>
                  </a:schemeClr>
                </a:solidFill>
                <a:latin typeface="Arial" panose="020B0604020202020204" pitchFamily="34" charset="0"/>
                <a:cs typeface="Arial" panose="020B0604020202020204" pitchFamily="34" charset="0"/>
              </a:rPr>
              <a:t>. 2014</a:t>
            </a:r>
          </a:p>
        </p:txBody>
      </p:sp>
      <p:sp>
        <p:nvSpPr>
          <p:cNvPr id="84" name="TextBox 83">
            <a:extLst>
              <a:ext uri="{FF2B5EF4-FFF2-40B4-BE49-F238E27FC236}">
                <a16:creationId xmlns:a16="http://schemas.microsoft.com/office/drawing/2014/main" id="{9D129FB0-B9F9-42E4-987A-02BBD1179D0E}"/>
              </a:ext>
            </a:extLst>
          </p:cNvPr>
          <p:cNvSpPr txBox="1"/>
          <p:nvPr/>
        </p:nvSpPr>
        <p:spPr>
          <a:xfrm>
            <a:off x="14060896" y="27212130"/>
            <a:ext cx="7219631" cy="2062103"/>
          </a:xfrm>
          <a:prstGeom prst="rect">
            <a:avLst/>
          </a:prstGeom>
          <a:noFill/>
        </p:spPr>
        <p:txBody>
          <a:bodyPr wrap="square" rtlCol="0">
            <a:spAutoFit/>
          </a:bodyPr>
          <a:lstStyle/>
          <a:p>
            <a:r>
              <a:rPr lang="en-GB" sz="1200" dirty="0"/>
              <a:t>Motorsport UK, 2019. </a:t>
            </a:r>
            <a:r>
              <a:rPr lang="en-GB" sz="1200" i="1" dirty="0"/>
              <a:t>Motorsport UK yearbook 2019. </a:t>
            </a:r>
            <a:r>
              <a:rPr lang="en-GB" sz="1200" dirty="0"/>
              <a:t>63 ed. Staines: the royal automobile club motorsports association ltd</a:t>
            </a:r>
          </a:p>
          <a:p>
            <a:r>
              <a:rPr lang="en-GB" sz="1200" dirty="0" err="1"/>
              <a:t>Airfoil</a:t>
            </a:r>
            <a:r>
              <a:rPr lang="en-GB" sz="1200" dirty="0"/>
              <a:t> tools, 2020. </a:t>
            </a:r>
            <a:r>
              <a:rPr lang="en-GB" sz="1200" i="1" dirty="0"/>
              <a:t>E423 (e423-il). </a:t>
            </a:r>
            <a:r>
              <a:rPr lang="en-GB" sz="1200" dirty="0"/>
              <a:t>[Online] </a:t>
            </a:r>
            <a:br>
              <a:rPr lang="en-GB" sz="1200" dirty="0"/>
            </a:br>
            <a:r>
              <a:rPr lang="en-GB" sz="1200" dirty="0"/>
              <a:t>Available at: </a:t>
            </a:r>
            <a:r>
              <a:rPr lang="en-GB" sz="1200" u="sng" dirty="0"/>
              <a:t>http://airfoiltools.com/airfoil/details?airfoil=e423-il</a:t>
            </a:r>
            <a:br>
              <a:rPr lang="en-GB" sz="1200" dirty="0"/>
            </a:br>
            <a:r>
              <a:rPr lang="en-GB" sz="1200" dirty="0"/>
              <a:t>[Accessed 30 3 2020].</a:t>
            </a:r>
          </a:p>
          <a:p>
            <a:r>
              <a:rPr lang="en-GB" sz="1200" dirty="0" err="1"/>
              <a:t>Airfoil</a:t>
            </a:r>
            <a:r>
              <a:rPr lang="en-GB" sz="1200" dirty="0"/>
              <a:t> Tools, 2020. </a:t>
            </a:r>
            <a:r>
              <a:rPr lang="en-GB" sz="1200" i="1" dirty="0"/>
              <a:t>FX74_CL5_140 (fx74cl5140-il). </a:t>
            </a:r>
            <a:r>
              <a:rPr lang="en-GB" sz="1200" dirty="0"/>
              <a:t>[Online] </a:t>
            </a:r>
            <a:br>
              <a:rPr lang="en-GB" sz="1200" dirty="0"/>
            </a:br>
            <a:r>
              <a:rPr lang="en-GB" sz="1200" dirty="0"/>
              <a:t>Available at: </a:t>
            </a:r>
            <a:r>
              <a:rPr lang="en-GB" sz="1200" u="sng" dirty="0"/>
              <a:t>http://airfoiltools.com/airfoil/details?airfoil=fx74cl5140-il</a:t>
            </a:r>
            <a:br>
              <a:rPr lang="en-GB" sz="1200" dirty="0"/>
            </a:br>
            <a:r>
              <a:rPr lang="en-GB" sz="1200" dirty="0"/>
              <a:t>[Accessed 20 3 2020].</a:t>
            </a:r>
          </a:p>
          <a:p>
            <a:r>
              <a:rPr lang="en-GB" sz="1200" dirty="0" err="1"/>
              <a:t>McBeath</a:t>
            </a:r>
            <a:r>
              <a:rPr lang="en-GB" sz="1200" dirty="0"/>
              <a:t>, S., 2014. How to wing it. </a:t>
            </a:r>
            <a:r>
              <a:rPr lang="en-GB" sz="1200" i="1" dirty="0" err="1"/>
              <a:t>Racecar</a:t>
            </a:r>
            <a:r>
              <a:rPr lang="en-GB" sz="1200" i="1" dirty="0"/>
              <a:t> Engineering</a:t>
            </a:r>
            <a:r>
              <a:rPr lang="en-GB" sz="1200" dirty="0"/>
              <a:t>, </a:t>
            </a:r>
            <a:r>
              <a:rPr lang="en-GB" sz="1200" dirty="0" err="1"/>
              <a:t>december</a:t>
            </a:r>
            <a:r>
              <a:rPr lang="en-GB" sz="1200" dirty="0"/>
              <a:t>, pp. 57-62.</a:t>
            </a:r>
          </a:p>
          <a:p>
            <a:endParaRPr lang="en-GB" sz="1000" dirty="0"/>
          </a:p>
          <a:p>
            <a:endParaRPr lang="en-GB" sz="1000" dirty="0"/>
          </a:p>
        </p:txBody>
      </p:sp>
      <p:pic>
        <p:nvPicPr>
          <p:cNvPr id="88" name="Picture 87" descr="A picture containing drawing, light&#10;&#10;Description automatically generated">
            <a:extLst>
              <a:ext uri="{FF2B5EF4-FFF2-40B4-BE49-F238E27FC236}">
                <a16:creationId xmlns:a16="http://schemas.microsoft.com/office/drawing/2014/main" id="{49500C2A-BCD4-467D-9EAC-A86B816998EF}"/>
              </a:ext>
            </a:extLst>
          </p:cNvPr>
          <p:cNvPicPr>
            <a:picLocks noChangeAspect="1"/>
          </p:cNvPicPr>
          <p:nvPr/>
        </p:nvPicPr>
        <p:blipFill>
          <a:blip r:embed="rId20"/>
          <a:stretch>
            <a:fillRect/>
          </a:stretch>
        </p:blipFill>
        <p:spPr>
          <a:xfrm>
            <a:off x="239408" y="29061848"/>
            <a:ext cx="4430052" cy="1058732"/>
          </a:xfrm>
          <a:prstGeom prst="rect">
            <a:avLst/>
          </a:prstGeom>
        </p:spPr>
      </p:pic>
      <p:pic>
        <p:nvPicPr>
          <p:cNvPr id="90" name="Picture 89" descr="A picture containing knife&#10;&#10;Description automatically generated">
            <a:extLst>
              <a:ext uri="{FF2B5EF4-FFF2-40B4-BE49-F238E27FC236}">
                <a16:creationId xmlns:a16="http://schemas.microsoft.com/office/drawing/2014/main" id="{C795D41B-0A1F-4CC8-AC87-93BF9F031B79}"/>
              </a:ext>
            </a:extLst>
          </p:cNvPr>
          <p:cNvPicPr>
            <a:picLocks noChangeAspect="1"/>
          </p:cNvPicPr>
          <p:nvPr/>
        </p:nvPicPr>
        <p:blipFill rotWithShape="1">
          <a:blip r:embed="rId21"/>
          <a:srcRect l="10057" t="21779" r="11371" b="26445"/>
          <a:stretch/>
        </p:blipFill>
        <p:spPr>
          <a:xfrm>
            <a:off x="5499853" y="29003620"/>
            <a:ext cx="3645751" cy="1121134"/>
          </a:xfrm>
          <a:prstGeom prst="rect">
            <a:avLst/>
          </a:prstGeom>
        </p:spPr>
      </p:pic>
      <p:sp>
        <p:nvSpPr>
          <p:cNvPr id="91" name="Rectangle 90">
            <a:extLst>
              <a:ext uri="{FF2B5EF4-FFF2-40B4-BE49-F238E27FC236}">
                <a16:creationId xmlns:a16="http://schemas.microsoft.com/office/drawing/2014/main" id="{82E8F6F0-F1AB-4CDC-8F1D-EF7FAF30D68D}"/>
              </a:ext>
            </a:extLst>
          </p:cNvPr>
          <p:cNvSpPr/>
          <p:nvPr/>
        </p:nvSpPr>
        <p:spPr>
          <a:xfrm>
            <a:off x="6328229" y="29003620"/>
            <a:ext cx="2817375" cy="373411"/>
          </a:xfrm>
          <a:prstGeom prst="rect">
            <a:avLst/>
          </a:prstGeom>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92" name="Rectangle 91">
            <a:extLst>
              <a:ext uri="{FF2B5EF4-FFF2-40B4-BE49-F238E27FC236}">
                <a16:creationId xmlns:a16="http://schemas.microsoft.com/office/drawing/2014/main" id="{C75F383E-57CF-427A-89CA-BFBB986290F3}"/>
              </a:ext>
            </a:extLst>
          </p:cNvPr>
          <p:cNvSpPr/>
          <p:nvPr/>
        </p:nvSpPr>
        <p:spPr>
          <a:xfrm>
            <a:off x="8406458" y="29720492"/>
            <a:ext cx="1206711" cy="408488"/>
          </a:xfrm>
          <a:prstGeom prst="rect">
            <a:avLst/>
          </a:prstGeom>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93" name="Rectangle 92">
            <a:extLst>
              <a:ext uri="{FF2B5EF4-FFF2-40B4-BE49-F238E27FC236}">
                <a16:creationId xmlns:a16="http://schemas.microsoft.com/office/drawing/2014/main" id="{CCB62C72-A62C-47F4-85B2-DB975FBF5B0C}"/>
              </a:ext>
            </a:extLst>
          </p:cNvPr>
          <p:cNvSpPr/>
          <p:nvPr/>
        </p:nvSpPr>
        <p:spPr>
          <a:xfrm>
            <a:off x="5220345" y="29798300"/>
            <a:ext cx="1206711" cy="408488"/>
          </a:xfrm>
          <a:prstGeom prst="rect">
            <a:avLst/>
          </a:prstGeom>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94" name="Rectangle 93">
            <a:extLst>
              <a:ext uri="{FF2B5EF4-FFF2-40B4-BE49-F238E27FC236}">
                <a16:creationId xmlns:a16="http://schemas.microsoft.com/office/drawing/2014/main" id="{7B704794-B5AA-4C7C-9A94-D38A51AF5DD6}"/>
              </a:ext>
            </a:extLst>
          </p:cNvPr>
          <p:cNvSpPr/>
          <p:nvPr/>
        </p:nvSpPr>
        <p:spPr>
          <a:xfrm rot="17551589">
            <a:off x="5110932" y="29201912"/>
            <a:ext cx="858716" cy="318886"/>
          </a:xfrm>
          <a:prstGeom prst="rect">
            <a:avLst/>
          </a:prstGeom>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95" name="Rectangle 94">
            <a:extLst>
              <a:ext uri="{FF2B5EF4-FFF2-40B4-BE49-F238E27FC236}">
                <a16:creationId xmlns:a16="http://schemas.microsoft.com/office/drawing/2014/main" id="{B7C02310-C4EC-4174-91BB-62447A80AF89}"/>
              </a:ext>
            </a:extLst>
          </p:cNvPr>
          <p:cNvSpPr/>
          <p:nvPr/>
        </p:nvSpPr>
        <p:spPr>
          <a:xfrm rot="3168123">
            <a:off x="6068364" y="29060506"/>
            <a:ext cx="422097" cy="147635"/>
          </a:xfrm>
          <a:prstGeom prst="rect">
            <a:avLst/>
          </a:prstGeom>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392477405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8210</TotalTime>
  <Words>875</Words>
  <Application>Microsoft Office PowerPoint</Application>
  <PresentationFormat>Custom</PresentationFormat>
  <Paragraphs>57</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Georgia</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Simon Ellis-Williams</cp:lastModifiedBy>
  <cp:revision>76</cp:revision>
  <dcterms:created xsi:type="dcterms:W3CDTF">2016-02-25T08:27:32Z</dcterms:created>
  <dcterms:modified xsi:type="dcterms:W3CDTF">2020-04-22T06:24:45Z</dcterms:modified>
</cp:coreProperties>
</file>