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4" r:id="rId4"/>
  </p:sldMasterIdLst>
  <p:notesMasterIdLst>
    <p:notesMasterId r:id="rId17"/>
  </p:notesMasterIdLst>
  <p:sldIdLst>
    <p:sldId id="270" r:id="rId5"/>
    <p:sldId id="294" r:id="rId6"/>
    <p:sldId id="275" r:id="rId7"/>
    <p:sldId id="293" r:id="rId8"/>
    <p:sldId id="287" r:id="rId9"/>
    <p:sldId id="278" r:id="rId10"/>
    <p:sldId id="279" r:id="rId11"/>
    <p:sldId id="286" r:id="rId12"/>
    <p:sldId id="280" r:id="rId13"/>
    <p:sldId id="281" r:id="rId14"/>
    <p:sldId id="290"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5C3E0-A265-4CB4-A9DB-CB0434FED728}" type="datetimeFigureOut">
              <a:rPr lang="en-GB" smtClean="0"/>
              <a:t>04/08/2021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0351EF-1289-484E-AFFA-547B1AD6BC1C}" type="slidenum">
              <a:rPr lang="en-GB" smtClean="0"/>
              <a:t>‹#›</a:t>
            </a:fld>
            <a:endParaRPr lang="en-GB"/>
          </a:p>
        </p:txBody>
      </p:sp>
    </p:spTree>
    <p:extLst>
      <p:ext uri="{BB962C8B-B14F-4D97-AF65-F5344CB8AC3E}">
        <p14:creationId xmlns:p14="http://schemas.microsoft.com/office/powerpoint/2010/main" val="3082741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Introduction: </a:t>
            </a:r>
            <a:r>
              <a:rPr lang="en-GB" dirty="0"/>
              <a:t>In this presentation we will discuss infancy, speaking about  the physical development, the human cognition, emotions and behaviour patterns of this life-stage. Infancy is the first life stage. It includes the age range form 0 to 2 years old. During the first 2 years period of life span, the infants grow both physically and mentally. Everyday they learn new things from their environment that can have an impact physically and cognitively. It is easy to notice the physical growth than observing cognitive development.</a:t>
            </a:r>
          </a:p>
          <a:p>
            <a:endParaRPr lang="en-GB" dirty="0"/>
          </a:p>
        </p:txBody>
      </p:sp>
      <p:sp>
        <p:nvSpPr>
          <p:cNvPr id="4" name="Slide Number Placeholder 3"/>
          <p:cNvSpPr>
            <a:spLocks noGrp="1"/>
          </p:cNvSpPr>
          <p:nvPr>
            <p:ph type="sldNum" sz="quarter" idx="5"/>
          </p:nvPr>
        </p:nvSpPr>
        <p:spPr/>
        <p:txBody>
          <a:bodyPr/>
          <a:lstStyle/>
          <a:p>
            <a:fld id="{860351EF-1289-484E-AFFA-547B1AD6BC1C}" type="slidenum">
              <a:rPr lang="en-GB" smtClean="0"/>
              <a:t>3</a:t>
            </a:fld>
            <a:endParaRPr lang="en-GB"/>
          </a:p>
        </p:txBody>
      </p:sp>
    </p:spTree>
    <p:extLst>
      <p:ext uri="{BB962C8B-B14F-4D97-AF65-F5344CB8AC3E}">
        <p14:creationId xmlns:p14="http://schemas.microsoft.com/office/powerpoint/2010/main" val="2756928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1 Eleonora: Physical development</a:t>
            </a:r>
            <a:r>
              <a:rPr lang="en-GB" dirty="0"/>
              <a:t>: Fine motor skills, Motor development in the new born begins with the establishment of neck muscle control. Rough motor skills, Hand-eye coordination, and development of balance. </a:t>
            </a:r>
          </a:p>
          <a:p>
            <a:r>
              <a:rPr lang="en-GB" b="0" dirty="0"/>
              <a:t>Primary reflexes disappear by the middle of the first year of life and are replaced by the so-called secondary reflexes among which are to develop the function of walking and grasping, with the help of a solid thing on which the child stands</a:t>
            </a:r>
            <a:r>
              <a:rPr lang="en-GB" b="1" dirty="0"/>
              <a:t>. </a:t>
            </a:r>
            <a:br>
              <a:rPr lang="en-GB" b="1" dirty="0"/>
            </a:br>
            <a:r>
              <a:rPr lang="en-GB" b="1" dirty="0"/>
              <a:t>Milestone explain rapid physical, motor, change in normal Childhood Development</a:t>
            </a:r>
          </a:p>
          <a:p>
            <a:r>
              <a:rPr lang="en-GB" b="1" dirty="0"/>
              <a:t> 2 months  - more movements with arm and legs. Children raises his head for a moment, then holds for a few seconds</a:t>
            </a:r>
          </a:p>
          <a:p>
            <a:r>
              <a:rPr lang="en-GB" b="1" dirty="0"/>
              <a:t> 4 months  - he reaches for toys, plays with them, bring in his mouth</a:t>
            </a:r>
          </a:p>
          <a:p>
            <a:r>
              <a:rPr lang="en-GB" b="1" dirty="0"/>
              <a:t> 6 months  - he can sit for a short time, he start crawling backwards</a:t>
            </a:r>
          </a:p>
          <a:p>
            <a:r>
              <a:rPr lang="en-GB" b="1" dirty="0"/>
              <a:t> 9 months  - pulls to stand, stand with support</a:t>
            </a:r>
          </a:p>
          <a:p>
            <a:r>
              <a:rPr lang="en-GB" b="1" dirty="0"/>
              <a:t>12 months - may steps with support </a:t>
            </a:r>
          </a:p>
          <a:p>
            <a:r>
              <a:rPr lang="en-GB" b="1" dirty="0"/>
              <a:t>13-18 months – walks independently, climbs stairs alone</a:t>
            </a:r>
          </a:p>
          <a:p>
            <a:r>
              <a:rPr lang="en-GB" b="1" dirty="0"/>
              <a:t>24 months  -kicks a ball, throws overhand (Developmental Milestones for All Ages | Milestone Tracking, 2020</a:t>
            </a:r>
            <a:br>
              <a:rPr lang="en-GB" b="1" dirty="0"/>
            </a:br>
            <a:endParaRPr lang="en-GB" b="1" dirty="0"/>
          </a:p>
          <a:p>
            <a:r>
              <a:rPr lang="en-GB" b="1" dirty="0"/>
              <a:t> </a:t>
            </a:r>
          </a:p>
          <a:p>
            <a:r>
              <a:rPr lang="en-GB" b="1" dirty="0"/>
              <a:t>2. Erkan: Cognitive development: Jean Piaget (1896-1980) leading researcher on developmental psychologist states that babies learn through five senses, it is called sensorimotor stage. (0-2) years. Children according to Piaget learn by exploring  the environment. Children learn by watching others and through imitation according to Bandura’s social learning theory (1977). Usually the infant imitates the main carers and adults around them.  Erikson emphasised that infants cognitive developments are learning and processing information, imagination, reasoning, memory, object permanence, goal targeted behaviour, distinguish between you and me, understand simple questions, repeat actions to understand cause and effect, sort objects by characteristics, solve problems trail and error base.</a:t>
            </a:r>
          </a:p>
          <a:p>
            <a:r>
              <a:rPr lang="en-GB" b="1" dirty="0"/>
              <a:t>3. Daniel:  Emotional and social development: Infant usually show pleasure when familiar people are nearby. However infants develop close attachment with parents &amp; frequent caregivers. They also use bonding as a source of relieving anxiety time to time.</a:t>
            </a:r>
          </a:p>
          <a:p>
            <a:r>
              <a:rPr lang="en-GB" b="1" dirty="0"/>
              <a:t>Infants have the ability to recognise their own names. Takes pride in personal relations.</a:t>
            </a:r>
          </a:p>
          <a:p>
            <a:r>
              <a:rPr lang="en-GB" b="1" dirty="0"/>
              <a:t>For example, exclaiming “ MY MAMA”.</a:t>
            </a:r>
          </a:p>
          <a:p>
            <a:r>
              <a:rPr lang="en-GB" b="1" dirty="0"/>
              <a:t>Which indicates  first sign of self-consciousness.</a:t>
            </a:r>
          </a:p>
          <a:p>
            <a:r>
              <a:rPr lang="en-GB" b="1" dirty="0"/>
              <a:t>For example, hiding or looking ashamed after breaking something.</a:t>
            </a:r>
          </a:p>
          <a:p>
            <a:endParaRPr lang="en-GB" dirty="0"/>
          </a:p>
          <a:p>
            <a:r>
              <a:rPr lang="en-GB" b="1" dirty="0"/>
              <a:t>4. Jessica: language development </a:t>
            </a:r>
            <a:r>
              <a:rPr lang="en-GB" dirty="0"/>
              <a:t>Infants age 0-2 years usually understand information by hearing and seeing as it’s a way of them understanding the behind meaning of sight and sounds.</a:t>
            </a:r>
          </a:p>
          <a:p>
            <a:r>
              <a:rPr lang="en-GB" dirty="0"/>
              <a:t>Babies usually exercise there mouth and tongue to enable them to create there own  sounds to be able to interact with people.</a:t>
            </a:r>
          </a:p>
          <a:p>
            <a:r>
              <a:rPr lang="en-GB" dirty="0"/>
              <a:t>Also what helps infants interact well is when they hear others speaking around them or read to them it motivates them more to talk and communicate and help develop there language barrier.</a:t>
            </a:r>
          </a:p>
          <a:p>
            <a:r>
              <a:rPr lang="en-GB" dirty="0"/>
              <a:t> when infants are first born there way of interacting is through crying. They cry to let people know there needs need to be met for them to feel better. Infants begin to put together there vowel sounds. This then enables them to make such words like go </a:t>
            </a:r>
            <a:r>
              <a:rPr lang="en-GB" dirty="0" err="1"/>
              <a:t>go</a:t>
            </a:r>
            <a:r>
              <a:rPr lang="en-GB" dirty="0"/>
              <a:t> gaga. </a:t>
            </a:r>
          </a:p>
          <a:p>
            <a:r>
              <a:rPr lang="en-GB" dirty="0"/>
              <a:t>Babies usually blow through there mouth and make bubbles to help them to be able to use there mouth and lips.</a:t>
            </a:r>
          </a:p>
          <a:p>
            <a:r>
              <a:rPr lang="en-GB" dirty="0"/>
              <a:t>Infants learn speech patterns of the people around them and native languages spoken. Infants first words could sometimes be “mama “ or “dada”</a:t>
            </a:r>
          </a:p>
          <a:p>
            <a:r>
              <a:rPr lang="en-GB" dirty="0"/>
              <a:t>Its also good to take into consideration that babies receptive language is more advanced than their expressive language at the infant stage.</a:t>
            </a:r>
          </a:p>
          <a:p>
            <a:r>
              <a:rPr lang="en-GB" dirty="0"/>
              <a:t>Infants also communicate at a stage by nodding or pointing fingers and arguing and agreeing with there carers.</a:t>
            </a:r>
          </a:p>
          <a:p>
            <a:endParaRPr lang="en-GB" b="1" dirty="0"/>
          </a:p>
          <a:p>
            <a:endParaRPr lang="en-GB" b="1" dirty="0"/>
          </a:p>
          <a:p>
            <a:endParaRPr lang="en-GB" b="1" dirty="0"/>
          </a:p>
          <a:p>
            <a:endParaRPr lang="en-GB" b="1" dirty="0"/>
          </a:p>
          <a:p>
            <a:endParaRPr lang="en-GB" b="1" dirty="0"/>
          </a:p>
        </p:txBody>
      </p:sp>
      <p:sp>
        <p:nvSpPr>
          <p:cNvPr id="4" name="Slide Number Placeholder 3"/>
          <p:cNvSpPr>
            <a:spLocks noGrp="1"/>
          </p:cNvSpPr>
          <p:nvPr>
            <p:ph type="sldNum" sz="quarter" idx="5"/>
          </p:nvPr>
        </p:nvSpPr>
        <p:spPr/>
        <p:txBody>
          <a:bodyPr/>
          <a:lstStyle/>
          <a:p>
            <a:fld id="{860351EF-1289-484E-AFFA-547B1AD6BC1C}" type="slidenum">
              <a:rPr lang="en-GB" smtClean="0"/>
              <a:t>4</a:t>
            </a:fld>
            <a:endParaRPr lang="en-GB"/>
          </a:p>
        </p:txBody>
      </p:sp>
    </p:spTree>
    <p:extLst>
      <p:ext uri="{BB962C8B-B14F-4D97-AF65-F5344CB8AC3E}">
        <p14:creationId xmlns:p14="http://schemas.microsoft.com/office/powerpoint/2010/main" val="4045049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Freud theory is based that human behaviour management is based on unconscious motive and primitive biological process . Erickson theory attached much greater importance to the role of the environment. </a:t>
            </a:r>
          </a:p>
          <a:p>
            <a:r>
              <a:rPr lang="en-GB" b="1" dirty="0"/>
              <a:t>Erikson believed that by learning, we control our body functions, and it leads to a sense of control and a sense of independence.</a:t>
            </a:r>
          </a:p>
          <a:p>
            <a:r>
              <a:rPr lang="en-GB" b="1" dirty="0"/>
              <a:t>This is one of the reasons why we decided to explain Erickson’s theory of development.</a:t>
            </a:r>
          </a:p>
          <a:p>
            <a:r>
              <a:rPr lang="en-GB" b="1" dirty="0"/>
              <a:t>Erikson (1959) psychosocial development states</a:t>
            </a:r>
            <a:r>
              <a:rPr lang="en-GB" dirty="0"/>
              <a:t> that everybody's development takes the same path, but every single person's experience has different effects (good or negative) at every phase, and the child with adverse consequences in later life would face unsolved crises.</a:t>
            </a:r>
          </a:p>
          <a:p>
            <a:r>
              <a:rPr lang="en-GB" dirty="0"/>
              <a:t>The infancy, is the first stage in Eric Erikson development theory, called trust and mistrust.</a:t>
            </a:r>
          </a:p>
          <a:p>
            <a:r>
              <a:rPr lang="en-GB" dirty="0"/>
              <a:t>The stages different from each other, and are hierarchically organized to follow one another in an unchanging order. The higher stage is always more complex than the previous one.</a:t>
            </a:r>
          </a:p>
          <a:p>
            <a:endParaRPr lang="en-GB" dirty="0"/>
          </a:p>
        </p:txBody>
      </p:sp>
      <p:sp>
        <p:nvSpPr>
          <p:cNvPr id="4" name="Slide Number Placeholder 3"/>
          <p:cNvSpPr>
            <a:spLocks noGrp="1"/>
          </p:cNvSpPr>
          <p:nvPr>
            <p:ph type="sldNum" sz="quarter" idx="5"/>
          </p:nvPr>
        </p:nvSpPr>
        <p:spPr/>
        <p:txBody>
          <a:bodyPr/>
          <a:lstStyle/>
          <a:p>
            <a:fld id="{860351EF-1289-484E-AFFA-547B1AD6BC1C}" type="slidenum">
              <a:rPr lang="en-GB" smtClean="0"/>
              <a:t>5</a:t>
            </a:fld>
            <a:endParaRPr lang="en-GB"/>
          </a:p>
        </p:txBody>
      </p:sp>
    </p:spTree>
    <p:extLst>
      <p:ext uri="{BB962C8B-B14F-4D97-AF65-F5344CB8AC3E}">
        <p14:creationId xmlns:p14="http://schemas.microsoft.com/office/powerpoint/2010/main" val="727821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Babies can sense interest, discomfort, disgust, and enjoyment from birth, according to Erikson, and can convey these feelings through facial expressions and body posture from the age of 0-1.5. This is known as the first stage of psychosocial development by Erikson. This brings about:-</a:t>
            </a:r>
          </a:p>
          <a:p>
            <a:r>
              <a:rPr lang="en-GB" b="1" dirty="0"/>
              <a:t>Trust: </a:t>
            </a:r>
            <a:r>
              <a:rPr lang="en-GB" dirty="0"/>
              <a:t>This is where a child feels comfortable and secure in the knowledge that their needs will be satisfied, and they will have hope.</a:t>
            </a:r>
          </a:p>
          <a:p>
            <a:r>
              <a:rPr lang="en-GB" dirty="0"/>
              <a:t>Cherry, (2018).</a:t>
            </a:r>
          </a:p>
          <a:p>
            <a:r>
              <a:rPr lang="en-GB" b="1" dirty="0"/>
              <a:t>Mistrust: </a:t>
            </a:r>
          </a:p>
          <a:p>
            <a:r>
              <a:rPr lang="en-GB" dirty="0"/>
              <a:t>If a kid's crisis is not addressed, the child will experience stress, worry, instability, low confidence in others, and low self-esteem. This creates a sense of mistrust. The career would not be trusted by the child. Cherry, (2018).</a:t>
            </a:r>
          </a:p>
          <a:p>
            <a:r>
              <a:rPr lang="en-GB" dirty="0"/>
              <a:t>According to Erikson, if the crisis are solved and successfully managed, the child will develop the virtue of HOPE, on the contrary if the crisis are not solved  then the child will develop FEAR, anxiety, uncertainty about future, low confidence, low-self-esteem towards others, . Infant with HOPE support the child to successfully cope with the next conflict, knowing that carers will support them to solve the conflict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60351EF-1289-484E-AFFA-547B1AD6BC1C}" type="slidenum">
              <a:rPr lang="en-GB" smtClean="0"/>
              <a:t>6</a:t>
            </a:fld>
            <a:endParaRPr lang="en-GB"/>
          </a:p>
        </p:txBody>
      </p:sp>
    </p:spTree>
    <p:extLst>
      <p:ext uri="{BB962C8B-B14F-4D97-AF65-F5344CB8AC3E}">
        <p14:creationId xmlns:p14="http://schemas.microsoft.com/office/powerpoint/2010/main" val="2830175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This is the second stage of Erikson’s stages of psychosocial development. This stage occurs between the ages of 18 months (about 1 and a half years) to around 2-3years. According to Erikson, children at this time are focused on acquiring a stronger sense of self-control. They learn to do things on their own, which gives them a sense of control over themselves and some fundamental confidence in their talents. Cherry, (2018). Id the crises will be successfully overcome the child will develop the virtue of </a:t>
            </a:r>
            <a:r>
              <a:rPr lang="en-GB" sz="1200" b="1" dirty="0">
                <a:latin typeface="Arial" panose="020B0604020202020204" pitchFamily="34" charset="0"/>
                <a:cs typeface="Arial" panose="020B0604020202020204" pitchFamily="34" charset="0"/>
              </a:rPr>
              <a:t>WILL. </a:t>
            </a:r>
          </a:p>
          <a:p>
            <a:endParaRPr lang="en-GB" dirty="0"/>
          </a:p>
        </p:txBody>
      </p:sp>
      <p:sp>
        <p:nvSpPr>
          <p:cNvPr id="4" name="Slide Number Placeholder 3"/>
          <p:cNvSpPr>
            <a:spLocks noGrp="1"/>
          </p:cNvSpPr>
          <p:nvPr>
            <p:ph type="sldNum" sz="quarter" idx="5"/>
          </p:nvPr>
        </p:nvSpPr>
        <p:spPr/>
        <p:txBody>
          <a:bodyPr/>
          <a:lstStyle/>
          <a:p>
            <a:fld id="{860351EF-1289-484E-AFFA-547B1AD6BC1C}" type="slidenum">
              <a:rPr lang="en-GB" smtClean="0"/>
              <a:t>7</a:t>
            </a:fld>
            <a:endParaRPr lang="en-GB"/>
          </a:p>
        </p:txBody>
      </p:sp>
    </p:spTree>
    <p:extLst>
      <p:ext uri="{BB962C8B-B14F-4D97-AF65-F5344CB8AC3E}">
        <p14:creationId xmlns:p14="http://schemas.microsoft.com/office/powerpoint/2010/main" val="2814266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Arial" panose="020B0604020202020204" pitchFamily="34" charset="0"/>
                <a:cs typeface="Arial" panose="020B0604020202020204" pitchFamily="34" charset="0"/>
              </a:rPr>
              <a:t>Jean Piaget perspective(1896-1980) leading researcher on developmental psychologist states that babies learn through five senses, it is called sensorimotor stage. (0-2) years.  Erikson’s believes that humans  personalities  are still shaping to progress at the age of 5 years onward and each conflict rely on how successful  of the previous stage that causing chain reaction positively.</a:t>
            </a:r>
            <a:endParaRPr lang="en-GB" dirty="0"/>
          </a:p>
        </p:txBody>
      </p:sp>
      <p:sp>
        <p:nvSpPr>
          <p:cNvPr id="4" name="Slide Number Placeholder 3"/>
          <p:cNvSpPr>
            <a:spLocks noGrp="1"/>
          </p:cNvSpPr>
          <p:nvPr>
            <p:ph type="sldNum" sz="quarter" idx="5"/>
          </p:nvPr>
        </p:nvSpPr>
        <p:spPr/>
        <p:txBody>
          <a:bodyPr/>
          <a:lstStyle/>
          <a:p>
            <a:fld id="{860351EF-1289-484E-AFFA-547B1AD6BC1C}" type="slidenum">
              <a:rPr lang="en-GB" smtClean="0"/>
              <a:t>8</a:t>
            </a:fld>
            <a:endParaRPr lang="en-GB"/>
          </a:p>
        </p:txBody>
      </p:sp>
    </p:spTree>
    <p:extLst>
      <p:ext uri="{BB962C8B-B14F-4D97-AF65-F5344CB8AC3E}">
        <p14:creationId xmlns:p14="http://schemas.microsoft.com/office/powerpoint/2010/main" val="609534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the first conflict is not solved the next one will not be successfully overcome as well, which will impact on all other stages. This can lead  </a:t>
            </a:r>
            <a:r>
              <a:rPr lang="en-GB"/>
              <a:t>to </a:t>
            </a:r>
            <a:r>
              <a:rPr lang="en-US"/>
              <a:t>unhealthy behaviour, low self-esteem and poor overall holistic development. ( areas as physical, intellectual, language ,emotional and social)</a:t>
            </a:r>
            <a:endParaRPr lang="en-GB"/>
          </a:p>
        </p:txBody>
      </p:sp>
      <p:sp>
        <p:nvSpPr>
          <p:cNvPr id="4" name="Slide Number Placeholder 3"/>
          <p:cNvSpPr>
            <a:spLocks noGrp="1"/>
          </p:cNvSpPr>
          <p:nvPr>
            <p:ph type="sldNum" sz="quarter" idx="5"/>
          </p:nvPr>
        </p:nvSpPr>
        <p:spPr/>
        <p:txBody>
          <a:bodyPr/>
          <a:lstStyle/>
          <a:p>
            <a:fld id="{860351EF-1289-484E-AFFA-547B1AD6BC1C}" type="slidenum">
              <a:rPr lang="en-GB" smtClean="0"/>
              <a:t>9</a:t>
            </a:fld>
            <a:endParaRPr lang="en-GB"/>
          </a:p>
        </p:txBody>
      </p:sp>
    </p:spTree>
    <p:extLst>
      <p:ext uri="{BB962C8B-B14F-4D97-AF65-F5344CB8AC3E}">
        <p14:creationId xmlns:p14="http://schemas.microsoft.com/office/powerpoint/2010/main" val="90786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Nurseries, healthcare centers have routine timetable like 9:00 play time, 11:00 lunch time, 12:00 sleep time, 1:00 story time, nappy time and 3:00 home time therefore key workers, staff are responsible to provide a specific consistent relationship with child and family. Health visitor for example should advice to maintain routine and provide consistent care. Erikson can support professionals working with infant to understand the reasons for the infant’s mistrust and lack of confidence </a:t>
            </a:r>
            <a:r>
              <a:rPr lang="en-US"/>
              <a:t>towards adults. </a:t>
            </a:r>
            <a:r>
              <a:rPr lang="en-US" dirty="0"/>
              <a:t>In this way practitioners can provide early intervention and the right environment to support the infants to successfully achieve trust and the virtue of hope. </a:t>
            </a:r>
            <a:endParaRPr lang="en-GB" dirty="0"/>
          </a:p>
        </p:txBody>
      </p:sp>
      <p:sp>
        <p:nvSpPr>
          <p:cNvPr id="4" name="Slide Number Placeholder 3"/>
          <p:cNvSpPr>
            <a:spLocks noGrp="1"/>
          </p:cNvSpPr>
          <p:nvPr>
            <p:ph type="sldNum" sz="quarter" idx="5"/>
          </p:nvPr>
        </p:nvSpPr>
        <p:spPr/>
        <p:txBody>
          <a:bodyPr/>
          <a:lstStyle/>
          <a:p>
            <a:fld id="{860351EF-1289-484E-AFFA-547B1AD6BC1C}" type="slidenum">
              <a:rPr lang="en-GB" smtClean="0"/>
              <a:t>10</a:t>
            </a:fld>
            <a:endParaRPr lang="en-GB"/>
          </a:p>
        </p:txBody>
      </p:sp>
    </p:spTree>
    <p:extLst>
      <p:ext uri="{BB962C8B-B14F-4D97-AF65-F5344CB8AC3E}">
        <p14:creationId xmlns:p14="http://schemas.microsoft.com/office/powerpoint/2010/main" val="26609707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8BD0D62-D8A2-4DAF-A1A3-BB093D44E6F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9900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spTree>
    <p:extLst>
      <p:ext uri="{BB962C8B-B14F-4D97-AF65-F5344CB8AC3E}">
        <p14:creationId xmlns:p14="http://schemas.microsoft.com/office/powerpoint/2010/main" val="3490885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2255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72596E-B069-4E6C-BE9C-1F43CBF72E5A}" type="datetimeFigureOut">
              <a:rPr lang="en-GB" smtClean="0"/>
              <a:t>04/08/2021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BD0D62-D8A2-4DAF-A1A3-BB093D44E6F6}" type="slidenum">
              <a:rPr lang="en-GB" smtClean="0"/>
              <a:t>‹#›</a:t>
            </a:fld>
            <a:endParaRPr lang="en-GB"/>
          </a:p>
        </p:txBody>
      </p:sp>
    </p:spTree>
    <p:extLst>
      <p:ext uri="{BB962C8B-B14F-4D97-AF65-F5344CB8AC3E}">
        <p14:creationId xmlns:p14="http://schemas.microsoft.com/office/powerpoint/2010/main" val="962407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72596E-B069-4E6C-BE9C-1F43CBF72E5A}" type="datetimeFigureOut">
              <a:rPr lang="en-GB" smtClean="0"/>
              <a:t>04/08/2021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BD0D62-D8A2-4DAF-A1A3-BB093D44E6F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9109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72596E-B069-4E6C-BE9C-1F43CBF72E5A}" type="datetimeFigureOut">
              <a:rPr lang="en-GB" smtClean="0"/>
              <a:t>04/08/2021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BD0D62-D8A2-4DAF-A1A3-BB093D44E6F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2163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72596E-B069-4E6C-BE9C-1F43CBF72E5A}" type="datetimeFigureOut">
              <a:rPr lang="en-GB" smtClean="0"/>
              <a:t>04/08/2021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BD0D62-D8A2-4DAF-A1A3-BB093D44E6F6}" type="slidenum">
              <a:rPr lang="en-GB" smtClean="0"/>
              <a:t>‹#›</a:t>
            </a:fld>
            <a:endParaRPr lang="en-GB"/>
          </a:p>
        </p:txBody>
      </p:sp>
    </p:spTree>
    <p:extLst>
      <p:ext uri="{BB962C8B-B14F-4D97-AF65-F5344CB8AC3E}">
        <p14:creationId xmlns:p14="http://schemas.microsoft.com/office/powerpoint/2010/main" val="4093657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72596E-B069-4E6C-BE9C-1F43CBF72E5A}" type="datetimeFigureOut">
              <a:rPr lang="en-GB" smtClean="0"/>
              <a:t>04/08/2021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BD0D62-D8A2-4DAF-A1A3-BB093D44E6F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7414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72596E-B069-4E6C-BE9C-1F43CBF72E5A}" type="datetimeFigureOut">
              <a:rPr lang="en-GB" smtClean="0"/>
              <a:t>04/08/2021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BD0D62-D8A2-4DAF-A1A3-BB093D44E6F6}" type="slidenum">
              <a:rPr lang="en-GB" smtClean="0"/>
              <a:t>‹#›</a:t>
            </a:fld>
            <a:endParaRPr lang="en-GB"/>
          </a:p>
        </p:txBody>
      </p:sp>
    </p:spTree>
    <p:extLst>
      <p:ext uri="{BB962C8B-B14F-4D97-AF65-F5344CB8AC3E}">
        <p14:creationId xmlns:p14="http://schemas.microsoft.com/office/powerpoint/2010/main" val="3307016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72596E-B069-4E6C-BE9C-1F43CBF72E5A}" type="datetimeFigureOut">
              <a:rPr lang="en-GB" smtClean="0"/>
              <a:t>04/08/2021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BD0D62-D8A2-4DAF-A1A3-BB093D44E6F6}" type="slidenum">
              <a:rPr lang="en-GB" smtClean="0"/>
              <a:t>‹#›</a:t>
            </a:fld>
            <a:endParaRPr lang="en-GB"/>
          </a:p>
        </p:txBody>
      </p:sp>
    </p:spTree>
    <p:extLst>
      <p:ext uri="{BB962C8B-B14F-4D97-AF65-F5344CB8AC3E}">
        <p14:creationId xmlns:p14="http://schemas.microsoft.com/office/powerpoint/2010/main" val="225210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65530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967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spTree>
    <p:extLst>
      <p:ext uri="{BB962C8B-B14F-4D97-AF65-F5344CB8AC3E}">
        <p14:creationId xmlns:p14="http://schemas.microsoft.com/office/powerpoint/2010/main" val="28824904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812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2219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6647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2596E-B069-4E6C-BE9C-1F43CBF72E5A}" type="datetimeFigureOut">
              <a:rPr lang="en-GB" smtClean="0"/>
              <a:t>04/08/2021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BD0D62-D8A2-4DAF-A1A3-BB093D44E6F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0440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772596E-B069-4E6C-BE9C-1F43CBF72E5A}" type="datetimeFigureOut">
              <a:rPr lang="en-GB" smtClean="0"/>
              <a:t>04/08/2021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8BD0D62-D8A2-4DAF-A1A3-BB093D44E6F6}" type="slidenum">
              <a:rPr lang="en-GB" smtClean="0"/>
              <a:t>‹#›</a:t>
            </a:fld>
            <a:endParaRPr lang="en-GB"/>
          </a:p>
        </p:txBody>
      </p:sp>
    </p:spTree>
    <p:extLst>
      <p:ext uri="{BB962C8B-B14F-4D97-AF65-F5344CB8AC3E}">
        <p14:creationId xmlns:p14="http://schemas.microsoft.com/office/powerpoint/2010/main" val="525496936"/>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 id="2147484146" r:id="rId12"/>
    <p:sldLayoutId id="2147484147" r:id="rId13"/>
    <p:sldLayoutId id="2147484148" r:id="rId14"/>
    <p:sldLayoutId id="2147484149" r:id="rId15"/>
    <p:sldLayoutId id="2147484150" r:id="rId16"/>
    <p:sldLayoutId id="21474841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n.wikipedia.org/wiki/University_of_Wales,_Trinity_Saint_David"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open.maricopa.edu/psy240mm/chapter/chapter-1/"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ursehero.com/file/36175485/Asch-experimentpdf/" TargetMode="External"/><Relationship Id="rId7" Type="http://schemas.openxmlformats.org/officeDocument/2006/relationships/hyperlink" Target="https://www.gracepointwellness.org/461-child-development-parenting-infants-0-2/article/10114-infancy-cognitive-development-language-development" TargetMode="External"/><Relationship Id="rId2" Type="http://schemas.openxmlformats.org/officeDocument/2006/relationships/hyperlink" Target="https://www.apa.org/education-career/guide/subfields/developmental" TargetMode="External"/><Relationship Id="rId1" Type="http://schemas.openxmlformats.org/officeDocument/2006/relationships/slideLayout" Target="../slideLayouts/slideLayout7.xml"/><Relationship Id="rId6" Type="http://schemas.openxmlformats.org/officeDocument/2006/relationships/hyperlink" Target="https://www.gracepointwellness.org/461-child-development-parenting-infants-0-2/article/10112-infancy-cognitive-development" TargetMode="External"/><Relationship Id="rId5" Type="http://schemas.openxmlformats.org/officeDocument/2006/relationships/hyperlink" Target="http://www.integrative-journal.com/" TargetMode="External"/><Relationship Id="rId4" Type="http://schemas.openxmlformats.org/officeDocument/2006/relationships/hyperlink" Target="https://www.verywellmind.com/personality-development-279542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simplypsycholgy.org/"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en.wikipedia.org/wiki/University_of_Wales,_Trinity_Saint_Davi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E7E05-F837-48A8-8771-FE3BA8C115C8}"/>
              </a:ext>
            </a:extLst>
          </p:cNvPr>
          <p:cNvSpPr>
            <a:spLocks noGrp="1"/>
          </p:cNvSpPr>
          <p:nvPr>
            <p:ph type="title"/>
          </p:nvPr>
        </p:nvSpPr>
        <p:spPr>
          <a:xfrm>
            <a:off x="624619" y="611946"/>
            <a:ext cx="10942762" cy="5880930"/>
          </a:xfrm>
        </p:spPr>
        <p:txBody>
          <a:bodyPr>
            <a:normAutofit fontScale="90000"/>
          </a:bodyPr>
          <a:lstStyle/>
          <a:p>
            <a:r>
              <a:rPr lang="en-US" sz="3100">
                <a:latin typeface="Arial"/>
                <a:cs typeface="Arial"/>
              </a:rPr>
              <a:t>CertHe SfWP HSC T3GH1</a:t>
            </a:r>
            <a:br>
              <a:rPr lang="en-US" sz="3100">
                <a:latin typeface="Arial" panose="020B0604020202020204" pitchFamily="34" charset="0"/>
                <a:cs typeface="Arial" panose="020B0604020202020204" pitchFamily="34" charset="0"/>
              </a:rPr>
            </a:br>
            <a:r>
              <a:rPr lang="en-US" sz="3100">
                <a:latin typeface="Arial"/>
                <a:cs typeface="Arial"/>
              </a:rPr>
              <a:t>Assessment Component 1</a:t>
            </a:r>
            <a:br>
              <a:rPr lang="en-US" sz="3100">
                <a:latin typeface="Arial" panose="020B0604020202020204" pitchFamily="34" charset="0"/>
                <a:cs typeface="Arial" panose="020B0604020202020204" pitchFamily="34" charset="0"/>
              </a:rPr>
            </a:br>
            <a:r>
              <a:rPr lang="en-US" sz="3100">
                <a:latin typeface="Arial"/>
                <a:cs typeface="Arial"/>
              </a:rPr>
              <a:t>Task 1: Group Presentation (Mock Presentation)</a:t>
            </a:r>
            <a:br>
              <a:rPr lang="en-US" sz="3100">
                <a:latin typeface="Arial" panose="020B0604020202020204" pitchFamily="34" charset="0"/>
                <a:cs typeface="Arial" panose="020B0604020202020204" pitchFamily="34" charset="0"/>
              </a:rPr>
            </a:br>
            <a:r>
              <a:rPr lang="en-US" sz="3100">
                <a:latin typeface="Arial"/>
                <a:cs typeface="Arial"/>
              </a:rPr>
              <a:t>Erikson Theory of Infancy (0-3) years</a:t>
            </a:r>
            <a:br>
              <a:rPr lang="en-US" sz="3200">
                <a:latin typeface="Arial" panose="020B0604020202020204" pitchFamily="34" charset="0"/>
                <a:cs typeface="Arial" panose="020B0604020202020204" pitchFamily="34" charset="0"/>
              </a:rPr>
            </a:br>
            <a:r>
              <a:rPr lang="en-US" sz="2700">
                <a:latin typeface="Arial"/>
                <a:cs typeface="Arial"/>
              </a:rPr>
              <a:t>Eleonora Krupic: 2008937 (Physical)</a:t>
            </a:r>
            <a:br>
              <a:rPr lang="en-US" sz="2700">
                <a:latin typeface="Arial" panose="020B0604020202020204" pitchFamily="34" charset="0"/>
                <a:cs typeface="Arial" panose="020B0604020202020204" pitchFamily="34" charset="0"/>
              </a:rPr>
            </a:br>
            <a:r>
              <a:rPr lang="en-US" sz="2700">
                <a:latin typeface="Arial"/>
                <a:cs typeface="Arial"/>
              </a:rPr>
              <a:t>Daniel Ifeanyichukwu Odunze: 2008179 (Emotional)</a:t>
            </a:r>
            <a:br>
              <a:rPr lang="en-US" sz="2700">
                <a:latin typeface="Arial" panose="020B0604020202020204" pitchFamily="34" charset="0"/>
                <a:cs typeface="Arial" panose="020B0604020202020204" pitchFamily="34" charset="0"/>
              </a:rPr>
            </a:br>
            <a:r>
              <a:rPr lang="en-US" sz="2700">
                <a:latin typeface="Arial"/>
                <a:cs typeface="Arial"/>
              </a:rPr>
              <a:t>Erkan Paca: 2010132 (Cognitive)</a:t>
            </a:r>
            <a:br>
              <a:rPr lang="en-US" sz="2700">
                <a:latin typeface="Arial" panose="020B0604020202020204" pitchFamily="34" charset="0"/>
                <a:cs typeface="Arial" panose="020B0604020202020204" pitchFamily="34" charset="0"/>
              </a:rPr>
            </a:br>
            <a:r>
              <a:rPr lang="en-US" sz="2700">
                <a:latin typeface="Arial"/>
                <a:cs typeface="Arial"/>
              </a:rPr>
              <a:t>Jessica </a:t>
            </a:r>
            <a:r>
              <a:rPr lang="en-US" sz="2700" err="1">
                <a:latin typeface="Arial"/>
                <a:cs typeface="Arial"/>
              </a:rPr>
              <a:t>Onyemaechi</a:t>
            </a:r>
            <a:r>
              <a:rPr lang="en-US" sz="2700">
                <a:latin typeface="Arial"/>
                <a:cs typeface="Arial"/>
              </a:rPr>
              <a:t> </a:t>
            </a:r>
            <a:r>
              <a:rPr lang="en-US" sz="2700" err="1">
                <a:latin typeface="Arial"/>
                <a:cs typeface="Arial"/>
              </a:rPr>
              <a:t>Nmadume</a:t>
            </a:r>
            <a:r>
              <a:rPr lang="en-US" sz="2700">
                <a:latin typeface="Arial"/>
                <a:cs typeface="Arial"/>
              </a:rPr>
              <a:t>: 2008179 (Language)</a:t>
            </a:r>
            <a:br>
              <a:rPr lang="en-US" sz="2700">
                <a:latin typeface="Arial" panose="020B0604020202020204" pitchFamily="34" charset="0"/>
                <a:cs typeface="Arial" panose="020B0604020202020204" pitchFamily="34" charset="0"/>
              </a:rPr>
            </a:br>
            <a:r>
              <a:rPr lang="en-US" sz="2700">
                <a:latin typeface="Arial"/>
                <a:cs typeface="Arial"/>
              </a:rPr>
              <a:t>Francesca Laville: 1921696 (Social) Stage.</a:t>
            </a:r>
            <a:br>
              <a:rPr lang="en-US" sz="2800">
                <a:latin typeface="Arial" panose="020B0604020202020204" pitchFamily="34" charset="0"/>
                <a:cs typeface="Arial" panose="020B0604020202020204" pitchFamily="34" charset="0"/>
              </a:rPr>
            </a:br>
            <a:br>
              <a:rPr lang="en-US" sz="2800">
                <a:latin typeface="Arial" panose="020B0604020202020204" pitchFamily="34" charset="0"/>
                <a:cs typeface="Arial" panose="020B0604020202020204" pitchFamily="34" charset="0"/>
              </a:rPr>
            </a:br>
            <a:r>
              <a:rPr lang="en-US" sz="3200">
                <a:latin typeface="Arial"/>
                <a:cs typeface="Arial"/>
              </a:rPr>
              <a:t>Submission Date: 05/08/2021</a:t>
            </a:r>
            <a:br>
              <a:rPr lang="en-US" sz="3200">
                <a:latin typeface="Arial" panose="020B0604020202020204" pitchFamily="34" charset="0"/>
                <a:cs typeface="Arial" panose="020B0604020202020204" pitchFamily="34" charset="0"/>
              </a:rPr>
            </a:br>
            <a:br>
              <a:rPr lang="en-US" sz="3200">
                <a:latin typeface="Arial" panose="020B0604020202020204" pitchFamily="34" charset="0"/>
                <a:cs typeface="Arial" panose="020B0604020202020204" pitchFamily="34" charset="0"/>
              </a:rPr>
            </a:br>
            <a:br>
              <a:rPr lang="en-US" sz="3200">
                <a:latin typeface="Arial" panose="020B0604020202020204" pitchFamily="34" charset="0"/>
                <a:cs typeface="Arial" panose="020B0604020202020204" pitchFamily="34" charset="0"/>
              </a:rPr>
            </a:br>
            <a:endParaRPr lang="en-GB" sz="32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ADC4053-4CD6-4988-8E25-C373D48FA2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4619" y="5317588"/>
            <a:ext cx="2625018" cy="928467"/>
          </a:xfrm>
          <a:prstGeom prst="rect">
            <a:avLst/>
          </a:prstGeom>
        </p:spPr>
      </p:pic>
      <p:sp>
        <p:nvSpPr>
          <p:cNvPr id="5" name="TextBox 4">
            <a:extLst>
              <a:ext uri="{FF2B5EF4-FFF2-40B4-BE49-F238E27FC236}">
                <a16:creationId xmlns:a16="http://schemas.microsoft.com/office/drawing/2014/main" id="{744AB338-F0D5-42C7-9242-2C926EF07EF9}"/>
              </a:ext>
            </a:extLst>
          </p:cNvPr>
          <p:cNvSpPr txBox="1"/>
          <p:nvPr/>
        </p:nvSpPr>
        <p:spPr>
          <a:xfrm>
            <a:off x="512078" y="6492875"/>
            <a:ext cx="2625018" cy="369332"/>
          </a:xfrm>
          <a:prstGeom prst="rect">
            <a:avLst/>
          </a:prstGeom>
          <a:noFill/>
        </p:spPr>
        <p:txBody>
          <a:bodyPr wrap="square" rtlCol="0">
            <a:spAutoFit/>
          </a:bodyPr>
          <a:lstStyle/>
          <a:p>
            <a:r>
              <a:rPr lang="en-GB" sz="900">
                <a:hlinkClick r:id="rId3" tooltip="http://en.wikipedia.org/wiki/University_of_Wales,_Trinity_Saint_David"/>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11822370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5450-FA10-4D8D-AA13-DCD342638B98}"/>
              </a:ext>
            </a:extLst>
          </p:cNvPr>
          <p:cNvSpPr>
            <a:spLocks noGrp="1"/>
          </p:cNvSpPr>
          <p:nvPr>
            <p:ph type="title"/>
          </p:nvPr>
        </p:nvSpPr>
        <p:spPr/>
        <p:txBody>
          <a:bodyPr/>
          <a:lstStyle/>
          <a:p>
            <a:r>
              <a:rPr lang="en-GB" altLang="en-US" b="1" dirty="0"/>
              <a:t>What is Developmental Psychology?</a:t>
            </a:r>
            <a:endParaRPr lang="en-GB" b="1" dirty="0"/>
          </a:p>
        </p:txBody>
      </p:sp>
      <p:sp>
        <p:nvSpPr>
          <p:cNvPr id="3" name="TextBox 2">
            <a:extLst>
              <a:ext uri="{FF2B5EF4-FFF2-40B4-BE49-F238E27FC236}">
                <a16:creationId xmlns:a16="http://schemas.microsoft.com/office/drawing/2014/main" id="{E88A10B7-EA92-43AC-B7F0-637C7790E8B1}"/>
              </a:ext>
            </a:extLst>
          </p:cNvPr>
          <p:cNvSpPr txBox="1"/>
          <p:nvPr/>
        </p:nvSpPr>
        <p:spPr>
          <a:xfrm>
            <a:off x="1513648" y="2814221"/>
            <a:ext cx="9601196" cy="369331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Developmental psychology is a branch of psychology that studies the Human development across different life stages.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It focuses on the PIES (physical, intellectual, emotional and social development) and behavioural patterns and changes across the different life stages.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the past developmental psychology was related to the study of child development.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Now it is extended across all the human life span development. </a:t>
            </a:r>
            <a:r>
              <a:rPr lang="en-GB" sz="2000" dirty="0">
                <a:latin typeface="Arial" panose="020B0604020202020204" pitchFamily="34" charset="0"/>
                <a:cs typeface="Arial" panose="020B0604020202020204" pitchFamily="34" charset="0"/>
              </a:rPr>
              <a:t>(APA (2021)</a:t>
            </a:r>
          </a:p>
          <a:p>
            <a:endParaRPr lang="en-GB" dirty="0"/>
          </a:p>
        </p:txBody>
      </p:sp>
    </p:spTree>
    <p:extLst>
      <p:ext uri="{BB962C8B-B14F-4D97-AF65-F5344CB8AC3E}">
        <p14:creationId xmlns:p14="http://schemas.microsoft.com/office/powerpoint/2010/main" val="2951849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0FB14-3206-4F7F-BF80-0AB122ED6A8F}"/>
              </a:ext>
            </a:extLst>
          </p:cNvPr>
          <p:cNvSpPr>
            <a:spLocks noGrp="1"/>
          </p:cNvSpPr>
          <p:nvPr>
            <p:ph type="title"/>
          </p:nvPr>
        </p:nvSpPr>
        <p:spPr>
          <a:xfrm>
            <a:off x="646111" y="452717"/>
            <a:ext cx="9873928" cy="1890987"/>
          </a:xfrm>
        </p:spPr>
        <p:txBody>
          <a:bodyPr>
            <a:normAutofit/>
          </a:bodyPr>
          <a:lstStyle/>
          <a:p>
            <a:pPr algn="ctr"/>
            <a:r>
              <a:rPr lang="en-GB" sz="6000" b="1" dirty="0">
                <a:latin typeface="Arial" panose="020B0604020202020204" pitchFamily="34" charset="0"/>
                <a:cs typeface="Arial" panose="020B0604020202020204" pitchFamily="34" charset="0"/>
              </a:rPr>
              <a:t> Infancy</a:t>
            </a:r>
            <a:r>
              <a:rPr lang="en-GB" sz="6000" b="1" dirty="0"/>
              <a:t> 0-2 </a:t>
            </a:r>
            <a:r>
              <a:rPr lang="en-GB" sz="6000" b="1" dirty="0">
                <a:latin typeface="Arial" panose="020B0604020202020204" pitchFamily="34" charset="0"/>
                <a:cs typeface="Arial" panose="020B0604020202020204" pitchFamily="34" charset="0"/>
              </a:rPr>
              <a:t>years</a:t>
            </a:r>
            <a:endParaRPr lang="en-GB" sz="6000" b="1" dirty="0"/>
          </a:p>
        </p:txBody>
      </p:sp>
      <p:pic>
        <p:nvPicPr>
          <p:cNvPr id="3" name="Picture 2" descr="A group of babies&#10;&#10;Description automatically generated with medium confidence">
            <a:extLst>
              <a:ext uri="{FF2B5EF4-FFF2-40B4-BE49-F238E27FC236}">
                <a16:creationId xmlns:a16="http://schemas.microsoft.com/office/drawing/2014/main" id="{E0BD91E3-AAF8-4E67-B049-E8F6772775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7901" y="659045"/>
            <a:ext cx="2837987" cy="1684659"/>
          </a:xfrm>
          <a:prstGeom prst="rect">
            <a:avLst/>
          </a:prstGeom>
        </p:spPr>
      </p:pic>
      <p:pic>
        <p:nvPicPr>
          <p:cNvPr id="1026" name="Picture 2">
            <a:extLst>
              <a:ext uri="{FF2B5EF4-FFF2-40B4-BE49-F238E27FC236}">
                <a16:creationId xmlns:a16="http://schemas.microsoft.com/office/drawing/2014/main" id="{A5B55A6D-03DF-4119-8BE2-532D74481B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0432" y="2436664"/>
            <a:ext cx="5449890" cy="37622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27648D3-EAB9-4B1C-8142-6DBD0D538FCA}"/>
              </a:ext>
            </a:extLst>
          </p:cNvPr>
          <p:cNvSpPr txBox="1"/>
          <p:nvPr/>
        </p:nvSpPr>
        <p:spPr>
          <a:xfrm>
            <a:off x="958787" y="2574523"/>
            <a:ext cx="4820575" cy="310854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There are 6 different life stages: </a:t>
            </a:r>
          </a:p>
          <a:p>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dirty="0">
                <a:latin typeface="Arial" panose="020B0604020202020204" pitchFamily="34" charset="0"/>
                <a:cs typeface="Arial" panose="020B0604020202020204" pitchFamily="34" charset="0"/>
              </a:rPr>
              <a:t>0-2 years INFANCY </a:t>
            </a:r>
          </a:p>
          <a:p>
            <a:pPr marL="285750" indent="-285750">
              <a:buFont typeface="Arial" panose="020B0604020202020204" pitchFamily="34" charset="0"/>
              <a:buChar char="•"/>
            </a:pPr>
            <a:r>
              <a:rPr lang="en-GB" sz="2000" b="1" dirty="0">
                <a:latin typeface="Arial" panose="020B0604020202020204" pitchFamily="34" charset="0"/>
                <a:cs typeface="Arial" panose="020B0604020202020204" pitchFamily="34" charset="0"/>
              </a:rPr>
              <a:t>3-8 years EARLY CHILDHOOD</a:t>
            </a:r>
          </a:p>
          <a:p>
            <a:pPr marL="285750" indent="-285750">
              <a:buFont typeface="Arial" panose="020B0604020202020204" pitchFamily="34" charset="0"/>
              <a:buChar char="•"/>
            </a:pPr>
            <a:r>
              <a:rPr lang="en-GB" sz="2000" b="1" dirty="0">
                <a:latin typeface="Arial" panose="020B0604020202020204" pitchFamily="34" charset="0"/>
                <a:cs typeface="Arial" panose="020B0604020202020204" pitchFamily="34" charset="0"/>
              </a:rPr>
              <a:t>9- 18 years ADOLESCENCE  </a:t>
            </a:r>
          </a:p>
          <a:p>
            <a:pPr marL="285750" indent="-285750">
              <a:buFont typeface="Arial" panose="020B0604020202020204" pitchFamily="34" charset="0"/>
              <a:buChar char="•"/>
            </a:pPr>
            <a:r>
              <a:rPr lang="en-GB" sz="2000" b="1" dirty="0">
                <a:latin typeface="Arial" panose="020B0604020202020204" pitchFamily="34" charset="0"/>
                <a:cs typeface="Arial" panose="020B0604020202020204" pitchFamily="34" charset="0"/>
              </a:rPr>
              <a:t>19-45 years ADULTHOOD </a:t>
            </a:r>
          </a:p>
          <a:p>
            <a:pPr marL="285750" indent="-285750">
              <a:buFont typeface="Arial" panose="020B0604020202020204" pitchFamily="34" charset="0"/>
              <a:buChar char="•"/>
            </a:pPr>
            <a:r>
              <a:rPr lang="en-GB" sz="2000" b="1" dirty="0">
                <a:latin typeface="Arial" panose="020B0604020202020204" pitchFamily="34" charset="0"/>
                <a:cs typeface="Arial" panose="020B0604020202020204" pitchFamily="34" charset="0"/>
              </a:rPr>
              <a:t>45-65 years MIDDLE ADULTHOOD</a:t>
            </a:r>
          </a:p>
          <a:p>
            <a:pPr marL="285750" indent="-285750">
              <a:buFont typeface="Arial" panose="020B0604020202020204" pitchFamily="34" charset="0"/>
              <a:buChar char="•"/>
            </a:pPr>
            <a:r>
              <a:rPr lang="en-GB" sz="2000" b="1" dirty="0">
                <a:latin typeface="Arial" panose="020B0604020202020204" pitchFamily="34" charset="0"/>
                <a:cs typeface="Arial" panose="020B0604020202020204" pitchFamily="34" charset="0"/>
              </a:rPr>
              <a:t>65 + LATE ADULTHOOD  </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01401051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130D2-3471-419C-A938-337C90E4B4ED}"/>
              </a:ext>
            </a:extLst>
          </p:cNvPr>
          <p:cNvSpPr>
            <a:spLocks noGrp="1"/>
          </p:cNvSpPr>
          <p:nvPr>
            <p:ph type="ctrTitle"/>
          </p:nvPr>
        </p:nvSpPr>
        <p:spPr>
          <a:xfrm>
            <a:off x="174173" y="-2770384"/>
            <a:ext cx="12192000" cy="3980206"/>
          </a:xfrm>
        </p:spPr>
        <p:txBody>
          <a:bodyPr>
            <a:normAutofit/>
          </a:bodyPr>
          <a:lstStyle/>
          <a:p>
            <a:r>
              <a:rPr lang="en-GB" sz="3200" b="1" dirty="0">
                <a:solidFill>
                  <a:schemeClr val="tx1"/>
                </a:solidFill>
                <a:latin typeface="Arial"/>
                <a:cs typeface="Arial"/>
              </a:rPr>
              <a:t>The physical, cognitive, social and emotional development and behaviour patterns in infancy </a:t>
            </a:r>
            <a:endParaRPr lang="en-GB" sz="3200" u="sng"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55B0B07-8BCB-42A6-814B-E66E71D6C996}"/>
              </a:ext>
            </a:extLst>
          </p:cNvPr>
          <p:cNvSpPr>
            <a:spLocks noGrp="1"/>
          </p:cNvSpPr>
          <p:nvPr>
            <p:ph type="subTitle" idx="1"/>
          </p:nvPr>
        </p:nvSpPr>
        <p:spPr>
          <a:xfrm>
            <a:off x="2138288" y="1434904"/>
            <a:ext cx="7891977" cy="5423095"/>
          </a:xfrm>
        </p:spPr>
        <p:txBody>
          <a:bodyPr>
            <a:noAutofit/>
          </a:bodyPr>
          <a:lstStyle/>
          <a:p>
            <a:pPr marL="342900" indent="-342900" algn="l">
              <a:buFont typeface="Wingdings" panose="05000000000000000000" pitchFamily="2" charset="2"/>
              <a:buChar char="ü"/>
            </a:pPr>
            <a:r>
              <a:rPr lang="en-US" b="1" dirty="0">
                <a:solidFill>
                  <a:schemeClr val="tx1"/>
                </a:solidFill>
                <a:latin typeface="Arial" panose="020B0604020202020204" pitchFamily="34" charset="0"/>
                <a:cs typeface="Arial" panose="020B0604020202020204" pitchFamily="34" charset="0"/>
              </a:rPr>
              <a:t>Physical: Changes in the body,</a:t>
            </a:r>
          </a:p>
          <a:p>
            <a:pPr marL="342900" indent="-342900" algn="l">
              <a:buFont typeface="Wingdings" panose="05000000000000000000" pitchFamily="2" charset="2"/>
              <a:buChar char="ü"/>
            </a:pPr>
            <a:r>
              <a:rPr lang="en-US" b="1" dirty="0">
                <a:solidFill>
                  <a:schemeClr val="tx1"/>
                </a:solidFill>
                <a:latin typeface="Arial" panose="020B0604020202020204" pitchFamily="34" charset="0"/>
                <a:cs typeface="Arial" panose="020B0604020202020204" pitchFamily="34" charset="0"/>
              </a:rPr>
              <a:t>Emotional: Self-esteem, behaviors, independency.</a:t>
            </a:r>
          </a:p>
          <a:p>
            <a:pPr marL="342900" indent="-342900" algn="l">
              <a:buFont typeface="Wingdings" panose="05000000000000000000" pitchFamily="2" charset="2"/>
              <a:buChar char="ü"/>
            </a:pPr>
            <a:r>
              <a:rPr lang="en-US" b="1" dirty="0">
                <a:solidFill>
                  <a:schemeClr val="tx1"/>
                </a:solidFill>
                <a:latin typeface="Arial" panose="020B0604020202020204" pitchFamily="34" charset="0"/>
                <a:cs typeface="Arial" panose="020B0604020202020204" pitchFamily="34" charset="0"/>
              </a:rPr>
              <a:t>Intellectual: Development in the mind–memory</a:t>
            </a:r>
            <a:r>
              <a:rPr lang="en-US" b="1" dirty="0">
                <a:latin typeface="Arial" panose="020B0604020202020204" pitchFamily="34" charset="0"/>
                <a:cs typeface="Arial" panose="020B0604020202020204" pitchFamily="34" charset="0"/>
              </a:rPr>
              <a:t> that interconnect with physical growth leading to</a:t>
            </a:r>
            <a:endParaRPr lang="en-US" b="1" dirty="0">
              <a:solidFill>
                <a:schemeClr val="tx1"/>
              </a:solidFill>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ü"/>
            </a:pPr>
            <a:r>
              <a:rPr lang="en-US" b="1" dirty="0">
                <a:latin typeface="Arial" panose="020B0604020202020204" pitchFamily="34" charset="0"/>
                <a:cs typeface="Arial" panose="020B0604020202020204" pitchFamily="34" charset="0"/>
              </a:rPr>
              <a:t>L</a:t>
            </a:r>
            <a:r>
              <a:rPr lang="en-US" b="1" dirty="0">
                <a:solidFill>
                  <a:schemeClr val="tx1"/>
                </a:solidFill>
                <a:latin typeface="Arial" panose="020B0604020202020204" pitchFamily="34" charset="0"/>
                <a:cs typeface="Arial" panose="020B0604020202020204" pitchFamily="34" charset="0"/>
              </a:rPr>
              <a:t>anguage, cognitive ability, problem solving,</a:t>
            </a:r>
          </a:p>
          <a:p>
            <a:pPr algn="l"/>
            <a:r>
              <a:rPr lang="en-US" b="1" dirty="0">
                <a:latin typeface="Arial" panose="020B0604020202020204" pitchFamily="34" charset="0"/>
                <a:cs typeface="Arial" panose="020B0604020202020204" pitchFamily="34" charset="0"/>
              </a:rPr>
              <a:t>    </a:t>
            </a:r>
            <a:r>
              <a:rPr lang="en-US" b="1" dirty="0">
                <a:solidFill>
                  <a:schemeClr val="tx1"/>
                </a:solidFill>
                <a:latin typeface="Arial" panose="020B0604020202020204" pitchFamily="34" charset="0"/>
                <a:cs typeface="Arial" panose="020B0604020202020204" pitchFamily="34" charset="0"/>
              </a:rPr>
              <a:t>consequential learning, clear &amp; abstract thinking. </a:t>
            </a:r>
          </a:p>
          <a:p>
            <a:pPr marL="342900" indent="-342900" algn="l">
              <a:buFont typeface="Wingdings" panose="05000000000000000000" pitchFamily="2" charset="2"/>
              <a:buChar char="ü"/>
            </a:pPr>
            <a:r>
              <a:rPr lang="en-US" b="1" dirty="0">
                <a:solidFill>
                  <a:schemeClr val="tx1"/>
                </a:solidFill>
                <a:latin typeface="Arial" panose="020B0604020202020204" pitchFamily="34" charset="0"/>
                <a:cs typeface="Arial" panose="020B0604020202020204" pitchFamily="34" charset="0"/>
              </a:rPr>
              <a:t>Social: Relationship with others</a:t>
            </a:r>
            <a:r>
              <a:rPr lang="en-US" dirty="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310469273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6949D-05E9-4CFF-BC42-33F460A7BE5B}"/>
              </a:ext>
            </a:extLst>
          </p:cNvPr>
          <p:cNvSpPr>
            <a:spLocks noGrp="1"/>
          </p:cNvSpPr>
          <p:nvPr>
            <p:ph type="title"/>
          </p:nvPr>
        </p:nvSpPr>
        <p:spPr>
          <a:xfrm>
            <a:off x="646111" y="452718"/>
            <a:ext cx="10699551" cy="1400530"/>
          </a:xfrm>
        </p:spPr>
        <p:txBody>
          <a:bodyPr>
            <a:normAutofit fontScale="90000"/>
          </a:bodyPr>
          <a:lstStyle/>
          <a:p>
            <a:pPr algn="ctr"/>
            <a:br>
              <a:rPr lang="en-GB" b="1" dirty="0">
                <a:solidFill>
                  <a:schemeClr val="tx1"/>
                </a:solidFill>
                <a:effectLst/>
                <a:latin typeface="Roboto" panose="02000000000000000000" pitchFamily="2" charset="0"/>
              </a:rPr>
            </a:br>
            <a:br>
              <a:rPr lang="en-GB" b="1">
                <a:solidFill>
                  <a:srgbClr val="666666"/>
                </a:solidFill>
                <a:effectLst/>
                <a:latin typeface="Roboto" panose="02000000000000000000" pitchFamily="2" charset="0"/>
              </a:rPr>
            </a:br>
            <a:r>
              <a:rPr lang="en-GB" sz="3600" b="1">
                <a:solidFill>
                  <a:schemeClr val="tx1"/>
                </a:solidFill>
                <a:latin typeface="Arial" panose="020B0604020202020204" pitchFamily="34" charset="0"/>
                <a:cs typeface="Arial" panose="020B0604020202020204" pitchFamily="34" charset="0"/>
              </a:rPr>
              <a:t>Erikson (1959)</a:t>
            </a:r>
            <a:r>
              <a:rPr lang="en-GB" sz="3600" b="1">
                <a:solidFill>
                  <a:schemeClr val="tx1"/>
                </a:solidFill>
                <a:effectLst/>
                <a:latin typeface="Arial" panose="020B0604020202020204" pitchFamily="34" charset="0"/>
                <a:cs typeface="Arial" panose="020B0604020202020204" pitchFamily="34" charset="0"/>
              </a:rPr>
              <a:t> </a:t>
            </a:r>
            <a:r>
              <a:rPr lang="en-GB" sz="3600" b="1" dirty="0">
                <a:solidFill>
                  <a:schemeClr val="tx1"/>
                </a:solidFill>
                <a:effectLst/>
                <a:latin typeface="Arial" panose="020B0604020202020204" pitchFamily="34" charset="0"/>
                <a:cs typeface="Arial" panose="020B0604020202020204" pitchFamily="34" charset="0"/>
              </a:rPr>
              <a:t>Stages of Psychosocial Development</a:t>
            </a:r>
            <a:endParaRPr lang="en-GB" sz="3600" dirty="0"/>
          </a:p>
        </p:txBody>
      </p:sp>
      <p:sp>
        <p:nvSpPr>
          <p:cNvPr id="4" name="TextBox 3">
            <a:extLst>
              <a:ext uri="{FF2B5EF4-FFF2-40B4-BE49-F238E27FC236}">
                <a16:creationId xmlns:a16="http://schemas.microsoft.com/office/drawing/2014/main" id="{ED894489-0BD6-45AC-A399-6C38E9607CDD}"/>
              </a:ext>
            </a:extLst>
          </p:cNvPr>
          <p:cNvSpPr txBox="1"/>
          <p:nvPr/>
        </p:nvSpPr>
        <p:spPr>
          <a:xfrm>
            <a:off x="559293" y="2406680"/>
            <a:ext cx="10520039" cy="2462213"/>
          </a:xfrm>
          <a:prstGeom prst="rect">
            <a:avLst/>
          </a:prstGeom>
          <a:noFill/>
        </p:spPr>
        <p:txBody>
          <a:bodyPr wrap="square">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Erikson’s theory is based on the idea that human beings go through eight different stages.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Each life stage is characterised by two conflicts/two crisis.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According to Erikson’s theory the child should successfully overcome the crisis to move to the next stage without impact on future development. </a:t>
            </a:r>
            <a:r>
              <a:rPr lang="en-GB" sz="1600" dirty="0">
                <a:latin typeface="Arial" panose="020B0604020202020204" pitchFamily="34" charset="0"/>
                <a:cs typeface="Arial" panose="020B0604020202020204" pitchFamily="34" charset="0"/>
              </a:rPr>
              <a:t>Mc </a:t>
            </a:r>
            <a:r>
              <a:rPr lang="en-GB" sz="1600" dirty="0" err="1">
                <a:latin typeface="Arial" panose="020B0604020202020204" pitchFamily="34" charset="0"/>
                <a:cs typeface="Arial" panose="020B0604020202020204" pitchFamily="34" charset="0"/>
              </a:rPr>
              <a:t>leod</a:t>
            </a:r>
            <a:r>
              <a:rPr lang="en-GB" sz="1600" dirty="0">
                <a:latin typeface="Arial" panose="020B0604020202020204" pitchFamily="34" charset="0"/>
                <a:cs typeface="Arial" panose="020B0604020202020204" pitchFamily="34" charset="0"/>
              </a:rPr>
              <a:t> (2018).</a:t>
            </a:r>
          </a:p>
          <a:p>
            <a:endParaRPr lang="en-GB" sz="1800" dirty="0">
              <a:latin typeface="Arial" panose="020B0604020202020204" pitchFamily="34" charset="0"/>
              <a:cs typeface="Arial" panose="020B0604020202020204" pitchFamily="34" charset="0"/>
            </a:endParaRPr>
          </a:p>
        </p:txBody>
      </p:sp>
      <p:pic>
        <p:nvPicPr>
          <p:cNvPr id="5" name="Picture 4" descr="Graphical user interface, application&#10;&#10;Description automatically generated">
            <a:extLst>
              <a:ext uri="{FF2B5EF4-FFF2-40B4-BE49-F238E27FC236}">
                <a16:creationId xmlns:a16="http://schemas.microsoft.com/office/drawing/2014/main" id="{C8D636F3-7C31-40FA-9A87-CB1A2DBB5A97}"/>
              </a:ext>
            </a:extLst>
          </p:cNvPr>
          <p:cNvPicPr/>
          <p:nvPr/>
        </p:nvPicPr>
        <p:blipFill rotWithShape="1">
          <a:blip r:embed="rId3"/>
          <a:srcRect l="22725" t="31772" r="43895" b="51820"/>
          <a:stretch/>
        </p:blipFill>
        <p:spPr bwMode="auto">
          <a:xfrm>
            <a:off x="2533863" y="4406887"/>
            <a:ext cx="7124273" cy="18112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5712025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644BA-0773-4F02-996A-D29F2A14C793}"/>
              </a:ext>
            </a:extLst>
          </p:cNvPr>
          <p:cNvSpPr>
            <a:spLocks noGrp="1"/>
          </p:cNvSpPr>
          <p:nvPr>
            <p:ph type="title"/>
          </p:nvPr>
        </p:nvSpPr>
        <p:spPr>
          <a:xfrm>
            <a:off x="648928" y="629266"/>
            <a:ext cx="12053928" cy="1622321"/>
          </a:xfrm>
        </p:spPr>
        <p:txBody>
          <a:bodyPr>
            <a:normAutofit/>
          </a:bodyPr>
          <a:lstStyle/>
          <a:p>
            <a:r>
              <a:rPr lang="en-GB" b="1" dirty="0">
                <a:latin typeface="Arial"/>
                <a:cs typeface="Arial"/>
              </a:rPr>
              <a:t>Trust vs Mistrust </a:t>
            </a:r>
            <a:br>
              <a:rPr lang="en-GB" b="1" dirty="0">
                <a:latin typeface="Arial"/>
                <a:cs typeface="Arial"/>
              </a:rPr>
            </a:br>
            <a:r>
              <a:rPr lang="en-GB" b="1" dirty="0">
                <a:latin typeface="Arial"/>
                <a:cs typeface="Arial"/>
              </a:rPr>
              <a:t>( 0-1.5 )</a:t>
            </a:r>
          </a:p>
        </p:txBody>
      </p:sp>
      <p:pic>
        <p:nvPicPr>
          <p:cNvPr id="7" name="Picture 6" descr="Diagram&#10;&#10;Description automatically generated with medium confidence">
            <a:extLst>
              <a:ext uri="{FF2B5EF4-FFF2-40B4-BE49-F238E27FC236}">
                <a16:creationId xmlns:a16="http://schemas.microsoft.com/office/drawing/2014/main" id="{75508095-BF05-4AD1-9BC6-9421DB609CB4}"/>
              </a:ext>
            </a:extLst>
          </p:cNvPr>
          <p:cNvPicPr>
            <a:picLocks noChangeAspect="1"/>
          </p:cNvPicPr>
          <p:nvPr/>
        </p:nvPicPr>
        <p:blipFill>
          <a:blip r:embed="rId3"/>
          <a:stretch>
            <a:fillRect/>
          </a:stretch>
        </p:blipFill>
        <p:spPr>
          <a:xfrm>
            <a:off x="5331232" y="2382919"/>
            <a:ext cx="6244530" cy="2532971"/>
          </a:xfrm>
          <a:prstGeom prst="rect">
            <a:avLst/>
          </a:prstGeom>
          <a:effectLst/>
        </p:spPr>
      </p:pic>
      <p:sp>
        <p:nvSpPr>
          <p:cNvPr id="3" name="TextBox 2">
            <a:extLst>
              <a:ext uri="{FF2B5EF4-FFF2-40B4-BE49-F238E27FC236}">
                <a16:creationId xmlns:a16="http://schemas.microsoft.com/office/drawing/2014/main" id="{621132F2-BC76-4B10-9336-38FA1EC41EFA}"/>
              </a:ext>
            </a:extLst>
          </p:cNvPr>
          <p:cNvSpPr txBox="1"/>
          <p:nvPr/>
        </p:nvSpPr>
        <p:spPr>
          <a:xfrm>
            <a:off x="804234" y="2603655"/>
            <a:ext cx="421211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200" dirty="0">
                <a:latin typeface="Calibri"/>
                <a:cs typeface="Calibri"/>
              </a:rPr>
              <a:t>Babies (0/1.5) are not certain about the world around them.</a:t>
            </a:r>
            <a:endParaRPr lang="en-US" dirty="0">
              <a:latin typeface="Garamond" panose="02020404030301010803"/>
              <a:cs typeface="Calibri"/>
            </a:endParaRPr>
          </a:p>
          <a:p>
            <a:pPr marL="342900" indent="-342900">
              <a:buFont typeface="Arial"/>
              <a:buChar char="•"/>
            </a:pPr>
            <a:r>
              <a:rPr lang="en-US" sz="2200" dirty="0">
                <a:latin typeface="Calibri"/>
                <a:cs typeface="Calibri"/>
              </a:rPr>
              <a:t>Babies develop  </a:t>
            </a:r>
            <a:r>
              <a:rPr lang="en-US" sz="2200" b="1" dirty="0">
                <a:latin typeface="Calibri"/>
                <a:cs typeface="Calibri"/>
              </a:rPr>
              <a:t>trust/mistrust</a:t>
            </a:r>
            <a:r>
              <a:rPr lang="en-US" sz="2200" dirty="0">
                <a:latin typeface="Calibri"/>
                <a:cs typeface="Calibri"/>
              </a:rPr>
              <a:t> through the relationship with main </a:t>
            </a:r>
            <a:r>
              <a:rPr lang="en-US" sz="2200" dirty="0" err="1">
                <a:latin typeface="Calibri"/>
                <a:cs typeface="Calibri"/>
              </a:rPr>
              <a:t>carers</a:t>
            </a:r>
            <a:r>
              <a:rPr lang="en-US" sz="2200" dirty="0">
                <a:latin typeface="Calibri"/>
                <a:cs typeface="Calibri"/>
              </a:rPr>
              <a:t>.</a:t>
            </a:r>
          </a:p>
          <a:p>
            <a:pPr marL="342900" indent="-342900">
              <a:buFont typeface="Arial"/>
              <a:buChar char="•"/>
            </a:pPr>
            <a:r>
              <a:rPr lang="en-US" sz="2200" dirty="0">
                <a:latin typeface="Calibri"/>
                <a:cs typeface="Calibri"/>
              </a:rPr>
              <a:t>Through predictable and warm relationships with main </a:t>
            </a:r>
            <a:r>
              <a:rPr lang="en-US" sz="2200" dirty="0" err="1">
                <a:latin typeface="Calibri"/>
                <a:cs typeface="Calibri"/>
              </a:rPr>
              <a:t>carers</a:t>
            </a:r>
            <a:r>
              <a:rPr lang="en-US" sz="2200" dirty="0">
                <a:latin typeface="Calibri"/>
                <a:cs typeface="Calibri"/>
              </a:rPr>
              <a:t>, the infant develops trust. </a:t>
            </a:r>
          </a:p>
          <a:p>
            <a:pPr marL="342900" indent="-342900">
              <a:buFont typeface="Arial"/>
              <a:buChar char="•"/>
            </a:pPr>
            <a:r>
              <a:rPr lang="en-US" sz="2200" dirty="0">
                <a:latin typeface="Calibri"/>
                <a:cs typeface="Calibri"/>
              </a:rPr>
              <a:t>On the contrary, the infant develops mistrust. </a:t>
            </a:r>
            <a:r>
              <a:rPr lang="en-US" dirty="0">
                <a:latin typeface="Calibri"/>
                <a:cs typeface="Calibri"/>
              </a:rPr>
              <a:t>Cherry</a:t>
            </a:r>
            <a:r>
              <a:rPr lang="en-US" sz="2200" dirty="0">
                <a:latin typeface="Calibri"/>
                <a:cs typeface="Calibri"/>
              </a:rPr>
              <a:t> </a:t>
            </a:r>
            <a:r>
              <a:rPr lang="en-US" sz="1400" dirty="0">
                <a:latin typeface="Calibri"/>
                <a:cs typeface="Calibri"/>
              </a:rPr>
              <a:t>(2018)</a:t>
            </a:r>
            <a:endParaRPr lang="en-US" sz="1400" dirty="0"/>
          </a:p>
          <a:p>
            <a:pPr marL="342900" indent="-342900">
              <a:buFont typeface="Arial"/>
              <a:buChar char="•"/>
            </a:pPr>
            <a:endParaRPr lang="en-US" sz="2200" dirty="0">
              <a:latin typeface="Calibri"/>
              <a:cs typeface="Calibri"/>
            </a:endParaRPr>
          </a:p>
        </p:txBody>
      </p:sp>
    </p:spTree>
    <p:extLst>
      <p:ext uri="{BB962C8B-B14F-4D97-AF65-F5344CB8AC3E}">
        <p14:creationId xmlns:p14="http://schemas.microsoft.com/office/powerpoint/2010/main" val="183652312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28C79-82CB-41F0-AD10-33AB116921F1}"/>
              </a:ext>
            </a:extLst>
          </p:cNvPr>
          <p:cNvSpPr>
            <a:spLocks noGrp="1"/>
          </p:cNvSpPr>
          <p:nvPr>
            <p:ph type="title"/>
          </p:nvPr>
        </p:nvSpPr>
        <p:spPr>
          <a:xfrm>
            <a:off x="648929" y="629266"/>
            <a:ext cx="10673843" cy="1776309"/>
          </a:xfrm>
        </p:spPr>
        <p:txBody>
          <a:bodyPr>
            <a:normAutofit/>
          </a:bodyPr>
          <a:lstStyle/>
          <a:p>
            <a:r>
              <a:rPr lang="en-GB" b="1">
                <a:latin typeface="Arial"/>
                <a:cs typeface="Arial"/>
              </a:rPr>
              <a:t>Autonomy vs Shame and doubt</a:t>
            </a:r>
            <a:br>
              <a:rPr lang="en-GB" b="1">
                <a:latin typeface="Arial"/>
                <a:cs typeface="Arial"/>
              </a:rPr>
            </a:br>
            <a:r>
              <a:rPr lang="en-GB" b="1">
                <a:latin typeface="Arial"/>
                <a:cs typeface="Arial"/>
              </a:rPr>
              <a:t> (1.5 to 3)</a:t>
            </a:r>
          </a:p>
        </p:txBody>
      </p:sp>
      <p:pic>
        <p:nvPicPr>
          <p:cNvPr id="6" name="Picture 5" descr="Graphical user interface, website&#10;&#10;Description automatically generated">
            <a:extLst>
              <a:ext uri="{FF2B5EF4-FFF2-40B4-BE49-F238E27FC236}">
                <a16:creationId xmlns:a16="http://schemas.microsoft.com/office/drawing/2014/main" id="{9EA47A74-F764-4C4E-A58D-65B8D66C1708}"/>
              </a:ext>
            </a:extLst>
          </p:cNvPr>
          <p:cNvPicPr>
            <a:picLocks noChangeAspect="1"/>
          </p:cNvPicPr>
          <p:nvPr/>
        </p:nvPicPr>
        <p:blipFill>
          <a:blip r:embed="rId3"/>
          <a:stretch>
            <a:fillRect/>
          </a:stretch>
        </p:blipFill>
        <p:spPr>
          <a:xfrm>
            <a:off x="5137247" y="2938056"/>
            <a:ext cx="6300803" cy="2537857"/>
          </a:xfrm>
          <a:prstGeom prst="rect">
            <a:avLst/>
          </a:prstGeom>
          <a:effectLst/>
        </p:spPr>
      </p:pic>
      <p:sp>
        <p:nvSpPr>
          <p:cNvPr id="4" name="AutoShape 2" descr="Important tasks in psychosocial stage 2">
            <a:extLst>
              <a:ext uri="{FF2B5EF4-FFF2-40B4-BE49-F238E27FC236}">
                <a16:creationId xmlns:a16="http://schemas.microsoft.com/office/drawing/2014/main" id="{3E3FDB5A-EA01-49FE-8C5C-F7527CA9DCE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F7E86734-D70C-4391-8097-05DFD674D00E}"/>
              </a:ext>
            </a:extLst>
          </p:cNvPr>
          <p:cNvSpPr txBox="1"/>
          <p:nvPr/>
        </p:nvSpPr>
        <p:spPr>
          <a:xfrm>
            <a:off x="960305" y="2732184"/>
            <a:ext cx="3991777"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dirty="0">
                <a:latin typeface="Calibri"/>
                <a:cs typeface="Calibri"/>
              </a:rPr>
              <a:t>This is a period of rapid growth and development. </a:t>
            </a:r>
            <a:endParaRPr lang="en-US" sz="2000" dirty="0">
              <a:latin typeface="Garamond" panose="02020404030301010803"/>
              <a:cs typeface="Calibri"/>
            </a:endParaRPr>
          </a:p>
          <a:p>
            <a:pPr marL="285750" indent="-285750">
              <a:buFont typeface="Arial"/>
              <a:buChar char="•"/>
            </a:pPr>
            <a:r>
              <a:rPr lang="en-US" sz="2000" dirty="0">
                <a:latin typeface="Calibri"/>
                <a:cs typeface="Calibri"/>
              </a:rPr>
              <a:t>Children need opportunities to take risks and to be independent in order to develop </a:t>
            </a:r>
            <a:r>
              <a:rPr lang="en-US" sz="2000" b="1" dirty="0">
                <a:latin typeface="Calibri"/>
                <a:cs typeface="Calibri"/>
              </a:rPr>
              <a:t>autonomy. </a:t>
            </a:r>
          </a:p>
          <a:p>
            <a:pPr marL="285750" indent="-285750">
              <a:buFont typeface="Arial"/>
              <a:buChar char="•"/>
            </a:pPr>
            <a:r>
              <a:rPr lang="en-US" sz="2000" dirty="0">
                <a:latin typeface="Calibri"/>
                <a:cs typeface="Calibri"/>
              </a:rPr>
              <a:t>Children develop </a:t>
            </a:r>
            <a:r>
              <a:rPr lang="en-US" sz="2000" b="1" dirty="0">
                <a:latin typeface="Calibri"/>
                <a:cs typeface="Calibri"/>
              </a:rPr>
              <a:t>shame</a:t>
            </a:r>
            <a:r>
              <a:rPr lang="en-US" sz="2000" dirty="0">
                <a:latin typeface="Calibri"/>
                <a:cs typeface="Calibri"/>
              </a:rPr>
              <a:t> if adults do not provide opportunities to take risks and children are over-criticized by the adults around them. </a:t>
            </a:r>
            <a:r>
              <a:rPr lang="en-US" sz="1400" dirty="0">
                <a:latin typeface="Calibri"/>
                <a:cs typeface="Calibri"/>
              </a:rPr>
              <a:t>Cherry (2018)</a:t>
            </a:r>
            <a:endParaRPr lang="en-US" b="1" dirty="0">
              <a:latin typeface="Calibri"/>
              <a:cs typeface="Calibri"/>
            </a:endParaRPr>
          </a:p>
        </p:txBody>
      </p:sp>
    </p:spTree>
    <p:extLst>
      <p:ext uri="{BB962C8B-B14F-4D97-AF65-F5344CB8AC3E}">
        <p14:creationId xmlns:p14="http://schemas.microsoft.com/office/powerpoint/2010/main" val="247032934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0B65C-1570-475B-9E65-7B5CA8B38109}"/>
              </a:ext>
            </a:extLst>
          </p:cNvPr>
          <p:cNvSpPr>
            <a:spLocks noGrp="1"/>
          </p:cNvSpPr>
          <p:nvPr>
            <p:ph type="title"/>
          </p:nvPr>
        </p:nvSpPr>
        <p:spPr>
          <a:xfrm>
            <a:off x="1295402" y="982132"/>
            <a:ext cx="9601196" cy="1455530"/>
          </a:xfrm>
        </p:spPr>
        <p:txBody>
          <a:bodyPr>
            <a:normAutofit/>
          </a:bodyPr>
          <a:lstStyle/>
          <a:p>
            <a:endParaRPr lang="en-GB" sz="240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922BCF-BF72-4FE5-8747-00071ADFE104}"/>
              </a:ext>
            </a:extLst>
          </p:cNvPr>
          <p:cNvSpPr>
            <a:spLocks noGrp="1"/>
          </p:cNvSpPr>
          <p:nvPr>
            <p:ph idx="1"/>
          </p:nvPr>
        </p:nvSpPr>
        <p:spPr>
          <a:xfrm>
            <a:off x="613611" y="2699614"/>
            <a:ext cx="10956556" cy="3556806"/>
          </a:xfrm>
        </p:spPr>
        <p:txBody>
          <a:bodyPr>
            <a:normAutofit/>
          </a:bodyPr>
          <a:lstStyle/>
          <a:p>
            <a:r>
              <a:rPr lang="en-US" sz="2400" b="1" dirty="0"/>
              <a:t>Seeing, Hearing, Touching, Tasting, Smelling</a:t>
            </a:r>
            <a:r>
              <a:rPr lang="en-US" sz="1400" dirty="0"/>
              <a:t>.</a:t>
            </a:r>
            <a:r>
              <a:rPr lang="en-US" sz="1400" dirty="0">
                <a:latin typeface="Arial" panose="020B0604020202020204" pitchFamily="34" charset="0"/>
                <a:cs typeface="Arial" panose="020B0604020202020204" pitchFamily="34" charset="0"/>
              </a:rPr>
              <a:t> Piaget</a:t>
            </a:r>
            <a:endParaRPr lang="en-US" sz="2400" dirty="0"/>
          </a:p>
        </p:txBody>
      </p:sp>
      <p:pic>
        <p:nvPicPr>
          <p:cNvPr id="16" name="Picture 15">
            <a:extLst>
              <a:ext uri="{FF2B5EF4-FFF2-40B4-BE49-F238E27FC236}">
                <a16:creationId xmlns:a16="http://schemas.microsoft.com/office/drawing/2014/main" id="{2A868CB9-4CB8-4294-AF71-5179674F81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95402" y="898711"/>
            <a:ext cx="9601196" cy="1535452"/>
          </a:xfrm>
          <a:prstGeom prst="rect">
            <a:avLst/>
          </a:prstGeom>
        </p:spPr>
      </p:pic>
      <p:sp>
        <p:nvSpPr>
          <p:cNvPr id="17" name="TextBox 16">
            <a:extLst>
              <a:ext uri="{FF2B5EF4-FFF2-40B4-BE49-F238E27FC236}">
                <a16:creationId xmlns:a16="http://schemas.microsoft.com/office/drawing/2014/main" id="{34598332-F02A-4845-9486-C6971800E0C3}"/>
              </a:ext>
            </a:extLst>
          </p:cNvPr>
          <p:cNvSpPr txBox="1"/>
          <p:nvPr/>
        </p:nvSpPr>
        <p:spPr>
          <a:xfrm>
            <a:off x="7143224" y="2214626"/>
            <a:ext cx="3753374" cy="230832"/>
          </a:xfrm>
          <a:prstGeom prst="rect">
            <a:avLst/>
          </a:prstGeom>
          <a:noFill/>
        </p:spPr>
        <p:txBody>
          <a:bodyPr wrap="square" rtlCol="0">
            <a:spAutoFit/>
          </a:bodyPr>
          <a:lstStyle/>
          <a:p>
            <a:r>
              <a:rPr lang="en-GB" sz="900">
                <a:hlinkClick r:id="rId4" tooltip="https://open.maricopa.edu/psy240mm/chapter/chapter-1/"/>
              </a:rPr>
              <a:t>This Photo</a:t>
            </a:r>
            <a:r>
              <a:rPr lang="en-GB" sz="900"/>
              <a:t> by Unknown Author is licensed under </a:t>
            </a:r>
            <a:r>
              <a:rPr lang="en-GB" sz="900">
                <a:hlinkClick r:id="rId5" tooltip="https://creativecommons.org/licenses/by-nc-sa/3.0/"/>
              </a:rPr>
              <a:t>CC BY-SA-NC</a:t>
            </a:r>
            <a:endParaRPr lang="en-GB" sz="900"/>
          </a:p>
        </p:txBody>
      </p:sp>
      <p:sp>
        <p:nvSpPr>
          <p:cNvPr id="8" name="TextBox 7">
            <a:extLst>
              <a:ext uri="{FF2B5EF4-FFF2-40B4-BE49-F238E27FC236}">
                <a16:creationId xmlns:a16="http://schemas.microsoft.com/office/drawing/2014/main" id="{68113569-5F13-4143-8C13-7503DE8261D8}"/>
              </a:ext>
            </a:extLst>
          </p:cNvPr>
          <p:cNvSpPr txBox="1"/>
          <p:nvPr/>
        </p:nvSpPr>
        <p:spPr>
          <a:xfrm>
            <a:off x="613611" y="633260"/>
            <a:ext cx="9601196" cy="1477328"/>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Erikson’s Psychosocial Development with comparison  Piaget theory.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Five senses according to Piaget theory: Seeing, Hearing, Touching, Tasting, Smelling</a:t>
            </a:r>
            <a:r>
              <a:rPr lang="en-US" dirty="0"/>
              <a:t>.</a:t>
            </a:r>
            <a:r>
              <a:rPr lang="en-US"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Piaget</a:t>
            </a:r>
            <a:br>
              <a:rPr lang="en-US" sz="1100" dirty="0">
                <a:latin typeface="Arial" panose="020B0604020202020204" pitchFamily="34" charset="0"/>
                <a:cs typeface="Arial" panose="020B0604020202020204" pitchFamily="34" charset="0"/>
              </a:rPr>
            </a:br>
            <a:br>
              <a:rPr lang="en-US" sz="1800" dirty="0"/>
            </a:br>
            <a:endParaRPr lang="en-GB" dirty="0"/>
          </a:p>
        </p:txBody>
      </p:sp>
      <p:sp>
        <p:nvSpPr>
          <p:cNvPr id="4" name="Rectangle 3">
            <a:extLst>
              <a:ext uri="{FF2B5EF4-FFF2-40B4-BE49-F238E27FC236}">
                <a16:creationId xmlns:a16="http://schemas.microsoft.com/office/drawing/2014/main" id="{2B12858F-2097-4BE7-8411-37823A9561EB}"/>
              </a:ext>
            </a:extLst>
          </p:cNvPr>
          <p:cNvSpPr/>
          <p:nvPr/>
        </p:nvSpPr>
        <p:spPr>
          <a:xfrm>
            <a:off x="613611" y="3774205"/>
            <a:ext cx="10278876" cy="195216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lgn="ctr">
              <a:buFont typeface="Arial" panose="020B0604020202020204" pitchFamily="34" charset="0"/>
              <a:buChar char="•"/>
            </a:pPr>
            <a:r>
              <a:rPr lang="en-US" sz="2400" dirty="0">
                <a:latin typeface="Arial" panose="020B0604020202020204" pitchFamily="34" charset="0"/>
                <a:cs typeface="Arial" panose="020B0604020202020204" pitchFamily="34" charset="0"/>
              </a:rPr>
              <a:t>Erikson (1959) view on how infants should be permitted to explore around them independently will create a sense of independence which later in life flourish to self-esteem, inventiveness and self-confidence.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826274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D08C6-7202-4119-938A-797A42969413}"/>
              </a:ext>
            </a:extLst>
          </p:cNvPr>
          <p:cNvSpPr>
            <a:spLocks noGrp="1"/>
          </p:cNvSpPr>
          <p:nvPr>
            <p:ph type="title"/>
          </p:nvPr>
        </p:nvSpPr>
        <p:spPr/>
        <p:txBody>
          <a:bodyPr>
            <a:normAutofit fontScale="90000"/>
          </a:bodyPr>
          <a:lstStyle/>
          <a:p>
            <a:pPr algn="ctr"/>
            <a:r>
              <a:rPr lang="en-GB" b="1"/>
              <a:t>Justification for our use of Erikson’s theory in infancy </a:t>
            </a:r>
          </a:p>
        </p:txBody>
      </p:sp>
      <p:sp>
        <p:nvSpPr>
          <p:cNvPr id="3" name="Content Placeholder 2">
            <a:extLst>
              <a:ext uri="{FF2B5EF4-FFF2-40B4-BE49-F238E27FC236}">
                <a16:creationId xmlns:a16="http://schemas.microsoft.com/office/drawing/2014/main" id="{0669B51A-D244-4951-946C-E16192C5558C}"/>
              </a:ext>
            </a:extLst>
          </p:cNvPr>
          <p:cNvSpPr>
            <a:spLocks noGrp="1"/>
          </p:cNvSpPr>
          <p:nvPr>
            <p:ph idx="1"/>
          </p:nvPr>
        </p:nvSpPr>
        <p:spPr/>
        <p:txBody>
          <a:bodyPr>
            <a:normAutofit fontScale="92500" lnSpcReduction="10000"/>
          </a:bodyPr>
          <a:lstStyle/>
          <a:p>
            <a:pPr marL="0" indent="0">
              <a:buNone/>
            </a:pPr>
            <a:endParaRPr lang="en-US" sz="2400" dirty="0">
              <a:latin typeface="Arial"/>
              <a:cs typeface="Arial"/>
            </a:endParaRPr>
          </a:p>
          <a:p>
            <a:r>
              <a:rPr lang="en-US" dirty="0">
                <a:latin typeface="Arial"/>
                <a:cs typeface="Arial"/>
              </a:rPr>
              <a:t>Cherry, </a:t>
            </a:r>
            <a:r>
              <a:rPr lang="en-US" dirty="0" err="1">
                <a:latin typeface="Arial"/>
                <a:cs typeface="Arial"/>
              </a:rPr>
              <a:t>Gans</a:t>
            </a:r>
            <a:r>
              <a:rPr lang="en-US" dirty="0">
                <a:latin typeface="Arial"/>
                <a:cs typeface="Arial"/>
              </a:rPr>
              <a:t> (2021) explain that through this theory we can explore how our personalities are influenced by the social experiences we gain throughout our lives.</a:t>
            </a:r>
            <a:r>
              <a:rPr lang="en-US" sz="2400" dirty="0">
                <a:latin typeface="Arial"/>
                <a:cs typeface="Arial"/>
              </a:rPr>
              <a:t> </a:t>
            </a:r>
            <a:endParaRPr lang="en-US" sz="1500" dirty="0">
              <a:latin typeface="Arial"/>
              <a:cs typeface="Arial"/>
            </a:endParaRPr>
          </a:p>
          <a:p>
            <a:r>
              <a:rPr lang="en-US" dirty="0">
                <a:latin typeface="Arial"/>
                <a:cs typeface="Arial"/>
              </a:rPr>
              <a:t>Adults and professionals can support the infant to develop autonomy. </a:t>
            </a:r>
          </a:p>
          <a:p>
            <a:r>
              <a:rPr lang="en-US" dirty="0">
                <a:latin typeface="Arial"/>
                <a:cs typeface="Arial"/>
              </a:rPr>
              <a:t>Provide equal opportunities to take certain risks, give independency to learn and doing things for themselves, being a positive role model, positive communication, encouraging and praising the young children. </a:t>
            </a:r>
            <a:r>
              <a:rPr lang="en-US" sz="1400" dirty="0">
                <a:latin typeface="Arial"/>
                <a:cs typeface="Arial"/>
              </a:rPr>
              <a:t>Erikson (1959)</a:t>
            </a:r>
            <a:endParaRPr lang="en-GB" sz="1400" dirty="0">
              <a:latin typeface="Arial"/>
              <a:cs typeface="Arial"/>
            </a:endParaRPr>
          </a:p>
        </p:txBody>
      </p:sp>
    </p:spTree>
    <p:extLst>
      <p:ext uri="{BB962C8B-B14F-4D97-AF65-F5344CB8AC3E}">
        <p14:creationId xmlns:p14="http://schemas.microsoft.com/office/powerpoint/2010/main" val="408884255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06983-C16E-4AE5-960E-5C3626225B2B}"/>
              </a:ext>
            </a:extLst>
          </p:cNvPr>
          <p:cNvSpPr>
            <a:spLocks noGrp="1"/>
          </p:cNvSpPr>
          <p:nvPr>
            <p:ph type="title"/>
          </p:nvPr>
        </p:nvSpPr>
        <p:spPr>
          <a:xfrm>
            <a:off x="1295402" y="609600"/>
            <a:ext cx="9601196" cy="1303606"/>
          </a:xfrm>
        </p:spPr>
        <p:txBody>
          <a:bodyPr>
            <a:normAutofit fontScale="90000"/>
          </a:bodyPr>
          <a:lstStyle/>
          <a:p>
            <a:pPr algn="ctr"/>
            <a:r>
              <a:rPr lang="en-GB" b="1">
                <a:solidFill>
                  <a:schemeClr val="tx1"/>
                </a:solidFill>
                <a:effectLst/>
                <a:latin typeface="Roboto" panose="02000000000000000000" pitchFamily="2" charset="0"/>
              </a:rPr>
              <a:t>Erikson’s application in healthcare practice/conclusion</a:t>
            </a:r>
            <a:endParaRPr lang="en-GB"/>
          </a:p>
        </p:txBody>
      </p:sp>
      <p:sp>
        <p:nvSpPr>
          <p:cNvPr id="3" name="Content Placeholder 2">
            <a:extLst>
              <a:ext uri="{FF2B5EF4-FFF2-40B4-BE49-F238E27FC236}">
                <a16:creationId xmlns:a16="http://schemas.microsoft.com/office/drawing/2014/main" id="{020083C6-6F34-47C6-BB37-E70648E688D8}"/>
              </a:ext>
            </a:extLst>
          </p:cNvPr>
          <p:cNvSpPr>
            <a:spLocks noGrp="1"/>
          </p:cNvSpPr>
          <p:nvPr>
            <p:ph idx="1"/>
          </p:nvPr>
        </p:nvSpPr>
        <p:spPr>
          <a:xfrm>
            <a:off x="1103312" y="2419643"/>
            <a:ext cx="9754078" cy="3828755"/>
          </a:xfrm>
        </p:spPr>
        <p:txBody>
          <a:bodyPr>
            <a:normAutofit fontScale="92500" lnSpcReduction="20000"/>
          </a:bodyPr>
          <a:lstStyle/>
          <a:p>
            <a:r>
              <a:rPr lang="en-GB" dirty="0">
                <a:latin typeface="Arial"/>
                <a:cs typeface="Arial"/>
              </a:rPr>
              <a:t>It is essential to know and reflect the theory to service users that the babies and young children need predictability from their care givers.</a:t>
            </a:r>
          </a:p>
          <a:p>
            <a:r>
              <a:rPr lang="en-GB" dirty="0">
                <a:latin typeface="Arial"/>
                <a:cs typeface="Arial"/>
              </a:rPr>
              <a:t>It is important that child feel competent and have a sense of freedom which later life makes them personally not depending to others.</a:t>
            </a:r>
          </a:p>
          <a:p>
            <a:pPr>
              <a:buFont typeface="Arial" panose="020B0604020202020204" pitchFamily="34" charset="0"/>
              <a:buChar char="•"/>
            </a:pPr>
            <a:r>
              <a:rPr lang="en-GB" dirty="0">
                <a:latin typeface="Arial"/>
                <a:cs typeface="Arial"/>
              </a:rPr>
              <a:t>Additionally, if infant at this age continuously is treated with criticism, ongoing dictation or ultimatum would make a child doubting his or her ability in later life to be an independent person.</a:t>
            </a:r>
          </a:p>
          <a:p>
            <a:r>
              <a:rPr lang="en-GB" dirty="0">
                <a:latin typeface="Arial"/>
                <a:cs typeface="Arial"/>
              </a:rPr>
              <a:t>Autonomy for infant emphasised as permitting to explore without breaking the physical obstacles or ethical social values. </a:t>
            </a:r>
          </a:p>
          <a:p>
            <a:r>
              <a:rPr lang="en-GB" dirty="0">
                <a:latin typeface="Arial"/>
                <a:cs typeface="Arial"/>
              </a:rPr>
              <a:t>Solving the each conflict will enable the next conflict to be successful, and impacting holistically. </a:t>
            </a:r>
            <a:r>
              <a:rPr lang="en-GB" sz="1500" dirty="0">
                <a:latin typeface="Arial"/>
                <a:cs typeface="Arial"/>
              </a:rPr>
              <a:t>Graves, Larkin (2006).</a:t>
            </a:r>
          </a:p>
          <a:p>
            <a:endParaRPr lang="en-GB" dirty="0"/>
          </a:p>
        </p:txBody>
      </p:sp>
    </p:spTree>
    <p:extLst>
      <p:ext uri="{BB962C8B-B14F-4D97-AF65-F5344CB8AC3E}">
        <p14:creationId xmlns:p14="http://schemas.microsoft.com/office/powerpoint/2010/main" val="1412441911"/>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5FDBCC-3E03-4427-8E30-39B3339C12C0}"/>
              </a:ext>
            </a:extLst>
          </p:cNvPr>
          <p:cNvSpPr/>
          <p:nvPr/>
        </p:nvSpPr>
        <p:spPr>
          <a:xfrm>
            <a:off x="618978" y="576775"/>
            <a:ext cx="10958733" cy="56692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BCFA5692-CA0F-4A6D-9FFD-F646B2F987E7}"/>
              </a:ext>
            </a:extLst>
          </p:cNvPr>
          <p:cNvSpPr txBox="1">
            <a:spLocks/>
          </p:cNvSpPr>
          <p:nvPr/>
        </p:nvSpPr>
        <p:spPr>
          <a:xfrm>
            <a:off x="615592" y="626012"/>
            <a:ext cx="10958733" cy="5458265"/>
          </a:xfrm>
          <a:prstGeom prst="rect">
            <a:avLst/>
          </a:prstGeom>
        </p:spPr>
        <p:txBody>
          <a:bodyPr>
            <a:normAutofit lnSpcReduction="1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57150" indent="0" algn="ctr">
              <a:lnSpc>
                <a:spcPct val="90000"/>
              </a:lnSpc>
              <a:buFont typeface="Arial"/>
              <a:buNone/>
            </a:pPr>
            <a:r>
              <a:rPr lang="en-US" sz="2000" dirty="0">
                <a:solidFill>
                  <a:schemeClr val="tx1"/>
                </a:solidFill>
                <a:latin typeface="Arial" panose="020B0604020202020204" pitchFamily="34" charset="0"/>
                <a:cs typeface="Arial" panose="020B0604020202020204" pitchFamily="34" charset="0"/>
              </a:rPr>
              <a:t>References</a:t>
            </a:r>
          </a:p>
          <a:p>
            <a:pPr marL="400050" indent="-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American Psychological Association (2021).[online]. Available at: </a:t>
            </a:r>
            <a:r>
              <a:rPr lang="en-US" sz="13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https://www.apa.org/education-career/guide/subfields/developmental</a:t>
            </a:r>
            <a:r>
              <a:rPr lang="en-US" sz="1300" dirty="0">
                <a:solidFill>
                  <a:schemeClr val="tx1"/>
                </a:solidFill>
                <a:latin typeface="Arial" panose="020B0604020202020204" pitchFamily="34" charset="0"/>
                <a:cs typeface="Arial" panose="020B0604020202020204" pitchFamily="34" charset="0"/>
              </a:rPr>
              <a:t>. Accessed: [27/072021]</a:t>
            </a:r>
          </a:p>
          <a:p>
            <a:pPr marL="400050" indent="-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Bandura, A. (1977). Social learning Theory.[online]. Englewood cliffs, NJ: Prentice Hall. Available at: </a:t>
            </a:r>
            <a:r>
              <a:rPr lang="en-US" sz="13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https://www.coursehero.com/file/36175485/Asch-experimentpdf/</a:t>
            </a:r>
            <a:r>
              <a:rPr lang="en-US" sz="1300" dirty="0">
                <a:solidFill>
                  <a:schemeClr val="tx1"/>
                </a:solidFill>
                <a:latin typeface="Arial" panose="020B0604020202020204" pitchFamily="34" charset="0"/>
                <a:cs typeface="Arial" panose="020B0604020202020204" pitchFamily="34" charset="0"/>
              </a:rPr>
              <a:t>. Accessed:[ 27/07/2021]</a:t>
            </a:r>
          </a:p>
          <a:p>
            <a:pPr marL="400050" indent="-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Cherry, </a:t>
            </a:r>
            <a:r>
              <a:rPr lang="en-US" sz="1300" dirty="0" err="1">
                <a:solidFill>
                  <a:schemeClr val="tx1"/>
                </a:solidFill>
                <a:latin typeface="Arial" panose="020B0604020202020204" pitchFamily="34" charset="0"/>
                <a:cs typeface="Arial" panose="020B0604020202020204" pitchFamily="34" charset="0"/>
              </a:rPr>
              <a:t>Gans</a:t>
            </a:r>
            <a:r>
              <a:rPr lang="en-US" sz="1300" dirty="0">
                <a:solidFill>
                  <a:schemeClr val="tx1"/>
                </a:solidFill>
                <a:latin typeface="Arial" panose="020B0604020202020204" pitchFamily="34" charset="0"/>
                <a:cs typeface="Arial" panose="020B0604020202020204" pitchFamily="34" charset="0"/>
              </a:rPr>
              <a:t> (2021). Theories of Personality Development: [online]. Available at: </a:t>
            </a:r>
            <a:r>
              <a:rPr lang="en-US" sz="13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https://www.verywellmind.com/personality-development-2795425</a:t>
            </a:r>
            <a:r>
              <a:rPr lang="en-US" sz="1300" dirty="0">
                <a:solidFill>
                  <a:schemeClr val="tx1"/>
                </a:solidFill>
                <a:latin typeface="Arial" panose="020B0604020202020204" pitchFamily="34" charset="0"/>
                <a:cs typeface="Arial" panose="020B0604020202020204" pitchFamily="34" charset="0"/>
              </a:rPr>
              <a:t>. Accessed [27/07/2021]</a:t>
            </a:r>
          </a:p>
          <a:p>
            <a:pPr marL="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Cherry, K. (2018). </a:t>
            </a:r>
            <a:r>
              <a:rPr lang="en-US" sz="1300" i="1" dirty="0">
                <a:solidFill>
                  <a:schemeClr val="tx1"/>
                </a:solidFill>
                <a:latin typeface="Arial" panose="020B0604020202020204" pitchFamily="34" charset="0"/>
                <a:cs typeface="Arial" panose="020B0604020202020204" pitchFamily="34" charset="0"/>
              </a:rPr>
              <a:t>Trust vs. Mistrust: Learning to Trust the World Around Us</a:t>
            </a:r>
            <a:r>
              <a:rPr lang="en-US" sz="1300" dirty="0">
                <a:solidFill>
                  <a:schemeClr val="tx1"/>
                </a:solidFill>
                <a:latin typeface="Arial" panose="020B0604020202020204" pitchFamily="34" charset="0"/>
                <a:cs typeface="Arial" panose="020B0604020202020204" pitchFamily="34" charset="0"/>
              </a:rPr>
              <a:t>. [online] Very well Mind. Available at: https://www.verywellmind.com/trust-versus-mistrust-2795741 [Accessed 10 Jul. 2021].</a:t>
            </a:r>
          </a:p>
          <a:p>
            <a:pPr marL="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Cherry (2019). </a:t>
            </a:r>
            <a:r>
              <a:rPr lang="en-US" sz="1300" i="1" dirty="0">
                <a:solidFill>
                  <a:schemeClr val="tx1"/>
                </a:solidFill>
                <a:latin typeface="Arial" panose="020B0604020202020204" pitchFamily="34" charset="0"/>
                <a:cs typeface="Arial" panose="020B0604020202020204" pitchFamily="34" charset="0"/>
              </a:rPr>
              <a:t>Very well mind autonomy vs shame - Google Search</a:t>
            </a:r>
            <a:r>
              <a:rPr lang="en-US" sz="1300" dirty="0">
                <a:solidFill>
                  <a:schemeClr val="tx1"/>
                </a:solidFill>
                <a:latin typeface="Arial" panose="020B0604020202020204" pitchFamily="34" charset="0"/>
                <a:cs typeface="Arial" panose="020B0604020202020204" pitchFamily="34" charset="0"/>
              </a:rPr>
              <a:t>. [online] www.google.co.uk. Available at: https://www.google.co.uk/search?q=verywell+mind+autonomy+vs+shame&amp;tbm=isch&amp;chips=q:verywell+mind+autonomy+vs+shame [Accessed 23 Jul. 2021].</a:t>
            </a:r>
          </a:p>
          <a:p>
            <a:pPr marL="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Courses.lumenlearning.com. 2021. </a:t>
            </a:r>
            <a:r>
              <a:rPr lang="en-US" sz="1300" i="1" dirty="0">
                <a:solidFill>
                  <a:schemeClr val="tx1"/>
                </a:solidFill>
                <a:latin typeface="Arial" panose="020B0604020202020204" pitchFamily="34" charset="0"/>
                <a:cs typeface="Arial" panose="020B0604020202020204" pitchFamily="34" charset="0"/>
              </a:rPr>
              <a:t>Psychosocial Development | Lifespan Development</a:t>
            </a:r>
            <a:r>
              <a:rPr lang="en-US" sz="1300" dirty="0">
                <a:solidFill>
                  <a:schemeClr val="tx1"/>
                </a:solidFill>
                <a:latin typeface="Arial" panose="020B0604020202020204" pitchFamily="34" charset="0"/>
                <a:cs typeface="Arial" panose="020B0604020202020204" pitchFamily="34" charset="0"/>
              </a:rPr>
              <a:t>. [online] Available at: &lt;https://courses.lumenlearning.com/lifespandevelopment2/chapter/eriksons-psychosocial-stage-for-infants-and-toddlers/&gt; [Accessed 13 July 2021].</a:t>
            </a:r>
          </a:p>
          <a:p>
            <a:pPr marL="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Erskine, R.G.( 2019) </a:t>
            </a:r>
            <a:r>
              <a:rPr lang="en-US" sz="1300" i="1" dirty="0">
                <a:solidFill>
                  <a:schemeClr val="tx1"/>
                </a:solidFill>
                <a:latin typeface="Arial" panose="020B0604020202020204" pitchFamily="34" charset="0"/>
                <a:cs typeface="Arial" panose="020B0604020202020204" pitchFamily="34" charset="0"/>
              </a:rPr>
              <a:t>Child Development in Integrative Psychotherapy, </a:t>
            </a:r>
            <a:r>
              <a:rPr lang="en-US" sz="1300" dirty="0">
                <a:solidFill>
                  <a:schemeClr val="tx1"/>
                </a:solidFill>
                <a:latin typeface="Arial" panose="020B0604020202020204" pitchFamily="34" charset="0"/>
                <a:cs typeface="Arial" panose="020B0604020202020204" pitchFamily="34" charset="0"/>
              </a:rPr>
              <a:t>International Journal of Integrative Psychotherapy, Vol.10 2019, available at: https:// </a:t>
            </a:r>
            <a:r>
              <a:rPr lang="en-US" sz="13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www.integrative-journal.com</a:t>
            </a:r>
            <a:r>
              <a:rPr lang="en-US" sz="1300" dirty="0">
                <a:solidFill>
                  <a:schemeClr val="tx1"/>
                </a:solidFill>
                <a:latin typeface="Arial" panose="020B0604020202020204" pitchFamily="34" charset="0"/>
                <a:cs typeface="Arial" panose="020B0604020202020204" pitchFamily="34" charset="0"/>
              </a:rPr>
              <a:t>, accessed (13/07/2021)</a:t>
            </a:r>
          </a:p>
          <a:p>
            <a:pPr marL="342900">
              <a:lnSpc>
                <a:spcPct val="90000"/>
              </a:lnSpc>
              <a:buFont typeface="Wingdings" panose="05000000000000000000" pitchFamily="2" charset="2"/>
              <a:buChar char="Ø"/>
            </a:pPr>
            <a:r>
              <a:rPr lang="en-US" sz="1300" dirty="0">
                <a:solidFill>
                  <a:schemeClr val="tx1"/>
                </a:solidFill>
                <a:latin typeface="Arial" panose="020B0604020202020204" pitchFamily="34" charset="0"/>
                <a:cs typeface="Arial" panose="020B0604020202020204" pitchFamily="34" charset="0"/>
              </a:rPr>
              <a:t>Graves, B.S, Larkin E. (2006) </a:t>
            </a:r>
            <a:r>
              <a:rPr lang="en-US" sz="1300" i="1" dirty="0">
                <a:solidFill>
                  <a:schemeClr val="tx1"/>
                </a:solidFill>
                <a:latin typeface="Arial" panose="020B0604020202020204" pitchFamily="34" charset="0"/>
                <a:cs typeface="Arial" panose="020B0604020202020204" pitchFamily="34" charset="0"/>
              </a:rPr>
              <a:t>Lesson from Erikson, </a:t>
            </a:r>
            <a:r>
              <a:rPr lang="en-US" sz="1300" dirty="0">
                <a:solidFill>
                  <a:schemeClr val="tx1"/>
                </a:solidFill>
                <a:latin typeface="Arial" panose="020B0604020202020204" pitchFamily="34" charset="0"/>
                <a:cs typeface="Arial" panose="020B0604020202020204" pitchFamily="34" charset="0"/>
              </a:rPr>
              <a:t>Journal of Intergenerational Relationship, 4:2, 61-71 [online] available at: </a:t>
            </a:r>
            <a:r>
              <a:rPr lang="en-US" sz="1300" dirty="0" err="1">
                <a:solidFill>
                  <a:schemeClr val="tx1"/>
                </a:solidFill>
                <a:latin typeface="Arial" panose="020B0604020202020204" pitchFamily="34" charset="0"/>
                <a:cs typeface="Arial" panose="020B0604020202020204" pitchFamily="34" charset="0"/>
              </a:rPr>
              <a:t>doi</a:t>
            </a:r>
            <a:r>
              <a:rPr lang="en-US" sz="1300" dirty="0">
                <a:solidFill>
                  <a:schemeClr val="tx1"/>
                </a:solidFill>
                <a:latin typeface="Arial" panose="020B0604020202020204" pitchFamily="34" charset="0"/>
                <a:cs typeface="Arial" panose="020B0604020202020204" pitchFamily="34" charset="0"/>
              </a:rPr>
              <a:t>: 10.1300/j194v04n02/05, accessed (13/07/2021).</a:t>
            </a:r>
          </a:p>
          <a:p>
            <a:pPr marL="342900">
              <a:lnSpc>
                <a:spcPct val="90000"/>
              </a:lnSpc>
              <a:buFont typeface="Wingdings" panose="05000000000000000000" pitchFamily="2" charset="2"/>
              <a:buChar char="Ø"/>
            </a:pPr>
            <a:r>
              <a:rPr lang="en-GB" sz="1300" dirty="0">
                <a:solidFill>
                  <a:schemeClr val="tx1"/>
                </a:solidFill>
                <a:latin typeface="Arial" panose="020B0604020202020204" pitchFamily="34" charset="0"/>
                <a:cs typeface="Arial" panose="020B0604020202020204" pitchFamily="34" charset="0"/>
              </a:rPr>
              <a:t>Infancy Cognitive Development. </a:t>
            </a:r>
            <a:r>
              <a:rPr lang="en-GB" sz="1300" i="1" dirty="0">
                <a:solidFill>
                  <a:schemeClr val="tx1"/>
                </a:solidFill>
                <a:latin typeface="Arial" panose="020B0604020202020204" pitchFamily="34" charset="0"/>
                <a:cs typeface="Arial" panose="020B0604020202020204" pitchFamily="34" charset="0"/>
              </a:rPr>
              <a:t>Child Development &amp; Parenting: Infants (0-2) </a:t>
            </a:r>
            <a:r>
              <a:rPr lang="en-GB" sz="1300" dirty="0">
                <a:solidFill>
                  <a:schemeClr val="tx1"/>
                </a:solidFill>
                <a:latin typeface="Arial" panose="020B0604020202020204" pitchFamily="34" charset="0"/>
                <a:cs typeface="Arial" panose="020B0604020202020204" pitchFamily="34" charset="0"/>
              </a:rPr>
              <a:t>[online]:available at: </a:t>
            </a:r>
            <a:r>
              <a:rPr lang="en-GB" sz="13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https://www.gracepointwellness.org/461-child-development-parenting-infants-0-2/article/10112-infancy-cognitive-development</a:t>
            </a:r>
            <a:r>
              <a:rPr lang="en-GB" sz="1300" dirty="0">
                <a:solidFill>
                  <a:schemeClr val="tx1"/>
                </a:solidFill>
                <a:latin typeface="Arial" panose="020B0604020202020204" pitchFamily="34" charset="0"/>
                <a:cs typeface="Arial" panose="020B0604020202020204" pitchFamily="34" charset="0"/>
              </a:rPr>
              <a:t>. Accessed: (14/07/2021)</a:t>
            </a:r>
          </a:p>
          <a:p>
            <a:pPr marL="342900">
              <a:lnSpc>
                <a:spcPct val="90000"/>
              </a:lnSpc>
              <a:buFont typeface="Wingdings" panose="05000000000000000000" pitchFamily="2" charset="2"/>
              <a:buChar char="Ø"/>
            </a:pPr>
            <a:r>
              <a:rPr lang="en-GB" sz="13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Infancy Cognitive Development, Available at: [online]https://www.gracepointwellness.org/461-child-development-parenting-infants-0-2/article/10114-infancy-cognitive-development-language-development</a:t>
            </a:r>
            <a:r>
              <a:rPr lang="en-GB" sz="1300" dirty="0">
                <a:solidFill>
                  <a:schemeClr val="tx1"/>
                </a:solidFill>
                <a:latin typeface="Arial" panose="020B0604020202020204" pitchFamily="34" charset="0"/>
                <a:cs typeface="Arial" panose="020B0604020202020204" pitchFamily="34" charset="0"/>
              </a:rPr>
              <a:t> (Accessed on 19/07/2021</a:t>
            </a:r>
            <a:r>
              <a:rPr lang="en-GB" sz="1300" dirty="0">
                <a:solidFill>
                  <a:schemeClr val="tx1"/>
                </a:solidFill>
              </a:rPr>
              <a:t>)</a:t>
            </a:r>
            <a:endParaRPr lang="en-US" sz="1300" dirty="0">
              <a:solidFill>
                <a:schemeClr val="tx1"/>
              </a:solidFill>
              <a:latin typeface="Arial" panose="020B0604020202020204" pitchFamily="34" charset="0"/>
              <a:cs typeface="Arial" panose="020B0604020202020204" pitchFamily="34" charset="0"/>
            </a:endParaRPr>
          </a:p>
          <a:p>
            <a:pPr marL="0" indent="0">
              <a:spcBef>
                <a:spcPts val="0"/>
              </a:spcBef>
              <a:spcAft>
                <a:spcPts val="0"/>
              </a:spcAft>
              <a:buClrTx/>
              <a:buSzTx/>
              <a:buFontTx/>
              <a:buNone/>
              <a:defRPr/>
            </a:pPr>
            <a:endParaRPr lang="en-US" sz="1600" dirty="0">
              <a:solidFill>
                <a:schemeClr val="bg1"/>
              </a:solidFill>
              <a:latin typeface="Arial" panose="020B0604020202020204" pitchFamily="34" charset="0"/>
              <a:cs typeface="Arial" panose="020B0604020202020204" pitchFamily="34" charset="0"/>
            </a:endParaRPr>
          </a:p>
          <a:p>
            <a:pPr marL="0" indent="0">
              <a:spcBef>
                <a:spcPts val="0"/>
              </a:spcBef>
              <a:spcAft>
                <a:spcPts val="0"/>
              </a:spcAft>
              <a:buClrTx/>
              <a:buSzTx/>
              <a:buFontTx/>
              <a:buNone/>
              <a:defRPr/>
            </a:pPr>
            <a:endParaRPr lang="en-US" sz="1600" dirty="0">
              <a:solidFill>
                <a:schemeClr val="bg1"/>
              </a:solidFill>
              <a:latin typeface="Arial" panose="020B0604020202020204" pitchFamily="34" charset="0"/>
              <a:cs typeface="Arial" panose="020B0604020202020204" pitchFamily="34" charset="0"/>
            </a:endParaRPr>
          </a:p>
          <a:p>
            <a:pPr marL="0" indent="0">
              <a:spcBef>
                <a:spcPts val="0"/>
              </a:spcBef>
              <a:spcAft>
                <a:spcPts val="0"/>
              </a:spcAft>
              <a:buClrTx/>
              <a:buSzTx/>
              <a:buFontTx/>
              <a:buNone/>
              <a:defRPr/>
            </a:pPr>
            <a:endParaRPr lang="en-US" sz="1600" dirty="0">
              <a:solidFill>
                <a:schemeClr val="bg1"/>
              </a:solidFill>
              <a:latin typeface="Arial" panose="020B0604020202020204" pitchFamily="34" charset="0"/>
              <a:cs typeface="Arial" panose="020B0604020202020204" pitchFamily="34" charset="0"/>
            </a:endParaRPr>
          </a:p>
          <a:p>
            <a:pPr marL="0" indent="0">
              <a:spcBef>
                <a:spcPts val="0"/>
              </a:spcBef>
              <a:spcAft>
                <a:spcPts val="0"/>
              </a:spcAft>
              <a:buClrTx/>
              <a:buFont typeface="Arial"/>
              <a:buNone/>
              <a:defRPr/>
            </a:pPr>
            <a:endParaRPr lang="en-US" sz="1600" dirty="0">
              <a:solidFill>
                <a:schemeClr val="bg1"/>
              </a:solidFill>
              <a:latin typeface="Arial" panose="020B0604020202020204" pitchFamily="34" charset="0"/>
              <a:cs typeface="Arial" panose="020B0604020202020204" pitchFamily="34" charset="0"/>
            </a:endParaRPr>
          </a:p>
          <a:p>
            <a:pPr marL="0" indent="0">
              <a:spcBef>
                <a:spcPts val="0"/>
              </a:spcBef>
              <a:spcAft>
                <a:spcPts val="0"/>
              </a:spcAft>
              <a:buClrTx/>
              <a:buFont typeface="Arial"/>
              <a:buNone/>
              <a:defRPr/>
            </a:pPr>
            <a:endParaRPr lang="en-US" sz="1600" dirty="0">
              <a:solidFill>
                <a:schemeClr val="bg1"/>
              </a:solidFill>
              <a:latin typeface="Arial" panose="020B0604020202020204" pitchFamily="34" charset="0"/>
              <a:cs typeface="Arial" panose="020B0604020202020204" pitchFamily="34" charset="0"/>
            </a:endParaRPr>
          </a:p>
          <a:p>
            <a:pPr marL="0" indent="0">
              <a:spcBef>
                <a:spcPts val="0"/>
              </a:spcBef>
              <a:spcAft>
                <a:spcPts val="0"/>
              </a:spcAft>
              <a:buClrTx/>
              <a:buSzTx/>
              <a:buFontTx/>
              <a:buNone/>
              <a:defRPr/>
            </a:pPr>
            <a:endParaRPr lang="en-GB" sz="1600" dirty="0">
              <a:solidFill>
                <a:schemeClr val="bg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701752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929F-75AD-416C-8CB4-C65E3F02E221}"/>
              </a:ext>
            </a:extLst>
          </p:cNvPr>
          <p:cNvSpPr>
            <a:spLocks noGrp="1"/>
          </p:cNvSpPr>
          <p:nvPr>
            <p:ph type="title"/>
          </p:nvPr>
        </p:nvSpPr>
        <p:spPr>
          <a:xfrm>
            <a:off x="1295402" y="982132"/>
            <a:ext cx="9601196" cy="1451579"/>
          </a:xfrm>
        </p:spPr>
        <p:txBody>
          <a:bodyPr>
            <a:normAutofit/>
          </a:bodyPr>
          <a:lstStyle/>
          <a:p>
            <a:r>
              <a:rPr lang="en-GB" sz="2400" b="1">
                <a:latin typeface="Arial" panose="020B0604020202020204" pitchFamily="34" charset="0"/>
                <a:cs typeface="Arial" panose="020B0604020202020204" pitchFamily="34" charset="0"/>
              </a:rPr>
              <a:t>Continuation of References</a:t>
            </a:r>
          </a:p>
        </p:txBody>
      </p:sp>
      <p:sp>
        <p:nvSpPr>
          <p:cNvPr id="3" name="Content Placeholder 2">
            <a:extLst>
              <a:ext uri="{FF2B5EF4-FFF2-40B4-BE49-F238E27FC236}">
                <a16:creationId xmlns:a16="http://schemas.microsoft.com/office/drawing/2014/main" id="{CFD4221F-4C91-4424-BF99-953525FE37FC}"/>
              </a:ext>
            </a:extLst>
          </p:cNvPr>
          <p:cNvSpPr>
            <a:spLocks noGrp="1"/>
          </p:cNvSpPr>
          <p:nvPr>
            <p:ph idx="1"/>
          </p:nvPr>
        </p:nvSpPr>
        <p:spPr/>
        <p:txBody>
          <a:bodyPr>
            <a:normAutofit fontScale="92500" lnSpcReduction="20000"/>
          </a:bodyPr>
          <a:lstStyle/>
          <a:p>
            <a:pPr>
              <a:buFont typeface="Wingdings" panose="05000000000000000000" pitchFamily="2" charset="2"/>
              <a:buChar char="Ø"/>
            </a:pPr>
            <a:endParaRPr lang="en-GB" sz="1500" dirty="0">
              <a:solidFill>
                <a:schemeClr val="tx1"/>
              </a:solidFill>
            </a:endParaRPr>
          </a:p>
          <a:p>
            <a:pPr>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Mc </a:t>
            </a:r>
            <a:r>
              <a:rPr lang="en-GB" sz="1500" dirty="0" err="1">
                <a:solidFill>
                  <a:schemeClr val="tx1"/>
                </a:solidFill>
                <a:latin typeface="Arial" panose="020B0604020202020204" pitchFamily="34" charset="0"/>
                <a:cs typeface="Arial" panose="020B0604020202020204" pitchFamily="34" charset="0"/>
              </a:rPr>
              <a:t>leod</a:t>
            </a:r>
            <a:r>
              <a:rPr lang="en-GB" sz="1500" dirty="0">
                <a:solidFill>
                  <a:schemeClr val="tx1"/>
                </a:solidFill>
                <a:latin typeface="Arial" panose="020B0604020202020204" pitchFamily="34" charset="0"/>
                <a:cs typeface="Arial" panose="020B0604020202020204" pitchFamily="34" charset="0"/>
              </a:rPr>
              <a:t> (2018). Erik Erikson. Psychosocial stages .Simply Psychology.[online]. Available at: </a:t>
            </a:r>
            <a:r>
              <a:rPr lang="en-GB" sz="15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https://www.simplypsycholgy.org</a:t>
            </a:r>
            <a:r>
              <a:rPr lang="en-GB" sz="1500" dirty="0">
                <a:solidFill>
                  <a:schemeClr val="tx1"/>
                </a:solidFill>
                <a:latin typeface="Arial" panose="020B0604020202020204" pitchFamily="34" charset="0"/>
                <a:cs typeface="Arial" panose="020B0604020202020204" pitchFamily="34" charset="0"/>
              </a:rPr>
              <a:t>. Accessed. [25/07/2021]</a:t>
            </a:r>
          </a:p>
          <a:p>
            <a:pPr>
              <a:buFont typeface="Wingdings" panose="05000000000000000000" pitchFamily="2" charset="2"/>
              <a:buChar char="Ø"/>
            </a:pPr>
            <a:r>
              <a:rPr kumimoji="0" lang="en-US" sz="150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Pathways.org. 2020. </a:t>
            </a:r>
            <a:r>
              <a:rPr kumimoji="0" lang="en-US" sz="150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Developmental Milestones for All Ages | Milestone Tracking</a:t>
            </a:r>
            <a:r>
              <a:rPr kumimoji="0" lang="en-US" sz="150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[online] Available at: &lt;https://pathways.org/all-ages/milestones/&gt; [Accessed 25 July 2021].</a:t>
            </a:r>
          </a:p>
          <a:p>
            <a:pPr>
              <a:buFont typeface="Wingdings" panose="05000000000000000000" pitchFamily="2" charset="2"/>
              <a:buChar char="Ø"/>
            </a:pPr>
            <a:r>
              <a:rPr kumimoji="0" lang="en-US" sz="150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Susman, D., 2020. </a:t>
            </a:r>
            <a:r>
              <a:rPr kumimoji="0" lang="en-US" sz="150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Understanding Erikson's Stages of Psychosocial Development</a:t>
            </a:r>
            <a:r>
              <a:rPr kumimoji="0" lang="en-US" sz="150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[online] Very well Mind. Available at: &lt;https://www.verywellmind.com/erik-eriksons-stages-of-psychosocial. Accessed: [25/07/2021].</a:t>
            </a:r>
            <a:r>
              <a:rPr lang="en-US" sz="1500" dirty="0">
                <a:solidFill>
                  <a:schemeClr val="bg1"/>
                </a:solidFill>
                <a:latin typeface="Arial" panose="020B0604020202020204" pitchFamily="34" charset="0"/>
                <a:cs typeface="Arial" panose="020B0604020202020204" pitchFamily="34" charset="0"/>
              </a:rPr>
              <a:t>.(25</a:t>
            </a:r>
            <a:r>
              <a:rPr kumimoji="0" lang="en-US" sz="140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development-2795740&gt; [Accessed 13 July 2021].</a:t>
            </a:r>
          </a:p>
          <a:p>
            <a:pPr marL="0" indent="0">
              <a:buNone/>
            </a:pPr>
            <a:r>
              <a:rPr kumimoji="0" lang="en-US" sz="160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Pathways.org. 2020</a:t>
            </a:r>
            <a:r>
              <a:rPr kumimoji="0" lang="en-US" sz="1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a:t>
            </a:r>
            <a:r>
              <a:rPr kumimoji="0" lang="en-US" sz="1600" b="0" i="1"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Developmental Milestones for All Ages | Milestone Tracking</a:t>
            </a:r>
            <a:r>
              <a:rPr kumimoji="0" lang="en-US" sz="1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[online] Available at: &lt;https://pathways.org/all-ages/milestones/&gt; [Accessed 25 July 2021].</a:t>
            </a:r>
          </a:p>
          <a:p>
            <a:pPr marL="0" indent="0">
              <a:buNone/>
            </a:pPr>
            <a:r>
              <a:rPr kumimoji="0" lang="en-US" sz="1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Susman, D., 2020. </a:t>
            </a:r>
            <a:r>
              <a:rPr kumimoji="0" lang="en-US" sz="1600" b="0" i="1"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Understanding Erikson's Stages of Psychosocial Development</a:t>
            </a:r>
            <a:r>
              <a:rPr kumimoji="0" lang="en-US" sz="16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[online] Very well Mind. Available at: &lt;https://www.verywellmind.com/erik-eriksons-stages-of-psychosocial-development-2795740&gt; [Accessed 13 July 2021].</a:t>
            </a:r>
          </a:p>
          <a:p>
            <a:endParaRPr lang="en-GB" sz="1600" dirty="0">
              <a:solidFill>
                <a:schemeClr val="tx2">
                  <a:lumMod val="10000"/>
                </a:schemeClr>
              </a:solidFill>
            </a:endParaRPr>
          </a:p>
          <a:p>
            <a:endParaRPr lang="en-GB" sz="1600" dirty="0">
              <a:solidFill>
                <a:schemeClr val="tx2">
                  <a:lumMod val="10000"/>
                </a:schemeClr>
              </a:solidFill>
            </a:endParaRPr>
          </a:p>
        </p:txBody>
      </p:sp>
      <p:pic>
        <p:nvPicPr>
          <p:cNvPr id="5" name="Picture 4">
            <a:extLst>
              <a:ext uri="{FF2B5EF4-FFF2-40B4-BE49-F238E27FC236}">
                <a16:creationId xmlns:a16="http://schemas.microsoft.com/office/drawing/2014/main" id="{E07948EF-6A08-4959-8D3F-FDB599F4051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3047" y="5050302"/>
            <a:ext cx="2574388" cy="825566"/>
          </a:xfrm>
          <a:prstGeom prst="rect">
            <a:avLst/>
          </a:prstGeom>
        </p:spPr>
      </p:pic>
      <p:sp>
        <p:nvSpPr>
          <p:cNvPr id="6" name="TextBox 5">
            <a:extLst>
              <a:ext uri="{FF2B5EF4-FFF2-40B4-BE49-F238E27FC236}">
                <a16:creationId xmlns:a16="http://schemas.microsoft.com/office/drawing/2014/main" id="{E64523D4-D58C-4138-9CAC-C54E52C4B116}"/>
              </a:ext>
            </a:extLst>
          </p:cNvPr>
          <p:cNvSpPr txBox="1"/>
          <p:nvPr/>
        </p:nvSpPr>
        <p:spPr>
          <a:xfrm>
            <a:off x="633047" y="5875868"/>
            <a:ext cx="2574388" cy="369332"/>
          </a:xfrm>
          <a:prstGeom prst="rect">
            <a:avLst/>
          </a:prstGeom>
          <a:noFill/>
        </p:spPr>
        <p:txBody>
          <a:bodyPr wrap="square" rtlCol="0">
            <a:spAutoFit/>
          </a:bodyPr>
          <a:lstStyle/>
          <a:p>
            <a:r>
              <a:rPr lang="en-GB" sz="900">
                <a:hlinkClick r:id="rId4" tooltip="http://en.wikipedia.org/wiki/University_of_Wales,_Trinity_Saint_David"/>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3774356248"/>
      </p:ext>
    </p:extLst>
  </p:cSld>
  <p:clrMapOvr>
    <a:masterClrMapping/>
  </p:clrMapOvr>
  <p:transition spd="slow">
    <p:push dir="u"/>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2" ma:contentTypeDescription="Create a new document." ma:contentTypeScope="" ma:versionID="e8acd1ce37350b2c85f95527d13c1d8a">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b1d527d55e46dc795b88cb86dfbe6cbe"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37CE42-6EAB-47D9-8AB1-A3399DDC46E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FCD0018-1408-4190-BEE1-563DF1BE3CEB}">
  <ds:schemaRefs>
    <ds:schemaRef ds:uri="http://schemas.microsoft.com/sharepoint/v3/contenttype/forms"/>
  </ds:schemaRefs>
</ds:datastoreItem>
</file>

<file path=customXml/itemProps3.xml><?xml version="1.0" encoding="utf-8"?>
<ds:datastoreItem xmlns:ds="http://schemas.openxmlformats.org/officeDocument/2006/customXml" ds:itemID="{0F580AF7-821E-4C44-8886-9B1C5E3EE8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582</TotalTime>
  <Words>2844</Words>
  <Application>Microsoft Office PowerPoint</Application>
  <PresentationFormat>Widescreen</PresentationFormat>
  <Paragraphs>130</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Garamond</vt:lpstr>
      <vt:lpstr>Roboto</vt:lpstr>
      <vt:lpstr>Wingdings</vt:lpstr>
      <vt:lpstr>Organic</vt:lpstr>
      <vt:lpstr>CertHe SfWP HSC T3GH1 Assessment Component 1 Task 1: Group Presentation (Mock Presentation) Erikson Theory of Infancy (0-3) years Eleonora Krupic: 2008937 (Physical) Daniel Ifeanyichukwu Odunze: 2008179 (Emotional) Erkan Paca: 2010132 (Cognitive) Jessica Onyemaechi Nmadume: 2008179 (Language) Francesca Laville: 1921696 (Social) Stage.  Submission Date: 05/08/2021   </vt:lpstr>
      <vt:lpstr>What is Developmental Psychology?</vt:lpstr>
      <vt:lpstr> Infancy 0-2 years</vt:lpstr>
      <vt:lpstr>The physical, cognitive, social and emotional development and behaviour patterns in infancy </vt:lpstr>
      <vt:lpstr>  Erikson (1959) Stages of Psychosocial Development</vt:lpstr>
      <vt:lpstr>Trust vs Mistrust  ( 0-1.5 )</vt:lpstr>
      <vt:lpstr>Autonomy vs Shame and doubt  (1.5 to 3)</vt:lpstr>
      <vt:lpstr>PowerPoint Presentation</vt:lpstr>
      <vt:lpstr>Justification for our use of Erikson’s theory in infancy </vt:lpstr>
      <vt:lpstr>Erikson’s application in healthcare practice/conclusion</vt:lpstr>
      <vt:lpstr>PowerPoint Presentation</vt:lpstr>
      <vt:lpstr>Continuation of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REGULATOR. CARE QUALITY COMMISSION.</dc:title>
  <dc:creator>Daniel Ifeanyichukwu Odunze (2010426)</dc:creator>
  <cp:lastModifiedBy>Erkan Paca (2010132)</cp:lastModifiedBy>
  <cp:revision>17</cp:revision>
  <dcterms:created xsi:type="dcterms:W3CDTF">2021-07-06T14:04:12Z</dcterms:created>
  <dcterms:modified xsi:type="dcterms:W3CDTF">2021-08-04T22:31:43Z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