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1" r:id="rId3"/>
    <p:sldId id="257" r:id="rId4"/>
    <p:sldId id="258" r:id="rId5"/>
    <p:sldId id="259"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11B546-018C-401F-B786-9C1B6101DBB7}" v="14" dt="2024-08-19T07:36:21.4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48" d="100"/>
          <a:sy n="48" d="100"/>
        </p:scale>
        <p:origin x="67" y="7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nie bowers" userId="42690874053e85b0" providerId="LiveId" clId="{CF11B546-018C-401F-B786-9C1B6101DBB7}"/>
    <pc:docChg chg="undo custSel addSld delSld modSld">
      <pc:chgData name="bernie bowers" userId="42690874053e85b0" providerId="LiveId" clId="{CF11B546-018C-401F-B786-9C1B6101DBB7}" dt="2024-08-19T08:20:42.869" v="818" actId="20577"/>
      <pc:docMkLst>
        <pc:docMk/>
      </pc:docMkLst>
      <pc:sldChg chg="addSp delSp modSp mod setBg delDesignElem chgLayout">
        <pc:chgData name="bernie bowers" userId="42690874053e85b0" providerId="LiveId" clId="{CF11B546-018C-401F-B786-9C1B6101DBB7}" dt="2024-08-10T19:32:50.367" v="136"/>
        <pc:sldMkLst>
          <pc:docMk/>
          <pc:sldMk cId="739274066" sldId="256"/>
        </pc:sldMkLst>
        <pc:spChg chg="del mod">
          <ac:chgData name="bernie bowers" userId="42690874053e85b0" providerId="LiveId" clId="{CF11B546-018C-401F-B786-9C1B6101DBB7}" dt="2024-08-10T19:19:37.463" v="16"/>
          <ac:spMkLst>
            <pc:docMk/>
            <pc:sldMk cId="739274066" sldId="256"/>
            <ac:spMk id="12" creationId="{0BC01DBC-2290-1AE5-2E2E-66CD17B64490}"/>
          </ac:spMkLst>
        </pc:spChg>
        <pc:spChg chg="del mod">
          <ac:chgData name="bernie bowers" userId="42690874053e85b0" providerId="LiveId" clId="{CF11B546-018C-401F-B786-9C1B6101DBB7}" dt="2024-08-10T19:19:37.452" v="14" actId="478"/>
          <ac:spMkLst>
            <pc:docMk/>
            <pc:sldMk cId="739274066" sldId="256"/>
            <ac:spMk id="26" creationId="{F0A1914D-33E2-8EB9-16E6-283268EA8BAD}"/>
          </ac:spMkLst>
        </pc:spChg>
        <pc:spChg chg="add del mod ord">
          <ac:chgData name="bernie bowers" userId="42690874053e85b0" providerId="LiveId" clId="{CF11B546-018C-401F-B786-9C1B6101DBB7}" dt="2024-08-10T19:16:39.172" v="1" actId="6264"/>
          <ac:spMkLst>
            <pc:docMk/>
            <pc:sldMk cId="739274066" sldId="256"/>
            <ac:spMk id="27" creationId="{3DED8CA1-CC6F-415A-A15A-F5B8037DE32B}"/>
          </ac:spMkLst>
        </pc:spChg>
        <pc:spChg chg="add del mod ord">
          <ac:chgData name="bernie bowers" userId="42690874053e85b0" providerId="LiveId" clId="{CF11B546-018C-401F-B786-9C1B6101DBB7}" dt="2024-08-10T19:16:39.172" v="1" actId="6264"/>
          <ac:spMkLst>
            <pc:docMk/>
            <pc:sldMk cId="739274066" sldId="256"/>
            <ac:spMk id="28" creationId="{2E8A5D68-28C8-2EAE-FD5D-DF8EDC072E0D}"/>
          </ac:spMkLst>
        </pc:spChg>
        <pc:spChg chg="add mod">
          <ac:chgData name="bernie bowers" userId="42690874053e85b0" providerId="LiveId" clId="{CF11B546-018C-401F-B786-9C1B6101DBB7}" dt="2024-08-10T19:29:48.199" v="118" actId="2085"/>
          <ac:spMkLst>
            <pc:docMk/>
            <pc:sldMk cId="739274066" sldId="256"/>
            <ac:spMk id="32" creationId="{BB36A375-F560-F9DA-2E80-9C7BBCD9E4EC}"/>
          </ac:spMkLst>
        </pc:spChg>
        <pc:spChg chg="add mod">
          <ac:chgData name="bernie bowers" userId="42690874053e85b0" providerId="LiveId" clId="{CF11B546-018C-401F-B786-9C1B6101DBB7}" dt="2024-08-10T19:31:52.069" v="132" actId="2711"/>
          <ac:spMkLst>
            <pc:docMk/>
            <pc:sldMk cId="739274066" sldId="256"/>
            <ac:spMk id="33" creationId="{A67421D1-A7CA-81DC-D8A5-1FBEF1319B9D}"/>
          </ac:spMkLst>
        </pc:spChg>
        <pc:picChg chg="add mod">
          <ac:chgData name="bernie bowers" userId="42690874053e85b0" providerId="LiveId" clId="{CF11B546-018C-401F-B786-9C1B6101DBB7}" dt="2024-08-10T19:22:19.199" v="30"/>
          <ac:picMkLst>
            <pc:docMk/>
            <pc:sldMk cId="739274066" sldId="256"/>
            <ac:picMk id="29" creationId="{DE9A2EF4-DA22-E86D-0439-94BAB9AFF9FA}"/>
          </ac:picMkLst>
        </pc:picChg>
        <pc:picChg chg="add mod">
          <ac:chgData name="bernie bowers" userId="42690874053e85b0" providerId="LiveId" clId="{CF11B546-018C-401F-B786-9C1B6101DBB7}" dt="2024-08-10T19:22:29.985" v="31"/>
          <ac:picMkLst>
            <pc:docMk/>
            <pc:sldMk cId="739274066" sldId="256"/>
            <ac:picMk id="30" creationId="{2436A6AC-5F83-42A2-C8CB-AE42B9596A5B}"/>
          </ac:picMkLst>
        </pc:picChg>
        <pc:picChg chg="add mod">
          <ac:chgData name="bernie bowers" userId="42690874053e85b0" providerId="LiveId" clId="{CF11B546-018C-401F-B786-9C1B6101DBB7}" dt="2024-08-10T19:22:54.783" v="34"/>
          <ac:picMkLst>
            <pc:docMk/>
            <pc:sldMk cId="739274066" sldId="256"/>
            <ac:picMk id="31" creationId="{BB58B3D0-70FA-8030-059E-DF2723C0F783}"/>
          </ac:picMkLst>
        </pc:picChg>
        <pc:cxnChg chg="add del">
          <ac:chgData name="bernie bowers" userId="42690874053e85b0" providerId="LiveId" clId="{CF11B546-018C-401F-B786-9C1B6101DBB7}" dt="2024-08-10T19:32:50.367" v="136"/>
          <ac:cxnSpMkLst>
            <pc:docMk/>
            <pc:sldMk cId="739274066" sldId="256"/>
            <ac:cxnSpMk id="36" creationId="{DCD67800-37AC-4E14-89B0-F79DCB3FB86D}"/>
          </ac:cxnSpMkLst>
        </pc:cxnChg>
        <pc:cxnChg chg="add del">
          <ac:chgData name="bernie bowers" userId="42690874053e85b0" providerId="LiveId" clId="{CF11B546-018C-401F-B786-9C1B6101DBB7}" dt="2024-08-10T19:32:50.367" v="136"/>
          <ac:cxnSpMkLst>
            <pc:docMk/>
            <pc:sldMk cId="739274066" sldId="256"/>
            <ac:cxnSpMk id="38" creationId="{20F1788F-A5AE-4188-8274-F7F2E3833ECD}"/>
          </ac:cxnSpMkLst>
        </pc:cxnChg>
      </pc:sldChg>
      <pc:sldChg chg="modSp mod">
        <pc:chgData name="bernie bowers" userId="42690874053e85b0" providerId="LiveId" clId="{CF11B546-018C-401F-B786-9C1B6101DBB7}" dt="2024-08-12T15:19:24.044" v="632" actId="13926"/>
        <pc:sldMkLst>
          <pc:docMk/>
          <pc:sldMk cId="2363719920" sldId="258"/>
        </pc:sldMkLst>
        <pc:spChg chg="mod">
          <ac:chgData name="bernie bowers" userId="42690874053e85b0" providerId="LiveId" clId="{CF11B546-018C-401F-B786-9C1B6101DBB7}" dt="2024-08-12T15:19:24.044" v="632" actId="13926"/>
          <ac:spMkLst>
            <pc:docMk/>
            <pc:sldMk cId="2363719920" sldId="258"/>
            <ac:spMk id="5" creationId="{26F895B3-F929-FBF3-4E2D-300F55B0EF08}"/>
          </ac:spMkLst>
        </pc:spChg>
      </pc:sldChg>
      <pc:sldChg chg="addSp delSp modSp mod modClrScheme delDesignElem chgLayout">
        <pc:chgData name="bernie bowers" userId="42690874053e85b0" providerId="LiveId" clId="{CF11B546-018C-401F-B786-9C1B6101DBB7}" dt="2024-08-10T19:32:50.367" v="136"/>
        <pc:sldMkLst>
          <pc:docMk/>
          <pc:sldMk cId="3120745500" sldId="259"/>
        </pc:sldMkLst>
        <pc:picChg chg="del">
          <ac:chgData name="bernie bowers" userId="42690874053e85b0" providerId="LiveId" clId="{CF11B546-018C-401F-B786-9C1B6101DBB7}" dt="2024-08-10T19:23:09.891" v="38" actId="478"/>
          <ac:picMkLst>
            <pc:docMk/>
            <pc:sldMk cId="3120745500" sldId="259"/>
            <ac:picMk id="5" creationId="{367822E2-CCCB-7AD2-3297-4EB9E1897214}"/>
          </ac:picMkLst>
        </pc:picChg>
        <pc:picChg chg="del">
          <ac:chgData name="bernie bowers" userId="42690874053e85b0" providerId="LiveId" clId="{CF11B546-018C-401F-B786-9C1B6101DBB7}" dt="2024-08-10T19:23:08.168" v="37" actId="478"/>
          <ac:picMkLst>
            <pc:docMk/>
            <pc:sldMk cId="3120745500" sldId="259"/>
            <ac:picMk id="7" creationId="{F7D36F1C-D2AD-D7A6-CE7B-4C926541BC09}"/>
          </ac:picMkLst>
        </pc:picChg>
        <pc:picChg chg="del">
          <ac:chgData name="bernie bowers" userId="42690874053e85b0" providerId="LiveId" clId="{CF11B546-018C-401F-B786-9C1B6101DBB7}" dt="2024-08-10T19:23:05.592" v="36" actId="478"/>
          <ac:picMkLst>
            <pc:docMk/>
            <pc:sldMk cId="3120745500" sldId="259"/>
            <ac:picMk id="12" creationId="{F414B5C4-4F5C-95CB-31E2-B4A71DADA041}"/>
          </ac:picMkLst>
        </pc:picChg>
        <pc:picChg chg="add mod">
          <ac:chgData name="bernie bowers" userId="42690874053e85b0" providerId="LiveId" clId="{CF11B546-018C-401F-B786-9C1B6101DBB7}" dt="2024-08-10T19:23:27.543" v="39"/>
          <ac:picMkLst>
            <pc:docMk/>
            <pc:sldMk cId="3120745500" sldId="259"/>
            <ac:picMk id="13" creationId="{50A69F0F-D49B-4C4C-55C3-42B77FFBA84B}"/>
          </ac:picMkLst>
        </pc:picChg>
        <pc:picChg chg="add mod">
          <ac:chgData name="bernie bowers" userId="42690874053e85b0" providerId="LiveId" clId="{CF11B546-018C-401F-B786-9C1B6101DBB7}" dt="2024-08-10T19:23:33.160" v="40"/>
          <ac:picMkLst>
            <pc:docMk/>
            <pc:sldMk cId="3120745500" sldId="259"/>
            <ac:picMk id="14" creationId="{E6F6B235-92A0-75C1-E12A-9CB0F7886EF1}"/>
          </ac:picMkLst>
        </pc:picChg>
        <pc:picChg chg="add mod">
          <ac:chgData name="bernie bowers" userId="42690874053e85b0" providerId="LiveId" clId="{CF11B546-018C-401F-B786-9C1B6101DBB7}" dt="2024-08-10T19:23:46.692" v="41"/>
          <ac:picMkLst>
            <pc:docMk/>
            <pc:sldMk cId="3120745500" sldId="259"/>
            <ac:picMk id="15" creationId="{9FBA55E7-A435-C797-EFBB-B12243639B91}"/>
          </ac:picMkLst>
        </pc:picChg>
        <pc:cxnChg chg="del">
          <ac:chgData name="bernie bowers" userId="42690874053e85b0" providerId="LiveId" clId="{CF11B546-018C-401F-B786-9C1B6101DBB7}" dt="2024-08-10T19:17:20.198" v="4" actId="700"/>
          <ac:cxnSpMkLst>
            <pc:docMk/>
            <pc:sldMk cId="3120745500" sldId="259"/>
            <ac:cxnSpMk id="17" creationId="{DCD67800-37AC-4E14-89B0-F79DCB3FB86D}"/>
          </ac:cxnSpMkLst>
        </pc:cxnChg>
        <pc:cxnChg chg="del">
          <ac:chgData name="bernie bowers" userId="42690874053e85b0" providerId="LiveId" clId="{CF11B546-018C-401F-B786-9C1B6101DBB7}" dt="2024-08-10T19:17:20.198" v="4" actId="700"/>
          <ac:cxnSpMkLst>
            <pc:docMk/>
            <pc:sldMk cId="3120745500" sldId="259"/>
            <ac:cxnSpMk id="19" creationId="{20F1788F-A5AE-4188-8274-F7F2E3833ECD}"/>
          </ac:cxnSpMkLst>
        </pc:cxnChg>
        <pc:cxnChg chg="add del">
          <ac:chgData name="bernie bowers" userId="42690874053e85b0" providerId="LiveId" clId="{CF11B546-018C-401F-B786-9C1B6101DBB7}" dt="2024-08-10T19:32:50.367" v="136"/>
          <ac:cxnSpMkLst>
            <pc:docMk/>
            <pc:sldMk cId="3120745500" sldId="259"/>
            <ac:cxnSpMk id="20" creationId="{DCD67800-37AC-4E14-89B0-F79DCB3FB86D}"/>
          </ac:cxnSpMkLst>
        </pc:cxnChg>
        <pc:cxnChg chg="add del">
          <ac:chgData name="bernie bowers" userId="42690874053e85b0" providerId="LiveId" clId="{CF11B546-018C-401F-B786-9C1B6101DBB7}" dt="2024-08-10T19:32:50.367" v="136"/>
          <ac:cxnSpMkLst>
            <pc:docMk/>
            <pc:sldMk cId="3120745500" sldId="259"/>
            <ac:cxnSpMk id="22" creationId="{20F1788F-A5AE-4188-8274-F7F2E3833ECD}"/>
          </ac:cxnSpMkLst>
        </pc:cxnChg>
      </pc:sldChg>
      <pc:sldChg chg="addSp delSp del mod">
        <pc:chgData name="bernie bowers" userId="42690874053e85b0" providerId="LiveId" clId="{CF11B546-018C-401F-B786-9C1B6101DBB7}" dt="2024-08-10T19:24:41.831" v="52" actId="47"/>
        <pc:sldMkLst>
          <pc:docMk/>
          <pc:sldMk cId="1575095259" sldId="260"/>
        </pc:sldMkLst>
        <pc:picChg chg="add del">
          <ac:chgData name="bernie bowers" userId="42690874053e85b0" providerId="LiveId" clId="{CF11B546-018C-401F-B786-9C1B6101DBB7}" dt="2024-08-10T19:24:23.276" v="51" actId="478"/>
          <ac:picMkLst>
            <pc:docMk/>
            <pc:sldMk cId="1575095259" sldId="260"/>
            <ac:picMk id="4" creationId="{3D74FE90-7D5D-D230-80D9-A74CDE8449BF}"/>
          </ac:picMkLst>
        </pc:picChg>
        <pc:picChg chg="add del">
          <ac:chgData name="bernie bowers" userId="42690874053e85b0" providerId="LiveId" clId="{CF11B546-018C-401F-B786-9C1B6101DBB7}" dt="2024-08-10T19:24:21.335" v="50" actId="478"/>
          <ac:picMkLst>
            <pc:docMk/>
            <pc:sldMk cId="1575095259" sldId="260"/>
            <ac:picMk id="5" creationId="{6D711D1F-23C8-0F2C-908D-5654EA620850}"/>
          </ac:picMkLst>
        </pc:picChg>
        <pc:picChg chg="add del">
          <ac:chgData name="bernie bowers" userId="42690874053e85b0" providerId="LiveId" clId="{CF11B546-018C-401F-B786-9C1B6101DBB7}" dt="2024-08-10T19:24:13.338" v="49" actId="478"/>
          <ac:picMkLst>
            <pc:docMk/>
            <pc:sldMk cId="1575095259" sldId="260"/>
            <ac:picMk id="8" creationId="{74D21080-735E-BE89-2E89-D8E6C724F9CC}"/>
          </ac:picMkLst>
        </pc:picChg>
      </pc:sldChg>
      <pc:sldChg chg="new del">
        <pc:chgData name="bernie bowers" userId="42690874053e85b0" providerId="LiveId" clId="{CF11B546-018C-401F-B786-9C1B6101DBB7}" dt="2024-08-10T19:18:34.145" v="7" actId="680"/>
        <pc:sldMkLst>
          <pc:docMk/>
          <pc:sldMk cId="1591616342" sldId="261"/>
        </pc:sldMkLst>
      </pc:sldChg>
      <pc:sldChg chg="addSp delSp modSp new mod">
        <pc:chgData name="bernie bowers" userId="42690874053e85b0" providerId="LiveId" clId="{CF11B546-018C-401F-B786-9C1B6101DBB7}" dt="2024-08-12T15:18:42.305" v="631" actId="20577"/>
        <pc:sldMkLst>
          <pc:docMk/>
          <pc:sldMk cId="1703963502" sldId="261"/>
        </pc:sldMkLst>
        <pc:spChg chg="del mod">
          <ac:chgData name="bernie bowers" userId="42690874053e85b0" providerId="LiveId" clId="{CF11B546-018C-401F-B786-9C1B6101DBB7}" dt="2024-08-10T19:20:21.376" v="19" actId="478"/>
          <ac:spMkLst>
            <pc:docMk/>
            <pc:sldMk cId="1703963502" sldId="261"/>
            <ac:spMk id="2" creationId="{557884C0-A2D3-B1FA-15AD-DEFA14097552}"/>
          </ac:spMkLst>
        </pc:spChg>
        <pc:spChg chg="del mod">
          <ac:chgData name="bernie bowers" userId="42690874053e85b0" providerId="LiveId" clId="{CF11B546-018C-401F-B786-9C1B6101DBB7}" dt="2024-08-10T19:20:28.285" v="22" actId="478"/>
          <ac:spMkLst>
            <pc:docMk/>
            <pc:sldMk cId="1703963502" sldId="261"/>
            <ac:spMk id="3" creationId="{AE51F25D-491B-EA8C-3851-C630AFE9C386}"/>
          </ac:spMkLst>
        </pc:spChg>
        <pc:spChg chg="add mod">
          <ac:chgData name="bernie bowers" userId="42690874053e85b0" providerId="LiveId" clId="{CF11B546-018C-401F-B786-9C1B6101DBB7}" dt="2024-08-12T15:18:42.305" v="631" actId="20577"/>
          <ac:spMkLst>
            <pc:docMk/>
            <pc:sldMk cId="1703963502" sldId="261"/>
            <ac:spMk id="5" creationId="{73E26BFF-C6C3-AB7E-CE6B-50841818636A}"/>
          </ac:spMkLst>
        </pc:spChg>
      </pc:sldChg>
      <pc:sldChg chg="add del">
        <pc:chgData name="bernie bowers" userId="42690874053e85b0" providerId="LiveId" clId="{CF11B546-018C-401F-B786-9C1B6101DBB7}" dt="2024-08-10T19:17:05.278" v="3" actId="2890"/>
        <pc:sldMkLst>
          <pc:docMk/>
          <pc:sldMk cId="2249953129" sldId="261"/>
        </pc:sldMkLst>
      </pc:sldChg>
      <pc:sldChg chg="addSp delSp modSp new mod">
        <pc:chgData name="bernie bowers" userId="42690874053e85b0" providerId="LiveId" clId="{CF11B546-018C-401F-B786-9C1B6101DBB7}" dt="2024-08-12T18:45:13.575" v="674" actId="20577"/>
        <pc:sldMkLst>
          <pc:docMk/>
          <pc:sldMk cId="1471432930" sldId="262"/>
        </pc:sldMkLst>
        <pc:spChg chg="del mod">
          <ac:chgData name="bernie bowers" userId="42690874053e85b0" providerId="LiveId" clId="{CF11B546-018C-401F-B786-9C1B6101DBB7}" dt="2024-08-10T19:33:22.589" v="141" actId="478"/>
          <ac:spMkLst>
            <pc:docMk/>
            <pc:sldMk cId="1471432930" sldId="262"/>
            <ac:spMk id="2" creationId="{C2BA42D7-4854-33BA-8F54-69EA88E9BE2B}"/>
          </ac:spMkLst>
        </pc:spChg>
        <pc:spChg chg="del mod">
          <ac:chgData name="bernie bowers" userId="42690874053e85b0" providerId="LiveId" clId="{CF11B546-018C-401F-B786-9C1B6101DBB7}" dt="2024-08-10T19:33:10.741" v="139" actId="478"/>
          <ac:spMkLst>
            <pc:docMk/>
            <pc:sldMk cId="1471432930" sldId="262"/>
            <ac:spMk id="3" creationId="{730E8444-383C-88BE-BD9D-E926F39E20AC}"/>
          </ac:spMkLst>
        </pc:spChg>
        <pc:spChg chg="add mod">
          <ac:chgData name="bernie bowers" userId="42690874053e85b0" providerId="LiveId" clId="{CF11B546-018C-401F-B786-9C1B6101DBB7}" dt="2024-08-12T18:45:13.575" v="674" actId="20577"/>
          <ac:spMkLst>
            <pc:docMk/>
            <pc:sldMk cId="1471432930" sldId="262"/>
            <ac:spMk id="5" creationId="{8D181C60-1371-0E5F-FFB7-371ECD12B1B8}"/>
          </ac:spMkLst>
        </pc:spChg>
      </pc:sldChg>
      <pc:sldChg chg="add del">
        <pc:chgData name="bernie bowers" userId="42690874053e85b0" providerId="LiveId" clId="{CF11B546-018C-401F-B786-9C1B6101DBB7}" dt="2024-08-10T19:22:45.931" v="33"/>
        <pc:sldMkLst>
          <pc:docMk/>
          <pc:sldMk cId="3080074440" sldId="262"/>
        </pc:sldMkLst>
      </pc:sldChg>
      <pc:sldChg chg="addSp delSp modSp new mod">
        <pc:chgData name="bernie bowers" userId="42690874053e85b0" providerId="LiveId" clId="{CF11B546-018C-401F-B786-9C1B6101DBB7}" dt="2024-08-12T18:46:07.158" v="686" actId="20577"/>
        <pc:sldMkLst>
          <pc:docMk/>
          <pc:sldMk cId="3604289900" sldId="263"/>
        </pc:sldMkLst>
        <pc:spChg chg="del mod">
          <ac:chgData name="bernie bowers" userId="42690874053e85b0" providerId="LiveId" clId="{CF11B546-018C-401F-B786-9C1B6101DBB7}" dt="2024-08-12T16:44:42.071" v="641" actId="478"/>
          <ac:spMkLst>
            <pc:docMk/>
            <pc:sldMk cId="3604289900" sldId="263"/>
            <ac:spMk id="2" creationId="{43E8BE5A-DDA1-7D19-2F21-22911FAAA58B}"/>
          </ac:spMkLst>
        </pc:spChg>
        <pc:spChg chg="del mod">
          <ac:chgData name="bernie bowers" userId="42690874053e85b0" providerId="LiveId" clId="{CF11B546-018C-401F-B786-9C1B6101DBB7}" dt="2024-08-12T16:44:48.007" v="644" actId="478"/>
          <ac:spMkLst>
            <pc:docMk/>
            <pc:sldMk cId="3604289900" sldId="263"/>
            <ac:spMk id="3" creationId="{DE07B625-FE0E-73AB-227E-ADDFCE90B966}"/>
          </ac:spMkLst>
        </pc:spChg>
        <pc:spChg chg="add mod">
          <ac:chgData name="bernie bowers" userId="42690874053e85b0" providerId="LiveId" clId="{CF11B546-018C-401F-B786-9C1B6101DBB7}" dt="2024-08-12T18:46:07.158" v="686" actId="20577"/>
          <ac:spMkLst>
            <pc:docMk/>
            <pc:sldMk cId="3604289900" sldId="263"/>
            <ac:spMk id="5" creationId="{D86E97B6-5ACE-55F9-FE20-D4069A2DBF06}"/>
          </ac:spMkLst>
        </pc:spChg>
      </pc:sldChg>
      <pc:sldChg chg="addSp delSp modSp new mod">
        <pc:chgData name="bernie bowers" userId="42690874053e85b0" providerId="LiveId" clId="{CF11B546-018C-401F-B786-9C1B6101DBB7}" dt="2024-08-19T07:23:06.164" v="709"/>
        <pc:sldMkLst>
          <pc:docMk/>
          <pc:sldMk cId="1633844193" sldId="264"/>
        </pc:sldMkLst>
        <pc:spChg chg="add del mod">
          <ac:chgData name="bernie bowers" userId="42690874053e85b0" providerId="LiveId" clId="{CF11B546-018C-401F-B786-9C1B6101DBB7}" dt="2024-08-19T06:26:52.805" v="695" actId="478"/>
          <ac:spMkLst>
            <pc:docMk/>
            <pc:sldMk cId="1633844193" sldId="264"/>
            <ac:spMk id="3" creationId="{C2E78405-A717-040D-3232-0F0458C31452}"/>
          </ac:spMkLst>
        </pc:spChg>
        <pc:spChg chg="add mod">
          <ac:chgData name="bernie bowers" userId="42690874053e85b0" providerId="LiveId" clId="{CF11B546-018C-401F-B786-9C1B6101DBB7}" dt="2024-08-19T07:23:06.164" v="709"/>
          <ac:spMkLst>
            <pc:docMk/>
            <pc:sldMk cId="1633844193" sldId="264"/>
            <ac:spMk id="5" creationId="{8F6E8A48-3748-ED1D-A79E-269C9542598B}"/>
          </ac:spMkLst>
        </pc:spChg>
      </pc:sldChg>
      <pc:sldChg chg="addSp modSp new mod">
        <pc:chgData name="bernie bowers" userId="42690874053e85b0" providerId="LiveId" clId="{CF11B546-018C-401F-B786-9C1B6101DBB7}" dt="2024-08-19T07:23:58.686" v="711"/>
        <pc:sldMkLst>
          <pc:docMk/>
          <pc:sldMk cId="3193993760" sldId="265"/>
        </pc:sldMkLst>
        <pc:spChg chg="add mod">
          <ac:chgData name="bernie bowers" userId="42690874053e85b0" providerId="LiveId" clId="{CF11B546-018C-401F-B786-9C1B6101DBB7}" dt="2024-08-19T07:23:58.686" v="711"/>
          <ac:spMkLst>
            <pc:docMk/>
            <pc:sldMk cId="3193993760" sldId="265"/>
            <ac:spMk id="3" creationId="{733C71CA-B5C6-D8D1-052F-C52FCC65800A}"/>
          </ac:spMkLst>
        </pc:spChg>
      </pc:sldChg>
      <pc:sldChg chg="addSp modSp new mod">
        <pc:chgData name="bernie bowers" userId="42690874053e85b0" providerId="LiveId" clId="{CF11B546-018C-401F-B786-9C1B6101DBB7}" dt="2024-08-19T08:20:42.869" v="818" actId="20577"/>
        <pc:sldMkLst>
          <pc:docMk/>
          <pc:sldMk cId="4215658313" sldId="266"/>
        </pc:sldMkLst>
        <pc:spChg chg="add mod">
          <ac:chgData name="bernie bowers" userId="42690874053e85b0" providerId="LiveId" clId="{CF11B546-018C-401F-B786-9C1B6101DBB7}" dt="2024-08-19T08:20:42.869" v="818" actId="20577"/>
          <ac:spMkLst>
            <pc:docMk/>
            <pc:sldMk cId="4215658313" sldId="266"/>
            <ac:spMk id="3" creationId="{2CB0FD75-A1AC-7725-16BA-5FD3C37E8C31}"/>
          </ac:spMkLst>
        </pc:spChg>
      </pc:sldChg>
      <pc:sldChg chg="addSp modSp new mod">
        <pc:chgData name="bernie bowers" userId="42690874053e85b0" providerId="LiveId" clId="{CF11B546-018C-401F-B786-9C1B6101DBB7}" dt="2024-08-19T07:31:06.046" v="787"/>
        <pc:sldMkLst>
          <pc:docMk/>
          <pc:sldMk cId="2685902855" sldId="267"/>
        </pc:sldMkLst>
        <pc:spChg chg="add mod">
          <ac:chgData name="bernie bowers" userId="42690874053e85b0" providerId="LiveId" clId="{CF11B546-018C-401F-B786-9C1B6101DBB7}" dt="2024-08-19T07:31:06.046" v="787"/>
          <ac:spMkLst>
            <pc:docMk/>
            <pc:sldMk cId="2685902855" sldId="267"/>
            <ac:spMk id="3" creationId="{25D7ADF0-65F3-51F4-2500-0DA2A89E26AF}"/>
          </ac:spMkLst>
        </pc:spChg>
      </pc:sldChg>
      <pc:sldChg chg="addSp modSp new mod">
        <pc:chgData name="bernie bowers" userId="42690874053e85b0" providerId="LiveId" clId="{CF11B546-018C-401F-B786-9C1B6101DBB7}" dt="2024-08-19T07:33:28.730" v="796" actId="20577"/>
        <pc:sldMkLst>
          <pc:docMk/>
          <pc:sldMk cId="1470744491" sldId="268"/>
        </pc:sldMkLst>
        <pc:spChg chg="add mod">
          <ac:chgData name="bernie bowers" userId="42690874053e85b0" providerId="LiveId" clId="{CF11B546-018C-401F-B786-9C1B6101DBB7}" dt="2024-08-19T07:33:28.730" v="796" actId="20577"/>
          <ac:spMkLst>
            <pc:docMk/>
            <pc:sldMk cId="1470744491" sldId="268"/>
            <ac:spMk id="3" creationId="{85DB2CBA-3EE6-B897-90D9-96F60FE31A30}"/>
          </ac:spMkLst>
        </pc:spChg>
      </pc:sldChg>
      <pc:sldChg chg="addSp modSp new mod">
        <pc:chgData name="bernie bowers" userId="42690874053e85b0" providerId="LiveId" clId="{CF11B546-018C-401F-B786-9C1B6101DBB7}" dt="2024-08-19T07:34:46.242" v="800" actId="14100"/>
        <pc:sldMkLst>
          <pc:docMk/>
          <pc:sldMk cId="2129697524" sldId="269"/>
        </pc:sldMkLst>
        <pc:spChg chg="add mod">
          <ac:chgData name="bernie bowers" userId="42690874053e85b0" providerId="LiveId" clId="{CF11B546-018C-401F-B786-9C1B6101DBB7}" dt="2024-08-19T07:34:46.242" v="800" actId="14100"/>
          <ac:spMkLst>
            <pc:docMk/>
            <pc:sldMk cId="2129697524" sldId="269"/>
            <ac:spMk id="3" creationId="{D4DBCC84-C85C-83CC-A6FA-1C121B39C351}"/>
          </ac:spMkLst>
        </pc:spChg>
      </pc:sldChg>
      <pc:sldChg chg="addSp modSp new mod">
        <pc:chgData name="bernie bowers" userId="42690874053e85b0" providerId="LiveId" clId="{CF11B546-018C-401F-B786-9C1B6101DBB7}" dt="2024-08-19T07:39:18.209" v="817" actId="255"/>
        <pc:sldMkLst>
          <pc:docMk/>
          <pc:sldMk cId="3356610454" sldId="270"/>
        </pc:sldMkLst>
        <pc:spChg chg="add mod">
          <ac:chgData name="bernie bowers" userId="42690874053e85b0" providerId="LiveId" clId="{CF11B546-018C-401F-B786-9C1B6101DBB7}" dt="2024-08-19T07:39:18.209" v="817" actId="255"/>
          <ac:spMkLst>
            <pc:docMk/>
            <pc:sldMk cId="3356610454" sldId="270"/>
            <ac:spMk id="2" creationId="{FCE2159E-CD5B-3409-E8A8-1BE2AA08404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18B5F0-018A-4944-BF2A-1E4831337CE3}" type="datetimeFigureOut">
              <a:rPr lang="en-GB" smtClean="0"/>
              <a:t>19/08/2024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375954-5287-431F-B2BE-C773B1556834}" type="slidenum">
              <a:rPr lang="en-GB" smtClean="0"/>
              <a:t>‹#›</a:t>
            </a:fld>
            <a:endParaRPr lang="en-GB"/>
          </a:p>
        </p:txBody>
      </p:sp>
    </p:spTree>
    <p:extLst>
      <p:ext uri="{BB962C8B-B14F-4D97-AF65-F5344CB8AC3E}">
        <p14:creationId xmlns:p14="http://schemas.microsoft.com/office/powerpoint/2010/main" val="99172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959AD9-EE7B-4033-A093-1FE3ADE0050D}"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EDA9BE-B906-4268-8D65-1F2A25E6A909}" type="slidenum">
              <a:rPr lang="en-GB" smtClean="0"/>
              <a:t>‹#›</a:t>
            </a:fld>
            <a:endParaRPr lang="en-GB"/>
          </a:p>
        </p:txBody>
      </p:sp>
    </p:spTree>
    <p:extLst>
      <p:ext uri="{BB962C8B-B14F-4D97-AF65-F5344CB8AC3E}">
        <p14:creationId xmlns:p14="http://schemas.microsoft.com/office/powerpoint/2010/main" val="23030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959AD9-EE7B-4033-A093-1FE3ADE0050D}"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EDA9BE-B906-4268-8D65-1F2A25E6A909}" type="slidenum">
              <a:rPr lang="en-GB" smtClean="0"/>
              <a:t>‹#›</a:t>
            </a:fld>
            <a:endParaRPr lang="en-GB"/>
          </a:p>
        </p:txBody>
      </p:sp>
    </p:spTree>
    <p:extLst>
      <p:ext uri="{BB962C8B-B14F-4D97-AF65-F5344CB8AC3E}">
        <p14:creationId xmlns:p14="http://schemas.microsoft.com/office/powerpoint/2010/main" val="2032913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959AD9-EE7B-4033-A093-1FE3ADE0050D}"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EDA9BE-B906-4268-8D65-1F2A25E6A909}" type="slidenum">
              <a:rPr lang="en-GB" smtClean="0"/>
              <a:t>‹#›</a:t>
            </a:fld>
            <a:endParaRPr lang="en-GB"/>
          </a:p>
        </p:txBody>
      </p:sp>
    </p:spTree>
    <p:extLst>
      <p:ext uri="{BB962C8B-B14F-4D97-AF65-F5344CB8AC3E}">
        <p14:creationId xmlns:p14="http://schemas.microsoft.com/office/powerpoint/2010/main" val="966751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959AD9-EE7B-4033-A093-1FE3ADE0050D}" type="datetimeFigureOut">
              <a:rPr lang="en-GB" smtClean="0"/>
              <a:t>19/08/2024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EDA9BE-B906-4268-8D65-1F2A25E6A909}" type="slidenum">
              <a:rPr lang="en-GB" smtClean="0"/>
              <a:t>‹#›</a:t>
            </a:fld>
            <a:endParaRPr lang="en-GB"/>
          </a:p>
        </p:txBody>
      </p:sp>
    </p:spTree>
    <p:extLst>
      <p:ext uri="{BB962C8B-B14F-4D97-AF65-F5344CB8AC3E}">
        <p14:creationId xmlns:p14="http://schemas.microsoft.com/office/powerpoint/2010/main" val="4116658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959AD9-EE7B-4033-A093-1FE3ADE0050D}" type="datetimeFigureOut">
              <a:rPr lang="en-GB" smtClean="0"/>
              <a:t>19/08/2024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EDA9BE-B906-4268-8D65-1F2A25E6A909}" type="slidenum">
              <a:rPr lang="en-GB" smtClean="0"/>
              <a:t>‹#›</a:t>
            </a:fld>
            <a:endParaRPr lang="en-GB"/>
          </a:p>
        </p:txBody>
      </p:sp>
    </p:spTree>
    <p:extLst>
      <p:ext uri="{BB962C8B-B14F-4D97-AF65-F5344CB8AC3E}">
        <p14:creationId xmlns:p14="http://schemas.microsoft.com/office/powerpoint/2010/main" val="3907169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1959AD9-EE7B-4033-A093-1FE3ADE0050D}" type="datetimeFigureOut">
              <a:rPr lang="en-GB" smtClean="0"/>
              <a:t>19/08/2024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EDA9BE-B906-4268-8D65-1F2A25E6A909}" type="slidenum">
              <a:rPr lang="en-GB" smtClean="0"/>
              <a:t>‹#›</a:t>
            </a:fld>
            <a:endParaRPr lang="en-GB"/>
          </a:p>
        </p:txBody>
      </p:sp>
    </p:spTree>
    <p:extLst>
      <p:ext uri="{BB962C8B-B14F-4D97-AF65-F5344CB8AC3E}">
        <p14:creationId xmlns:p14="http://schemas.microsoft.com/office/powerpoint/2010/main" val="2885257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959AD9-EE7B-4033-A093-1FE3ADE0050D}" type="datetimeFigureOut">
              <a:rPr lang="en-GB" smtClean="0"/>
              <a:t>19/08/2024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EDA9BE-B906-4268-8D65-1F2A25E6A909}" type="slidenum">
              <a:rPr lang="en-GB" smtClean="0"/>
              <a:t>‹#›</a:t>
            </a:fld>
            <a:endParaRPr lang="en-GB"/>
          </a:p>
        </p:txBody>
      </p:sp>
    </p:spTree>
    <p:extLst>
      <p:ext uri="{BB962C8B-B14F-4D97-AF65-F5344CB8AC3E}">
        <p14:creationId xmlns:p14="http://schemas.microsoft.com/office/powerpoint/2010/main" val="3830119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959AD9-EE7B-4033-A093-1FE3ADE0050D}" type="datetimeFigureOut">
              <a:rPr lang="en-GB" smtClean="0"/>
              <a:t>19/08/2024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EDA9BE-B906-4268-8D65-1F2A25E6A909}" type="slidenum">
              <a:rPr lang="en-GB" smtClean="0"/>
              <a:t>‹#›</a:t>
            </a:fld>
            <a:endParaRPr lang="en-GB"/>
          </a:p>
        </p:txBody>
      </p:sp>
    </p:spTree>
    <p:extLst>
      <p:ext uri="{BB962C8B-B14F-4D97-AF65-F5344CB8AC3E}">
        <p14:creationId xmlns:p14="http://schemas.microsoft.com/office/powerpoint/2010/main" val="2508371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959AD9-EE7B-4033-A093-1FE3ADE0050D}" type="datetimeFigureOut">
              <a:rPr lang="en-GB" smtClean="0"/>
              <a:t>19/08/2024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EDA9BE-B906-4268-8D65-1F2A25E6A909}" type="slidenum">
              <a:rPr lang="en-GB" smtClean="0"/>
              <a:t>‹#›</a:t>
            </a:fld>
            <a:endParaRPr lang="en-GB"/>
          </a:p>
        </p:txBody>
      </p:sp>
    </p:spTree>
    <p:extLst>
      <p:ext uri="{BB962C8B-B14F-4D97-AF65-F5344CB8AC3E}">
        <p14:creationId xmlns:p14="http://schemas.microsoft.com/office/powerpoint/2010/main" val="1919326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959AD9-EE7B-4033-A093-1FE3ADE0050D}"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EDA9BE-B906-4268-8D65-1F2A25E6A909}" type="slidenum">
              <a:rPr lang="en-GB" smtClean="0"/>
              <a:t>‹#›</a:t>
            </a:fld>
            <a:endParaRPr lang="en-GB"/>
          </a:p>
        </p:txBody>
      </p:sp>
    </p:spTree>
    <p:extLst>
      <p:ext uri="{BB962C8B-B14F-4D97-AF65-F5344CB8AC3E}">
        <p14:creationId xmlns:p14="http://schemas.microsoft.com/office/powerpoint/2010/main" val="3571005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959AD9-EE7B-4033-A093-1FE3ADE0050D}"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EDA9BE-B906-4268-8D65-1F2A25E6A90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67231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959AD9-EE7B-4033-A093-1FE3ADE0050D}"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EDA9BE-B906-4268-8D65-1F2A25E6A909}" type="slidenum">
              <a:rPr lang="en-GB" smtClean="0"/>
              <a:t>‹#›</a:t>
            </a:fld>
            <a:endParaRPr lang="en-GB"/>
          </a:p>
        </p:txBody>
      </p:sp>
    </p:spTree>
    <p:extLst>
      <p:ext uri="{BB962C8B-B14F-4D97-AF65-F5344CB8AC3E}">
        <p14:creationId xmlns:p14="http://schemas.microsoft.com/office/powerpoint/2010/main" val="32545158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959AD9-EE7B-4033-A093-1FE3ADE0050D}"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EDA9BE-B906-4268-8D65-1F2A25E6A90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207561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959AD9-EE7B-4033-A093-1FE3ADE0050D}"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EDA9BE-B906-4268-8D65-1F2A25E6A909}" type="slidenum">
              <a:rPr lang="en-GB" smtClean="0"/>
              <a:t>‹#›</a:t>
            </a:fld>
            <a:endParaRPr lang="en-GB"/>
          </a:p>
        </p:txBody>
      </p:sp>
    </p:spTree>
    <p:extLst>
      <p:ext uri="{BB962C8B-B14F-4D97-AF65-F5344CB8AC3E}">
        <p14:creationId xmlns:p14="http://schemas.microsoft.com/office/powerpoint/2010/main" val="21597082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959AD9-EE7B-4033-A093-1FE3ADE0050D}"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EDA9BE-B906-4268-8D65-1F2A25E6A909}" type="slidenum">
              <a:rPr lang="en-GB" smtClean="0"/>
              <a:t>‹#›</a:t>
            </a:fld>
            <a:endParaRPr lang="en-GB"/>
          </a:p>
        </p:txBody>
      </p:sp>
    </p:spTree>
    <p:extLst>
      <p:ext uri="{BB962C8B-B14F-4D97-AF65-F5344CB8AC3E}">
        <p14:creationId xmlns:p14="http://schemas.microsoft.com/office/powerpoint/2010/main" val="16979581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959AD9-EE7B-4033-A093-1FE3ADE0050D}"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EDA9BE-B906-4268-8D65-1F2A25E6A909}" type="slidenum">
              <a:rPr lang="en-GB" smtClean="0"/>
              <a:t>‹#›</a:t>
            </a:fld>
            <a:endParaRPr lang="en-GB"/>
          </a:p>
        </p:txBody>
      </p:sp>
    </p:spTree>
    <p:extLst>
      <p:ext uri="{BB962C8B-B14F-4D97-AF65-F5344CB8AC3E}">
        <p14:creationId xmlns:p14="http://schemas.microsoft.com/office/powerpoint/2010/main" val="2388666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959AD9-EE7B-4033-A093-1FE3ADE0050D}" type="datetimeFigureOut">
              <a:rPr lang="en-GB" smtClean="0"/>
              <a:t>19/08/2024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4EDA9BE-B906-4268-8D65-1F2A25E6A909}" type="slidenum">
              <a:rPr lang="en-GB" smtClean="0"/>
              <a:t>‹#›</a:t>
            </a:fld>
            <a:endParaRPr lang="en-GB"/>
          </a:p>
        </p:txBody>
      </p:sp>
    </p:spTree>
    <p:extLst>
      <p:ext uri="{BB962C8B-B14F-4D97-AF65-F5344CB8AC3E}">
        <p14:creationId xmlns:p14="http://schemas.microsoft.com/office/powerpoint/2010/main" val="14668209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hyperlink" Target="https://www.taylorfrancis.com/books/mono/10.4324/9780429316906/supporting-emotional-well-being-children-young-people-learning-disabilities-mark-fox-tom-laverty-sanchita-chowdhury" TargetMode="External"/><Relationship Id="rId3" Type="http://schemas.openxmlformats.org/officeDocument/2006/relationships/hyperlink" Target="https://books.google.co.uk/books?hl=en&amp;lr=&amp;id=yn2CT9K7foIC&amp;oi=fnd&amp;pg=PR5&amp;dq=WHAT+IS+HEALTH&amp;ots=5RAOtZhVi3&amp;sig=4VUZHwQPugT9DdvjJkbzxBBA8TE#v=onepage&amp;q&amp;f=false" TargetMode="External"/><Relationship Id="rId7" Type="http://schemas.openxmlformats.org/officeDocument/2006/relationships/hyperlink" Target="https://www.taylorfrancis.com/search?contributorName=Mark%20Fox&amp;contributorRole=author&amp;redirectFromPDP=true&amp;context=ubx" TargetMode="External"/><Relationship Id="rId2" Type="http://schemas.openxmlformats.org/officeDocument/2006/relationships/hyperlink" Target="https://library.oapen.org/viewer/web/viewer.html?file=/bitstream/handle/20.500.12657/28151/1001843.pdf?sequence=1&amp;isAllowed=y" TargetMode="External"/><Relationship Id="rId1" Type="http://schemas.openxmlformats.org/officeDocument/2006/relationships/slideLayout" Target="../slideLayouts/slideLayout1.xml"/><Relationship Id="rId6" Type="http://schemas.openxmlformats.org/officeDocument/2006/relationships/hyperlink" Target="https://assets.publishing.service.gov.uk/media/65aa5e42ed27ca001327b2c7/EYFS_statutory_framework_for_group_and_school_based_providers.pdf" TargetMode="External"/><Relationship Id="rId11" Type="http://schemas.openxmlformats.org/officeDocument/2006/relationships/hyperlink" Target="https://www.gov.uk/government/publications/health-matters-giving-every-child-the-best-start-in-life/health-matters-giving-every-child-the-best-start-in-life" TargetMode="External"/><Relationship Id="rId5" Type="http://schemas.openxmlformats.org/officeDocument/2006/relationships/hyperlink" Target="https://assets.publishing.service.gov.uk/media/5a7c95a4e5274a0bb7cb806d/5860.pdf" TargetMode="External"/><Relationship Id="rId10" Type="http://schemas.openxmlformats.org/officeDocument/2006/relationships/hyperlink" Target="https://www.gov.uk/government/collections/healthy-child-programme" TargetMode="External"/><Relationship Id="rId4" Type="http://schemas.openxmlformats.org/officeDocument/2006/relationships/hyperlink" Target="https://viewer-ebscohost-com.ezproxy.uwtsd.ac.uk/EbscoViewerService/ebook?an=1203282&amp;callbackUrl=https%3a%2f%2fresearch.ebsco.com&amp;db=nlebk&amp;format=EB&amp;profId=ehost&amp;lpid=&amp;ppid=&amp;lang=en&amp;location=https%3a%2f%2fresearch-ebsco-com.ezproxy.uwtsd.ac.uk%2fc%2fonvpsy%2fsearch%2fdetails%2fr5xdequn7n%3fdb%3dnlebk&amp;isPLink=False&amp;requestContext=&amp;profileIdentifier=onvpsy&amp;recordId=r5xdequn7n" TargetMode="External"/><Relationship Id="rId9" Type="http://schemas.openxmlformats.org/officeDocument/2006/relationships/hyperlink" Target="https://www.simplypsychology.org/bronfenbrenner.html"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gov.wales/wellbeing-wales-2022" TargetMode="External"/><Relationship Id="rId3" Type="http://schemas.openxmlformats.org/officeDocument/2006/relationships/hyperlink" Target="https://blogs.glowscotland.org.uk/glowblogs/uodedueportfoliosm/2015/10/29/bowlbys-theory-of-attatchment/#:~:text=Rudolph%20Shaffer%20and%20Peggy%20Emerson,environment%20of%20their%20own%20homes." TargetMode="External"/><Relationship Id="rId7" Type="http://schemas.openxmlformats.org/officeDocument/2006/relationships/hyperlink" Target="https://www.gov.uk/government/publications/united-nations-convention-on-the-rights-of-the-child-uncrc-how-legislation-underpins-implementation-in-england" TargetMode="External"/><Relationship Id="rId2" Type="http://schemas.openxmlformats.org/officeDocument/2006/relationships/hyperlink" Target="https://www.hse.gov.uk/riddor/" TargetMode="External"/><Relationship Id="rId1" Type="http://schemas.openxmlformats.org/officeDocument/2006/relationships/slideLayout" Target="../slideLayouts/slideLayout1.xml"/><Relationship Id="rId6" Type="http://schemas.openxmlformats.org/officeDocument/2006/relationships/hyperlink" Target="https://research-ebsco-com.ezproxy.uwtsd.ac.uk/c/onvpsy/search/details/fjdcsoixnb?db=nlebk" TargetMode="External"/><Relationship Id="rId5" Type="http://schemas.openxmlformats.org/officeDocument/2006/relationships/hyperlink" Target="https://www.nice.org.uk/guidance" TargetMode="External"/><Relationship Id="rId4" Type="http://schemas.openxmlformats.org/officeDocument/2006/relationships/hyperlink" Target="https://sk-sagepub-com.ezproxy.uwtsd.ac.uk/books/supporting-childrens-health-and-wellbeing" TargetMode="External"/><Relationship Id="rId9" Type="http://schemas.openxmlformats.org/officeDocument/2006/relationships/hyperlink" Target="https://assets.publishing.service.gov.uk/media/65797f1e0467eb000d55f689/Working_together_to_safeguard_children_2023_-_statutory_framework.pdf"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healthystart.nhs.uk/" TargetMode="External"/><Relationship Id="rId7" Type="http://schemas.openxmlformats.org/officeDocument/2006/relationships/hyperlink" Target="https://www.intechopen.com/books/642" TargetMode="External"/><Relationship Id="rId2" Type="http://schemas.openxmlformats.org/officeDocument/2006/relationships/hyperlink" Target="https://assets.publishing.service.gov.uk/media/5b30a40de5274a55c78cef32/childhood-obesity-a-plan-for-action-chapter-2.pdf" TargetMode="External"/><Relationship Id="rId1" Type="http://schemas.openxmlformats.org/officeDocument/2006/relationships/slideLayout" Target="../slideLayouts/slideLayout7.xml"/><Relationship Id="rId6" Type="http://schemas.openxmlformats.org/officeDocument/2006/relationships/hyperlink" Target="https://www.trimtots.com/healthy-lifestyle-programme/" TargetMode="External"/><Relationship Id="rId5" Type="http://schemas.openxmlformats.org/officeDocument/2006/relationships/hyperlink" Target="https://www.nice.org.uk/guidance/ph47/chapter/Recommendations" TargetMode="External"/><Relationship Id="rId4" Type="http://schemas.openxmlformats.org/officeDocument/2006/relationships/hyperlink" Target="https://doclibrary-rcht.cornwall.nhs.uk/DocumentsLibrary/RoyalCornwallHospitalsTrust/PatientInformation/Paediatrics/RCHT2004LEA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Content Placeholder 3">
            <a:extLst>
              <a:ext uri="{FF2B5EF4-FFF2-40B4-BE49-F238E27FC236}">
                <a16:creationId xmlns:a16="http://schemas.microsoft.com/office/drawing/2014/main" id="{DE9A2EF4-DA22-E86D-0439-94BAB9AFF9FA}"/>
              </a:ext>
            </a:extLst>
          </p:cNvPr>
          <p:cNvPicPr>
            <a:picLocks noChangeAspect="1"/>
          </p:cNvPicPr>
          <p:nvPr/>
        </p:nvPicPr>
        <p:blipFill rotWithShape="1">
          <a:blip r:embed="rId2"/>
          <a:srcRect t="63" r="4" b="1276"/>
          <a:stretch/>
        </p:blipFill>
        <p:spPr>
          <a:xfrm>
            <a:off x="484632" y="1721209"/>
            <a:ext cx="3517119" cy="3409435"/>
          </a:xfrm>
          <a:prstGeom prst="rect">
            <a:avLst/>
          </a:prstGeom>
        </p:spPr>
      </p:pic>
      <p:pic>
        <p:nvPicPr>
          <p:cNvPr id="30" name="Picture 29" descr="A diagram of a system&#10;&#10;Description automatically generated">
            <a:extLst>
              <a:ext uri="{FF2B5EF4-FFF2-40B4-BE49-F238E27FC236}">
                <a16:creationId xmlns:a16="http://schemas.microsoft.com/office/drawing/2014/main" id="{2436A6AC-5F83-42A2-C8CB-AE42B9596A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0676" y="1940242"/>
            <a:ext cx="3537345" cy="2971369"/>
          </a:xfrm>
          <a:prstGeom prst="rect">
            <a:avLst/>
          </a:prstGeom>
        </p:spPr>
      </p:pic>
      <p:pic>
        <p:nvPicPr>
          <p:cNvPr id="31" name="Picture 30" descr="A diagram of a life cycle&#10;&#10;Description automatically generated">
            <a:extLst>
              <a:ext uri="{FF2B5EF4-FFF2-40B4-BE49-F238E27FC236}">
                <a16:creationId xmlns:a16="http://schemas.microsoft.com/office/drawing/2014/main" id="{BB58B3D0-70FA-8030-059E-DF2723C0F7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62336" y="1702539"/>
            <a:ext cx="3517120" cy="3446777"/>
          </a:xfrm>
          <a:prstGeom prst="rect">
            <a:avLst/>
          </a:prstGeom>
        </p:spPr>
      </p:pic>
      <p:sp>
        <p:nvSpPr>
          <p:cNvPr id="32" name="Rectangle 31">
            <a:extLst>
              <a:ext uri="{FF2B5EF4-FFF2-40B4-BE49-F238E27FC236}">
                <a16:creationId xmlns:a16="http://schemas.microsoft.com/office/drawing/2014/main" id="{BB36A375-F560-F9DA-2E80-9C7BBCD9E4EC}"/>
              </a:ext>
            </a:extLst>
          </p:cNvPr>
          <p:cNvSpPr/>
          <p:nvPr/>
        </p:nvSpPr>
        <p:spPr>
          <a:xfrm>
            <a:off x="2379406" y="0"/>
            <a:ext cx="6174659" cy="1754326"/>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Wellbeing, Care and Healthy Living</a:t>
            </a:r>
          </a:p>
        </p:txBody>
      </p:sp>
      <p:sp>
        <p:nvSpPr>
          <p:cNvPr id="33" name="Rectangle 32">
            <a:extLst>
              <a:ext uri="{FF2B5EF4-FFF2-40B4-BE49-F238E27FC236}">
                <a16:creationId xmlns:a16="http://schemas.microsoft.com/office/drawing/2014/main" id="{A67421D1-A7CA-81DC-D8A5-1FBEF1319B9D}"/>
              </a:ext>
            </a:extLst>
          </p:cNvPr>
          <p:cNvSpPr/>
          <p:nvPr/>
        </p:nvSpPr>
        <p:spPr>
          <a:xfrm>
            <a:off x="-1022551" y="0"/>
            <a:ext cx="4817804" cy="276999"/>
          </a:xfrm>
          <a:prstGeom prst="rect">
            <a:avLst/>
          </a:prstGeom>
          <a:noFill/>
        </p:spPr>
        <p:txBody>
          <a:bodyPr wrap="squar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2241719</a:t>
            </a:r>
          </a:p>
        </p:txBody>
      </p:sp>
    </p:spTree>
    <p:extLst>
      <p:ext uri="{BB962C8B-B14F-4D97-AF65-F5344CB8AC3E}">
        <p14:creationId xmlns:p14="http://schemas.microsoft.com/office/powerpoint/2010/main" val="739274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3E26BFF-C6C3-AB7E-CE6B-50841818636A}"/>
              </a:ext>
            </a:extLst>
          </p:cNvPr>
          <p:cNvSpPr txBox="1"/>
          <p:nvPr/>
        </p:nvSpPr>
        <p:spPr>
          <a:xfrm>
            <a:off x="147485" y="167148"/>
            <a:ext cx="11965858" cy="5752087"/>
          </a:xfrm>
          <a:prstGeom prst="rect">
            <a:avLst/>
          </a:prstGeom>
          <a:noFill/>
        </p:spPr>
        <p:txBody>
          <a:bodyPr wrap="square">
            <a:spAutoFit/>
          </a:bodyPr>
          <a:lstStyle/>
          <a:p>
            <a:pPr>
              <a:lnSpc>
                <a:spcPct val="107000"/>
              </a:lnSpc>
              <a:spcAft>
                <a:spcPts val="800"/>
              </a:spcAft>
            </a:pPr>
            <a:r>
              <a:rPr lang="en-GB" sz="1200" b="1" kern="100" dirty="0">
                <a:solidFill>
                  <a:schemeClr val="accent4">
                    <a:lumMod val="75000"/>
                  </a:schemeClr>
                </a:solidFill>
                <a:effectLst/>
                <a:latin typeface="Arial" panose="020B0604020202020204" pitchFamily="34" charset="0"/>
                <a:ea typeface="Aptos" panose="020B0004020202020204" pitchFamily="34" charset="0"/>
                <a:cs typeface="Arial" panose="020B0604020202020204" pitchFamily="34" charset="0"/>
              </a:rPr>
              <a:t>What is health?</a:t>
            </a:r>
            <a:endParaRPr lang="en-GB" sz="1200" kern="100" dirty="0">
              <a:solidFill>
                <a:schemeClr val="accent4">
                  <a:lumMod val="75000"/>
                </a:schemeClr>
              </a:solidFill>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200" kern="100" dirty="0">
                <a:effectLst/>
                <a:latin typeface="Arial" panose="020B0604020202020204" pitchFamily="34" charset="0"/>
                <a:ea typeface="Aptos" panose="020B0004020202020204" pitchFamily="34" charset="0"/>
                <a:cs typeface="Arial" panose="020B0604020202020204" pitchFamily="34" charset="0"/>
              </a:rPr>
              <a:t>Health is not just about whether you are physically well or not, it is an abundance of things. In which ever concept that is believed to be health is a topic that is very much debated. Many people have differing opinions on what health is, it is a concept which has dominated and inspired endless theorizing and discussion throughout time. The concept of health is complex, consistently changing with history and cultures. The WHO (World Health Organisation) describes health as “a state of complete physical, mental and social well-being, and not merely the absence of disease and infirmity”. Key aspects of this are inclusion of social well-being and focused on the absence of disease however others have differing opinions, such as Patrick et al, who defines health as “an individual’s level of function”, where “optimum function” is judged in comparison to “society’s standards of physical and mental well-being”. Health can be thought about in various ways, it can be negative where health is described as the absence of illness, mental health or disease, it can be positive where health is described as attainment and prolongation of physical and mental health. Health can also be viewed as holistic where health is the result of the combination of social, physical, emotional and intellectual factors.  The social model of health approaches a holistic view of the impact of health on individuals, social, emotional and environmental factors are considered. In relation to children, it is essential that children’s education and care needs are taken into consideration. Taking a biological or physical approach to health, focusing on specific health related illnesses or conditions, where a evidence based approach is required for treatment is known as the medical model of health. Having knowledge of the symptoms and understanding of the treatment will minimise the impact of the condition while increasing the child’s participation.</a:t>
            </a:r>
          </a:p>
          <a:p>
            <a:pPr>
              <a:lnSpc>
                <a:spcPct val="107000"/>
              </a:lnSpc>
              <a:spcAft>
                <a:spcPts val="800"/>
              </a:spcAft>
            </a:pPr>
            <a:r>
              <a:rPr lang="en-GB" sz="1200" b="1" kern="100" dirty="0">
                <a:solidFill>
                  <a:schemeClr val="accent4">
                    <a:lumMod val="75000"/>
                  </a:schemeClr>
                </a:solidFill>
                <a:effectLst/>
                <a:latin typeface="Arial" panose="020B0604020202020204" pitchFamily="34" charset="0"/>
                <a:ea typeface="Aptos" panose="020B0004020202020204" pitchFamily="34" charset="0"/>
                <a:cs typeface="Arial" panose="020B0604020202020204" pitchFamily="34" charset="0"/>
              </a:rPr>
              <a:t>legislation and practices that affect the health, wellbeing and development of babies</a:t>
            </a:r>
            <a:endParaRPr lang="en-GB" sz="1200" kern="100" dirty="0">
              <a:solidFill>
                <a:schemeClr val="accent4">
                  <a:lumMod val="75000"/>
                </a:schemeClr>
              </a:solidFill>
              <a:effectLst/>
              <a:latin typeface="Arial" panose="020B0604020202020204" pitchFamily="34" charset="0"/>
              <a:ea typeface="Aptos" panose="020B0004020202020204" pitchFamily="34" charset="0"/>
              <a:cs typeface="Arial" panose="020B0604020202020204" pitchFamily="34" charset="0"/>
            </a:endParaRPr>
          </a:p>
          <a:p>
            <a:r>
              <a:rPr lang="en-GB" sz="1200" dirty="0">
                <a:effectLst/>
                <a:latin typeface="Arial" panose="020B0604020202020204" pitchFamily="34" charset="0"/>
                <a:ea typeface="Aptos" panose="020B0004020202020204" pitchFamily="34" charset="0"/>
                <a:cs typeface="Arial" panose="020B0604020202020204" pitchFamily="34" charset="0"/>
              </a:rPr>
              <a:t>There are many factors that affect health, wellbeing and development of babies. One of those being poverty, especially during pregnancy and the beginning of a child’s life and early years. This period of a child’s life is vital and therefore can have a significant impact upon later life, not only for the child’s health but also their physical and mental development. Evidence has suggested that people who are in poverty are more likely to have low birth rates, early birth, higher rates of morbidity and mortality along with maternal depression and lower rates of breastfeeding. Poverty is also linked to poor school attendance due to illness which ultimately will delay the child’s learning potential. Poverty is also closely linked with obesity, anaemia. Asthma, poor dental hygiene, higher rates of accidents and accidental deaths, physical abuse and diabetes. The section of the WHO definition stating that health is a </a:t>
            </a:r>
            <a:r>
              <a:rPr lang="en-GB" sz="1200" i="1" dirty="0">
                <a:effectLst/>
                <a:latin typeface="Arial" panose="020B0604020202020204" pitchFamily="34" charset="0"/>
                <a:ea typeface="Aptos" panose="020B0004020202020204" pitchFamily="34" charset="0"/>
                <a:cs typeface="Arial" panose="020B0604020202020204" pitchFamily="34" charset="0"/>
              </a:rPr>
              <a:t>positive concept emphasising social and personal resources</a:t>
            </a:r>
            <a:r>
              <a:rPr lang="en-GB" sz="1200" dirty="0">
                <a:effectLst/>
                <a:latin typeface="Arial" panose="020B0604020202020204" pitchFamily="34" charset="0"/>
                <a:ea typeface="Aptos" panose="020B0004020202020204" pitchFamily="34" charset="0"/>
                <a:cs typeface="Arial" panose="020B0604020202020204" pitchFamily="34" charset="0"/>
              </a:rPr>
              <a:t>, proposes there is a connection between health and emotional wellbeing. Family-school/nursery partnerships can create a strong, positive learning journey for children, especially when it comes to the well-being of the child. The relationship that a child has with their caregiver is vital, especially in younger years, as is the child’s experiences in those first few years. Bowlby’s attachment theory proposes that the child’s social and emotional development are significantly structured via the relationship they have with their caregiver however Rudolph Shaffer and Peggy Emerson had differing views, believing that multiple attachments were possible, not just with the mother. There are four main theories regarding wellbeing, the first theory being early relationships, being connected and in tune with the child, providing affectionate responses to the child and providing loving healthy experiences. The second is the ecology of early childhood, providing an ecological approach, recognising the importance of the child’s family and other close individuals involved within the child. The third theory is being resilient, allowing the child to overcome adversities they may experience and the fourth is wellbeing. Providing a holistic approach to the child. </a:t>
            </a:r>
            <a:br>
              <a:rPr lang="en-GB" sz="1200" dirty="0">
                <a:effectLst/>
                <a:latin typeface="Arial" panose="020B0604020202020204" pitchFamily="34" charset="0"/>
                <a:ea typeface="Aptos" panose="020B00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3963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2B97E228-4B2E-8B60-1628-C9630BD53E28}"/>
              </a:ext>
            </a:extLst>
          </p:cNvPr>
          <p:cNvSpPr txBox="1"/>
          <p:nvPr/>
        </p:nvSpPr>
        <p:spPr>
          <a:xfrm>
            <a:off x="98323" y="167148"/>
            <a:ext cx="12005188" cy="5326266"/>
          </a:xfrm>
          <a:prstGeom prst="rect">
            <a:avLst/>
          </a:prstGeom>
          <a:noFill/>
        </p:spPr>
        <p:txBody>
          <a:bodyPr wrap="square">
            <a:spAutoFit/>
          </a:bodyPr>
          <a:lstStyle/>
          <a:p>
            <a:pPr>
              <a:lnSpc>
                <a:spcPct val="107000"/>
              </a:lnSpc>
              <a:spcAft>
                <a:spcPts val="800"/>
              </a:spcAft>
              <a:tabLst>
                <a:tab pos="5471160" algn="l"/>
              </a:tabLst>
            </a:pPr>
            <a:r>
              <a:rPr lang="en-GB" sz="1200" b="1" kern="100" dirty="0">
                <a:solidFill>
                  <a:srgbClr val="8ED973"/>
                </a:solidFill>
                <a:effectLst/>
                <a:latin typeface="Arial" panose="020B0604020202020204" pitchFamily="34" charset="0"/>
                <a:ea typeface="Aptos" panose="020B0004020202020204" pitchFamily="34" charset="0"/>
                <a:cs typeface="Arial" panose="020B0604020202020204" pitchFamily="34" charset="0"/>
              </a:rPr>
              <a:t>The role key professionals and key services play in young children’s care, health and wellbeing</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200" kern="100" dirty="0">
                <a:effectLst/>
                <a:latin typeface="Arial" panose="020B0604020202020204" pitchFamily="34" charset="0"/>
                <a:ea typeface="Aptos" panose="020B0004020202020204" pitchFamily="34" charset="0"/>
                <a:cs typeface="Arial" panose="020B0604020202020204" pitchFamily="34" charset="0"/>
              </a:rPr>
              <a:t>The professional early years practitioner will always meet the requirements of the child, referring to their settings Code of practice and EYFS.  It is also vital to be able to have effective communication skills and the ability to work well within a team. Children learn through play and require the opportunity to play individually, with friends and with adults therefore it is essential that early year’s educators can play alongside children, creating situations where the child can use and develop their imagination. However, it is also necessary to know when to lead play and when to allow the child to lead and develop their imagination whilst also being invested in the child’s activity and showing curiosity, asking the child questions about said activity. Providing a culturally rich environment and emergent curriculum is also key to the child’s well-being, taking children’s religions, learning ability and family background into consideration. Planning activities that are based around the child’s needs and interests, learning from observations and reflecting upon what could be adapted to ensure optimal learning. It is also important that the child feels comfortable and able to talk freely, taking a interest in the child and asking open ended questions are all good quality skills to have. Providing a enabling environment which is accessible to all children regardless of mobility, learning and sensory requirements. Providing a healthy balanced diet is essential in early years, creating healthy eating habits is fundamental in helping to prevent illness, obesity and future adulthood diseases. Having knowledge of schema’s and how to incorporate pedagogy within these schemas is a valuable tool aiding the development and wellbeing of children.</a:t>
            </a:r>
          </a:p>
          <a:p>
            <a:pPr>
              <a:lnSpc>
                <a:spcPct val="107000"/>
              </a:lnSpc>
              <a:spcAft>
                <a:spcPts val="800"/>
              </a:spcAft>
            </a:pPr>
            <a:r>
              <a:rPr lang="en-GB" sz="1200" b="1" kern="100" dirty="0">
                <a:solidFill>
                  <a:srgbClr val="8ED973"/>
                </a:solidFill>
                <a:effectLst/>
                <a:latin typeface="Arial" panose="020B0604020202020204" pitchFamily="34" charset="0"/>
                <a:ea typeface="Aptos" panose="020B0004020202020204" pitchFamily="34" charset="0"/>
                <a:cs typeface="Arial" panose="020B0604020202020204" pitchFamily="34" charset="0"/>
              </a:rPr>
              <a:t>factors, legislation and practices that promote healthy living, positive health, well-being and lifestyle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200" kern="100" dirty="0">
                <a:effectLst/>
                <a:latin typeface="Arial" panose="020B0604020202020204" pitchFamily="34" charset="0"/>
                <a:ea typeface="Aptos" panose="020B0004020202020204" pitchFamily="34" charset="0"/>
                <a:cs typeface="Arial" panose="020B0604020202020204" pitchFamily="34" charset="0"/>
              </a:rPr>
              <a:t>The macrosystem, with regards to the child’s health and well-being is considered as surrounding national influences such as legislation and policy. However, it is also vital that the macrosystem welcomes global influences on the child’s health. This is especially vital in settings where children have migrated from a different country bringing with them their ethnic diversity, culture and religion, these all play a factor in the child’s health. In areas of poverty it is especially important that the government and early years practitioners along with any other professionals that work with children promote healthy living and the benefits its has in relation to the health and wellbeing of the child. The United Nations Convention on the Rights of the Child, article 24, states that all children have a right to health. Early years practitioners have a duty of care involving RIDDOR (reporting of injuries, diseases and dangerous occurrences regulations, thus ensuring the health and wellbeing of the child at all times. One legislation in relation to the health and wellbeing of the child is, Every Child Matters (2003), which aims to maximise opportunities and minimise risks for all children and support them to be healthy. Another one is The Healthy Child Programme 0-5 years (2009) uses a universal approach, using early intervention for all children from conception to five years old to improve health and wellbeing. This is valuable in helping the early years professional in identifying children who are at risk and enabling them to make relevant referrals to outside agencies to help provide support, however this can sometimes be problematic, especially if the child’s caregivers are unwilling to communicate or co operate therefore will only be useful within the setting. The EYFS (2012,2014), is the statutory guidance which sets out the standards for learning, development and care. The EYFS introduced the 2 year check, a tool vital in ascertaining what stage the child is at developmentally as well as recognising where the child is at regarding social, emotional and physical skills. However several factors can affect this, such as the parent not engaging, moving home, missed appointments, changes in staff and the  covid-19 pandemic.</a:t>
            </a:r>
          </a:p>
        </p:txBody>
      </p:sp>
    </p:spTree>
    <p:extLst>
      <p:ext uri="{BB962C8B-B14F-4D97-AF65-F5344CB8AC3E}">
        <p14:creationId xmlns:p14="http://schemas.microsoft.com/office/powerpoint/2010/main" val="1183505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6F895B3-F929-FBF3-4E2D-300F55B0EF08}"/>
              </a:ext>
            </a:extLst>
          </p:cNvPr>
          <p:cNvSpPr txBox="1"/>
          <p:nvPr/>
        </p:nvSpPr>
        <p:spPr>
          <a:xfrm>
            <a:off x="98323" y="127819"/>
            <a:ext cx="12024851" cy="5949706"/>
          </a:xfrm>
          <a:prstGeom prst="rect">
            <a:avLst/>
          </a:prstGeom>
          <a:noFill/>
        </p:spPr>
        <p:txBody>
          <a:bodyPr wrap="square">
            <a:spAutoFit/>
          </a:bodyPr>
          <a:lstStyle/>
          <a:p>
            <a:pPr>
              <a:lnSpc>
                <a:spcPct val="107000"/>
              </a:lnSpc>
              <a:spcAft>
                <a:spcPts val="800"/>
              </a:spcAft>
            </a:pPr>
            <a:r>
              <a:rPr lang="en-GB" sz="1200" b="1" kern="100" dirty="0">
                <a:solidFill>
                  <a:schemeClr val="accent4">
                    <a:lumMod val="75000"/>
                  </a:schemeClr>
                </a:solidFill>
                <a:effectLst/>
                <a:latin typeface="Arial" panose="020B0604020202020204" pitchFamily="34" charset="0"/>
                <a:ea typeface="Aptos" panose="020B0004020202020204" pitchFamily="34" charset="0"/>
                <a:cs typeface="Arial" panose="020B0604020202020204" pitchFamily="34" charset="0"/>
              </a:rPr>
              <a:t>How can early years practitioners support families and children to promote health, wellbeing and positive lifestyles</a:t>
            </a:r>
            <a:endParaRPr lang="en-GB" sz="1200" kern="100" dirty="0">
              <a:solidFill>
                <a:schemeClr val="accent4">
                  <a:lumMod val="75000"/>
                </a:schemeClr>
              </a:solidFill>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200" kern="100" dirty="0">
                <a:effectLst/>
                <a:latin typeface="Arial" panose="020B0604020202020204" pitchFamily="34" charset="0"/>
                <a:ea typeface="Aptos" panose="020B0004020202020204" pitchFamily="34" charset="0"/>
                <a:cs typeface="Arial" panose="020B0604020202020204" pitchFamily="34" charset="0"/>
              </a:rPr>
              <a:t>When working with you children it is important for early years professionals to have geographical knowledge</a:t>
            </a:r>
            <a:r>
              <a:rPr lang="en-GB" sz="1200" b="1"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a:effectLst/>
                <a:latin typeface="Arial" panose="020B0604020202020204" pitchFamily="34" charset="0"/>
                <a:ea typeface="Aptos" panose="020B0004020202020204" pitchFamily="34" charset="0"/>
                <a:cs typeface="Arial" panose="020B0604020202020204" pitchFamily="34" charset="0"/>
              </a:rPr>
              <a:t>and the ethnic diversity of the local area within the setting.</a:t>
            </a:r>
            <a:r>
              <a:rPr lang="en-GB" sz="1200" b="1"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a:effectLst/>
                <a:latin typeface="Arial" panose="020B0604020202020204" pitchFamily="34" charset="0"/>
                <a:ea typeface="Aptos" panose="020B0004020202020204" pitchFamily="34" charset="0"/>
                <a:cs typeface="Arial" panose="020B0604020202020204" pitchFamily="34" charset="0"/>
              </a:rPr>
              <a:t>Having this knowledge and understanding enables the practitioner to anticipate</a:t>
            </a:r>
            <a:r>
              <a:rPr lang="en-GB" sz="1200" b="1"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a:effectLst/>
                <a:latin typeface="Arial" panose="020B0604020202020204" pitchFamily="34" charset="0"/>
                <a:ea typeface="Aptos" panose="020B0004020202020204" pitchFamily="34" charset="0"/>
                <a:cs typeface="Arial" panose="020B0604020202020204" pitchFamily="34" charset="0"/>
              </a:rPr>
              <a:t>any possible health requirements of children, thus, in turn provides the opportunity to guide you in preparation on how you will be best equipped to acknowledge any possible health issues and requirements. This information will also provide you with knowledge of any possible outside agencies and services that can also provide assistance to the setting, children and their families. Parents role is located in the mesosystem therefor a vital role of the practitioner, when collaborating with parents, is to provide links between the two microsystems of children. Communication between the practitioner and parents/caregivers regarding the health issues that affect the child is vital. This can be things like promoting healthy eating or the management of the child’s health issues. Possible information relayed to the practitioner may be as a result of a healthcare professional, possibly adding another layer of difficulty to the parent-practitioner relationship, especially if the parents/caregivers religious or cultural beliefs differ to those of the practitioner. Early years practitioners can help support families by holding events such as parents’ evenings, assemblies and stay and play sessions, where practitioners can demonstrate healthy living workshops and activities, other things like leaflets about healthy living, wellbeing and care being sent home and posters in the setting promoting healthy living, mental health and wellbeing are all practices that will help families understand about this topic alongside promoting health, wellbeing and care. Information regarding outside agencies and other professional healthcare services should be readily available to parents in forms of communication and information posters around the setting are also useful tools to help provide and support families with information regarding health, care and well-being.</a:t>
            </a:r>
          </a:p>
          <a:p>
            <a:pPr>
              <a:lnSpc>
                <a:spcPct val="107000"/>
              </a:lnSpc>
              <a:spcAft>
                <a:spcPts val="800"/>
              </a:spcAft>
            </a:pPr>
            <a:r>
              <a:rPr lang="en-GB" sz="1200" b="1" kern="100" dirty="0">
                <a:solidFill>
                  <a:schemeClr val="accent4">
                    <a:lumMod val="75000"/>
                  </a:schemeClr>
                </a:solidFill>
                <a:effectLst/>
                <a:latin typeface="Arial" panose="020B0604020202020204" pitchFamily="34" charset="0"/>
                <a:ea typeface="Aptos" panose="020B0004020202020204" pitchFamily="34" charset="0"/>
                <a:cs typeface="Arial" panose="020B0604020202020204" pitchFamily="34" charset="0"/>
              </a:rPr>
              <a:t>government legislation, what is the government doing about promoting health &amp; Welsh Curriculum</a:t>
            </a:r>
            <a:endParaRPr lang="en-GB" sz="1200" kern="100" dirty="0">
              <a:solidFill>
                <a:schemeClr val="accent4">
                  <a:lumMod val="75000"/>
                </a:schemeClr>
              </a:solidFill>
              <a:effectLst/>
              <a:latin typeface="Arial" panose="020B0604020202020204" pitchFamily="34" charset="0"/>
              <a:ea typeface="Aptos" panose="020B0004020202020204" pitchFamily="34" charset="0"/>
              <a:cs typeface="Arial" panose="020B0604020202020204" pitchFamily="34" charset="0"/>
            </a:endParaRPr>
          </a:p>
          <a:p>
            <a:r>
              <a:rPr lang="en-GB" sz="1200" dirty="0">
                <a:effectLst/>
                <a:latin typeface="Arial" panose="020B0604020202020204" pitchFamily="34" charset="0"/>
                <a:ea typeface="Aptos" panose="020B0004020202020204" pitchFamily="34" charset="0"/>
                <a:cs typeface="Arial" panose="020B0604020202020204" pitchFamily="34" charset="0"/>
              </a:rPr>
              <a:t>In the UK, there are several laws, policies and legislation relating to children’s health, care and wellbeing. Public health England developed an extensive guide on the health promotion for children called – ‘Health Matters: Giving every child the best start in life’ which links to the governments approach to safeguarding. The Working Together to Safeguard Children (HM Government 2015) guidance dictates aspects of safeguarding is ‘preventing impairment to health’ thus suggests that we all have a responsibility to conserve good health in addition to preventing children from procuring health-threatening conditions and The United Nations Convention on the Rights of the Child (UN 1989) states in Article 24 that all children have a right to health. One, significant to early years practitioners is the NICE guidance on social and emotional wellbeing for the early years (2016a). which was developed to complement the aims of the EYFS and makes clear links to the terms used in the EYFS. In Wales, early years play a considerable role in childhood in addition shaping young children’s futures. Welsh Government have decided to place children’s well-being and development at the heart of early childhood play, learning and care in Wales aiming for all children aged 0 to 5 years have the best possible start in life, the Welsh Government have decided to place children’s well-being and development at the heart of early childhood play, learning and care in Wales</a:t>
            </a:r>
            <a:r>
              <a:rPr lang="en-GB" sz="1200" dirty="0">
                <a:latin typeface="Arial" panose="020B0604020202020204" pitchFamily="34" charset="0"/>
                <a:ea typeface="Aptos" panose="020B0004020202020204" pitchFamily="34" charset="0"/>
                <a:cs typeface="Arial" panose="020B0604020202020204" pitchFamily="34" charset="0"/>
              </a:rPr>
              <a:t>. </a:t>
            </a:r>
            <a:r>
              <a:rPr lang="en-US" sz="1200" dirty="0">
                <a:solidFill>
                  <a:srgbClr val="1F1F1F"/>
                </a:solidFill>
                <a:latin typeface="Arial" panose="020B0604020202020204" pitchFamily="34" charset="0"/>
                <a:ea typeface="Aptos" panose="020B0004020202020204" pitchFamily="34" charset="0"/>
                <a:cs typeface="Arial" panose="020B0604020202020204" pitchFamily="34" charset="0"/>
              </a:rPr>
              <a:t>To </a:t>
            </a:r>
            <a:r>
              <a:rPr lang="en-US" sz="1200" b="0" i="0" dirty="0">
                <a:solidFill>
                  <a:srgbClr val="1F1F1F"/>
                </a:solidFill>
                <a:effectLst/>
                <a:latin typeface="Arial" panose="020B0604020202020204" pitchFamily="34" charset="0"/>
              </a:rPr>
              <a:t>help enhance the environmental, social, economical and cultural wellbeing of </a:t>
            </a:r>
            <a:r>
              <a:rPr lang="en-US" sz="1200" dirty="0">
                <a:solidFill>
                  <a:srgbClr val="1F1F1F"/>
                </a:solidFill>
                <a:latin typeface="Arial" panose="020B0604020202020204" pitchFamily="34" charset="0"/>
              </a:rPr>
              <a:t>W</a:t>
            </a:r>
            <a:r>
              <a:rPr lang="en-US" sz="1200" b="0" i="0" dirty="0">
                <a:solidFill>
                  <a:srgbClr val="1F1F1F"/>
                </a:solidFill>
                <a:effectLst/>
                <a:latin typeface="Arial" panose="020B0604020202020204" pitchFamily="34" charset="0"/>
              </a:rPr>
              <a:t>ales</a:t>
            </a:r>
            <a:r>
              <a:rPr lang="en-US" sz="1200" dirty="0">
                <a:solidFill>
                  <a:srgbClr val="1F1F1F"/>
                </a:solidFill>
                <a:latin typeface="Arial" panose="020B0604020202020204" pitchFamily="34" charset="0"/>
              </a:rPr>
              <a:t>, the </a:t>
            </a:r>
            <a:r>
              <a:rPr lang="en-US" sz="1200" b="0" i="0" dirty="0">
                <a:solidFill>
                  <a:srgbClr val="1F1F1F"/>
                </a:solidFill>
                <a:effectLst/>
                <a:latin typeface="Arial" panose="020B0604020202020204" pitchFamily="34" charset="0"/>
              </a:rPr>
              <a:t>Welsh government have established the Well-being of Future </a:t>
            </a:r>
            <a:r>
              <a:rPr lang="en-US" sz="1200" dirty="0">
                <a:solidFill>
                  <a:srgbClr val="1F1F1F"/>
                </a:solidFill>
                <a:latin typeface="Arial" panose="020B0604020202020204" pitchFamily="34" charset="0"/>
              </a:rPr>
              <a:t>G</a:t>
            </a:r>
            <a:r>
              <a:rPr lang="en-US" sz="1200" b="0" i="0" dirty="0">
                <a:solidFill>
                  <a:srgbClr val="1F1F1F"/>
                </a:solidFill>
                <a:effectLst/>
                <a:latin typeface="Arial" panose="020B0604020202020204" pitchFamily="34" charset="0"/>
              </a:rPr>
              <a:t>enerations (Wales) Act 2015 </a:t>
            </a:r>
            <a:r>
              <a:rPr lang="en-US" sz="1200" u="none" strike="noStrike" dirty="0">
                <a:solidFill>
                  <a:srgbClr val="1F1F1F"/>
                </a:solidFill>
                <a:latin typeface="Arial" panose="020B0604020202020204" pitchFamily="34" charset="0"/>
              </a:rPr>
              <a:t>, within this, are 7 key aims: to achieve </a:t>
            </a:r>
            <a:r>
              <a:rPr lang="en-US" sz="1200" b="0" i="0" dirty="0">
                <a:solidFill>
                  <a:srgbClr val="1F1F1F"/>
                </a:solidFill>
                <a:effectLst/>
                <a:latin typeface="Arial" panose="020B0604020202020204" pitchFamily="34" charset="0"/>
              </a:rPr>
              <a:t>a prosperous Wales, a resilient Wales, a healthier Wales, a more equal Wales, a Wales of cohesive communities, a Wales of vibrant culture and thriving Welsh language and a globally responsible Wales.</a:t>
            </a:r>
          </a:p>
          <a:p>
            <a:endParaRPr lang="en-US" sz="1200" b="0" i="0" dirty="0">
              <a:solidFill>
                <a:srgbClr val="1F1F1F"/>
              </a:solidFill>
              <a:effectLst/>
              <a:latin typeface="Arial" panose="020B0604020202020204" pitchFamily="34" charset="0"/>
            </a:endParaRPr>
          </a:p>
          <a:p>
            <a:pPr algn="l"/>
            <a:endParaRPr lang="en-US" sz="1200" b="0" i="0" dirty="0">
              <a:solidFill>
                <a:srgbClr val="1F1F1F"/>
              </a:solidFill>
              <a:effectLst/>
              <a:highlight>
                <a:srgbClr val="FFFFFF"/>
              </a:highlight>
              <a:latin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3719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Content Placeholder 3">
            <a:extLst>
              <a:ext uri="{FF2B5EF4-FFF2-40B4-BE49-F238E27FC236}">
                <a16:creationId xmlns:a16="http://schemas.microsoft.com/office/drawing/2014/main" id="{50A69F0F-D49B-4C4C-55C3-42B77FFBA84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a:xfrm>
            <a:off x="484632" y="2181746"/>
            <a:ext cx="3517119" cy="2488361"/>
          </a:xfrm>
          <a:prstGeom prst="rect">
            <a:avLst/>
          </a:prstGeom>
        </p:spPr>
      </p:pic>
      <p:pic>
        <p:nvPicPr>
          <p:cNvPr id="14" name="Picture 13" descr="A close-up of several signs&#10;&#10;Description automatically generated">
            <a:extLst>
              <a:ext uri="{FF2B5EF4-FFF2-40B4-BE49-F238E27FC236}">
                <a16:creationId xmlns:a16="http://schemas.microsoft.com/office/drawing/2014/main" id="{E6F6B235-92A0-75C1-E12A-9CB0F7886EF1}"/>
              </a:ext>
            </a:extLst>
          </p:cNvPr>
          <p:cNvPicPr>
            <a:picLocks noChangeAspect="1"/>
          </p:cNvPicPr>
          <p:nvPr/>
        </p:nvPicPr>
        <p:blipFill>
          <a:blip r:embed="rId3">
            <a:extLst>
              <a:ext uri="{28A0092B-C50C-407E-A947-70E740481C1C}">
                <a14:useLocalDpi xmlns:a14="http://schemas.microsoft.com/office/drawing/2010/main" val="0"/>
              </a:ext>
            </a:extLst>
          </a:blip>
          <a:srcRect t="3288"/>
          <a:stretch/>
        </p:blipFill>
        <p:spPr>
          <a:xfrm>
            <a:off x="4310676" y="2459484"/>
            <a:ext cx="3537345" cy="1932886"/>
          </a:xfrm>
          <a:prstGeom prst="rect">
            <a:avLst/>
          </a:prstGeom>
        </p:spPr>
      </p:pic>
      <p:pic>
        <p:nvPicPr>
          <p:cNvPr id="15" name="Picture 14" descr="A diagram of reflective practice&#10;&#10;Description automatically generated">
            <a:extLst>
              <a:ext uri="{FF2B5EF4-FFF2-40B4-BE49-F238E27FC236}">
                <a16:creationId xmlns:a16="http://schemas.microsoft.com/office/drawing/2014/main" id="{9FBA55E7-A435-C797-EFBB-B12243639B91}"/>
              </a:ext>
            </a:extLst>
          </p:cNvPr>
          <p:cNvPicPr>
            <a:picLocks noChangeAspect="1"/>
          </p:cNvPicPr>
          <p:nvPr/>
        </p:nvPicPr>
        <p:blipFill>
          <a:blip r:embed="rId4">
            <a:extLst>
              <a:ext uri="{28A0092B-C50C-407E-A947-70E740481C1C}">
                <a14:useLocalDpi xmlns:a14="http://schemas.microsoft.com/office/drawing/2010/main" val="0"/>
              </a:ext>
            </a:extLst>
          </a:blip>
          <a:srcRect t="10207" b="7491"/>
          <a:stretch/>
        </p:blipFill>
        <p:spPr>
          <a:xfrm>
            <a:off x="8162336" y="2579240"/>
            <a:ext cx="3517120" cy="1693376"/>
          </a:xfrm>
          <a:prstGeom prst="rect">
            <a:avLst/>
          </a:prstGeom>
        </p:spPr>
      </p:pic>
    </p:spTree>
    <p:extLst>
      <p:ext uri="{BB962C8B-B14F-4D97-AF65-F5344CB8AC3E}">
        <p14:creationId xmlns:p14="http://schemas.microsoft.com/office/powerpoint/2010/main" val="3120745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181C60-1371-0E5F-FFB7-371ECD12B1B8}"/>
              </a:ext>
            </a:extLst>
          </p:cNvPr>
          <p:cNvSpPr txBox="1"/>
          <p:nvPr/>
        </p:nvSpPr>
        <p:spPr>
          <a:xfrm>
            <a:off x="747252" y="-98323"/>
            <a:ext cx="11336592" cy="5841536"/>
          </a:xfrm>
          <a:prstGeom prst="rect">
            <a:avLst/>
          </a:prstGeom>
          <a:noFill/>
        </p:spPr>
        <p:txBody>
          <a:bodyPr wrap="square">
            <a:spAutoFit/>
          </a:bodyPr>
          <a:lstStyle/>
          <a:p>
            <a:pPr algn="ctr">
              <a:lnSpc>
                <a:spcPct val="107000"/>
              </a:lnSpc>
              <a:spcAft>
                <a:spcPts val="800"/>
              </a:spcAft>
            </a:pPr>
            <a:r>
              <a:rPr lang="en-GB" sz="1600" b="1" kern="100" dirty="0">
                <a:effectLst/>
                <a:latin typeface="Arial" panose="020B0604020202020204" pitchFamily="34" charset="0"/>
                <a:ea typeface="Aptos" panose="020B0004020202020204" pitchFamily="34" charset="0"/>
                <a:cs typeface="Arial" panose="020B0604020202020204" pitchFamily="34" charset="0"/>
              </a:rPr>
              <a:t>Referencing page – health and wellbeing</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gn="ctr">
              <a:lnSpc>
                <a:spcPct val="107000"/>
              </a:lnSpc>
              <a:spcAft>
                <a:spcPts val="800"/>
              </a:spcAft>
            </a:pPr>
            <a:r>
              <a:rPr lang="en-GB" sz="1600" b="1" kern="100" dirty="0">
                <a:effectLst/>
                <a:latin typeface="Arial" panose="020B0604020202020204" pitchFamily="34" charset="0"/>
                <a:ea typeface="Aptos" panose="020B0004020202020204" pitchFamily="34" charset="0"/>
                <a:cs typeface="Arial" panose="020B0604020202020204" pitchFamily="34" charset="0"/>
              </a:rPr>
              <a:t> </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kern="100" dirty="0" err="1">
                <a:effectLst/>
                <a:latin typeface="Arial" panose="020B0604020202020204" pitchFamily="34" charset="0"/>
                <a:ea typeface="Aptos" panose="020B0004020202020204" pitchFamily="34" charset="0"/>
                <a:cs typeface="Arial" panose="020B0604020202020204" pitchFamily="34" charset="0"/>
              </a:rPr>
              <a:t>Berlinski</a:t>
            </a:r>
            <a:r>
              <a:rPr lang="en-GB" sz="1600" kern="100" dirty="0">
                <a:effectLst/>
                <a:latin typeface="Arial" panose="020B0604020202020204" pitchFamily="34" charset="0"/>
                <a:ea typeface="Aptos" panose="020B0004020202020204" pitchFamily="34" charset="0"/>
                <a:cs typeface="Arial" panose="020B0604020202020204" pitchFamily="34" charset="0"/>
              </a:rPr>
              <a:t>, S, </a:t>
            </a:r>
            <a:r>
              <a:rPr lang="en-GB" sz="1600" kern="100" dirty="0" err="1">
                <a:effectLst/>
                <a:latin typeface="Arial" panose="020B0604020202020204" pitchFamily="34" charset="0"/>
                <a:ea typeface="Aptos" panose="020B0004020202020204" pitchFamily="34" charset="0"/>
                <a:cs typeface="Arial" panose="020B0604020202020204" pitchFamily="34" charset="0"/>
              </a:rPr>
              <a:t>Schady</a:t>
            </a:r>
            <a:r>
              <a:rPr lang="en-GB" sz="1600" kern="100" dirty="0">
                <a:effectLst/>
                <a:latin typeface="Arial" panose="020B0604020202020204" pitchFamily="34" charset="0"/>
                <a:ea typeface="Aptos" panose="020B0004020202020204" pitchFamily="34" charset="0"/>
                <a:cs typeface="Arial" panose="020B0604020202020204" pitchFamily="34" charset="0"/>
              </a:rPr>
              <a:t>, N, (2015), </a:t>
            </a:r>
            <a:r>
              <a:rPr lang="en-GB" sz="1600" i="1" kern="100" dirty="0">
                <a:effectLst/>
                <a:latin typeface="Arial" panose="020B0604020202020204" pitchFamily="34" charset="0"/>
                <a:ea typeface="Aptos" panose="020B0004020202020204" pitchFamily="34" charset="0"/>
                <a:cs typeface="Arial" panose="020B0604020202020204" pitchFamily="34" charset="0"/>
              </a:rPr>
              <a:t>The Early Years Child Well-Being and the Role of Public Policy, </a:t>
            </a:r>
            <a:r>
              <a:rPr lang="en-GB" sz="1600" kern="100" dirty="0">
                <a:effectLst/>
                <a:latin typeface="Arial" panose="020B0604020202020204" pitchFamily="34" charset="0"/>
                <a:ea typeface="Aptos" panose="020B0004020202020204" pitchFamily="34" charset="0"/>
                <a:cs typeface="Arial" panose="020B0604020202020204" pitchFamily="34" charset="0"/>
              </a:rPr>
              <a:t>available at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1001843.pdf (oapen.org)</a:t>
            </a:r>
            <a:r>
              <a:rPr lang="en-GB" sz="1600" kern="100" dirty="0">
                <a:effectLst/>
                <a:latin typeface="Arial" panose="020B0604020202020204" pitchFamily="34" charset="0"/>
                <a:ea typeface="Aptos" panose="020B0004020202020204" pitchFamily="34" charset="0"/>
                <a:cs typeface="Arial" panose="020B0604020202020204" pitchFamily="34" charset="0"/>
              </a:rPr>
              <a:t>, accessed 23.7.24</a:t>
            </a:r>
          </a:p>
          <a:p>
            <a:pPr>
              <a:lnSpc>
                <a:spcPct val="107000"/>
              </a:lnSpc>
              <a:spcAft>
                <a:spcPts val="800"/>
              </a:spcAft>
            </a:pPr>
            <a:r>
              <a:rPr lang="en-GB" sz="1600" kern="100" dirty="0" err="1">
                <a:effectLst/>
                <a:latin typeface="Arial" panose="020B0604020202020204" pitchFamily="34" charset="0"/>
                <a:ea typeface="Aptos" panose="020B0004020202020204" pitchFamily="34" charset="0"/>
                <a:cs typeface="Arial" panose="020B0604020202020204" pitchFamily="34" charset="0"/>
              </a:rPr>
              <a:t>Blaxter</a:t>
            </a:r>
            <a:r>
              <a:rPr lang="en-GB" sz="1600" kern="100" dirty="0">
                <a:effectLst/>
                <a:latin typeface="Arial" panose="020B0604020202020204" pitchFamily="34" charset="0"/>
                <a:ea typeface="Aptos" panose="020B0004020202020204" pitchFamily="34" charset="0"/>
                <a:cs typeface="Arial" panose="020B0604020202020204" pitchFamily="34" charset="0"/>
              </a:rPr>
              <a:t>, M, (2010), </a:t>
            </a:r>
            <a:r>
              <a:rPr lang="en-GB" sz="1600" i="1" kern="100" dirty="0">
                <a:effectLst/>
                <a:latin typeface="Arial" panose="020B0604020202020204" pitchFamily="34" charset="0"/>
                <a:ea typeface="Aptos" panose="020B0004020202020204" pitchFamily="34" charset="0"/>
                <a:cs typeface="Arial" panose="020B0604020202020204" pitchFamily="34" charset="0"/>
              </a:rPr>
              <a:t>Health,</a:t>
            </a:r>
            <a:r>
              <a:rPr lang="en-GB" sz="1600" kern="100" dirty="0">
                <a:effectLst/>
                <a:latin typeface="Arial" panose="020B0604020202020204" pitchFamily="34" charset="0"/>
                <a:ea typeface="Aptos" panose="020B0004020202020204" pitchFamily="34" charset="0"/>
                <a:cs typeface="Arial" panose="020B0604020202020204" pitchFamily="34" charset="0"/>
              </a:rPr>
              <a:t> available at</a:t>
            </a:r>
            <a:r>
              <a:rPr lang="en-GB" sz="1600" i="1" kern="100" dirty="0">
                <a:effectLst/>
                <a:latin typeface="Arial" panose="020B0604020202020204" pitchFamily="34" charset="0"/>
                <a:ea typeface="Aptos" panose="020B0004020202020204" pitchFamily="34" charset="0"/>
                <a:cs typeface="Arial" panose="020B0604020202020204" pitchFamily="34" charset="0"/>
              </a:rPr>
              <a:t>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Health - Mildred </a:t>
            </a:r>
            <a:r>
              <a:rPr lang="en-GB" sz="1600" u="none" strike="noStrike" kern="100" dirty="0" err="1">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Blaxter</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 Google Books</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rPr>
              <a:t>, accessed 29.7.2024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Bradshaw, J (2016), </a:t>
            </a:r>
            <a:r>
              <a:rPr lang="en-GB" sz="1600" i="1" kern="100" dirty="0">
                <a:effectLst/>
                <a:latin typeface="Arial" panose="020B0604020202020204" pitchFamily="34" charset="0"/>
                <a:ea typeface="Aptos" panose="020B0004020202020204" pitchFamily="34" charset="0"/>
                <a:cs typeface="Arial" panose="020B0604020202020204" pitchFamily="34" charset="0"/>
              </a:rPr>
              <a:t>The Wellbeing of Children in the UK</a:t>
            </a:r>
            <a:r>
              <a:rPr lang="en-GB" sz="16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The Well-Being of Children in the UK (uwtsd.ac.uk)</a:t>
            </a:r>
            <a:r>
              <a:rPr lang="en-GB" sz="1600" kern="100" dirty="0">
                <a:effectLst/>
                <a:latin typeface="Arial" panose="020B0604020202020204" pitchFamily="34" charset="0"/>
                <a:ea typeface="Aptos" panose="020B0004020202020204" pitchFamily="34" charset="0"/>
                <a:cs typeface="Arial" panose="020B0604020202020204" pitchFamily="34" charset="0"/>
              </a:rPr>
              <a:t>, accessed 16.7.2024</a:t>
            </a:r>
          </a:p>
          <a:p>
            <a:pPr>
              <a:lnSpc>
                <a:spcPct val="107000"/>
              </a:lnSpc>
              <a:spcAft>
                <a:spcPts val="800"/>
              </a:spcAft>
            </a:pPr>
            <a:r>
              <a:rPr lang="en-GB" sz="1600" i="1" kern="100" dirty="0">
                <a:effectLst/>
                <a:latin typeface="Arial" panose="020B0604020202020204" pitchFamily="34" charset="0"/>
                <a:ea typeface="Aptos" panose="020B0004020202020204" pitchFamily="34" charset="0"/>
                <a:cs typeface="Arial" panose="020B0604020202020204" pitchFamily="34" charset="0"/>
              </a:rPr>
              <a:t>Every Child Matters 2003</a:t>
            </a:r>
            <a:r>
              <a:rPr lang="en-GB" sz="1600" kern="100" dirty="0">
                <a:effectLst/>
                <a:latin typeface="Arial" panose="020B0604020202020204" pitchFamily="34" charset="0"/>
                <a:ea typeface="Aptos" panose="020B0004020202020204" pitchFamily="34" charset="0"/>
                <a:cs typeface="Arial" panose="020B0604020202020204" pitchFamily="34" charset="0"/>
              </a:rPr>
              <a:t>, available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A&gt;4998-DfES-ChildrenGPaperCOV (publishing.service.gov.uk)</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rPr>
              <a:t>, accessed 16.7.2024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EYFS, available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Statutory framework for the early years foundation stage for group and school providers (publishing.service.gov.uk)</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rPr>
              <a:t>, accessed 12.8.2024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i="1" u="none" strike="noStrike" kern="100" dirty="0">
                <a:effectLst/>
                <a:latin typeface="Arial" panose="020B0604020202020204" pitchFamily="34" charset="0"/>
                <a:ea typeface="Aptos" panose="020B00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Fox</a:t>
            </a:r>
            <a:r>
              <a:rPr lang="en-GB" sz="1600" i="1" kern="100" dirty="0">
                <a:effectLst/>
                <a:latin typeface="Arial" panose="020B0604020202020204" pitchFamily="34" charset="0"/>
                <a:ea typeface="Aptos" panose="020B0004020202020204" pitchFamily="34" charset="0"/>
                <a:cs typeface="Arial" panose="020B0604020202020204" pitchFamily="34" charset="0"/>
              </a:rPr>
              <a:t>, M, et al, (2019), Supporting the Emotional Well-being of Children and Young People with Learning Disabilities, available at </a:t>
            </a:r>
            <a:r>
              <a:rPr lang="en-GB" sz="1600" i="1" u="none" strike="noStrike" kern="100" dirty="0">
                <a:effectLst/>
                <a:latin typeface="Arial" panose="020B0604020202020204" pitchFamily="34" charset="0"/>
                <a:ea typeface="Aptos" panose="020B00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Supporting the Emotional Well-being of Children and Young People with (taylorfrancis.com)</a:t>
            </a:r>
            <a:r>
              <a:rPr lang="en-GB" sz="1600" i="1" kern="100" dirty="0">
                <a:effectLst/>
                <a:latin typeface="Arial" panose="020B0604020202020204" pitchFamily="34" charset="0"/>
                <a:ea typeface="Aptos" panose="020B0004020202020204" pitchFamily="34" charset="0"/>
                <a:cs typeface="Arial" panose="020B0604020202020204" pitchFamily="34" charset="0"/>
              </a:rPr>
              <a:t>, </a:t>
            </a:r>
            <a:r>
              <a:rPr lang="en-GB" sz="1600" kern="100" dirty="0">
                <a:effectLst/>
                <a:latin typeface="Arial" panose="020B0604020202020204" pitchFamily="34" charset="0"/>
                <a:ea typeface="Aptos" panose="020B0004020202020204" pitchFamily="34" charset="0"/>
                <a:cs typeface="Arial" panose="020B0604020202020204" pitchFamily="34" charset="0"/>
              </a:rPr>
              <a:t>accessed 23.7.24</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Guy-</a:t>
            </a:r>
            <a:r>
              <a:rPr lang="en-GB" sz="1600" kern="100" dirty="0" err="1">
                <a:effectLst/>
                <a:latin typeface="Arial" panose="020B0604020202020204" pitchFamily="34" charset="0"/>
                <a:ea typeface="Aptos" panose="020B0004020202020204" pitchFamily="34" charset="0"/>
                <a:cs typeface="Arial" panose="020B0604020202020204" pitchFamily="34" charset="0"/>
              </a:rPr>
              <a:t>Evans,O</a:t>
            </a:r>
            <a:r>
              <a:rPr lang="en-GB" sz="1600" kern="100" dirty="0">
                <a:effectLst/>
                <a:latin typeface="Arial" panose="020B0604020202020204" pitchFamily="34" charset="0"/>
                <a:ea typeface="Aptos" panose="020B0004020202020204" pitchFamily="34" charset="0"/>
                <a:cs typeface="Arial" panose="020B0604020202020204" pitchFamily="34" charset="0"/>
              </a:rPr>
              <a:t>, (17</a:t>
            </a:r>
            <a:r>
              <a:rPr lang="en-GB" sz="1600" kern="100" baseline="30000" dirty="0">
                <a:effectLst/>
                <a:latin typeface="Arial" panose="020B0604020202020204" pitchFamily="34" charset="0"/>
                <a:ea typeface="Aptos" panose="020B0004020202020204" pitchFamily="34" charset="0"/>
                <a:cs typeface="Arial" panose="020B0604020202020204" pitchFamily="34" charset="0"/>
              </a:rPr>
              <a:t>th</a:t>
            </a:r>
            <a:r>
              <a:rPr lang="en-GB" sz="1600" kern="100" dirty="0">
                <a:effectLst/>
                <a:latin typeface="Arial" panose="020B0604020202020204" pitchFamily="34" charset="0"/>
                <a:ea typeface="Aptos" panose="020B0004020202020204" pitchFamily="34" charset="0"/>
                <a:cs typeface="Arial" panose="020B0604020202020204" pitchFamily="34" charset="0"/>
              </a:rPr>
              <a:t> January 2024</a:t>
            </a:r>
            <a:r>
              <a:rPr lang="en-GB" sz="1600" i="1" kern="100" dirty="0">
                <a:effectLst/>
                <a:latin typeface="Arial" panose="020B0604020202020204" pitchFamily="34" charset="0"/>
                <a:ea typeface="Aptos" panose="020B0004020202020204" pitchFamily="34" charset="0"/>
                <a:cs typeface="Arial" panose="020B0604020202020204" pitchFamily="34" charset="0"/>
              </a:rPr>
              <a:t>), Bronfenbrenner’s Ecological Systems Theory</a:t>
            </a:r>
            <a:r>
              <a:rPr lang="en-GB" sz="1600" kern="100" dirty="0">
                <a:effectLst/>
                <a:latin typeface="Arial" panose="020B0604020202020204" pitchFamily="34" charset="0"/>
                <a:ea typeface="Aptos" panose="020B0004020202020204" pitchFamily="34" charset="0"/>
                <a:cs typeface="Arial" panose="020B0604020202020204" pitchFamily="34" charset="0"/>
              </a:rPr>
              <a:t>, available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Bronfenbrenner's Ecological Systems Theory (simplypsychology.org)</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rPr>
              <a:t>, accessed 16.7.2024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rPr>
              <a:t>Healthy Child Programme, available at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https://www.gov.uk/government/collections/healthy-child-programme</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rPr>
              <a:t>, accessed 12.8.2024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Health Matters: Giving Every child the best start in life, (2016), available at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Health matters: giving every child the best start in life - GOV.UK (www.gov.uk)</a:t>
            </a:r>
            <a:r>
              <a:rPr lang="en-GB" sz="1600" kern="100" dirty="0">
                <a:effectLst/>
                <a:latin typeface="Arial" panose="020B0604020202020204" pitchFamily="34" charset="0"/>
                <a:ea typeface="Aptos" panose="020B0004020202020204" pitchFamily="34" charset="0"/>
                <a:cs typeface="Arial" panose="020B0604020202020204" pitchFamily="34" charset="0"/>
              </a:rPr>
              <a:t>, accessed 12.8.2024</a:t>
            </a:r>
          </a:p>
        </p:txBody>
      </p:sp>
    </p:spTree>
    <p:extLst>
      <p:ext uri="{BB962C8B-B14F-4D97-AF65-F5344CB8AC3E}">
        <p14:creationId xmlns:p14="http://schemas.microsoft.com/office/powerpoint/2010/main" val="1471432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6E97B6-5ACE-55F9-FE20-D4069A2DBF06}"/>
              </a:ext>
            </a:extLst>
          </p:cNvPr>
          <p:cNvSpPr txBox="1"/>
          <p:nvPr/>
        </p:nvSpPr>
        <p:spPr>
          <a:xfrm>
            <a:off x="176981" y="88491"/>
            <a:ext cx="11779045" cy="6368475"/>
          </a:xfrm>
          <a:prstGeom prst="rect">
            <a:avLst/>
          </a:prstGeom>
          <a:noFill/>
        </p:spPr>
        <p:txBody>
          <a:bodyPr wrap="square">
            <a:spAutoFit/>
          </a:bodyPr>
          <a:lstStyle/>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Health and Safety Executive, </a:t>
            </a:r>
            <a:r>
              <a:rPr lang="en-GB" sz="1600" i="1" kern="100" dirty="0">
                <a:effectLst/>
                <a:latin typeface="Arial" panose="020B0604020202020204" pitchFamily="34" charset="0"/>
                <a:ea typeface="Aptos" panose="020B0004020202020204" pitchFamily="34" charset="0"/>
                <a:cs typeface="Arial" panose="020B0604020202020204" pitchFamily="34" charset="0"/>
              </a:rPr>
              <a:t>Reporting of Injuries, Disease and Dangerous Occurrences Regulations 2013</a:t>
            </a:r>
            <a:r>
              <a:rPr lang="en-GB" sz="16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RIDDOR - Reporting of Injuries, Diseases and Dangerous Occurrences Regulations 2013 - HSE</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rPr>
              <a:t>, accessed 12.8.2024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McIntyre, L, et al, (2023), ‘Parenting stress and autistic children’s emotional problems relate to family-school partnerships and parent mental health’, </a:t>
            </a:r>
            <a:r>
              <a:rPr lang="en-GB" sz="1600" i="1" kern="100" dirty="0">
                <a:effectLst/>
                <a:latin typeface="Arial" panose="020B0604020202020204" pitchFamily="34" charset="0"/>
                <a:ea typeface="Aptos" panose="020B0004020202020204" pitchFamily="34" charset="0"/>
                <a:cs typeface="Arial" panose="020B0604020202020204" pitchFamily="34" charset="0"/>
              </a:rPr>
              <a:t>School Psychology</a:t>
            </a:r>
            <a:r>
              <a:rPr lang="en-GB" sz="1600" kern="100" dirty="0">
                <a:effectLst/>
                <a:latin typeface="Arial" panose="020B0604020202020204" pitchFamily="34" charset="0"/>
                <a:ea typeface="Aptos" panose="020B0004020202020204" pitchFamily="34" charset="0"/>
                <a:cs typeface="Arial" panose="020B0604020202020204" pitchFamily="34" charset="0"/>
              </a:rPr>
              <a:t>, Volume 38, (no5, 20203), Pages 273-286</a:t>
            </a:r>
          </a:p>
          <a:p>
            <a:pPr>
              <a:lnSpc>
                <a:spcPct val="107000"/>
              </a:lnSpc>
              <a:spcAft>
                <a:spcPts val="800"/>
              </a:spcAft>
            </a:pP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Mooney, S, (21st November 2016), ‘</a:t>
            </a:r>
            <a:r>
              <a:rPr lang="en-GB" sz="1600" u="none" strike="noStrike" kern="100" dirty="0" err="1">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Bowlby’sTheory</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of Attachment’, </a:t>
            </a:r>
            <a:r>
              <a:rPr lang="en-GB" sz="1600" i="1" u="none" strike="noStrike" kern="100" dirty="0">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Sam Mooney’s </a:t>
            </a:r>
            <a:r>
              <a:rPr lang="en-GB" sz="1600" i="1" u="none" strike="noStrike" kern="100" dirty="0" err="1">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ePortfolio</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29</a:t>
            </a:r>
            <a:r>
              <a:rPr lang="en-GB" sz="1600" u="none" strike="noStrike" kern="100" baseline="30000" dirty="0">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th</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October 2015, available at Sam Mooney's </a:t>
            </a:r>
            <a:r>
              <a:rPr lang="en-GB" sz="1600" u="none" strike="noStrike" kern="100" dirty="0" err="1">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ePortfolio</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(glowscotland.org.uk)</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rPr>
              <a:t>, accessed 16.7.2024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Musgrave, J, (2017), </a:t>
            </a:r>
            <a:r>
              <a:rPr lang="en-GB" sz="1600" i="1" kern="100" dirty="0">
                <a:effectLst/>
                <a:latin typeface="Arial" panose="020B0604020202020204" pitchFamily="34" charset="0"/>
                <a:ea typeface="Aptos" panose="020B0004020202020204" pitchFamily="34" charset="0"/>
                <a:cs typeface="Arial" panose="020B0604020202020204" pitchFamily="34" charset="0"/>
              </a:rPr>
              <a:t>Supporting </a:t>
            </a:r>
            <a:r>
              <a:rPr lang="en-GB" sz="1600" i="1" kern="100" dirty="0" err="1">
                <a:effectLst/>
                <a:latin typeface="Arial" panose="020B0604020202020204" pitchFamily="34" charset="0"/>
                <a:ea typeface="Aptos" panose="020B0004020202020204" pitchFamily="34" charset="0"/>
                <a:cs typeface="Arial" panose="020B0604020202020204" pitchFamily="34" charset="0"/>
              </a:rPr>
              <a:t>Childrens</a:t>
            </a:r>
            <a:r>
              <a:rPr lang="en-GB" sz="1600" i="1" kern="100" dirty="0">
                <a:effectLst/>
                <a:latin typeface="Arial" panose="020B0604020202020204" pitchFamily="34" charset="0"/>
                <a:ea typeface="Aptos" panose="020B0004020202020204" pitchFamily="34" charset="0"/>
                <a:cs typeface="Arial" panose="020B0604020202020204" pitchFamily="34" charset="0"/>
              </a:rPr>
              <a:t> Health and Wellbeing</a:t>
            </a:r>
            <a:r>
              <a:rPr lang="en-GB" sz="16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Sage Academic Books - Supporting Children’s Health and Wellbeing (uwtsd.ac.uk)</a:t>
            </a:r>
            <a:r>
              <a:rPr lang="en-GB" sz="1600" kern="100" dirty="0">
                <a:effectLst/>
                <a:latin typeface="Arial" panose="020B0604020202020204" pitchFamily="34" charset="0"/>
                <a:ea typeface="Aptos" panose="020B0004020202020204" pitchFamily="34" charset="0"/>
                <a:cs typeface="Arial" panose="020B0604020202020204" pitchFamily="34" charset="0"/>
              </a:rPr>
              <a:t>, accessed 16.7.20</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National Institute for Health and Care Excellence (NICE) (2016), </a:t>
            </a:r>
            <a:r>
              <a:rPr lang="en-GB" sz="1600" i="1" kern="100" dirty="0">
                <a:effectLst/>
                <a:latin typeface="Arial" panose="020B0604020202020204" pitchFamily="34" charset="0"/>
                <a:ea typeface="Aptos" panose="020B0004020202020204" pitchFamily="34" charset="0"/>
                <a:cs typeface="Arial" panose="020B0604020202020204" pitchFamily="34" charset="0"/>
              </a:rPr>
              <a:t>Early years: promoting health and wellbeing in under 5s QS128,</a:t>
            </a:r>
            <a:r>
              <a:rPr lang="en-GB" sz="16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Find guidance | NICE</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rPr>
              <a:t>, accessed 12.8.2024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Owen, F.K. and </a:t>
            </a:r>
            <a:r>
              <a:rPr lang="en-GB" sz="1600" kern="100" dirty="0" err="1">
                <a:effectLst/>
                <a:latin typeface="Arial" panose="020B0604020202020204" pitchFamily="34" charset="0"/>
                <a:ea typeface="Aptos" panose="020B0004020202020204" pitchFamily="34" charset="0"/>
                <a:cs typeface="Arial" panose="020B0604020202020204" pitchFamily="34" charset="0"/>
              </a:rPr>
              <a:t>ÇeliK</a:t>
            </a:r>
            <a:r>
              <a:rPr lang="en-GB" sz="1600" kern="100" dirty="0">
                <a:effectLst/>
                <a:latin typeface="Arial" panose="020B0604020202020204" pitchFamily="34" charset="0"/>
                <a:ea typeface="Aptos" panose="020B0004020202020204" pitchFamily="34" charset="0"/>
                <a:cs typeface="Arial" panose="020B0604020202020204" pitchFamily="34" charset="0"/>
              </a:rPr>
              <a:t>, N.D, (2018), Lifelong Healthy Lifestyle and Wellness, Current Approaches in Psychiatry</a:t>
            </a:r>
            <a:r>
              <a:rPr lang="en-GB" sz="1600" i="1" kern="100" dirty="0">
                <a:effectLst/>
                <a:latin typeface="Arial" panose="020B0604020202020204" pitchFamily="34" charset="0"/>
                <a:ea typeface="Aptos" panose="020B0004020202020204" pitchFamily="34" charset="0"/>
                <a:cs typeface="Arial" panose="020B0604020202020204" pitchFamily="34" charset="0"/>
              </a:rPr>
              <a:t>, </a:t>
            </a:r>
            <a:r>
              <a:rPr lang="en-GB" sz="1600" kern="100" dirty="0">
                <a:effectLst/>
                <a:latin typeface="Arial" panose="020B0604020202020204" pitchFamily="34" charset="0"/>
                <a:ea typeface="Aptos" panose="020B0004020202020204" pitchFamily="34" charset="0"/>
                <a:cs typeface="Arial" panose="020B0604020202020204" pitchFamily="34" charset="0"/>
              </a:rPr>
              <a:t>10(4), pp. 430-443.</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Roberts, R, (2010), </a:t>
            </a:r>
            <a:r>
              <a:rPr lang="en-GB" sz="1600" i="1" kern="100" dirty="0">
                <a:effectLst/>
                <a:latin typeface="Arial" panose="020B0604020202020204" pitchFamily="34" charset="0"/>
                <a:ea typeface="Aptos" panose="020B0004020202020204" pitchFamily="34" charset="0"/>
                <a:cs typeface="Arial" panose="020B0604020202020204" pitchFamily="34" charset="0"/>
              </a:rPr>
              <a:t>Wellbeing From Birth</a:t>
            </a:r>
            <a:r>
              <a:rPr lang="en-GB" sz="1600" kern="100" dirty="0">
                <a:effectLst/>
                <a:latin typeface="Arial" panose="020B0604020202020204" pitchFamily="34" charset="0"/>
                <a:ea typeface="Aptos" panose="020B0004020202020204" pitchFamily="34" charset="0"/>
                <a:cs typeface="Arial" panose="020B0604020202020204" pitchFamily="34" charset="0"/>
              </a:rPr>
              <a:t>, available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‪Wellbeing From Birth‎ - ‪Record details‎ - ‪EBSCOhost Research Databases‎ (uwtsd.ac.uk)</a:t>
            </a:r>
            <a:r>
              <a:rPr lang="en-GB" sz="1600" kern="100" dirty="0">
                <a:effectLst/>
                <a:latin typeface="Arial" panose="020B0604020202020204" pitchFamily="34" charset="0"/>
                <a:ea typeface="Aptos" panose="020B0004020202020204" pitchFamily="34" charset="0"/>
                <a:cs typeface="Arial" panose="020B0604020202020204" pitchFamily="34" charset="0"/>
              </a:rPr>
              <a:t>, accessed 23.7.2024</a:t>
            </a:r>
          </a:p>
          <a:p>
            <a:pPr>
              <a:lnSpc>
                <a:spcPct val="107000"/>
              </a:lnSpc>
              <a:spcAft>
                <a:spcPts val="800"/>
              </a:spcAft>
            </a:pPr>
            <a:r>
              <a:rPr lang="en-GB" sz="1600" i="1" kern="100" dirty="0">
                <a:effectLst/>
                <a:latin typeface="Arial" panose="020B0604020202020204" pitchFamily="34" charset="0"/>
                <a:ea typeface="Aptos" panose="020B0004020202020204" pitchFamily="34" charset="0"/>
                <a:cs typeface="Arial" panose="020B0604020202020204" pitchFamily="34" charset="0"/>
              </a:rPr>
              <a:t>United Nations Convention on the Rights of the Child</a:t>
            </a:r>
            <a:r>
              <a:rPr lang="en-GB" sz="16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United Nations Convention on the Rights of the Child (UNCRC): how legislation underpins implementation in England - GOV.UK (www.gov.uk)</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rPr>
              <a:t>, accessed 12.8.2024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i="1" kern="100" dirty="0">
                <a:effectLst/>
                <a:latin typeface="Arial" panose="020B0604020202020204" pitchFamily="34" charset="0"/>
                <a:ea typeface="Aptos" panose="020B0004020202020204" pitchFamily="34" charset="0"/>
                <a:cs typeface="Arial" panose="020B0604020202020204" pitchFamily="34" charset="0"/>
              </a:rPr>
              <a:t>Wellbeing of Wales 2022</a:t>
            </a:r>
            <a:r>
              <a:rPr lang="en-GB" sz="16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Wellbeing of Wales: 2022 | GOV.WALES</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rPr>
              <a:t> accessed 10.8.2024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i="1" kern="100" dirty="0">
                <a:effectLst/>
                <a:latin typeface="Arial" panose="020B0604020202020204" pitchFamily="34" charset="0"/>
                <a:ea typeface="Aptos" panose="020B0004020202020204" pitchFamily="34" charset="0"/>
                <a:cs typeface="Arial" panose="020B0604020202020204" pitchFamily="34" charset="0"/>
              </a:rPr>
              <a:t>Working together to safeguard children</a:t>
            </a:r>
            <a:r>
              <a:rPr lang="en-GB" sz="16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Working together to safeguard children: statutory framework (publishing.service.gov.uk)</a:t>
            </a:r>
            <a:r>
              <a:rPr lang="en-GB" sz="1600" u="none" strike="noStrike" kern="100" dirty="0">
                <a:effectLst/>
                <a:latin typeface="Arial" panose="020B0604020202020204" pitchFamily="34" charset="0"/>
                <a:ea typeface="Aptos" panose="020B0004020202020204" pitchFamily="34" charset="0"/>
                <a:cs typeface="Arial" panose="020B0604020202020204" pitchFamily="34" charset="0"/>
              </a:rPr>
              <a:t>,accessed 16.7.2024</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World Health Organization, (2014), </a:t>
            </a:r>
            <a:r>
              <a:rPr lang="en-GB" sz="1600" i="1" kern="100" dirty="0">
                <a:effectLst/>
                <a:latin typeface="Arial" panose="020B0604020202020204" pitchFamily="34" charset="0"/>
                <a:ea typeface="Aptos" panose="020B0004020202020204" pitchFamily="34" charset="0"/>
                <a:cs typeface="Arial" panose="020B0604020202020204" pitchFamily="34" charset="0"/>
              </a:rPr>
              <a:t>Constitution of the World Health Organization</a:t>
            </a:r>
            <a:r>
              <a:rPr lang="en-GB" sz="1600" kern="100" dirty="0">
                <a:effectLst/>
                <a:latin typeface="Arial" panose="020B0604020202020204" pitchFamily="34" charset="0"/>
                <a:ea typeface="Aptos" panose="020B0004020202020204" pitchFamily="34" charset="0"/>
                <a:cs typeface="Arial" panose="020B0604020202020204" pitchFamily="34" charset="0"/>
              </a:rPr>
              <a:t>, forty eight edition</a:t>
            </a:r>
          </a:p>
        </p:txBody>
      </p:sp>
    </p:spTree>
    <p:extLst>
      <p:ext uri="{BB962C8B-B14F-4D97-AF65-F5344CB8AC3E}">
        <p14:creationId xmlns:p14="http://schemas.microsoft.com/office/powerpoint/2010/main" val="3604289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6E8A48-3748-ED1D-A79E-269C9542598B}"/>
              </a:ext>
            </a:extLst>
          </p:cNvPr>
          <p:cNvSpPr txBox="1"/>
          <p:nvPr/>
        </p:nvSpPr>
        <p:spPr>
          <a:xfrm>
            <a:off x="88490" y="98323"/>
            <a:ext cx="12015020" cy="6120009"/>
          </a:xfrm>
          <a:prstGeom prst="rect">
            <a:avLst/>
          </a:prstGeom>
          <a:noFill/>
        </p:spPr>
        <p:txBody>
          <a:bodyPr wrap="square">
            <a:spAutoFit/>
          </a:bodyPr>
          <a:lstStyle/>
          <a:p>
            <a:pPr algn="ctr">
              <a:lnSpc>
                <a:spcPct val="107000"/>
              </a:lnSpc>
              <a:spcAft>
                <a:spcPts val="800"/>
              </a:spcAft>
            </a:pPr>
            <a:r>
              <a:rPr lang="en-GB" sz="1800" b="1" u="sng" kern="100" dirty="0">
                <a:effectLst/>
                <a:latin typeface="Arial" panose="020B0604020202020204" pitchFamily="34" charset="0"/>
                <a:ea typeface="Aptos" panose="020B0004020202020204" pitchFamily="34" charset="0"/>
                <a:cs typeface="Times New Roman" panose="02020603050405020304" pitchFamily="18" charset="0"/>
              </a:rPr>
              <a:t>Presentation – Health and Wellbeing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Hello, my name is bernie and today I will be discussing the topic obesity in young children. This is an extremely important topic, especially for early years professionals. 1 in 5 children in the UK are overweight when they start school. This is a major concern. Therefore, in covering this topic, this will give some valuable information regarding childhood obesity. What are the causes of childhood obesity? What can early years professionals do to help reduce the number of children who are obese? What is the government doing to tackle this issue? Along with all other associated information regarding obesity in childhood.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Aptos" panose="020B0004020202020204" pitchFamily="34" charset="0"/>
                <a:cs typeface="Times New Roman" panose="02020603050405020304" pitchFamily="18" charset="0"/>
              </a:rPr>
              <a:t>Are parents the cause?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There is no scientific fact indicating that’s parents are the cause of childhood obesity however there are things that parents can do to promote a healthy lifestyle. Providing a rich, nutritionally balanced diet consisting of fruit, vegetables, meat and appropriate amounts of dairy in addition to access to regular exercise and physical activity are all things parents can do to help prevent children from developing obesity.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Aptos" panose="020B0004020202020204" pitchFamily="34" charset="0"/>
                <a:cs typeface="Times New Roman" panose="02020603050405020304" pitchFamily="18" charset="0"/>
              </a:rPr>
              <a:t>Can being breastfed prevent young children becoming obese?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effectLst/>
                <a:latin typeface="Arial" panose="020B0604020202020204" pitchFamily="34" charset="0"/>
                <a:ea typeface="Aptos" panose="020B0004020202020204" pitchFamily="34" charset="0"/>
              </a:rPr>
              <a:t>Children that are breastfed are of a lower risk of obesity. The reasons for this could be due to the slower growth pattern of breastfed babies compared with babies that are formula-fed. Faster growth in formula-fed babies is, in part, caused by overfeeding. Baby milk formulas are higher in energy and protein compared to breast milk. Infants who are bottle fed tend to consume more milk than those babies who are breastfed. This does not necessarily mean that bottle fed babies will develop obesity however there is research evidence that supports breast feeding as a modest but significant protective effect against the development of obesity.</a:t>
            </a:r>
            <a:endParaRPr lang="en-GB" dirty="0"/>
          </a:p>
        </p:txBody>
      </p:sp>
    </p:spTree>
    <p:extLst>
      <p:ext uri="{BB962C8B-B14F-4D97-AF65-F5344CB8AC3E}">
        <p14:creationId xmlns:p14="http://schemas.microsoft.com/office/powerpoint/2010/main" val="1633844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3C71CA-B5C6-D8D1-052F-C52FCC65800A}"/>
              </a:ext>
            </a:extLst>
          </p:cNvPr>
          <p:cNvSpPr txBox="1"/>
          <p:nvPr/>
        </p:nvSpPr>
        <p:spPr>
          <a:xfrm>
            <a:off x="98323" y="98323"/>
            <a:ext cx="11965858" cy="6205417"/>
          </a:xfrm>
          <a:prstGeom prst="rect">
            <a:avLst/>
          </a:prstGeom>
          <a:noFill/>
        </p:spPr>
        <p:txBody>
          <a:bodyPr wrap="square">
            <a:spAutoFit/>
          </a:bodyPr>
          <a:lstStyle/>
          <a:p>
            <a:pPr>
              <a:lnSpc>
                <a:spcPct val="107000"/>
              </a:lnSpc>
              <a:spcAft>
                <a:spcPts val="800"/>
              </a:spcAft>
            </a:pPr>
            <a:r>
              <a:rPr lang="en-GB" sz="1800" b="1" u="sng" kern="100" dirty="0">
                <a:effectLst/>
                <a:latin typeface="Arial" panose="020B0604020202020204" pitchFamily="34" charset="0"/>
                <a:ea typeface="Aptos" panose="020B0004020202020204" pitchFamily="34" charset="0"/>
                <a:cs typeface="Times New Roman" panose="02020603050405020304" pitchFamily="18" charset="0"/>
              </a:rPr>
              <a:t>What are the causes of childhood obesity?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Obesity in childhood is a momentous international health problem and starts in early life, and, for many, is then continued into adulthood. Once obesity has entrenched it is difficult to override and is linked with poorer health outcomes in the short and long term. Therefore, tackling obesity in childhood, is imperilment to reduce potential lifelong risks and protect health. Interventions that have proven to be successful in the hampering and management of obesity in childhood are urgently required. These, ideally, should be based upon existing evidence and target the youngest children including their families. Obesity is the result of an energy imbalance. A strong genetic tendency is indicated by the coexistence of obesity in family members. However, external factors still play a key role, and obesity is extensively believed to result from interactions between genes and environment. Lack of a healthy balanced diet and physical activity are some of the contributions to childhood obesity alongside the intake of larger portioned food, processed food and food high in sugars. Other factors are the increased use of cars and lack of, or low levels of physical activity. Children who spend a great deal of time playing on electronic devices or watching television instead of going outside to play or participating in actual play and physical activity are strongly associated with increased risk of chronic illnesses including obesity. Introducing babies to solid foods too early, before 6 months of age, can be another cause childhood obesity as this is where the child’s dietary habits are formed and continued into adult life. Children who have diets consisting of considerable amounts of sugar or processed foods that lack in fruit, fibre and vegetables are also at an increased risk of developing obesity. Other factors that may be a cause for concern for are when one, or both, parents are overweight or obese. Babies who are a large size at birth (over 4kg) or children that have a rapid growth during infancy are also at greater risk of developing childhood obesity.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93993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B0FD75-A1AC-7725-16BA-5FD3C37E8C31}"/>
              </a:ext>
            </a:extLst>
          </p:cNvPr>
          <p:cNvSpPr txBox="1"/>
          <p:nvPr/>
        </p:nvSpPr>
        <p:spPr>
          <a:xfrm>
            <a:off x="0" y="0"/>
            <a:ext cx="12191999" cy="5927200"/>
          </a:xfrm>
          <a:prstGeom prst="rect">
            <a:avLst/>
          </a:prstGeom>
          <a:noFill/>
        </p:spPr>
        <p:txBody>
          <a:bodyPr wrap="square">
            <a:spAutoFit/>
          </a:bodyPr>
          <a:lstStyle/>
          <a:p>
            <a:pPr>
              <a:lnSpc>
                <a:spcPct val="107000"/>
              </a:lnSpc>
              <a:spcAft>
                <a:spcPts val="800"/>
              </a:spcAft>
            </a:pPr>
            <a:r>
              <a:rPr lang="en-GB" sz="1800" b="1" u="sng" kern="100" dirty="0">
                <a:effectLst/>
                <a:latin typeface="Arial" panose="020B0604020202020204" pitchFamily="34" charset="0"/>
                <a:ea typeface="Aptos" panose="020B0004020202020204" pitchFamily="34" charset="0"/>
                <a:cs typeface="Times New Roman" panose="02020603050405020304" pitchFamily="18" charset="0"/>
              </a:rPr>
              <a:t>Is childhood obesity more common in lower income families?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It is suggested that families in lower-income areas tend to have less vitamin C in their diet however this does not necessarily mean that obesity in childhood is more common in lower income families. It may be a personal choice or a medical allergy. Although children in lower income families may experience obstacles in sustaining a healthy diet, for example, not consistently having the ability to purchase additional items such as fruit it does not mean that they are more likely to become obese. There are many factors that contribute to obesity in young children, with each case being unique to each family however there is no research to indicate that children from low income families are necessarily going to become obese.</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Aptos" panose="020B0004020202020204" pitchFamily="34" charset="0"/>
                <a:cs typeface="Times New Roman" panose="02020603050405020304" pitchFamily="18" charset="0"/>
              </a:rPr>
              <a:t>What are the health issues related to childhood obesity?</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Obese children have a higher risk of developing diseases including type 2 diabetes mellitus and asthma. It is also suggested that children who are obese, have low self-esteem. Children who are obese are at an increased risk of cardiovascular disease and certain cancers. Reducing obesity is therefore a critical issue to overcome.</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Aptos" panose="020B0004020202020204" pitchFamily="34" charset="0"/>
                <a:cs typeface="Times New Roman" panose="02020603050405020304" pitchFamily="18" charset="0"/>
              </a:rPr>
              <a:t>What can early years professionals do to help reduce the number of children who are obese?</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Early years practitioners can help reduce obesity by promoting schemes like Healthy Start and by having knowledge of local outside agencies that can help provide families with the information and utilities required for a healthy lifestyle. Providing inclusive environments which provide plenty of opportunities for physical activities. Strategies, like multicomponent lifestyle programmes can be effective in reducing childhood obesity. These achieve greater success when tailored to individual family needs. Obesity is a disease, systematic of modern life that begins in early childhood.</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15658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5D7ADF0-65F3-51F4-2500-0DA2A89E26AF}"/>
              </a:ext>
            </a:extLst>
          </p:cNvPr>
          <p:cNvSpPr txBox="1"/>
          <p:nvPr/>
        </p:nvSpPr>
        <p:spPr>
          <a:xfrm>
            <a:off x="0" y="0"/>
            <a:ext cx="12192000" cy="6191823"/>
          </a:xfrm>
          <a:prstGeom prst="rect">
            <a:avLst/>
          </a:prstGeom>
          <a:noFill/>
        </p:spPr>
        <p:txBody>
          <a:bodyPr wrap="square">
            <a:spAutoFit/>
          </a:bodyPr>
          <a:lstStyle/>
          <a:p>
            <a:r>
              <a:rPr lang="en-GB" sz="1800" kern="100" dirty="0">
                <a:effectLst/>
                <a:latin typeface="Arial" panose="020B0604020202020204" pitchFamily="34" charset="0"/>
                <a:ea typeface="Aptos" panose="020B0004020202020204" pitchFamily="34" charset="0"/>
                <a:cs typeface="Times New Roman" panose="02020603050405020304" pitchFamily="18" charset="0"/>
              </a:rPr>
              <a:t>Other strategies that practitioners can do is the promotion of healthy eating, providing healthy meals and fruit at snack time, encouraging children to drink plenty of water and engaging in physical activities with the children. Provide leaflets home about healthy lifestyles and displaying posters in the setting are all examples of practices that early years professionals can do to try and combat obesity.</a:t>
            </a:r>
          </a:p>
          <a:p>
            <a:pPr>
              <a:lnSpc>
                <a:spcPct val="107000"/>
              </a:lnSpc>
              <a:spcAft>
                <a:spcPts val="800"/>
              </a:spcAft>
            </a:pPr>
            <a:r>
              <a:rPr lang="en-GB" sz="1800" b="1" u="sng" kern="100" dirty="0">
                <a:effectLst/>
                <a:latin typeface="Arial" panose="020B0604020202020204" pitchFamily="34" charset="0"/>
                <a:ea typeface="Aptos" panose="020B0004020202020204" pitchFamily="34" charset="0"/>
                <a:cs typeface="Times New Roman" panose="02020603050405020304" pitchFamily="18" charset="0"/>
              </a:rPr>
              <a:t>What is the government doing to tackle childhood obesity?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Nutrition during pregnancy and early years directly impacts long-term health. There are several initiatives that have been devised to promote healthy living and prevent children from developing obesity, for example, the Healthy Start programme. This is a government funded scheme that was implemented in 2006 with the aim of providing a nutritional platform and enabling low-income families access to a healthy diet. This scheme is available to women who are 10 weeks pregnant onwards and continues until the child is 4 years old. The Healthy Start Scheme consists of a pre-paid card being provided every 4 weeks. This card then entitles the card holder to purchase healthy food such as fruit and vegetables, whether they are fresh, frozen, or tinned foods. Milk and fruit juice, or, for babies are not breast fed, infant formula can   be purchased too. In addition to this, Healthy Start also provide vitamins including folic acid, vitamin C and vitamin D for pregnant people. These vitamins are especially vital as all pregnant and breastfeeding women along with young children are at risk of vitamin D deficiency and 8% of children under 5 in the UK do not have enough vitamin A in their diet.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Aptos" panose="020B0004020202020204" pitchFamily="34" charset="0"/>
                <a:cs typeface="Times New Roman" panose="02020603050405020304" pitchFamily="18" charset="0"/>
              </a:rPr>
              <a:t>What resources are available to combat childhood obesity?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effectLst/>
                <a:latin typeface="Arial" panose="020B0604020202020204" pitchFamily="34" charset="0"/>
                <a:ea typeface="Aptos" panose="020B0004020202020204" pitchFamily="34" charset="0"/>
              </a:rPr>
              <a:t>Another programme aimed at helping to reduce obesity is Planet Munch, which is also known as Trim tots, this scheme was developed to meet UK NICE guideline CG189. This scheme is aimed at younger children, under 5 years old, as this is the</a:t>
            </a:r>
            <a:r>
              <a:rPr lang="en-GB" kern="100" dirty="0">
                <a:latin typeface="Arial" panose="020B0604020202020204" pitchFamily="34" charset="0"/>
                <a:ea typeface="Aptos" panose="020B0004020202020204" pitchFamily="34" charset="0"/>
                <a:cs typeface="Times New Roman" panose="02020603050405020304" pitchFamily="18" charset="0"/>
              </a:rPr>
              <a:t> </a:t>
            </a:r>
            <a:r>
              <a:rPr lang="en-GB" sz="1800" dirty="0">
                <a:effectLst/>
                <a:latin typeface="Arial" panose="020B0604020202020204" pitchFamily="34" charset="0"/>
                <a:ea typeface="Aptos" panose="020B0004020202020204" pitchFamily="34" charset="0"/>
              </a:rPr>
              <a:t>age range of children where interventions are most successful.</a:t>
            </a:r>
            <a:endParaRPr lang="en-GB" dirty="0"/>
          </a:p>
        </p:txBody>
      </p:sp>
    </p:spTree>
    <p:extLst>
      <p:ext uri="{BB962C8B-B14F-4D97-AF65-F5344CB8AC3E}">
        <p14:creationId xmlns:p14="http://schemas.microsoft.com/office/powerpoint/2010/main" val="2685902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DB2CBA-3EE6-B897-90D9-96F60FE31A30}"/>
              </a:ext>
            </a:extLst>
          </p:cNvPr>
          <p:cNvSpPr txBox="1"/>
          <p:nvPr/>
        </p:nvSpPr>
        <p:spPr>
          <a:xfrm>
            <a:off x="0" y="0"/>
            <a:ext cx="12192000" cy="5909310"/>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rPr>
              <a:t>Parents/caregivers can self-refer for this scheme or they can be referred by a primary care practitioner. Planet Munch is the only healthy lifestyle scheme for pre-school children that has evidence which demonstrates the effectiveness of lowering the risk of obesity in young children up to two years after completion. (The results from two randomised controlled trials, the gold standard research design, were published as an abstract in the Lancet and show a reduction to both BP and BMI for participating families). This is also the only healthy lifestyle programme that meets all NICE guidelines for the prevention of obesity. The scheme runs for 24 weeks and consists of several strategies and techniques aimed at promoting the benefits of a healthy lifestyle through play and art. This also includes participation of the child’s parents/caregivers and can also involve other key people in the child’s life, for example, siblings and grandparents. The Planet Munch programme was developed by a team of community artists, together, with leading behaviour, health, and movement experts from the Institute of Child Health. Combining science and art to create a fun and interactive experience for children under 5 years old, alongside their adults and family members to encourage healthy lifestyles. The programme is based in an informal learning environment using a creative child friendly approach. Planet Munch entails dance-based music &amp; movement, puppets, interactive nutrition sessions and storytelling alongside arts and crafts providing a valuable, fun, supporting and engaging experience to support healthy living going forward. Using diverse art forms to help support social and emotional development in addition to developing communication skills, providing opportunities for children and parents to learn together. The programme is led by experienced practitioners, working with the child’s families over a 24 week period providing a consistent framework with structured content. This praise-based learning programme was developed to support every aspect of child development while including all of the child’s family. LEAF (Lifestyles, Eating and Activity for Families) is another programme aimed at combating childhood obesity however this is not a national programme, it is only available in Cornwall. LEAF is a weight management programme tailored to children from birth to six years old.</a:t>
            </a:r>
            <a:endParaRPr lang="en-GB" dirty="0"/>
          </a:p>
        </p:txBody>
      </p:sp>
    </p:spTree>
    <p:extLst>
      <p:ext uri="{BB962C8B-B14F-4D97-AF65-F5344CB8AC3E}">
        <p14:creationId xmlns:p14="http://schemas.microsoft.com/office/powerpoint/2010/main" val="1470744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DBCC84-C85C-83CC-A6FA-1C121B39C351}"/>
              </a:ext>
            </a:extLst>
          </p:cNvPr>
          <p:cNvSpPr txBox="1"/>
          <p:nvPr/>
        </p:nvSpPr>
        <p:spPr>
          <a:xfrm>
            <a:off x="0" y="-1"/>
            <a:ext cx="12192000" cy="6212150"/>
          </a:xfrm>
          <a:prstGeom prst="rect">
            <a:avLst/>
          </a:prstGeom>
          <a:noFill/>
        </p:spPr>
        <p:txBody>
          <a:bodyPr wrap="square">
            <a:spAutoFit/>
          </a:bodyPr>
          <a:lstStyle/>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 health professional explains the contents and aims of the LEAF programme and will then, with the parent’s consent, refer the child. The programme starts with a telephone consultation between the parent and a dietician who will then arrange to visit the child and parents at home. During this visit, the dietician will communicate with the parents and gain an understanding of the family dynamic and lifestyle. If the parent, then feels ready and able to commit to some lifestyle changes the referral will then be accepted. The dietician will then form an individual plan and set goals, offering support through the process. The child will then attend a clinic appointment, at this point it is essential that a parent or guardian accompanies the child, the LEAF team, consists of a doctor, activity advisor and dietician. The dietician will then plan group sessions local to the family which will continue for 5 weeks. It is possible that one to one sessions with a health visitor and dietician or school nurse if the parent is not able to participate in group sessions. The topics that are covered consist of learning about healthier food choices, positive behaviour change, portion sizes, routines and physical activity and food labelling. Upon completion of the programme the child will then be offered a follow up clinic assessment.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Aptos" panose="020B0004020202020204" pitchFamily="34" charset="0"/>
                <a:cs typeface="Times New Roman" panose="02020603050405020304" pitchFamily="18" charset="0"/>
              </a:rPr>
              <a:t>Conclusion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In conclusion, child obesity is an ongoing international health issue. There is not one specific factor or cause. It can happen to any child regardless of economic status, however there are indications that children in lower income families are more at risk. Other factors can also be lack of knowledge regarding a healthy lifestyle therefore there is no one specific cure. Every child is individual therefore every case will be treated as such and tailored to the child and their families’ specific needs. One key point to remember though is that together with a healthy balanced diet, regular exercise and the support of family and professional practitioners, the child’s chances of a healthy life are increased, and the risks of obesity are decreased.</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29697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E2159E-CD5B-3409-E8A8-1BE2AA08404F}"/>
              </a:ext>
            </a:extLst>
          </p:cNvPr>
          <p:cNvSpPr>
            <a:spLocks noChangeArrowheads="1"/>
          </p:cNvSpPr>
          <p:nvPr/>
        </p:nvSpPr>
        <p:spPr bwMode="auto">
          <a:xfrm>
            <a:off x="224588" y="1037408"/>
            <a:ext cx="11967412"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sng"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Referencing Page – Health and wellbeing presentation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Childhood Obesity: A Plan for Action, (2018), available at </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childhood-obesity-a-plan-for-action-chapter-2.pdf (publishing.service.gov.uk)</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 12.08.2024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rPr>
              <a:t>Laningan</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J et al, (2019), ‘Childhood Obesity’, </a:t>
            </a:r>
            <a:r>
              <a:rPr kumimoji="0" lang="en-GB" altLang="en-US" sz="14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Science Direct,</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Volume 47 (Volume 3), Pages 190-194.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National Health Service, (2024), </a:t>
            </a:r>
            <a:r>
              <a:rPr kumimoji="0" lang="en-GB" altLang="en-US" sz="14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Get Help to Buy Food and Milk (The Healthy Start Scheme), </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available at </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Get help to buy food and milk (Healthy Start)</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 12.08.2024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National Health Service, (2023), </a:t>
            </a:r>
            <a:r>
              <a:rPr kumimoji="0" lang="en-GB" altLang="en-US" sz="14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Lifestyles, Eating and Activity for Families (LEAF)</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available at </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Lifestyles, Eating and Activity for Families (LEAF) (cornwall.nhs.uk)</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 12.08.2024</a:t>
            </a:r>
            <a:endParaRPr kumimoji="0" lang="en-GB" altLang="en-US" sz="14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National Institute for Health and Care Excellence, (2013),</a:t>
            </a:r>
            <a:r>
              <a:rPr kumimoji="0" lang="en-GB" altLang="en-US" sz="14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Weight management: lifestyle services for overweight or obese children and young people</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available at </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Recommendations | Weight management: lifestyle services for overweight or obese children and young people | Guidance | NICE</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 12.08.2024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Tackling Obesity, (2020),available at Tackling obesity: government strategy - GOV.UK (www.gov.uk), accessed 12.08.2024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Trim Tots (2024), </a:t>
            </a:r>
            <a:r>
              <a:rPr kumimoji="0" lang="en-GB" altLang="en-US" sz="14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Nutrition, Art, Music,&amp; Movement, </a:t>
            </a:r>
            <a:r>
              <a:rPr kumimoji="0" lang="en-GB" altLang="en-US" sz="1400" b="0" i="1"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rPr>
              <a:t>Funbursts</a:t>
            </a:r>
            <a:r>
              <a:rPr kumimoji="0" lang="en-GB" altLang="en-US" sz="14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&amp; Cooking</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available at </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Nutrition, Art, Music &amp; Movement, </a:t>
            </a:r>
            <a:r>
              <a:rPr kumimoji="0" lang="en-GB" altLang="en-US" sz="1400" b="0" i="0"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Funbursts</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&amp; Cooking - Trim Tots</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 12.08.2024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Yuca, A S, (2012), </a:t>
            </a:r>
            <a:r>
              <a:rPr kumimoji="0" lang="en-GB" altLang="en-US" sz="14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Childhood Obesity, </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available </a:t>
            </a:r>
            <a:r>
              <a:rPr kumimoji="0" lang="en-GB" altLang="en-US" sz="14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Childhood Obesity | </a:t>
            </a:r>
            <a:r>
              <a:rPr kumimoji="0" lang="en-GB" altLang="en-US" sz="1400" b="0" i="0"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IntechOpen</a:t>
            </a:r>
            <a:endParaRPr kumimoji="0" lang="en-GB" altLang="en-US" sz="1400" b="0" i="0" u="none" strike="noStrike" cap="none" normalizeH="0" baseline="0" dirty="0">
              <a:ln>
                <a:noFill/>
              </a:ln>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661045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12250</TotalTime>
  <Words>5203</Words>
  <Application>Microsoft Office PowerPoint</Application>
  <PresentationFormat>Widescreen</PresentationFormat>
  <Paragraphs>76</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bernie bowers</dc:creator>
  <cp:lastModifiedBy>bernie bowers</cp:lastModifiedBy>
  <cp:revision>1</cp:revision>
  <dcterms:created xsi:type="dcterms:W3CDTF">2024-08-10T17:50:42Z</dcterms:created>
  <dcterms:modified xsi:type="dcterms:W3CDTF">2024-08-19T08:20:51Z</dcterms:modified>
</cp:coreProperties>
</file>