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9" r:id="rId4"/>
    <p:sldId id="257" r:id="rId5"/>
    <p:sldId id="260" r:id="rId6"/>
    <p:sldId id="272" r:id="rId7"/>
    <p:sldId id="271" r:id="rId8"/>
  </p:sldIdLst>
  <p:sldSz cx="18288000" cy="10287000"/>
  <p:notesSz cx="6858000" cy="9144000"/>
  <p:embeddedFontLst>
    <p:embeddedFont>
      <p:font typeface="Calibri" panose="020F0502020204030204" pitchFamily="34" charset="0"/>
      <p:regular r:id="rId9"/>
      <p:bold r:id="rId10"/>
      <p:italic r:id="rId11"/>
      <p:boldItalic r:id="rId12"/>
    </p:embeddedFont>
    <p:embeddedFont>
      <p:font typeface="Gliker SemiBold" panose="020B0604020202020204" charset="0"/>
      <p:regular r:id="rId13"/>
    </p:embeddedFont>
    <p:embeddedFont>
      <p:font typeface="Montserrat" panose="00000500000000000000" pitchFamily="2"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3" d="100"/>
          <a:sy n="43" d="100"/>
        </p:scale>
        <p:origin x="93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5.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4.fntdata"/><Relationship Id="rId17"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font" Target="fonts/font8.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font" Target="fonts/font7.fntdata"/><Relationship Id="rId10" Type="http://schemas.openxmlformats.org/officeDocument/2006/relationships/font" Target="fonts/font2.fntdata"/><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font" Target="fonts/font1.fntdata"/><Relationship Id="rId14" Type="http://schemas.openxmlformats.org/officeDocument/2006/relationships/font" Target="fonts/font6.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5/24/2023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svg"/><Relationship Id="rId7" Type="http://schemas.openxmlformats.org/officeDocument/2006/relationships/image" Target="../media/image9.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55" r="1337" b="40128"/>
          <a:stretch>
            <a:fillRect/>
          </a:stretch>
        </p:blipFill>
        <p:spPr>
          <a:xfrm>
            <a:off x="1347107" y="1465363"/>
            <a:ext cx="16102693" cy="7515351"/>
          </a:xfrm>
          <a:prstGeom prst="rect">
            <a:avLst/>
          </a:prstGeom>
        </p:spPr>
      </p:pic>
      <p:pic>
        <p:nvPicPr>
          <p:cNvPr id="10" name="Picture 10"/>
          <p:cNvPicPr>
            <a:picLocks noChangeAspect="1"/>
          </p:cNvPicPr>
          <p:nvPr/>
        </p:nvPicPr>
        <p:blipFill>
          <a:blip r:embed="rId4"/>
          <a:srcRect/>
          <a:stretch>
            <a:fillRect/>
          </a:stretch>
        </p:blipFill>
        <p:spPr>
          <a:xfrm>
            <a:off x="2729076" y="1281722"/>
            <a:ext cx="433500" cy="1279706"/>
          </a:xfrm>
          <a:prstGeom prst="rect">
            <a:avLst/>
          </a:prstGeom>
        </p:spPr>
      </p:pic>
      <p:sp>
        <p:nvSpPr>
          <p:cNvPr id="11" name="TextBox 11"/>
          <p:cNvSpPr txBox="1"/>
          <p:nvPr/>
        </p:nvSpPr>
        <p:spPr>
          <a:xfrm>
            <a:off x="1980061" y="3148403"/>
            <a:ext cx="7471648" cy="1057275"/>
          </a:xfrm>
          <a:prstGeom prst="rect">
            <a:avLst/>
          </a:prstGeom>
        </p:spPr>
        <p:txBody>
          <a:bodyPr lIns="0" tIns="0" rIns="0" bIns="0" rtlCol="0" anchor="t">
            <a:spAutoFit/>
          </a:bodyPr>
          <a:lstStyle/>
          <a:p>
            <a:pPr>
              <a:lnSpc>
                <a:spcPts val="8399"/>
              </a:lnSpc>
            </a:pPr>
            <a:r>
              <a:rPr lang="en-US" sz="6999" dirty="0">
                <a:solidFill>
                  <a:srgbClr val="2E2E2E"/>
                </a:solidFill>
                <a:latin typeface="Gliker SemiBold"/>
              </a:rPr>
              <a:t>About child A</a:t>
            </a:r>
          </a:p>
        </p:txBody>
      </p:sp>
      <p:sp>
        <p:nvSpPr>
          <p:cNvPr id="13" name="TextBox 13"/>
          <p:cNvSpPr txBox="1"/>
          <p:nvPr/>
        </p:nvSpPr>
        <p:spPr>
          <a:xfrm>
            <a:off x="1980061" y="5758649"/>
            <a:ext cx="14783939" cy="898451"/>
          </a:xfrm>
          <a:prstGeom prst="rect">
            <a:avLst/>
          </a:prstGeom>
        </p:spPr>
        <p:txBody>
          <a:bodyPr wrap="square" lIns="0" tIns="0" rIns="0" bIns="0" rtlCol="0" anchor="t">
            <a:spAutoFit/>
          </a:bodyPr>
          <a:lstStyle/>
          <a:p>
            <a:pPr marL="0" lvl="0" indent="0">
              <a:lnSpc>
                <a:spcPts val="3359"/>
              </a:lnSpc>
            </a:pPr>
            <a:r>
              <a:rPr lang="en-US" sz="4000" b="0" i="0" dirty="0">
                <a:solidFill>
                  <a:srgbClr val="2E2E2E"/>
                </a:solidFill>
                <a:effectLst/>
              </a:rPr>
              <a:t>Child A’s </a:t>
            </a:r>
            <a:r>
              <a:rPr lang="en-GB" sz="4000" b="0" i="0" dirty="0">
                <a:solidFill>
                  <a:srgbClr val="000000"/>
                </a:solidFill>
                <a:effectLst/>
              </a:rPr>
              <a:t>one-page profile sets out how he wants to be treated, what is important to him and how he wants to be supported.</a:t>
            </a:r>
            <a:endParaRPr lang="en-US" sz="4000" dirty="0">
              <a:solidFill>
                <a:srgbClr val="2E2E2E"/>
              </a:solidFill>
            </a:endParaRPr>
          </a:p>
        </p:txBody>
      </p:sp>
    </p:spTree>
    <p:extLst>
      <p:ext uri="{BB962C8B-B14F-4D97-AF65-F5344CB8AC3E}">
        <p14:creationId xmlns:p14="http://schemas.microsoft.com/office/powerpoint/2010/main" val="1139285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485468" y="2177042"/>
            <a:ext cx="3198231" cy="5932917"/>
            <a:chOff x="0" y="0"/>
            <a:chExt cx="1003455" cy="1861471"/>
          </a:xfrm>
        </p:grpSpPr>
        <p:sp>
          <p:nvSpPr>
            <p:cNvPr id="3" name="Freeform 3"/>
            <p:cNvSpPr/>
            <p:nvPr/>
          </p:nvSpPr>
          <p:spPr>
            <a:xfrm>
              <a:off x="0" y="0"/>
              <a:ext cx="1003455" cy="1861471"/>
            </a:xfrm>
            <a:custGeom>
              <a:avLst/>
              <a:gdLst/>
              <a:ahLst/>
              <a:cxnLst/>
              <a:rect l="l" t="t" r="r" b="b"/>
              <a:pathLst>
                <a:path w="1003455" h="1861471">
                  <a:moveTo>
                    <a:pt x="0" y="0"/>
                  </a:moveTo>
                  <a:lnTo>
                    <a:pt x="1003455" y="0"/>
                  </a:lnTo>
                  <a:lnTo>
                    <a:pt x="1003455" y="1861471"/>
                  </a:lnTo>
                  <a:lnTo>
                    <a:pt x="0" y="1861471"/>
                  </a:lnTo>
                  <a:close/>
                </a:path>
              </a:pathLst>
            </a:custGeom>
            <a:solidFill>
              <a:srgbClr val="FFFFFF"/>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1404171" y="-6596829"/>
            <a:ext cx="15327258" cy="18440400"/>
          </a:xfrm>
          <a:prstGeom prst="rect">
            <a:avLst/>
          </a:prstGeom>
        </p:spPr>
      </p:pic>
      <p:sp>
        <p:nvSpPr>
          <p:cNvPr id="7" name="TextBox 7"/>
          <p:cNvSpPr txBox="1"/>
          <p:nvPr/>
        </p:nvSpPr>
        <p:spPr>
          <a:xfrm>
            <a:off x="1066800" y="-723900"/>
            <a:ext cx="17221200" cy="8924110"/>
          </a:xfrm>
          <a:prstGeom prst="rect">
            <a:avLst/>
          </a:prstGeom>
        </p:spPr>
        <p:txBody>
          <a:bodyPr wrap="square" lIns="0" tIns="0" rIns="0" bIns="0" rtlCol="0" anchor="t">
            <a:spAutoFit/>
          </a:bodyPr>
          <a:lstStyle/>
          <a:p>
            <a:pPr>
              <a:lnSpc>
                <a:spcPts val="10200"/>
              </a:lnSpc>
            </a:pPr>
            <a:r>
              <a:rPr lang="en-US" sz="3600" b="1" dirty="0">
                <a:solidFill>
                  <a:srgbClr val="2E2E2E"/>
                </a:solidFill>
                <a:latin typeface="Calibri" panose="020F0502020204030204" pitchFamily="34" charset="0"/>
                <a:cs typeface="Calibri" panose="020F0502020204030204" pitchFamily="34" charset="0"/>
              </a:rPr>
              <a:t>People like and admire these things about me: </a:t>
            </a:r>
          </a:p>
          <a:p>
            <a:pPr marL="514350" indent="-514350">
              <a:lnSpc>
                <a:spcPts val="10200"/>
              </a:lnSpc>
              <a:buAutoNum type="arabicParenR"/>
            </a:pPr>
            <a:r>
              <a:rPr lang="en-US" sz="3600" b="1" dirty="0">
                <a:solidFill>
                  <a:srgbClr val="2E2E2E"/>
                </a:solidFill>
                <a:latin typeface="Calibri" panose="020F0502020204030204" pitchFamily="34" charset="0"/>
                <a:cs typeface="Calibri" panose="020F0502020204030204" pitchFamily="34" charset="0"/>
              </a:rPr>
              <a:t>I have a wonderful infectious smile</a:t>
            </a:r>
          </a:p>
          <a:p>
            <a:pPr marL="514350" indent="-514350">
              <a:lnSpc>
                <a:spcPts val="10200"/>
              </a:lnSpc>
              <a:buAutoNum type="arabicParenR"/>
            </a:pPr>
            <a:r>
              <a:rPr lang="en-US" sz="3600" b="1" dirty="0">
                <a:solidFill>
                  <a:srgbClr val="2E2E2E"/>
                </a:solidFill>
                <a:latin typeface="Calibri" panose="020F0502020204030204" pitchFamily="34" charset="0"/>
                <a:cs typeface="Calibri" panose="020F0502020204030204" pitchFamily="34" charset="0"/>
              </a:rPr>
              <a:t>I am very vocal  and can make lots of sounds when I am feeling happy</a:t>
            </a:r>
          </a:p>
          <a:p>
            <a:pPr marL="514350" indent="-514350">
              <a:lnSpc>
                <a:spcPts val="10200"/>
              </a:lnSpc>
              <a:buAutoNum type="arabicParenR"/>
            </a:pPr>
            <a:r>
              <a:rPr lang="en-US" sz="3600" b="1" dirty="0">
                <a:solidFill>
                  <a:srgbClr val="2E2E2E"/>
                </a:solidFill>
                <a:latin typeface="Calibri" panose="020F0502020204030204" pitchFamily="34" charset="0"/>
                <a:cs typeface="Calibri" panose="020F0502020204030204" pitchFamily="34" charset="0"/>
              </a:rPr>
              <a:t>When I go swimming, it makes me really happy</a:t>
            </a:r>
          </a:p>
          <a:p>
            <a:pPr marL="514350" indent="-514350">
              <a:lnSpc>
                <a:spcPts val="10200"/>
              </a:lnSpc>
              <a:buAutoNum type="arabicParenR"/>
            </a:pPr>
            <a:r>
              <a:rPr lang="en-US" sz="3600" b="1" dirty="0">
                <a:solidFill>
                  <a:srgbClr val="2E2E2E"/>
                </a:solidFill>
                <a:latin typeface="Calibri" panose="020F0502020204030204" pitchFamily="34" charset="0"/>
                <a:cs typeface="Calibri" panose="020F0502020204030204" pitchFamily="34" charset="0"/>
              </a:rPr>
              <a:t>I have a beautiful smile which can light up the room</a:t>
            </a:r>
          </a:p>
          <a:p>
            <a:pPr>
              <a:lnSpc>
                <a:spcPts val="10200"/>
              </a:lnSpc>
            </a:pPr>
            <a:endParaRPr lang="en-US" sz="2800" dirty="0">
              <a:solidFill>
                <a:srgbClr val="2E2E2E"/>
              </a:solidFill>
              <a:latin typeface="Calibri" panose="020F0502020204030204" pitchFamily="34" charset="0"/>
              <a:cs typeface="Calibri" panose="020F0502020204030204" pitchFamily="34" charset="0"/>
            </a:endParaRPr>
          </a:p>
          <a:p>
            <a:pPr marL="514350" indent="-514350">
              <a:lnSpc>
                <a:spcPts val="10200"/>
              </a:lnSpc>
              <a:buAutoNum type="arabicParenR"/>
            </a:pPr>
            <a:endParaRPr lang="en-US" sz="2800" dirty="0">
              <a:solidFill>
                <a:srgbClr val="2E2E2E"/>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09451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sp>
        <p:nvSpPr>
          <p:cNvPr id="14" name="TextBox 14"/>
          <p:cNvSpPr txBox="1"/>
          <p:nvPr/>
        </p:nvSpPr>
        <p:spPr>
          <a:xfrm>
            <a:off x="2025552" y="2027537"/>
            <a:ext cx="14814648" cy="6145657"/>
          </a:xfrm>
          <a:prstGeom prst="rect">
            <a:avLst/>
          </a:prstGeom>
        </p:spPr>
        <p:txBody>
          <a:bodyPr wrap="square" lIns="0" tIns="0" rIns="0" bIns="0" rtlCol="0" anchor="t">
            <a:spAutoFit/>
          </a:bodyPr>
          <a:lstStyle/>
          <a:p>
            <a:pPr>
              <a:lnSpc>
                <a:spcPts val="6999"/>
              </a:lnSpc>
            </a:pPr>
            <a:r>
              <a:rPr lang="en-US" sz="2800" dirty="0">
                <a:solidFill>
                  <a:srgbClr val="2E2E2E"/>
                </a:solidFill>
                <a:latin typeface="Gliker SemiBold"/>
              </a:rPr>
              <a:t>These things are important to me:</a:t>
            </a:r>
          </a:p>
          <a:p>
            <a:pPr marL="514350" indent="-514350">
              <a:lnSpc>
                <a:spcPts val="6999"/>
              </a:lnSpc>
              <a:buAutoNum type="arabicParenR"/>
            </a:pPr>
            <a:r>
              <a:rPr lang="en-US" sz="2800" b="1" dirty="0">
                <a:solidFill>
                  <a:srgbClr val="2E2E2E"/>
                </a:solidFill>
                <a:latin typeface="Gliker SemiBold"/>
              </a:rPr>
              <a:t>Being familiar with adults who are aware of my needs</a:t>
            </a:r>
          </a:p>
          <a:p>
            <a:pPr marL="514350" indent="-514350">
              <a:lnSpc>
                <a:spcPts val="6999"/>
              </a:lnSpc>
              <a:buAutoNum type="arabicParenR"/>
            </a:pPr>
            <a:r>
              <a:rPr lang="en-US" sz="2800" b="1" dirty="0">
                <a:solidFill>
                  <a:srgbClr val="2E2E2E"/>
                </a:solidFill>
                <a:latin typeface="Gliker SemiBold"/>
              </a:rPr>
              <a:t>Having lots of intensive interaction with adults who are familiar to me.</a:t>
            </a:r>
          </a:p>
          <a:p>
            <a:pPr marL="514350" indent="-514350">
              <a:lnSpc>
                <a:spcPts val="6999"/>
              </a:lnSpc>
              <a:buAutoNum type="arabicParenR"/>
            </a:pPr>
            <a:r>
              <a:rPr lang="en-US" sz="2800" b="1" dirty="0">
                <a:solidFill>
                  <a:srgbClr val="2E2E2E"/>
                </a:solidFill>
                <a:latin typeface="Gliker SemiBold"/>
              </a:rPr>
              <a:t>Being aware of what is happening and what will happen next. You can do this by using objects of reference and visual / sound cues</a:t>
            </a:r>
          </a:p>
          <a:p>
            <a:pPr marL="514350" indent="-514350">
              <a:lnSpc>
                <a:spcPts val="6999"/>
              </a:lnSpc>
              <a:buAutoNum type="arabicParenR"/>
            </a:pPr>
            <a:r>
              <a:rPr lang="en-US" sz="2800" b="1" dirty="0">
                <a:solidFill>
                  <a:srgbClr val="2E2E2E"/>
                </a:solidFill>
                <a:latin typeface="Gliker SemiBold"/>
              </a:rPr>
              <a:t>Being bounced on a trampoline</a:t>
            </a:r>
          </a:p>
          <a:p>
            <a:pPr marL="514350" indent="-514350">
              <a:lnSpc>
                <a:spcPts val="6999"/>
              </a:lnSpc>
              <a:buAutoNum type="arabicParenR"/>
            </a:pPr>
            <a:r>
              <a:rPr lang="en-US" sz="2800" b="1" dirty="0">
                <a:solidFill>
                  <a:srgbClr val="2E2E2E"/>
                </a:solidFill>
                <a:latin typeface="Gliker SemiBold"/>
              </a:rPr>
              <a:t>My </a:t>
            </a:r>
            <a:r>
              <a:rPr lang="en-US" sz="2800" b="1" dirty="0" err="1">
                <a:solidFill>
                  <a:srgbClr val="2E2E2E"/>
                </a:solidFill>
                <a:latin typeface="Gliker SemiBold"/>
              </a:rPr>
              <a:t>favourite</a:t>
            </a:r>
            <a:r>
              <a:rPr lang="en-US" sz="2800" b="1" dirty="0">
                <a:solidFill>
                  <a:srgbClr val="2E2E2E"/>
                </a:solidFill>
                <a:latin typeface="Gliker SemiBold"/>
              </a:rPr>
              <a:t> thing is to go swimming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6" name="Group 6"/>
          <p:cNvGrpSpPr/>
          <p:nvPr/>
        </p:nvGrpSpPr>
        <p:grpSpPr>
          <a:xfrm>
            <a:off x="11140230" y="4238359"/>
            <a:ext cx="7340177" cy="1102650"/>
            <a:chOff x="0" y="0"/>
            <a:chExt cx="3439540" cy="480744"/>
          </a:xfrm>
        </p:grpSpPr>
        <p:sp>
          <p:nvSpPr>
            <p:cNvPr id="7" name="Freeform 7"/>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8" name="Group 8"/>
          <p:cNvGrpSpPr/>
          <p:nvPr/>
        </p:nvGrpSpPr>
        <p:grpSpPr>
          <a:xfrm>
            <a:off x="10040041" y="4238359"/>
            <a:ext cx="1102650" cy="1102650"/>
            <a:chOff x="0" y="0"/>
            <a:chExt cx="6350000" cy="6350000"/>
          </a:xfrm>
        </p:grpSpPr>
        <p:sp>
          <p:nvSpPr>
            <p:cNvPr id="9" name="Freeform 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0" name="Group 10"/>
          <p:cNvGrpSpPr/>
          <p:nvPr/>
        </p:nvGrpSpPr>
        <p:grpSpPr>
          <a:xfrm>
            <a:off x="11140230" y="5766971"/>
            <a:ext cx="7340178" cy="1102650"/>
            <a:chOff x="0" y="0"/>
            <a:chExt cx="3439540" cy="480744"/>
          </a:xfrm>
        </p:grpSpPr>
        <p:sp>
          <p:nvSpPr>
            <p:cNvPr id="11" name="Freeform 11"/>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12" name="Group 12"/>
          <p:cNvGrpSpPr/>
          <p:nvPr/>
        </p:nvGrpSpPr>
        <p:grpSpPr>
          <a:xfrm>
            <a:off x="10040041" y="5721082"/>
            <a:ext cx="1102650" cy="1102650"/>
            <a:chOff x="0" y="0"/>
            <a:chExt cx="6350000" cy="6350000"/>
          </a:xfrm>
        </p:grpSpPr>
        <p:sp>
          <p:nvSpPr>
            <p:cNvPr id="13" name="Freeform 1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4" name="Group 14"/>
          <p:cNvGrpSpPr/>
          <p:nvPr/>
        </p:nvGrpSpPr>
        <p:grpSpPr>
          <a:xfrm>
            <a:off x="11140230" y="7298529"/>
            <a:ext cx="7340178" cy="1102650"/>
            <a:chOff x="0" y="0"/>
            <a:chExt cx="3439540" cy="480744"/>
          </a:xfrm>
        </p:grpSpPr>
        <p:sp>
          <p:nvSpPr>
            <p:cNvPr id="15" name="Freeform 15"/>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16" name="Group 16"/>
          <p:cNvGrpSpPr/>
          <p:nvPr/>
        </p:nvGrpSpPr>
        <p:grpSpPr>
          <a:xfrm>
            <a:off x="10040041" y="7298529"/>
            <a:ext cx="1102650" cy="1102650"/>
            <a:chOff x="0" y="0"/>
            <a:chExt cx="6350000" cy="6350000"/>
          </a:xfrm>
        </p:grpSpPr>
        <p:sp>
          <p:nvSpPr>
            <p:cNvPr id="17" name="Freeform 1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sp>
        <p:nvSpPr>
          <p:cNvPr id="20" name="TextBox 20"/>
          <p:cNvSpPr txBox="1"/>
          <p:nvPr/>
        </p:nvSpPr>
        <p:spPr>
          <a:xfrm>
            <a:off x="2105302" y="2973585"/>
            <a:ext cx="6439509" cy="1669624"/>
          </a:xfrm>
          <a:prstGeom prst="rect">
            <a:avLst/>
          </a:prstGeom>
        </p:spPr>
        <p:txBody>
          <a:bodyPr lIns="0" tIns="0" rIns="0" bIns="0" rtlCol="0" anchor="t">
            <a:spAutoFit/>
          </a:bodyPr>
          <a:lstStyle/>
          <a:p>
            <a:pPr algn="ctr">
              <a:lnSpc>
                <a:spcPts val="6999"/>
              </a:lnSpc>
            </a:pPr>
            <a:r>
              <a:rPr lang="en-US" sz="3200" dirty="0">
                <a:solidFill>
                  <a:srgbClr val="2E2E2E"/>
                </a:solidFill>
                <a:latin typeface="Gliker SemiBold"/>
              </a:rPr>
              <a:t>This is how you can support me </a:t>
            </a:r>
          </a:p>
        </p:txBody>
      </p:sp>
      <p:sp>
        <p:nvSpPr>
          <p:cNvPr id="21" name="TextBox 21"/>
          <p:cNvSpPr txBox="1"/>
          <p:nvPr/>
        </p:nvSpPr>
        <p:spPr>
          <a:xfrm>
            <a:off x="11597622" y="3013165"/>
            <a:ext cx="6690378" cy="809773"/>
          </a:xfrm>
          <a:prstGeom prst="rect">
            <a:avLst/>
          </a:prstGeom>
        </p:spPr>
        <p:txBody>
          <a:bodyPr wrap="square" lIns="0" tIns="0" rIns="0" bIns="0" rtlCol="0" anchor="t">
            <a:spAutoFit/>
          </a:bodyPr>
          <a:lstStyle/>
          <a:p>
            <a:pPr marL="0" lvl="0" indent="0">
              <a:lnSpc>
                <a:spcPts val="3120"/>
              </a:lnSpc>
            </a:pPr>
            <a:r>
              <a:rPr lang="en-US" sz="3600" b="1" dirty="0">
                <a:latin typeface="Montserrat"/>
              </a:rPr>
              <a:t>Give me time to verbalize my likes and dislikes</a:t>
            </a:r>
          </a:p>
        </p:txBody>
      </p:sp>
      <p:sp>
        <p:nvSpPr>
          <p:cNvPr id="22" name="TextBox 22"/>
          <p:cNvSpPr txBox="1"/>
          <p:nvPr/>
        </p:nvSpPr>
        <p:spPr>
          <a:xfrm>
            <a:off x="10040041" y="2931250"/>
            <a:ext cx="1102650" cy="552450"/>
          </a:xfrm>
          <a:prstGeom prst="rect">
            <a:avLst/>
          </a:prstGeom>
        </p:spPr>
        <p:txBody>
          <a:bodyPr lIns="0" tIns="0" rIns="0" bIns="0" rtlCol="0" anchor="t">
            <a:spAutoFit/>
          </a:bodyPr>
          <a:lstStyle/>
          <a:p>
            <a:pPr algn="ctr">
              <a:lnSpc>
                <a:spcPts val="4320"/>
              </a:lnSpc>
            </a:pPr>
            <a:r>
              <a:rPr lang="en-US" sz="3600" dirty="0">
                <a:solidFill>
                  <a:srgbClr val="3F5896"/>
                </a:solidFill>
                <a:latin typeface="Gliker SemiBold"/>
              </a:rPr>
              <a:t>1</a:t>
            </a:r>
          </a:p>
        </p:txBody>
      </p:sp>
      <p:sp>
        <p:nvSpPr>
          <p:cNvPr id="23" name="TextBox 23"/>
          <p:cNvSpPr txBox="1"/>
          <p:nvPr/>
        </p:nvSpPr>
        <p:spPr>
          <a:xfrm>
            <a:off x="11140231" y="4590612"/>
            <a:ext cx="7147769" cy="809773"/>
          </a:xfrm>
          <a:prstGeom prst="rect">
            <a:avLst/>
          </a:prstGeom>
        </p:spPr>
        <p:txBody>
          <a:bodyPr wrap="square" lIns="0" tIns="0" rIns="0" bIns="0" rtlCol="0" anchor="t">
            <a:spAutoFit/>
          </a:bodyPr>
          <a:lstStyle/>
          <a:p>
            <a:pPr marL="0" lvl="0" indent="0">
              <a:lnSpc>
                <a:spcPts val="3120"/>
              </a:lnSpc>
            </a:pPr>
            <a:r>
              <a:rPr lang="en-US" sz="3600" b="1" dirty="0">
                <a:latin typeface="Montserrat"/>
              </a:rPr>
              <a:t>Reassure me using both verbal and physical prompts </a:t>
            </a:r>
          </a:p>
        </p:txBody>
      </p:sp>
      <p:sp>
        <p:nvSpPr>
          <p:cNvPr id="24" name="TextBox 24"/>
          <p:cNvSpPr txBox="1"/>
          <p:nvPr/>
        </p:nvSpPr>
        <p:spPr>
          <a:xfrm>
            <a:off x="10040041" y="4508697"/>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2</a:t>
            </a:r>
          </a:p>
        </p:txBody>
      </p:sp>
      <p:sp>
        <p:nvSpPr>
          <p:cNvPr id="25" name="TextBox 25"/>
          <p:cNvSpPr txBox="1"/>
          <p:nvPr/>
        </p:nvSpPr>
        <p:spPr>
          <a:xfrm>
            <a:off x="11597622" y="6073334"/>
            <a:ext cx="5291418" cy="809773"/>
          </a:xfrm>
          <a:prstGeom prst="rect">
            <a:avLst/>
          </a:prstGeom>
        </p:spPr>
        <p:txBody>
          <a:bodyPr lIns="0" tIns="0" rIns="0" bIns="0" rtlCol="0" anchor="t">
            <a:spAutoFit/>
          </a:bodyPr>
          <a:lstStyle/>
          <a:p>
            <a:pPr marL="0" lvl="0" indent="0">
              <a:lnSpc>
                <a:spcPts val="3120"/>
              </a:lnSpc>
            </a:pPr>
            <a:r>
              <a:rPr lang="en-US" sz="3600" b="1" dirty="0">
                <a:latin typeface="Montserrat"/>
              </a:rPr>
              <a:t>Be aware of my physical needs</a:t>
            </a:r>
          </a:p>
        </p:txBody>
      </p:sp>
      <p:sp>
        <p:nvSpPr>
          <p:cNvPr id="26" name="TextBox 26"/>
          <p:cNvSpPr txBox="1"/>
          <p:nvPr/>
        </p:nvSpPr>
        <p:spPr>
          <a:xfrm>
            <a:off x="10040041" y="5991419"/>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3</a:t>
            </a:r>
          </a:p>
        </p:txBody>
      </p:sp>
      <p:sp>
        <p:nvSpPr>
          <p:cNvPr id="27" name="TextBox 27"/>
          <p:cNvSpPr txBox="1"/>
          <p:nvPr/>
        </p:nvSpPr>
        <p:spPr>
          <a:xfrm>
            <a:off x="11597622" y="7650782"/>
            <a:ext cx="6690378" cy="797078"/>
          </a:xfrm>
          <a:prstGeom prst="rect">
            <a:avLst/>
          </a:prstGeom>
        </p:spPr>
        <p:txBody>
          <a:bodyPr wrap="square" lIns="0" tIns="0" rIns="0" bIns="0" rtlCol="0" anchor="t">
            <a:spAutoFit/>
          </a:bodyPr>
          <a:lstStyle/>
          <a:p>
            <a:pPr marL="0" lvl="0" indent="0">
              <a:lnSpc>
                <a:spcPts val="3120"/>
              </a:lnSpc>
            </a:pPr>
            <a:r>
              <a:rPr lang="en-US" sz="3200" b="1" dirty="0">
                <a:latin typeface="Montserrat"/>
              </a:rPr>
              <a:t>Give me time during activities to explore, react and respond.</a:t>
            </a:r>
          </a:p>
        </p:txBody>
      </p:sp>
      <p:sp>
        <p:nvSpPr>
          <p:cNvPr id="28" name="TextBox 28"/>
          <p:cNvSpPr txBox="1"/>
          <p:nvPr/>
        </p:nvSpPr>
        <p:spPr>
          <a:xfrm>
            <a:off x="10040041" y="7568867"/>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sp>
        <p:nvSpPr>
          <p:cNvPr id="8" name="AutoShape 8"/>
          <p:cNvSpPr/>
          <p:nvPr/>
        </p:nvSpPr>
        <p:spPr>
          <a:xfrm>
            <a:off x="2562238" y="4808866"/>
            <a:ext cx="13163525" cy="0"/>
          </a:xfrm>
          <a:prstGeom prst="line">
            <a:avLst/>
          </a:prstGeom>
          <a:ln w="19050" cap="flat">
            <a:solidFill>
              <a:srgbClr val="DDDDDD"/>
            </a:solidFill>
            <a:prstDash val="solid"/>
            <a:headEnd type="none" w="sm" len="sm"/>
            <a:tailEnd type="none" w="sm" len="sm"/>
          </a:ln>
        </p:spPr>
      </p:sp>
      <p:sp>
        <p:nvSpPr>
          <p:cNvPr id="16" name="TextBox 16"/>
          <p:cNvSpPr txBox="1"/>
          <p:nvPr/>
        </p:nvSpPr>
        <p:spPr>
          <a:xfrm>
            <a:off x="2286000" y="1714500"/>
            <a:ext cx="9081391" cy="403059"/>
          </a:xfrm>
          <a:prstGeom prst="rect">
            <a:avLst/>
          </a:prstGeom>
        </p:spPr>
        <p:txBody>
          <a:bodyPr lIns="0" tIns="0" rIns="0" bIns="0" rtlCol="0" anchor="t">
            <a:spAutoFit/>
          </a:bodyPr>
          <a:lstStyle/>
          <a:p>
            <a:pPr marL="0" lvl="0" indent="0">
              <a:lnSpc>
                <a:spcPts val="3359"/>
              </a:lnSpc>
            </a:pPr>
            <a:endParaRPr lang="en-US" sz="2400" u="none" dirty="0">
              <a:solidFill>
                <a:srgbClr val="2E2E2E"/>
              </a:solidFill>
              <a:latin typeface="Montserrat"/>
            </a:endParaRPr>
          </a:p>
        </p:txBody>
      </p:sp>
      <p:sp>
        <p:nvSpPr>
          <p:cNvPr id="22" name="Title 21">
            <a:extLst>
              <a:ext uri="{FF2B5EF4-FFF2-40B4-BE49-F238E27FC236}">
                <a16:creationId xmlns:a16="http://schemas.microsoft.com/office/drawing/2014/main" id="{4F8001AD-3D86-74F5-8443-0B03C106FC65}"/>
              </a:ext>
            </a:extLst>
          </p:cNvPr>
          <p:cNvSpPr>
            <a:spLocks noGrp="1"/>
          </p:cNvSpPr>
          <p:nvPr>
            <p:ph type="ctrTitle"/>
          </p:nvPr>
        </p:nvSpPr>
        <p:spPr>
          <a:xfrm>
            <a:off x="685800" y="2130425"/>
            <a:ext cx="15773400" cy="1470025"/>
          </a:xfrm>
        </p:spPr>
        <p:txBody>
          <a:bodyPr/>
          <a:lstStyle/>
          <a:p>
            <a:r>
              <a:rPr lang="en-GB" dirty="0"/>
              <a:t>Main focus</a:t>
            </a:r>
          </a:p>
        </p:txBody>
      </p:sp>
      <p:sp>
        <p:nvSpPr>
          <p:cNvPr id="23" name="Subtitle 22">
            <a:extLst>
              <a:ext uri="{FF2B5EF4-FFF2-40B4-BE49-F238E27FC236}">
                <a16:creationId xmlns:a16="http://schemas.microsoft.com/office/drawing/2014/main" id="{018949A4-D1BE-57D8-A13E-F762B2DC504D}"/>
              </a:ext>
            </a:extLst>
          </p:cNvPr>
          <p:cNvSpPr>
            <a:spLocks noGrp="1"/>
          </p:cNvSpPr>
          <p:nvPr>
            <p:ph type="subTitle" idx="1"/>
          </p:nvPr>
        </p:nvSpPr>
        <p:spPr>
          <a:xfrm>
            <a:off x="1371600" y="3886200"/>
            <a:ext cx="15087600" cy="4686300"/>
          </a:xfrm>
        </p:spPr>
        <p:txBody>
          <a:bodyPr>
            <a:normAutofit/>
          </a:bodyPr>
          <a:lstStyle/>
          <a:p>
            <a:r>
              <a:rPr lang="en-GB" sz="4800" dirty="0">
                <a:solidFill>
                  <a:schemeClr val="tx1"/>
                </a:solidFill>
              </a:rPr>
              <a:t>Improve communication with peers, family and other adults</a:t>
            </a:r>
          </a:p>
          <a:p>
            <a:endParaRPr lang="en-GB" sz="4800" dirty="0">
              <a:solidFill>
                <a:schemeClr val="tx1"/>
              </a:solidFill>
            </a:endParaRPr>
          </a:p>
          <a:p>
            <a:pPr algn="l"/>
            <a:r>
              <a:rPr lang="en-GB" sz="4800" dirty="0">
                <a:solidFill>
                  <a:schemeClr val="tx1"/>
                </a:solidFill>
              </a:rPr>
              <a:t>Be actively engaged.</a:t>
            </a:r>
          </a:p>
          <a:p>
            <a:pPr algn="l"/>
            <a:endParaRPr lang="en-GB" sz="4800" dirty="0">
              <a:solidFill>
                <a:schemeClr val="tx1"/>
              </a:solidFill>
            </a:endParaRPr>
          </a:p>
          <a:p>
            <a:pPr algn="l"/>
            <a:r>
              <a:rPr lang="en-GB" sz="4800" dirty="0">
                <a:solidFill>
                  <a:schemeClr val="tx1"/>
                </a:solidFill>
              </a:rPr>
              <a:t>Following adult guidance when directed</a:t>
            </a:r>
          </a:p>
          <a:p>
            <a:pPr algn="l"/>
            <a:endParaRPr lang="en-GB" sz="4800" dirty="0">
              <a:solidFill>
                <a:schemeClr val="tx1"/>
              </a:solidFill>
            </a:endParaRPr>
          </a:p>
          <a:p>
            <a:pPr algn="l"/>
            <a:endParaRPr lang="en-GB" sz="4800" dirty="0">
              <a:solidFill>
                <a:schemeClr val="tx1"/>
              </a:solidFill>
            </a:endParaRPr>
          </a:p>
          <a:p>
            <a:pPr algn="l"/>
            <a:endParaRPr lang="en-GB" sz="4800"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D4A74-947C-1E9A-DD7A-7EC455FA9173}"/>
              </a:ext>
            </a:extLst>
          </p:cNvPr>
          <p:cNvSpPr>
            <a:spLocks noGrp="1"/>
          </p:cNvSpPr>
          <p:nvPr>
            <p:ph type="title"/>
          </p:nvPr>
        </p:nvSpPr>
        <p:spPr>
          <a:xfrm>
            <a:off x="457200" y="274638"/>
            <a:ext cx="15773400" cy="1143000"/>
          </a:xfrm>
        </p:spPr>
        <p:txBody>
          <a:bodyPr>
            <a:normAutofit/>
          </a:bodyPr>
          <a:lstStyle/>
          <a:p>
            <a:r>
              <a:rPr lang="en-GB" sz="4200" dirty="0">
                <a:latin typeface="Calibri"/>
                <a:cs typeface="Calibri"/>
              </a:rPr>
              <a:t>Activities for cognition and learning</a:t>
            </a:r>
            <a:endParaRPr lang="en-US" dirty="0"/>
          </a:p>
        </p:txBody>
      </p:sp>
      <p:sp>
        <p:nvSpPr>
          <p:cNvPr id="3" name="Content Placeholder 2">
            <a:extLst>
              <a:ext uri="{FF2B5EF4-FFF2-40B4-BE49-F238E27FC236}">
                <a16:creationId xmlns:a16="http://schemas.microsoft.com/office/drawing/2014/main" id="{A9BFBC3F-D339-33DB-2812-AE82646A93C4}"/>
              </a:ext>
            </a:extLst>
          </p:cNvPr>
          <p:cNvSpPr>
            <a:spLocks noGrp="1"/>
          </p:cNvSpPr>
          <p:nvPr>
            <p:ph idx="1"/>
          </p:nvPr>
        </p:nvSpPr>
        <p:spPr>
          <a:xfrm>
            <a:off x="457200" y="1600200"/>
            <a:ext cx="16611600" cy="7810500"/>
          </a:xfrm>
        </p:spPr>
        <p:txBody>
          <a:bodyPr vert="horz" lIns="137160" tIns="68580" rIns="137160" bIns="68580" rtlCol="0" anchor="t">
            <a:normAutofit/>
          </a:bodyPr>
          <a:lstStyle/>
          <a:p>
            <a:r>
              <a:rPr lang="en-GB" sz="4000" dirty="0">
                <a:ea typeface="+mn-lt"/>
                <a:cs typeface="+mn-lt"/>
              </a:rPr>
              <a:t> Talk time: Make sure it is just you and pupil in the room with no other stimuli to take his attention away from you. Gently speak to him and wait. When he responds, copy his sounds and wait again. Continue this pattern. </a:t>
            </a:r>
          </a:p>
          <a:p>
            <a:endParaRPr lang="en-GB" sz="4000" dirty="0">
              <a:ea typeface="+mn-lt"/>
              <a:cs typeface="+mn-lt"/>
            </a:endParaRPr>
          </a:p>
          <a:p>
            <a:r>
              <a:rPr lang="en-GB" sz="4000" dirty="0">
                <a:ea typeface="+mn-lt"/>
                <a:cs typeface="+mn-lt"/>
              </a:rPr>
              <a:t>Resonance Board- During this resonance board session, DON’T use any objects, just use your voice. Repeat sounds that pupil makes, and give him lots of time to respond. Ensure that he is lying on the board on his side and that you have your face on the board too throughout this session. </a:t>
            </a: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868925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984" r="1337" b="46491"/>
          <a:stretch>
            <a:fillRect/>
          </a:stretch>
        </p:blipFill>
        <p:spPr>
          <a:xfrm>
            <a:off x="5322094" y="1872397"/>
            <a:ext cx="7643813" cy="6542206"/>
          </a:xfrm>
          <a:prstGeom prst="rect">
            <a:avLst/>
          </a:prstGeom>
        </p:spPr>
      </p:pic>
      <p:sp>
        <p:nvSpPr>
          <p:cNvPr id="3" name="TextBox 3"/>
          <p:cNvSpPr txBox="1"/>
          <p:nvPr/>
        </p:nvSpPr>
        <p:spPr>
          <a:xfrm>
            <a:off x="5626059" y="3865650"/>
            <a:ext cx="7035882" cy="3133725"/>
          </a:xfrm>
          <a:prstGeom prst="rect">
            <a:avLst/>
          </a:prstGeom>
        </p:spPr>
        <p:txBody>
          <a:bodyPr lIns="0" tIns="0" rIns="0" bIns="0" rtlCol="0" anchor="t">
            <a:spAutoFit/>
          </a:bodyPr>
          <a:lstStyle/>
          <a:p>
            <a:pPr algn="ctr">
              <a:lnSpc>
                <a:spcPts val="12000"/>
              </a:lnSpc>
            </a:pPr>
            <a:r>
              <a:rPr lang="en-US" sz="12000">
                <a:solidFill>
                  <a:srgbClr val="2E2E2E"/>
                </a:solidFill>
                <a:latin typeface="Gliker SemiBold"/>
              </a:rPr>
              <a:t>THANK</a:t>
            </a:r>
          </a:p>
          <a:p>
            <a:pPr algn="ctr">
              <a:lnSpc>
                <a:spcPts val="12000"/>
              </a:lnSpc>
            </a:pPr>
            <a:r>
              <a:rPr lang="en-US" sz="12000">
                <a:solidFill>
                  <a:srgbClr val="2E2E2E"/>
                </a:solidFill>
                <a:latin typeface="Gliker SemiBold"/>
              </a:rPr>
              <a:t>YOU!</a:t>
            </a:r>
          </a:p>
        </p:txBody>
      </p:sp>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1688196" y="6448285"/>
            <a:ext cx="2555421" cy="2555421"/>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flipH="1">
            <a:off x="1611336" y="3355422"/>
            <a:ext cx="4653400" cy="10984421"/>
          </a:xfrm>
          <a:prstGeom prst="rect">
            <a:avLst/>
          </a:prstGeom>
        </p:spPr>
      </p:pic>
      <p:sp>
        <p:nvSpPr>
          <p:cNvPr id="6" name="TextBox 6"/>
          <p:cNvSpPr txBox="1"/>
          <p:nvPr/>
        </p:nvSpPr>
        <p:spPr>
          <a:xfrm>
            <a:off x="12198218" y="7136399"/>
            <a:ext cx="1916377" cy="1160145"/>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Have a great day ahead.</a:t>
            </a:r>
          </a:p>
        </p:txBody>
      </p:sp>
      <p:pic>
        <p:nvPicPr>
          <p:cNvPr id="7" name="Picture 7"/>
          <p:cNvPicPr>
            <a:picLocks noChangeAspect="1"/>
          </p:cNvPicPr>
          <p:nvPr/>
        </p:nvPicPr>
        <p:blipFill>
          <a:blip r:embed="rId8"/>
          <a:srcRect/>
          <a:stretch>
            <a:fillRect/>
          </a:stretch>
        </p:blipFill>
        <p:spPr>
          <a:xfrm>
            <a:off x="7423540" y="1669526"/>
            <a:ext cx="433500" cy="127970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TotalTime>
  <Words>335</Words>
  <Application>Microsoft Office PowerPoint</Application>
  <PresentationFormat>Custom</PresentationFormat>
  <Paragraphs>36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Gliker SemiBold</vt:lpstr>
      <vt:lpstr>Calibri</vt:lpstr>
      <vt:lpstr>Montserrat</vt:lpstr>
      <vt:lpstr>Arial</vt:lpstr>
      <vt:lpstr>Office Theme</vt:lpstr>
      <vt:lpstr>PowerPoint Presentation</vt:lpstr>
      <vt:lpstr>PowerPoint Presentation</vt:lpstr>
      <vt:lpstr>PowerPoint Presentation</vt:lpstr>
      <vt:lpstr>PowerPoint Presentation</vt:lpstr>
      <vt:lpstr>Main focus</vt:lpstr>
      <vt:lpstr>Activities for cognition and learning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HpUser</dc:creator>
  <cp:lastModifiedBy>HpUser</cp:lastModifiedBy>
  <cp:revision>4</cp:revision>
  <dcterms:created xsi:type="dcterms:W3CDTF">2006-08-16T00:00:00Z</dcterms:created>
  <dcterms:modified xsi:type="dcterms:W3CDTF">2023-05-24T22:52:31Z</dcterms:modified>
  <dc:identifier>DAFjk-DZ8dU</dc:identifier>
</cp:coreProperties>
</file>