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8"/>
  </p:notesMasterIdLst>
  <p:sldIdLst>
    <p:sldId id="256" r:id="rId5"/>
    <p:sldId id="257" r:id="rId6"/>
    <p:sldId id="258" r:id="rId7"/>
  </p:sldIdLst>
  <p:sldSz cx="10693400" cy="15113000"/>
  <p:notesSz cx="6858000" cy="9144000"/>
  <p:embeddedFontLst>
    <p:embeddedFont>
      <p:font typeface="Anton" pitchFamily="2" charset="0"/>
      <p:regular r:id="rId9"/>
    </p:embeddedFont>
    <p:embeddedFont>
      <p:font typeface="Canva Sans" panose="020B0604020202020204" charset="0"/>
      <p:regular r:id="rId10"/>
    </p:embeddedFont>
    <p:embeddedFont>
      <p:font typeface="Canva Sans Bold" panose="020B0604020202020204" charset="0"/>
      <p:regular r:id="rId11"/>
    </p:embeddedFont>
    <p:embeddedFont>
      <p:font typeface="Charm" panose="020B0604020202020204" charset="-34"/>
      <p:regular r:id="rId12"/>
    </p:embeddedFont>
    <p:embeddedFont>
      <p:font typeface="Radley" panose="020B0604020202020204" charset="0"/>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7C83FA-79B5-414C-9B86-EECFA998DE79}" v="6" dt="2026-06-28T21:19:32.7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6" d="100"/>
          <a:sy n="36" d="100"/>
        </p:scale>
        <p:origin x="2621" y="1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font" Target="fonts/font5.fntdata"/><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font" Target="fonts/font4.fntdata"/><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font" Target="fonts/font3.fntdata"/><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font" Target="fonts/font2.fntdata"/><Relationship Id="rId4" Type="http://schemas.openxmlformats.org/officeDocument/2006/relationships/slideMaster" Target="slideMasters/slideMaster1.xml"/><Relationship Id="rId9" Type="http://schemas.openxmlformats.org/officeDocument/2006/relationships/font" Target="fonts/font1.fntdata"/><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28.06.2026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3663950" y="512763"/>
            <a:ext cx="18161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200" u="sng" kern="1200" dirty="0">
                <a:solidFill>
                  <a:schemeClr val="tx1"/>
                </a:solidFill>
                <a:effectLst/>
                <a:latin typeface="+mn-lt"/>
                <a:ea typeface="+mn-ea"/>
                <a:cs typeface="+mn-cs"/>
              </a:rPr>
              <a:t>Research methods</a:t>
            </a:r>
            <a:endParaRPr lang="en-US"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Objective of this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My objective of this presentation is to discuss quantitative and qualitive research methods that are relevant to education and their strengths, weaknesses and limitations. I will evaluate the ethical implications of carrying out research with children and young people within an educational context.</a:t>
            </a:r>
            <a:endParaRPr lang="en-US"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Introduction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Basu (2020) “Research is a scientific and systematic investigation or inquiry especially through search for new facts in any branch of knowledge” (Basu,2020).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term “research” is split into two words. Re and search. The definition of ‘re’ which is primarily a prefix meaning ‘again’ and ‘search’ meaning to look, examine, or investigating, uncover, or discover something. Research aims at interpreting and explaining a phenomenon logically and systemically by adopting a scientific method.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in education deals with social, educational, economic and cultural phenomena. System of education primarily focuses on studying human behaviour and their feelings. It is for discovering new facts and verification of old ones. It tries to establish casual connection between various human activities, social institutions and teaching learning process (Basu,2020).</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importance?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is a vital part of improving our understanding of needs in various environments- especially education. By critically evaluating the way we function today, it provides us the information and tools necessary to improve our practices, if done correctly. It allows us the opportunity to correct issues and challenges presented in present systems (Basu, 2020).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Quantative</a:t>
            </a:r>
            <a:r>
              <a:rPr lang="en-GB" sz="1200" kern="1200" dirty="0">
                <a:solidFill>
                  <a:schemeClr val="tx1"/>
                </a:solidFill>
                <a:effectLst/>
                <a:latin typeface="+mn-lt"/>
                <a:ea typeface="+mn-ea"/>
                <a:cs typeface="+mn-cs"/>
              </a:rPr>
              <a:t> research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is </a:t>
            </a:r>
            <a:r>
              <a:rPr lang="en-GB" sz="1200" kern="1200" dirty="0" err="1">
                <a:solidFill>
                  <a:schemeClr val="tx1"/>
                </a:solidFill>
                <a:effectLst/>
                <a:latin typeface="+mn-lt"/>
                <a:ea typeface="+mn-ea"/>
                <a:cs typeface="+mn-cs"/>
              </a:rPr>
              <a:t>Quantative</a:t>
            </a:r>
            <a:r>
              <a:rPr lang="en-GB" sz="1200" kern="1200" dirty="0">
                <a:solidFill>
                  <a:schemeClr val="tx1"/>
                </a:solidFill>
                <a:effectLst/>
                <a:latin typeface="+mn-lt"/>
                <a:ea typeface="+mn-ea"/>
                <a:cs typeface="+mn-cs"/>
              </a:rPr>
              <a:t> and qualitative research? </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Quantative</a:t>
            </a:r>
            <a:r>
              <a:rPr lang="en-GB" sz="1200" kern="1200" dirty="0">
                <a:solidFill>
                  <a:schemeClr val="tx1"/>
                </a:solidFill>
                <a:effectLst/>
                <a:latin typeface="+mn-lt"/>
                <a:ea typeface="+mn-ea"/>
                <a:cs typeface="+mn-cs"/>
              </a:rPr>
              <a:t> data is the collection and analysis of numerical data with information that is generally high structured and analysed to produce statistics, data sets, graphs and charts. We execute this form of research to trial hypotheses or evidence occurrences on a specific topic and predict future outcomes (Evans,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according to Evans (2025) Qualitative data is the analysis of people’s opinions, attitudes and lived experiences. Normally, it is done thematically divided into themes about the topic. Typically, it involves a small group of participants due to the intensity of information required. It is open to interpretation/ subjectivity because it cannot be measured in a systematic way.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strengths of qualitative research methods are as follows: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rich in data and is generally collected in an efficient manner. The researcher gains the ability to explore fascinating concepts that gives them the ability to analyse the entirety of the participants perspectives and answers done through interviews instead of being limited by set questions that are prechosen. Also, this method can lead to new theories from unexpected findings that challenge “conventional public health understanding” (Queiros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2017).</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Furthermore, combining qualitative methods and quantitative research, can produce a more complex and fuller image. For example, an evaluation of a trial may aid in giving a larger insight about information provided, which may not be clear from the quantitative evaluation alone.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Weaknesses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You must ensure researchers adhere to robust methodology to ensure high quality research. Poor standards of qualitative work can lead to misleading findings and information.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research is limited to specific demographics and groups; it isn’t for general summaries for the wider population.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policy makers may not see the value in the interpretive position, therefore may not recognise the importance of qualitative research.</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time consuming and labour intensive. Having multiple sets of information from conducting interviews or focus groups can be difficult logistically to formal effectively and arrange.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Analysing the data you have gathered requires intense concentration and full immersion in the data. It is more information heavy than statistical analysis (Health Knowledge,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QUANTITATIVE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Strengths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a variety of benefits to quantitative data such as the findings can be generalised if the selection process is well designed and the sample is representative of study population which in turn enables the data to be relatively easy to analyse and categorise. This method allows researchers to create consistent, precise and reliable details to present. For example, it can be shown in graphs, tables, charts which makes it easier to interpret. Quantitative research can also identify patterns and predict future trends through the data collected, which is valuable for policymaking, business strategy, and scientific research which is essential to see what is required for future needs. This form of data collection reduces researcher bias. This objectivity is vital in educational settings where decisions need to be based on empirical evidence rather than subjective opinions. However, Secondary data for quantitative research method can often be unavailable or difficult to access for a variety of reasons for example privacy issues. The data supplied by this form of research makes it hard to understand educational phenomenon in their entire contexts as it is numerical instead of literal which also links to the final limitation. This method doesn’t supply enough robust data to explain complex issues in education which is what is needed to expand our knowledge and research forward and continuously improve our standards. This allows us to oversimplify the complexity of education issues when reduces to numbers. The soundness of quantitative research heavily relies on the quality of the tools used for data collection, for example, surveys and tests. Poorly designed tools can lead to misleading results, which can adversely affect educational decisions (</a:t>
            </a:r>
            <a:r>
              <a:rPr lang="en-GB" sz="1200" kern="1200" dirty="0" err="1">
                <a:solidFill>
                  <a:schemeClr val="tx1"/>
                </a:solidFill>
                <a:effectLst/>
                <a:latin typeface="+mn-lt"/>
                <a:ea typeface="+mn-ea"/>
                <a:cs typeface="+mn-cs"/>
              </a:rPr>
              <a:t>Radef</a:t>
            </a:r>
            <a:r>
              <a:rPr lang="en-GB" sz="1200" kern="1200" dirty="0">
                <a:solidFill>
                  <a:schemeClr val="tx1"/>
                </a:solidFill>
                <a:effectLst/>
                <a:latin typeface="+mn-lt"/>
                <a:ea typeface="+mn-ea"/>
                <a:cs typeface="+mn-cs"/>
              </a:rPr>
              <a:t>, 2024).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Once a quantitative study is planned, it is difficult to change the method if new ideas come up or if the educational setting changes. In conclusion, quantitative research is helpful because it gives clear, data-based results in education. However, it has some limitations, so using it alongside qualitative research can give a better overall understanding (</a:t>
            </a:r>
            <a:r>
              <a:rPr lang="en-GB" sz="1200" kern="1200" dirty="0">
                <a:solidFill>
                  <a:schemeClr val="tx1"/>
                </a:solidFill>
                <a:effectLst/>
                <a:latin typeface="+mn-lt"/>
                <a:ea typeface="+mn-ea"/>
                <a:cs typeface="+mn-cs"/>
              </a:rPr>
              <a:t>Redaction Team, 2023</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Ethical implications</a:t>
            </a:r>
          </a:p>
          <a:p>
            <a:r>
              <a:rPr lang="en-US" sz="1200" kern="1200" dirty="0">
                <a:solidFill>
                  <a:schemeClr val="tx1"/>
                </a:solidFill>
                <a:effectLst/>
                <a:latin typeface="+mn-lt"/>
                <a:ea typeface="+mn-ea"/>
                <a:cs typeface="+mn-cs"/>
              </a:rPr>
              <a:t>According to Bera (2024), There are many things to consider while preparing for conducting research in education settings and that there is responsibility to the participants that must be upheld. Bera believes that researchers should work in a code of respect for all people regardless of ‘age</a:t>
            </a:r>
            <a:r>
              <a:rPr lang="en-GB" sz="1200" kern="1200" dirty="0">
                <a:solidFill>
                  <a:schemeClr val="tx1"/>
                </a:solidFill>
                <a:effectLst/>
                <a:latin typeface="+mn-lt"/>
                <a:ea typeface="+mn-ea"/>
                <a:cs typeface="+mn-cs"/>
              </a:rPr>
              <a:t>, gender, sexuality, ethnicity, class, nationality, cultural identity, partnership status, faith, disability, political belief or any other significant characteristic’. This is applied under the Equality Act of 2010.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Continuously, it is essential for those indirectly affected by the research to be considered. They must debate on if measures must be introduced such as providing information or receiving informed consent.  Informed consent must be given by the participants, stating they fully understand what the research entails, the procedure, and any potential risks, to ensure an ethical research project and minimal harm to subjects (FSE,2023). FSE (2023) also state that researchers must execute strong precautions to protect participants privacy and anonymity when possible.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Ofsted (2025) states that their research in its entirety follows the same 6 core principles which articulates the following: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There must be an actual need and positive effect to conducting the research.</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Sound research methods must be used and protect against bias when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findings (which links back to the equality act, 2010).</a:t>
            </a:r>
          </a:p>
          <a:p>
            <a:pPr lvl="0"/>
            <a:r>
              <a:rPr lang="en-US" sz="1200" kern="1200" dirty="0">
                <a:solidFill>
                  <a:schemeClr val="tx1"/>
                </a:solidFill>
                <a:effectLst/>
                <a:latin typeface="+mn-lt"/>
                <a:ea typeface="+mn-ea"/>
                <a:cs typeface="+mn-cs"/>
              </a:rPr>
              <a:t>They must follow data protection laws and securely handle personal data</a:t>
            </a:r>
          </a:p>
          <a:p>
            <a:pPr lvl="0"/>
            <a:r>
              <a:rPr lang="en-US" sz="1200" kern="1200" dirty="0">
                <a:solidFill>
                  <a:schemeClr val="tx1"/>
                </a:solidFill>
                <a:effectLst/>
                <a:latin typeface="+mn-lt"/>
                <a:ea typeface="+mn-ea"/>
                <a:cs typeface="+mn-cs"/>
              </a:rPr>
              <a:t>They must ensure ethical participation</a:t>
            </a:r>
          </a:p>
          <a:p>
            <a:pPr lvl="0"/>
            <a:r>
              <a:rPr lang="en-US" sz="1200" kern="1200" dirty="0">
                <a:solidFill>
                  <a:schemeClr val="tx1"/>
                </a:solidFill>
                <a:effectLst/>
                <a:latin typeface="+mn-lt"/>
                <a:ea typeface="+mn-ea"/>
                <a:cs typeface="+mn-cs"/>
              </a:rPr>
              <a:t>They must ensure that the groups their research seeks to represent can participate</a:t>
            </a:r>
          </a:p>
          <a:p>
            <a:pPr lvl="0"/>
            <a:r>
              <a:rPr lang="en-US" sz="1200" kern="1200" dirty="0">
                <a:solidFill>
                  <a:schemeClr val="tx1"/>
                </a:solidFill>
                <a:effectLst/>
                <a:latin typeface="+mn-lt"/>
                <a:ea typeface="+mn-ea"/>
                <a:cs typeface="+mn-cs"/>
              </a:rPr>
              <a:t>They must make it a priority not to cause harm</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An ethics committee reviews proposals and methods of collecting data before any research begins. This committee is made up of external research ethic experts as well as internal members who are researchers, analysts, data protection experts and inspectors. Research is only allowed to begin if the application is approved (Ofsted, 2025).</a:t>
            </a:r>
          </a:p>
          <a:p>
            <a:r>
              <a:rPr lang="en-US" sz="1200" kern="1200" dirty="0">
                <a:solidFill>
                  <a:schemeClr val="tx1"/>
                </a:solidFill>
                <a:effectLst/>
                <a:latin typeface="+mn-lt"/>
                <a:ea typeface="+mn-ea"/>
                <a:cs typeface="+mn-cs"/>
              </a:rPr>
              <a:t>A large focus that needs to be openly expressed is the right to withdraw. Participants have a right to change their mind and decline to be involved in the research even until the second before you are presenting the findings.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Challenges in conducting ethical research, how could they be lessened? </a:t>
            </a: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safeguard participants and guarantee the impartiality and reliability of research, ethical research poses several important issues that need to be resolved. Obtaining informed permission, which necessitates that participants completely understand the goals, methods, and possible dangers of the study before deciding to participate, is a major concern (Science insight, 2026). Complex material or situations where participants feel under pressure or are unsure of their right to withdraw at any moment can make this process especially challenging. Ensuring the confidentiality and privacy of participant data is another significant concern. Individual identities must be protected because research sometimes entails gathering sensitive or personal data (MTU, 2026). Identification might happen even after anonymisation, which makes this task particularly difficult in small communities or when using digital data. Additionally, researchers must avoid harm, </a:t>
            </a:r>
            <a:r>
              <a:rPr lang="en-US" sz="1200" kern="1200" dirty="0">
                <a:solidFill>
                  <a:schemeClr val="tx1"/>
                </a:solidFill>
                <a:effectLst/>
                <a:latin typeface="+mn-lt"/>
                <a:ea typeface="+mn-ea"/>
                <a:cs typeface="+mn-cs"/>
              </a:rPr>
              <a:t>which include social, psychological, and emotional harm in addition to physical harm. </a:t>
            </a:r>
            <a:r>
              <a:rPr lang="en-GB" sz="1200" kern="1200" dirty="0" err="1">
                <a:solidFill>
                  <a:schemeClr val="tx1"/>
                </a:solidFill>
                <a:effectLst/>
                <a:latin typeface="+mn-lt"/>
                <a:ea typeface="+mn-ea"/>
                <a:cs typeface="+mn-cs"/>
              </a:rPr>
              <a:t>Sobhanifar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(2026) states that assessing the potential for ‘harm to participants in qualitative research requires  ethical  attentiveness  grounded  in  interpretive  knowledge  and  insights  into  an  individual’s  lived  experience’.</a:t>
            </a:r>
            <a:r>
              <a:rPr lang="en-US" sz="1200" kern="1200" dirty="0">
                <a:solidFill>
                  <a:schemeClr val="tx1"/>
                </a:solidFill>
                <a:effectLst/>
                <a:latin typeface="+mn-lt"/>
                <a:ea typeface="+mn-ea"/>
                <a:cs typeface="+mn-cs"/>
              </a:rPr>
              <a:t> For example, talking about personal experiences could make participants uncomfortable, and sharing some findings could lead to stigma or negative outcomes for people or groups. A recurring challenge is weighing the advantages of studying against the possibility of harm. When working with vulnerable groups like children, people with disabilities, or </a:t>
            </a:r>
            <a:r>
              <a:rPr lang="en-US" sz="1200" kern="1200" dirty="0" err="1">
                <a:solidFill>
                  <a:schemeClr val="tx1"/>
                </a:solidFill>
                <a:effectLst/>
                <a:latin typeface="+mn-lt"/>
                <a:ea typeface="+mn-ea"/>
                <a:cs typeface="+mn-cs"/>
              </a:rPr>
              <a:t>marginalised</a:t>
            </a:r>
            <a:r>
              <a:rPr lang="en-US" sz="1200" kern="1200" dirty="0">
                <a:solidFill>
                  <a:schemeClr val="tx1"/>
                </a:solidFill>
                <a:effectLst/>
                <a:latin typeface="+mn-lt"/>
                <a:ea typeface="+mn-ea"/>
                <a:cs typeface="+mn-cs"/>
              </a:rPr>
              <a:t> communities, ethical issues become even more complicated. To guarantee fair treatment and allow for meaningful engagement, some groups need further protection. Individuals may be influenced to engage or react in specific ways by power disparities between researchers and participants. Another crucial issue is upholding honesty and integrity since bias or unethical behavior might be introduced by conflicts of interest or pressure to meet goals, if not handled correctly. Furthermore, in the digital age, data security and sensitive information protection are becoming more difficult </a:t>
            </a:r>
            <a:r>
              <a:rPr lang="en-GB" sz="1200" kern="1200" dirty="0">
                <a:solidFill>
                  <a:schemeClr val="tx1"/>
                </a:solidFill>
                <a:effectLst/>
                <a:latin typeface="+mn-lt"/>
                <a:ea typeface="+mn-ea"/>
                <a:cs typeface="+mn-cs"/>
              </a:rPr>
              <a:t>(MTU, 2026). </a:t>
            </a:r>
            <a:r>
              <a:rPr lang="en-US" sz="1200" kern="1200" dirty="0">
                <a:solidFill>
                  <a:schemeClr val="tx1"/>
                </a:solidFill>
                <a:effectLst/>
                <a:latin typeface="+mn-lt"/>
                <a:ea typeface="+mn-ea"/>
                <a:cs typeface="+mn-cs"/>
              </a:rPr>
              <a:t> Real-world research circumstances are typically complex and confusing, making it difficult to follow ethical norms. In the end, the main difficulty in conducting ethical research is striking a balance between the protection of participants' rights, dignity, and well-being during the study process and the pursuit of important knowledge. To maintain ethical standards and try to lessen the challenges faced, researchers need to use good judgment and constantly reflect on themselves.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To conclude, there are pros and cons to both research methods but by combining them </a:t>
            </a:r>
          </a:p>
          <a:p>
            <a:r>
              <a:rPr lang="en-US" sz="1200" kern="1200" dirty="0">
                <a:solidFill>
                  <a:schemeClr val="tx1"/>
                </a:solidFill>
                <a:effectLst/>
                <a:latin typeface="+mn-lt"/>
                <a:ea typeface="+mn-ea"/>
                <a:cs typeface="+mn-cs"/>
              </a:rPr>
              <a:t>, which are mixed methods, you get more complex and developed research results. The impact that research has on the evolution of our education system is necessary. By progressing through this research, we improve the standard in which education is provided. Furthermore, being firm on the standards in which research must be held helps diminish and prevent any unethical work being performed and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harm to Participants or others that are indirectly affected by the subject being discussed.</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6/28/2026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svg"/><Relationship Id="rId10" Type="http://schemas.openxmlformats.org/officeDocument/2006/relationships/image" Target="../media/image6.png"/><Relationship Id="rId4" Type="http://schemas.openxmlformats.org/officeDocument/2006/relationships/notesSlide" Target="../notesSlides/notesSlide1.xml"/><Relationship Id="rId9" Type="http://schemas.openxmlformats.org/officeDocument/2006/relationships/image" Target="../media/image5.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5E4FD"/>
        </a:solidFill>
        <a:effectLst/>
      </p:bgPr>
    </p:bg>
    <p:spTree>
      <p:nvGrpSpPr>
        <p:cNvPr id="1" name=""/>
        <p:cNvGrpSpPr/>
        <p:nvPr/>
      </p:nvGrpSpPr>
      <p:grpSpPr>
        <a:xfrm>
          <a:off x="0" y="0"/>
          <a:ext cx="0" cy="0"/>
          <a:chOff x="0" y="0"/>
          <a:chExt cx="0" cy="0"/>
        </a:xfrm>
      </p:grpSpPr>
      <p:sp>
        <p:nvSpPr>
          <p:cNvPr id="2" name="AutoShape 2"/>
          <p:cNvSpPr/>
          <p:nvPr/>
        </p:nvSpPr>
        <p:spPr>
          <a:xfrm>
            <a:off x="476098" y="605281"/>
            <a:ext cx="9374611" cy="0"/>
          </a:xfrm>
          <a:prstGeom prst="line">
            <a:avLst/>
          </a:prstGeom>
          <a:ln w="38100" cap="flat">
            <a:solidFill>
              <a:srgbClr val="000000"/>
            </a:solidFill>
            <a:prstDash val="solid"/>
            <a:headEnd type="none" w="sm" len="sm"/>
            <a:tailEnd type="none" w="sm" len="sm"/>
          </a:ln>
        </p:spPr>
        <p:txBody>
          <a:bodyPr/>
          <a:lstStyle/>
          <a:p>
            <a:endParaRPr lang="en-US"/>
          </a:p>
        </p:txBody>
      </p:sp>
      <p:sp>
        <p:nvSpPr>
          <p:cNvPr id="3" name="AutoShape 3"/>
          <p:cNvSpPr/>
          <p:nvPr/>
        </p:nvSpPr>
        <p:spPr>
          <a:xfrm>
            <a:off x="522406" y="1308859"/>
            <a:ext cx="9374611" cy="0"/>
          </a:xfrm>
          <a:prstGeom prst="line">
            <a:avLst/>
          </a:prstGeom>
          <a:ln w="38100" cap="flat">
            <a:solidFill>
              <a:srgbClr val="000000"/>
            </a:solidFill>
            <a:prstDash val="solid"/>
            <a:headEnd type="none" w="sm" len="sm"/>
            <a:tailEnd type="none" w="sm" len="sm"/>
          </a:ln>
        </p:spPr>
        <p:txBody>
          <a:bodyPr/>
          <a:lstStyle/>
          <a:p>
            <a:endParaRPr lang="en-US"/>
          </a:p>
        </p:txBody>
      </p:sp>
      <p:sp>
        <p:nvSpPr>
          <p:cNvPr id="4" name="AutoShape 4"/>
          <p:cNvSpPr/>
          <p:nvPr/>
        </p:nvSpPr>
        <p:spPr>
          <a:xfrm>
            <a:off x="476098" y="2297373"/>
            <a:ext cx="9374611" cy="0"/>
          </a:xfrm>
          <a:prstGeom prst="line">
            <a:avLst/>
          </a:prstGeom>
          <a:ln w="28575" cap="flat">
            <a:solidFill>
              <a:srgbClr val="000000"/>
            </a:solidFill>
            <a:prstDash val="solid"/>
            <a:headEnd type="none" w="sm" len="sm"/>
            <a:tailEnd type="none" w="sm" len="sm"/>
          </a:ln>
        </p:spPr>
        <p:txBody>
          <a:bodyPr/>
          <a:lstStyle/>
          <a:p>
            <a:endParaRPr lang="en-US"/>
          </a:p>
        </p:txBody>
      </p:sp>
      <p:sp>
        <p:nvSpPr>
          <p:cNvPr id="5" name="AutoShape 5"/>
          <p:cNvSpPr/>
          <p:nvPr/>
        </p:nvSpPr>
        <p:spPr>
          <a:xfrm flipH="1" flipV="1">
            <a:off x="179299" y="11407605"/>
            <a:ext cx="10477827" cy="0"/>
          </a:xfrm>
          <a:prstGeom prst="line">
            <a:avLst/>
          </a:prstGeom>
          <a:ln w="9525" cap="flat">
            <a:solidFill>
              <a:srgbClr val="000000"/>
            </a:solidFill>
            <a:prstDash val="solid"/>
            <a:headEnd type="none" w="sm" len="sm"/>
            <a:tailEnd type="none" w="sm" len="sm"/>
          </a:ln>
        </p:spPr>
        <p:txBody>
          <a:bodyPr/>
          <a:lstStyle/>
          <a:p>
            <a:endParaRPr lang="en-US"/>
          </a:p>
        </p:txBody>
      </p:sp>
      <p:sp>
        <p:nvSpPr>
          <p:cNvPr id="6" name="Freeform 6"/>
          <p:cNvSpPr/>
          <p:nvPr/>
        </p:nvSpPr>
        <p:spPr>
          <a:xfrm>
            <a:off x="3668208" y="210252"/>
            <a:ext cx="3889821" cy="261679"/>
          </a:xfrm>
          <a:custGeom>
            <a:avLst/>
            <a:gdLst/>
            <a:ahLst/>
            <a:cxnLst/>
            <a:rect l="l" t="t" r="r" b="b"/>
            <a:pathLst>
              <a:path w="3889821" h="261679">
                <a:moveTo>
                  <a:pt x="0" y="0"/>
                </a:moveTo>
                <a:lnTo>
                  <a:pt x="3889821" y="0"/>
                </a:lnTo>
                <a:lnTo>
                  <a:pt x="3889821" y="261679"/>
                </a:lnTo>
                <a:lnTo>
                  <a:pt x="0" y="26167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7" name="Group 7"/>
          <p:cNvGrpSpPr/>
          <p:nvPr/>
        </p:nvGrpSpPr>
        <p:grpSpPr>
          <a:xfrm>
            <a:off x="221473" y="4918300"/>
            <a:ext cx="3563834" cy="2385074"/>
            <a:chOff x="0" y="0"/>
            <a:chExt cx="1134328" cy="759142"/>
          </a:xfrm>
        </p:grpSpPr>
        <p:sp>
          <p:nvSpPr>
            <p:cNvPr id="8" name="Freeform 8"/>
            <p:cNvSpPr/>
            <p:nvPr/>
          </p:nvSpPr>
          <p:spPr>
            <a:xfrm>
              <a:off x="0" y="0"/>
              <a:ext cx="1134328" cy="759142"/>
            </a:xfrm>
            <a:custGeom>
              <a:avLst/>
              <a:gdLst/>
              <a:ahLst/>
              <a:cxnLst/>
              <a:rect l="l" t="t" r="r" b="b"/>
              <a:pathLst>
                <a:path w="1134328" h="759142">
                  <a:moveTo>
                    <a:pt x="0" y="0"/>
                  </a:moveTo>
                  <a:lnTo>
                    <a:pt x="1134328" y="0"/>
                  </a:lnTo>
                  <a:lnTo>
                    <a:pt x="1134328" y="759142"/>
                  </a:lnTo>
                  <a:lnTo>
                    <a:pt x="0" y="759142"/>
                  </a:lnTo>
                  <a:close/>
                </a:path>
              </a:pathLst>
            </a:custGeom>
            <a:blipFill>
              <a:blip r:embed="rId6"/>
              <a:stretch>
                <a:fillRect l="-1184" r="-1184"/>
              </a:stretch>
            </a:blipFill>
          </p:spPr>
          <p:txBody>
            <a:bodyPr/>
            <a:lstStyle/>
            <a:p>
              <a:endParaRPr lang="en-US"/>
            </a:p>
          </p:txBody>
        </p:sp>
      </p:grpSp>
      <p:sp>
        <p:nvSpPr>
          <p:cNvPr id="9" name="AutoShape 9"/>
          <p:cNvSpPr/>
          <p:nvPr/>
        </p:nvSpPr>
        <p:spPr>
          <a:xfrm flipV="1">
            <a:off x="3943155" y="2330711"/>
            <a:ext cx="0" cy="9076894"/>
          </a:xfrm>
          <a:prstGeom prst="line">
            <a:avLst/>
          </a:prstGeom>
          <a:ln w="38100" cap="flat">
            <a:solidFill>
              <a:srgbClr val="000000"/>
            </a:solidFill>
            <a:prstDash val="solid"/>
            <a:headEnd type="none" w="sm" len="sm"/>
            <a:tailEnd type="none" w="sm" len="sm"/>
          </a:ln>
        </p:spPr>
        <p:txBody>
          <a:bodyPr/>
          <a:lstStyle/>
          <a:p>
            <a:endParaRPr lang="en-US"/>
          </a:p>
        </p:txBody>
      </p:sp>
      <p:sp>
        <p:nvSpPr>
          <p:cNvPr id="10" name="Freeform 10"/>
          <p:cNvSpPr/>
          <p:nvPr/>
        </p:nvSpPr>
        <p:spPr>
          <a:xfrm>
            <a:off x="4140072" y="2810862"/>
            <a:ext cx="6238558" cy="4605877"/>
          </a:xfrm>
          <a:custGeom>
            <a:avLst/>
            <a:gdLst/>
            <a:ahLst/>
            <a:cxnLst/>
            <a:rect l="l" t="t" r="r" b="b"/>
            <a:pathLst>
              <a:path w="6238558" h="4605877">
                <a:moveTo>
                  <a:pt x="0" y="0"/>
                </a:moveTo>
                <a:lnTo>
                  <a:pt x="6238558" y="0"/>
                </a:lnTo>
                <a:lnTo>
                  <a:pt x="6238558" y="4605877"/>
                </a:lnTo>
                <a:lnTo>
                  <a:pt x="0" y="4605877"/>
                </a:lnTo>
                <a:lnTo>
                  <a:pt x="0" y="0"/>
                </a:lnTo>
                <a:close/>
              </a:path>
            </a:pathLst>
          </a:custGeom>
          <a:blipFill>
            <a:blip r:embed="rId7"/>
            <a:stretch>
              <a:fillRect/>
            </a:stretch>
          </a:blipFill>
        </p:spPr>
        <p:txBody>
          <a:bodyPr/>
          <a:lstStyle/>
          <a:p>
            <a:endParaRPr lang="en-US"/>
          </a:p>
        </p:txBody>
      </p:sp>
      <p:sp>
        <p:nvSpPr>
          <p:cNvPr id="11" name="Freeform 11"/>
          <p:cNvSpPr/>
          <p:nvPr/>
        </p:nvSpPr>
        <p:spPr>
          <a:xfrm>
            <a:off x="8087595" y="1312362"/>
            <a:ext cx="1763114" cy="993755"/>
          </a:xfrm>
          <a:custGeom>
            <a:avLst/>
            <a:gdLst/>
            <a:ahLst/>
            <a:cxnLst/>
            <a:rect l="l" t="t" r="r" b="b"/>
            <a:pathLst>
              <a:path w="1763114" h="993755">
                <a:moveTo>
                  <a:pt x="0" y="0"/>
                </a:moveTo>
                <a:lnTo>
                  <a:pt x="1763113" y="0"/>
                </a:lnTo>
                <a:lnTo>
                  <a:pt x="1763113" y="993755"/>
                </a:lnTo>
                <a:lnTo>
                  <a:pt x="0" y="993755"/>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2" name="Freeform 12"/>
          <p:cNvSpPr/>
          <p:nvPr/>
        </p:nvSpPr>
        <p:spPr>
          <a:xfrm>
            <a:off x="6830752" y="11412367"/>
            <a:ext cx="4276800" cy="3864672"/>
          </a:xfrm>
          <a:custGeom>
            <a:avLst/>
            <a:gdLst/>
            <a:ahLst/>
            <a:cxnLst/>
            <a:rect l="l" t="t" r="r" b="b"/>
            <a:pathLst>
              <a:path w="4276800" h="3864672">
                <a:moveTo>
                  <a:pt x="0" y="0"/>
                </a:moveTo>
                <a:lnTo>
                  <a:pt x="4276800" y="0"/>
                </a:lnTo>
                <a:lnTo>
                  <a:pt x="4276800" y="3864672"/>
                </a:lnTo>
                <a:lnTo>
                  <a:pt x="0" y="3864672"/>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3" name="TextBox 13"/>
          <p:cNvSpPr txBox="1"/>
          <p:nvPr/>
        </p:nvSpPr>
        <p:spPr>
          <a:xfrm>
            <a:off x="702696" y="2283086"/>
            <a:ext cx="2523870" cy="422275"/>
          </a:xfrm>
          <a:prstGeom prst="rect">
            <a:avLst/>
          </a:prstGeom>
        </p:spPr>
        <p:txBody>
          <a:bodyPr lIns="0" tIns="0" rIns="0" bIns="0" rtlCol="0" anchor="t">
            <a:spAutoFit/>
          </a:bodyPr>
          <a:lstStyle/>
          <a:p>
            <a:pPr algn="l">
              <a:lnSpc>
                <a:spcPts val="3499"/>
              </a:lnSpc>
            </a:pPr>
            <a:r>
              <a:rPr lang="en-US" sz="2499" b="1" u="sng">
                <a:solidFill>
                  <a:srgbClr val="000000"/>
                </a:solidFill>
                <a:latin typeface="Canva Sans Bold"/>
                <a:ea typeface="Canva Sans Bold"/>
                <a:cs typeface="Canva Sans Bold"/>
                <a:sym typeface="Canva Sans Bold"/>
              </a:rPr>
              <a:t>OBJECTIVES:</a:t>
            </a:r>
          </a:p>
        </p:txBody>
      </p:sp>
      <p:sp>
        <p:nvSpPr>
          <p:cNvPr id="14" name="TextBox 14"/>
          <p:cNvSpPr txBox="1"/>
          <p:nvPr/>
        </p:nvSpPr>
        <p:spPr>
          <a:xfrm>
            <a:off x="365012" y="1461259"/>
            <a:ext cx="3034375" cy="629285"/>
          </a:xfrm>
          <a:prstGeom prst="rect">
            <a:avLst/>
          </a:prstGeom>
        </p:spPr>
        <p:txBody>
          <a:bodyPr lIns="0" tIns="0" rIns="0" bIns="0" rtlCol="0" anchor="t">
            <a:spAutoFit/>
          </a:bodyPr>
          <a:lstStyle/>
          <a:p>
            <a:pPr algn="ctr">
              <a:lnSpc>
                <a:spcPts val="5215"/>
              </a:lnSpc>
            </a:pPr>
            <a:r>
              <a:rPr lang="en-US" sz="3725" u="sng">
                <a:solidFill>
                  <a:srgbClr val="000000"/>
                </a:solidFill>
                <a:latin typeface="Anton"/>
                <a:ea typeface="Anton"/>
                <a:cs typeface="Anton"/>
                <a:sym typeface="Anton"/>
              </a:rPr>
              <a:t>OVERVIEW </a:t>
            </a:r>
          </a:p>
        </p:txBody>
      </p:sp>
      <p:sp>
        <p:nvSpPr>
          <p:cNvPr id="15" name="TextBox 15"/>
          <p:cNvSpPr txBox="1"/>
          <p:nvPr/>
        </p:nvSpPr>
        <p:spPr>
          <a:xfrm>
            <a:off x="9105644" y="122651"/>
            <a:ext cx="2643132" cy="389255"/>
          </a:xfrm>
          <a:prstGeom prst="rect">
            <a:avLst/>
          </a:prstGeom>
        </p:spPr>
        <p:txBody>
          <a:bodyPr lIns="0" tIns="0" rIns="0" bIns="0" rtlCol="0" anchor="t">
            <a:spAutoFit/>
          </a:bodyPr>
          <a:lstStyle/>
          <a:p>
            <a:pPr algn="l">
              <a:lnSpc>
                <a:spcPts val="3219"/>
              </a:lnSpc>
            </a:pPr>
            <a:r>
              <a:rPr lang="en-US" sz="2299">
                <a:solidFill>
                  <a:srgbClr val="000000"/>
                </a:solidFill>
                <a:latin typeface="Radley"/>
                <a:ea typeface="Radley"/>
                <a:cs typeface="Radley"/>
                <a:sym typeface="Radley"/>
              </a:rPr>
              <a:t>2403806</a:t>
            </a:r>
          </a:p>
        </p:txBody>
      </p:sp>
      <p:sp>
        <p:nvSpPr>
          <p:cNvPr id="16" name="TextBox 16"/>
          <p:cNvSpPr txBox="1"/>
          <p:nvPr/>
        </p:nvSpPr>
        <p:spPr>
          <a:xfrm>
            <a:off x="221473" y="104458"/>
            <a:ext cx="2643132" cy="323215"/>
          </a:xfrm>
          <a:prstGeom prst="rect">
            <a:avLst/>
          </a:prstGeom>
        </p:spPr>
        <p:txBody>
          <a:bodyPr lIns="0" tIns="0" rIns="0" bIns="0" rtlCol="0" anchor="t">
            <a:spAutoFit/>
          </a:bodyPr>
          <a:lstStyle/>
          <a:p>
            <a:pPr algn="l">
              <a:lnSpc>
                <a:spcPts val="2659"/>
              </a:lnSpc>
            </a:pPr>
            <a:r>
              <a:rPr lang="en-US" sz="1899">
                <a:solidFill>
                  <a:srgbClr val="000000"/>
                </a:solidFill>
                <a:latin typeface="Radley"/>
                <a:ea typeface="Radley"/>
                <a:cs typeface="Radley"/>
                <a:sym typeface="Radley"/>
              </a:rPr>
              <a:t>CASSI HERBERT</a:t>
            </a:r>
          </a:p>
        </p:txBody>
      </p:sp>
      <p:sp>
        <p:nvSpPr>
          <p:cNvPr id="17" name="TextBox 17"/>
          <p:cNvSpPr txBox="1"/>
          <p:nvPr/>
        </p:nvSpPr>
        <p:spPr>
          <a:xfrm>
            <a:off x="1049597" y="624331"/>
            <a:ext cx="8573203" cy="646428"/>
          </a:xfrm>
          <a:prstGeom prst="rect">
            <a:avLst/>
          </a:prstGeom>
        </p:spPr>
        <p:txBody>
          <a:bodyPr lIns="0" tIns="0" rIns="0" bIns="0" rtlCol="0" anchor="t">
            <a:spAutoFit/>
          </a:bodyPr>
          <a:lstStyle/>
          <a:p>
            <a:pPr algn="ctr">
              <a:lnSpc>
                <a:spcPts val="5320"/>
              </a:lnSpc>
            </a:pPr>
            <a:r>
              <a:rPr lang="en-US" sz="3800">
                <a:solidFill>
                  <a:srgbClr val="000000"/>
                </a:solidFill>
                <a:latin typeface="Radley"/>
                <a:ea typeface="Radley"/>
                <a:cs typeface="Radley"/>
                <a:sym typeface="Radley"/>
              </a:rPr>
              <a:t>RESEARCH WITH RESPONSIBILITY</a:t>
            </a:r>
          </a:p>
        </p:txBody>
      </p:sp>
      <p:sp>
        <p:nvSpPr>
          <p:cNvPr id="18" name="TextBox 18"/>
          <p:cNvSpPr txBox="1"/>
          <p:nvPr/>
        </p:nvSpPr>
        <p:spPr>
          <a:xfrm>
            <a:off x="4295580" y="2349761"/>
            <a:ext cx="5555128" cy="461101"/>
          </a:xfrm>
          <a:prstGeom prst="rect">
            <a:avLst/>
          </a:prstGeom>
        </p:spPr>
        <p:txBody>
          <a:bodyPr lIns="0" tIns="0" rIns="0" bIns="0" rtlCol="0" anchor="t">
            <a:spAutoFit/>
          </a:bodyPr>
          <a:lstStyle/>
          <a:p>
            <a:pPr algn="l">
              <a:lnSpc>
                <a:spcPts val="3655"/>
              </a:lnSpc>
            </a:pPr>
            <a:r>
              <a:rPr lang="en-US" sz="3072" b="1" u="sng">
                <a:solidFill>
                  <a:srgbClr val="000000"/>
                </a:solidFill>
                <a:latin typeface="Canva Sans Bold"/>
                <a:ea typeface="Canva Sans Bold"/>
                <a:cs typeface="Canva Sans Bold"/>
                <a:sym typeface="Canva Sans Bold"/>
              </a:rPr>
              <a:t>Quantative and Qualititive</a:t>
            </a:r>
          </a:p>
        </p:txBody>
      </p:sp>
      <p:sp>
        <p:nvSpPr>
          <p:cNvPr id="19" name="TextBox 19"/>
          <p:cNvSpPr txBox="1"/>
          <p:nvPr/>
        </p:nvSpPr>
        <p:spPr>
          <a:xfrm>
            <a:off x="269301" y="7872034"/>
            <a:ext cx="3407154" cy="1859661"/>
          </a:xfrm>
          <a:prstGeom prst="rect">
            <a:avLst/>
          </a:prstGeom>
        </p:spPr>
        <p:txBody>
          <a:bodyPr lIns="0" tIns="0" rIns="0" bIns="0" rtlCol="0" anchor="t">
            <a:spAutoFit/>
          </a:bodyPr>
          <a:lstStyle/>
          <a:p>
            <a:pPr algn="just">
              <a:lnSpc>
                <a:spcPts val="2141"/>
              </a:lnSpc>
            </a:pPr>
            <a:r>
              <a:rPr lang="en-US" sz="1799">
                <a:solidFill>
                  <a:srgbClr val="000000"/>
                </a:solidFill>
                <a:latin typeface="Canva Sans"/>
                <a:ea typeface="Canva Sans"/>
                <a:cs typeface="Canva Sans"/>
                <a:sym typeface="Canva Sans"/>
              </a:rPr>
              <a:t>“Research is a scientific and systematic investigation or inquiry especially through search for new facts in any branch of knowledge” (Basu,2020).</a:t>
            </a:r>
          </a:p>
          <a:p>
            <a:pPr algn="just">
              <a:lnSpc>
                <a:spcPts val="2141"/>
              </a:lnSpc>
            </a:pPr>
            <a:endParaRPr lang="en-US" sz="1799">
              <a:solidFill>
                <a:srgbClr val="000000"/>
              </a:solidFill>
              <a:latin typeface="Canva Sans"/>
              <a:ea typeface="Canva Sans"/>
              <a:cs typeface="Canva Sans"/>
              <a:sym typeface="Canva Sans"/>
            </a:endParaRPr>
          </a:p>
        </p:txBody>
      </p:sp>
      <p:sp>
        <p:nvSpPr>
          <p:cNvPr id="20" name="TextBox 20"/>
          <p:cNvSpPr txBox="1"/>
          <p:nvPr/>
        </p:nvSpPr>
        <p:spPr>
          <a:xfrm>
            <a:off x="179299" y="2748815"/>
            <a:ext cx="3738384" cy="2126389"/>
          </a:xfrm>
          <a:prstGeom prst="rect">
            <a:avLst/>
          </a:prstGeom>
        </p:spPr>
        <p:txBody>
          <a:bodyPr lIns="0" tIns="0" rIns="0" bIns="0" rtlCol="0" anchor="t">
            <a:spAutoFit/>
          </a:bodyPr>
          <a:lstStyle/>
          <a:p>
            <a:pPr marL="393418" lvl="1" indent="-196709" algn="l">
              <a:lnSpc>
                <a:spcPts val="2168"/>
              </a:lnSpc>
              <a:buFont typeface="Arial"/>
              <a:buChar char="•"/>
            </a:pPr>
            <a:r>
              <a:rPr lang="en-US" sz="1822">
                <a:solidFill>
                  <a:srgbClr val="000000"/>
                </a:solidFill>
                <a:latin typeface="Canva Sans"/>
                <a:ea typeface="Canva Sans"/>
                <a:cs typeface="Canva Sans"/>
                <a:sym typeface="Canva Sans"/>
              </a:rPr>
              <a:t>Discuss quantative and qualitive research methods.</a:t>
            </a:r>
          </a:p>
          <a:p>
            <a:pPr marL="393418" lvl="1" indent="-196709" algn="l">
              <a:lnSpc>
                <a:spcPts val="2168"/>
              </a:lnSpc>
              <a:buFont typeface="Arial"/>
              <a:buChar char="•"/>
            </a:pPr>
            <a:r>
              <a:rPr lang="en-US" sz="1822">
                <a:solidFill>
                  <a:srgbClr val="000000"/>
                </a:solidFill>
                <a:latin typeface="Canva Sans"/>
                <a:ea typeface="Canva Sans"/>
                <a:cs typeface="Canva Sans"/>
                <a:sym typeface="Canva Sans"/>
              </a:rPr>
              <a:t>Relevance to education and their strengths, weaknesses and limitations.</a:t>
            </a:r>
          </a:p>
          <a:p>
            <a:pPr marL="393418" lvl="1" indent="-196709" algn="l">
              <a:lnSpc>
                <a:spcPts val="2168"/>
              </a:lnSpc>
              <a:buFont typeface="Arial"/>
              <a:buChar char="•"/>
            </a:pPr>
            <a:r>
              <a:rPr lang="en-US" sz="1822">
                <a:solidFill>
                  <a:srgbClr val="000000"/>
                </a:solidFill>
                <a:latin typeface="Canva Sans"/>
                <a:ea typeface="Canva Sans"/>
                <a:cs typeface="Canva Sans"/>
                <a:sym typeface="Canva Sans"/>
              </a:rPr>
              <a:t>Evaluate the ethical implications of carrying out research.</a:t>
            </a:r>
          </a:p>
        </p:txBody>
      </p:sp>
      <p:sp>
        <p:nvSpPr>
          <p:cNvPr id="21" name="TextBox 21"/>
          <p:cNvSpPr txBox="1"/>
          <p:nvPr/>
        </p:nvSpPr>
        <p:spPr>
          <a:xfrm>
            <a:off x="4088761" y="9827659"/>
            <a:ext cx="6341180" cy="398496"/>
          </a:xfrm>
          <a:prstGeom prst="rect">
            <a:avLst/>
          </a:prstGeom>
        </p:spPr>
        <p:txBody>
          <a:bodyPr lIns="0" tIns="0" rIns="0" bIns="0" rtlCol="0" anchor="t">
            <a:spAutoFit/>
          </a:bodyPr>
          <a:lstStyle/>
          <a:p>
            <a:pPr algn="ctr">
              <a:lnSpc>
                <a:spcPts val="3235"/>
              </a:lnSpc>
              <a:spcBef>
                <a:spcPct val="0"/>
              </a:spcBef>
            </a:pPr>
            <a:r>
              <a:rPr lang="en-US" sz="2311" u="sng">
                <a:solidFill>
                  <a:srgbClr val="000000"/>
                </a:solidFill>
                <a:latin typeface="Charm"/>
                <a:ea typeface="Charm"/>
                <a:cs typeface="Charm"/>
                <a:sym typeface="Charm"/>
              </a:rPr>
              <a:t>ETHICAL IMPLICATIONS</a:t>
            </a:r>
          </a:p>
        </p:txBody>
      </p:sp>
      <p:sp>
        <p:nvSpPr>
          <p:cNvPr id="22" name="TextBox 22"/>
          <p:cNvSpPr txBox="1"/>
          <p:nvPr/>
        </p:nvSpPr>
        <p:spPr>
          <a:xfrm>
            <a:off x="221473" y="7446249"/>
            <a:ext cx="1142881" cy="198120"/>
          </a:xfrm>
          <a:prstGeom prst="rect">
            <a:avLst/>
          </a:prstGeom>
        </p:spPr>
        <p:txBody>
          <a:bodyPr lIns="0" tIns="0" rIns="0" bIns="0" rtlCol="0" anchor="t">
            <a:spAutoFit/>
          </a:bodyPr>
          <a:lstStyle/>
          <a:p>
            <a:pPr algn="ctr">
              <a:lnSpc>
                <a:spcPts val="1679"/>
              </a:lnSpc>
              <a:spcBef>
                <a:spcPct val="0"/>
              </a:spcBef>
            </a:pPr>
            <a:r>
              <a:rPr lang="en-US" sz="1200">
                <a:solidFill>
                  <a:srgbClr val="000000"/>
                </a:solidFill>
                <a:latin typeface="Canva Sans"/>
                <a:ea typeface="Canva Sans"/>
                <a:cs typeface="Canva Sans"/>
                <a:sym typeface="Canva Sans"/>
              </a:rPr>
              <a:t>(MEDIUM,2015)</a:t>
            </a:r>
          </a:p>
        </p:txBody>
      </p:sp>
      <p:sp>
        <p:nvSpPr>
          <p:cNvPr id="23" name="TextBox 23"/>
          <p:cNvSpPr txBox="1"/>
          <p:nvPr/>
        </p:nvSpPr>
        <p:spPr>
          <a:xfrm>
            <a:off x="179299" y="9674545"/>
            <a:ext cx="3563834" cy="1435089"/>
          </a:xfrm>
          <a:prstGeom prst="rect">
            <a:avLst/>
          </a:prstGeom>
        </p:spPr>
        <p:txBody>
          <a:bodyPr lIns="0" tIns="0" rIns="0" bIns="0" rtlCol="0" anchor="t">
            <a:spAutoFit/>
          </a:bodyPr>
          <a:lstStyle/>
          <a:p>
            <a:pPr algn="ctr">
              <a:lnSpc>
                <a:spcPts val="3870"/>
              </a:lnSpc>
            </a:pPr>
            <a:r>
              <a:rPr lang="en-US" sz="2764">
                <a:solidFill>
                  <a:srgbClr val="000000"/>
                </a:solidFill>
                <a:latin typeface="Charm"/>
                <a:ea typeface="Charm"/>
                <a:cs typeface="Charm"/>
                <a:sym typeface="Charm"/>
              </a:rPr>
              <a:t>WHY DO WE NEED RESEARCH AND </a:t>
            </a:r>
          </a:p>
          <a:p>
            <a:pPr algn="ctr">
              <a:lnSpc>
                <a:spcPts val="3870"/>
              </a:lnSpc>
              <a:spcBef>
                <a:spcPct val="0"/>
              </a:spcBef>
            </a:pPr>
            <a:r>
              <a:rPr lang="en-US" sz="2764">
                <a:solidFill>
                  <a:srgbClr val="000000"/>
                </a:solidFill>
                <a:latin typeface="Charm"/>
                <a:ea typeface="Charm"/>
                <a:cs typeface="Charm"/>
                <a:sym typeface="Charm"/>
              </a:rPr>
              <a:t>WHO DOES IT BENEFIT?</a:t>
            </a:r>
          </a:p>
        </p:txBody>
      </p:sp>
      <p:sp>
        <p:nvSpPr>
          <p:cNvPr id="24" name="TextBox 24"/>
          <p:cNvSpPr txBox="1"/>
          <p:nvPr/>
        </p:nvSpPr>
        <p:spPr>
          <a:xfrm>
            <a:off x="441686" y="11526667"/>
            <a:ext cx="2422919" cy="422276"/>
          </a:xfrm>
          <a:prstGeom prst="rect">
            <a:avLst/>
          </a:prstGeom>
        </p:spPr>
        <p:txBody>
          <a:bodyPr lIns="0" tIns="0" rIns="0" bIns="0" rtlCol="0" anchor="t">
            <a:spAutoFit/>
          </a:bodyPr>
          <a:lstStyle/>
          <a:p>
            <a:pPr algn="ctr">
              <a:lnSpc>
                <a:spcPts val="3499"/>
              </a:lnSpc>
              <a:spcBef>
                <a:spcPct val="0"/>
              </a:spcBef>
            </a:pPr>
            <a:r>
              <a:rPr lang="en-US" sz="2499" u="sng">
                <a:solidFill>
                  <a:srgbClr val="000000"/>
                </a:solidFill>
                <a:latin typeface="Charm"/>
                <a:ea typeface="Charm"/>
                <a:cs typeface="Charm"/>
                <a:sym typeface="Charm"/>
              </a:rPr>
              <a:t>CONCLUSION</a:t>
            </a:r>
            <a:r>
              <a:rPr lang="en-US" sz="2499">
                <a:solidFill>
                  <a:srgbClr val="000000"/>
                </a:solidFill>
                <a:latin typeface="Charm"/>
                <a:ea typeface="Charm"/>
                <a:cs typeface="Charm"/>
                <a:sym typeface="Charm"/>
              </a:rPr>
              <a:t> </a:t>
            </a:r>
          </a:p>
        </p:txBody>
      </p:sp>
      <p:sp>
        <p:nvSpPr>
          <p:cNvPr id="25" name="TextBox 25"/>
          <p:cNvSpPr txBox="1"/>
          <p:nvPr/>
        </p:nvSpPr>
        <p:spPr>
          <a:xfrm rot="-5400000">
            <a:off x="9659520" y="6565229"/>
            <a:ext cx="1504900" cy="198120"/>
          </a:xfrm>
          <a:prstGeom prst="rect">
            <a:avLst/>
          </a:prstGeom>
        </p:spPr>
        <p:txBody>
          <a:bodyPr lIns="0" tIns="0" rIns="0" bIns="0" rtlCol="0" anchor="t">
            <a:spAutoFit/>
          </a:bodyPr>
          <a:lstStyle/>
          <a:p>
            <a:pPr algn="ctr">
              <a:lnSpc>
                <a:spcPts val="1679"/>
              </a:lnSpc>
              <a:spcBef>
                <a:spcPct val="0"/>
              </a:spcBef>
            </a:pPr>
            <a:r>
              <a:rPr lang="en-US" sz="1200">
                <a:solidFill>
                  <a:srgbClr val="000000"/>
                </a:solidFill>
                <a:latin typeface="Radley"/>
                <a:ea typeface="Radley"/>
                <a:cs typeface="Radley"/>
                <a:sym typeface="Radley"/>
              </a:rPr>
              <a:t>(KENAN DEEN, 2015)</a:t>
            </a:r>
          </a:p>
        </p:txBody>
      </p:sp>
      <p:sp>
        <p:nvSpPr>
          <p:cNvPr id="26" name="TextBox 26"/>
          <p:cNvSpPr txBox="1"/>
          <p:nvPr/>
        </p:nvSpPr>
        <p:spPr>
          <a:xfrm>
            <a:off x="4076510" y="7464364"/>
            <a:ext cx="6434520" cy="2586355"/>
          </a:xfrm>
          <a:prstGeom prst="rect">
            <a:avLst/>
          </a:prstGeom>
        </p:spPr>
        <p:txBody>
          <a:bodyPr lIns="0" tIns="0" rIns="0" bIns="0" rtlCol="0" anchor="t">
            <a:spAutoFit/>
          </a:bodyPr>
          <a:lstStyle/>
          <a:p>
            <a:pPr algn="ctr">
              <a:lnSpc>
                <a:spcPts val="1819"/>
              </a:lnSpc>
              <a:spcBef>
                <a:spcPct val="0"/>
              </a:spcBef>
            </a:pPr>
            <a:r>
              <a:rPr lang="en-US" sz="1299">
                <a:solidFill>
                  <a:srgbClr val="000000"/>
                </a:solidFill>
                <a:latin typeface="Radley"/>
                <a:ea typeface="Radley"/>
                <a:cs typeface="Radley"/>
                <a:sym typeface="Radley"/>
              </a:rPr>
              <a:t>QUANTATIVE DATA IS THE COLLECTION AND ANALYSIS OF NUMERICAL DATA WITH INFORMATION THAT IS GENERALLY HIGH STRUCTURED AND ANALYSED TO PRODUCE STATISTICS, DATA SETS, GRAPHS AND CHARTS (EVANS,2025).</a:t>
            </a:r>
          </a:p>
          <a:p>
            <a:pPr algn="ctr">
              <a:lnSpc>
                <a:spcPts val="1959"/>
              </a:lnSpc>
              <a:spcBef>
                <a:spcPct val="0"/>
              </a:spcBef>
            </a:pPr>
            <a:r>
              <a:rPr lang="en-US" sz="1399">
                <a:solidFill>
                  <a:srgbClr val="000000"/>
                </a:solidFill>
                <a:latin typeface="Radley"/>
                <a:ea typeface="Radley"/>
                <a:cs typeface="Radley"/>
                <a:sym typeface="Radley"/>
              </a:rPr>
              <a:t>QUALITATIVE DATA IS THE ANALYSIS OF PEOPLE’S OPINIONS, ATTITUDES AND LIVED EXPERIENCES. NORMALLY, IT IS DONE THEMATICALLY DIVIDED INTO THEMES ABOUT THE TOPIC (EVANS, 2025).</a:t>
            </a:r>
          </a:p>
          <a:p>
            <a:pPr algn="ctr">
              <a:lnSpc>
                <a:spcPts val="1819"/>
              </a:lnSpc>
              <a:spcBef>
                <a:spcPct val="0"/>
              </a:spcBef>
            </a:pPr>
            <a:r>
              <a:rPr lang="en-US" sz="1299">
                <a:solidFill>
                  <a:srgbClr val="000000"/>
                </a:solidFill>
                <a:latin typeface="Radley"/>
                <a:ea typeface="Radley"/>
                <a:cs typeface="Radley"/>
                <a:sym typeface="Radley"/>
              </a:rPr>
              <a:t>THERE ARE MANY BENEFITS TO BOTH RESEARCH METHODS AND WEAKNESSES. </a:t>
            </a:r>
          </a:p>
          <a:p>
            <a:pPr algn="ctr">
              <a:lnSpc>
                <a:spcPts val="1819"/>
              </a:lnSpc>
              <a:spcBef>
                <a:spcPct val="0"/>
              </a:spcBef>
            </a:pPr>
            <a:endParaRPr lang="en-US" sz="1299">
              <a:solidFill>
                <a:srgbClr val="000000"/>
              </a:solidFill>
              <a:latin typeface="Radley"/>
              <a:ea typeface="Radley"/>
              <a:cs typeface="Radley"/>
              <a:sym typeface="Radley"/>
            </a:endParaRPr>
          </a:p>
        </p:txBody>
      </p:sp>
      <p:sp>
        <p:nvSpPr>
          <p:cNvPr id="27" name="TextBox 27"/>
          <p:cNvSpPr txBox="1"/>
          <p:nvPr/>
        </p:nvSpPr>
        <p:spPr>
          <a:xfrm>
            <a:off x="4295580" y="10435705"/>
            <a:ext cx="6017247" cy="478790"/>
          </a:xfrm>
          <a:prstGeom prst="rect">
            <a:avLst/>
          </a:prstGeom>
        </p:spPr>
        <p:txBody>
          <a:bodyPr lIns="0" tIns="0" rIns="0" bIns="0" rtlCol="0" anchor="t">
            <a:spAutoFit/>
          </a:bodyPr>
          <a:lstStyle/>
          <a:p>
            <a:pPr algn="ctr">
              <a:lnSpc>
                <a:spcPts val="1960"/>
              </a:lnSpc>
              <a:spcBef>
                <a:spcPct val="0"/>
              </a:spcBef>
            </a:pPr>
            <a:r>
              <a:rPr lang="en-US" sz="1400">
                <a:solidFill>
                  <a:srgbClr val="000000"/>
                </a:solidFill>
                <a:latin typeface="Radley"/>
                <a:ea typeface="Radley"/>
                <a:cs typeface="Radley"/>
                <a:sym typeface="Radley"/>
              </a:rPr>
              <a:t>ALL RESEARCH PROJECTS BEFORE YOU’RE ALLOWED TO PURSUE THEM MUST BE APPROVED AND FOLLOW SPECIFIC GUIDLINES</a:t>
            </a:r>
          </a:p>
        </p:txBody>
      </p:sp>
      <p:sp>
        <p:nvSpPr>
          <p:cNvPr id="28" name="TextBox 28"/>
          <p:cNvSpPr txBox="1"/>
          <p:nvPr/>
        </p:nvSpPr>
        <p:spPr>
          <a:xfrm>
            <a:off x="702696" y="12139443"/>
            <a:ext cx="5544340" cy="2634866"/>
          </a:xfrm>
          <a:prstGeom prst="rect">
            <a:avLst/>
          </a:prstGeom>
        </p:spPr>
        <p:txBody>
          <a:bodyPr lIns="0" tIns="0" rIns="0" bIns="0" rtlCol="0" anchor="t">
            <a:spAutoFit/>
          </a:bodyPr>
          <a:lstStyle/>
          <a:p>
            <a:pPr marL="546374" lvl="1" indent="-273187" algn="l">
              <a:lnSpc>
                <a:spcPts val="3542"/>
              </a:lnSpc>
              <a:buFont typeface="Arial"/>
              <a:buChar char="•"/>
            </a:pPr>
            <a:r>
              <a:rPr lang="en-US" sz="2530">
                <a:solidFill>
                  <a:srgbClr val="000000"/>
                </a:solidFill>
                <a:latin typeface="Charm"/>
                <a:ea typeface="Charm"/>
                <a:cs typeface="Charm"/>
                <a:sym typeface="Charm"/>
              </a:rPr>
              <a:t>COMPLEX, DEVELOPED DATA.</a:t>
            </a:r>
          </a:p>
          <a:p>
            <a:pPr marL="546374" lvl="1" indent="-273187" algn="l">
              <a:lnSpc>
                <a:spcPts val="3542"/>
              </a:lnSpc>
              <a:buFont typeface="Arial"/>
              <a:buChar char="•"/>
            </a:pPr>
            <a:r>
              <a:rPr lang="en-US" sz="2530">
                <a:solidFill>
                  <a:srgbClr val="000000"/>
                </a:solidFill>
                <a:latin typeface="Charm"/>
                <a:ea typeface="Charm"/>
                <a:cs typeface="Charm"/>
                <a:sym typeface="Charm"/>
              </a:rPr>
              <a:t>PROGRESSING EDUCATION FORWARD.</a:t>
            </a:r>
          </a:p>
          <a:p>
            <a:pPr marL="546374" lvl="1" indent="-273187" algn="l">
              <a:lnSpc>
                <a:spcPts val="3542"/>
              </a:lnSpc>
              <a:spcBef>
                <a:spcPct val="0"/>
              </a:spcBef>
              <a:buFont typeface="Arial"/>
              <a:buChar char="•"/>
            </a:pPr>
            <a:r>
              <a:rPr lang="en-US" sz="2530">
                <a:solidFill>
                  <a:srgbClr val="000000"/>
                </a:solidFill>
                <a:latin typeface="Charm"/>
                <a:ea typeface="Charm"/>
                <a:cs typeface="Charm"/>
                <a:sym typeface="Charm"/>
              </a:rPr>
              <a:t>HOLDING HIGH STANDARDS OF RESEARCH TO DIMINISH HARM TO OTHERS.</a:t>
            </a:r>
          </a:p>
        </p:txBody>
      </p:sp>
      <p:pic>
        <p:nvPicPr>
          <p:cNvPr id="36" name="Audio 35">
            <a:hlinkClick r:id="" action="ppaction://media"/>
            <a:extLst>
              <a:ext uri="{FF2B5EF4-FFF2-40B4-BE49-F238E27FC236}">
                <a16:creationId xmlns:a16="http://schemas.microsoft.com/office/drawing/2014/main" id="{AFCF7465-8E2A-DFC1-1B25-7EC6C10DE58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79120" t="-279120" r="-279120" b="-279120"/>
          <a:stretch>
            <a:fillRect/>
          </a:stretch>
        </p:blipFill>
        <p:spPr>
          <a:xfrm>
            <a:off x="7357059" y="11776659"/>
            <a:ext cx="3208020" cy="320802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72074"/>
    </mc:Choice>
    <mc:Fallback>
      <p:transition spd="slow" advTm="872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68919" y="76200"/>
            <a:ext cx="8953881" cy="17256501"/>
          </a:xfrm>
          <a:prstGeom prst="rect">
            <a:avLst/>
          </a:prstGeom>
        </p:spPr>
        <p:txBody>
          <a:bodyPr lIns="0" tIns="0" rIns="0" bIns="0" rtlCol="0" anchor="t">
            <a:spAutoFit/>
          </a:bodyPr>
          <a:lstStyle/>
          <a:p>
            <a:pPr algn="ctr">
              <a:lnSpc>
                <a:spcPts val="2520"/>
              </a:lnSpc>
            </a:pPr>
            <a:r>
              <a:rPr lang="en-US" sz="1800">
                <a:solidFill>
                  <a:srgbClr val="000000"/>
                </a:solidFill>
                <a:latin typeface="Radley"/>
                <a:ea typeface="Radley"/>
                <a:cs typeface="Radley"/>
                <a:sym typeface="Radley"/>
              </a:rPr>
              <a:t>REFERENCE LIST</a:t>
            </a:r>
          </a:p>
          <a:p>
            <a:pPr algn="ctr">
              <a:lnSpc>
                <a:spcPts val="2520"/>
              </a:lnSpc>
            </a:pPr>
            <a:r>
              <a:rPr lang="en-US" sz="1800">
                <a:solidFill>
                  <a:srgbClr val="000000"/>
                </a:solidFill>
                <a:latin typeface="Radley"/>
                <a:ea typeface="Radley"/>
                <a:cs typeface="Radley"/>
                <a:sym typeface="Radley"/>
              </a:rPr>
              <a:t>BABBIE, E. (2015). ‘THE PRACTICE OF SOCIAL RESEARCH.’ AVAILABLE AT: HTTPS://WWW.PEARSONHIGHERED.COM/ASSETS/SAMPLECHAPTER/0/1/3/4/0134202139.PDF (ACCESSED: 24/06/2026). </a:t>
            </a:r>
          </a:p>
          <a:p>
            <a:pPr algn="ctr">
              <a:lnSpc>
                <a:spcPts val="5138"/>
              </a:lnSpc>
            </a:pPr>
            <a:endParaRPr lang="en-US" sz="1800">
              <a:solidFill>
                <a:srgbClr val="000000"/>
              </a:solidFill>
              <a:latin typeface="Radley"/>
              <a:ea typeface="Radley"/>
              <a:cs typeface="Radley"/>
              <a:sym typeface="Radley"/>
            </a:endParaRPr>
          </a:p>
          <a:p>
            <a:pPr algn="ctr">
              <a:lnSpc>
                <a:spcPts val="2239"/>
              </a:lnSpc>
            </a:pPr>
            <a:r>
              <a:rPr lang="en-US" sz="1599">
                <a:solidFill>
                  <a:srgbClr val="000000"/>
                </a:solidFill>
                <a:latin typeface="Radley"/>
                <a:ea typeface="Radley"/>
                <a:cs typeface="Radley"/>
                <a:sym typeface="Radley"/>
              </a:rPr>
              <a:t>BASU, M. (2020). ‘IMPORTANCE OF RESEARCH IN EDUCATION’. SSRN ELECTRONIC JOURNAL. AVAILABLE AT: HTTPS://DOI.ORG/10.2139/SSRN.3703560  (ACCESSED:24/06/2026). </a:t>
            </a:r>
          </a:p>
          <a:p>
            <a:pPr algn="ctr">
              <a:lnSpc>
                <a:spcPts val="5138"/>
              </a:lnSpc>
            </a:pPr>
            <a:endParaRPr lang="en-US" sz="1599">
              <a:solidFill>
                <a:srgbClr val="000000"/>
              </a:solidFill>
              <a:latin typeface="Radley"/>
              <a:ea typeface="Radley"/>
              <a:cs typeface="Radley"/>
              <a:sym typeface="Radley"/>
            </a:endParaRPr>
          </a:p>
          <a:p>
            <a:pPr algn="ctr">
              <a:lnSpc>
                <a:spcPts val="2239"/>
              </a:lnSpc>
            </a:pPr>
            <a:r>
              <a:rPr lang="en-US" sz="1599">
                <a:solidFill>
                  <a:srgbClr val="000000"/>
                </a:solidFill>
                <a:latin typeface="Radley"/>
                <a:ea typeface="Radley"/>
                <a:cs typeface="Radley"/>
                <a:sym typeface="Radley"/>
              </a:rPr>
              <a:t>BERA (2024). ‘ETHICAL GUIDELINES FOR EDUCATIONAL RESEARCH’ FIFTH EDITION. (ACCESSED:24/06/2026). </a:t>
            </a:r>
          </a:p>
          <a:p>
            <a:pPr algn="ctr">
              <a:lnSpc>
                <a:spcPts val="2239"/>
              </a:lnSpc>
            </a:pPr>
            <a:endParaRPr lang="en-US" sz="1599">
              <a:solidFill>
                <a:srgbClr val="000000"/>
              </a:solidFill>
              <a:latin typeface="Radley"/>
              <a:ea typeface="Radley"/>
              <a:cs typeface="Radley"/>
              <a:sym typeface="Radley"/>
            </a:endParaRPr>
          </a:p>
          <a:p>
            <a:pPr algn="ctr">
              <a:lnSpc>
                <a:spcPts val="2239"/>
              </a:lnSpc>
            </a:pPr>
            <a:r>
              <a:rPr lang="en-US" sz="1599">
                <a:solidFill>
                  <a:srgbClr val="000000"/>
                </a:solidFill>
                <a:latin typeface="Radley"/>
                <a:ea typeface="Radley"/>
                <a:cs typeface="Radley"/>
                <a:sym typeface="Radley"/>
              </a:rPr>
              <a:t>EVANS, G. (2024) ‘PUBLIC HEALTH: QUALITATIVE VS QUANTITATIVE RESEARCH.’ AVAILABLE AT: HTTPS://LIBGUIDES.COVENTRY.AC.UK/C.PHP?G=712032&amp;P=5151424 (ACCESSED: 30/05/2026). </a:t>
            </a:r>
          </a:p>
          <a:p>
            <a:pPr algn="ctr">
              <a:lnSpc>
                <a:spcPts val="2239"/>
              </a:lnSpc>
            </a:pPr>
            <a:endParaRPr lang="en-US" sz="1599">
              <a:solidFill>
                <a:srgbClr val="000000"/>
              </a:solidFill>
              <a:latin typeface="Radley"/>
              <a:ea typeface="Radley"/>
              <a:cs typeface="Radley"/>
              <a:sym typeface="Radley"/>
            </a:endParaRPr>
          </a:p>
          <a:p>
            <a:pPr algn="ctr">
              <a:lnSpc>
                <a:spcPts val="2239"/>
              </a:lnSpc>
            </a:pPr>
            <a:r>
              <a:rPr lang="en-US" sz="1599">
                <a:solidFill>
                  <a:srgbClr val="000000"/>
                </a:solidFill>
                <a:latin typeface="Radley"/>
                <a:ea typeface="Radley"/>
                <a:cs typeface="Radley"/>
                <a:sym typeface="Radley"/>
              </a:rPr>
              <a:t>FSE EDITORIAL TEAM (2023). ‘ETHICAL CONSIDERATIONS IN EDUCATIONAL RESEARCH.’ AVAILABLE AT: HTTPS://FALCONEDITING.COM/EN/BLOG/ETHICAL-CONSIDERATIONS-IN-EDUCATIONAL-RESEARCH/ (ACCESSED: 26/06/2026). </a:t>
            </a:r>
          </a:p>
          <a:p>
            <a:pPr algn="ctr">
              <a:lnSpc>
                <a:spcPts val="2239"/>
              </a:lnSpc>
            </a:pPr>
            <a:endParaRPr lang="en-US" sz="1599">
              <a:solidFill>
                <a:srgbClr val="000000"/>
              </a:solidFill>
              <a:latin typeface="Radley"/>
              <a:ea typeface="Radley"/>
              <a:cs typeface="Radley"/>
              <a:sym typeface="Radley"/>
            </a:endParaRPr>
          </a:p>
          <a:p>
            <a:pPr algn="ctr">
              <a:lnSpc>
                <a:spcPts val="2239"/>
              </a:lnSpc>
            </a:pPr>
            <a:r>
              <a:rPr lang="en-US" sz="1599">
                <a:solidFill>
                  <a:srgbClr val="000000"/>
                </a:solidFill>
                <a:latin typeface="Radley"/>
                <a:ea typeface="Radley"/>
                <a:cs typeface="Radley"/>
                <a:sym typeface="Radley"/>
              </a:rPr>
              <a:t>HEALTH KNOWLEDGE (2016). ‘INTRODUCTION TO QUALITATIVE RESEARCH.’ HEALTH KNOWLEDGE. AVAILABLE AT: HTTPS://WWW.HEALTHKNOWLEDGE.ORG.UK/PUBLIC-HEALTH-TEXTBOOK/RESEARCH-METHODS/1D-QUALITATIVE-METHODS/SECTION1-QUALITATIVE-METHODS-HEALTH-RESEARCH (ACCESSED: 30/05/2026). </a:t>
            </a:r>
          </a:p>
          <a:p>
            <a:pPr algn="ctr">
              <a:lnSpc>
                <a:spcPts val="2239"/>
              </a:lnSpc>
            </a:pPr>
            <a:endParaRPr lang="en-US" sz="1599">
              <a:solidFill>
                <a:srgbClr val="000000"/>
              </a:solidFill>
              <a:latin typeface="Radley"/>
              <a:ea typeface="Radley"/>
              <a:cs typeface="Radley"/>
              <a:sym typeface="Radley"/>
            </a:endParaRPr>
          </a:p>
          <a:p>
            <a:pPr algn="ctr">
              <a:lnSpc>
                <a:spcPts val="2239"/>
              </a:lnSpc>
            </a:pPr>
            <a:r>
              <a:rPr lang="en-US" sz="1599">
                <a:solidFill>
                  <a:srgbClr val="000000"/>
                </a:solidFill>
                <a:latin typeface="Radley"/>
                <a:ea typeface="Radley"/>
                <a:cs typeface="Radley"/>
                <a:sym typeface="Radley"/>
              </a:rPr>
              <a:t>MICHIGAN TECHNOLOGICAL UNIVERSITY (2025). ‘COMMON ETHICAL ISSUES | RESEARCH | MICHIGAN TECH.’ AVAILABLE AT: HTTPS://WWW.MTU.EDU/RESEARCH/INTEGRITY/HUMAN-SUBJECTS/ETHICAL-ISSUES/ (ACCESSED: 24/06/2026). </a:t>
            </a:r>
          </a:p>
          <a:p>
            <a:pPr algn="ctr">
              <a:lnSpc>
                <a:spcPts val="2239"/>
              </a:lnSpc>
            </a:pPr>
            <a:endParaRPr lang="en-US" sz="1599">
              <a:solidFill>
                <a:srgbClr val="000000"/>
              </a:solidFill>
              <a:latin typeface="Radley"/>
              <a:ea typeface="Radley"/>
              <a:cs typeface="Radley"/>
              <a:sym typeface="Radley"/>
            </a:endParaRPr>
          </a:p>
          <a:p>
            <a:pPr algn="ctr">
              <a:lnSpc>
                <a:spcPts val="2239"/>
              </a:lnSpc>
            </a:pPr>
            <a:r>
              <a:rPr lang="en-US" sz="1599">
                <a:solidFill>
                  <a:srgbClr val="000000"/>
                </a:solidFill>
                <a:latin typeface="Radley"/>
                <a:ea typeface="Radley"/>
                <a:cs typeface="Radley"/>
                <a:sym typeface="Radley"/>
              </a:rPr>
              <a:t>OFSTED (2025). ‘HOW WE CARRY OUT ETHICAL RESEARCH.’ GOV.UK. AVAILABLE AT: HTTPS://WWW.GOV.UK/GOVERNMENT/PUBLICATIONS/OFSTEDS-ETHICAL-RESEARCH-POLICY/HOW-WE-CARRY-OUT-ETHICAL-RESEARCH (ACCESSED: 24/06/2026). </a:t>
            </a:r>
          </a:p>
          <a:p>
            <a:pPr algn="ctr">
              <a:lnSpc>
                <a:spcPts val="2239"/>
              </a:lnSpc>
            </a:pPr>
            <a:endParaRPr lang="en-US" sz="1599">
              <a:solidFill>
                <a:srgbClr val="000000"/>
              </a:solidFill>
              <a:latin typeface="Radley"/>
              <a:ea typeface="Radley"/>
              <a:cs typeface="Radley"/>
              <a:sym typeface="Radley"/>
            </a:endParaRPr>
          </a:p>
          <a:p>
            <a:pPr algn="ctr">
              <a:lnSpc>
                <a:spcPts val="2239"/>
              </a:lnSpc>
            </a:pPr>
            <a:r>
              <a:rPr lang="en-US" sz="1599">
                <a:solidFill>
                  <a:srgbClr val="000000"/>
                </a:solidFill>
                <a:latin typeface="Radley"/>
                <a:ea typeface="Radley"/>
                <a:cs typeface="Radley"/>
                <a:sym typeface="Radley"/>
              </a:rPr>
              <a:t>QUEIRÓS, A., FARIA, D. AND ALMEIDA, F. (2017). ‘STRENGTHS AND LIMITATIONS OF QUALITATIVE AND QUANTITATIVE RESEARCH METHODS’. EUROPEAN JOURNAL OF EDUCATION STUDIES. AVAILABLE AT :HTTPS://DOI.ORG/10.5281/ZENODO.887089 (ACCESSED: 24/06/2026). </a:t>
            </a:r>
          </a:p>
          <a:p>
            <a:pPr algn="ctr">
              <a:lnSpc>
                <a:spcPts val="2239"/>
              </a:lnSpc>
            </a:pPr>
            <a:endParaRPr lang="en-US" sz="1599">
              <a:solidFill>
                <a:srgbClr val="000000"/>
              </a:solidFill>
              <a:latin typeface="Radley"/>
              <a:ea typeface="Radley"/>
              <a:cs typeface="Radley"/>
              <a:sym typeface="Radley"/>
            </a:endParaRPr>
          </a:p>
          <a:p>
            <a:pPr algn="ctr">
              <a:lnSpc>
                <a:spcPts val="2239"/>
              </a:lnSpc>
            </a:pPr>
            <a:r>
              <a:rPr lang="en-US" sz="1599">
                <a:solidFill>
                  <a:srgbClr val="000000"/>
                </a:solidFill>
                <a:latin typeface="Radley"/>
                <a:ea typeface="Radley"/>
                <a:cs typeface="Radley"/>
                <a:sym typeface="Radley"/>
              </a:rPr>
              <a:t>RADEF, A. (2024). ‘QUANTITATIVE RESEARCH ADVANTAGES &amp; DISADVANTAGES’. AVAILABLE AT: HTTPS://HELPFULL.COM/BLOG/10-ADVANTAGES-DISADVANTAGES-OF-QUANTITATIVE-RESEARCH (ACCESSED: 24/06/2026). </a:t>
            </a:r>
          </a:p>
          <a:p>
            <a:pPr algn="ctr">
              <a:lnSpc>
                <a:spcPts val="2239"/>
              </a:lnSpc>
            </a:pPr>
            <a:endParaRPr lang="en-US" sz="1599">
              <a:solidFill>
                <a:srgbClr val="000000"/>
              </a:solidFill>
              <a:latin typeface="Radley"/>
              <a:ea typeface="Radley"/>
              <a:cs typeface="Radley"/>
              <a:sym typeface="Radley"/>
            </a:endParaRPr>
          </a:p>
          <a:p>
            <a:pPr algn="ctr">
              <a:lnSpc>
                <a:spcPts val="2239"/>
              </a:lnSpc>
            </a:pPr>
            <a:r>
              <a:rPr lang="en-US" sz="1599">
                <a:solidFill>
                  <a:srgbClr val="000000"/>
                </a:solidFill>
                <a:latin typeface="Radley"/>
                <a:ea typeface="Radley"/>
                <a:cs typeface="Radley"/>
                <a:sym typeface="Radley"/>
              </a:rPr>
              <a:t>REDACTION TEAM (2023). ’18 ADVANTAGES AND DISADVANTAGES OF QUANTITATIVE RESEARCH.’ . AVAILABLE AT: HTTPS://BARRAZACARLOS.COM/ADVANTAGES-AND-DISADVANTAGES-OF-QUANTITATIVE-RESEARCH/ (ACCESSED: 23/06/2026). </a:t>
            </a:r>
          </a:p>
          <a:p>
            <a:pPr algn="ctr">
              <a:lnSpc>
                <a:spcPts val="2239"/>
              </a:lnSpc>
            </a:pPr>
            <a:endParaRPr lang="en-US" sz="1599">
              <a:solidFill>
                <a:srgbClr val="000000"/>
              </a:solidFill>
              <a:latin typeface="Radley"/>
              <a:ea typeface="Radley"/>
              <a:cs typeface="Radley"/>
              <a:sym typeface="Radley"/>
            </a:endParaRPr>
          </a:p>
          <a:p>
            <a:pPr algn="ctr">
              <a:lnSpc>
                <a:spcPts val="2239"/>
              </a:lnSpc>
            </a:pPr>
            <a:r>
              <a:rPr lang="en-US" sz="1599">
                <a:solidFill>
                  <a:srgbClr val="000000"/>
                </a:solidFill>
                <a:latin typeface="Radley"/>
                <a:ea typeface="Radley"/>
                <a:cs typeface="Radley"/>
                <a:sym typeface="Radley"/>
              </a:rPr>
              <a:t>SCIENCE INSIGHT (2026). ‘WHAT ARE THE 6 MAIN ETHICAL ISSUES IN RESEARCH? ‘. AVAILABLE AT: HTTPS://SCIENCEINSIGHTS.ORG/WHAT-ARE-THE-6-MAIN-ETHICAL-ISSUES-IN-RESEARCH/ (ACCESSED: 24/06/2026). </a:t>
            </a:r>
          </a:p>
          <a:p>
            <a:pPr algn="ctr">
              <a:lnSpc>
                <a:spcPts val="2239"/>
              </a:lnSpc>
            </a:pPr>
            <a:endParaRPr lang="en-US" sz="1599">
              <a:solidFill>
                <a:srgbClr val="000000"/>
              </a:solidFill>
              <a:latin typeface="Radley"/>
              <a:ea typeface="Radley"/>
              <a:cs typeface="Radley"/>
              <a:sym typeface="Radley"/>
            </a:endParaRPr>
          </a:p>
          <a:p>
            <a:pPr algn="ctr">
              <a:lnSpc>
                <a:spcPts val="2239"/>
              </a:lnSpc>
            </a:pPr>
            <a:endParaRPr lang="en-US" sz="1599">
              <a:solidFill>
                <a:srgbClr val="000000"/>
              </a:solidFill>
              <a:latin typeface="Radley"/>
              <a:ea typeface="Radley"/>
              <a:cs typeface="Radley"/>
              <a:sym typeface="Radley"/>
            </a:endParaRPr>
          </a:p>
          <a:p>
            <a:pPr algn="ctr">
              <a:lnSpc>
                <a:spcPts val="2239"/>
              </a:lnSpc>
            </a:pPr>
            <a:endParaRPr lang="en-US" sz="1599">
              <a:solidFill>
                <a:srgbClr val="000000"/>
              </a:solidFill>
              <a:latin typeface="Radley"/>
              <a:ea typeface="Radley"/>
              <a:cs typeface="Radley"/>
              <a:sym typeface="Radley"/>
            </a:endParaRPr>
          </a:p>
          <a:p>
            <a:pPr algn="ctr">
              <a:lnSpc>
                <a:spcPts val="2239"/>
              </a:lnSpc>
            </a:pPr>
            <a:endParaRPr lang="en-US" sz="1599">
              <a:solidFill>
                <a:srgbClr val="000000"/>
              </a:solidFill>
              <a:latin typeface="Radley"/>
              <a:ea typeface="Radley"/>
              <a:cs typeface="Radley"/>
              <a:sym typeface="Radley"/>
            </a:endParaRPr>
          </a:p>
          <a:p>
            <a:pPr algn="ctr">
              <a:lnSpc>
                <a:spcPts val="2239"/>
              </a:lnSpc>
            </a:pPr>
            <a:endParaRPr lang="en-US" sz="1599">
              <a:solidFill>
                <a:srgbClr val="000000"/>
              </a:solidFill>
              <a:latin typeface="Radley"/>
              <a:ea typeface="Radley"/>
              <a:cs typeface="Radley"/>
              <a:sym typeface="Radley"/>
            </a:endParaRPr>
          </a:p>
          <a:p>
            <a:pPr algn="ctr">
              <a:lnSpc>
                <a:spcPts val="2239"/>
              </a:lnSpc>
            </a:pPr>
            <a:endParaRPr lang="en-US" sz="1599">
              <a:solidFill>
                <a:srgbClr val="000000"/>
              </a:solidFill>
              <a:latin typeface="Radley"/>
              <a:ea typeface="Radley"/>
              <a:cs typeface="Radley"/>
              <a:sym typeface="Radley"/>
            </a:endParaRPr>
          </a:p>
          <a:p>
            <a:pPr algn="ctr">
              <a:lnSpc>
                <a:spcPts val="2239"/>
              </a:lnSpc>
            </a:pPr>
            <a:endParaRPr lang="en-US" sz="1599">
              <a:solidFill>
                <a:srgbClr val="000000"/>
              </a:solidFill>
              <a:latin typeface="Radley"/>
              <a:ea typeface="Radley"/>
              <a:cs typeface="Radley"/>
              <a:sym typeface="Radley"/>
            </a:endParaRPr>
          </a:p>
          <a:p>
            <a:pPr algn="ctr">
              <a:lnSpc>
                <a:spcPts val="2239"/>
              </a:lnSpc>
            </a:pPr>
            <a:endParaRPr lang="en-US" sz="1599">
              <a:solidFill>
                <a:srgbClr val="000000"/>
              </a:solidFill>
              <a:latin typeface="Radley"/>
              <a:ea typeface="Radley"/>
              <a:cs typeface="Radley"/>
              <a:sym typeface="Radley"/>
            </a:endParaRPr>
          </a:p>
          <a:p>
            <a:pPr algn="ctr">
              <a:lnSpc>
                <a:spcPts val="5138"/>
              </a:lnSpc>
              <a:spcBef>
                <a:spcPct val="0"/>
              </a:spcBef>
            </a:pPr>
            <a:endParaRPr lang="en-US" sz="1599">
              <a:solidFill>
                <a:srgbClr val="000000"/>
              </a:solidFill>
              <a:latin typeface="Radley"/>
              <a:ea typeface="Radley"/>
              <a:cs typeface="Radley"/>
              <a:sym typeface="Radley"/>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04149" y="301768"/>
            <a:ext cx="9683702" cy="2473960"/>
          </a:xfrm>
          <a:prstGeom prst="rect">
            <a:avLst/>
          </a:prstGeom>
        </p:spPr>
        <p:txBody>
          <a:bodyPr lIns="0" tIns="0" rIns="0" bIns="0" rtlCol="0" anchor="t">
            <a:spAutoFit/>
          </a:bodyPr>
          <a:lstStyle/>
          <a:p>
            <a:pPr algn="ctr">
              <a:lnSpc>
                <a:spcPts val="2239"/>
              </a:lnSpc>
            </a:pPr>
            <a:r>
              <a:rPr lang="en-US" sz="1599">
                <a:solidFill>
                  <a:srgbClr val="000000"/>
                </a:solidFill>
                <a:latin typeface="Radley"/>
                <a:ea typeface="Radley"/>
                <a:cs typeface="Radley"/>
                <a:sym typeface="Radley"/>
              </a:rPr>
              <a:t>REFERENCE LIST</a:t>
            </a:r>
          </a:p>
          <a:p>
            <a:pPr algn="ctr">
              <a:lnSpc>
                <a:spcPts val="2239"/>
              </a:lnSpc>
            </a:pPr>
            <a:endParaRPr lang="en-US" sz="1599">
              <a:solidFill>
                <a:srgbClr val="000000"/>
              </a:solidFill>
              <a:latin typeface="Radley"/>
              <a:ea typeface="Radley"/>
              <a:cs typeface="Radley"/>
              <a:sym typeface="Radley"/>
            </a:endParaRPr>
          </a:p>
          <a:p>
            <a:pPr algn="ctr">
              <a:lnSpc>
                <a:spcPts val="2239"/>
              </a:lnSpc>
            </a:pPr>
            <a:r>
              <a:rPr lang="en-US" sz="1599">
                <a:solidFill>
                  <a:srgbClr val="000000"/>
                </a:solidFill>
                <a:latin typeface="Radley"/>
                <a:ea typeface="Radley"/>
                <a:cs typeface="Radley"/>
                <a:sym typeface="Radley"/>
              </a:rPr>
              <a:t>SOBHANIFAR, F., MIRHOSSEINI, S. AND EMAMI SIGAROUDI, A. (2026). ‘ETHICAL CHALLENGES IN QUALITATIVE RESEARCH: A NARRATIVE REVIEW.’ ARCHIVES OF HEALTH SCIENCE AND RESEARCH. AVAILABLE AT: HTTPS://DOI.ORG/10.5152/ARCHEALTHSCIRES.2026.25230 (ACCESSED: 24/06/2026). </a:t>
            </a:r>
          </a:p>
          <a:p>
            <a:pPr algn="ctr">
              <a:lnSpc>
                <a:spcPts val="2239"/>
              </a:lnSpc>
            </a:pPr>
            <a:endParaRPr lang="en-US" sz="1599">
              <a:solidFill>
                <a:srgbClr val="000000"/>
              </a:solidFill>
              <a:latin typeface="Radley"/>
              <a:ea typeface="Radley"/>
              <a:cs typeface="Radley"/>
              <a:sym typeface="Radley"/>
            </a:endParaRPr>
          </a:p>
          <a:p>
            <a:pPr algn="ctr">
              <a:lnSpc>
                <a:spcPts val="2239"/>
              </a:lnSpc>
            </a:pPr>
            <a:endParaRPr lang="en-US" sz="1599">
              <a:solidFill>
                <a:srgbClr val="000000"/>
              </a:solidFill>
              <a:latin typeface="Radley"/>
              <a:ea typeface="Radley"/>
              <a:cs typeface="Radley"/>
              <a:sym typeface="Radley"/>
            </a:endParaRPr>
          </a:p>
          <a:p>
            <a:pPr algn="ctr">
              <a:lnSpc>
                <a:spcPts val="2239"/>
              </a:lnSpc>
              <a:spcBef>
                <a:spcPct val="0"/>
              </a:spcBef>
            </a:pPr>
            <a:endParaRPr lang="en-US" sz="1599">
              <a:solidFill>
                <a:srgbClr val="000000"/>
              </a:solidFill>
              <a:latin typeface="Radley"/>
              <a:ea typeface="Radley"/>
              <a:cs typeface="Radley"/>
              <a:sym typeface="Radley"/>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e9b53afff6a58aea8845c577b1b01437">
  <xsd:schema xmlns:xsd="http://www.w3.org/2001/XMLSchema" xmlns:xs="http://www.w3.org/2001/XMLSchema" xmlns:p="http://schemas.microsoft.com/office/2006/metadata/properties" xmlns:ns3="0085e1a2-9cbf-4b92-866b-21f3c89040b6" targetNamespace="http://schemas.microsoft.com/office/2006/metadata/properties" ma:root="true" ma:fieldsID="efa8e182d66093687806919a57643bd8"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89CABED5-5DA7-4549-958E-2CA2D4559354}">
  <ds:schemaRefs>
    <ds:schemaRef ds:uri="http://schemas.microsoft.com/sharepoint/v3/contenttype/forms"/>
  </ds:schemaRefs>
</ds:datastoreItem>
</file>

<file path=customXml/itemProps2.xml><?xml version="1.0" encoding="utf-8"?>
<ds:datastoreItem xmlns:ds="http://schemas.openxmlformats.org/officeDocument/2006/customXml" ds:itemID="{38FB4267-8F5D-4AA9-825A-6FB30EA567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A85BF6C-0D6A-4EDD-8702-2884820ACD31}">
  <ds:schemaRefs>
    <ds:schemaRef ds:uri="http://purl.org/dc/terms/"/>
    <ds:schemaRef ds:uri="http://schemas.microsoft.com/office/2006/documentManagement/types"/>
    <ds:schemaRef ds:uri="http://purl.org/dc/dcmitype/"/>
    <ds:schemaRef ds:uri="http://www.w3.org/XML/1998/namespace"/>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0085e1a2-9cbf-4b92-866b-21f3c89040b6"/>
  </ds:schemaRefs>
</ds:datastoreItem>
</file>

<file path=docProps/app.xml><?xml version="1.0" encoding="utf-8"?>
<Properties xmlns="http://schemas.openxmlformats.org/officeDocument/2006/extended-properties" xmlns:vt="http://schemas.openxmlformats.org/officeDocument/2006/docPropsVTypes">
  <TotalTime>71</TotalTime>
  <Words>2684</Words>
  <Application>Microsoft Office PowerPoint</Application>
  <PresentationFormat>Custom</PresentationFormat>
  <Paragraphs>110</Paragraphs>
  <Slides>3</Slides>
  <Notes>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vt:i4>
      </vt:variant>
    </vt:vector>
  </HeadingPairs>
  <TitlesOfParts>
    <vt:vector size="11" baseType="lpstr">
      <vt:lpstr>Charm</vt:lpstr>
      <vt:lpstr>Calibri</vt:lpstr>
      <vt:lpstr>Arial</vt:lpstr>
      <vt:lpstr>Canva Sans</vt:lpstr>
      <vt:lpstr>Canva Sans Bold</vt:lpstr>
      <vt:lpstr>Anton</vt:lpstr>
      <vt:lpstr>Radley</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6: Academic Poster</dc:title>
  <dc:creator>Evie</dc:creator>
  <cp:lastModifiedBy>Cassi Herbert (2403806)</cp:lastModifiedBy>
  <cp:revision>3</cp:revision>
  <dcterms:created xsi:type="dcterms:W3CDTF">2006-08-16T00:00:00Z</dcterms:created>
  <dcterms:modified xsi:type="dcterms:W3CDTF">2026-06-28T21:19:33Z</dcterms:modified>
  <dc:identifier>DAHIoZKiDj8</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