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57" r:id="rId3"/>
    <p:sldId id="258" r:id="rId4"/>
    <p:sldId id="259" r:id="rId5"/>
    <p:sldId id="260" r:id="rId6"/>
    <p:sldId id="261" r:id="rId7"/>
    <p:sldId id="262" r:id="rId8"/>
    <p:sldId id="263" r:id="rId9"/>
    <p:sldId id="264" r:id="rId10"/>
    <p:sldId id="265" r:id="rId11"/>
    <p:sldId id="266" r:id="rId12"/>
    <p:sldId id="273"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9" autoAdjust="0"/>
    <p:restoredTop sz="94660"/>
  </p:normalViewPr>
  <p:slideViewPr>
    <p:cSldViewPr snapToGrid="0">
      <p:cViewPr varScale="1">
        <p:scale>
          <a:sx n="111" d="100"/>
          <a:sy n="111" d="100"/>
        </p:scale>
        <p:origin x="76" y="82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577352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108322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3060465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6BC03A-CB9D-4E97-8567-D2ACB8B52347}" type="datetimeFigureOut">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113988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E6BC03A-CB9D-4E97-8567-D2ACB8B52347}" type="datetimeFigureOut">
              <a:rPr lang="en-GB" smtClean="0"/>
              <a:t>11/10/2020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360860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3664063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4267730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775832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E6BC03A-CB9D-4E97-8567-D2ACB8B52347}" type="datetimeFigureOut">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044505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E6BC03A-CB9D-4E97-8567-D2ACB8B52347}" type="datetimeFigureOut">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942979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1077619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83465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532746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724719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950238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2843073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6BC03A-CB9D-4E97-8567-D2ACB8B52347}" type="datetimeFigureOut">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041B-B732-429E-91E0-F30310D55BEF}" type="slidenum">
              <a:rPr lang="en-GB" smtClean="0"/>
              <a:t>‹#›</a:t>
            </a:fld>
            <a:endParaRPr lang="en-GB"/>
          </a:p>
        </p:txBody>
      </p:sp>
    </p:spTree>
    <p:extLst>
      <p:ext uri="{BB962C8B-B14F-4D97-AF65-F5344CB8AC3E}">
        <p14:creationId xmlns:p14="http://schemas.microsoft.com/office/powerpoint/2010/main" val="903944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E6BC03A-CB9D-4E97-8567-D2ACB8B52347}" type="datetimeFigureOut">
              <a:rPr lang="en-GB" smtClean="0"/>
              <a:t>11/10/2020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43C041B-B732-429E-91E0-F30310D55BEF}" type="slidenum">
              <a:rPr lang="en-GB" smtClean="0"/>
              <a:t>‹#›</a:t>
            </a:fld>
            <a:endParaRPr lang="en-GB"/>
          </a:p>
        </p:txBody>
      </p:sp>
    </p:spTree>
    <p:extLst>
      <p:ext uri="{BB962C8B-B14F-4D97-AF65-F5344CB8AC3E}">
        <p14:creationId xmlns:p14="http://schemas.microsoft.com/office/powerpoint/2010/main" val="6069465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Writing up a qualitative report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094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up </a:t>
            </a:r>
            <a:r>
              <a:rPr lang="en-GB" dirty="0" smtClean="0"/>
              <a:t>a </a:t>
            </a:r>
            <a:r>
              <a:rPr lang="en-GB" dirty="0"/>
              <a:t>qualitative report</a:t>
            </a:r>
          </a:p>
        </p:txBody>
      </p:sp>
      <p:sp>
        <p:nvSpPr>
          <p:cNvPr id="3" name="Content Placeholder 2"/>
          <p:cNvSpPr>
            <a:spLocks noGrp="1"/>
          </p:cNvSpPr>
          <p:nvPr>
            <p:ph idx="1"/>
          </p:nvPr>
        </p:nvSpPr>
        <p:spPr>
          <a:xfrm>
            <a:off x="891397" y="2249487"/>
            <a:ext cx="8918164" cy="4275857"/>
          </a:xfrm>
        </p:spPr>
        <p:txBody>
          <a:bodyPr>
            <a:normAutofit/>
          </a:bodyPr>
          <a:lstStyle/>
          <a:p>
            <a:r>
              <a:rPr lang="en-GB" dirty="0"/>
              <a:t>No single correct way to present qualitative interpretations</a:t>
            </a:r>
          </a:p>
          <a:p>
            <a:endParaRPr lang="en-GB" dirty="0"/>
          </a:p>
          <a:p>
            <a:r>
              <a:rPr lang="en-GB" dirty="0"/>
              <a:t>Researcher must choose which story to tell and how best to tell it – subjective interpretation</a:t>
            </a:r>
          </a:p>
          <a:p>
            <a:endParaRPr lang="en-GB" dirty="0"/>
          </a:p>
          <a:p>
            <a:r>
              <a:rPr lang="en-GB" dirty="0"/>
              <a:t>What is the storyline?</a:t>
            </a:r>
          </a:p>
          <a:p>
            <a:pPr lvl="1"/>
            <a:r>
              <a:rPr lang="en-GB" dirty="0"/>
              <a:t>What is your research question?</a:t>
            </a:r>
          </a:p>
          <a:p>
            <a:endParaRPr lang="en-GB" dirty="0"/>
          </a:p>
          <a:p>
            <a:r>
              <a:rPr lang="en-GB" dirty="0"/>
              <a:t>The important ideas will not be ‘in’ the data themselves</a:t>
            </a:r>
          </a:p>
          <a:p>
            <a:pPr lvl="1"/>
            <a:r>
              <a:rPr lang="en-GB" dirty="0"/>
              <a:t>They are there to think about and </a:t>
            </a:r>
            <a:r>
              <a:rPr lang="en-GB" b="1" dirty="0" smtClean="0"/>
              <a:t>interpret</a:t>
            </a:r>
            <a:endParaRPr lang="en-GB" dirty="0"/>
          </a:p>
          <a:p>
            <a:endParaRPr lang="en-GB" dirty="0"/>
          </a:p>
        </p:txBody>
      </p:sp>
    </p:spTree>
    <p:extLst>
      <p:ext uri="{BB962C8B-B14F-4D97-AF65-F5344CB8AC3E}">
        <p14:creationId xmlns:p14="http://schemas.microsoft.com/office/powerpoint/2010/main" val="39901310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pointers…</a:t>
            </a:r>
            <a:endParaRPr lang="en-GB" dirty="0"/>
          </a:p>
        </p:txBody>
      </p:sp>
      <p:sp>
        <p:nvSpPr>
          <p:cNvPr id="3" name="Content Placeholder 2"/>
          <p:cNvSpPr>
            <a:spLocks noGrp="1"/>
          </p:cNvSpPr>
          <p:nvPr>
            <p:ph idx="1"/>
          </p:nvPr>
        </p:nvSpPr>
        <p:spPr/>
        <p:txBody>
          <a:bodyPr>
            <a:normAutofit/>
          </a:bodyPr>
          <a:lstStyle/>
          <a:p>
            <a:r>
              <a:rPr lang="en-GB" dirty="0" smtClean="0"/>
              <a:t>How </a:t>
            </a:r>
            <a:r>
              <a:rPr lang="en-GB" dirty="0"/>
              <a:t>does the conversation between </a:t>
            </a:r>
            <a:r>
              <a:rPr lang="en-GB" dirty="0" smtClean="0"/>
              <a:t>participants </a:t>
            </a:r>
            <a:r>
              <a:rPr lang="en-GB" dirty="0"/>
              <a:t>and researcher construct an account?</a:t>
            </a:r>
          </a:p>
          <a:p>
            <a:pPr lvl="1"/>
            <a:r>
              <a:rPr lang="en-GB" dirty="0"/>
              <a:t>Points / arguments?</a:t>
            </a:r>
          </a:p>
          <a:p>
            <a:pPr lvl="1"/>
            <a:r>
              <a:rPr lang="en-GB" dirty="0"/>
              <a:t>Dominant themes and / or similarities and differences</a:t>
            </a:r>
          </a:p>
          <a:p>
            <a:pPr lvl="1"/>
            <a:endParaRPr lang="en-GB" dirty="0"/>
          </a:p>
          <a:p>
            <a:r>
              <a:rPr lang="en-GB" dirty="0"/>
              <a:t>Also</a:t>
            </a:r>
          </a:p>
          <a:p>
            <a:pPr lvl="1"/>
            <a:r>
              <a:rPr lang="en-GB" dirty="0" smtClean="0"/>
              <a:t>Specific </a:t>
            </a:r>
            <a:r>
              <a:rPr lang="en-GB" dirty="0"/>
              <a:t>ways in which the participants answer questions or tell their story</a:t>
            </a:r>
          </a:p>
          <a:p>
            <a:pPr lvl="2"/>
            <a:r>
              <a:rPr lang="en-GB" sz="1800" dirty="0"/>
              <a:t>Similarities and differences in themes across participants/groups</a:t>
            </a:r>
          </a:p>
          <a:p>
            <a:pPr lvl="2"/>
            <a:endParaRPr lang="en-GB" sz="1800" dirty="0"/>
          </a:p>
        </p:txBody>
      </p:sp>
    </p:spTree>
    <p:custDataLst>
      <p:tags r:id="rId1"/>
    </p:custDataLst>
    <p:extLst>
      <p:ext uri="{BB962C8B-B14F-4D97-AF65-F5344CB8AC3E}">
        <p14:creationId xmlns:p14="http://schemas.microsoft.com/office/powerpoint/2010/main" val="13979414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a:xfrm>
            <a:off x="1098430" y="1845734"/>
            <a:ext cx="8792331" cy="4319570"/>
          </a:xfrm>
        </p:spPr>
        <p:txBody>
          <a:bodyPr>
            <a:normAutofit/>
          </a:bodyPr>
          <a:lstStyle/>
          <a:p>
            <a:r>
              <a:rPr lang="en-GB" dirty="0"/>
              <a:t>You need to consider:</a:t>
            </a:r>
          </a:p>
          <a:p>
            <a:endParaRPr lang="en-GB" dirty="0"/>
          </a:p>
          <a:p>
            <a:pPr lvl="1"/>
            <a:r>
              <a:rPr lang="en-GB" dirty="0"/>
              <a:t>Is there a consensus regarding a theme/subtheme?</a:t>
            </a:r>
          </a:p>
          <a:p>
            <a:pPr lvl="1"/>
            <a:endParaRPr lang="en-GB" dirty="0"/>
          </a:p>
          <a:p>
            <a:pPr lvl="1"/>
            <a:r>
              <a:rPr lang="en-GB" dirty="0"/>
              <a:t>Are some themes/subthemes present in some talk but absent from others?</a:t>
            </a:r>
          </a:p>
          <a:p>
            <a:pPr lvl="1"/>
            <a:endParaRPr lang="en-GB" dirty="0"/>
          </a:p>
          <a:p>
            <a:pPr lvl="1"/>
            <a:r>
              <a:rPr lang="en-GB" dirty="0"/>
              <a:t>Are some present in more than one person’s talk but spoken about differently?</a:t>
            </a:r>
          </a:p>
          <a:p>
            <a:pPr lvl="2"/>
            <a:r>
              <a:rPr lang="en-GB" dirty="0"/>
              <a:t>Could be in different interviews or within a focus group</a:t>
            </a:r>
          </a:p>
        </p:txBody>
      </p:sp>
    </p:spTree>
    <p:custDataLst>
      <p:tags r:id="rId1"/>
    </p:custDataLst>
    <p:extLst>
      <p:ext uri="{BB962C8B-B14F-4D97-AF65-F5344CB8AC3E}">
        <p14:creationId xmlns:p14="http://schemas.microsoft.com/office/powerpoint/2010/main" val="4510286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a:xfrm>
            <a:off x="1051554" y="1853248"/>
            <a:ext cx="8946541" cy="4908429"/>
          </a:xfrm>
        </p:spPr>
        <p:txBody>
          <a:bodyPr>
            <a:noAutofit/>
          </a:bodyPr>
          <a:lstStyle/>
          <a:p>
            <a:r>
              <a:rPr lang="en-GB" sz="1800" dirty="0"/>
              <a:t>Use the data selectively to exemplify, illustrate or illuminate what </a:t>
            </a:r>
            <a:r>
              <a:rPr lang="en-GB" sz="1800" b="1" u="sng" dirty="0"/>
              <a:t>you</a:t>
            </a:r>
            <a:r>
              <a:rPr lang="en-GB" sz="1800" dirty="0"/>
              <a:t> are trying to tell us about the topic of your study!</a:t>
            </a:r>
          </a:p>
          <a:p>
            <a:endParaRPr lang="en-GB" sz="1800" dirty="0"/>
          </a:p>
          <a:p>
            <a:pPr lvl="1"/>
            <a:r>
              <a:rPr lang="en-GB" dirty="0"/>
              <a:t>Does not mean cherry picking the most extreme or dramatic examples</a:t>
            </a:r>
          </a:p>
          <a:p>
            <a:pPr lvl="1"/>
            <a:endParaRPr lang="en-GB" dirty="0"/>
          </a:p>
          <a:p>
            <a:pPr lvl="1"/>
            <a:r>
              <a:rPr lang="en-GB" dirty="0"/>
              <a:t>Sometimes what appears to be mundane can tell us much about how people feel/think</a:t>
            </a:r>
          </a:p>
          <a:p>
            <a:endParaRPr lang="en-GB" sz="1800" dirty="0"/>
          </a:p>
          <a:p>
            <a:r>
              <a:rPr lang="en-GB" sz="1800" dirty="0"/>
              <a:t>You decide how best to present themes…</a:t>
            </a:r>
          </a:p>
          <a:p>
            <a:pPr lvl="1"/>
            <a:r>
              <a:rPr lang="en-GB" dirty="0"/>
              <a:t>Example from Sarah Hocking-Rees, recent graduate (2014)</a:t>
            </a:r>
          </a:p>
          <a:p>
            <a:pPr lvl="1"/>
            <a:endParaRPr lang="en-GB" sz="2000" dirty="0"/>
          </a:p>
        </p:txBody>
      </p:sp>
    </p:spTree>
    <p:custDataLst>
      <p:tags r:id="rId1"/>
    </p:custDataLst>
    <p:extLst>
      <p:ext uri="{BB962C8B-B14F-4D97-AF65-F5344CB8AC3E}">
        <p14:creationId xmlns:p14="http://schemas.microsoft.com/office/powerpoint/2010/main" val="38244628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594" y="760791"/>
            <a:ext cx="3191199" cy="5700652"/>
          </a:xfrm>
        </p:spPr>
        <p:txBody>
          <a:bodyPr>
            <a:normAutofit fontScale="92500" lnSpcReduction="10000"/>
          </a:bodyPr>
          <a:lstStyle/>
          <a:p>
            <a:r>
              <a:rPr lang="en-GB" b="1" dirty="0" smtClean="0"/>
              <a:t>Always begin by indicating what the themes are…</a:t>
            </a:r>
          </a:p>
          <a:p>
            <a:pPr lvl="1"/>
            <a:r>
              <a:rPr lang="en-GB" i="1" dirty="0" smtClean="0"/>
              <a:t>‘The primary aim of this research was to……”</a:t>
            </a:r>
          </a:p>
          <a:p>
            <a:pPr lvl="1"/>
            <a:endParaRPr lang="en-GB" i="1" dirty="0"/>
          </a:p>
          <a:p>
            <a:pPr marL="201168" lvl="1" indent="0">
              <a:buNone/>
            </a:pPr>
            <a:r>
              <a:rPr lang="en-GB" u="sng" dirty="0" smtClean="0"/>
              <a:t>Analysis overview:</a:t>
            </a:r>
          </a:p>
          <a:p>
            <a:pPr marL="201168" lvl="1" indent="0">
              <a:buNone/>
            </a:pPr>
            <a:r>
              <a:rPr lang="en-GB" dirty="0" smtClean="0"/>
              <a:t>Example (from IPA but your initial themes can be presented this way)</a:t>
            </a:r>
          </a:p>
          <a:p>
            <a:pPr marL="201168" lvl="1" indent="0">
              <a:buNone/>
            </a:pPr>
            <a:endParaRPr lang="en-GB" dirty="0"/>
          </a:p>
          <a:p>
            <a:pPr marL="201168" lvl="1" indent="0">
              <a:buNone/>
            </a:pPr>
            <a:r>
              <a:rPr lang="en-GB" dirty="0" smtClean="0"/>
              <a:t>‘Interpretation Phenomenological Analysis (IPA) upon the eight semi-structured interviews results in the emergence of six master themes. The themes are as follows:</a:t>
            </a:r>
          </a:p>
        </p:txBody>
      </p:sp>
      <p:pic>
        <p:nvPicPr>
          <p:cNvPr id="4" name="table"/>
          <p:cNvPicPr>
            <a:picLocks noChangeAspect="1"/>
          </p:cNvPicPr>
          <p:nvPr/>
        </p:nvPicPr>
        <p:blipFill>
          <a:blip r:embed="rId3"/>
          <a:stretch>
            <a:fillRect/>
          </a:stretch>
        </p:blipFill>
        <p:spPr>
          <a:xfrm>
            <a:off x="3470042" y="1677823"/>
            <a:ext cx="6079657" cy="4398305"/>
          </a:xfrm>
          <a:prstGeom prst="rect">
            <a:avLst/>
          </a:prstGeom>
        </p:spPr>
      </p:pic>
      <p:sp>
        <p:nvSpPr>
          <p:cNvPr id="5" name="TextBox 2"/>
          <p:cNvSpPr txBox="1"/>
          <p:nvPr/>
        </p:nvSpPr>
        <p:spPr>
          <a:xfrm>
            <a:off x="3608063" y="1136804"/>
            <a:ext cx="1774845"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t>Superordinate </a:t>
            </a:r>
            <a:r>
              <a:rPr lang="en-GB" sz="1200" dirty="0" smtClean="0"/>
              <a:t>theme</a:t>
            </a:r>
            <a:endParaRPr lang="en-GB" sz="1200" dirty="0">
              <a:solidFill>
                <a:prstClr val="black"/>
              </a:solidFill>
            </a:endParaRPr>
          </a:p>
        </p:txBody>
      </p:sp>
      <p:sp>
        <p:nvSpPr>
          <p:cNvPr id="6" name="TextBox 3"/>
          <p:cNvSpPr txBox="1"/>
          <p:nvPr/>
        </p:nvSpPr>
        <p:spPr>
          <a:xfrm>
            <a:off x="5708543" y="1136803"/>
            <a:ext cx="4011034"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t>Brief description of content of superordinate-theme</a:t>
            </a:r>
          </a:p>
        </p:txBody>
      </p:sp>
      <p:sp>
        <p:nvSpPr>
          <p:cNvPr id="2" name="TextBox 1"/>
          <p:cNvSpPr txBox="1"/>
          <p:nvPr/>
        </p:nvSpPr>
        <p:spPr>
          <a:xfrm>
            <a:off x="9897374" y="1136803"/>
            <a:ext cx="665567" cy="276999"/>
          </a:xfrm>
          <a:prstGeom prst="rect">
            <a:avLst/>
          </a:prstGeom>
          <a:noFill/>
        </p:spPr>
        <p:txBody>
          <a:bodyPr wrap="none" rtlCol="0">
            <a:spAutoFit/>
          </a:bodyPr>
          <a:lstStyle/>
          <a:p>
            <a:r>
              <a:rPr lang="en-GB" sz="1200" dirty="0" smtClean="0"/>
              <a:t>Quote</a:t>
            </a:r>
            <a:endParaRPr lang="en-GB" sz="1200" dirty="0"/>
          </a:p>
        </p:txBody>
      </p:sp>
    </p:spTree>
    <p:custDataLst>
      <p:tags r:id="rId1"/>
    </p:custDataLst>
    <p:extLst>
      <p:ext uri="{BB962C8B-B14F-4D97-AF65-F5344CB8AC3E}">
        <p14:creationId xmlns:p14="http://schemas.microsoft.com/office/powerpoint/2010/main" val="26609190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Reflexivity</a:t>
            </a:r>
            <a:endParaRPr lang="en-GB" dirty="0"/>
          </a:p>
        </p:txBody>
      </p:sp>
      <p:sp>
        <p:nvSpPr>
          <p:cNvPr id="3" name="Content Placeholder 2"/>
          <p:cNvSpPr>
            <a:spLocks noGrp="1"/>
          </p:cNvSpPr>
          <p:nvPr>
            <p:ph idx="1"/>
          </p:nvPr>
        </p:nvSpPr>
        <p:spPr/>
        <p:txBody>
          <a:bodyPr>
            <a:normAutofit/>
          </a:bodyPr>
          <a:lstStyle/>
          <a:p>
            <a:pPr marL="109728" indent="0">
              <a:buNone/>
              <a:defRPr/>
            </a:pPr>
            <a:r>
              <a:rPr lang="en-GB" sz="2400" dirty="0">
                <a:latin typeface="Calibri" panose="020F0502020204030204" pitchFamily="34" charset="0"/>
              </a:rPr>
              <a:t>“It is important at this point to recognise that the themes developed are only one possible account of the experience of siblinghood and do not incorporate all aspects of the participant’s full experience.”</a:t>
            </a:r>
          </a:p>
          <a:p>
            <a:pPr marL="109728" indent="0">
              <a:buNone/>
              <a:defRPr/>
            </a:pPr>
            <a:endParaRPr lang="en-GB" sz="2400" dirty="0">
              <a:latin typeface="Calibri" panose="020F0502020204030204" pitchFamily="34" charset="0"/>
            </a:endParaRPr>
          </a:p>
          <a:p>
            <a:pPr marL="109728" indent="0" algn="r">
              <a:buNone/>
              <a:defRPr/>
            </a:pPr>
            <a:r>
              <a:rPr lang="en-GB" sz="2400" dirty="0">
                <a:latin typeface="Calibri" panose="020F0502020204030204" pitchFamily="34" charset="0"/>
              </a:rPr>
              <a:t>(Hocking-Rees, S, 2014)</a:t>
            </a:r>
          </a:p>
          <a:p>
            <a:endParaRPr lang="en-GB" sz="2400" dirty="0" smtClean="0"/>
          </a:p>
          <a:p>
            <a:endParaRPr lang="en-GB" sz="2400" dirty="0" smtClean="0"/>
          </a:p>
          <a:p>
            <a:r>
              <a:rPr lang="en-GB" dirty="0" smtClean="0"/>
              <a:t>Be transparent regarding prior knowledge, experience, purpose etc.</a:t>
            </a:r>
            <a:endParaRPr lang="en-GB" dirty="0"/>
          </a:p>
        </p:txBody>
      </p:sp>
    </p:spTree>
    <p:custDataLst>
      <p:tags r:id="rId1"/>
    </p:custDataLst>
    <p:extLst>
      <p:ext uri="{BB962C8B-B14F-4D97-AF65-F5344CB8AC3E}">
        <p14:creationId xmlns:p14="http://schemas.microsoft.com/office/powerpoint/2010/main" val="16547847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Analysis</a:t>
            </a:r>
            <a:endParaRPr lang="en-GB" dirty="0"/>
          </a:p>
        </p:txBody>
      </p:sp>
      <p:sp>
        <p:nvSpPr>
          <p:cNvPr id="3" name="Content Placeholder 2"/>
          <p:cNvSpPr>
            <a:spLocks noGrp="1"/>
          </p:cNvSpPr>
          <p:nvPr>
            <p:ph idx="1"/>
          </p:nvPr>
        </p:nvSpPr>
        <p:spPr>
          <a:xfrm>
            <a:off x="1103312" y="2052918"/>
            <a:ext cx="9857986" cy="4195481"/>
          </a:xfrm>
        </p:spPr>
        <p:txBody>
          <a:bodyPr>
            <a:normAutofit/>
          </a:bodyPr>
          <a:lstStyle/>
          <a:p>
            <a:pPr marL="0" indent="0">
              <a:buNone/>
            </a:pPr>
            <a:r>
              <a:rPr lang="en-GB" b="1" dirty="0" smtClean="0"/>
              <a:t>Theme 1 </a:t>
            </a:r>
            <a:r>
              <a:rPr lang="en-GB" dirty="0" smtClean="0">
                <a:solidFill>
                  <a:srgbClr val="FFFF00"/>
                </a:solidFill>
              </a:rPr>
              <a:t>(explain what this theme is about – why is this a theme?)</a:t>
            </a:r>
          </a:p>
          <a:p>
            <a:pPr marL="0" indent="0">
              <a:buNone/>
            </a:pPr>
            <a:r>
              <a:rPr lang="en-GB" sz="1800" dirty="0" smtClean="0">
                <a:solidFill>
                  <a:schemeClr val="tx1"/>
                </a:solidFill>
              </a:rPr>
              <a:t>e.g</a:t>
            </a:r>
            <a:r>
              <a:rPr lang="en-GB" sz="1800" dirty="0" smtClean="0">
                <a:solidFill>
                  <a:schemeClr val="tx1"/>
                </a:solidFill>
              </a:rPr>
              <a:t>. </a:t>
            </a:r>
          </a:p>
          <a:p>
            <a:pPr marL="0" indent="0">
              <a:buNone/>
            </a:pPr>
            <a:endParaRPr lang="en-GB" sz="1800" dirty="0" smtClean="0">
              <a:solidFill>
                <a:schemeClr val="tx1"/>
              </a:solidFill>
            </a:endParaRPr>
          </a:p>
          <a:p>
            <a:pPr marL="0" indent="0">
              <a:buNone/>
            </a:pPr>
            <a:r>
              <a:rPr lang="en-GB" b="1" dirty="0" smtClean="0">
                <a:solidFill>
                  <a:schemeClr val="tx1"/>
                </a:solidFill>
              </a:rPr>
              <a:t>“That’s life</a:t>
            </a:r>
            <a:r>
              <a:rPr lang="en-GB" b="1" dirty="0" smtClean="0">
                <a:solidFill>
                  <a:schemeClr val="tx1"/>
                </a:solidFill>
              </a:rPr>
              <a:t>”: </a:t>
            </a:r>
            <a:r>
              <a:rPr lang="en-GB" b="1" dirty="0" smtClean="0">
                <a:solidFill>
                  <a:schemeClr val="tx1"/>
                </a:solidFill>
              </a:rPr>
              <a:t>the effects of life transitions upon the sibling relationship</a:t>
            </a:r>
          </a:p>
          <a:p>
            <a:pPr marL="0" indent="0">
              <a:buNone/>
            </a:pPr>
            <a:endParaRPr lang="en-GB" b="1" dirty="0">
              <a:solidFill>
                <a:schemeClr val="tx1"/>
              </a:solidFill>
            </a:endParaRPr>
          </a:p>
          <a:p>
            <a:pPr marL="109728" indent="0">
              <a:buNone/>
              <a:defRPr/>
            </a:pPr>
            <a:r>
              <a:rPr lang="en-GB" dirty="0" smtClean="0">
                <a:latin typeface="Calibri" panose="020F0502020204030204" pitchFamily="34" charset="0"/>
              </a:rPr>
              <a:t>The </a:t>
            </a:r>
            <a:r>
              <a:rPr lang="en-GB" dirty="0">
                <a:latin typeface="Calibri" panose="020F0502020204030204" pitchFamily="34" charset="0"/>
              </a:rPr>
              <a:t>first superordinate theme captures the sense that the sibling relationship experiences many transitions from childhood to the end of life, the sibling relationship has longevity and holds significance in relation to understanding how each transition impacts upon the sibling bond. Participants each spoke differently about types of life transitions such as divorce of parents, divorce as a parent, parental death, sibling death, remarriages, geographical distances and the strength of the childhood connection in relation to the adult bond. </a:t>
            </a:r>
          </a:p>
          <a:p>
            <a:pPr marL="0" indent="0">
              <a:buNone/>
            </a:pPr>
            <a:endParaRPr lang="en-GB" b="1" dirty="0">
              <a:solidFill>
                <a:schemeClr val="tx1"/>
              </a:solidFill>
            </a:endParaRPr>
          </a:p>
        </p:txBody>
      </p:sp>
    </p:spTree>
    <p:custDataLst>
      <p:tags r:id="rId1"/>
    </p:custDataLst>
    <p:extLst>
      <p:ext uri="{BB962C8B-B14F-4D97-AF65-F5344CB8AC3E}">
        <p14:creationId xmlns:p14="http://schemas.microsoft.com/office/powerpoint/2010/main" val="25718613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a:xfrm>
            <a:off x="738844" y="1497802"/>
            <a:ext cx="10843555" cy="5360198"/>
          </a:xfrm>
        </p:spPr>
        <p:txBody>
          <a:bodyPr>
            <a:noAutofit/>
          </a:bodyPr>
          <a:lstStyle/>
          <a:p>
            <a:r>
              <a:rPr lang="en-GB" sz="1800" dirty="0"/>
              <a:t>Sub-themes</a:t>
            </a:r>
            <a:r>
              <a:rPr lang="en-GB" sz="1800" dirty="0" smtClean="0"/>
              <a:t>…</a:t>
            </a:r>
          </a:p>
          <a:p>
            <a:endParaRPr lang="en-GB" sz="1800" dirty="0"/>
          </a:p>
          <a:p>
            <a:pPr marL="0" indent="0">
              <a:buNone/>
            </a:pPr>
            <a:r>
              <a:rPr lang="en-GB" sz="1800" dirty="0"/>
              <a:t>e.g., </a:t>
            </a:r>
            <a:r>
              <a:rPr lang="en-GB" sz="1800" b="1" dirty="0"/>
              <a:t>Loss of the relationship</a:t>
            </a:r>
          </a:p>
          <a:p>
            <a:pPr marL="109728" indent="0">
              <a:buNone/>
              <a:defRPr/>
            </a:pPr>
            <a:r>
              <a:rPr lang="en-GB" sz="1800" dirty="0">
                <a:latin typeface="Calibri" panose="020F0502020204030204" pitchFamily="34" charset="0"/>
              </a:rPr>
              <a:t>The subject of ‘loss” emerged as a distinct subtheme, as out of the total eight participants six commented in the area relating to loss of a relationship. For example in the case of participant three the notion of loss is discussed in relation to offering sibling support as highlighted in the following transcript extract:</a:t>
            </a:r>
            <a:r>
              <a:rPr lang="en-GB" sz="1800" dirty="0">
                <a:solidFill>
                  <a:srgbClr val="FFFF00"/>
                </a:solidFill>
                <a:latin typeface="Calibri" panose="020F0502020204030204" pitchFamily="34" charset="0"/>
              </a:rPr>
              <a:t> (Detailed explanation of how this became a subtheme)</a:t>
            </a:r>
          </a:p>
          <a:p>
            <a:pPr marL="109728" indent="0">
              <a:buNone/>
              <a:defRPr/>
            </a:pPr>
            <a:endParaRPr lang="en-GB" sz="1800" dirty="0">
              <a:latin typeface="Calibri" panose="020F0502020204030204" pitchFamily="34" charset="0"/>
            </a:endParaRPr>
          </a:p>
          <a:p>
            <a:pPr marL="109728" indent="0">
              <a:buNone/>
              <a:defRPr/>
            </a:pPr>
            <a:r>
              <a:rPr lang="en-GB" sz="1800" i="1" dirty="0">
                <a:latin typeface="Calibri" panose="020F0502020204030204" pitchFamily="34" charset="0"/>
              </a:rPr>
              <a:t>“Um, yeah, I think in particular, with my eldest sister, but brother passed away five years ago”</a:t>
            </a:r>
            <a:r>
              <a:rPr lang="en-GB" sz="1800" dirty="0">
                <a:latin typeface="Calibri" panose="020F0502020204030204" pitchFamily="34" charset="0"/>
              </a:rPr>
              <a:t>                </a:t>
            </a:r>
          </a:p>
          <a:p>
            <a:pPr marL="109728" indent="0" algn="r">
              <a:buNone/>
              <a:defRPr/>
            </a:pPr>
            <a:r>
              <a:rPr lang="en-GB" sz="1800" dirty="0">
                <a:latin typeface="Calibri" panose="020F0502020204030204" pitchFamily="34" charset="0"/>
              </a:rPr>
              <a:t>(Participant 3, female, 30s)</a:t>
            </a:r>
            <a:endParaRPr lang="en-GB" sz="1800" i="1" dirty="0">
              <a:latin typeface="Calibri" panose="020F0502020204030204" pitchFamily="34" charset="0"/>
            </a:endParaRPr>
          </a:p>
          <a:p>
            <a:pPr marL="109728" indent="0" algn="r">
              <a:buNone/>
              <a:defRPr/>
            </a:pPr>
            <a:r>
              <a:rPr lang="en-GB" sz="1800" dirty="0">
                <a:solidFill>
                  <a:srgbClr val="FFFF00"/>
                </a:solidFill>
                <a:latin typeface="Calibri" panose="020F0502020204030204" pitchFamily="34" charset="0"/>
              </a:rPr>
              <a:t>(Quote to support)</a:t>
            </a:r>
          </a:p>
          <a:p>
            <a:pPr marL="109728" indent="0">
              <a:buNone/>
              <a:defRPr/>
            </a:pPr>
            <a:r>
              <a:rPr lang="en-GB" sz="1800" dirty="0">
                <a:latin typeface="Calibri" panose="020F0502020204030204" pitchFamily="34" charset="0"/>
              </a:rPr>
              <a:t>This loss has obviously made an impact upon the sibling relationships which have survived it, strengthening the connection further. Another area of loss was the loss of a parent as demonstrated in the succeeding transcript extract:</a:t>
            </a:r>
          </a:p>
          <a:p>
            <a:pPr marL="109728" indent="0" algn="r">
              <a:buNone/>
              <a:defRPr/>
            </a:pPr>
            <a:r>
              <a:rPr lang="en-GB" sz="1800" dirty="0">
                <a:solidFill>
                  <a:srgbClr val="FFFF00"/>
                </a:solidFill>
                <a:latin typeface="Calibri" panose="020F0502020204030204" pitchFamily="34" charset="0"/>
              </a:rPr>
              <a:t>(Interpretation and link to next point/quote)</a:t>
            </a:r>
          </a:p>
        </p:txBody>
      </p:sp>
    </p:spTree>
    <p:custDataLst>
      <p:tags r:id="rId1"/>
    </p:custDataLst>
    <p:extLst>
      <p:ext uri="{BB962C8B-B14F-4D97-AF65-F5344CB8AC3E}">
        <p14:creationId xmlns:p14="http://schemas.microsoft.com/office/powerpoint/2010/main" val="31958611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347" y="1230929"/>
            <a:ext cx="10668000" cy="5751095"/>
          </a:xfrm>
        </p:spPr>
        <p:txBody>
          <a:bodyPr>
            <a:normAutofit/>
          </a:bodyPr>
          <a:lstStyle/>
          <a:p>
            <a:pPr marL="365760" indent="-256032">
              <a:buFont typeface="Wingdings 3"/>
              <a:buChar char=""/>
              <a:defRPr/>
            </a:pPr>
            <a:r>
              <a:rPr lang="en-GB" sz="1800" dirty="0">
                <a:latin typeface="Calibri" panose="020F0502020204030204" pitchFamily="34" charset="0"/>
              </a:rPr>
              <a:t>Deal with each theme/subtheme in the order in which you have stated they will be presented</a:t>
            </a:r>
          </a:p>
          <a:p>
            <a:pPr marL="365760" indent="-256032">
              <a:buFont typeface="Wingdings 3"/>
              <a:buChar char=""/>
              <a:defRPr/>
            </a:pPr>
            <a:endParaRPr lang="en-GB" sz="1800" dirty="0">
              <a:latin typeface="Calibri" panose="020F0502020204030204" pitchFamily="34" charset="0"/>
            </a:endParaRPr>
          </a:p>
          <a:p>
            <a:pPr marL="365760" indent="-256032">
              <a:buFont typeface="Wingdings 3"/>
              <a:buChar char=""/>
              <a:defRPr/>
            </a:pPr>
            <a:endParaRPr lang="en-GB" sz="1800" dirty="0">
              <a:latin typeface="Calibri" panose="020F0502020204030204" pitchFamily="34" charset="0"/>
            </a:endParaRPr>
          </a:p>
          <a:p>
            <a:pPr marL="365760" indent="-256032">
              <a:buFont typeface="Wingdings 3"/>
              <a:buChar char=""/>
              <a:defRPr/>
            </a:pPr>
            <a:r>
              <a:rPr lang="en-GB" sz="1800" b="1" dirty="0">
                <a:latin typeface="Calibri" panose="020F0502020204030204" pitchFamily="34" charset="0"/>
              </a:rPr>
              <a:t>Summarise at the end of each subtheme/ theme </a:t>
            </a:r>
            <a:r>
              <a:rPr lang="en-GB" sz="1800" dirty="0">
                <a:latin typeface="Calibri" panose="020F0502020204030204" pitchFamily="34" charset="0"/>
              </a:rPr>
              <a:t>- tie up each before moving on to the next</a:t>
            </a:r>
          </a:p>
          <a:p>
            <a:pPr marL="621792" lvl="1">
              <a:spcBef>
                <a:spcPts val="324"/>
              </a:spcBef>
              <a:buFont typeface="Verdana"/>
              <a:buChar char="◦"/>
              <a:defRPr/>
            </a:pPr>
            <a:r>
              <a:rPr lang="en-GB" dirty="0">
                <a:latin typeface="Calibri" panose="020F0502020204030204" pitchFamily="34" charset="0"/>
              </a:rPr>
              <a:t>The responses regarding………strongly suggest that/could be interpreted as……</a:t>
            </a:r>
          </a:p>
          <a:p>
            <a:pPr marL="365760" indent="-256032">
              <a:buFont typeface="Wingdings 3"/>
              <a:buChar char=""/>
              <a:defRPr/>
            </a:pPr>
            <a:endParaRPr lang="en-GB" sz="1800" dirty="0">
              <a:latin typeface="Calibri" panose="020F0502020204030204" pitchFamily="34" charset="0"/>
            </a:endParaRPr>
          </a:p>
          <a:p>
            <a:pPr marL="365760" indent="-256032">
              <a:buFont typeface="Wingdings 3"/>
              <a:buChar char=""/>
              <a:defRPr/>
            </a:pPr>
            <a:r>
              <a:rPr lang="en-GB" sz="1800" b="1" dirty="0">
                <a:latin typeface="Calibri" panose="020F0502020204030204" pitchFamily="34" charset="0"/>
              </a:rPr>
              <a:t>Summarise at the end of the Results (Findings) chapter</a:t>
            </a:r>
          </a:p>
          <a:p>
            <a:pPr marL="365760" indent="-256032">
              <a:buFont typeface="Wingdings 3"/>
              <a:buChar char=""/>
              <a:defRPr/>
            </a:pPr>
            <a:endParaRPr lang="en-GB" sz="1800" dirty="0">
              <a:latin typeface="Calibri" panose="020F0502020204030204" pitchFamily="34" charset="0"/>
            </a:endParaRPr>
          </a:p>
          <a:p>
            <a:pPr marL="621792" lvl="1">
              <a:spcBef>
                <a:spcPts val="324"/>
              </a:spcBef>
              <a:buFont typeface="Verdana"/>
              <a:buChar char="◦"/>
              <a:defRPr/>
            </a:pPr>
            <a:r>
              <a:rPr lang="en-GB" dirty="0">
                <a:latin typeface="Calibri" panose="020F0502020204030204" pitchFamily="34" charset="0"/>
              </a:rPr>
              <a:t>e.g. What threads have been the most strong/dominant throughout the focus group sessions/interviews?</a:t>
            </a:r>
          </a:p>
          <a:p>
            <a:pPr marL="365760" indent="-256032">
              <a:buFont typeface="Wingdings 3"/>
              <a:buChar char=""/>
              <a:defRPr/>
            </a:pPr>
            <a:endParaRPr lang="en-GB" sz="1800" dirty="0">
              <a:latin typeface="Calibri" panose="020F0502020204030204" pitchFamily="34" charset="0"/>
            </a:endParaRPr>
          </a:p>
          <a:p>
            <a:pPr marL="365760" lvl="1" indent="0">
              <a:spcBef>
                <a:spcPts val="324"/>
              </a:spcBef>
              <a:buNone/>
              <a:defRPr/>
            </a:pPr>
            <a:r>
              <a:rPr lang="en-GB" dirty="0">
                <a:latin typeface="Calibri" panose="020F0502020204030204" pitchFamily="34" charset="0"/>
              </a:rPr>
              <a:t>“The accounts of the participants show how the presence of siblings provided the resources with which to form and maintain a sense of identity.  The design of the study involved asking men and women to discuss their memories of different aspects of sibling relationships.  The analysis demonstrated that the participants……”</a:t>
            </a:r>
          </a:p>
          <a:p>
            <a:endParaRPr lang="en-GB" dirty="0"/>
          </a:p>
        </p:txBody>
      </p:sp>
    </p:spTree>
    <p:extLst>
      <p:ext uri="{BB962C8B-B14F-4D97-AF65-F5344CB8AC3E}">
        <p14:creationId xmlns:p14="http://schemas.microsoft.com/office/powerpoint/2010/main" val="1696412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112169" y="130343"/>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prstClr val="white"/>
                </a:solidFill>
              </a:rPr>
              <a:t>Introduction of main aims of the study</a:t>
            </a:r>
          </a:p>
        </p:txBody>
      </p:sp>
      <p:sp>
        <p:nvSpPr>
          <p:cNvPr id="5" name="Rounded Rectangle 4"/>
          <p:cNvSpPr/>
          <p:nvPr/>
        </p:nvSpPr>
        <p:spPr>
          <a:xfrm>
            <a:off x="3112169" y="992605"/>
            <a:ext cx="6100011" cy="11590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342900" indent="-342900" algn="ctr">
              <a:buFontTx/>
              <a:buAutoNum type="alphaLcParenR"/>
            </a:pPr>
            <a:r>
              <a:rPr lang="en-GB" dirty="0">
                <a:solidFill>
                  <a:prstClr val="white"/>
                </a:solidFill>
              </a:rPr>
              <a:t>Introduction of </a:t>
            </a:r>
            <a:r>
              <a:rPr lang="en-GB" b="1" dirty="0">
                <a:solidFill>
                  <a:srgbClr val="51C3F9">
                    <a:lumMod val="50000"/>
                  </a:srgbClr>
                </a:solidFill>
              </a:rPr>
              <a:t>Themes</a:t>
            </a:r>
            <a:r>
              <a:rPr lang="en-GB" b="1" dirty="0">
                <a:solidFill>
                  <a:prstClr val="white"/>
                </a:solidFill>
              </a:rPr>
              <a:t> (Theme 1, 2…)</a:t>
            </a:r>
          </a:p>
          <a:p>
            <a:pPr marL="342900" indent="-342900" algn="ctr">
              <a:buFontTx/>
              <a:buAutoNum type="alphaLcParenR"/>
            </a:pPr>
            <a:r>
              <a:rPr lang="en-GB" dirty="0">
                <a:solidFill>
                  <a:prstClr val="white"/>
                </a:solidFill>
              </a:rPr>
              <a:t>Introduction of </a:t>
            </a:r>
            <a:r>
              <a:rPr lang="en-GB" b="1" dirty="0">
                <a:solidFill>
                  <a:srgbClr val="51C3F9">
                    <a:lumMod val="50000"/>
                  </a:srgbClr>
                </a:solidFill>
              </a:rPr>
              <a:t>subthemes</a:t>
            </a:r>
            <a:r>
              <a:rPr lang="en-GB" dirty="0">
                <a:solidFill>
                  <a:prstClr val="white"/>
                </a:solidFill>
              </a:rPr>
              <a:t> (subtheme 1, 2….)</a:t>
            </a:r>
          </a:p>
          <a:p>
            <a:pPr algn="ctr"/>
            <a:r>
              <a:rPr lang="en-GB" dirty="0">
                <a:solidFill>
                  <a:prstClr val="white"/>
                </a:solidFill>
              </a:rPr>
              <a:t>Within each theme with brief detail. May use lists, tables or diagram format if you wish</a:t>
            </a:r>
          </a:p>
        </p:txBody>
      </p:sp>
      <p:sp>
        <p:nvSpPr>
          <p:cNvPr id="6" name="Rounded Rectangle 5"/>
          <p:cNvSpPr/>
          <p:nvPr/>
        </p:nvSpPr>
        <p:spPr>
          <a:xfrm>
            <a:off x="2170695" y="2408319"/>
            <a:ext cx="2314074" cy="930443"/>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Theme 1</a:t>
            </a:r>
          </a:p>
          <a:p>
            <a:pPr algn="ctr"/>
            <a:r>
              <a:rPr lang="en-GB" sz="1600" dirty="0">
                <a:solidFill>
                  <a:prstClr val="white"/>
                </a:solidFill>
              </a:rPr>
              <a:t>General description and justification</a:t>
            </a:r>
          </a:p>
        </p:txBody>
      </p:sp>
      <p:sp>
        <p:nvSpPr>
          <p:cNvPr id="7" name="Rounded Rectangle 6"/>
          <p:cNvSpPr/>
          <p:nvPr/>
        </p:nvSpPr>
        <p:spPr>
          <a:xfrm>
            <a:off x="5005136" y="2408320"/>
            <a:ext cx="2314074" cy="1114928"/>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rgbClr val="51C3F9">
                    <a:lumMod val="50000"/>
                  </a:srgbClr>
                </a:solidFill>
              </a:rPr>
              <a:t>Theme 2</a:t>
            </a:r>
          </a:p>
          <a:p>
            <a:pPr algn="ctr"/>
            <a:r>
              <a:rPr lang="en-GB" dirty="0">
                <a:solidFill>
                  <a:prstClr val="white"/>
                </a:solidFill>
              </a:rPr>
              <a:t>General description and justification</a:t>
            </a:r>
          </a:p>
        </p:txBody>
      </p:sp>
      <p:sp>
        <p:nvSpPr>
          <p:cNvPr id="8" name="Rounded Rectangle 7"/>
          <p:cNvSpPr/>
          <p:nvPr/>
        </p:nvSpPr>
        <p:spPr>
          <a:xfrm>
            <a:off x="7839577" y="2408318"/>
            <a:ext cx="2314074" cy="111493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rgbClr val="51C3F9">
                    <a:lumMod val="50000"/>
                  </a:srgbClr>
                </a:solidFill>
              </a:rPr>
              <a:t>Theme 3</a:t>
            </a:r>
          </a:p>
          <a:p>
            <a:pPr algn="ctr"/>
            <a:r>
              <a:rPr lang="en-GB" dirty="0">
                <a:solidFill>
                  <a:prstClr val="white"/>
                </a:solidFill>
              </a:rPr>
              <a:t>General description and justification</a:t>
            </a:r>
          </a:p>
        </p:txBody>
      </p:sp>
      <p:sp>
        <p:nvSpPr>
          <p:cNvPr id="9" name="Rounded Rectangle 8"/>
          <p:cNvSpPr/>
          <p:nvPr/>
        </p:nvSpPr>
        <p:spPr>
          <a:xfrm>
            <a:off x="2170695" y="3725772"/>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10" name="Rounded Rectangle 9"/>
          <p:cNvSpPr/>
          <p:nvPr/>
        </p:nvSpPr>
        <p:spPr>
          <a:xfrm>
            <a:off x="5015162" y="3713742"/>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11" name="Rounded Rectangle 10"/>
          <p:cNvSpPr/>
          <p:nvPr/>
        </p:nvSpPr>
        <p:spPr>
          <a:xfrm>
            <a:off x="7839577" y="3683659"/>
            <a:ext cx="2314074" cy="1820780"/>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rgbClr val="51C3F9">
                    <a:lumMod val="50000"/>
                  </a:srgbClr>
                </a:solidFill>
              </a:rPr>
              <a:t>Subtheme 1, 2</a:t>
            </a:r>
          </a:p>
          <a:p>
            <a:pPr algn="ctr"/>
            <a:r>
              <a:rPr lang="en-GB" sz="1600" dirty="0">
                <a:solidFill>
                  <a:prstClr val="white"/>
                </a:solidFill>
              </a:rPr>
              <a:t>Subtheme 1, etc. introduction, interpretation and example quotes.</a:t>
            </a:r>
          </a:p>
          <a:p>
            <a:pPr algn="ctr"/>
            <a:r>
              <a:rPr lang="en-GB" sz="1600" dirty="0">
                <a:solidFill>
                  <a:prstClr val="white"/>
                </a:solidFill>
              </a:rPr>
              <a:t>Brief summary</a:t>
            </a:r>
          </a:p>
        </p:txBody>
      </p:sp>
      <p:sp>
        <p:nvSpPr>
          <p:cNvPr id="12" name="Rounded Rectangle 11"/>
          <p:cNvSpPr/>
          <p:nvPr/>
        </p:nvSpPr>
        <p:spPr>
          <a:xfrm>
            <a:off x="3112169" y="5652832"/>
            <a:ext cx="6100011" cy="649705"/>
          </a:xfrm>
          <a:prstGeom prst="roundRect">
            <a:avLst/>
          </a:prstGeom>
          <a:ln w="38100" cmpd="thinThick"/>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prstClr val="white"/>
                </a:solidFill>
              </a:rPr>
              <a:t>Summary of themes</a:t>
            </a:r>
          </a:p>
        </p:txBody>
      </p:sp>
      <p:cxnSp>
        <p:nvCxnSpPr>
          <p:cNvPr id="14" name="Straight Arrow Connector 13"/>
          <p:cNvCxnSpPr/>
          <p:nvPr/>
        </p:nvCxnSpPr>
        <p:spPr>
          <a:xfrm flipH="1">
            <a:off x="3858127" y="2151647"/>
            <a:ext cx="204537" cy="256670"/>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6" idx="2"/>
          </p:cNvCxnSpPr>
          <p:nvPr/>
        </p:nvCxnSpPr>
        <p:spPr>
          <a:xfrm>
            <a:off x="3327732" y="3338762"/>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4484770" y="3094116"/>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172199" y="3370840"/>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19211" y="3025935"/>
            <a:ext cx="520367" cy="1187116"/>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8996614" y="3338761"/>
            <a:ext cx="0" cy="374981"/>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42244538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dirty="0" smtClean="0"/>
              <a:t>You may discuss the themes in the order you think tells the ‘story’ you have interpreted in the most effective way.</a:t>
            </a:r>
          </a:p>
          <a:p>
            <a:endParaRPr lang="en-GB" dirty="0"/>
          </a:p>
          <a:p>
            <a:r>
              <a:rPr lang="en-GB" dirty="0" smtClean="0"/>
              <a:t>Explain how your findings regarding the themes contribute to the literature by linking your findings to the prior empirical evidence included in your introduction/literature review.</a:t>
            </a:r>
          </a:p>
          <a:p>
            <a:endParaRPr lang="en-GB" dirty="0"/>
          </a:p>
          <a:p>
            <a:r>
              <a:rPr lang="en-GB" dirty="0" smtClean="0"/>
              <a:t>Consider strengths and limitations, along with potential further research in this area.</a:t>
            </a:r>
          </a:p>
          <a:p>
            <a:endParaRPr lang="en-GB" dirty="0"/>
          </a:p>
          <a:p>
            <a:r>
              <a:rPr lang="en-GB" dirty="0" smtClean="0"/>
              <a:t>Provide an overall conclusion.</a:t>
            </a:r>
            <a:endParaRPr lang="en-GB" dirty="0"/>
          </a:p>
        </p:txBody>
      </p:sp>
    </p:spTree>
    <p:extLst>
      <p:ext uri="{BB962C8B-B14F-4D97-AF65-F5344CB8AC3E}">
        <p14:creationId xmlns:p14="http://schemas.microsoft.com/office/powerpoint/2010/main" val="642394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a:t>
            </a:r>
            <a:endParaRPr lang="en-GB" dirty="0"/>
          </a:p>
        </p:txBody>
      </p:sp>
      <p:sp>
        <p:nvSpPr>
          <p:cNvPr id="3" name="Content Placeholder 2"/>
          <p:cNvSpPr>
            <a:spLocks noGrp="1"/>
          </p:cNvSpPr>
          <p:nvPr>
            <p:ph idx="1"/>
          </p:nvPr>
        </p:nvSpPr>
        <p:spPr>
          <a:xfrm>
            <a:off x="1005546" y="1768246"/>
            <a:ext cx="10525095" cy="5089754"/>
          </a:xfrm>
        </p:spPr>
        <p:txBody>
          <a:bodyPr>
            <a:noAutofit/>
          </a:bodyPr>
          <a:lstStyle/>
          <a:p>
            <a:r>
              <a:rPr lang="en-GB" sz="1800" b="1" dirty="0"/>
              <a:t>Do not</a:t>
            </a:r>
            <a:r>
              <a:rPr lang="en-GB" sz="1800" dirty="0"/>
              <a:t> leave ‘writing up’ to the end of the </a:t>
            </a:r>
            <a:r>
              <a:rPr lang="en-GB" sz="1800" dirty="0" smtClean="0"/>
              <a:t>process</a:t>
            </a:r>
          </a:p>
          <a:p>
            <a:endParaRPr lang="en-GB" sz="1800" dirty="0"/>
          </a:p>
          <a:p>
            <a:r>
              <a:rPr lang="en-GB" sz="1800" dirty="0"/>
              <a:t>Begin with notes, memos and mind </a:t>
            </a:r>
            <a:r>
              <a:rPr lang="en-GB" sz="1800" dirty="0" smtClean="0"/>
              <a:t>maps</a:t>
            </a:r>
          </a:p>
          <a:p>
            <a:endParaRPr lang="en-GB" sz="1800" dirty="0"/>
          </a:p>
          <a:p>
            <a:pPr lvl="1"/>
            <a:r>
              <a:rPr lang="en-GB" dirty="0"/>
              <a:t>‘cutting and pasting’ of quotes to fit to </a:t>
            </a:r>
            <a:r>
              <a:rPr lang="en-GB" dirty="0" smtClean="0"/>
              <a:t>themes</a:t>
            </a:r>
          </a:p>
          <a:p>
            <a:pPr lvl="1"/>
            <a:endParaRPr lang="en-GB" dirty="0"/>
          </a:p>
          <a:p>
            <a:r>
              <a:rPr lang="en-GB" sz="1800" dirty="0"/>
              <a:t>What is your research question</a:t>
            </a:r>
            <a:r>
              <a:rPr lang="en-GB" sz="1800" dirty="0" smtClean="0"/>
              <a:t>?</a:t>
            </a:r>
          </a:p>
          <a:p>
            <a:endParaRPr lang="en-GB" sz="1800" dirty="0" smtClean="0"/>
          </a:p>
          <a:p>
            <a:r>
              <a:rPr lang="en-GB" sz="1800" dirty="0" smtClean="0"/>
              <a:t>Theory/empirical </a:t>
            </a:r>
            <a:r>
              <a:rPr lang="en-GB" sz="1800" dirty="0"/>
              <a:t>research – what does the literature suggest you should look for</a:t>
            </a:r>
            <a:r>
              <a:rPr lang="en-GB" sz="1800" dirty="0" smtClean="0"/>
              <a:t>?</a:t>
            </a:r>
          </a:p>
          <a:p>
            <a:endParaRPr lang="en-GB" sz="1800" dirty="0"/>
          </a:p>
          <a:p>
            <a:r>
              <a:rPr lang="en-GB" sz="1800" dirty="0"/>
              <a:t>Make notes as you gather and transcribe your data – themes will emerge within the interviews</a:t>
            </a:r>
          </a:p>
          <a:p>
            <a:endParaRPr lang="en-GB" sz="2400" dirty="0"/>
          </a:p>
        </p:txBody>
      </p:sp>
    </p:spTree>
    <p:custDataLst>
      <p:tags r:id="rId1"/>
    </p:custDataLst>
    <p:extLst>
      <p:ext uri="{BB962C8B-B14F-4D97-AF65-F5344CB8AC3E}">
        <p14:creationId xmlns:p14="http://schemas.microsoft.com/office/powerpoint/2010/main" val="10583987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a:t>
            </a:r>
            <a:endParaRPr lang="en-GB" dirty="0"/>
          </a:p>
        </p:txBody>
      </p:sp>
      <p:sp>
        <p:nvSpPr>
          <p:cNvPr id="3" name="Content Placeholder 2"/>
          <p:cNvSpPr>
            <a:spLocks noGrp="1"/>
          </p:cNvSpPr>
          <p:nvPr>
            <p:ph idx="1"/>
          </p:nvPr>
        </p:nvSpPr>
        <p:spPr>
          <a:xfrm>
            <a:off x="1178944" y="1853248"/>
            <a:ext cx="8671562" cy="4485397"/>
          </a:xfrm>
        </p:spPr>
        <p:txBody>
          <a:bodyPr>
            <a:normAutofit lnSpcReduction="10000"/>
          </a:bodyPr>
          <a:lstStyle/>
          <a:p>
            <a:r>
              <a:rPr lang="en-GB" dirty="0" smtClean="0"/>
              <a:t>Read journal articles that report a qualitative thematic analysis!</a:t>
            </a:r>
          </a:p>
          <a:p>
            <a:pPr lvl="1"/>
            <a:r>
              <a:rPr lang="en-GB" dirty="0" smtClean="0"/>
              <a:t>There is a reference for one on Moodle for you…</a:t>
            </a:r>
            <a:br>
              <a:rPr lang="en-GB" dirty="0" smtClean="0"/>
            </a:br>
            <a:endParaRPr lang="en-GB" dirty="0"/>
          </a:p>
          <a:p>
            <a:r>
              <a:rPr lang="en-GB" dirty="0" smtClean="0"/>
              <a:t>Don’t forget to include an ‘introduction’ to your results section – what were the main aims of the study and how many themes/sub-themes were identified</a:t>
            </a:r>
            <a:br>
              <a:rPr lang="en-GB" dirty="0" smtClean="0"/>
            </a:br>
            <a:endParaRPr lang="en-GB" dirty="0"/>
          </a:p>
          <a:p>
            <a:r>
              <a:rPr lang="en-GB" dirty="0" smtClean="0"/>
              <a:t>The narrative is your data! So you </a:t>
            </a:r>
            <a:r>
              <a:rPr lang="en-GB" b="1" dirty="0" smtClean="0"/>
              <a:t>must</a:t>
            </a:r>
            <a:r>
              <a:rPr lang="en-GB" dirty="0" smtClean="0"/>
              <a:t> include quotes to support your </a:t>
            </a:r>
            <a:r>
              <a:rPr lang="en-GB" dirty="0" smtClean="0"/>
              <a:t>interpretations (analysis)</a:t>
            </a:r>
            <a:endParaRPr lang="en-GB" dirty="0" smtClean="0"/>
          </a:p>
          <a:p>
            <a:pPr lvl="1"/>
            <a:r>
              <a:rPr lang="en-GB" dirty="0" smtClean="0"/>
              <a:t>Also, page and line numbers </a:t>
            </a:r>
            <a:r>
              <a:rPr lang="en-GB" dirty="0"/>
              <a:t/>
            </a:r>
            <a:br>
              <a:rPr lang="en-GB" dirty="0"/>
            </a:br>
            <a:endParaRPr lang="en-GB" dirty="0"/>
          </a:p>
          <a:p>
            <a:r>
              <a:rPr lang="en-GB" dirty="0" smtClean="0"/>
              <a:t>Table of themes must be somewhere in the report</a:t>
            </a:r>
          </a:p>
          <a:p>
            <a:pPr lvl="1"/>
            <a:r>
              <a:rPr lang="en-GB" dirty="0" smtClean="0"/>
              <a:t>Either in the results section or in the appendices</a:t>
            </a:r>
            <a:endParaRPr lang="en-GB" dirty="0"/>
          </a:p>
        </p:txBody>
      </p:sp>
    </p:spTree>
    <p:extLst>
      <p:ext uri="{BB962C8B-B14F-4D97-AF65-F5344CB8AC3E}">
        <p14:creationId xmlns:p14="http://schemas.microsoft.com/office/powerpoint/2010/main" val="25692592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Readings</a:t>
            </a:r>
            <a:endParaRPr lang="en-GB" dirty="0"/>
          </a:p>
        </p:txBody>
      </p:sp>
      <p:sp>
        <p:nvSpPr>
          <p:cNvPr id="3" name="Content Placeholder 2"/>
          <p:cNvSpPr>
            <a:spLocks noGrp="1"/>
          </p:cNvSpPr>
          <p:nvPr>
            <p:ph idx="1"/>
          </p:nvPr>
        </p:nvSpPr>
        <p:spPr>
          <a:xfrm>
            <a:off x="1860885" y="1737362"/>
            <a:ext cx="8674769" cy="4131733"/>
          </a:xfrm>
        </p:spPr>
        <p:txBody>
          <a:bodyPr>
            <a:noAutofit/>
          </a:bodyPr>
          <a:lstStyle/>
          <a:p>
            <a:pPr lvl="1"/>
            <a:r>
              <a:rPr lang="en-GB" sz="2000" dirty="0"/>
              <a:t>Howitt, D. (2010). </a:t>
            </a:r>
            <a:r>
              <a:rPr lang="en-GB" sz="2000" i="1" dirty="0"/>
              <a:t>Introduction to qualitative methods in psychology.</a:t>
            </a:r>
            <a:r>
              <a:rPr lang="en-GB" sz="2000" dirty="0"/>
              <a:t> Harlow: Pearson. (Chapter 7: Thematic Analysis)</a:t>
            </a:r>
          </a:p>
          <a:p>
            <a:pPr lvl="1"/>
            <a:endParaRPr lang="en-GB" sz="2000" dirty="0"/>
          </a:p>
          <a:p>
            <a:pPr lvl="1"/>
            <a:r>
              <a:rPr lang="en-GB" sz="2000" dirty="0"/>
              <a:t>Smith, J. (2008). </a:t>
            </a:r>
            <a:r>
              <a:rPr lang="en-GB" sz="2000" i="1" dirty="0"/>
              <a:t>Qualitative psychology: A practical guide to research methods.</a:t>
            </a:r>
            <a:r>
              <a:rPr lang="en-GB" sz="2000" dirty="0"/>
              <a:t> (2</a:t>
            </a:r>
            <a:r>
              <a:rPr lang="en-GB" sz="2000" baseline="30000" dirty="0"/>
              <a:t>nd</a:t>
            </a:r>
            <a:r>
              <a:rPr lang="en-GB" sz="2000" dirty="0"/>
              <a:t> ed.). London: Sage. (Chapter 10: Thematic Analysis)</a:t>
            </a:r>
          </a:p>
          <a:p>
            <a:pPr lvl="1"/>
            <a:endParaRPr lang="en-GB" sz="2000" dirty="0"/>
          </a:p>
          <a:p>
            <a:pPr lvl="1"/>
            <a:r>
              <a:rPr lang="en-GB" sz="2000" dirty="0" smtClean="0"/>
              <a:t>Braun, V., Clarke, V. (2013). </a:t>
            </a:r>
            <a:r>
              <a:rPr lang="en-GB" sz="2000" i="1" dirty="0" smtClean="0"/>
              <a:t>Successful Qualitative Research: a practical guide for beginners. </a:t>
            </a:r>
            <a:r>
              <a:rPr lang="en-GB" sz="2000" dirty="0" smtClean="0"/>
              <a:t>London: Sage. (Chapter 13: Writing and Communication Qualitative Analysis)</a:t>
            </a:r>
            <a:endParaRPr lang="en-GB" sz="2000" dirty="0"/>
          </a:p>
        </p:txBody>
      </p:sp>
    </p:spTree>
    <p:custDataLst>
      <p:tags r:id="rId1"/>
    </p:custDataLst>
    <p:extLst>
      <p:ext uri="{BB962C8B-B14F-4D97-AF65-F5344CB8AC3E}">
        <p14:creationId xmlns:p14="http://schemas.microsoft.com/office/powerpoint/2010/main" val="97298937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2913</TotalTime>
  <Words>1209</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Verdana</vt:lpstr>
      <vt:lpstr>Wingdings 3</vt:lpstr>
      <vt:lpstr>Ion</vt:lpstr>
      <vt:lpstr>Writing up a qualitative report</vt:lpstr>
      <vt:lpstr>Writing up a qualitative report</vt:lpstr>
      <vt:lpstr>Assessment pointers…</vt:lpstr>
      <vt:lpstr>Analysis</vt:lpstr>
      <vt:lpstr>Analysis</vt:lpstr>
      <vt:lpstr>PowerPoint Presentation</vt:lpstr>
      <vt:lpstr>Reflexivity</vt:lpstr>
      <vt:lpstr>Analysis</vt:lpstr>
      <vt:lpstr>Analysis</vt:lpstr>
      <vt:lpstr>PowerPoint Presentation</vt:lpstr>
      <vt:lpstr>PowerPoint Presentation</vt:lpstr>
      <vt:lpstr>Discussion</vt:lpstr>
      <vt:lpstr>Tips:</vt:lpstr>
      <vt:lpstr>Tips: </vt:lpstr>
      <vt:lpstr>Readings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Coleman</dc:creator>
  <cp:lastModifiedBy>Judith Marshall</cp:lastModifiedBy>
  <cp:revision>6</cp:revision>
  <dcterms:created xsi:type="dcterms:W3CDTF">2018-12-04T14:30:40Z</dcterms:created>
  <dcterms:modified xsi:type="dcterms:W3CDTF">2020-10-11T14:17:25Z</dcterms:modified>
</cp:coreProperties>
</file>