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1" d="100"/>
          <a:sy n="101" d="100"/>
        </p:scale>
        <p:origin x="288" y="4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1C4021D3-A068-4367-BE80-E089D79E7816}" type="datetimeFigureOut">
              <a:rPr lang="en-GB" smtClean="0"/>
              <a:t>17/10/2019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9136648-8C26-470E-B813-807B19158BC5}" type="slidenum">
              <a:rPr lang="en-GB" smtClean="0"/>
              <a:t>‹#›</a:t>
            </a:fld>
            <a:endParaRPr lang="en-GB"/>
          </a:p>
        </p:txBody>
      </p:sp>
    </p:spTree>
    <p:extLst>
      <p:ext uri="{BB962C8B-B14F-4D97-AF65-F5344CB8AC3E}">
        <p14:creationId xmlns:p14="http://schemas.microsoft.com/office/powerpoint/2010/main" val="23994123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C4021D3-A068-4367-BE80-E089D79E7816}" type="datetimeFigureOut">
              <a:rPr lang="en-GB" smtClean="0"/>
              <a:t>17/10/2019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9136648-8C26-470E-B813-807B19158BC5}" type="slidenum">
              <a:rPr lang="en-GB" smtClean="0"/>
              <a:t>‹#›</a:t>
            </a:fld>
            <a:endParaRPr lang="en-GB"/>
          </a:p>
        </p:txBody>
      </p:sp>
    </p:spTree>
    <p:extLst>
      <p:ext uri="{BB962C8B-B14F-4D97-AF65-F5344CB8AC3E}">
        <p14:creationId xmlns:p14="http://schemas.microsoft.com/office/powerpoint/2010/main" val="3244887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C4021D3-A068-4367-BE80-E089D79E7816}" type="datetimeFigureOut">
              <a:rPr lang="en-GB" smtClean="0"/>
              <a:t>17/10/2019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9136648-8C26-470E-B813-807B19158BC5}" type="slidenum">
              <a:rPr lang="en-GB" smtClean="0"/>
              <a:t>‹#›</a:t>
            </a:fld>
            <a:endParaRPr lang="en-GB"/>
          </a:p>
        </p:txBody>
      </p:sp>
    </p:spTree>
    <p:extLst>
      <p:ext uri="{BB962C8B-B14F-4D97-AF65-F5344CB8AC3E}">
        <p14:creationId xmlns:p14="http://schemas.microsoft.com/office/powerpoint/2010/main" val="35841850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1C4021D3-A068-4367-BE80-E089D79E7816}" type="datetimeFigureOut">
              <a:rPr lang="en-GB" smtClean="0"/>
              <a:t>17/10/2019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9136648-8C26-470E-B813-807B19158BC5}" type="slidenum">
              <a:rPr lang="en-GB" smtClean="0"/>
              <a:t>‹#›</a:t>
            </a:fld>
            <a:endParaRPr lang="en-GB"/>
          </a:p>
        </p:txBody>
      </p:sp>
    </p:spTree>
    <p:extLst>
      <p:ext uri="{BB962C8B-B14F-4D97-AF65-F5344CB8AC3E}">
        <p14:creationId xmlns:p14="http://schemas.microsoft.com/office/powerpoint/2010/main" val="27692230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1C4021D3-A068-4367-BE80-E089D79E7816}" type="datetimeFigureOut">
              <a:rPr lang="en-GB" smtClean="0"/>
              <a:t>17/10/2019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9136648-8C26-470E-B813-807B19158BC5}" type="slidenum">
              <a:rPr lang="en-GB" smtClean="0"/>
              <a:t>‹#›</a:t>
            </a:fld>
            <a:endParaRPr lang="en-GB"/>
          </a:p>
        </p:txBody>
      </p:sp>
    </p:spTree>
    <p:extLst>
      <p:ext uri="{BB962C8B-B14F-4D97-AF65-F5344CB8AC3E}">
        <p14:creationId xmlns:p14="http://schemas.microsoft.com/office/powerpoint/2010/main" val="24770029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1C4021D3-A068-4367-BE80-E089D79E7816}" type="datetimeFigureOut">
              <a:rPr lang="en-GB" smtClean="0"/>
              <a:t>17/10/2019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9136648-8C26-470E-B813-807B19158BC5}" type="slidenum">
              <a:rPr lang="en-GB" smtClean="0"/>
              <a:t>‹#›</a:t>
            </a:fld>
            <a:endParaRPr lang="en-GB"/>
          </a:p>
        </p:txBody>
      </p:sp>
    </p:spTree>
    <p:extLst>
      <p:ext uri="{BB962C8B-B14F-4D97-AF65-F5344CB8AC3E}">
        <p14:creationId xmlns:p14="http://schemas.microsoft.com/office/powerpoint/2010/main" val="26090292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C4021D3-A068-4367-BE80-E089D79E7816}" type="datetimeFigureOut">
              <a:rPr lang="en-GB" smtClean="0"/>
              <a:t>17/10/2019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9136648-8C26-470E-B813-807B19158BC5}" type="slidenum">
              <a:rPr lang="en-GB" smtClean="0"/>
              <a:t>‹#›</a:t>
            </a:fld>
            <a:endParaRPr lang="en-GB"/>
          </a:p>
        </p:txBody>
      </p:sp>
    </p:spTree>
    <p:extLst>
      <p:ext uri="{BB962C8B-B14F-4D97-AF65-F5344CB8AC3E}">
        <p14:creationId xmlns:p14="http://schemas.microsoft.com/office/powerpoint/2010/main" val="15897552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C4021D3-A068-4367-BE80-E089D79E7816}" type="datetimeFigureOut">
              <a:rPr lang="en-GB" smtClean="0"/>
              <a:t>17/10/2019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9136648-8C26-470E-B813-807B19158BC5}" type="slidenum">
              <a:rPr lang="en-GB" smtClean="0"/>
              <a:t>‹#›</a:t>
            </a:fld>
            <a:endParaRPr lang="en-GB"/>
          </a:p>
        </p:txBody>
      </p:sp>
    </p:spTree>
    <p:extLst>
      <p:ext uri="{BB962C8B-B14F-4D97-AF65-F5344CB8AC3E}">
        <p14:creationId xmlns:p14="http://schemas.microsoft.com/office/powerpoint/2010/main" val="14702649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C4021D3-A068-4367-BE80-E089D79E7816}" type="datetimeFigureOut">
              <a:rPr lang="en-GB" smtClean="0"/>
              <a:t>17/10/2019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9136648-8C26-470E-B813-807B19158BC5}" type="slidenum">
              <a:rPr lang="en-GB" smtClean="0"/>
              <a:t>‹#›</a:t>
            </a:fld>
            <a:endParaRPr lang="en-GB"/>
          </a:p>
        </p:txBody>
      </p:sp>
    </p:spTree>
    <p:extLst>
      <p:ext uri="{BB962C8B-B14F-4D97-AF65-F5344CB8AC3E}">
        <p14:creationId xmlns:p14="http://schemas.microsoft.com/office/powerpoint/2010/main" val="22311069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C4021D3-A068-4367-BE80-E089D79E7816}" type="datetimeFigureOut">
              <a:rPr lang="en-GB" smtClean="0"/>
              <a:t>17/10/2019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9136648-8C26-470E-B813-807B19158BC5}" type="slidenum">
              <a:rPr lang="en-GB" smtClean="0"/>
              <a:t>‹#›</a:t>
            </a:fld>
            <a:endParaRPr lang="en-GB"/>
          </a:p>
        </p:txBody>
      </p:sp>
    </p:spTree>
    <p:extLst>
      <p:ext uri="{BB962C8B-B14F-4D97-AF65-F5344CB8AC3E}">
        <p14:creationId xmlns:p14="http://schemas.microsoft.com/office/powerpoint/2010/main" val="38551289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C4021D3-A068-4367-BE80-E089D79E7816}" type="datetimeFigureOut">
              <a:rPr lang="en-GB" smtClean="0"/>
              <a:t>17/10/2019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9136648-8C26-470E-B813-807B19158BC5}" type="slidenum">
              <a:rPr lang="en-GB" smtClean="0"/>
              <a:t>‹#›</a:t>
            </a:fld>
            <a:endParaRPr lang="en-GB"/>
          </a:p>
        </p:txBody>
      </p:sp>
    </p:spTree>
    <p:extLst>
      <p:ext uri="{BB962C8B-B14F-4D97-AF65-F5344CB8AC3E}">
        <p14:creationId xmlns:p14="http://schemas.microsoft.com/office/powerpoint/2010/main" val="36811201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C4021D3-A068-4367-BE80-E089D79E7816}" type="datetimeFigureOut">
              <a:rPr lang="en-GB" smtClean="0"/>
              <a:t>17/10/2019</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9136648-8C26-470E-B813-807B19158BC5}" type="slidenum">
              <a:rPr lang="en-GB" smtClean="0"/>
              <a:t>‹#›</a:t>
            </a:fld>
            <a:endParaRPr lang="en-GB"/>
          </a:p>
        </p:txBody>
      </p:sp>
    </p:spTree>
    <p:extLst>
      <p:ext uri="{BB962C8B-B14F-4D97-AF65-F5344CB8AC3E}">
        <p14:creationId xmlns:p14="http://schemas.microsoft.com/office/powerpoint/2010/main" val="42514694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r>
              <a:rPr lang="en-GB" dirty="0" smtClean="0"/>
              <a:t>Developing your Proposal</a:t>
            </a:r>
            <a:br>
              <a:rPr lang="en-GB" dirty="0" smtClean="0"/>
            </a:br>
            <a:r>
              <a:rPr lang="en-GB" sz="2200" dirty="0" smtClean="0">
                <a:solidFill>
                  <a:srgbClr val="FF0000"/>
                </a:solidFill>
              </a:rPr>
              <a:t>(UWTSD Research Proposal form E1)</a:t>
            </a:r>
            <a:endParaRPr lang="en-GB" sz="2200" dirty="0">
              <a:solidFill>
                <a:srgbClr val="FF0000"/>
              </a:solidFill>
            </a:endParaRPr>
          </a:p>
        </p:txBody>
      </p:sp>
      <p:sp>
        <p:nvSpPr>
          <p:cNvPr id="5" name="Content Placeholder 4"/>
          <p:cNvSpPr>
            <a:spLocks noGrp="1"/>
          </p:cNvSpPr>
          <p:nvPr>
            <p:ph idx="1"/>
          </p:nvPr>
        </p:nvSpPr>
        <p:spPr>
          <a:xfrm>
            <a:off x="457200" y="1844824"/>
            <a:ext cx="8229600" cy="4281339"/>
          </a:xfrm>
        </p:spPr>
        <p:txBody>
          <a:bodyPr>
            <a:normAutofit fontScale="92500" lnSpcReduction="10000"/>
          </a:bodyPr>
          <a:lstStyle/>
          <a:p>
            <a:pPr marL="514350" indent="-514350">
              <a:buFont typeface="+mj-lt"/>
              <a:buAutoNum type="arabicPeriod"/>
            </a:pPr>
            <a:r>
              <a:rPr lang="en-GB" dirty="0" smtClean="0"/>
              <a:t>General Information</a:t>
            </a:r>
          </a:p>
          <a:p>
            <a:pPr marL="514350" indent="-514350">
              <a:buFont typeface="+mj-lt"/>
              <a:buAutoNum type="arabicPeriod"/>
            </a:pPr>
            <a:r>
              <a:rPr lang="en-GB" dirty="0" smtClean="0">
                <a:solidFill>
                  <a:srgbClr val="FF0000"/>
                </a:solidFill>
              </a:rPr>
              <a:t>Title</a:t>
            </a:r>
          </a:p>
          <a:p>
            <a:pPr marL="514350" indent="-514350">
              <a:buFont typeface="+mj-lt"/>
              <a:buAutoNum type="arabicPeriod"/>
            </a:pPr>
            <a:r>
              <a:rPr lang="en-GB" dirty="0" smtClean="0">
                <a:solidFill>
                  <a:srgbClr val="7030A0"/>
                </a:solidFill>
              </a:rPr>
              <a:t>Background and Context</a:t>
            </a:r>
          </a:p>
          <a:p>
            <a:pPr marL="514350" indent="-514350">
              <a:buFont typeface="+mj-lt"/>
              <a:buAutoNum type="arabicPeriod"/>
            </a:pPr>
            <a:r>
              <a:rPr lang="en-GB" dirty="0" smtClean="0">
                <a:solidFill>
                  <a:schemeClr val="accent6">
                    <a:lumMod val="50000"/>
                  </a:schemeClr>
                </a:solidFill>
              </a:rPr>
              <a:t>Aims and Objectives</a:t>
            </a:r>
          </a:p>
          <a:p>
            <a:pPr marL="514350" indent="-514350">
              <a:buFont typeface="+mj-lt"/>
              <a:buAutoNum type="arabicPeriod"/>
            </a:pPr>
            <a:r>
              <a:rPr lang="en-GB" dirty="0" smtClean="0">
                <a:solidFill>
                  <a:srgbClr val="0070C0"/>
                </a:solidFill>
              </a:rPr>
              <a:t>Time table</a:t>
            </a:r>
          </a:p>
          <a:p>
            <a:pPr marL="514350" indent="-514350">
              <a:buFont typeface="+mj-lt"/>
              <a:buAutoNum type="arabicPeriod"/>
            </a:pPr>
            <a:r>
              <a:rPr lang="en-GB" dirty="0" smtClean="0">
                <a:solidFill>
                  <a:srgbClr val="00B050"/>
                </a:solidFill>
              </a:rPr>
              <a:t>Methodology</a:t>
            </a:r>
          </a:p>
          <a:p>
            <a:pPr marL="514350" indent="-514350">
              <a:buFont typeface="+mj-lt"/>
              <a:buAutoNum type="arabicPeriod"/>
            </a:pPr>
            <a:r>
              <a:rPr lang="en-GB" dirty="0" smtClean="0"/>
              <a:t>Bibliography</a:t>
            </a:r>
          </a:p>
          <a:p>
            <a:pPr marL="514350" indent="-514350">
              <a:buFont typeface="+mj-lt"/>
              <a:buAutoNum type="arabicPeriod"/>
            </a:pPr>
            <a:r>
              <a:rPr lang="en-GB" dirty="0" smtClean="0"/>
              <a:t>Special Issues</a:t>
            </a:r>
            <a:endParaRPr lang="en-GB" dirty="0"/>
          </a:p>
        </p:txBody>
      </p:sp>
    </p:spTree>
    <p:extLst>
      <p:ext uri="{BB962C8B-B14F-4D97-AF65-F5344CB8AC3E}">
        <p14:creationId xmlns:p14="http://schemas.microsoft.com/office/powerpoint/2010/main" val="10620838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Title</a:t>
            </a:r>
            <a:endParaRPr lang="en-GB" dirty="0"/>
          </a:p>
        </p:txBody>
      </p:sp>
      <p:sp>
        <p:nvSpPr>
          <p:cNvPr id="3" name="Content Placeholder 2"/>
          <p:cNvSpPr>
            <a:spLocks noGrp="1"/>
          </p:cNvSpPr>
          <p:nvPr>
            <p:ph idx="1"/>
          </p:nvPr>
        </p:nvSpPr>
        <p:spPr/>
        <p:txBody>
          <a:bodyPr/>
          <a:lstStyle/>
          <a:p>
            <a:pPr marL="514350" indent="-514350">
              <a:buFont typeface="+mj-lt"/>
              <a:buAutoNum type="arabicPeriod"/>
            </a:pPr>
            <a:r>
              <a:rPr lang="en-GB" dirty="0" smtClean="0"/>
              <a:t>An clear statement of what your research is about.</a:t>
            </a:r>
          </a:p>
          <a:p>
            <a:pPr marL="514350" indent="-514350">
              <a:buFont typeface="+mj-lt"/>
              <a:buAutoNum type="arabicPeriod"/>
            </a:pPr>
            <a:r>
              <a:rPr lang="en-GB" dirty="0" smtClean="0"/>
              <a:t>Capture the readers attention</a:t>
            </a:r>
          </a:p>
          <a:p>
            <a:pPr marL="514350" indent="-514350">
              <a:buFont typeface="+mj-lt"/>
              <a:buAutoNum type="arabicPeriod"/>
            </a:pPr>
            <a:r>
              <a:rPr lang="en-GB" dirty="0" smtClean="0"/>
              <a:t>Differentiates your study from others</a:t>
            </a:r>
          </a:p>
          <a:p>
            <a:endParaRPr lang="en-GB" dirty="0"/>
          </a:p>
          <a:p>
            <a:pPr marL="0" indent="0" algn="ctr">
              <a:buNone/>
            </a:pPr>
            <a:r>
              <a:rPr lang="en-GB" dirty="0" smtClean="0">
                <a:solidFill>
                  <a:srgbClr val="7030A0"/>
                </a:solidFill>
              </a:rPr>
              <a:t>Use the fewest possible words to adequately describe the content and purpose of the study in a manner to fulfil the above criteria.</a:t>
            </a:r>
            <a:endParaRPr lang="en-GB" dirty="0">
              <a:solidFill>
                <a:srgbClr val="7030A0"/>
              </a:solidFill>
            </a:endParaRPr>
          </a:p>
        </p:txBody>
      </p:sp>
    </p:spTree>
    <p:extLst>
      <p:ext uri="{BB962C8B-B14F-4D97-AF65-F5344CB8AC3E}">
        <p14:creationId xmlns:p14="http://schemas.microsoft.com/office/powerpoint/2010/main" val="32280141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Background Information</a:t>
            </a:r>
            <a:br>
              <a:rPr lang="en-GB" dirty="0" smtClean="0"/>
            </a:br>
            <a:r>
              <a:rPr lang="en-GB" dirty="0" smtClean="0"/>
              <a:t>(rationale and Literature Review)</a:t>
            </a:r>
            <a:endParaRPr lang="en-GB" dirty="0"/>
          </a:p>
        </p:txBody>
      </p:sp>
      <p:sp>
        <p:nvSpPr>
          <p:cNvPr id="3" name="Content Placeholder 2"/>
          <p:cNvSpPr>
            <a:spLocks noGrp="1"/>
          </p:cNvSpPr>
          <p:nvPr>
            <p:ph idx="1"/>
          </p:nvPr>
        </p:nvSpPr>
        <p:spPr/>
        <p:txBody>
          <a:bodyPr/>
          <a:lstStyle/>
          <a:p>
            <a:pPr marL="0" indent="0">
              <a:buNone/>
            </a:pPr>
            <a:endParaRPr lang="en-GB" dirty="0" smtClean="0"/>
          </a:p>
          <a:p>
            <a:pPr marL="0" indent="0" algn="ctr">
              <a:buNone/>
            </a:pPr>
            <a:r>
              <a:rPr lang="en-GB" dirty="0" smtClean="0">
                <a:solidFill>
                  <a:srgbClr val="FF0000"/>
                </a:solidFill>
              </a:rPr>
              <a:t>When thinking about what a literature review </a:t>
            </a:r>
            <a:r>
              <a:rPr lang="en-GB" i="1" dirty="0" smtClean="0">
                <a:solidFill>
                  <a:srgbClr val="FF0000"/>
                </a:solidFill>
              </a:rPr>
              <a:t>is</a:t>
            </a:r>
            <a:r>
              <a:rPr lang="en-GB" dirty="0" smtClean="0">
                <a:solidFill>
                  <a:srgbClr val="FF0000"/>
                </a:solidFill>
              </a:rPr>
              <a:t>, you need to think about what it is </a:t>
            </a:r>
            <a:r>
              <a:rPr lang="en-GB" i="1" dirty="0" smtClean="0">
                <a:solidFill>
                  <a:srgbClr val="FF0000"/>
                </a:solidFill>
              </a:rPr>
              <a:t>for</a:t>
            </a:r>
            <a:r>
              <a:rPr lang="en-GB" dirty="0" smtClean="0">
                <a:solidFill>
                  <a:srgbClr val="FF0000"/>
                </a:solidFill>
              </a:rPr>
              <a:t>. </a:t>
            </a:r>
            <a:endParaRPr lang="en-GB" dirty="0" smtClean="0">
              <a:solidFill>
                <a:srgbClr val="FF0000"/>
              </a:solidFill>
            </a:endParaRPr>
          </a:p>
          <a:p>
            <a:pPr marL="0" indent="0" algn="ctr">
              <a:buNone/>
            </a:pPr>
            <a:endParaRPr lang="en-GB" dirty="0">
              <a:solidFill>
                <a:srgbClr val="FF0000"/>
              </a:solidFill>
            </a:endParaRPr>
          </a:p>
          <a:p>
            <a:pPr marL="0" indent="0" algn="ctr">
              <a:buNone/>
            </a:pPr>
            <a:r>
              <a:rPr lang="en-GB" dirty="0" smtClean="0">
                <a:solidFill>
                  <a:srgbClr val="FF0000"/>
                </a:solidFill>
              </a:rPr>
              <a:t>What </a:t>
            </a:r>
            <a:r>
              <a:rPr lang="en-GB" dirty="0" smtClean="0">
                <a:solidFill>
                  <a:srgbClr val="FF0000"/>
                </a:solidFill>
              </a:rPr>
              <a:t>is the purpose of a literature review</a:t>
            </a:r>
          </a:p>
          <a:p>
            <a:pPr marL="0" indent="0" algn="ctr">
              <a:buNone/>
            </a:pPr>
            <a:r>
              <a:rPr lang="en-GB" sz="4800" dirty="0" smtClean="0">
                <a:solidFill>
                  <a:srgbClr val="0070C0"/>
                </a:solidFill>
              </a:rPr>
              <a:t>?</a:t>
            </a:r>
          </a:p>
          <a:p>
            <a:endParaRPr lang="en-GB" dirty="0"/>
          </a:p>
        </p:txBody>
      </p:sp>
    </p:spTree>
    <p:extLst>
      <p:ext uri="{BB962C8B-B14F-4D97-AF65-F5344CB8AC3E}">
        <p14:creationId xmlns:p14="http://schemas.microsoft.com/office/powerpoint/2010/main" val="28990167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78098"/>
          </a:xfrm>
        </p:spPr>
        <p:txBody>
          <a:bodyPr/>
          <a:lstStyle/>
          <a:p>
            <a:r>
              <a:rPr lang="en-GB" dirty="0" smtClean="0"/>
              <a:t>Context of the Literature Review</a:t>
            </a:r>
            <a:endParaRPr lang="en-GB" dirty="0"/>
          </a:p>
        </p:txBody>
      </p:sp>
      <p:sp>
        <p:nvSpPr>
          <p:cNvPr id="3" name="Content Placeholder 2"/>
          <p:cNvSpPr>
            <a:spLocks noGrp="1"/>
          </p:cNvSpPr>
          <p:nvPr>
            <p:ph idx="1"/>
          </p:nvPr>
        </p:nvSpPr>
        <p:spPr>
          <a:xfrm>
            <a:off x="179512" y="1196752"/>
            <a:ext cx="8507288" cy="5616624"/>
          </a:xfrm>
        </p:spPr>
        <p:txBody>
          <a:bodyPr>
            <a:normAutofit fontScale="55000" lnSpcReduction="20000"/>
          </a:bodyPr>
          <a:lstStyle/>
          <a:p>
            <a:pPr marL="0" indent="0" algn="ctr">
              <a:buNone/>
            </a:pPr>
            <a:r>
              <a:rPr lang="en-GB" b="1" dirty="0" smtClean="0">
                <a:solidFill>
                  <a:srgbClr val="FF0000"/>
                </a:solidFill>
              </a:rPr>
              <a:t>Establishes the terms and context of the study</a:t>
            </a:r>
            <a:endParaRPr lang="en-GB" dirty="0">
              <a:solidFill>
                <a:srgbClr val="FF0000"/>
              </a:solidFill>
            </a:endParaRPr>
          </a:p>
          <a:p>
            <a:pPr marL="0" indent="0">
              <a:buNone/>
            </a:pPr>
            <a:r>
              <a:rPr lang="en-GB" i="1" dirty="0"/>
              <a:t>D</a:t>
            </a:r>
            <a:r>
              <a:rPr lang="en-GB" i="1" dirty="0" smtClean="0"/>
              <a:t>efines exactly what you’re looking at.</a:t>
            </a:r>
          </a:p>
          <a:p>
            <a:pPr marL="0" indent="0">
              <a:buNone/>
            </a:pPr>
            <a:endParaRPr lang="en-GB" i="1" dirty="0" smtClean="0"/>
          </a:p>
          <a:p>
            <a:pPr marL="0" indent="0" algn="ctr">
              <a:buNone/>
            </a:pPr>
            <a:r>
              <a:rPr lang="en-GB" b="1" dirty="0" smtClean="0">
                <a:solidFill>
                  <a:srgbClr val="0070C0"/>
                </a:solidFill>
              </a:rPr>
              <a:t>Review previous literature on the topic </a:t>
            </a:r>
          </a:p>
          <a:p>
            <a:pPr marL="0" indent="0">
              <a:buNone/>
            </a:pPr>
            <a:r>
              <a:rPr lang="en-GB" i="1" dirty="0" smtClean="0"/>
              <a:t>Identifies what’s been done already.</a:t>
            </a:r>
          </a:p>
          <a:p>
            <a:pPr marL="0" indent="0">
              <a:buNone/>
            </a:pPr>
            <a:endParaRPr lang="en-GB" i="1" dirty="0" smtClean="0"/>
          </a:p>
          <a:p>
            <a:pPr marL="0" indent="0" algn="ctr">
              <a:buNone/>
            </a:pPr>
            <a:r>
              <a:rPr lang="en-GB" b="1" dirty="0" smtClean="0">
                <a:solidFill>
                  <a:srgbClr val="FF0000"/>
                </a:solidFill>
              </a:rPr>
              <a:t>Explores ways that others have solved similar questions/problems. </a:t>
            </a:r>
          </a:p>
          <a:p>
            <a:pPr marL="0" indent="0">
              <a:buNone/>
            </a:pPr>
            <a:r>
              <a:rPr lang="en-GB" i="1" dirty="0" smtClean="0"/>
              <a:t>Identifies appropriate methodology and approaches.</a:t>
            </a:r>
          </a:p>
          <a:p>
            <a:pPr marL="0" indent="0">
              <a:buNone/>
            </a:pPr>
            <a:endParaRPr lang="en-GB" i="1" dirty="0" smtClean="0"/>
          </a:p>
          <a:p>
            <a:pPr marL="0" indent="0" algn="ctr">
              <a:buNone/>
            </a:pPr>
            <a:r>
              <a:rPr lang="en-GB" b="1" dirty="0" smtClean="0">
                <a:solidFill>
                  <a:srgbClr val="0070C0"/>
                </a:solidFill>
              </a:rPr>
              <a:t>Outlines and identifies relationship of previous research to each other. </a:t>
            </a:r>
            <a:endParaRPr lang="en-GB" i="1" dirty="0" smtClean="0">
              <a:solidFill>
                <a:srgbClr val="0070C0"/>
              </a:solidFill>
            </a:endParaRPr>
          </a:p>
          <a:p>
            <a:pPr marL="0" indent="0">
              <a:buNone/>
            </a:pPr>
            <a:r>
              <a:rPr lang="en-GB" i="1" dirty="0"/>
              <a:t>C</a:t>
            </a:r>
            <a:r>
              <a:rPr lang="en-GB" i="1" dirty="0" smtClean="0"/>
              <a:t>ompares and contrasts previous findings.</a:t>
            </a:r>
          </a:p>
          <a:p>
            <a:pPr marL="0" indent="0">
              <a:buNone/>
            </a:pPr>
            <a:endParaRPr lang="en-GB" i="1" dirty="0"/>
          </a:p>
          <a:p>
            <a:pPr marL="0" indent="0" algn="ctr">
              <a:buNone/>
            </a:pPr>
            <a:r>
              <a:rPr lang="en-GB" b="1" dirty="0" smtClean="0">
                <a:solidFill>
                  <a:srgbClr val="FF0000"/>
                </a:solidFill>
              </a:rPr>
              <a:t>Evaluates the quality and relevance of the literature. </a:t>
            </a:r>
            <a:endParaRPr lang="en-GB" i="1" dirty="0" smtClean="0">
              <a:solidFill>
                <a:srgbClr val="FF0000"/>
              </a:solidFill>
            </a:endParaRPr>
          </a:p>
          <a:p>
            <a:pPr marL="0" indent="0">
              <a:buNone/>
            </a:pPr>
            <a:r>
              <a:rPr lang="en-GB" i="1" dirty="0" smtClean="0"/>
              <a:t>Critically reviews previous evidence.</a:t>
            </a:r>
          </a:p>
          <a:p>
            <a:pPr marL="0" indent="0">
              <a:buNone/>
            </a:pPr>
            <a:endParaRPr lang="en-GB" i="1" dirty="0"/>
          </a:p>
          <a:p>
            <a:pPr marL="0" indent="0" algn="ctr">
              <a:buNone/>
            </a:pPr>
            <a:r>
              <a:rPr lang="en-GB" b="1" dirty="0" smtClean="0">
                <a:solidFill>
                  <a:srgbClr val="0070C0"/>
                </a:solidFill>
              </a:rPr>
              <a:t>Establishes the gaps or inadequacies</a:t>
            </a:r>
            <a:r>
              <a:rPr lang="en-GB" b="1" dirty="0" smtClean="0">
                <a:solidFill>
                  <a:srgbClr val="FF0000"/>
                </a:solidFill>
              </a:rPr>
              <a:t>. </a:t>
            </a:r>
            <a:endParaRPr lang="en-GB" i="1" dirty="0" smtClean="0">
              <a:solidFill>
                <a:srgbClr val="FF0000"/>
              </a:solidFill>
            </a:endParaRPr>
          </a:p>
          <a:p>
            <a:pPr marL="0" indent="0">
              <a:buNone/>
            </a:pPr>
            <a:r>
              <a:rPr lang="en-GB" i="1" dirty="0" smtClean="0"/>
              <a:t>Confirms and rationalises the research question.</a:t>
            </a:r>
          </a:p>
          <a:p>
            <a:pPr marL="0" indent="0">
              <a:buNone/>
            </a:pPr>
            <a:endParaRPr lang="en-GB" i="1" dirty="0"/>
          </a:p>
          <a:p>
            <a:pPr marL="0" indent="0" algn="ctr">
              <a:buNone/>
            </a:pPr>
            <a:r>
              <a:rPr lang="en-GB" b="1" dirty="0" smtClean="0">
                <a:solidFill>
                  <a:srgbClr val="FF0000"/>
                </a:solidFill>
              </a:rPr>
              <a:t>Demonstrates your scholarly rigor. </a:t>
            </a:r>
          </a:p>
          <a:p>
            <a:pPr marL="0" indent="0">
              <a:buNone/>
            </a:pPr>
            <a:r>
              <a:rPr lang="en-GB" i="1" dirty="0" smtClean="0"/>
              <a:t>Shows your research is evidence based.</a:t>
            </a:r>
          </a:p>
          <a:p>
            <a:endParaRPr lang="en-GB" b="1" dirty="0" smtClean="0"/>
          </a:p>
          <a:p>
            <a:endParaRPr lang="en-GB" dirty="0"/>
          </a:p>
        </p:txBody>
      </p:sp>
    </p:spTree>
    <p:extLst>
      <p:ext uri="{BB962C8B-B14F-4D97-AF65-F5344CB8AC3E}">
        <p14:creationId xmlns:p14="http://schemas.microsoft.com/office/powerpoint/2010/main" val="25711007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Literature Review is</a:t>
            </a:r>
            <a:endParaRPr lang="en-GB" dirty="0"/>
          </a:p>
        </p:txBody>
      </p:sp>
      <p:sp>
        <p:nvSpPr>
          <p:cNvPr id="3" name="Content Placeholder 2"/>
          <p:cNvSpPr>
            <a:spLocks noGrp="1"/>
          </p:cNvSpPr>
          <p:nvPr>
            <p:ph idx="1"/>
          </p:nvPr>
        </p:nvSpPr>
        <p:spPr>
          <a:xfrm>
            <a:off x="467544" y="1556792"/>
            <a:ext cx="8229600" cy="4525963"/>
          </a:xfrm>
        </p:spPr>
        <p:txBody>
          <a:bodyPr>
            <a:normAutofit fontScale="77500" lnSpcReduction="20000"/>
          </a:bodyPr>
          <a:lstStyle/>
          <a:p>
            <a:r>
              <a:rPr lang="en-GB" dirty="0" smtClean="0"/>
              <a:t>A critical analysis of existing research and methodology</a:t>
            </a:r>
          </a:p>
          <a:p>
            <a:pPr marL="0" indent="0">
              <a:buNone/>
            </a:pPr>
            <a:r>
              <a:rPr lang="en-GB" dirty="0" smtClean="0">
                <a:solidFill>
                  <a:srgbClr val="FF0000"/>
                </a:solidFill>
              </a:rPr>
              <a:t>Which</a:t>
            </a:r>
            <a:r>
              <a:rPr lang="en-GB" dirty="0" smtClean="0"/>
              <a:t> </a:t>
            </a:r>
            <a:endParaRPr lang="en-GB" dirty="0"/>
          </a:p>
          <a:p>
            <a:r>
              <a:rPr lang="en-GB" dirty="0" smtClean="0"/>
              <a:t>Identifies strengths and weakness in the research</a:t>
            </a:r>
          </a:p>
          <a:p>
            <a:pPr marL="0" indent="0">
              <a:buNone/>
            </a:pPr>
            <a:r>
              <a:rPr lang="en-GB" dirty="0" smtClean="0">
                <a:solidFill>
                  <a:srgbClr val="FF0000"/>
                </a:solidFill>
              </a:rPr>
              <a:t>In order to have </a:t>
            </a:r>
            <a:endParaRPr lang="en-GB" dirty="0">
              <a:solidFill>
                <a:srgbClr val="FF0000"/>
              </a:solidFill>
            </a:endParaRPr>
          </a:p>
          <a:p>
            <a:r>
              <a:rPr lang="en-GB" dirty="0" smtClean="0"/>
              <a:t>confidence in the outcomes of that research </a:t>
            </a:r>
          </a:p>
          <a:p>
            <a:pPr marL="0" indent="0">
              <a:buNone/>
            </a:pPr>
            <a:r>
              <a:rPr lang="en-GB" dirty="0" smtClean="0">
                <a:solidFill>
                  <a:srgbClr val="FF0000"/>
                </a:solidFill>
              </a:rPr>
              <a:t>Or to </a:t>
            </a:r>
            <a:endParaRPr lang="en-GB" dirty="0">
              <a:solidFill>
                <a:srgbClr val="FF0000"/>
              </a:solidFill>
            </a:endParaRPr>
          </a:p>
          <a:p>
            <a:r>
              <a:rPr lang="en-GB" dirty="0" smtClean="0"/>
              <a:t>highlight weaknesses or limitations in this evidence</a:t>
            </a:r>
          </a:p>
          <a:p>
            <a:pPr marL="0" indent="0">
              <a:buNone/>
            </a:pPr>
            <a:r>
              <a:rPr lang="en-GB" dirty="0" smtClean="0">
                <a:solidFill>
                  <a:srgbClr val="FF0000"/>
                </a:solidFill>
              </a:rPr>
              <a:t>From which</a:t>
            </a:r>
          </a:p>
          <a:p>
            <a:r>
              <a:rPr lang="en-GB" dirty="0" smtClean="0"/>
              <a:t>you will be able to identify the nature of requirement of further research that needs to be conducted </a:t>
            </a:r>
            <a:endParaRPr lang="en-GB" dirty="0"/>
          </a:p>
          <a:p>
            <a:pPr marL="0" indent="0">
              <a:buNone/>
            </a:pPr>
            <a:r>
              <a:rPr lang="en-GB" dirty="0" smtClean="0">
                <a:solidFill>
                  <a:srgbClr val="FF0000"/>
                </a:solidFill>
              </a:rPr>
              <a:t>And so provides</a:t>
            </a:r>
          </a:p>
          <a:p>
            <a:r>
              <a:rPr lang="en-GB" dirty="0" smtClean="0"/>
              <a:t>justification for your research </a:t>
            </a:r>
          </a:p>
          <a:p>
            <a:pPr marL="0" indent="0">
              <a:buNone/>
            </a:pPr>
            <a:endParaRPr lang="en-GB" dirty="0"/>
          </a:p>
        </p:txBody>
      </p:sp>
    </p:spTree>
    <p:extLst>
      <p:ext uri="{BB962C8B-B14F-4D97-AF65-F5344CB8AC3E}">
        <p14:creationId xmlns:p14="http://schemas.microsoft.com/office/powerpoint/2010/main" val="366725475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More than Just a Section</a:t>
            </a:r>
            <a:endParaRPr lang="en-GB" dirty="0"/>
          </a:p>
        </p:txBody>
      </p:sp>
      <p:sp>
        <p:nvSpPr>
          <p:cNvPr id="3" name="Content Placeholder 2"/>
          <p:cNvSpPr>
            <a:spLocks noGrp="1"/>
          </p:cNvSpPr>
          <p:nvPr>
            <p:ph idx="1"/>
          </p:nvPr>
        </p:nvSpPr>
        <p:spPr/>
        <p:txBody>
          <a:bodyPr>
            <a:normAutofit fontScale="92500"/>
          </a:bodyPr>
          <a:lstStyle/>
          <a:p>
            <a:pPr marL="0" indent="0" algn="ctr">
              <a:buNone/>
            </a:pPr>
            <a:r>
              <a:rPr lang="en-GB" sz="2600" dirty="0" smtClean="0">
                <a:solidFill>
                  <a:srgbClr val="FF0000"/>
                </a:solidFill>
              </a:rPr>
              <a:t>The literature review is a process as well as an outcome!</a:t>
            </a:r>
          </a:p>
          <a:p>
            <a:pPr marL="0" indent="0">
              <a:buNone/>
            </a:pPr>
            <a:endParaRPr lang="en-GB" dirty="0"/>
          </a:p>
          <a:p>
            <a:r>
              <a:rPr lang="en-GB" b="1" dirty="0" smtClean="0">
                <a:solidFill>
                  <a:srgbClr val="7030A0"/>
                </a:solidFill>
              </a:rPr>
              <a:t>Literature review as a process</a:t>
            </a:r>
            <a:r>
              <a:rPr lang="en-GB" dirty="0" smtClean="0">
                <a:solidFill>
                  <a:srgbClr val="7030A0"/>
                </a:solidFill>
              </a:rPr>
              <a:t>: </a:t>
            </a:r>
            <a:r>
              <a:rPr lang="en-GB" sz="2400" dirty="0" smtClean="0"/>
              <a:t>On-going critical engagement (thinking, reading and writing) with relevant research that informs you (the researcher) of what you are going to do and how you are going to collect your information. </a:t>
            </a:r>
          </a:p>
          <a:p>
            <a:pPr marL="0" indent="0">
              <a:buNone/>
            </a:pPr>
            <a:endParaRPr lang="en-GB" b="1" dirty="0" smtClean="0"/>
          </a:p>
          <a:p>
            <a:r>
              <a:rPr lang="en-GB" b="1" dirty="0" smtClean="0">
                <a:solidFill>
                  <a:srgbClr val="7030A0"/>
                </a:solidFill>
              </a:rPr>
              <a:t>Literature review as an outcome</a:t>
            </a:r>
            <a:r>
              <a:rPr lang="en-GB" dirty="0" smtClean="0">
                <a:solidFill>
                  <a:srgbClr val="7030A0"/>
                </a:solidFill>
              </a:rPr>
              <a:t>: </a:t>
            </a:r>
            <a:r>
              <a:rPr lang="en-GB" sz="2800" dirty="0" smtClean="0"/>
              <a:t>appears as a chapter in research or section in the proposal that informs the reader of theory and previous research.</a:t>
            </a:r>
          </a:p>
          <a:p>
            <a:endParaRPr lang="en-GB" dirty="0" smtClean="0"/>
          </a:p>
          <a:p>
            <a:pPr marL="0" indent="0">
              <a:buNone/>
            </a:pPr>
            <a:endParaRPr lang="en-GB" dirty="0"/>
          </a:p>
        </p:txBody>
      </p:sp>
    </p:spTree>
    <p:extLst>
      <p:ext uri="{BB962C8B-B14F-4D97-AF65-F5344CB8AC3E}">
        <p14:creationId xmlns:p14="http://schemas.microsoft.com/office/powerpoint/2010/main" val="149312160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Provide Critical Support</a:t>
            </a:r>
            <a:endParaRPr lang="en-GB" dirty="0"/>
          </a:p>
        </p:txBody>
      </p:sp>
      <p:sp>
        <p:nvSpPr>
          <p:cNvPr id="5" name="Content Placeholder 4"/>
          <p:cNvSpPr>
            <a:spLocks noGrp="1"/>
          </p:cNvSpPr>
          <p:nvPr>
            <p:ph idx="1"/>
          </p:nvPr>
        </p:nvSpPr>
        <p:spPr/>
        <p:txBody>
          <a:bodyPr>
            <a:normAutofit fontScale="92500" lnSpcReduction="10000"/>
          </a:bodyPr>
          <a:lstStyle/>
          <a:p>
            <a:pPr marL="0" indent="0" algn="ctr">
              <a:buNone/>
            </a:pPr>
            <a:r>
              <a:rPr lang="en-GB" dirty="0" smtClean="0">
                <a:solidFill>
                  <a:srgbClr val="7030A0"/>
                </a:solidFill>
              </a:rPr>
              <a:t>Back up your statements with appropriate and authoritative sources.</a:t>
            </a:r>
          </a:p>
          <a:p>
            <a:pPr marL="0" indent="0">
              <a:buNone/>
            </a:pPr>
            <a:r>
              <a:rPr lang="en-GB" dirty="0" smtClean="0"/>
              <a:t>But</a:t>
            </a:r>
          </a:p>
          <a:p>
            <a:pPr marL="0" indent="0" algn="ctr">
              <a:buNone/>
            </a:pPr>
            <a:r>
              <a:rPr lang="en-GB" dirty="0" smtClean="0"/>
              <a:t>YOU DON’T NEED TO READ EVERYTHING – you can’t!</a:t>
            </a:r>
          </a:p>
          <a:p>
            <a:pPr marL="0" indent="0" algn="ctr">
              <a:buNone/>
            </a:pPr>
            <a:endParaRPr lang="en-GB" dirty="0" smtClean="0"/>
          </a:p>
          <a:p>
            <a:pPr marL="0" indent="0" algn="ctr">
              <a:buNone/>
            </a:pPr>
            <a:r>
              <a:rPr lang="en-GB" dirty="0" smtClean="0">
                <a:solidFill>
                  <a:srgbClr val="0070C0"/>
                </a:solidFill>
              </a:rPr>
              <a:t>You don’t need to read every text </a:t>
            </a:r>
          </a:p>
          <a:p>
            <a:pPr marL="0" indent="0" algn="ctr">
              <a:buNone/>
            </a:pPr>
            <a:endParaRPr lang="en-GB" dirty="0" smtClean="0"/>
          </a:p>
          <a:p>
            <a:pPr marL="0" indent="0" algn="ctr">
              <a:buNone/>
            </a:pPr>
            <a:r>
              <a:rPr lang="en-GB" dirty="0" smtClean="0">
                <a:solidFill>
                  <a:srgbClr val="FF0000"/>
                </a:solidFill>
              </a:rPr>
              <a:t>You don’t need to read every word </a:t>
            </a:r>
          </a:p>
          <a:p>
            <a:pPr marL="0" indent="0">
              <a:buNone/>
            </a:pPr>
            <a:endParaRPr lang="en-GB" dirty="0"/>
          </a:p>
          <a:p>
            <a:pPr marL="0" indent="0">
              <a:buNone/>
            </a:pPr>
            <a:endParaRPr lang="en-GB" dirty="0" smtClean="0"/>
          </a:p>
          <a:p>
            <a:endParaRPr lang="en-GB" dirty="0"/>
          </a:p>
        </p:txBody>
      </p:sp>
      <p:sp>
        <p:nvSpPr>
          <p:cNvPr id="6" name="Content Placeholder 4"/>
          <p:cNvSpPr txBox="1">
            <a:spLocks/>
          </p:cNvSpPr>
          <p:nvPr/>
        </p:nvSpPr>
        <p:spPr>
          <a:xfrm>
            <a:off x="2915816" y="2492896"/>
            <a:ext cx="7056784" cy="3506986"/>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Font typeface="Wingdings" pitchFamily="2" charset="2"/>
              <a:buNone/>
              <a:defRPr/>
            </a:pPr>
            <a:endParaRPr lang="en-GB" dirty="0" smtClean="0"/>
          </a:p>
          <a:p>
            <a:pPr>
              <a:defRPr/>
            </a:pPr>
            <a:endParaRPr lang="en-GB" sz="1400" dirty="0" smtClean="0"/>
          </a:p>
        </p:txBody>
      </p:sp>
    </p:spTree>
    <p:extLst>
      <p:ext uri="{BB962C8B-B14F-4D97-AF65-F5344CB8AC3E}">
        <p14:creationId xmlns:p14="http://schemas.microsoft.com/office/powerpoint/2010/main" val="5960227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Using the Literature Review</a:t>
            </a:r>
            <a:endParaRPr lang="en-GB" dirty="0"/>
          </a:p>
        </p:txBody>
      </p:sp>
      <p:sp>
        <p:nvSpPr>
          <p:cNvPr id="3" name="Content Placeholder 2"/>
          <p:cNvSpPr>
            <a:spLocks noGrp="1"/>
          </p:cNvSpPr>
          <p:nvPr>
            <p:ph idx="1"/>
          </p:nvPr>
        </p:nvSpPr>
        <p:spPr/>
        <p:txBody>
          <a:bodyPr>
            <a:normAutofit fontScale="77500" lnSpcReduction="20000"/>
          </a:bodyPr>
          <a:lstStyle/>
          <a:p>
            <a:pPr marL="0" indent="0" algn="ctr">
              <a:buNone/>
            </a:pPr>
            <a:r>
              <a:rPr lang="en-GB" dirty="0" smtClean="0"/>
              <a:t>Having synthesised the literature use the information to define or inform your proposal.</a:t>
            </a:r>
          </a:p>
          <a:p>
            <a:pPr marL="0" indent="0" algn="ctr">
              <a:buNone/>
            </a:pPr>
            <a:endParaRPr lang="en-GB" dirty="0"/>
          </a:p>
          <a:p>
            <a:pPr marL="514350" indent="-514350">
              <a:buFont typeface="+mj-lt"/>
              <a:buAutoNum type="arabicPeriod"/>
            </a:pPr>
            <a:r>
              <a:rPr lang="en-GB" dirty="0" smtClean="0">
                <a:solidFill>
                  <a:srgbClr val="7030A0"/>
                </a:solidFill>
              </a:rPr>
              <a:t>The context of your research question?</a:t>
            </a:r>
          </a:p>
          <a:p>
            <a:pPr marL="514350" indent="-514350">
              <a:buFont typeface="+mj-lt"/>
              <a:buAutoNum type="arabicPeriod"/>
            </a:pPr>
            <a:r>
              <a:rPr lang="en-GB" dirty="0" smtClean="0">
                <a:solidFill>
                  <a:srgbClr val="00B050"/>
                </a:solidFill>
              </a:rPr>
              <a:t>Any trends and patterns across the literature that are important to inform the research approach?</a:t>
            </a:r>
          </a:p>
          <a:p>
            <a:pPr marL="514350" indent="-514350">
              <a:buFont typeface="+mj-lt"/>
              <a:buAutoNum type="arabicPeriod"/>
            </a:pPr>
            <a:r>
              <a:rPr lang="en-GB" dirty="0" smtClean="0">
                <a:solidFill>
                  <a:schemeClr val="accent6">
                    <a:lumMod val="50000"/>
                  </a:schemeClr>
                </a:solidFill>
              </a:rPr>
              <a:t>Any methodological assumptions and approaches have been used?</a:t>
            </a:r>
          </a:p>
          <a:p>
            <a:pPr marL="514350" indent="-514350">
              <a:buFont typeface="+mj-lt"/>
              <a:buAutoNum type="arabicPeriod"/>
            </a:pPr>
            <a:r>
              <a:rPr lang="en-GB" dirty="0" smtClean="0">
                <a:solidFill>
                  <a:srgbClr val="FF0000"/>
                </a:solidFill>
              </a:rPr>
              <a:t>What are the agreements and disagreements between theorists on my topic?</a:t>
            </a:r>
          </a:p>
          <a:p>
            <a:pPr marL="514350" indent="-514350">
              <a:buFont typeface="+mj-lt"/>
              <a:buAutoNum type="arabicPeriod"/>
            </a:pPr>
            <a:endParaRPr lang="en-GB" dirty="0">
              <a:solidFill>
                <a:srgbClr val="FF0000"/>
              </a:solidFill>
            </a:endParaRPr>
          </a:p>
          <a:p>
            <a:pPr marL="0" indent="0" algn="ctr">
              <a:buNone/>
            </a:pPr>
            <a:r>
              <a:rPr lang="en-GB" dirty="0" smtClean="0">
                <a:solidFill>
                  <a:srgbClr val="0070C0"/>
                </a:solidFill>
              </a:rPr>
              <a:t>Used to justify your Aims &amp; Objectives</a:t>
            </a:r>
          </a:p>
          <a:p>
            <a:pPr marL="0" indent="0" algn="ctr">
              <a:buNone/>
            </a:pPr>
            <a:endParaRPr lang="en-GB" dirty="0"/>
          </a:p>
        </p:txBody>
      </p:sp>
    </p:spTree>
    <p:extLst>
      <p:ext uri="{BB962C8B-B14F-4D97-AF65-F5344CB8AC3E}">
        <p14:creationId xmlns:p14="http://schemas.microsoft.com/office/powerpoint/2010/main" val="419467596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Aims &amp; Objectives</a:t>
            </a:r>
            <a:endParaRPr lang="en-GB" dirty="0"/>
          </a:p>
        </p:txBody>
      </p:sp>
      <p:sp>
        <p:nvSpPr>
          <p:cNvPr id="3" name="Content Placeholder 2"/>
          <p:cNvSpPr>
            <a:spLocks noGrp="1"/>
          </p:cNvSpPr>
          <p:nvPr>
            <p:ph idx="1"/>
          </p:nvPr>
        </p:nvSpPr>
        <p:spPr/>
        <p:txBody>
          <a:bodyPr>
            <a:normAutofit/>
          </a:bodyPr>
          <a:lstStyle/>
          <a:p>
            <a:pPr marL="0" indent="0" algn="ctr">
              <a:buNone/>
            </a:pPr>
            <a:r>
              <a:rPr lang="en-GB" sz="2800" dirty="0" smtClean="0"/>
              <a:t>Aim/s – statement of Intent – Your Research Question.</a:t>
            </a:r>
          </a:p>
          <a:p>
            <a:pPr marL="0" indent="0" algn="ctr">
              <a:buNone/>
            </a:pPr>
            <a:r>
              <a:rPr lang="en-GB" sz="2800" dirty="0" smtClean="0">
                <a:solidFill>
                  <a:srgbClr val="FF0000"/>
                </a:solidFill>
              </a:rPr>
              <a:t>GENERAL</a:t>
            </a:r>
          </a:p>
          <a:p>
            <a:pPr marL="0" indent="0" algn="ctr">
              <a:buNone/>
            </a:pPr>
            <a:endParaRPr lang="en-GB" sz="2800" dirty="0"/>
          </a:p>
          <a:p>
            <a:pPr marL="0" indent="0" algn="ctr">
              <a:buNone/>
            </a:pPr>
            <a:r>
              <a:rPr lang="en-GB" sz="2400" dirty="0" smtClean="0"/>
              <a:t>Objectives – specific statements to define measurable outcomes.</a:t>
            </a:r>
          </a:p>
          <a:p>
            <a:pPr marL="0" indent="0" algn="ctr">
              <a:buNone/>
            </a:pPr>
            <a:r>
              <a:rPr lang="en-GB" sz="2800" dirty="0" smtClean="0">
                <a:solidFill>
                  <a:srgbClr val="FF0000"/>
                </a:solidFill>
              </a:rPr>
              <a:t>SPECIFIC</a:t>
            </a:r>
          </a:p>
          <a:p>
            <a:pPr marL="0" indent="0" algn="ctr">
              <a:buNone/>
            </a:pPr>
            <a:r>
              <a:rPr lang="en-GB" sz="2800" dirty="0" smtClean="0">
                <a:solidFill>
                  <a:srgbClr val="00B050"/>
                </a:solidFill>
              </a:rPr>
              <a:t>The key method of information collection.</a:t>
            </a:r>
          </a:p>
          <a:p>
            <a:pPr marL="0" indent="0" algn="ctr">
              <a:buNone/>
            </a:pPr>
            <a:endParaRPr lang="en-GB" sz="2800" dirty="0" smtClean="0">
              <a:solidFill>
                <a:srgbClr val="FF0000"/>
              </a:solidFill>
            </a:endParaRPr>
          </a:p>
          <a:p>
            <a:pPr marL="0" indent="0" algn="ctr">
              <a:buNone/>
            </a:pPr>
            <a:endParaRPr lang="en-GB" sz="2800" dirty="0">
              <a:solidFill>
                <a:srgbClr val="FF0000"/>
              </a:solidFill>
            </a:endParaRPr>
          </a:p>
          <a:p>
            <a:pPr marL="0" indent="0" algn="ctr">
              <a:buNone/>
            </a:pPr>
            <a:r>
              <a:rPr lang="en-GB" sz="2400" dirty="0" smtClean="0">
                <a:solidFill>
                  <a:srgbClr val="0070C0"/>
                </a:solidFill>
              </a:rPr>
              <a:t>For this proposal you need only 1 aim and 2-4 objectives</a:t>
            </a:r>
            <a:endParaRPr lang="en-GB" sz="2400" dirty="0">
              <a:solidFill>
                <a:srgbClr val="0070C0"/>
              </a:solidFill>
            </a:endParaRPr>
          </a:p>
        </p:txBody>
      </p:sp>
    </p:spTree>
    <p:extLst>
      <p:ext uri="{BB962C8B-B14F-4D97-AF65-F5344CB8AC3E}">
        <p14:creationId xmlns:p14="http://schemas.microsoft.com/office/powerpoint/2010/main" val="5033679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Examples</a:t>
            </a:r>
            <a:endParaRPr lang="en-GB" dirty="0"/>
          </a:p>
        </p:txBody>
      </p:sp>
      <p:sp>
        <p:nvSpPr>
          <p:cNvPr id="3" name="Content Placeholder 2"/>
          <p:cNvSpPr>
            <a:spLocks noGrp="1"/>
          </p:cNvSpPr>
          <p:nvPr>
            <p:ph idx="1"/>
          </p:nvPr>
        </p:nvSpPr>
        <p:spPr/>
        <p:txBody>
          <a:bodyPr>
            <a:normAutofit fontScale="85000" lnSpcReduction="20000"/>
          </a:bodyPr>
          <a:lstStyle/>
          <a:p>
            <a:pPr marL="0" indent="0">
              <a:buNone/>
            </a:pPr>
            <a:r>
              <a:rPr lang="en-GB" dirty="0" smtClean="0"/>
              <a:t>Title: 		</a:t>
            </a:r>
            <a:r>
              <a:rPr lang="en-GB" sz="2800" dirty="0" smtClean="0"/>
              <a:t>5 –a-day does it work in schools?</a:t>
            </a:r>
          </a:p>
          <a:p>
            <a:pPr marL="0" indent="0">
              <a:buNone/>
            </a:pPr>
            <a:endParaRPr lang="en-GB" dirty="0"/>
          </a:p>
          <a:p>
            <a:pPr marL="0" indent="0">
              <a:buNone/>
            </a:pPr>
            <a:r>
              <a:rPr lang="en-GB" dirty="0" smtClean="0"/>
              <a:t>RQ / Aim 	</a:t>
            </a:r>
            <a:r>
              <a:rPr lang="en-GB" sz="2800" dirty="0" smtClean="0">
                <a:solidFill>
                  <a:srgbClr val="FF0000"/>
                </a:solidFill>
              </a:rPr>
              <a:t>To evaluate achieving 5 a day of children 			who have school meals compared to those 			who have packed lunches</a:t>
            </a:r>
          </a:p>
          <a:p>
            <a:pPr marL="0" indent="0">
              <a:buNone/>
            </a:pPr>
            <a:endParaRPr lang="en-GB" sz="2800" dirty="0" smtClean="0"/>
          </a:p>
          <a:p>
            <a:pPr marL="0" indent="0">
              <a:buNone/>
            </a:pPr>
            <a:r>
              <a:rPr lang="en-GB" dirty="0" smtClean="0"/>
              <a:t>Objectives	</a:t>
            </a:r>
            <a:r>
              <a:rPr lang="en-GB" sz="2800" dirty="0" smtClean="0">
                <a:solidFill>
                  <a:srgbClr val="00B050"/>
                </a:solidFill>
              </a:rPr>
              <a:t>(1) How many of the 5-a-day do school meals 		regularly provide?</a:t>
            </a:r>
          </a:p>
          <a:p>
            <a:pPr marL="0" indent="0">
              <a:buNone/>
            </a:pPr>
            <a:r>
              <a:rPr lang="en-GB" sz="2800" dirty="0"/>
              <a:t>	</a:t>
            </a:r>
            <a:r>
              <a:rPr lang="en-GB" sz="2800" dirty="0" smtClean="0"/>
              <a:t>	</a:t>
            </a:r>
            <a:r>
              <a:rPr lang="en-GB" sz="2800" dirty="0" smtClean="0">
                <a:solidFill>
                  <a:srgbClr val="7030A0"/>
                </a:solidFill>
              </a:rPr>
              <a:t>(2) in an average packed lunch how many of 			the 5 a day are included?</a:t>
            </a:r>
          </a:p>
          <a:p>
            <a:pPr marL="0" indent="0">
              <a:buNone/>
            </a:pPr>
            <a:r>
              <a:rPr lang="en-GB" sz="2800" dirty="0" smtClean="0"/>
              <a:t>		</a:t>
            </a:r>
            <a:r>
              <a:rPr lang="en-GB" sz="2800" dirty="0" smtClean="0">
                <a:solidFill>
                  <a:srgbClr val="0070C0"/>
                </a:solidFill>
              </a:rPr>
              <a:t>(3) Are there any differences in children 			achieving 5 a-day depending on whether they 		have packed lunches of school meals?</a:t>
            </a:r>
            <a:endParaRPr lang="en-GB" dirty="0">
              <a:solidFill>
                <a:srgbClr val="0070C0"/>
              </a:solidFill>
            </a:endParaRPr>
          </a:p>
        </p:txBody>
      </p:sp>
    </p:spTree>
    <p:extLst>
      <p:ext uri="{BB962C8B-B14F-4D97-AF65-F5344CB8AC3E}">
        <p14:creationId xmlns:p14="http://schemas.microsoft.com/office/powerpoint/2010/main" val="273655505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Timetable of Study</a:t>
            </a:r>
            <a:endParaRPr lang="en-GB" dirty="0"/>
          </a:p>
        </p:txBody>
      </p:sp>
      <p:sp>
        <p:nvSpPr>
          <p:cNvPr id="3" name="Content Placeholder 2"/>
          <p:cNvSpPr>
            <a:spLocks noGrp="1"/>
          </p:cNvSpPr>
          <p:nvPr>
            <p:ph idx="1"/>
          </p:nvPr>
        </p:nvSpPr>
        <p:spPr>
          <a:xfrm>
            <a:off x="457200" y="1600200"/>
            <a:ext cx="8507288" cy="4525963"/>
          </a:xfrm>
        </p:spPr>
        <p:txBody>
          <a:bodyPr>
            <a:normAutofit lnSpcReduction="10000"/>
          </a:bodyPr>
          <a:lstStyle/>
          <a:p>
            <a:pPr marL="0" indent="0">
              <a:buNone/>
            </a:pPr>
            <a:r>
              <a:rPr lang="en-GB" dirty="0" smtClean="0"/>
              <a:t>An overview of when;</a:t>
            </a:r>
          </a:p>
          <a:p>
            <a:pPr marL="0" indent="0">
              <a:buNone/>
            </a:pPr>
            <a:endParaRPr lang="en-GB" dirty="0" smtClean="0"/>
          </a:p>
          <a:p>
            <a:pPr marL="514350" indent="-514350">
              <a:buFont typeface="+mj-lt"/>
              <a:buAutoNum type="arabicPeriod"/>
            </a:pPr>
            <a:r>
              <a:rPr lang="en-GB" dirty="0" smtClean="0"/>
              <a:t>You complete your literature review</a:t>
            </a:r>
          </a:p>
          <a:p>
            <a:pPr marL="514350" indent="-514350">
              <a:buFont typeface="+mj-lt"/>
              <a:buAutoNum type="arabicPeriod"/>
            </a:pPr>
            <a:r>
              <a:rPr lang="en-GB" dirty="0" smtClean="0"/>
              <a:t>Collect your data</a:t>
            </a:r>
          </a:p>
          <a:p>
            <a:pPr marL="514350" indent="-514350">
              <a:buFont typeface="+mj-lt"/>
              <a:buAutoNum type="arabicPeriod"/>
            </a:pPr>
            <a:r>
              <a:rPr lang="en-GB" dirty="0" smtClean="0"/>
              <a:t>Analyse your information</a:t>
            </a:r>
          </a:p>
          <a:p>
            <a:pPr marL="514350" indent="-514350">
              <a:buFont typeface="+mj-lt"/>
              <a:buAutoNum type="arabicPeriod"/>
            </a:pPr>
            <a:r>
              <a:rPr lang="en-GB" dirty="0" smtClean="0"/>
              <a:t>Complete your discussion</a:t>
            </a:r>
          </a:p>
          <a:p>
            <a:pPr marL="514350" indent="-514350">
              <a:buFont typeface="+mj-lt"/>
              <a:buAutoNum type="arabicPeriod"/>
            </a:pPr>
            <a:r>
              <a:rPr lang="en-GB" dirty="0" smtClean="0"/>
              <a:t>Submit the finished research article (27</a:t>
            </a:r>
            <a:r>
              <a:rPr lang="en-GB" baseline="30000" dirty="0" smtClean="0"/>
              <a:t>th</a:t>
            </a:r>
            <a:r>
              <a:rPr lang="en-GB" dirty="0" smtClean="0"/>
              <a:t> April 2017)</a:t>
            </a:r>
            <a:endParaRPr lang="en-GB" dirty="0"/>
          </a:p>
        </p:txBody>
      </p:sp>
    </p:spTree>
    <p:extLst>
      <p:ext uri="{BB962C8B-B14F-4D97-AF65-F5344CB8AC3E}">
        <p14:creationId xmlns:p14="http://schemas.microsoft.com/office/powerpoint/2010/main" val="335112547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Methodology</a:t>
            </a:r>
            <a:endParaRPr lang="en-GB" dirty="0"/>
          </a:p>
        </p:txBody>
      </p:sp>
      <p:sp>
        <p:nvSpPr>
          <p:cNvPr id="3" name="Content Placeholder 2"/>
          <p:cNvSpPr>
            <a:spLocks noGrp="1"/>
          </p:cNvSpPr>
          <p:nvPr>
            <p:ph idx="1"/>
          </p:nvPr>
        </p:nvSpPr>
        <p:spPr/>
        <p:txBody>
          <a:bodyPr/>
          <a:lstStyle/>
          <a:p>
            <a:pPr marL="0" indent="0" algn="ctr">
              <a:buNone/>
            </a:pPr>
            <a:r>
              <a:rPr lang="en-GB" dirty="0" smtClean="0"/>
              <a:t>Methodological approach</a:t>
            </a:r>
          </a:p>
          <a:p>
            <a:pPr marL="0" indent="0" algn="ctr">
              <a:buNone/>
            </a:pPr>
            <a:endParaRPr lang="en-GB" dirty="0" smtClean="0"/>
          </a:p>
          <a:p>
            <a:pPr marL="0" indent="0" algn="ctr">
              <a:buNone/>
            </a:pPr>
            <a:endParaRPr lang="en-GB" dirty="0" smtClean="0"/>
          </a:p>
          <a:p>
            <a:pPr marL="0" indent="0" algn="ctr">
              <a:buNone/>
            </a:pPr>
            <a:r>
              <a:rPr lang="en-GB" dirty="0" smtClean="0"/>
              <a:t>Methodological Design</a:t>
            </a:r>
          </a:p>
          <a:p>
            <a:pPr marL="0" indent="0" algn="ctr">
              <a:buNone/>
            </a:pPr>
            <a:endParaRPr lang="en-GB" dirty="0" smtClean="0"/>
          </a:p>
          <a:p>
            <a:pPr marL="0" indent="0" algn="ctr">
              <a:buNone/>
            </a:pPr>
            <a:endParaRPr lang="en-GB" dirty="0" smtClean="0"/>
          </a:p>
          <a:p>
            <a:pPr marL="0" indent="0" algn="ctr">
              <a:buNone/>
            </a:pPr>
            <a:r>
              <a:rPr lang="en-GB" dirty="0" smtClean="0"/>
              <a:t>Protocols</a:t>
            </a:r>
            <a:endParaRPr lang="en-GB" dirty="0"/>
          </a:p>
        </p:txBody>
      </p:sp>
      <p:sp>
        <p:nvSpPr>
          <p:cNvPr id="4" name="Down Arrow 3"/>
          <p:cNvSpPr/>
          <p:nvPr/>
        </p:nvSpPr>
        <p:spPr>
          <a:xfrm>
            <a:off x="4211960" y="2276872"/>
            <a:ext cx="432048" cy="936104"/>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Down Arrow 4"/>
          <p:cNvSpPr/>
          <p:nvPr/>
        </p:nvSpPr>
        <p:spPr>
          <a:xfrm>
            <a:off x="4211960" y="4005064"/>
            <a:ext cx="504056" cy="1224136"/>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32322366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Methodological Approach</a:t>
            </a:r>
            <a:endParaRPr lang="en-GB" dirty="0"/>
          </a:p>
        </p:txBody>
      </p:sp>
      <p:sp>
        <p:nvSpPr>
          <p:cNvPr id="3" name="Content Placeholder 2"/>
          <p:cNvSpPr>
            <a:spLocks noGrp="1"/>
          </p:cNvSpPr>
          <p:nvPr>
            <p:ph idx="1"/>
          </p:nvPr>
        </p:nvSpPr>
        <p:spPr/>
        <p:txBody>
          <a:bodyPr/>
          <a:lstStyle/>
          <a:p>
            <a:pPr marL="514350" indent="-514350">
              <a:buFont typeface="+mj-lt"/>
              <a:buAutoNum type="arabicPeriod"/>
            </a:pPr>
            <a:r>
              <a:rPr lang="en-GB" dirty="0" smtClean="0"/>
              <a:t>Quantitative</a:t>
            </a:r>
          </a:p>
          <a:p>
            <a:pPr marL="514350" indent="-514350">
              <a:buFont typeface="+mj-lt"/>
              <a:buAutoNum type="arabicPeriod"/>
            </a:pPr>
            <a:endParaRPr lang="en-GB" dirty="0"/>
          </a:p>
          <a:p>
            <a:pPr marL="514350" indent="-514350">
              <a:buFont typeface="+mj-lt"/>
              <a:buAutoNum type="arabicPeriod"/>
            </a:pPr>
            <a:r>
              <a:rPr lang="en-GB" dirty="0" smtClean="0"/>
              <a:t>Qualitative</a:t>
            </a:r>
          </a:p>
          <a:p>
            <a:pPr marL="514350" indent="-514350">
              <a:buFont typeface="+mj-lt"/>
              <a:buAutoNum type="arabicPeriod"/>
            </a:pPr>
            <a:endParaRPr lang="en-GB" dirty="0"/>
          </a:p>
          <a:p>
            <a:pPr marL="514350" indent="-514350">
              <a:buFont typeface="+mj-lt"/>
              <a:buAutoNum type="arabicPeriod"/>
            </a:pPr>
            <a:r>
              <a:rPr lang="en-GB" dirty="0" smtClean="0"/>
              <a:t>Mixed methods</a:t>
            </a:r>
          </a:p>
          <a:p>
            <a:pPr marL="514350" indent="-514350">
              <a:buFont typeface="+mj-lt"/>
              <a:buAutoNum type="arabicPeriod"/>
            </a:pPr>
            <a:endParaRPr lang="en-GB" dirty="0"/>
          </a:p>
          <a:p>
            <a:pPr marL="514350" indent="-514350">
              <a:buFont typeface="+mj-lt"/>
              <a:buAutoNum type="arabicPeriod"/>
            </a:pPr>
            <a:r>
              <a:rPr lang="en-GB" dirty="0" smtClean="0"/>
              <a:t>Participatory (Action) Research</a:t>
            </a:r>
            <a:endParaRPr lang="en-GB" dirty="0"/>
          </a:p>
        </p:txBody>
      </p:sp>
    </p:spTree>
    <p:extLst>
      <p:ext uri="{BB962C8B-B14F-4D97-AF65-F5344CB8AC3E}">
        <p14:creationId xmlns:p14="http://schemas.microsoft.com/office/powerpoint/2010/main" val="371187003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Methodological Design</a:t>
            </a:r>
            <a:endParaRPr lang="en-GB" dirty="0"/>
          </a:p>
        </p:txBody>
      </p:sp>
      <p:sp>
        <p:nvSpPr>
          <p:cNvPr id="3" name="Content Placeholder 2"/>
          <p:cNvSpPr>
            <a:spLocks noGrp="1"/>
          </p:cNvSpPr>
          <p:nvPr>
            <p:ph idx="1"/>
          </p:nvPr>
        </p:nvSpPr>
        <p:spPr>
          <a:xfrm>
            <a:off x="457200" y="1600200"/>
            <a:ext cx="8507288" cy="4525963"/>
          </a:xfrm>
        </p:spPr>
        <p:txBody>
          <a:bodyPr/>
          <a:lstStyle/>
          <a:p>
            <a:pPr marL="514350" indent="-514350">
              <a:buFont typeface="+mj-lt"/>
              <a:buAutoNum type="arabicPeriod"/>
            </a:pPr>
            <a:r>
              <a:rPr lang="en-GB" dirty="0" smtClean="0"/>
              <a:t>Participant details – inclusion and exclusion criteria.</a:t>
            </a:r>
          </a:p>
          <a:p>
            <a:pPr marL="514350" indent="-514350">
              <a:buFont typeface="+mj-lt"/>
              <a:buAutoNum type="arabicPeriod"/>
            </a:pPr>
            <a:r>
              <a:rPr lang="en-GB" dirty="0" smtClean="0"/>
              <a:t>Data collection strategies – randomised control</a:t>
            </a:r>
          </a:p>
          <a:p>
            <a:pPr marL="514350" indent="-514350">
              <a:buFont typeface="+mj-lt"/>
              <a:buAutoNum type="arabicPeriod"/>
            </a:pPr>
            <a:r>
              <a:rPr lang="en-GB" dirty="0" smtClean="0"/>
              <a:t>Intervention details</a:t>
            </a:r>
          </a:p>
          <a:p>
            <a:pPr marL="514350" indent="-514350">
              <a:buFont typeface="+mj-lt"/>
              <a:buAutoNum type="arabicPeriod"/>
            </a:pPr>
            <a:r>
              <a:rPr lang="en-GB" dirty="0" smtClean="0"/>
              <a:t>Duration/s - test retest</a:t>
            </a:r>
          </a:p>
          <a:p>
            <a:pPr marL="514350" indent="-514350">
              <a:buFont typeface="+mj-lt"/>
              <a:buAutoNum type="arabicPeriod"/>
            </a:pPr>
            <a:r>
              <a:rPr lang="en-GB" dirty="0" smtClean="0"/>
              <a:t>Specific logistical concerns</a:t>
            </a:r>
          </a:p>
          <a:p>
            <a:pPr marL="514350" indent="-514350">
              <a:buFont typeface="+mj-lt"/>
              <a:buAutoNum type="arabicPeriod"/>
            </a:pPr>
            <a:r>
              <a:rPr lang="en-GB" dirty="0" smtClean="0"/>
              <a:t>Ethical issues</a:t>
            </a:r>
          </a:p>
          <a:p>
            <a:pPr marL="0" indent="0">
              <a:buNone/>
            </a:pPr>
            <a:endParaRPr lang="en-GB" dirty="0"/>
          </a:p>
        </p:txBody>
      </p:sp>
    </p:spTree>
    <p:extLst>
      <p:ext uri="{BB962C8B-B14F-4D97-AF65-F5344CB8AC3E}">
        <p14:creationId xmlns:p14="http://schemas.microsoft.com/office/powerpoint/2010/main" val="124539692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Protocols</a:t>
            </a:r>
            <a:endParaRPr lang="en-GB" dirty="0"/>
          </a:p>
        </p:txBody>
      </p:sp>
      <p:sp>
        <p:nvSpPr>
          <p:cNvPr id="3" name="Content Placeholder 2"/>
          <p:cNvSpPr>
            <a:spLocks noGrp="1"/>
          </p:cNvSpPr>
          <p:nvPr>
            <p:ph idx="1"/>
          </p:nvPr>
        </p:nvSpPr>
        <p:spPr/>
        <p:txBody>
          <a:bodyPr>
            <a:normAutofit fontScale="92500" lnSpcReduction="20000"/>
          </a:bodyPr>
          <a:lstStyle/>
          <a:p>
            <a:pPr marL="0" indent="0" algn="ctr">
              <a:buNone/>
            </a:pPr>
            <a:r>
              <a:rPr lang="en-GB" dirty="0" smtClean="0">
                <a:solidFill>
                  <a:srgbClr val="FF0000"/>
                </a:solidFill>
              </a:rPr>
              <a:t>Exactly how you are going to collect all your data</a:t>
            </a:r>
          </a:p>
          <a:p>
            <a:pPr marL="0" indent="0">
              <a:buNone/>
            </a:pPr>
            <a:endParaRPr lang="en-GB" dirty="0" smtClean="0"/>
          </a:p>
          <a:p>
            <a:pPr marL="0" indent="0">
              <a:buNone/>
            </a:pPr>
            <a:r>
              <a:rPr lang="en-GB" dirty="0" smtClean="0">
                <a:solidFill>
                  <a:srgbClr val="7030A0"/>
                </a:solidFill>
              </a:rPr>
              <a:t>Protocols used in a method previously used </a:t>
            </a:r>
          </a:p>
          <a:p>
            <a:pPr marL="0" indent="0" algn="ctr">
              <a:buNone/>
            </a:pPr>
            <a:r>
              <a:rPr lang="en-GB" dirty="0" smtClean="0">
                <a:solidFill>
                  <a:srgbClr val="7030A0"/>
                </a:solidFill>
              </a:rPr>
              <a:t>(Just reference)</a:t>
            </a:r>
          </a:p>
          <a:p>
            <a:pPr marL="0" indent="0">
              <a:buNone/>
            </a:pPr>
            <a:endParaRPr lang="en-GB" dirty="0"/>
          </a:p>
          <a:p>
            <a:pPr marL="0" indent="0">
              <a:buNone/>
            </a:pPr>
            <a:r>
              <a:rPr lang="en-GB" dirty="0" smtClean="0">
                <a:solidFill>
                  <a:srgbClr val="00B050"/>
                </a:solidFill>
              </a:rPr>
              <a:t>Defined protocols but used in a novel way.</a:t>
            </a:r>
          </a:p>
          <a:p>
            <a:pPr marL="0" indent="0" algn="ctr">
              <a:buNone/>
            </a:pPr>
            <a:r>
              <a:rPr lang="en-GB" sz="2800" dirty="0" smtClean="0">
                <a:solidFill>
                  <a:srgbClr val="00B050"/>
                </a:solidFill>
              </a:rPr>
              <a:t>(Reference protocol and explain how it is to be used)</a:t>
            </a:r>
          </a:p>
          <a:p>
            <a:pPr marL="0" indent="0" algn="ctr">
              <a:buNone/>
            </a:pPr>
            <a:endParaRPr lang="en-GB" sz="2800" dirty="0"/>
          </a:p>
          <a:p>
            <a:pPr marL="0" indent="0">
              <a:buNone/>
            </a:pPr>
            <a:r>
              <a:rPr lang="en-GB" sz="3500" dirty="0" smtClean="0">
                <a:solidFill>
                  <a:srgbClr val="0070C0"/>
                </a:solidFill>
              </a:rPr>
              <a:t>New protocols require complete explanation and justification</a:t>
            </a:r>
          </a:p>
          <a:p>
            <a:pPr marL="0" indent="0">
              <a:buNone/>
            </a:pPr>
            <a:endParaRPr lang="en-GB" dirty="0"/>
          </a:p>
        </p:txBody>
      </p:sp>
    </p:spTree>
    <p:extLst>
      <p:ext uri="{BB962C8B-B14F-4D97-AF65-F5344CB8AC3E}">
        <p14:creationId xmlns:p14="http://schemas.microsoft.com/office/powerpoint/2010/main" val="106780331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Referencing</a:t>
            </a:r>
            <a:endParaRPr lang="en-GB" dirty="0"/>
          </a:p>
        </p:txBody>
      </p:sp>
      <p:sp>
        <p:nvSpPr>
          <p:cNvPr id="3" name="Content Placeholder 2"/>
          <p:cNvSpPr>
            <a:spLocks noGrp="1"/>
          </p:cNvSpPr>
          <p:nvPr>
            <p:ph idx="1"/>
          </p:nvPr>
        </p:nvSpPr>
        <p:spPr/>
        <p:txBody>
          <a:bodyPr/>
          <a:lstStyle/>
          <a:p>
            <a:pPr marL="0" indent="0" algn="ctr">
              <a:buNone/>
            </a:pPr>
            <a:r>
              <a:rPr lang="en-GB" dirty="0" smtClean="0"/>
              <a:t>University Ref Guide</a:t>
            </a:r>
          </a:p>
          <a:p>
            <a:endParaRPr lang="en-GB" dirty="0"/>
          </a:p>
          <a:p>
            <a:pPr marL="0" indent="0" algn="ctr">
              <a:buNone/>
            </a:pPr>
            <a:r>
              <a:rPr lang="en-GB" dirty="0" err="1" smtClean="0"/>
              <a:t>RefWorks</a:t>
            </a:r>
            <a:r>
              <a:rPr lang="en-GB" dirty="0" smtClean="0"/>
              <a:t> / EndNote </a:t>
            </a:r>
            <a:r>
              <a:rPr lang="en-GB" dirty="0" err="1" smtClean="0"/>
              <a:t>etc</a:t>
            </a:r>
            <a:endParaRPr lang="en-GB" dirty="0"/>
          </a:p>
          <a:p>
            <a:endParaRPr lang="en-GB" dirty="0" smtClean="0"/>
          </a:p>
          <a:p>
            <a:pPr marL="0" indent="0">
              <a:buNone/>
            </a:pPr>
            <a:r>
              <a:rPr lang="en-GB" sz="2400" dirty="0" smtClean="0"/>
              <a:t>Web-based referencing management software</a:t>
            </a:r>
          </a:p>
          <a:p>
            <a:endParaRPr lang="en-GB" sz="2400" dirty="0"/>
          </a:p>
          <a:p>
            <a:pPr marL="0" indent="0">
              <a:buNone/>
            </a:pPr>
            <a:r>
              <a:rPr lang="en-GB" sz="2400" dirty="0" smtClean="0"/>
              <a:t>Many data bases can export directly into these </a:t>
            </a:r>
          </a:p>
          <a:p>
            <a:pPr marL="0" indent="0">
              <a:buNone/>
            </a:pPr>
            <a:endParaRPr lang="en-GB" sz="2400" dirty="0"/>
          </a:p>
        </p:txBody>
      </p:sp>
    </p:spTree>
    <p:extLst>
      <p:ext uri="{BB962C8B-B14F-4D97-AF65-F5344CB8AC3E}">
        <p14:creationId xmlns:p14="http://schemas.microsoft.com/office/powerpoint/2010/main" val="200410173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78098"/>
          </a:xfrm>
        </p:spPr>
        <p:txBody>
          <a:bodyPr/>
          <a:lstStyle/>
          <a:p>
            <a:r>
              <a:rPr lang="en-GB" dirty="0" smtClean="0"/>
              <a:t>Task</a:t>
            </a:r>
            <a:endParaRPr lang="en-GB" dirty="0"/>
          </a:p>
        </p:txBody>
      </p:sp>
      <p:sp>
        <p:nvSpPr>
          <p:cNvPr id="3" name="Content Placeholder 2"/>
          <p:cNvSpPr>
            <a:spLocks noGrp="1"/>
          </p:cNvSpPr>
          <p:nvPr>
            <p:ph idx="1"/>
          </p:nvPr>
        </p:nvSpPr>
        <p:spPr>
          <a:xfrm>
            <a:off x="457200" y="1196752"/>
            <a:ext cx="8229600" cy="4929411"/>
          </a:xfrm>
        </p:spPr>
        <p:txBody>
          <a:bodyPr/>
          <a:lstStyle/>
          <a:p>
            <a:pPr marL="514350" indent="-514350">
              <a:buFont typeface="+mj-lt"/>
              <a:buAutoNum type="arabicPeriod"/>
            </a:pPr>
            <a:r>
              <a:rPr lang="en-GB" dirty="0" smtClean="0"/>
              <a:t>What is your research question?</a:t>
            </a:r>
            <a:endParaRPr lang="en-GB" dirty="0" smtClean="0"/>
          </a:p>
          <a:p>
            <a:pPr marL="514350" indent="-514350">
              <a:buFont typeface="+mj-lt"/>
              <a:buAutoNum type="arabicPeriod"/>
            </a:pPr>
            <a:r>
              <a:rPr lang="en-GB" dirty="0" smtClean="0"/>
              <a:t>Why does this research have?</a:t>
            </a:r>
          </a:p>
          <a:p>
            <a:pPr marL="514350" indent="-514350">
              <a:buFont typeface="+mj-lt"/>
              <a:buAutoNum type="arabicPeriod"/>
            </a:pPr>
            <a:r>
              <a:rPr lang="en-GB" dirty="0" smtClean="0"/>
              <a:t>Outline why you are researching this question?</a:t>
            </a:r>
          </a:p>
          <a:p>
            <a:pPr marL="514350" indent="-514350">
              <a:buFont typeface="+mj-lt"/>
              <a:buAutoNum type="arabicPeriod"/>
            </a:pPr>
            <a:r>
              <a:rPr lang="en-GB" dirty="0" smtClean="0"/>
              <a:t>What type of research is it?</a:t>
            </a:r>
            <a:endParaRPr lang="en-GB" dirty="0" smtClean="0"/>
          </a:p>
          <a:p>
            <a:pPr marL="514350" indent="-514350">
              <a:buFont typeface="+mj-lt"/>
              <a:buAutoNum type="arabicPeriod"/>
            </a:pPr>
            <a:r>
              <a:rPr lang="en-GB" dirty="0" smtClean="0"/>
              <a:t>Which </a:t>
            </a:r>
            <a:r>
              <a:rPr lang="en-GB" dirty="0" smtClean="0"/>
              <a:t>data </a:t>
            </a:r>
            <a:r>
              <a:rPr lang="en-GB" dirty="0" smtClean="0"/>
              <a:t>collection strategies are you going to use?</a:t>
            </a:r>
            <a:endParaRPr lang="en-GB" dirty="0" smtClean="0"/>
          </a:p>
          <a:p>
            <a:endParaRPr lang="en-GB" dirty="0"/>
          </a:p>
          <a:p>
            <a:endParaRPr lang="en-GB" dirty="0"/>
          </a:p>
        </p:txBody>
      </p:sp>
    </p:spTree>
    <p:extLst>
      <p:ext uri="{BB962C8B-B14F-4D97-AF65-F5344CB8AC3E}">
        <p14:creationId xmlns:p14="http://schemas.microsoft.com/office/powerpoint/2010/main" val="349367391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154</TotalTime>
  <Words>685</Words>
  <Application>Microsoft Office PowerPoint</Application>
  <PresentationFormat>On-screen Show (4:3)</PresentationFormat>
  <Paragraphs>151</Paragraphs>
  <Slides>17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17</vt:i4>
      </vt:variant>
    </vt:vector>
  </HeadingPairs>
  <TitlesOfParts>
    <vt:vector size="21" baseType="lpstr">
      <vt:lpstr>Arial</vt:lpstr>
      <vt:lpstr>Calibri</vt:lpstr>
      <vt:lpstr>Wingdings</vt:lpstr>
      <vt:lpstr>Office Theme</vt:lpstr>
      <vt:lpstr>Developing your Proposal (UWTSD Research Proposal form E1)</vt:lpstr>
      <vt:lpstr>Title</vt:lpstr>
      <vt:lpstr>Background Information (rationale and Literature Review)</vt:lpstr>
      <vt:lpstr>Context of the Literature Review</vt:lpstr>
      <vt:lpstr>The Literature Review is</vt:lpstr>
      <vt:lpstr>More than Just a Section</vt:lpstr>
      <vt:lpstr>Provide Critical Support</vt:lpstr>
      <vt:lpstr>Using the Literature Review</vt:lpstr>
      <vt:lpstr>Aims &amp; Objectives</vt:lpstr>
      <vt:lpstr>Examples</vt:lpstr>
      <vt:lpstr>Timetable of Study</vt:lpstr>
      <vt:lpstr>Methodology</vt:lpstr>
      <vt:lpstr>Methodological Approach</vt:lpstr>
      <vt:lpstr>Methodological Design</vt:lpstr>
      <vt:lpstr>Protocols</vt:lpstr>
      <vt:lpstr>Referencing</vt:lpstr>
      <vt:lpstr>Task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Developing your Proposal (UWTSD Research Proposal form E1)</dc:title>
  <dc:creator>Administrator</dc:creator>
  <cp:lastModifiedBy>David Gardner</cp:lastModifiedBy>
  <cp:revision>21</cp:revision>
  <dcterms:created xsi:type="dcterms:W3CDTF">2017-10-22T15:17:39Z</dcterms:created>
  <dcterms:modified xsi:type="dcterms:W3CDTF">2019-10-17T11:54:01Z</dcterms:modified>
</cp:coreProperties>
</file>