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7"/>
  </p:notesMasterIdLst>
  <p:handoutMasterIdLst>
    <p:handoutMasterId r:id="rId48"/>
  </p:handoutMasterIdLst>
  <p:sldIdLst>
    <p:sldId id="309" r:id="rId5"/>
    <p:sldId id="310" r:id="rId6"/>
    <p:sldId id="311" r:id="rId7"/>
    <p:sldId id="360" r:id="rId8"/>
    <p:sldId id="312" r:id="rId9"/>
    <p:sldId id="314" r:id="rId10"/>
    <p:sldId id="315" r:id="rId11"/>
    <p:sldId id="316" r:id="rId12"/>
    <p:sldId id="359" r:id="rId13"/>
    <p:sldId id="317" r:id="rId14"/>
    <p:sldId id="318" r:id="rId15"/>
    <p:sldId id="319" r:id="rId16"/>
    <p:sldId id="320" r:id="rId17"/>
    <p:sldId id="321" r:id="rId18"/>
    <p:sldId id="322" r:id="rId19"/>
    <p:sldId id="323" r:id="rId20"/>
    <p:sldId id="324" r:id="rId21"/>
    <p:sldId id="326" r:id="rId22"/>
    <p:sldId id="327" r:id="rId23"/>
    <p:sldId id="328" r:id="rId24"/>
    <p:sldId id="325" r:id="rId25"/>
    <p:sldId id="329" r:id="rId26"/>
    <p:sldId id="330" r:id="rId27"/>
    <p:sldId id="335" r:id="rId28"/>
    <p:sldId id="331" r:id="rId29"/>
    <p:sldId id="332" r:id="rId30"/>
    <p:sldId id="333" r:id="rId31"/>
    <p:sldId id="293" r:id="rId32"/>
    <p:sldId id="364" r:id="rId33"/>
    <p:sldId id="365" r:id="rId34"/>
    <p:sldId id="337" r:id="rId35"/>
    <p:sldId id="334" r:id="rId36"/>
    <p:sldId id="336" r:id="rId37"/>
    <p:sldId id="338" r:id="rId38"/>
    <p:sldId id="361" r:id="rId39"/>
    <p:sldId id="339" r:id="rId40"/>
    <p:sldId id="362" r:id="rId41"/>
    <p:sldId id="363" r:id="rId42"/>
    <p:sldId id="341" r:id="rId43"/>
    <p:sldId id="342" r:id="rId44"/>
    <p:sldId id="357" r:id="rId45"/>
    <p:sldId id="35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63459-B0F2-4C22-AEE4-C618C0BA8643}" v="66" dt="2023-02-06T17:49:38.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57" autoAdjust="0"/>
  </p:normalViewPr>
  <p:slideViewPr>
    <p:cSldViewPr snapToGrid="0">
      <p:cViewPr varScale="1">
        <p:scale>
          <a:sx n="83" d="100"/>
          <a:sy n="83" d="100"/>
        </p:scale>
        <p:origin x="45" y="519"/>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3/6/2025</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3/6/2025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dirty="0"/>
          </a:p>
          <a:p>
            <a:r>
              <a:rPr lang="en-GB" dirty="0"/>
              <a:t>Wayne Cousins – The Murder of Sarah Everard. </a:t>
            </a:r>
          </a:p>
          <a:p>
            <a:endParaRPr lang="en-GB" dirty="0"/>
          </a:p>
          <a:p>
            <a:r>
              <a:rPr lang="en-GB"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dirty="0"/>
          </a:p>
          <a:p>
            <a:r>
              <a:rPr lang="en-GB" dirty="0"/>
              <a:t>Harold Shipman – Killed 15 patients – was a </a:t>
            </a:r>
            <a:r>
              <a:rPr lang="en-GB" dirty="0" err="1"/>
              <a:t>Gp</a:t>
            </a:r>
            <a:r>
              <a:rPr lang="en-GB" dirty="0"/>
              <a:t>. However, overall they believe that this would be between 215- 260 people. Over 23 years. </a:t>
            </a:r>
          </a:p>
          <a:p>
            <a:r>
              <a:rPr lang="en-GB" dirty="0"/>
              <a:t>He injected them with heroin. Elderly patients. Hanged himself in prison. </a:t>
            </a:r>
          </a:p>
          <a:p>
            <a:endParaRPr lang="en-GB" dirty="0"/>
          </a:p>
          <a:p>
            <a:r>
              <a:rPr lang="en-GB" dirty="0"/>
              <a:t>Levi Bellfield – Serial Killer- 3 girls/ women- Sentenced to two whole life orders. </a:t>
            </a:r>
          </a:p>
          <a:p>
            <a:endParaRPr lang="en-GB" dirty="0"/>
          </a:p>
          <a:p>
            <a:r>
              <a:rPr lang="en-GB" dirty="0" err="1"/>
              <a:t>Micheal</a:t>
            </a:r>
            <a:r>
              <a:rPr lang="en-GB" dirty="0"/>
              <a:t> </a:t>
            </a:r>
            <a:r>
              <a:rPr lang="en-GB" dirty="0" err="1"/>
              <a:t>Adebolahji</a:t>
            </a:r>
            <a:r>
              <a:rPr lang="en-GB" dirty="0"/>
              <a:t> – Murdered lee </a:t>
            </a:r>
            <a:r>
              <a:rPr lang="en-GB" dirty="0" err="1"/>
              <a:t>rigby</a:t>
            </a:r>
            <a:r>
              <a:rPr lang="en-GB" dirty="0"/>
              <a:t> – Ran over him and then stabbed him to death. </a:t>
            </a:r>
          </a:p>
          <a:p>
            <a:endParaRPr lang="en-GB" dirty="0"/>
          </a:p>
          <a:p>
            <a:r>
              <a:rPr lang="en-GB" dirty="0"/>
              <a:t>Dale </a:t>
            </a:r>
            <a:r>
              <a:rPr lang="en-GB" dirty="0" err="1"/>
              <a:t>Cregon</a:t>
            </a:r>
            <a:r>
              <a:rPr lang="en-GB" dirty="0"/>
              <a:t> – Killed two police officers with gun’s and grenades during a burglary. </a:t>
            </a:r>
          </a:p>
          <a:p>
            <a:endParaRPr lang="en-GB" dirty="0"/>
          </a:p>
          <a:p>
            <a:r>
              <a:rPr lang="en-GB" dirty="0"/>
              <a:t>Dennis </a:t>
            </a:r>
            <a:r>
              <a:rPr lang="en-GB" dirty="0" err="1"/>
              <a:t>Nilson</a:t>
            </a:r>
            <a:r>
              <a:rPr lang="en-GB" dirty="0"/>
              <a:t> – Killed boys and young men. Not all bodies have been found. Now died. </a:t>
            </a:r>
          </a:p>
          <a:p>
            <a:endParaRPr lang="en-GB" dirty="0"/>
          </a:p>
          <a:p>
            <a:r>
              <a:rPr lang="en-GB" dirty="0"/>
              <a:t>Steven Wright – Sul folk strangler- Killed five women who work in the sex industry. </a:t>
            </a:r>
          </a:p>
          <a:p>
            <a:endParaRPr lang="en-GB" dirty="0"/>
          </a:p>
          <a:p>
            <a:r>
              <a:rPr lang="en-GB" dirty="0"/>
              <a:t>Steven Griffiths – Crossbow </a:t>
            </a:r>
            <a:r>
              <a:rPr lang="en-GB" dirty="0" err="1"/>
              <a:t>cannible</a:t>
            </a:r>
            <a:r>
              <a:rPr lang="en-GB" dirty="0"/>
              <a:t>- Killed two people and then killed 1 with a crossbow. He was reported to have eaten parts of their bodies but this has not been proven. He disposed of their bodies in a river. </a:t>
            </a:r>
          </a:p>
          <a:p>
            <a:endParaRPr lang="en-GB" dirty="0"/>
          </a:p>
          <a:p>
            <a:r>
              <a:rPr lang="en-GB" dirty="0"/>
              <a:t>Khari </a:t>
            </a:r>
            <a:r>
              <a:rPr lang="en-GB" dirty="0" err="1"/>
              <a:t>Saadallah</a:t>
            </a:r>
            <a:r>
              <a:rPr lang="en-GB" dirty="0"/>
              <a:t> – murdered three men in a knife attack. Three others were injured. </a:t>
            </a:r>
          </a:p>
          <a:p>
            <a:endParaRPr lang="en-GB" dirty="0"/>
          </a:p>
          <a:p>
            <a:r>
              <a:rPr lang="en-GB"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27</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Whole life sentence</a:t>
            </a:r>
          </a:p>
          <a:p>
            <a:endParaRPr lang="en-US" dirty="0">
              <a:cs typeface="Calibri"/>
            </a:endParaRPr>
          </a:p>
          <a:p>
            <a:r>
              <a:rPr lang="en-US" dirty="0">
                <a:cs typeface="Calibri"/>
              </a:rPr>
              <a:t>Ian Brady </a:t>
            </a:r>
          </a:p>
          <a:p>
            <a:endParaRPr lang="en-US" dirty="0">
              <a:cs typeface="Calibri"/>
            </a:endParaRPr>
          </a:p>
          <a:p>
            <a:r>
              <a:rPr lang="en-US" dirty="0">
                <a:cs typeface="Calibri"/>
              </a:rPr>
              <a:t>Joana Denney – killed three men and attacked two. </a:t>
            </a:r>
          </a:p>
          <a:p>
            <a:endParaRPr lang="en-US" dirty="0">
              <a:cs typeface="Calibri"/>
            </a:endParaRPr>
          </a:p>
          <a:p>
            <a:r>
              <a:rPr lang="en-US" dirty="0">
                <a:cs typeface="Calibri"/>
              </a:rPr>
              <a:t>Peter Sutcliffe- </a:t>
            </a:r>
          </a:p>
          <a:p>
            <a:endParaRPr lang="en-US" dirty="0">
              <a:cs typeface="Calibri"/>
            </a:endParaRPr>
          </a:p>
          <a:p>
            <a:r>
              <a:rPr lang="en-US" dirty="0">
                <a:cs typeface="Calibri"/>
              </a:rPr>
              <a:t>Jeremy Mcconnell- Assault and criminal damage </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28</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33</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arkansasgopwing.blogspot.com/2019/06/anti-trump-traitors-rip-blindfold-off.html"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3042/zeimusu-thumbtack-note-important-by-zeimusu"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WeNDacwO5NA?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Pyb-ZFE4URs?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tia.global/dr-colleen-carney-the-doze-app-a-unique-approach-to-overcoming-sleep-problems-in-young-adults/"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exels.com/photo/question-mark-illustration-356079/" TargetMode="External"/><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4.jpeg"/><Relationship Id="rId13" Type="http://schemas.openxmlformats.org/officeDocument/2006/relationships/image" Target="../media/image29.jpeg"/><Relationship Id="rId3" Type="http://schemas.openxmlformats.org/officeDocument/2006/relationships/image" Target="../media/image19.jpeg"/><Relationship Id="rId7" Type="http://schemas.openxmlformats.org/officeDocument/2006/relationships/image" Target="../media/image23.jpeg"/><Relationship Id="rId12"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jpeg"/><Relationship Id="rId4" Type="http://schemas.openxmlformats.org/officeDocument/2006/relationships/image" Target="../media/image20.jpeg"/><Relationship Id="rId9" Type="http://schemas.openxmlformats.org/officeDocument/2006/relationships/image" Target="../media/image25.jpeg"/></Relationships>
</file>

<file path=ppt/slides/_rels/slide2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 Id="rId9"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4.xml"/><Relationship Id="rId1" Type="http://schemas.openxmlformats.org/officeDocument/2006/relationships/video" Target="https://www.youtube.com/embed/tZYvv_s5R-s?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4.xml"/><Relationship Id="rId1" Type="http://schemas.openxmlformats.org/officeDocument/2006/relationships/video" Target="https://www.youtube.com/embed/5dNm6EYL1b0?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publicdomainpictures.net/view-image.php?image=13523&amp;picture=przerwy" TargetMode="External"/><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Jl7YU5GliYw?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4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302" r="13302"/>
          <a:stretch>
            <a:fillRect/>
          </a:stretch>
        </p:blipFill>
        <p:spPr/>
      </p:pic>
    </p:spTree>
    <p:extLst>
      <p:ext uri="{BB962C8B-B14F-4D97-AF65-F5344CB8AC3E}">
        <p14:creationId xmlns:p14="http://schemas.microsoft.com/office/powerpoint/2010/main" val="3946180162"/>
      </p:ext>
    </p:extLst>
  </p:cSld>
  <p:clrMapOvr>
    <a:masterClrMapping/>
  </p:clrMapOvr>
  <mc:AlternateContent xmlns:mc="http://schemas.openxmlformats.org/markup-compatibility/2006" xmlns:p14="http://schemas.microsoft.com/office/powerpoint/2010/main">
    <mc:Choice Requires="p14">
      <p:transition spd="slow" p14:dur="2000" advTm="13312"/>
    </mc:Choice>
    <mc:Fallback xmlns="">
      <p:transition spd="slow" advTm="133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79102" y="2455653"/>
            <a:ext cx="2819846" cy="2819846"/>
          </a:xfrm>
          <a:prstGeom prst="rect">
            <a:avLst/>
          </a:prstGeom>
        </p:spPr>
      </p:pic>
    </p:spTree>
    <p:extLst>
      <p:ext uri="{BB962C8B-B14F-4D97-AF65-F5344CB8AC3E}">
        <p14:creationId xmlns:p14="http://schemas.microsoft.com/office/powerpoint/2010/main" val="2010139980"/>
      </p:ext>
    </p:extLst>
  </p:cSld>
  <p:clrMapOvr>
    <a:masterClrMapping/>
  </p:clrMapOvr>
  <mc:AlternateContent xmlns:mc="http://schemas.openxmlformats.org/markup-compatibility/2006" xmlns:p14="http://schemas.microsoft.com/office/powerpoint/2010/main">
    <mc:Choice Requires="p14">
      <p:transition spd="slow" p14:dur="2000" advTm="21483"/>
    </mc:Choice>
    <mc:Fallback xmlns="">
      <p:transition spd="slow" advTm="2148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718375853"/>
      </p:ext>
    </p:extLst>
  </p:cSld>
  <p:clrMapOvr>
    <a:masterClrMapping/>
  </p:clrMapOvr>
  <mc:AlternateContent xmlns:mc="http://schemas.openxmlformats.org/markup-compatibility/2006" xmlns:p14="http://schemas.microsoft.com/office/powerpoint/2010/main">
    <mc:Choice Requires="p14">
      <p:transition spd="slow" p14:dur="2000" advTm="15984"/>
    </mc:Choice>
    <mc:Fallback xmlns="">
      <p:transition spd="slow" advTm="1598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2904709111"/>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174351668"/>
      </p:ext>
    </p:extLst>
  </p:cSld>
  <p:clrMapOvr>
    <a:masterClrMapping/>
  </p:clrMapOvr>
  <mc:AlternateContent xmlns:mc="http://schemas.openxmlformats.org/markup-compatibility/2006" xmlns:p14="http://schemas.microsoft.com/office/powerpoint/2010/main">
    <mc:Choice Requires="p14">
      <p:transition spd="slow" p14:dur="2000" advTm="76844"/>
    </mc:Choice>
    <mc:Fallback xmlns="">
      <p:transition spd="slow" advTm="768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6</a:t>
            </a:fld>
            <a:endParaRPr lang="en-US" dirty="0"/>
          </a:p>
        </p:txBody>
      </p:sp>
    </p:spTree>
    <p:extLst>
      <p:ext uri="{BB962C8B-B14F-4D97-AF65-F5344CB8AC3E}">
        <p14:creationId xmlns:p14="http://schemas.microsoft.com/office/powerpoint/2010/main" val="26996401"/>
      </p:ext>
    </p:extLst>
  </p:cSld>
  <p:clrMapOvr>
    <a:masterClrMapping/>
  </p:clrMapOvr>
  <mc:AlternateContent xmlns:mc="http://schemas.openxmlformats.org/markup-compatibility/2006" xmlns:p14="http://schemas.microsoft.com/office/powerpoint/2010/main">
    <mc:Choice Requires="p14">
      <p:transition spd="slow" p14:dur="2000" advTm="31520"/>
    </mc:Choice>
    <mc:Fallback xmlns="">
      <p:transition spd="slow" advTm="315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7</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7818" y="2458821"/>
            <a:ext cx="3022121" cy="3022121"/>
          </a:xfrm>
          <a:prstGeom prst="rect">
            <a:avLst/>
          </a:prstGeom>
        </p:spPr>
      </p:pic>
    </p:spTree>
    <p:extLst>
      <p:ext uri="{BB962C8B-B14F-4D97-AF65-F5344CB8AC3E}">
        <p14:creationId xmlns:p14="http://schemas.microsoft.com/office/powerpoint/2010/main" val="996261879"/>
      </p:ext>
    </p:extLst>
  </p:cSld>
  <p:clrMapOvr>
    <a:masterClrMapping/>
  </p:clrMapOvr>
  <mc:AlternateContent xmlns:mc="http://schemas.openxmlformats.org/markup-compatibility/2006" xmlns:p14="http://schemas.microsoft.com/office/powerpoint/2010/main">
    <mc:Choice Requires="p14">
      <p:transition spd="slow" p14:dur="2000" advTm="22369"/>
    </mc:Choice>
    <mc:Fallback xmlns="">
      <p:transition spd="slow" advTm="223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8</a:t>
            </a:fld>
            <a:endParaRPr lang="en-US" dirty="0"/>
          </a:p>
        </p:txBody>
      </p:sp>
    </p:spTree>
    <p:extLst>
      <p:ext uri="{BB962C8B-B14F-4D97-AF65-F5344CB8AC3E}">
        <p14:creationId xmlns:p14="http://schemas.microsoft.com/office/powerpoint/2010/main" val="784976932"/>
      </p:ext>
    </p:extLst>
  </p:cSld>
  <p:clrMapOvr>
    <a:masterClrMapping/>
  </p:clrMapOvr>
  <mc:AlternateContent xmlns:mc="http://schemas.openxmlformats.org/markup-compatibility/2006" xmlns:p14="http://schemas.microsoft.com/office/powerpoint/2010/main">
    <mc:Choice Requires="p14">
      <p:transition spd="slow" p14:dur="2000" advTm="118501"/>
    </mc:Choice>
    <mc:Fallback xmlns="">
      <p:transition spd="slow" advTm="11850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748216648"/>
      </p:ext>
    </p:extLst>
  </p:cSld>
  <p:clrMapOvr>
    <a:masterClrMapping/>
  </p:clrMapOvr>
  <mc:AlternateContent xmlns:mc="http://schemas.openxmlformats.org/markup-compatibility/2006" xmlns:p14="http://schemas.microsoft.com/office/powerpoint/2010/main">
    <mc:Choice Requires="p14">
      <p:transition spd="slow" p14:dur="2000" advTm="29748"/>
    </mc:Choice>
    <mc:Fallback xmlns="">
      <p:transition spd="slow" advTm="2974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here and 95% end here. </a:t>
            </a:r>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3167826499"/>
      </p:ext>
    </p:extLst>
  </p:cSld>
  <p:clrMapOvr>
    <a:masterClrMapping/>
  </p:clrMapOvr>
  <mc:AlternateContent xmlns:mc="http://schemas.openxmlformats.org/markup-compatibility/2006" xmlns:p14="http://schemas.microsoft.com/office/powerpoint/2010/main">
    <mc:Choice Requires="p14">
      <p:transition spd="slow" p14:dur="2000" advTm="61472"/>
    </mc:Choice>
    <mc:Fallback xmlns="">
      <p:transition spd="slow" advTm="6147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Lets take a look at the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11</a:t>
            </a:fld>
            <a:endParaRPr lang="en-US" dirty="0"/>
          </a:p>
        </p:txBody>
      </p:sp>
      <p:pic>
        <p:nvPicPr>
          <p:cNvPr id="2" name="Online Media 1" title="The Magistrates' Court">
            <a:hlinkClick r:id="" action="ppaction://media"/>
            <a:extLst>
              <a:ext uri="{FF2B5EF4-FFF2-40B4-BE49-F238E27FC236}">
                <a16:creationId xmlns:a16="http://schemas.microsoft.com/office/drawing/2014/main" id="{737EFAF7-96A9-F907-2746-9BAD1EF6B227}"/>
              </a:ext>
            </a:extLst>
          </p:cNvPr>
          <p:cNvPicPr>
            <a:picLocks noRot="1" noChangeAspect="1"/>
          </p:cNvPicPr>
          <p:nvPr>
            <a:videoFile r:link="rId1"/>
          </p:nvPr>
        </p:nvPicPr>
        <p:blipFill>
          <a:blip r:embed="rId3"/>
          <a:stretch>
            <a:fillRect/>
          </a:stretch>
        </p:blipFill>
        <p:spPr>
          <a:xfrm>
            <a:off x="2953589" y="1997790"/>
            <a:ext cx="6627483" cy="3744527"/>
          </a:xfrm>
          <a:prstGeom prst="rect">
            <a:avLst/>
          </a:prstGeom>
        </p:spPr>
      </p:pic>
    </p:spTree>
    <p:extLst>
      <p:ext uri="{BB962C8B-B14F-4D97-AF65-F5344CB8AC3E}">
        <p14:creationId xmlns:p14="http://schemas.microsoft.com/office/powerpoint/2010/main" val="1571153560"/>
      </p:ext>
    </p:extLst>
  </p:cSld>
  <p:clrMapOvr>
    <a:masterClrMapping/>
  </p:clrMapOvr>
  <mc:AlternateContent xmlns:mc="http://schemas.openxmlformats.org/markup-compatibility/2006" xmlns:p14="http://schemas.microsoft.com/office/powerpoint/2010/main">
    <mc:Choice Requires="p14">
      <p:transition spd="slow" p14:dur="2000" advTm="15215"/>
    </mc:Choice>
    <mc:Fallback xmlns="">
      <p:transition spd="slow" advTm="152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b="1" i="1" u="sng" dirty="0"/>
              <a:t>What happens when you as police officer attend the magistrates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12</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3"/>
          <a:stretch>
            <a:fillRect/>
          </a:stretch>
        </p:blipFill>
        <p:spPr>
          <a:xfrm>
            <a:off x="2744158" y="2096099"/>
            <a:ext cx="6854166" cy="3872604"/>
          </a:xfrm>
          <a:prstGeom prst="rect">
            <a:avLst/>
          </a:prstGeom>
        </p:spPr>
      </p:pic>
    </p:spTree>
    <p:extLst>
      <p:ext uri="{BB962C8B-B14F-4D97-AF65-F5344CB8AC3E}">
        <p14:creationId xmlns:p14="http://schemas.microsoft.com/office/powerpoint/2010/main" val="2261177706"/>
      </p:ext>
    </p:extLst>
  </p:cSld>
  <p:clrMapOvr>
    <a:masterClrMapping/>
  </p:clrMapOvr>
  <mc:AlternateContent xmlns:mc="http://schemas.openxmlformats.org/markup-compatibility/2006" xmlns:p14="http://schemas.microsoft.com/office/powerpoint/2010/main">
    <mc:Choice Requires="p14">
      <p:transition spd="slow" p14:dur="2000" advTm="13726"/>
    </mc:Choice>
    <mc:Fallback xmlns="">
      <p:transition spd="slow" advTm="137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1713302327"/>
      </p:ext>
    </p:extLst>
  </p:cSld>
  <p:clrMapOvr>
    <a:masterClrMapping/>
  </p:clrMapOvr>
  <mc:AlternateContent xmlns:mc="http://schemas.openxmlformats.org/markup-compatibility/2006" xmlns:p14="http://schemas.microsoft.com/office/powerpoint/2010/main">
    <mc:Choice Requires="p14">
      <p:transition spd="slow" p14:dur="2000" advTm="35530"/>
    </mc:Choice>
    <mc:Fallback xmlns="">
      <p:transition spd="slow" advTm="3553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3050796732"/>
      </p:ext>
    </p:extLst>
  </p:cSld>
  <p:clrMapOvr>
    <a:masterClrMapping/>
  </p:clrMapOvr>
  <mc:AlternateContent xmlns:mc="http://schemas.openxmlformats.org/markup-compatibility/2006" xmlns:p14="http://schemas.microsoft.com/office/powerpoint/2010/main">
    <mc:Choice Requires="p14">
      <p:transition spd="slow" p14:dur="2000" advTm="27076"/>
    </mc:Choice>
    <mc:Fallback xmlns="">
      <p:transition spd="slow" advTm="2707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1376174232"/>
      </p:ext>
    </p:extLst>
  </p:cSld>
  <p:clrMapOvr>
    <a:masterClrMapping/>
  </p:clrMapOvr>
  <mc:AlternateContent xmlns:mc="http://schemas.openxmlformats.org/markup-compatibility/2006" xmlns:p14="http://schemas.microsoft.com/office/powerpoint/2010/main">
    <mc:Choice Requires="p14">
      <p:transition spd="slow" p14:dur="2000" advTm="24320"/>
    </mc:Choice>
    <mc:Fallback xmlns="">
      <p:transition spd="slow" advTm="2432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can sentence up to six months for one or more offences. </a:t>
            </a:r>
          </a:p>
          <a:p>
            <a:pPr marL="285750" indent="-285750">
              <a:lnSpc>
                <a:spcPct val="200000"/>
              </a:lnSpc>
              <a:buFontTx/>
              <a:buChar char="-"/>
            </a:pPr>
            <a:r>
              <a:rPr lang="en-GB" dirty="0"/>
              <a:t>12 months if convicted of two or more triable either way offences. </a:t>
            </a:r>
          </a:p>
          <a:p>
            <a:pPr marL="285750" indent="-285750">
              <a:lnSpc>
                <a:spcPct val="200000"/>
              </a:lnSpc>
              <a:buFontTx/>
              <a:buChar char="-"/>
            </a:pPr>
            <a:r>
              <a:rPr lang="en-GB" dirty="0"/>
              <a:t>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2102272480"/>
      </p:ext>
    </p:extLst>
  </p:cSld>
  <p:clrMapOvr>
    <a:masterClrMapping/>
  </p:clrMapOvr>
  <mc:AlternateContent xmlns:mc="http://schemas.openxmlformats.org/markup-compatibility/2006" xmlns:p14="http://schemas.microsoft.com/office/powerpoint/2010/main">
    <mc:Choice Requires="p14">
      <p:transition spd="slow" p14:dur="2000" advTm="44423"/>
    </mc:Choice>
    <mc:Fallback xmlns="">
      <p:transition spd="slow" advTm="4442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17</a:t>
            </a:fld>
            <a:endParaRPr lang="en-US" dirty="0"/>
          </a:p>
        </p:txBody>
      </p:sp>
    </p:spTree>
    <p:extLst>
      <p:ext uri="{BB962C8B-B14F-4D97-AF65-F5344CB8AC3E}">
        <p14:creationId xmlns:p14="http://schemas.microsoft.com/office/powerpoint/2010/main" val="806744082"/>
      </p:ext>
    </p:extLst>
  </p:cSld>
  <p:clrMapOvr>
    <a:masterClrMapping/>
  </p:clrMapOvr>
  <mc:AlternateContent xmlns:mc="http://schemas.openxmlformats.org/markup-compatibility/2006" xmlns:p14="http://schemas.microsoft.com/office/powerpoint/2010/main">
    <mc:Choice Requires="p14">
      <p:transition spd="slow" p14:dur="2000" advTm="6997"/>
    </mc:Choice>
    <mc:Fallback xmlns="">
      <p:transition spd="slow" advTm="69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18</a:t>
            </a:fld>
            <a:endParaRPr lang="en-US" dirty="0"/>
          </a:p>
        </p:txBody>
      </p:sp>
    </p:spTree>
    <p:extLst>
      <p:ext uri="{BB962C8B-B14F-4D97-AF65-F5344CB8AC3E}">
        <p14:creationId xmlns:p14="http://schemas.microsoft.com/office/powerpoint/2010/main" val="1340533428"/>
      </p:ext>
    </p:extLst>
  </p:cSld>
  <p:clrMapOvr>
    <a:masterClrMapping/>
  </p:clrMapOvr>
  <mc:AlternateContent xmlns:mc="http://schemas.openxmlformats.org/markup-compatibility/2006" xmlns:p14="http://schemas.microsoft.com/office/powerpoint/2010/main">
    <mc:Choice Requires="p14">
      <p:transition spd="slow" p14:dur="2000" advTm="24522"/>
    </mc:Choice>
    <mc:Fallback xmlns="">
      <p:transition spd="slow" advTm="2452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spTree>
    <p:extLst>
      <p:ext uri="{BB962C8B-B14F-4D97-AF65-F5344CB8AC3E}">
        <p14:creationId xmlns:p14="http://schemas.microsoft.com/office/powerpoint/2010/main" val="4255471755"/>
      </p:ext>
    </p:extLst>
  </p:cSld>
  <p:clrMapOvr>
    <a:masterClrMapping/>
  </p:clrMapOvr>
  <mc:AlternateContent xmlns:mc="http://schemas.openxmlformats.org/markup-compatibility/2006" xmlns:p14="http://schemas.microsoft.com/office/powerpoint/2010/main">
    <mc:Choice Requires="p14">
      <p:transition spd="slow" p14:dur="2000" advTm="65930"/>
    </mc:Choice>
    <mc:Fallback xmlns="">
      <p:transition spd="slow" advTm="6593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spTree>
    <p:extLst>
      <p:ext uri="{BB962C8B-B14F-4D97-AF65-F5344CB8AC3E}">
        <p14:creationId xmlns:p14="http://schemas.microsoft.com/office/powerpoint/2010/main" val="1020315040"/>
      </p:ext>
    </p:extLst>
  </p:cSld>
  <p:clrMapOvr>
    <a:masterClrMapping/>
  </p:clrMapOvr>
  <mc:AlternateContent xmlns:mc="http://schemas.openxmlformats.org/markup-compatibility/2006" xmlns:p14="http://schemas.microsoft.com/office/powerpoint/2010/main">
    <mc:Choice Requires="p14">
      <p:transition spd="slow" p14:dur="2000" advTm="39409"/>
    </mc:Choice>
    <mc:Fallback xmlns="">
      <p:transition spd="slow" advTm="3940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21</a:t>
            </a:fld>
            <a:endParaRPr lang="en-US" dirty="0"/>
          </a:p>
        </p:txBody>
      </p:sp>
    </p:spTree>
    <p:extLst>
      <p:ext uri="{BB962C8B-B14F-4D97-AF65-F5344CB8AC3E}">
        <p14:creationId xmlns:p14="http://schemas.microsoft.com/office/powerpoint/2010/main" val="666837862"/>
      </p:ext>
    </p:extLst>
  </p:cSld>
  <p:clrMapOvr>
    <a:masterClrMapping/>
  </p:clrMapOvr>
  <mc:AlternateContent xmlns:mc="http://schemas.openxmlformats.org/markup-compatibility/2006" xmlns:p14="http://schemas.microsoft.com/office/powerpoint/2010/main">
    <mc:Choice Requires="p14">
      <p:transition spd="slow" p14:dur="2000" advTm="36949"/>
    </mc:Choice>
    <mc:Fallback xmlns="">
      <p:transition spd="slow" advTm="3694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22</a:t>
            </a:fld>
            <a:endParaRPr lang="en-US" dirty="0"/>
          </a:p>
        </p:txBody>
      </p:sp>
    </p:spTree>
    <p:extLst>
      <p:ext uri="{BB962C8B-B14F-4D97-AF65-F5344CB8AC3E}">
        <p14:creationId xmlns:p14="http://schemas.microsoft.com/office/powerpoint/2010/main" val="2729797053"/>
      </p:ext>
    </p:extLst>
  </p:cSld>
  <p:clrMapOvr>
    <a:masterClrMapping/>
  </p:clrMapOvr>
  <mc:AlternateContent xmlns:mc="http://schemas.openxmlformats.org/markup-compatibility/2006" xmlns:p14="http://schemas.microsoft.com/office/powerpoint/2010/main">
    <mc:Choice Requires="p14">
      <p:transition spd="slow" p14:dur="2000" advTm="10994"/>
    </mc:Choice>
    <mc:Fallback xmlns="">
      <p:transition spd="slow" advTm="1099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spTree>
    <p:extLst>
      <p:ext uri="{BB962C8B-B14F-4D97-AF65-F5344CB8AC3E}">
        <p14:creationId xmlns:p14="http://schemas.microsoft.com/office/powerpoint/2010/main" val="3893454988"/>
      </p:ext>
    </p:extLst>
  </p:cSld>
  <p:clrMapOvr>
    <a:masterClrMapping/>
  </p:clrMapOvr>
  <mc:AlternateContent xmlns:mc="http://schemas.openxmlformats.org/markup-compatibility/2006" xmlns:p14="http://schemas.microsoft.com/office/powerpoint/2010/main">
    <mc:Choice Requires="p14">
      <p:transition spd="slow" p14:dur="2000" advTm="77909"/>
    </mc:Choice>
    <mc:Fallback xmlns="">
      <p:transition spd="slow" advTm="77909"/>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spTree>
    <p:extLst>
      <p:ext uri="{BB962C8B-B14F-4D97-AF65-F5344CB8AC3E}">
        <p14:creationId xmlns:p14="http://schemas.microsoft.com/office/powerpoint/2010/main" val="134529226"/>
      </p:ext>
    </p:extLst>
  </p:cSld>
  <p:clrMapOvr>
    <a:masterClrMapping/>
  </p:clrMapOvr>
  <mc:AlternateContent xmlns:mc="http://schemas.openxmlformats.org/markup-compatibility/2006" xmlns:p14="http://schemas.microsoft.com/office/powerpoint/2010/main">
    <mc:Choice Requires="p14">
      <p:transition spd="slow" p14:dur="2000" advTm="45592"/>
    </mc:Choice>
    <mc:Fallback xmlns="">
      <p:transition spd="slow" advTm="4559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dirty="0"/>
              <a:t>Currently 60 prisoners who 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spTree>
    <p:extLst>
      <p:ext uri="{BB962C8B-B14F-4D97-AF65-F5344CB8AC3E}">
        <p14:creationId xmlns:p14="http://schemas.microsoft.com/office/powerpoint/2010/main" val="3466382627"/>
      </p:ext>
    </p:extLst>
  </p:cSld>
  <p:clrMapOvr>
    <a:masterClrMapping/>
  </p:clrMapOvr>
  <mc:AlternateContent xmlns:mc="http://schemas.openxmlformats.org/markup-compatibility/2006" xmlns:p14="http://schemas.microsoft.com/office/powerpoint/2010/main">
    <mc:Choice Requires="p14">
      <p:transition spd="slow" p14:dur="2000" advTm="77188"/>
    </mc:Choice>
    <mc:Fallback xmlns="">
      <p:transition spd="slow" advTm="771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26</a:t>
            </a:fld>
            <a:endParaRPr lang="en-US" dirty="0"/>
          </a:p>
        </p:txBody>
      </p:sp>
    </p:spTree>
    <p:extLst>
      <p:ext uri="{BB962C8B-B14F-4D97-AF65-F5344CB8AC3E}">
        <p14:creationId xmlns:p14="http://schemas.microsoft.com/office/powerpoint/2010/main" val="1479163131"/>
      </p:ext>
    </p:extLst>
  </p:cSld>
  <p:clrMapOvr>
    <a:masterClrMapping/>
  </p:clrMapOvr>
  <mc:AlternateContent xmlns:mc="http://schemas.openxmlformats.org/markup-compatibility/2006" xmlns:p14="http://schemas.microsoft.com/office/powerpoint/2010/main">
    <mc:Choice Requires="p14">
      <p:transition spd="slow" p14:dur="2000" advTm="18905"/>
    </mc:Choice>
    <mc:Fallback xmlns="">
      <p:transition spd="slow" advTm="1890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27</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70927"/>
      </p:ext>
    </p:extLst>
  </p:cSld>
  <p:clrMapOvr>
    <a:masterClrMapping/>
  </p:clrMapOvr>
  <mc:AlternateContent xmlns:mc="http://schemas.openxmlformats.org/markup-compatibility/2006" xmlns:p14="http://schemas.microsoft.com/office/powerpoint/2010/main">
    <mc:Choice Requires="p14">
      <p:transition spd="slow" p14:dur="2000" advTm="254222"/>
    </mc:Choice>
    <mc:Fallback xmlns="">
      <p:transition spd="slow" advTm="25422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3"/>
          <a:stretch>
            <a:fillRect/>
          </a:stretch>
        </p:blipFill>
        <p:spPr>
          <a:xfrm>
            <a:off x="2831312" y="0"/>
            <a:ext cx="2743200" cy="2148840"/>
          </a:xfrm>
          <a:prstGeom prst="rect">
            <a:avLst/>
          </a:prstGeom>
        </p:spPr>
      </p:pic>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4"/>
          <a:stretch>
            <a:fillRect/>
          </a:stretch>
        </p:blipFill>
        <p:spPr>
          <a:xfrm>
            <a:off x="983411" y="2230773"/>
            <a:ext cx="4756030" cy="2146662"/>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5"/>
          <a:stretch>
            <a:fillRect/>
          </a:stretch>
        </p:blipFill>
        <p:spPr>
          <a:xfrm>
            <a:off x="6315918" y="-1"/>
            <a:ext cx="5866018" cy="330410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6"/>
          <a:stretch>
            <a:fillRect/>
          </a:stretch>
        </p:blipFill>
        <p:spPr>
          <a:xfrm>
            <a:off x="32656" y="4422475"/>
            <a:ext cx="3595099" cy="2389050"/>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7"/>
          <a:stretch>
            <a:fillRect/>
          </a:stretch>
        </p:blipFill>
        <p:spPr>
          <a:xfrm>
            <a:off x="3636444" y="4468483"/>
            <a:ext cx="3517468" cy="2343042"/>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8"/>
          <a:stretch>
            <a:fillRect/>
          </a:stretch>
        </p:blipFill>
        <p:spPr>
          <a:xfrm>
            <a:off x="7176505" y="3304105"/>
            <a:ext cx="4982838" cy="3553895"/>
          </a:xfrm>
          <a:prstGeom prst="rect">
            <a:avLst/>
          </a:prstGeom>
        </p:spPr>
      </p:pic>
      <p:pic>
        <p:nvPicPr>
          <p:cNvPr id="2" name="Picture 4">
            <a:extLst>
              <a:ext uri="{FF2B5EF4-FFF2-40B4-BE49-F238E27FC236}">
                <a16:creationId xmlns:a16="http://schemas.microsoft.com/office/drawing/2014/main" id="{D5718499-B996-A431-5256-51F329E5897D}"/>
              </a:ext>
            </a:extLst>
          </p:cNvPr>
          <p:cNvPicPr>
            <a:picLocks noChangeAspect="1"/>
          </p:cNvPicPr>
          <p:nvPr/>
        </p:nvPicPr>
        <p:blipFill rotWithShape="1">
          <a:blip r:embed="rId9"/>
          <a:srcRect l="18694" r="22195"/>
          <a:stretch/>
        </p:blipFill>
        <p:spPr>
          <a:xfrm>
            <a:off x="50391" y="0"/>
            <a:ext cx="1956688" cy="2201271"/>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C8EC095-56E2-74A2-94E8-DB657D646F42}"/>
              </a:ext>
            </a:extLst>
          </p:cNvPr>
          <p:cNvSpPr>
            <a:spLocks noGrp="1"/>
          </p:cNvSpPr>
          <p:nvPr>
            <p:ph type="title"/>
          </p:nvPr>
        </p:nvSpPr>
        <p:spPr>
          <a:xfrm>
            <a:off x="838200" y="707028"/>
            <a:ext cx="10515600" cy="1282797"/>
          </a:xfrm>
        </p:spPr>
        <p:txBody>
          <a:bodyPr>
            <a:normAutofit/>
          </a:bodyPr>
          <a:lstStyle/>
          <a:p>
            <a:pPr algn="ctr"/>
            <a:r>
              <a:rPr lang="en-GB" sz="6000" b="1" i="1" u="sng" dirty="0"/>
              <a:t>Crown court</a:t>
            </a:r>
          </a:p>
        </p:txBody>
      </p:sp>
      <p:sp>
        <p:nvSpPr>
          <p:cNvPr id="7" name="Slide Number Placeholder 6">
            <a:extLst>
              <a:ext uri="{FF2B5EF4-FFF2-40B4-BE49-F238E27FC236}">
                <a16:creationId xmlns:a16="http://schemas.microsoft.com/office/drawing/2014/main" id="{26451265-C749-D85C-5AC1-FDD5F73B595C}"/>
              </a:ext>
            </a:extLst>
          </p:cNvPr>
          <p:cNvSpPr>
            <a:spLocks noGrp="1"/>
          </p:cNvSpPr>
          <p:nvPr>
            <p:ph type="sldNum" sz="quarter" idx="12"/>
          </p:nvPr>
        </p:nvSpPr>
        <p:spPr/>
        <p:txBody>
          <a:bodyPr/>
          <a:lstStyle/>
          <a:p>
            <a:fld id="{B5CEABB6-07DC-46E8-9B57-56EC44A396E5}" type="slidenum">
              <a:rPr lang="en-US" smtClean="0"/>
              <a:t>29</a:t>
            </a:fld>
            <a:endParaRPr lang="en-US" dirty="0"/>
          </a:p>
        </p:txBody>
      </p:sp>
      <p:pic>
        <p:nvPicPr>
          <p:cNvPr id="10" name="Online Media 9" title="The Crown Court">
            <a:hlinkClick r:id="" action="ppaction://media"/>
            <a:extLst>
              <a:ext uri="{FF2B5EF4-FFF2-40B4-BE49-F238E27FC236}">
                <a16:creationId xmlns:a16="http://schemas.microsoft.com/office/drawing/2014/main" id="{A07FF82E-761E-EFFB-9A1C-91F95CA0DDC0}"/>
              </a:ext>
            </a:extLst>
          </p:cNvPr>
          <p:cNvPicPr>
            <a:picLocks noRot="1" noChangeAspect="1"/>
          </p:cNvPicPr>
          <p:nvPr>
            <a:videoFile r:link="rId1"/>
          </p:nvPr>
        </p:nvPicPr>
        <p:blipFill>
          <a:blip r:embed="rId3"/>
          <a:stretch>
            <a:fillRect/>
          </a:stretch>
        </p:blipFill>
        <p:spPr>
          <a:xfrm>
            <a:off x="2629140" y="2024924"/>
            <a:ext cx="7302740" cy="4126048"/>
          </a:xfrm>
          <a:prstGeom prst="rect">
            <a:avLst/>
          </a:prstGeom>
        </p:spPr>
      </p:pic>
    </p:spTree>
    <p:extLst>
      <p:ext uri="{BB962C8B-B14F-4D97-AF65-F5344CB8AC3E}">
        <p14:creationId xmlns:p14="http://schemas.microsoft.com/office/powerpoint/2010/main" val="4098285219"/>
      </p:ext>
    </p:extLst>
  </p:cSld>
  <p:clrMapOvr>
    <a:masterClrMapping/>
  </p:clrMapOvr>
  <mc:AlternateContent xmlns:mc="http://schemas.openxmlformats.org/markup-compatibility/2006" xmlns:p14="http://schemas.microsoft.com/office/powerpoint/2010/main">
    <mc:Choice Requires="p14">
      <p:transition spd="slow" p14:dur="2000" advTm="14471"/>
    </mc:Choice>
    <mc:Fallback xmlns="">
      <p:transition spd="slow" advTm="1447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Continued</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30</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3"/>
          <a:stretch>
            <a:fillRect/>
          </a:stretch>
        </p:blipFill>
        <p:spPr>
          <a:xfrm>
            <a:off x="1801004" y="1692646"/>
            <a:ext cx="8688717" cy="4909125"/>
          </a:xfrm>
          <a:prstGeom prst="rect">
            <a:avLst/>
          </a:prstGeom>
        </p:spPr>
      </p:pic>
    </p:spTree>
    <p:extLst>
      <p:ext uri="{BB962C8B-B14F-4D97-AF65-F5344CB8AC3E}">
        <p14:creationId xmlns:p14="http://schemas.microsoft.com/office/powerpoint/2010/main" val="3723902415"/>
      </p:ext>
    </p:extLst>
  </p:cSld>
  <p:clrMapOvr>
    <a:masterClrMapping/>
  </p:clrMapOvr>
  <mc:AlternateContent xmlns:mc="http://schemas.openxmlformats.org/markup-compatibility/2006" xmlns:p14="http://schemas.microsoft.com/office/powerpoint/2010/main">
    <mc:Choice Requires="p14">
      <p:transition spd="slow" p14:dur="2000" advTm="12035"/>
    </mc:Choice>
    <mc:Fallback xmlns="">
      <p:transition spd="slow" advTm="120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31</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2304"/>
            <a:ext cx="12192000" cy="6952891"/>
          </a:xfrm>
          <a:prstGeom prst="rect">
            <a:avLst/>
          </a:prstGeom>
        </p:spPr>
      </p:pic>
    </p:spTree>
    <p:extLst>
      <p:ext uri="{BB962C8B-B14F-4D97-AF65-F5344CB8AC3E}">
        <p14:creationId xmlns:p14="http://schemas.microsoft.com/office/powerpoint/2010/main" val="2842125208"/>
      </p:ext>
    </p:extLst>
  </p:cSld>
  <p:clrMapOvr>
    <a:masterClrMapping/>
  </p:clrMapOvr>
  <mc:AlternateContent xmlns:mc="http://schemas.openxmlformats.org/markup-compatibility/2006" xmlns:p14="http://schemas.microsoft.com/office/powerpoint/2010/main">
    <mc:Choice Requires="p14">
      <p:transition spd="slow" p14:dur="2000" advTm="9315"/>
    </mc:Choice>
    <mc:Fallback xmlns="">
      <p:transition spd="slow" advTm="931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spTree>
    <p:extLst>
      <p:ext uri="{BB962C8B-B14F-4D97-AF65-F5344CB8AC3E}">
        <p14:creationId xmlns:p14="http://schemas.microsoft.com/office/powerpoint/2010/main" val="1294041162"/>
      </p:ext>
    </p:extLst>
  </p:cSld>
  <p:clrMapOvr>
    <a:masterClrMapping/>
  </p:clrMapOvr>
  <mc:AlternateContent xmlns:mc="http://schemas.openxmlformats.org/markup-compatibility/2006" xmlns:p14="http://schemas.microsoft.com/office/powerpoint/2010/main">
    <mc:Choice Requires="p14">
      <p:transition spd="slow" p14:dur="2000" advTm="49399"/>
    </mc:Choice>
    <mc:Fallback xmlns="">
      <p:transition spd="slow" advTm="4939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spTree>
    <p:extLst>
      <p:ext uri="{BB962C8B-B14F-4D97-AF65-F5344CB8AC3E}">
        <p14:creationId xmlns:p14="http://schemas.microsoft.com/office/powerpoint/2010/main" val="3777759008"/>
      </p:ext>
    </p:extLst>
  </p:cSld>
  <p:clrMapOvr>
    <a:masterClrMapping/>
  </p:clrMapOvr>
  <mc:AlternateContent xmlns:mc="http://schemas.openxmlformats.org/markup-compatibility/2006" xmlns:p14="http://schemas.microsoft.com/office/powerpoint/2010/main">
    <mc:Choice Requires="p14">
      <p:transition spd="slow" p14:dur="2000" advTm="25621"/>
    </mc:Choice>
    <mc:Fallback xmlns="">
      <p:transition spd="slow" advTm="2562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spTree>
    <p:extLst>
      <p:ext uri="{BB962C8B-B14F-4D97-AF65-F5344CB8AC3E}">
        <p14:creationId xmlns:p14="http://schemas.microsoft.com/office/powerpoint/2010/main" val="1749608496"/>
      </p:ext>
    </p:extLst>
  </p:cSld>
  <p:clrMapOvr>
    <a:masterClrMapping/>
  </p:clrMapOvr>
  <mc:AlternateContent xmlns:mc="http://schemas.openxmlformats.org/markup-compatibility/2006" xmlns:p14="http://schemas.microsoft.com/office/powerpoint/2010/main">
    <mc:Choice Requires="p14">
      <p:transition spd="slow" p14:dur="2000" advTm="26497"/>
    </mc:Choice>
    <mc:Fallback xmlns="">
      <p:transition spd="slow" advTm="2649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spTree>
    <p:extLst>
      <p:ext uri="{BB962C8B-B14F-4D97-AF65-F5344CB8AC3E}">
        <p14:creationId xmlns:p14="http://schemas.microsoft.com/office/powerpoint/2010/main" val="125860255"/>
      </p:ext>
    </p:extLst>
  </p:cSld>
  <p:clrMapOvr>
    <a:masterClrMapping/>
  </p:clrMapOvr>
  <mc:AlternateContent xmlns:mc="http://schemas.openxmlformats.org/markup-compatibility/2006" xmlns:p14="http://schemas.microsoft.com/office/powerpoint/2010/main">
    <mc:Choice Requires="p14">
      <p:transition spd="slow" p14:dur="2000" advTm="29475"/>
    </mc:Choice>
    <mc:Fallback xmlns="">
      <p:transition spd="slow" advTm="2947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spTree>
    <p:extLst>
      <p:ext uri="{BB962C8B-B14F-4D97-AF65-F5344CB8AC3E}">
        <p14:creationId xmlns:p14="http://schemas.microsoft.com/office/powerpoint/2010/main" val="1256408066"/>
      </p:ext>
    </p:extLst>
  </p:cSld>
  <p:clrMapOvr>
    <a:masterClrMapping/>
  </p:clrMapOvr>
  <mc:AlternateContent xmlns:mc="http://schemas.openxmlformats.org/markup-compatibility/2006" xmlns:p14="http://schemas.microsoft.com/office/powerpoint/2010/main">
    <mc:Choice Requires="p14">
      <p:transition spd="slow" p14:dur="2000" advTm="26223"/>
    </mc:Choice>
    <mc:Fallback xmlns="">
      <p:transition spd="slow" advTm="2622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37</a:t>
            </a:fld>
            <a:endParaRPr lang="en-US" dirty="0"/>
          </a:p>
        </p:txBody>
      </p:sp>
      <p:pic>
        <p:nvPicPr>
          <p:cNvPr id="2" name="Online Media 1" title="Joshua Gardner sentenced to three and a half years by Court of Appeal">
            <a:hlinkClick r:id="" action="ppaction://media"/>
            <a:extLst>
              <a:ext uri="{FF2B5EF4-FFF2-40B4-BE49-F238E27FC236}">
                <a16:creationId xmlns:a16="http://schemas.microsoft.com/office/drawing/2014/main" id="{F700EFD0-704B-8DF9-4B8A-AFF93523299F}"/>
              </a:ext>
            </a:extLst>
          </p:cNvPr>
          <p:cNvPicPr>
            <a:picLocks noRot="1" noChangeAspect="1"/>
          </p:cNvPicPr>
          <p:nvPr>
            <a:videoFile r:link="rId1"/>
          </p:nvPr>
        </p:nvPicPr>
        <p:blipFill>
          <a:blip r:embed="rId3"/>
          <a:stretch>
            <a:fillRect/>
          </a:stretch>
        </p:blipFill>
        <p:spPr>
          <a:xfrm>
            <a:off x="2928188" y="2073095"/>
            <a:ext cx="6187056" cy="3495687"/>
          </a:xfrm>
          <a:prstGeom prst="rect">
            <a:avLst/>
          </a:prstGeom>
        </p:spPr>
      </p:pic>
    </p:spTree>
    <p:extLst>
      <p:ext uri="{BB962C8B-B14F-4D97-AF65-F5344CB8AC3E}">
        <p14:creationId xmlns:p14="http://schemas.microsoft.com/office/powerpoint/2010/main" val="1264803524"/>
      </p:ext>
    </p:extLst>
  </p:cSld>
  <p:clrMapOvr>
    <a:masterClrMapping/>
  </p:clrMapOvr>
  <mc:AlternateContent xmlns:mc="http://schemas.openxmlformats.org/markup-compatibility/2006" xmlns:p14="http://schemas.microsoft.com/office/powerpoint/2010/main">
    <mc:Choice Requires="p14">
      <p:transition spd="slow" p14:dur="2000" advTm="27618"/>
    </mc:Choice>
    <mc:Fallback xmlns="">
      <p:transition spd="slow" advTm="276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38</a:t>
            </a:fld>
            <a:endParaRPr lang="en-US" dirty="0"/>
          </a:p>
        </p:txBody>
      </p:sp>
    </p:spTree>
    <p:extLst>
      <p:ext uri="{BB962C8B-B14F-4D97-AF65-F5344CB8AC3E}">
        <p14:creationId xmlns:p14="http://schemas.microsoft.com/office/powerpoint/2010/main" val="3131555830"/>
      </p:ext>
    </p:extLst>
  </p:cSld>
  <p:clrMapOvr>
    <a:masterClrMapping/>
  </p:clrMapOvr>
  <mc:AlternateContent xmlns:mc="http://schemas.openxmlformats.org/markup-compatibility/2006" xmlns:p14="http://schemas.microsoft.com/office/powerpoint/2010/main">
    <mc:Choice Requires="p14">
      <p:transition spd="slow" p14:dur="2000" advTm="28151"/>
    </mc:Choice>
    <mc:Fallback xmlns="">
      <p:transition spd="slow" advTm="2815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39</a:t>
            </a:fld>
            <a:endParaRPr lang="en-US" dirty="0"/>
          </a:p>
        </p:txBody>
      </p:sp>
    </p:spTree>
    <p:extLst>
      <p:ext uri="{BB962C8B-B14F-4D97-AF65-F5344CB8AC3E}">
        <p14:creationId xmlns:p14="http://schemas.microsoft.com/office/powerpoint/2010/main" val="1673980006"/>
      </p:ext>
    </p:extLst>
  </p:cSld>
  <p:clrMapOvr>
    <a:masterClrMapping/>
  </p:clrMapOvr>
  <mc:AlternateContent xmlns:mc="http://schemas.openxmlformats.org/markup-compatibility/2006" xmlns:p14="http://schemas.microsoft.com/office/powerpoint/2010/main">
    <mc:Choice Requires="p14">
      <p:transition spd="slow" p14:dur="2000" advTm="20974"/>
    </mc:Choice>
    <mc:Fallback xmlns="">
      <p:transition spd="slow" advTm="20974"/>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40</a:t>
            </a:fld>
            <a:endParaRPr lang="en-US" dirty="0"/>
          </a:p>
        </p:txBody>
      </p:sp>
    </p:spTree>
    <p:extLst>
      <p:ext uri="{BB962C8B-B14F-4D97-AF65-F5344CB8AC3E}">
        <p14:creationId xmlns:p14="http://schemas.microsoft.com/office/powerpoint/2010/main" val="2653890542"/>
      </p:ext>
    </p:extLst>
  </p:cSld>
  <p:clrMapOvr>
    <a:masterClrMapping/>
  </p:clrMapOvr>
  <mc:AlternateContent xmlns:mc="http://schemas.openxmlformats.org/markup-compatibility/2006" xmlns:p14="http://schemas.microsoft.com/office/powerpoint/2010/main">
    <mc:Choice Requires="p14">
      <p:transition spd="slow" p14:dur="2000" advTm="20738"/>
    </mc:Choice>
    <mc:Fallback xmlns="">
      <p:transition spd="slow" advTm="2073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41</a:t>
            </a:fld>
            <a:endParaRPr lang="en-US" dirty="0"/>
          </a:p>
        </p:txBody>
      </p:sp>
    </p:spTree>
    <p:extLst>
      <p:ext uri="{BB962C8B-B14F-4D97-AF65-F5344CB8AC3E}">
        <p14:creationId xmlns:p14="http://schemas.microsoft.com/office/powerpoint/2010/main" val="163304967"/>
      </p:ext>
    </p:extLst>
  </p:cSld>
  <p:clrMapOvr>
    <a:masterClrMapping/>
  </p:clrMapOvr>
  <mc:AlternateContent xmlns:mc="http://schemas.openxmlformats.org/markup-compatibility/2006" xmlns:p14="http://schemas.microsoft.com/office/powerpoint/2010/main">
    <mc:Choice Requires="p14">
      <p:transition spd="slow" p14:dur="2000" advTm="26686"/>
    </mc:Choice>
    <mc:Fallback xmlns="">
      <p:transition spd="slow" advTm="26686"/>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42</a:t>
            </a:fld>
            <a:endParaRPr lang="en-US" dirty="0"/>
          </a:p>
        </p:txBody>
      </p:sp>
    </p:spTree>
    <p:extLst>
      <p:ext uri="{BB962C8B-B14F-4D97-AF65-F5344CB8AC3E}">
        <p14:creationId xmlns:p14="http://schemas.microsoft.com/office/powerpoint/2010/main" val="1581018316"/>
      </p:ext>
    </p:extLst>
  </p:cSld>
  <p:clrMapOvr>
    <a:masterClrMapping/>
  </p:clrMapOvr>
  <mc:AlternateContent xmlns:mc="http://schemas.openxmlformats.org/markup-compatibility/2006" xmlns:p14="http://schemas.microsoft.com/office/powerpoint/2010/main">
    <mc:Choice Requires="p14">
      <p:transition spd="slow" p14:dur="2000" advTm="7812"/>
    </mc:Choice>
    <mc:Fallback xmlns="">
      <p:transition spd="slow" advTm="7812"/>
    </mc:Fallback>
  </mc:AlternateContent>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2.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1859</Words>
  <Application>Microsoft Office PowerPoint</Application>
  <PresentationFormat>Widescreen</PresentationFormat>
  <Paragraphs>291</Paragraphs>
  <Slides>42</Slides>
  <Notes>4</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Quire Sans</vt:lpstr>
      <vt:lpstr>Quire Sans Pro Light</vt:lpstr>
      <vt:lpstr>Tisa Offc Serif Pro</vt:lpstr>
      <vt:lpstr>Wingdings</vt:lpstr>
      <vt:lpstr>Office Theme</vt:lpstr>
      <vt:lpstr>The English legal system</vt:lpstr>
      <vt:lpstr>Content </vt:lpstr>
      <vt:lpstr>Aims and learning objectives</vt:lpstr>
      <vt:lpstr>English legal system</vt:lpstr>
      <vt:lpstr>We have a common law system</vt:lpstr>
      <vt:lpstr>The Criminal Courts</vt:lpstr>
      <vt:lpstr>What are the courts and what do they deal with?</vt:lpstr>
      <vt:lpstr>We first need to know the types of offences</vt:lpstr>
      <vt:lpstr>Important terms</vt:lpstr>
      <vt:lpstr>Magistrates court</vt:lpstr>
      <vt:lpstr>Lets take a look at the court</vt:lpstr>
      <vt:lpstr>What happens when you as police officer attend the magistrates court?</vt:lpstr>
      <vt:lpstr>Who is involved in the Magistrates Court?</vt:lpstr>
      <vt:lpstr>What does the magistrates court do?</vt:lpstr>
      <vt:lpstr>Preliminary hearings</vt:lpstr>
      <vt:lpstr>Others</vt:lpstr>
      <vt:lpstr>Lets take a break!</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PowerPoint Presentation</vt:lpstr>
      <vt:lpstr>Crown court</vt:lpstr>
      <vt:lpstr>Continued</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4</cp:revision>
  <dcterms:created xsi:type="dcterms:W3CDTF">2023-02-04T22:38:21Z</dcterms:created>
  <dcterms:modified xsi:type="dcterms:W3CDTF">2025-03-06T13:18:26Z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