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31"/>
  </p:notesMasterIdLst>
  <p:handoutMasterIdLst>
    <p:handoutMasterId r:id="rId32"/>
  </p:handoutMasterIdLst>
  <p:sldIdLst>
    <p:sldId id="257" r:id="rId2"/>
    <p:sldId id="258" r:id="rId3"/>
    <p:sldId id="259" r:id="rId4"/>
    <p:sldId id="260" r:id="rId5"/>
    <p:sldId id="262" r:id="rId6"/>
    <p:sldId id="263" r:id="rId7"/>
    <p:sldId id="264" r:id="rId8"/>
    <p:sldId id="265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87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2384" y="-1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notesMaster" Target="notesMasters/notesMaster1.xml"/><Relationship Id="rId32" Type="http://schemas.openxmlformats.org/officeDocument/2006/relationships/handoutMaster" Target="handoutMasters/handoutMaster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printerSettings" Target="printerSettings/printerSettings1.bin"/><Relationship Id="rId34" Type="http://schemas.openxmlformats.org/officeDocument/2006/relationships/presProps" Target="presProps.xml"/><Relationship Id="rId35" Type="http://schemas.openxmlformats.org/officeDocument/2006/relationships/viewProps" Target="viewProps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0A6677-3686-4515-BE61-70B795523306}" type="datetimeFigureOut">
              <a:rPr lang="en-US" smtClean="0"/>
              <a:t>04/10/2018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723F03-7B5E-4F68-BA7A-C08C6FAD91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8512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FB3B69-3536-4F4E-9C52-7A0AD67F63AD}" type="datetimeFigureOut">
              <a:rPr lang="en-US" smtClean="0"/>
              <a:t>04/10/2018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8E5F6F-E3DB-411C-87BE-A5E5706A21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3829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_rels/notesSlide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2C91BDCE-F18B-4D44-AB4F-F64E110E646D}" type="slidenum">
              <a:rPr lang="en-US" altLang="en-US" smtClean="0"/>
              <a:pPr eaLnBrk="1" hangingPunct="1"/>
              <a:t>1</a:t>
            </a:fld>
            <a:endParaRPr lang="en-US" altLang="en-US" smtClean="0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AEEB9063-5A85-4C1D-9DC9-F79CF6A24DCA}" type="slidenum">
              <a:rPr lang="en-US" altLang="en-US" smtClean="0"/>
              <a:pPr eaLnBrk="1" hangingPunct="1"/>
              <a:t>3</a:t>
            </a:fld>
            <a:endParaRPr lang="en-US" altLang="en-US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2C4FE4D-A09D-4B98-8774-0FFCAB294076}" type="slidenum">
              <a:rPr lang="en-US" altLang="en-US" smtClean="0"/>
              <a:pPr eaLnBrk="1" hangingPunct="1"/>
              <a:t>4</a:t>
            </a:fld>
            <a:endParaRPr lang="en-US" altLang="en-US" smtClean="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8D2AC7B0-0096-494E-93F5-031E68A9D032}" type="slidenum">
              <a:rPr lang="en-US" altLang="en-US" smtClean="0"/>
              <a:pPr eaLnBrk="1" hangingPunct="1"/>
              <a:t>5</a:t>
            </a:fld>
            <a:endParaRPr lang="en-US" altLang="en-US" smtClean="0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D534F2A8-7E28-45D2-ADF1-1B3B320BD529}" type="slidenum">
              <a:rPr lang="en-US" altLang="en-US" smtClean="0"/>
              <a:pPr eaLnBrk="1" hangingPunct="1"/>
              <a:t>6</a:t>
            </a:fld>
            <a:endParaRPr lang="en-US" altLang="en-US" smtClean="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D151B54D-6F35-449B-B8EB-4F031BD206D2}" type="slidenum">
              <a:rPr lang="en-US" altLang="en-US" smtClean="0"/>
              <a:pPr eaLnBrk="1" hangingPunct="1"/>
              <a:t>7</a:t>
            </a:fld>
            <a:endParaRPr lang="en-US" altLang="en-US" smtClean="0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3497965E-D191-47B8-A800-FB02EF4477EF}" type="slidenum">
              <a:rPr lang="en-US" altLang="en-US" smtClean="0"/>
              <a:pPr eaLnBrk="1" hangingPunct="1"/>
              <a:t>8</a:t>
            </a:fld>
            <a:endParaRPr lang="en-US" altLang="en-US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3AA8A05E-8950-4170-A3E7-9538A21C2BF8}" type="slidenum">
              <a:rPr lang="en-US" altLang="en-US" smtClean="0"/>
              <a:pPr eaLnBrk="1" hangingPunct="1"/>
              <a:t>9</a:t>
            </a:fld>
            <a:endParaRPr lang="en-US" altLang="en-US" smtClean="0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9D48585-4C40-4190-AD2D-A6629200F70D}" type="slidenum">
              <a:rPr lang="en-US" altLang="en-US" smtClean="0"/>
              <a:pPr eaLnBrk="1" hangingPunct="1"/>
              <a:t>10</a:t>
            </a:fld>
            <a:endParaRPr lang="en-US" altLang="en-US" smtClean="0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66FA9D6-3E0A-409B-8100-38AFE741E960}" type="slidenum">
              <a:rPr lang="en-US" altLang="en-US" smtClean="0"/>
              <a:pPr eaLnBrk="1" hangingPunct="1"/>
              <a:t>11</a:t>
            </a:fld>
            <a:endParaRPr lang="en-US" altLang="en-US" smtClean="0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8964FD07-D4D0-4FFD-A8F6-3668904B70F0}" type="slidenum">
              <a:rPr lang="en-US" altLang="en-US" smtClean="0"/>
              <a:pPr eaLnBrk="1" hangingPunct="1"/>
              <a:t>12</a:t>
            </a:fld>
            <a:endParaRPr lang="en-US" altLang="en-US" smtClean="0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399DCC8-C440-467B-B8F2-848C7D377FA0}" type="slidenum">
              <a:rPr lang="en-US" altLang="en-US" smtClean="0"/>
              <a:pPr eaLnBrk="1" hangingPunct="1"/>
              <a:t>13</a:t>
            </a:fld>
            <a:endParaRPr lang="en-US" altLang="en-US" smtClean="0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08D3857F-27E6-403E-B93D-ADCB2AB722F5}" type="slidenum">
              <a:rPr lang="en-US" altLang="en-US" smtClean="0"/>
              <a:pPr eaLnBrk="1" hangingPunct="1"/>
              <a:t>18</a:t>
            </a:fld>
            <a:endParaRPr lang="en-US" altLang="en-US" smtClean="0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DE8655BD-8225-474A-99BB-283EA741FE2E}" type="slidenum">
              <a:rPr lang="en-US" altLang="en-US" smtClean="0"/>
              <a:pPr eaLnBrk="1" hangingPunct="1"/>
              <a:t>21</a:t>
            </a:fld>
            <a:endParaRPr lang="en-US" altLang="en-US" smtClean="0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F8B880EC-9EF5-4F25-A892-A07B696AC2FF}" type="slidenum">
              <a:rPr lang="en-US" altLang="en-US" smtClean="0"/>
              <a:pPr eaLnBrk="1" hangingPunct="1"/>
              <a:t>22</a:t>
            </a:fld>
            <a:endParaRPr lang="en-US" altLang="en-US" smtClean="0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86D6B07B-B561-4F3D-8F4B-FFA1BEAEB7CC}" type="slidenum">
              <a:rPr lang="en-US" altLang="en-US" smtClean="0"/>
              <a:pPr eaLnBrk="1" hangingPunct="1"/>
              <a:t>23</a:t>
            </a:fld>
            <a:endParaRPr lang="en-US" altLang="en-US" smtClean="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6E7AFC91-8D0B-47CB-9E77-32DBBC7BC404}" type="slidenum">
              <a:rPr lang="en-US" altLang="en-US" smtClean="0"/>
              <a:pPr eaLnBrk="1" hangingPunct="1"/>
              <a:t>24</a:t>
            </a:fld>
            <a:endParaRPr lang="en-US" altLang="en-US" smtClean="0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2A5EEBDA-8EAA-47F8-897A-ECB69B1AD991}" type="slidenum">
              <a:rPr lang="en-US" altLang="en-US" smtClean="0"/>
              <a:pPr eaLnBrk="1" hangingPunct="1"/>
              <a:t>25</a:t>
            </a:fld>
            <a:endParaRPr lang="en-US" altLang="en-US" smtClean="0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344DD1D9-680D-451D-AC2D-47CB25696FC1}" type="slidenum">
              <a:rPr lang="en-US" altLang="en-US" smtClean="0"/>
              <a:pPr eaLnBrk="1" hangingPunct="1"/>
              <a:t>26</a:t>
            </a:fld>
            <a:endParaRPr lang="en-US" altLang="en-US" smtClean="0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BF495AD-04AF-4C03-8176-E196217581DB}" type="slidenum">
              <a:rPr lang="en-US" altLang="en-US" smtClean="0"/>
              <a:pPr eaLnBrk="1" hangingPunct="1"/>
              <a:t>27</a:t>
            </a:fld>
            <a:endParaRPr lang="en-US" altLang="en-US" smtClean="0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7E685231-45E7-46BE-8273-1AE4E84B13AA}" type="slidenum">
              <a:rPr lang="en-US" altLang="en-US" smtClean="0"/>
              <a:pPr eaLnBrk="1" hangingPunct="1"/>
              <a:t>28</a:t>
            </a:fld>
            <a:endParaRPr lang="en-US" altLang="en-US" smtClean="0"/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2C42035A-D81C-4A36-AFCA-FC55202F43FD}" type="slidenum">
              <a:rPr lang="en-US" altLang="en-US" smtClean="0"/>
              <a:pPr eaLnBrk="1" hangingPunct="1"/>
              <a:t>29</a:t>
            </a:fld>
            <a:endParaRPr lang="en-US" altLang="en-US" smtClean="0"/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AE5C1-10D2-4BEE-A62B-C008810E18EB}" type="datetimeFigureOut">
              <a:rPr lang="en-US" smtClean="0"/>
              <a:t>04/10/2018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47F10A6-A998-4131-9FD0-36B6D1B95F4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AE5C1-10D2-4BEE-A62B-C008810E18EB}" type="datetimeFigureOut">
              <a:rPr lang="en-US" smtClean="0"/>
              <a:t>04/10/2018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47F10A6-A998-4131-9FD0-36B6D1B95F4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AE5C1-10D2-4BEE-A62B-C008810E18EB}" type="datetimeFigureOut">
              <a:rPr lang="en-US" smtClean="0"/>
              <a:t>04/10/2018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47F10A6-A998-4131-9FD0-36B6D1B95F4E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243AE5C1-10D2-4BEE-A62B-C008810E18EB}" type="datetimeFigureOut">
              <a:rPr lang="en-US" smtClean="0"/>
              <a:t>04/10/2018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F10A6-A998-4131-9FD0-36B6D1B95F4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AE5C1-10D2-4BEE-A62B-C008810E18EB}" type="datetimeFigureOut">
              <a:rPr lang="en-US" smtClean="0"/>
              <a:t>04/10/2018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47F10A6-A998-4131-9FD0-36B6D1B95F4E}" type="slidenum">
              <a:rPr lang="en-US" smtClean="0"/>
              <a:t>‹#›</a:t>
            </a:fld>
            <a:endParaRPr lang="en-US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AE5C1-10D2-4BEE-A62B-C008810E18EB}" type="datetimeFigureOut">
              <a:rPr lang="en-US" smtClean="0"/>
              <a:t>04/10/2018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47F10A6-A998-4131-9FD0-36B6D1B95F4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AE5C1-10D2-4BEE-A62B-C008810E18EB}" type="datetimeFigureOut">
              <a:rPr lang="en-US" smtClean="0"/>
              <a:t>04/10/2018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47F10A6-A998-4131-9FD0-36B6D1B95F4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47F10A6-A998-4131-9FD0-36B6D1B95F4E}" type="slidenum">
              <a:rPr lang="en-US" smtClean="0"/>
              <a:t>‹#›</a:t>
            </a:fld>
            <a:endParaRPr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AE5C1-10D2-4BEE-A62B-C008810E18EB}" type="datetimeFigureOut">
              <a:rPr lang="en-US" smtClean="0"/>
              <a:t>04/10/2018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47F10A6-A998-4131-9FD0-36B6D1B95F4E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243AE5C1-10D2-4BEE-A62B-C008810E18EB}" type="datetimeFigureOut">
              <a:rPr lang="en-US" smtClean="0"/>
              <a:t>04/10/2018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AE5C1-10D2-4BEE-A62B-C008810E18EB}" type="datetimeFigureOut">
              <a:rPr lang="en-US" smtClean="0"/>
              <a:t>04/10/2018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F10A6-A998-4131-9FD0-36B6D1B95F4E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47F10A6-A998-4131-9FD0-36B6D1B95F4E}" type="slidenum">
              <a:rPr lang="en-US" smtClean="0"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AE5C1-10D2-4BEE-A62B-C008810E18EB}" type="datetimeFigureOut">
              <a:rPr lang="en-US" smtClean="0"/>
              <a:t>04/10/2018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43AE5C1-10D2-4BEE-A62B-C008810E18EB}" type="datetimeFigureOut">
              <a:rPr lang="en-US" smtClean="0"/>
              <a:t>04/10/2018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47F10A6-A998-4131-9FD0-36B6D1B95F4E}" type="slidenum">
              <a:rPr lang="en-US" smtClean="0"/>
              <a:t>‹#›</a:t>
            </a:fld>
            <a:endParaRPr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9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0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457200" y="1600200"/>
            <a:ext cx="8077200" cy="1609725"/>
          </a:xfrm>
        </p:spPr>
        <p:txBody>
          <a:bodyPr anchor="ctr"/>
          <a:lstStyle/>
          <a:p>
            <a:r>
              <a:rPr lang="en-GB" altLang="en-US" dirty="0" smtClean="0"/>
              <a:t>Introduction to SHSS6070 </a:t>
            </a:r>
            <a:r>
              <a:rPr lang="en-GB" altLang="en-US" dirty="0" smtClean="0"/>
              <a:t>- </a:t>
            </a:r>
            <a:r>
              <a:rPr lang="en-GB" altLang="en-US" sz="4400" dirty="0" smtClean="0"/>
              <a:t>Independent Study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3025775" y="3541713"/>
            <a:ext cx="6118225" cy="2000250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endParaRPr lang="en-GB" altLang="en-US" dirty="0" smtClean="0"/>
          </a:p>
          <a:p>
            <a:pPr marL="0" indent="0" eaLnBrk="1" hangingPunct="1">
              <a:buFont typeface="Wingdings" pitchFamily="2" charset="2"/>
              <a:buNone/>
            </a:pPr>
            <a:r>
              <a:rPr lang="en-GB" altLang="en-US" dirty="0" smtClean="0"/>
              <a:t>2018/19</a:t>
            </a:r>
            <a:endParaRPr lang="en-GB" altLang="en-US" sz="1900" dirty="0" smtClean="0"/>
          </a:p>
          <a:p>
            <a:pPr marL="0" indent="0" eaLnBrk="1" hangingPunct="1">
              <a:buFont typeface="Wingdings" pitchFamily="2" charset="2"/>
              <a:buNone/>
            </a:pPr>
            <a:r>
              <a:rPr lang="en-GB" altLang="en-US" sz="1900" dirty="0"/>
              <a:t>A</a:t>
            </a:r>
            <a:r>
              <a:rPr lang="en-GB" altLang="en-US" sz="1900" dirty="0" smtClean="0"/>
              <a:t>lison Connaughton</a:t>
            </a:r>
          </a:p>
        </p:txBody>
      </p:sp>
    </p:spTree>
    <p:extLst>
      <p:ext uri="{BB962C8B-B14F-4D97-AF65-F5344CB8AC3E}">
        <p14:creationId xmlns:p14="http://schemas.microsoft.com/office/powerpoint/2010/main" val="197299939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anchor="ctr"/>
          <a:lstStyle/>
          <a:p>
            <a:pPr eaLnBrk="1" hangingPunct="1"/>
            <a:r>
              <a:rPr lang="en-GB" altLang="en-US" smtClean="0"/>
              <a:t>Today’s Lecture Content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1371600"/>
            <a:ext cx="7543800" cy="4525963"/>
          </a:xfrm>
        </p:spPr>
        <p:txBody>
          <a:bodyPr/>
          <a:lstStyle/>
          <a:p>
            <a:r>
              <a:rPr lang="en-GB" altLang="en-US" dirty="0" smtClean="0"/>
              <a:t>Introduction to Independent Study (Dissertation) Process</a:t>
            </a:r>
          </a:p>
          <a:p>
            <a:r>
              <a:rPr lang="en-GB" altLang="en-US" dirty="0" smtClean="0"/>
              <a:t>Generation of a Research Question       </a:t>
            </a:r>
          </a:p>
          <a:p>
            <a:pPr lvl="1"/>
            <a:r>
              <a:rPr lang="en-GB" altLang="en-US" dirty="0" smtClean="0"/>
              <a:t>(if you have not already done so)</a:t>
            </a:r>
          </a:p>
          <a:p>
            <a:pPr marL="274320" lvl="1" indent="0">
              <a:buNone/>
            </a:pPr>
            <a:endParaRPr lang="en-GB" altLang="en-US" dirty="0" smtClean="0"/>
          </a:p>
          <a:p>
            <a:r>
              <a:rPr lang="en-GB" altLang="en-US" dirty="0" smtClean="0"/>
              <a:t>Introduction to the Presentation and Marked Proposal </a:t>
            </a:r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47541671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dirty="0" smtClean="0"/>
              <a:t>What is an Independent Study  (dissertation)?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3401" y="1628775"/>
            <a:ext cx="7848599" cy="431323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b="1" dirty="0" smtClean="0"/>
              <a:t>The aim of the dissertation is to:</a:t>
            </a:r>
            <a:endParaRPr lang="en-GB" altLang="en-US" dirty="0" smtClean="0"/>
          </a:p>
          <a:p>
            <a:pPr eaLnBrk="1" hangingPunct="1">
              <a:lnSpc>
                <a:spcPct val="90000"/>
              </a:lnSpc>
            </a:pPr>
            <a:endParaRPr lang="en-GB" altLang="en-US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To provide students with the opportunity to engage in a substantial self managed project, in a field of study related to their degree.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For students to build on concepts, skills and techniques developed in previous modules, and to demonstrate the ability to direct their own studies. 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96623399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09601" y="476250"/>
            <a:ext cx="8534400" cy="1276350"/>
          </a:xfrm>
        </p:spPr>
        <p:txBody>
          <a:bodyPr anchor="ctr">
            <a:noAutofit/>
          </a:bodyPr>
          <a:lstStyle/>
          <a:p>
            <a:pPr algn="l" eaLnBrk="1" hangingPunct="1"/>
            <a:r>
              <a:rPr lang="en-GB" altLang="en-US" sz="2800" dirty="0" smtClean="0"/>
              <a:t>This module provides an opportunity for you to demonstrate, and have assessed, the extent and quality of your capabilities in:</a:t>
            </a:r>
            <a:br>
              <a:rPr lang="en-GB" altLang="en-US" sz="2800" dirty="0" smtClean="0"/>
            </a:br>
            <a:endParaRPr lang="en-GB" altLang="en-US" sz="2800" dirty="0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1827213"/>
            <a:ext cx="84582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500" dirty="0" smtClean="0"/>
              <a:t>selecting a suitable topic for independent study;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500" dirty="0" smtClean="0"/>
              <a:t>justifying the relevance of your chosen topic;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500" dirty="0" smtClean="0"/>
              <a:t>selecting, devising and applying appropriate methodological and analytical approaches;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500" dirty="0" smtClean="0"/>
              <a:t>sustaining independent study;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500" dirty="0" smtClean="0"/>
              <a:t>anticipating and solving problems in pursuit of that study;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500" dirty="0" smtClean="0"/>
              <a:t>identifying key findings and issues in that study.</a:t>
            </a:r>
          </a:p>
        </p:txBody>
      </p:sp>
    </p:spTree>
    <p:extLst>
      <p:ext uri="{BB962C8B-B14F-4D97-AF65-F5344CB8AC3E}">
        <p14:creationId xmlns:p14="http://schemas.microsoft.com/office/powerpoint/2010/main" val="228215911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381000"/>
            <a:ext cx="8480425" cy="1968500"/>
          </a:xfrm>
        </p:spPr>
        <p:txBody>
          <a:bodyPr anchor="ctr"/>
          <a:lstStyle/>
          <a:p>
            <a:pPr algn="l" eaLnBrk="1" hangingPunct="1"/>
            <a:r>
              <a:rPr lang="en-GB" altLang="en-US" sz="3000" b="1" i="1" dirty="0" smtClean="0">
                <a:solidFill>
                  <a:schemeClr val="tx1"/>
                </a:solidFill>
              </a:rPr>
              <a:t>	</a:t>
            </a:r>
            <a:r>
              <a:rPr lang="en-GB" altLang="en-US" sz="3000" dirty="0" smtClean="0">
                <a:solidFill>
                  <a:schemeClr val="tx1"/>
                </a:solidFill>
              </a:rPr>
              <a:t>SHSS6070 Dissertation</a:t>
            </a:r>
            <a:r>
              <a:rPr lang="en-GB" altLang="en-US" sz="3000" dirty="0"/>
              <a:t> </a:t>
            </a:r>
            <a:r>
              <a:rPr lang="en-GB" altLang="en-US" sz="3000" dirty="0" smtClean="0">
                <a:solidFill>
                  <a:schemeClr val="tx1"/>
                </a:solidFill>
              </a:rPr>
              <a:t>Lecture Timetable</a:t>
            </a:r>
            <a:r>
              <a:rPr lang="en-GB" altLang="en-US" sz="1700" b="1" i="1" dirty="0" smtClean="0"/>
              <a:t>	</a:t>
            </a:r>
            <a:br>
              <a:rPr lang="en-GB" altLang="en-US" sz="1700" b="1" i="1" dirty="0" smtClean="0"/>
            </a:br>
            <a:r>
              <a:rPr lang="en-GB" altLang="en-US" sz="1700" b="1" i="1" dirty="0" smtClean="0">
                <a:solidFill>
                  <a:schemeClr val="tx1"/>
                </a:solidFill>
              </a:rPr>
              <a:t/>
            </a:r>
            <a:br>
              <a:rPr lang="en-GB" altLang="en-US" sz="1700" b="1" i="1" dirty="0" smtClean="0">
                <a:solidFill>
                  <a:schemeClr val="tx1"/>
                </a:solidFill>
              </a:rPr>
            </a:br>
            <a:r>
              <a:rPr lang="en-GB" altLang="en-US" sz="1700" b="1" i="1" dirty="0" smtClean="0">
                <a:solidFill>
                  <a:schemeClr val="tx1"/>
                </a:solidFill>
              </a:rPr>
              <a:t>  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219200" y="2060575"/>
            <a:ext cx="7924800" cy="431800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Weekly  S1 </a:t>
            </a:r>
            <a:r>
              <a:rPr lang="en-GB" altLang="en-US" dirty="0" smtClean="0"/>
              <a:t>lecture </a:t>
            </a:r>
            <a:r>
              <a:rPr lang="en-GB" altLang="en-US" dirty="0" smtClean="0"/>
              <a:t>schedule provided on Moodle.</a:t>
            </a:r>
            <a:r>
              <a:rPr lang="en-GB" altLang="en-US" dirty="0" smtClean="0"/>
              <a:t>..</a:t>
            </a:r>
          </a:p>
          <a:p>
            <a:pPr marL="0" indent="0" eaLnBrk="1" hangingPunct="1">
              <a:buNone/>
            </a:pPr>
            <a:r>
              <a:rPr lang="en-GB" altLang="en-US" dirty="0" smtClean="0"/>
              <a:t>Lecture </a:t>
            </a:r>
            <a:r>
              <a:rPr lang="en-US" altLang="en-US" dirty="0" smtClean="0"/>
              <a:t>–</a:t>
            </a:r>
            <a:r>
              <a:rPr lang="en-GB" altLang="en-US" dirty="0" smtClean="0"/>
              <a:t> 9am Friday</a:t>
            </a:r>
          </a:p>
          <a:p>
            <a:pPr marL="0" indent="0" eaLnBrk="1" hangingPunct="1">
              <a:buNone/>
            </a:pPr>
            <a:endParaRPr lang="en-GB" altLang="en-US" dirty="0" smtClean="0"/>
          </a:p>
          <a:p>
            <a:pPr eaLnBrk="1" hangingPunct="1"/>
            <a:r>
              <a:rPr lang="en-GB" altLang="en-US" dirty="0" smtClean="0"/>
              <a:t>Semester 2 timetable in due course.</a:t>
            </a:r>
          </a:p>
        </p:txBody>
      </p:sp>
    </p:spTree>
    <p:extLst>
      <p:ext uri="{BB962C8B-B14F-4D97-AF65-F5344CB8AC3E}">
        <p14:creationId xmlns:p14="http://schemas.microsoft.com/office/powerpoint/2010/main" val="171944695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990600" y="457200"/>
            <a:ext cx="7010400" cy="1143000"/>
          </a:xfrm>
        </p:spPr>
        <p:txBody>
          <a:bodyPr anchor="ctr"/>
          <a:lstStyle/>
          <a:p>
            <a:pPr algn="l" eaLnBrk="1" hangingPunct="1"/>
            <a:r>
              <a:rPr lang="en-GB" altLang="en-US" dirty="0" smtClean="0"/>
              <a:t>What stage are you at?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1" y="1827213"/>
            <a:ext cx="7772399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So…you have decided upon a topic, have spoken to a lecturer about the viability of a study in that area, have done some preliminary reading, gathered a few references over the summer, have thought about a potential method AND…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Are now ready to REALLY get started…..</a:t>
            </a:r>
          </a:p>
        </p:txBody>
      </p:sp>
    </p:spTree>
    <p:extLst>
      <p:ext uri="{BB962C8B-B14F-4D97-AF65-F5344CB8AC3E}">
        <p14:creationId xmlns:p14="http://schemas.microsoft.com/office/powerpoint/2010/main" val="367152195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5400" dirty="0" smtClean="0"/>
              <a:t>Yes?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088" y="1827213"/>
            <a:ext cx="8316912" cy="411480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Good News! This is where you should be at this stage of the process.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If so, you are well on the way towards producing a good dissertation….</a:t>
            </a:r>
          </a:p>
        </p:txBody>
      </p:sp>
    </p:spTree>
    <p:extLst>
      <p:ext uri="{BB962C8B-B14F-4D97-AF65-F5344CB8AC3E}">
        <p14:creationId xmlns:p14="http://schemas.microsoft.com/office/powerpoint/2010/main" val="92954452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4400" dirty="0" smtClean="0"/>
              <a:t>Not quite?!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38200" y="1827213"/>
            <a:ext cx="7848600" cy="411480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US" sz="2500" dirty="0" smtClean="0"/>
              <a:t>Time for a bit of urgency / prioritising </a:t>
            </a:r>
          </a:p>
          <a:p>
            <a:pPr>
              <a:lnSpc>
                <a:spcPct val="90000"/>
              </a:lnSpc>
              <a:defRPr/>
            </a:pPr>
            <a:r>
              <a:rPr lang="en-GB" altLang="en-US" sz="2500" dirty="0"/>
              <a:t>P</a:t>
            </a:r>
            <a:r>
              <a:rPr lang="en-GB" altLang="en-US" sz="2500" dirty="0" smtClean="0"/>
              <a:t>resentation – WC October </a:t>
            </a:r>
            <a:r>
              <a:rPr lang="en-GB" altLang="en-US" sz="2500" dirty="0" smtClean="0"/>
              <a:t>22</a:t>
            </a:r>
            <a:r>
              <a:rPr lang="en-GB" altLang="en-US" sz="2500" baseline="30000" dirty="0" smtClean="0"/>
              <a:t>nd</a:t>
            </a:r>
          </a:p>
          <a:p>
            <a:pPr>
              <a:lnSpc>
                <a:spcPct val="90000"/>
              </a:lnSpc>
              <a:defRPr/>
            </a:pPr>
            <a:endParaRPr lang="en-GB" altLang="en-US" sz="25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500" dirty="0" smtClean="0"/>
              <a:t>Proposal – 10% of Dissertation mark – </a:t>
            </a:r>
            <a:r>
              <a:rPr lang="en-GB" altLang="en-US" sz="2500" dirty="0" smtClean="0"/>
              <a:t>2</a:t>
            </a:r>
            <a:r>
              <a:rPr lang="en-GB" altLang="en-US" sz="2500" baseline="30000" dirty="0" smtClean="0"/>
              <a:t>nd</a:t>
            </a:r>
            <a:r>
              <a:rPr lang="en-GB" altLang="en-US" sz="2500" dirty="0" smtClean="0"/>
              <a:t> </a:t>
            </a:r>
            <a:r>
              <a:rPr lang="en-GB" altLang="en-US" sz="2500" dirty="0" smtClean="0"/>
              <a:t>of  </a:t>
            </a:r>
            <a:r>
              <a:rPr lang="en-GB" altLang="en-US" sz="2500" dirty="0" smtClean="0"/>
              <a:t>November Via </a:t>
            </a:r>
            <a:r>
              <a:rPr lang="en-GB" altLang="en-US" sz="2500" dirty="0" err="1" smtClean="0"/>
              <a:t>Turnitin</a:t>
            </a:r>
            <a:r>
              <a:rPr lang="en-GB" altLang="en-US" sz="2500" dirty="0" smtClean="0"/>
              <a:t> on Moodle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500" dirty="0" smtClean="0"/>
              <a:t>Significant correlation between proposal and dissertation…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500" dirty="0" smtClean="0"/>
              <a:t>Final document: October – April </a:t>
            </a:r>
            <a:r>
              <a:rPr lang="en-GB" altLang="en-US" sz="2500" dirty="0" smtClean="0"/>
              <a:t>26</a:t>
            </a:r>
            <a:r>
              <a:rPr lang="en-GB" altLang="en-US" sz="2500" baseline="30000" dirty="0" smtClean="0"/>
              <a:t>th</a:t>
            </a:r>
            <a:r>
              <a:rPr lang="en-GB" altLang="en-US" sz="2500" dirty="0" smtClean="0"/>
              <a:t> </a:t>
            </a:r>
            <a:r>
              <a:rPr lang="en-GB" altLang="en-US" sz="2500" dirty="0" smtClean="0"/>
              <a:t>(</a:t>
            </a:r>
            <a:r>
              <a:rPr lang="en-GB" altLang="en-US" sz="2500" dirty="0" smtClean="0"/>
              <a:t>6.5 </a:t>
            </a:r>
            <a:r>
              <a:rPr lang="en-GB" altLang="en-US" sz="2500" dirty="0" smtClean="0"/>
              <a:t>months)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altLang="en-US" sz="25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500" dirty="0" smtClean="0"/>
              <a:t>‘Loads of time’???? </a:t>
            </a:r>
          </a:p>
        </p:txBody>
      </p:sp>
    </p:spTree>
    <p:extLst>
      <p:ext uri="{BB962C8B-B14F-4D97-AF65-F5344CB8AC3E}">
        <p14:creationId xmlns:p14="http://schemas.microsoft.com/office/powerpoint/2010/main" val="57209148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anchor="ctr"/>
          <a:lstStyle/>
          <a:p>
            <a:pPr eaLnBrk="1" hangingPunct="1"/>
            <a:r>
              <a:rPr lang="en-GB" altLang="en-US" sz="3200" dirty="0" smtClean="0">
                <a:solidFill>
                  <a:schemeClr val="accent5">
                    <a:lumMod val="50000"/>
                  </a:schemeClr>
                </a:solidFill>
              </a:rPr>
              <a:t>Sample Timetable </a:t>
            </a:r>
            <a:br>
              <a:rPr lang="en-GB" altLang="en-US" sz="3200" dirty="0" smtClean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altLang="en-US" sz="3200" dirty="0" smtClean="0">
                <a:solidFill>
                  <a:schemeClr val="accent5">
                    <a:lumMod val="50000"/>
                  </a:schemeClr>
                </a:solidFill>
              </a:rPr>
              <a:t>(you will generate your own)…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827213"/>
            <a:ext cx="8077200" cy="4481512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100" b="1" dirty="0" smtClean="0"/>
              <a:t>October</a:t>
            </a:r>
            <a:r>
              <a:rPr lang="en-GB" altLang="en-US" sz="2100" dirty="0" smtClean="0"/>
              <a:t> – Decide upon title / gather resources for literature review / send away for information / write formal proposal and prepare presentation / complete ethics form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100" b="1" dirty="0" smtClean="0"/>
              <a:t>November</a:t>
            </a:r>
            <a:r>
              <a:rPr lang="en-GB" altLang="en-US" sz="2100" dirty="0" smtClean="0"/>
              <a:t> – Gather more resources / write introduction and literature review / decide upon and write method / contact participants, club or organisation, gain written consent / achieve ethical approval / gather data.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100" b="1" dirty="0" smtClean="0"/>
              <a:t>December</a:t>
            </a:r>
            <a:r>
              <a:rPr lang="en-GB" altLang="en-US" sz="2100" dirty="0" smtClean="0"/>
              <a:t> – Gather data /write introduction and literature review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100" b="1" dirty="0" smtClean="0"/>
              <a:t>January</a:t>
            </a:r>
            <a:r>
              <a:rPr lang="en-GB" altLang="en-US" sz="2100" dirty="0" smtClean="0"/>
              <a:t> – Gather data / analyse data / write results.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100" b="1" dirty="0" smtClean="0"/>
              <a:t>February</a:t>
            </a:r>
            <a:r>
              <a:rPr lang="en-GB" altLang="en-US" sz="2100" dirty="0" smtClean="0"/>
              <a:t> - Write discussion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100" b="1" dirty="0" smtClean="0"/>
              <a:t>March</a:t>
            </a:r>
            <a:r>
              <a:rPr lang="en-GB" altLang="en-US" sz="2100" dirty="0" smtClean="0"/>
              <a:t> – Write summary and abstract / final presentation issues – Supervision ends on the </a:t>
            </a:r>
            <a:r>
              <a:rPr lang="en-GB" altLang="en-US" sz="2100" dirty="0" smtClean="0"/>
              <a:t>5</a:t>
            </a:r>
            <a:r>
              <a:rPr lang="en-GB" altLang="en-US" sz="2100" baseline="30000" dirty="0" smtClean="0"/>
              <a:t>th</a:t>
            </a:r>
            <a:r>
              <a:rPr lang="en-GB" altLang="en-US" sz="2100" dirty="0" smtClean="0"/>
              <a:t> of April (start of Easter break)</a:t>
            </a:r>
            <a:r>
              <a:rPr lang="en-GB" altLang="en-US" sz="2100" dirty="0" smtClean="0"/>
              <a:t>.</a:t>
            </a:r>
            <a:endParaRPr lang="en-GB" altLang="en-US" sz="2100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100" b="1" dirty="0" smtClean="0"/>
              <a:t>April </a:t>
            </a:r>
            <a:r>
              <a:rPr lang="en-GB" altLang="en-US" sz="2100" b="1" dirty="0" smtClean="0"/>
              <a:t>26</a:t>
            </a:r>
            <a:r>
              <a:rPr lang="en-GB" altLang="en-US" sz="2100" b="1" baseline="30000" dirty="0" smtClean="0"/>
              <a:t>th</a:t>
            </a:r>
            <a:r>
              <a:rPr lang="en-GB" altLang="en-US" sz="2100" b="1" dirty="0" smtClean="0"/>
              <a:t> </a:t>
            </a:r>
            <a:r>
              <a:rPr lang="en-GB" altLang="en-US" sz="2100" dirty="0" smtClean="0"/>
              <a:t>– Dissertation submission </a:t>
            </a:r>
          </a:p>
          <a:p>
            <a:pPr eaLnBrk="1" hangingPunct="1">
              <a:lnSpc>
                <a:spcPct val="90000"/>
              </a:lnSpc>
            </a:pPr>
            <a:endParaRPr lang="en-GB" altLang="en-US" sz="2100" dirty="0" smtClean="0"/>
          </a:p>
        </p:txBody>
      </p:sp>
    </p:spTree>
    <p:extLst>
      <p:ext uri="{BB962C8B-B14F-4D97-AF65-F5344CB8AC3E}">
        <p14:creationId xmlns:p14="http://schemas.microsoft.com/office/powerpoint/2010/main" val="272685203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anchor="ctr"/>
          <a:lstStyle/>
          <a:p>
            <a:pPr eaLnBrk="1" hangingPunct="1"/>
            <a:r>
              <a:rPr lang="en-GB" altLang="en-US" sz="3200" dirty="0" smtClean="0"/>
              <a:t>How long are you going to spend </a:t>
            </a:r>
            <a:br>
              <a:rPr lang="en-GB" altLang="en-US" sz="3200" dirty="0" smtClean="0"/>
            </a:br>
            <a:r>
              <a:rPr lang="en-GB" altLang="en-US" sz="3200" dirty="0" smtClean="0"/>
              <a:t>on this per week?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62001" y="1484313"/>
            <a:ext cx="8382000" cy="5113337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1900" dirty="0" smtClean="0"/>
              <a:t>How many hours a week should I set aside?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900" dirty="0" smtClean="0"/>
              <a:t>4 </a:t>
            </a:r>
            <a:r>
              <a:rPr lang="en-GB" altLang="en-US" sz="1900" dirty="0" err="1" smtClean="0"/>
              <a:t>hrs</a:t>
            </a:r>
            <a:r>
              <a:rPr lang="en-GB" altLang="en-US" sz="1900" dirty="0" smtClean="0"/>
              <a:t> a week? X 4.5 weeks per month = 18hrs a month.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900" b="1" dirty="0" smtClean="0"/>
              <a:t>Reality of how long things take….</a:t>
            </a:r>
          </a:p>
          <a:p>
            <a:pPr eaLnBrk="1" hangingPunct="1">
              <a:lnSpc>
                <a:spcPct val="80000"/>
              </a:lnSpc>
            </a:pPr>
            <a:endParaRPr lang="en-GB" altLang="en-US" sz="1900" dirty="0" smtClean="0"/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en-GB" altLang="en-US" sz="1900" b="1" dirty="0" smtClean="0"/>
              <a:t>E.g. October: potential timescale…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900" dirty="0" smtClean="0"/>
              <a:t>Decide upon topic and title: 2 – 4 hours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900" dirty="0" smtClean="0"/>
              <a:t>Research, gather, organise literature: 20 hours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900" dirty="0" smtClean="0"/>
              <a:t>    (at least 40 relevant and good quality resources)/ order journal articles / write to individuals or organisations / photocopying </a:t>
            </a:r>
            <a:endParaRPr lang="en-GB" altLang="en-US" sz="1900" dirty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900" dirty="0" smtClean="0"/>
              <a:t>You also have to ACTUALLY read these...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900" dirty="0" smtClean="0"/>
              <a:t>Research different methodologies and decide upon your method: 4 hours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900" dirty="0" smtClean="0"/>
              <a:t>Write method section (1</a:t>
            </a:r>
            <a:r>
              <a:rPr lang="en-GB" altLang="en-US" sz="1900" baseline="30000" dirty="0" smtClean="0"/>
              <a:t>st</a:t>
            </a:r>
            <a:r>
              <a:rPr lang="en-GB" altLang="en-US" sz="1900" dirty="0" smtClean="0"/>
              <a:t> draft): 3 hours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900" b="1" dirty="0" smtClean="0"/>
              <a:t>Total = </a:t>
            </a:r>
            <a:r>
              <a:rPr lang="en-GB" altLang="en-US" sz="1900" b="1" dirty="0" err="1" smtClean="0"/>
              <a:t>approx</a:t>
            </a:r>
            <a:r>
              <a:rPr lang="en-GB" altLang="en-US" sz="1900" b="1" dirty="0" smtClean="0"/>
              <a:t> 30 hours per month (7 hours per week)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900" b="1" dirty="0" smtClean="0"/>
              <a:t>     Note: this is a rough example, some will need to spend more time – some less time. </a:t>
            </a:r>
          </a:p>
          <a:p>
            <a:pPr eaLnBrk="1" hangingPunct="1">
              <a:lnSpc>
                <a:spcPct val="80000"/>
              </a:lnSpc>
            </a:pPr>
            <a:endParaRPr lang="en-GB" altLang="en-US" sz="1900" b="1" dirty="0" smtClean="0"/>
          </a:p>
          <a:p>
            <a:pPr eaLnBrk="1" hangingPunct="1">
              <a:lnSpc>
                <a:spcPct val="80000"/>
              </a:lnSpc>
            </a:pPr>
            <a:endParaRPr lang="en-GB" altLang="en-US" sz="1900" dirty="0" smtClean="0"/>
          </a:p>
        </p:txBody>
      </p:sp>
    </p:spTree>
    <p:extLst>
      <p:ext uri="{BB962C8B-B14F-4D97-AF65-F5344CB8AC3E}">
        <p14:creationId xmlns:p14="http://schemas.microsoft.com/office/powerpoint/2010/main" val="231442895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914400" y="476250"/>
            <a:ext cx="7100888" cy="914400"/>
          </a:xfrm>
        </p:spPr>
        <p:txBody>
          <a:bodyPr anchor="ctr">
            <a:normAutofit fontScale="90000"/>
          </a:bodyPr>
          <a:lstStyle/>
          <a:p>
            <a:pPr eaLnBrk="1" hangingPunct="1"/>
            <a:r>
              <a:rPr lang="en-GB" altLang="en-US" sz="3200" dirty="0" smtClean="0"/>
              <a:t>7 hours a week – Is that easily achievable??? </a:t>
            </a:r>
            <a:br>
              <a:rPr lang="en-GB" altLang="en-US" sz="3200" dirty="0" smtClean="0"/>
            </a:br>
            <a:endParaRPr lang="en-GB" altLang="en-US" sz="3200" dirty="0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1" y="1295400"/>
            <a:ext cx="8000999" cy="501332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100" dirty="0" smtClean="0"/>
              <a:t>How best do you work? 1 hour a day / devote 1 full day to your dissertation? Individual preference.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100" dirty="0" smtClean="0"/>
              <a:t>Wednesday – Dissertation &amp; Perspectives day? </a:t>
            </a:r>
          </a:p>
          <a:p>
            <a:pPr lvl="1">
              <a:lnSpc>
                <a:spcPct val="90000"/>
              </a:lnSpc>
            </a:pPr>
            <a:r>
              <a:rPr lang="en-GB" altLang="en-US" sz="1700" dirty="0" smtClean="0"/>
              <a:t>If you have sporting commitments, what day will work best?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100" dirty="0" smtClean="0"/>
              <a:t>Start a routine as soon as you can.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2100" b="1" dirty="0" smtClean="0"/>
              <a:t>Remember:</a:t>
            </a:r>
            <a:r>
              <a:rPr lang="en-GB" altLang="en-US" sz="2100" dirty="0" smtClean="0"/>
              <a:t> you will not be able to control everything…Response times to your enquiries / participants may only be able to be tested on certain days or times / people may drop out.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100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100" dirty="0" smtClean="0"/>
              <a:t>Try to be efficient: e.g. can you test more than one person on the same day / link up with other students?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100" dirty="0" smtClean="0"/>
              <a:t>Work out when your </a:t>
            </a:r>
            <a:r>
              <a:rPr lang="en-GB" altLang="en-US" sz="2100" b="1" dirty="0" smtClean="0"/>
              <a:t>REALLY</a:t>
            </a:r>
            <a:r>
              <a:rPr lang="en-GB" altLang="en-US" sz="2100" dirty="0" smtClean="0"/>
              <a:t> busy times of the term / year are going to be and plan around that.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100" dirty="0" smtClean="0"/>
              <a:t>Assessment hand in dates - provided.</a:t>
            </a:r>
          </a:p>
        </p:txBody>
      </p:sp>
    </p:spTree>
    <p:extLst>
      <p:ext uri="{BB962C8B-B14F-4D97-AF65-F5344CB8AC3E}">
        <p14:creationId xmlns:p14="http://schemas.microsoft.com/office/powerpoint/2010/main" val="257400561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anchor="ctr"/>
          <a:lstStyle/>
          <a:p>
            <a:pPr eaLnBrk="1" hangingPunct="1"/>
            <a:r>
              <a:rPr lang="en-GB" altLang="en-US" smtClean="0"/>
              <a:t>Your supervision entitlement: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1827213"/>
            <a:ext cx="78486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4 x individual sessions of half an hour with your allocated tutor.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b="1" dirty="0" smtClean="0"/>
              <a:t>Plus…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2 x group sessions of one hour with your allocated tutor.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Tutors will have particular ways of working – contact your tutor as soon as you can to get a good working relationship going!</a:t>
            </a:r>
          </a:p>
        </p:txBody>
      </p:sp>
    </p:spTree>
    <p:extLst>
      <p:ext uri="{BB962C8B-B14F-4D97-AF65-F5344CB8AC3E}">
        <p14:creationId xmlns:p14="http://schemas.microsoft.com/office/powerpoint/2010/main" val="339711600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anchor="ctr"/>
          <a:lstStyle/>
          <a:p>
            <a:pPr eaLnBrk="1" hangingPunct="1"/>
            <a:r>
              <a:rPr lang="en-GB" altLang="en-US" sz="3200" smtClean="0"/>
              <a:t>Dissertation Proposal and Presentation…</a:t>
            </a:r>
            <a:endParaRPr lang="en-US" altLang="en-US" sz="3200" smtClean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1" y="1628775"/>
            <a:ext cx="7924799" cy="411480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900" b="1" dirty="0" smtClean="0"/>
              <a:t>Research Proposal and Associated Presentation / Progress Report (Hand in final week of this term).</a:t>
            </a:r>
          </a:p>
          <a:p>
            <a:pPr eaLnBrk="1" hangingPunct="1">
              <a:lnSpc>
                <a:spcPct val="80000"/>
              </a:lnSpc>
            </a:pPr>
            <a:endParaRPr lang="en-GB" altLang="en-US" sz="1900" b="1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900" b="1" dirty="0" smtClean="0"/>
              <a:t>Weighting:</a:t>
            </a:r>
            <a:r>
              <a:rPr lang="en-GB" altLang="en-US" sz="1900" dirty="0" smtClean="0"/>
              <a:t>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900" dirty="0" smtClean="0"/>
              <a:t>The research proposal is worth 10% of the module mark.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900" dirty="0" smtClean="0"/>
              <a:t>Presentation and Progress Report are not assessed however these are </a:t>
            </a:r>
            <a:r>
              <a:rPr lang="en-GB" altLang="en-US" sz="1900" b="1" dirty="0" smtClean="0"/>
              <a:t>mandatory </a:t>
            </a:r>
            <a:r>
              <a:rPr lang="en-GB" altLang="en-US" sz="1900" dirty="0" smtClean="0"/>
              <a:t>and failure to complete these may result in failure of the module.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900" b="1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900" b="1" dirty="0" smtClean="0"/>
              <a:t>Research Proposal Length: 1500 </a:t>
            </a:r>
            <a:r>
              <a:rPr lang="en-GB" altLang="en-US" sz="1900" dirty="0" smtClean="0"/>
              <a:t>words maximum</a:t>
            </a:r>
            <a:endParaRPr lang="en-GB" altLang="en-US" sz="1900" b="1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900" b="1" dirty="0" smtClean="0"/>
              <a:t>Presentation: WC </a:t>
            </a:r>
            <a:r>
              <a:rPr lang="en-GB" altLang="en-US" sz="1900" b="1" dirty="0" smtClean="0"/>
              <a:t>22nd </a:t>
            </a:r>
            <a:r>
              <a:rPr lang="en-GB" altLang="en-US" sz="1900" b="1" dirty="0" smtClean="0"/>
              <a:t>of October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900" b="1" dirty="0" smtClean="0"/>
              <a:t>(</a:t>
            </a:r>
            <a:r>
              <a:rPr lang="en-GB" altLang="en-US" sz="1900" dirty="0" smtClean="0"/>
              <a:t>5 minutes in length followed by 5 minutes of questioning)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900" b="1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1900" b="1" dirty="0" smtClean="0"/>
              <a:t>Hand in Date: </a:t>
            </a:r>
            <a:r>
              <a:rPr lang="en-GB" altLang="en-US" sz="1900" b="1" dirty="0" smtClean="0"/>
              <a:t>2</a:t>
            </a:r>
            <a:r>
              <a:rPr lang="en-GB" altLang="en-US" sz="1900" b="1" baseline="30000" dirty="0" smtClean="0"/>
              <a:t>nd</a:t>
            </a:r>
            <a:r>
              <a:rPr lang="en-GB" altLang="en-US" sz="1900" b="1" dirty="0" smtClean="0"/>
              <a:t> </a:t>
            </a:r>
            <a:r>
              <a:rPr lang="en-GB" altLang="en-US" sz="1900" b="1" dirty="0" smtClean="0"/>
              <a:t>of </a:t>
            </a:r>
            <a:r>
              <a:rPr lang="en-GB" altLang="en-US" sz="1900" b="1" dirty="0" smtClean="0"/>
              <a:t>November – 1 copy via </a:t>
            </a:r>
            <a:r>
              <a:rPr lang="en-GB" altLang="en-US" sz="1900" b="1" dirty="0" err="1" smtClean="0"/>
              <a:t>Turnitin</a:t>
            </a:r>
            <a:endParaRPr lang="en-GB" altLang="en-US" sz="1900" b="1" dirty="0" smtClean="0"/>
          </a:p>
          <a:p>
            <a:pPr eaLnBrk="1" hangingPunct="1">
              <a:lnSpc>
                <a:spcPct val="80000"/>
              </a:lnSpc>
            </a:pPr>
            <a:endParaRPr lang="en-GB" altLang="en-US" sz="1900" b="1" dirty="0"/>
          </a:p>
          <a:p>
            <a:pPr eaLnBrk="1" hangingPunct="1">
              <a:lnSpc>
                <a:spcPct val="80000"/>
              </a:lnSpc>
            </a:pPr>
            <a:r>
              <a:rPr lang="en-GB" altLang="en-US" sz="1900" b="1" dirty="0" smtClean="0"/>
              <a:t>If you have this completed beforehand, your supervisor can approve your project ASAP. </a:t>
            </a:r>
            <a:endParaRPr lang="en-GB" altLang="en-US" sz="1900" b="1" dirty="0" smtClean="0"/>
          </a:p>
        </p:txBody>
      </p:sp>
    </p:spTree>
    <p:extLst>
      <p:ext uri="{BB962C8B-B14F-4D97-AF65-F5344CB8AC3E}">
        <p14:creationId xmlns:p14="http://schemas.microsoft.com/office/powerpoint/2010/main" val="331909749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09600" y="228600"/>
            <a:ext cx="7712075" cy="1143000"/>
          </a:xfrm>
        </p:spPr>
        <p:txBody>
          <a:bodyPr anchor="ctr"/>
          <a:lstStyle/>
          <a:p>
            <a:pPr eaLnBrk="1" hangingPunct="1"/>
            <a:r>
              <a:rPr lang="en-GB" altLang="en-US" sz="2400" b="1" dirty="0" smtClean="0"/>
              <a:t>Write a formal proposal for the research idea that you have for your dissertation.</a:t>
            </a:r>
            <a:r>
              <a:rPr lang="en-GB" altLang="en-US" sz="4000" dirty="0" smtClean="0"/>
              <a:t> </a:t>
            </a:r>
            <a:endParaRPr lang="en-GB" altLang="en-US" sz="3200" dirty="0" smtClean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412875"/>
            <a:ext cx="7924800" cy="5183188"/>
          </a:xfrm>
        </p:spPr>
        <p:txBody>
          <a:bodyPr/>
          <a:lstStyle/>
          <a:p>
            <a:pPr marL="990600" lvl="1" indent="-533400" eaLnBrk="1" hangingPunct="1">
              <a:buFont typeface="Wingdings" pitchFamily="2" charset="2"/>
              <a:buNone/>
            </a:pPr>
            <a:r>
              <a:rPr lang="en-GB" altLang="en-US" b="1" dirty="0" smtClean="0"/>
              <a:t>The proposal follows on from:</a:t>
            </a:r>
            <a:endParaRPr lang="en-GB" altLang="en-US" sz="2900" b="1" dirty="0" smtClean="0"/>
          </a:p>
          <a:p>
            <a:pPr marL="990600" lvl="1" indent="-533400" eaLnBrk="1" hangingPunct="1">
              <a:buFont typeface="Wingdings" pitchFamily="2" charset="2"/>
              <a:buAutoNum type="arabicPeriod"/>
            </a:pPr>
            <a:r>
              <a:rPr lang="en-GB" altLang="en-US" sz="2900" dirty="0" smtClean="0"/>
              <a:t>The dissertation introduction session held last semester.</a:t>
            </a:r>
          </a:p>
          <a:p>
            <a:pPr marL="1371600" lvl="2" indent="-457200" eaLnBrk="1" hangingPunct="1"/>
            <a:r>
              <a:rPr lang="en-GB" altLang="en-US" sz="2600" dirty="0" smtClean="0"/>
              <a:t>Those who attended the dissertation lecture (and did something as a result) are at </a:t>
            </a:r>
            <a:r>
              <a:rPr lang="en-GB" altLang="en-US" sz="2600" dirty="0" smtClean="0"/>
              <a:t>an</a:t>
            </a:r>
            <a:r>
              <a:rPr lang="en-GB" altLang="en-US" sz="2600" dirty="0" smtClean="0"/>
              <a:t> </a:t>
            </a:r>
            <a:r>
              <a:rPr lang="en-GB" altLang="en-US" sz="2600" dirty="0" smtClean="0"/>
              <a:t>advantage at this </a:t>
            </a:r>
            <a:r>
              <a:rPr lang="en-GB" altLang="en-US" sz="2600" dirty="0" smtClean="0"/>
              <a:t>stage.</a:t>
            </a:r>
            <a:endParaRPr lang="en-GB" altLang="en-US" sz="2600" dirty="0" smtClean="0"/>
          </a:p>
          <a:p>
            <a:pPr marL="1371600" lvl="2" indent="-457200" eaLnBrk="1" hangingPunct="1">
              <a:buFont typeface="Wingdings" pitchFamily="2" charset="2"/>
              <a:buNone/>
            </a:pPr>
            <a:endParaRPr lang="en-GB" altLang="en-US" sz="2600" b="1" dirty="0" smtClean="0"/>
          </a:p>
          <a:p>
            <a:pPr marL="990600" lvl="1" indent="-533400" eaLnBrk="1" hangingPunct="1">
              <a:buFont typeface="Wingdings" pitchFamily="2" charset="2"/>
              <a:buAutoNum type="arabicPeriod"/>
            </a:pPr>
            <a:r>
              <a:rPr lang="en-GB" altLang="en-US" sz="2900" dirty="0" smtClean="0"/>
              <a:t>Preliminary review of research conducted over the summer. </a:t>
            </a:r>
            <a:endParaRPr lang="en-GB" altLang="en-US" sz="3300" dirty="0" smtClean="0"/>
          </a:p>
          <a:p>
            <a:pPr marL="609600" indent="-609600" eaLnBrk="1" hangingPunct="1"/>
            <a:endParaRPr lang="en-US" altLang="en-US" sz="3300" b="1" i="1" dirty="0" smtClean="0"/>
          </a:p>
        </p:txBody>
      </p:sp>
    </p:spTree>
    <p:extLst>
      <p:ext uri="{BB962C8B-B14F-4D97-AF65-F5344CB8AC3E}">
        <p14:creationId xmlns:p14="http://schemas.microsoft.com/office/powerpoint/2010/main" val="319408469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28713" y="333375"/>
            <a:ext cx="8015287" cy="914400"/>
          </a:xfrm>
        </p:spPr>
        <p:txBody>
          <a:bodyPr anchor="ctr">
            <a:normAutofit fontScale="90000"/>
          </a:bodyPr>
          <a:lstStyle/>
          <a:p>
            <a:pPr algn="l" eaLnBrk="1" hangingPunct="1"/>
            <a:r>
              <a:rPr lang="en-GB" altLang="en-US" sz="2300" b="1" dirty="0" smtClean="0">
                <a:solidFill>
                  <a:schemeClr val="tx1"/>
                </a:solidFill>
              </a:rPr>
              <a:t>Dissertation Presentation – Mandatory Presentation: </a:t>
            </a:r>
            <a:r>
              <a:rPr lang="en-GB" altLang="en-US" sz="2300" dirty="0" smtClean="0">
                <a:solidFill>
                  <a:schemeClr val="tx1"/>
                </a:solidFill>
              </a:rPr>
              <a:t/>
            </a:r>
            <a:br>
              <a:rPr lang="en-GB" altLang="en-US" sz="2300" dirty="0" smtClean="0">
                <a:solidFill>
                  <a:schemeClr val="tx1"/>
                </a:solidFill>
              </a:rPr>
            </a:br>
            <a:endParaRPr lang="en-GB" altLang="en-US" sz="2300" dirty="0" smtClean="0">
              <a:solidFill>
                <a:schemeClr val="tx1"/>
              </a:solidFill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066800" y="1524000"/>
            <a:ext cx="7772399" cy="4114800"/>
          </a:xfrm>
        </p:spPr>
        <p:txBody>
          <a:bodyPr/>
          <a:lstStyle/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dirty="0" smtClean="0"/>
              <a:t>   You will be expected to present for 5 minutes (using PowerPoint / other methods) on your proposed dissertation idea.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dirty="0" smtClean="0"/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dirty="0" smtClean="0"/>
              <a:t>  You should use your dissertation proposal as a basis for your presentation. 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68350286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anchor="ctr"/>
          <a:lstStyle/>
          <a:p>
            <a:pPr eaLnBrk="1" hangingPunct="1"/>
            <a:r>
              <a:rPr lang="en-GB" altLang="en-US" b="1" dirty="0" smtClean="0"/>
              <a:t>Presentation </a:t>
            </a:r>
            <a:r>
              <a:rPr lang="en-GB" altLang="en-US" b="1" dirty="0" err="1" smtClean="0"/>
              <a:t>Handouts</a:t>
            </a:r>
            <a:r>
              <a:rPr lang="en-GB" altLang="en-US" b="1" dirty="0" smtClean="0"/>
              <a:t>:</a:t>
            </a:r>
            <a:endParaRPr lang="en-GB" altLang="en-US" dirty="0" smtClean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38200" y="1447800"/>
            <a:ext cx="7391400" cy="449421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100" dirty="0" smtClean="0"/>
              <a:t>A short (1 side of A4) typed </a:t>
            </a:r>
            <a:r>
              <a:rPr lang="en-GB" altLang="en-US" sz="2100" dirty="0" err="1" smtClean="0"/>
              <a:t>handout</a:t>
            </a:r>
            <a:r>
              <a:rPr lang="en-GB" altLang="en-US" sz="2100" dirty="0" smtClean="0"/>
              <a:t> must be produced: </a:t>
            </a:r>
            <a:r>
              <a:rPr lang="en-GB" altLang="en-US" sz="2100" dirty="0" smtClean="0"/>
              <a:t>2 </a:t>
            </a:r>
            <a:r>
              <a:rPr lang="en-GB" altLang="en-US" sz="2100" dirty="0" smtClean="0"/>
              <a:t>copies are required </a:t>
            </a:r>
            <a:r>
              <a:rPr lang="en-GB" altLang="en-US" sz="2100" dirty="0" smtClean="0"/>
              <a:t>(1 for </a:t>
            </a:r>
            <a:r>
              <a:rPr lang="en-GB" altLang="en-US" sz="2100" dirty="0" smtClean="0"/>
              <a:t>staff </a:t>
            </a:r>
            <a:r>
              <a:rPr lang="en-GB" altLang="en-US" sz="2100" dirty="0" smtClean="0"/>
              <a:t>member and 1 </a:t>
            </a:r>
            <a:r>
              <a:rPr lang="en-GB" altLang="en-US" sz="2100" dirty="0" smtClean="0"/>
              <a:t>for yourself).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100" dirty="0" smtClean="0"/>
              <a:t>The </a:t>
            </a:r>
            <a:r>
              <a:rPr lang="en-GB" altLang="en-US" sz="2100" dirty="0" err="1" smtClean="0"/>
              <a:t>handout</a:t>
            </a:r>
            <a:r>
              <a:rPr lang="en-GB" altLang="en-US" sz="2100" dirty="0" smtClean="0"/>
              <a:t> must include proposed title, brief aims of project, rationale, main literature reviewed, methods, any results, discussion points, issues to be resolved. 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100" dirty="0" smtClean="0"/>
              <a:t>Obviously one side of A4 is short, so the above should be in bullet points on the main points of your study.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2100" b="1" dirty="0" smtClean="0"/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2100" b="1" dirty="0" smtClean="0"/>
              <a:t>Venues and Date:</a:t>
            </a:r>
            <a:r>
              <a:rPr lang="en-GB" altLang="en-US" sz="2100" dirty="0" smtClean="0"/>
              <a:t>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100" dirty="0" smtClean="0"/>
              <a:t>All presentations will be held during the WC </a:t>
            </a:r>
            <a:r>
              <a:rPr lang="en-GB" altLang="en-US" sz="2100" dirty="0" smtClean="0"/>
              <a:t>22</a:t>
            </a:r>
            <a:r>
              <a:rPr lang="en-GB" altLang="en-US" sz="2100" baseline="30000" dirty="0" smtClean="0"/>
              <a:t>nd</a:t>
            </a:r>
            <a:r>
              <a:rPr lang="en-GB" altLang="en-US" sz="2100" dirty="0" smtClean="0"/>
              <a:t> </a:t>
            </a:r>
            <a:r>
              <a:rPr lang="en-GB" altLang="en-US" sz="2100" dirty="0" smtClean="0"/>
              <a:t>October (exact dates, venues, groups and staff to be confirmed).</a:t>
            </a:r>
          </a:p>
          <a:p>
            <a:pPr eaLnBrk="1" hangingPunct="1">
              <a:lnSpc>
                <a:spcPct val="90000"/>
              </a:lnSpc>
            </a:pPr>
            <a:endParaRPr lang="en-GB" altLang="en-US" sz="2100" dirty="0" smtClean="0"/>
          </a:p>
          <a:p>
            <a:pPr eaLnBrk="1" hangingPunct="1">
              <a:lnSpc>
                <a:spcPct val="90000"/>
              </a:lnSpc>
            </a:pPr>
            <a:endParaRPr lang="en-GB" altLang="en-US" sz="2100" dirty="0" smtClean="0"/>
          </a:p>
        </p:txBody>
      </p:sp>
    </p:spTree>
    <p:extLst>
      <p:ext uri="{BB962C8B-B14F-4D97-AF65-F5344CB8AC3E}">
        <p14:creationId xmlns:p14="http://schemas.microsoft.com/office/powerpoint/2010/main" val="28657593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304800"/>
            <a:ext cx="8534400" cy="75895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200" b="1" dirty="0" smtClean="0"/>
              <a:t>IMPORTANT DATES</a:t>
            </a:r>
            <a:r>
              <a:rPr lang="en-GB" altLang="en-US" sz="3200" dirty="0" smtClean="0"/>
              <a:t/>
            </a:r>
            <a:br>
              <a:rPr lang="en-GB" altLang="en-US" sz="3200" dirty="0" smtClean="0"/>
            </a:br>
            <a:r>
              <a:rPr lang="en-GB" altLang="en-US" sz="3200" dirty="0" smtClean="0"/>
              <a:t>These will be added to the handbook…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1752" y="1676400"/>
            <a:ext cx="8503920" cy="4422648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1900" dirty="0" smtClean="0"/>
              <a:t>Your working title should be agreed by Friday the </a:t>
            </a:r>
            <a:r>
              <a:rPr lang="en-GB" altLang="en-US" sz="1900" b="1" dirty="0" smtClean="0"/>
              <a:t>12th </a:t>
            </a:r>
            <a:r>
              <a:rPr lang="en-GB" altLang="en-US" sz="1900" b="1" dirty="0" smtClean="0"/>
              <a:t>of October, </a:t>
            </a:r>
            <a:r>
              <a:rPr lang="en-GB" altLang="en-US" sz="1900" b="1" dirty="0" smtClean="0"/>
              <a:t>2018.</a:t>
            </a:r>
            <a:endParaRPr lang="en-GB" altLang="en-US" sz="19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1900" dirty="0" smtClean="0"/>
              <a:t>Dissertation presentations are to be held during the week </a:t>
            </a:r>
            <a:r>
              <a:rPr lang="en-GB" altLang="en-US" sz="1900" dirty="0" smtClean="0"/>
              <a:t>commencing 22</a:t>
            </a:r>
            <a:r>
              <a:rPr lang="en-GB" altLang="en-US" sz="1900" baseline="30000" dirty="0" smtClean="0"/>
              <a:t>nd</a:t>
            </a:r>
            <a:r>
              <a:rPr lang="en-GB" altLang="en-US" sz="1900" dirty="0" smtClean="0"/>
              <a:t> </a:t>
            </a:r>
            <a:r>
              <a:rPr lang="en-GB" altLang="en-US" sz="1900" dirty="0" smtClean="0"/>
              <a:t> </a:t>
            </a:r>
            <a:r>
              <a:rPr lang="en-GB" altLang="en-US" sz="1900" dirty="0" smtClean="0"/>
              <a:t>of October</a:t>
            </a:r>
            <a:r>
              <a:rPr lang="en-GB" altLang="en-US" sz="1900" b="1" dirty="0" smtClean="0"/>
              <a:t>, </a:t>
            </a:r>
            <a:r>
              <a:rPr lang="en-GB" altLang="en-US" sz="1900" b="1" dirty="0" smtClean="0"/>
              <a:t>2018 </a:t>
            </a:r>
            <a:r>
              <a:rPr lang="en-GB" altLang="en-US" sz="1900" b="1" dirty="0" smtClean="0"/>
              <a:t>(</a:t>
            </a:r>
            <a:r>
              <a:rPr lang="en-GB" altLang="en-US" sz="1900" b="1" i="1" dirty="0" smtClean="0"/>
              <a:t>attendance is compulsory).</a:t>
            </a:r>
            <a:endParaRPr lang="en-GB" altLang="en-US" sz="19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1900" dirty="0" smtClean="0"/>
              <a:t>Dissertation proposals (worth 10% of module mark) MUST be submitted by the </a:t>
            </a:r>
            <a:r>
              <a:rPr lang="en-GB" altLang="en-US" sz="1900" dirty="0" smtClean="0"/>
              <a:t>2</a:t>
            </a:r>
            <a:r>
              <a:rPr lang="en-GB" altLang="en-US" sz="1900" baseline="30000" dirty="0" smtClean="0"/>
              <a:t>nd</a:t>
            </a:r>
            <a:r>
              <a:rPr lang="en-GB" altLang="en-US" sz="1900" dirty="0" smtClean="0"/>
              <a:t> </a:t>
            </a:r>
            <a:r>
              <a:rPr lang="en-GB" altLang="en-US" sz="1900" dirty="0" smtClean="0"/>
              <a:t> </a:t>
            </a:r>
            <a:r>
              <a:rPr lang="en-GB" altLang="en-US" sz="1900" dirty="0" smtClean="0"/>
              <a:t>of </a:t>
            </a:r>
            <a:r>
              <a:rPr lang="en-GB" altLang="en-US" sz="1900" b="1" dirty="0" smtClean="0"/>
              <a:t>November, </a:t>
            </a:r>
            <a:r>
              <a:rPr lang="en-GB" altLang="en-US" sz="1900" b="1" dirty="0" smtClean="0"/>
              <a:t>2018.</a:t>
            </a:r>
            <a:endParaRPr lang="en-GB" altLang="en-US" sz="1900" b="1" dirty="0" smtClean="0"/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1900" b="1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1900" b="1" dirty="0" smtClean="0"/>
              <a:t>Progress report – informal 300 words max. via e-mail by </a:t>
            </a:r>
            <a:r>
              <a:rPr lang="en-GB" altLang="en-US" sz="1900" b="1" dirty="0" smtClean="0"/>
              <a:t>14</a:t>
            </a:r>
            <a:r>
              <a:rPr lang="en-GB" altLang="en-US" sz="1900" b="1" baseline="30000" dirty="0" smtClean="0"/>
              <a:t>th</a:t>
            </a:r>
            <a:r>
              <a:rPr lang="en-GB" altLang="en-US" sz="1900" b="1" dirty="0" smtClean="0"/>
              <a:t> </a:t>
            </a:r>
            <a:r>
              <a:rPr lang="en-GB" altLang="en-US" sz="1900" b="1" dirty="0" smtClean="0"/>
              <a:t>December.</a:t>
            </a:r>
            <a:endParaRPr lang="en-GB" altLang="en-US" sz="19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1900" dirty="0" smtClean="0"/>
              <a:t>The first draft of your literature review is to be submitted </a:t>
            </a:r>
            <a:r>
              <a:rPr lang="en-GB" altLang="en-US" sz="1900" b="1" dirty="0" smtClean="0"/>
              <a:t>before 1</a:t>
            </a:r>
            <a:r>
              <a:rPr lang="en-GB" altLang="en-US" sz="1900" b="1" baseline="30000" dirty="0" smtClean="0"/>
              <a:t>st</a:t>
            </a:r>
            <a:r>
              <a:rPr lang="en-GB" altLang="en-US" sz="1900" b="1" dirty="0" smtClean="0"/>
              <a:t> of January </a:t>
            </a:r>
            <a:r>
              <a:rPr lang="en-GB" altLang="en-US" sz="1900" b="1" dirty="0" smtClean="0"/>
              <a:t>2019.</a:t>
            </a:r>
            <a:endParaRPr lang="en-GB" altLang="en-US" sz="1900" b="1" dirty="0" smtClean="0"/>
          </a:p>
          <a:p>
            <a:pPr eaLnBrk="1" hangingPunct="1">
              <a:lnSpc>
                <a:spcPct val="80000"/>
              </a:lnSpc>
            </a:pPr>
            <a:endParaRPr lang="en-GB" altLang="en-US" sz="1900" b="1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1900" b="1" dirty="0" smtClean="0"/>
              <a:t>Submission date for the dissertation (TWO BOUND COPIES + </a:t>
            </a:r>
            <a:r>
              <a:rPr lang="en-GB" altLang="en-US" sz="1900" b="1" dirty="0" err="1" smtClean="0"/>
              <a:t>Turnitin</a:t>
            </a:r>
            <a:r>
              <a:rPr lang="en-GB" altLang="en-US" sz="1900" b="1" dirty="0" smtClean="0"/>
              <a:t> submission):  Friday the </a:t>
            </a:r>
            <a:r>
              <a:rPr lang="en-GB" altLang="en-US" sz="1900" b="1" dirty="0" smtClean="0"/>
              <a:t>26</a:t>
            </a:r>
            <a:r>
              <a:rPr lang="en-GB" altLang="en-US" sz="1900" b="1" baseline="30000" dirty="0" smtClean="0"/>
              <a:t>th</a:t>
            </a:r>
            <a:r>
              <a:rPr lang="en-GB" altLang="en-US" sz="1900" b="1" dirty="0" smtClean="0"/>
              <a:t> </a:t>
            </a:r>
            <a:r>
              <a:rPr lang="en-GB" altLang="en-US" sz="1900" b="1" dirty="0" smtClean="0"/>
              <a:t>April </a:t>
            </a:r>
            <a:r>
              <a:rPr lang="en-GB" altLang="en-US" sz="1900" b="1" dirty="0" smtClean="0"/>
              <a:t>2019.</a:t>
            </a:r>
            <a:endParaRPr lang="en-GB" altLang="en-US" sz="1900" b="1" dirty="0" smtClean="0"/>
          </a:p>
          <a:p>
            <a:pPr eaLnBrk="1" hangingPunct="1">
              <a:lnSpc>
                <a:spcPct val="80000"/>
              </a:lnSpc>
            </a:pPr>
            <a:endParaRPr lang="en-GB" altLang="en-US" sz="1900" b="1" i="1" u="sng" dirty="0" smtClean="0"/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en-GB" altLang="en-US" sz="1900" b="1" i="1" u="sng" dirty="0" smtClean="0"/>
              <a:t>Please remember that the submission date is final…</a:t>
            </a:r>
          </a:p>
        </p:txBody>
      </p:sp>
    </p:spTree>
    <p:extLst>
      <p:ext uri="{BB962C8B-B14F-4D97-AF65-F5344CB8AC3E}">
        <p14:creationId xmlns:p14="http://schemas.microsoft.com/office/powerpoint/2010/main" val="38933507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anchor="ctr">
            <a:normAutofit fontScale="90000"/>
          </a:bodyPr>
          <a:lstStyle/>
          <a:p>
            <a:pPr eaLnBrk="1" hangingPunct="1"/>
            <a:r>
              <a:rPr lang="en-GB" altLang="en-US" sz="3800" smtClean="0"/>
              <a:t>Confirming your choice of research question…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3401" y="1557338"/>
            <a:ext cx="8077199" cy="489585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dirty="0" smtClean="0"/>
              <a:t>Please arrange to see a lecturer at some point either </a:t>
            </a:r>
            <a:r>
              <a:rPr lang="en-GB" altLang="en-US" dirty="0" smtClean="0"/>
              <a:t>today </a:t>
            </a:r>
            <a:r>
              <a:rPr lang="en-GB" altLang="en-US" dirty="0" smtClean="0"/>
              <a:t>or next week…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8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b="1" dirty="0" smtClean="0"/>
              <a:t>Remember: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dirty="0" smtClean="0"/>
              <a:t>- </a:t>
            </a:r>
            <a:r>
              <a:rPr lang="en-GB" altLang="en-US" sz="2400" dirty="0" smtClean="0"/>
              <a:t>Lecturers are busy, so make an </a:t>
            </a:r>
            <a:r>
              <a:rPr lang="en-GB" altLang="en-US" sz="2400" dirty="0" smtClean="0"/>
              <a:t>appt.</a:t>
            </a:r>
            <a:endParaRPr lang="en-GB" altLang="en-US" sz="2400" dirty="0" smtClean="0"/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en-GB" altLang="en-US" sz="2400" dirty="0" smtClean="0"/>
              <a:t>If you are struggling at </a:t>
            </a:r>
            <a:r>
              <a:rPr lang="en-GB" altLang="en-US" sz="2400" b="1" dirty="0" smtClean="0"/>
              <a:t>ANY</a:t>
            </a:r>
            <a:r>
              <a:rPr lang="en-GB" altLang="en-US" sz="2400" dirty="0" smtClean="0"/>
              <a:t> point – </a:t>
            </a:r>
            <a:r>
              <a:rPr lang="en-GB" altLang="en-US" sz="2400" dirty="0" smtClean="0"/>
              <a:t>please </a:t>
            </a:r>
            <a:r>
              <a:rPr lang="en-GB" altLang="en-US" sz="2400" b="1" i="1" dirty="0" smtClean="0"/>
              <a:t>do </a:t>
            </a:r>
            <a:r>
              <a:rPr lang="en-GB" altLang="en-US" sz="2400" b="1" i="1" dirty="0" smtClean="0"/>
              <a:t>not HIDE</a:t>
            </a:r>
            <a:r>
              <a:rPr lang="en-GB" altLang="en-US" sz="2400" dirty="0" smtClean="0"/>
              <a:t> in the hope the problem will go away (it will not).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en-GB" altLang="en-US" sz="2400" dirty="0" smtClean="0"/>
              <a:t>Arrange regular meetings with your supervisor (once allocated) &amp; keep them updated on your progress (or lack of it).</a:t>
            </a:r>
          </a:p>
        </p:txBody>
      </p:sp>
    </p:spTree>
    <p:extLst>
      <p:ext uri="{BB962C8B-B14F-4D97-AF65-F5344CB8AC3E}">
        <p14:creationId xmlns:p14="http://schemas.microsoft.com/office/powerpoint/2010/main" val="246123126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dirty="0" smtClean="0"/>
              <a:t>Proposal (1500 words) – Information on Moodle</a:t>
            </a:r>
            <a:endParaRPr lang="en-US" sz="32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Specifically the marks will be allocated as follows (relative weightings in brackets):</a:t>
            </a:r>
            <a:endParaRPr lang="en-US" dirty="0"/>
          </a:p>
          <a:p>
            <a:pPr lvl="0"/>
            <a:r>
              <a:rPr lang="en-GB" sz="2800" dirty="0" smtClean="0"/>
              <a:t>Introduction </a:t>
            </a:r>
            <a:r>
              <a:rPr lang="en-GB" sz="2800" dirty="0"/>
              <a:t>and rationale for the study (utilising relevant and appropriate literature). (30%)</a:t>
            </a:r>
            <a:endParaRPr lang="en-GB" sz="2000" dirty="0"/>
          </a:p>
          <a:p>
            <a:pPr lvl="0"/>
            <a:r>
              <a:rPr lang="en-GB" sz="2800" dirty="0"/>
              <a:t>Clearly identifying the aims of the study. (10%)</a:t>
            </a:r>
            <a:endParaRPr lang="en-GB" sz="2000" dirty="0"/>
          </a:p>
          <a:p>
            <a:pPr lvl="0"/>
            <a:r>
              <a:rPr lang="en-GB" sz="2800" dirty="0"/>
              <a:t>Outline the proposed methodology for the study, providing a strong rationale for the choices made. (30%)</a:t>
            </a:r>
            <a:endParaRPr lang="en-GB" sz="2000" dirty="0"/>
          </a:p>
          <a:p>
            <a:pPr lvl="0"/>
            <a:r>
              <a:rPr lang="en-GB" sz="2800" dirty="0"/>
              <a:t>Identify the methods of data analysis. (20%)</a:t>
            </a:r>
            <a:endParaRPr lang="en-GB" sz="2000" dirty="0"/>
          </a:p>
          <a:p>
            <a:pPr lvl="0"/>
            <a:r>
              <a:rPr lang="en-GB" sz="2800" dirty="0"/>
              <a:t>Draft timetable for the completion of the sections of the dissertation. (10%)</a:t>
            </a:r>
            <a:endParaRPr lang="en-GB" sz="2000" dirty="0"/>
          </a:p>
          <a:p>
            <a:pPr lvl="1"/>
            <a:endParaRPr lang="en-US" dirty="0">
              <a:solidFill>
                <a:schemeClr val="accent5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44687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anchor="ctr"/>
          <a:lstStyle/>
          <a:p>
            <a:pPr eaLnBrk="1" hangingPunct="1"/>
            <a:r>
              <a:rPr lang="en-GB" altLang="en-US" smtClean="0"/>
              <a:t>What stage are you at?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38200" y="1600200"/>
            <a:ext cx="7391400" cy="4525963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b="1" dirty="0" smtClean="0"/>
              <a:t>Group 1:</a:t>
            </a:r>
          </a:p>
          <a:p>
            <a:pPr eaLnBrk="1" hangingPunct="1"/>
            <a:r>
              <a:rPr lang="en-GB" altLang="en-US" dirty="0" smtClean="0"/>
              <a:t>Those of you who have already got a reasonably firm idea of what they are likely to be doing (i.e. those who attended dissertation session last semester).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b="1" dirty="0" smtClean="0"/>
              <a:t>Group 2:</a:t>
            </a:r>
          </a:p>
          <a:p>
            <a:pPr eaLnBrk="1" hangingPunct="1"/>
            <a:r>
              <a:rPr lang="en-GB" altLang="en-US" dirty="0" smtClean="0"/>
              <a:t>Those who have not decided upon a research idea yet.</a:t>
            </a:r>
          </a:p>
        </p:txBody>
      </p:sp>
    </p:spTree>
    <p:extLst>
      <p:ext uri="{BB962C8B-B14F-4D97-AF65-F5344CB8AC3E}">
        <p14:creationId xmlns:p14="http://schemas.microsoft.com/office/powerpoint/2010/main" val="112007365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anchor="ctr"/>
          <a:lstStyle/>
          <a:p>
            <a:pPr eaLnBrk="1" hangingPunct="1"/>
            <a:r>
              <a:rPr lang="en-US" altLang="en-US" smtClean="0"/>
              <a:t>Group 2: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38200" y="1600200"/>
            <a:ext cx="7391400" cy="4525963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sz="4100" dirty="0" smtClean="0"/>
              <a:t>How can I find a suitable topic for my dissertation?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4100" dirty="0" smtClean="0"/>
          </a:p>
          <a:p>
            <a:pPr eaLnBrk="1" hangingPunct="1">
              <a:buFont typeface="Wingdings" pitchFamily="2" charset="2"/>
              <a:buNone/>
            </a:pPr>
            <a:endParaRPr lang="en-GB" altLang="en-US" dirty="0" smtClean="0"/>
          </a:p>
          <a:p>
            <a:pPr eaLnBrk="1" hangingPunct="1">
              <a:buFont typeface="Wingdings" pitchFamily="2" charset="2"/>
              <a:buNone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22511940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anchor="ctr"/>
          <a:lstStyle/>
          <a:p>
            <a:pPr eaLnBrk="1" hangingPunct="1"/>
            <a:r>
              <a:rPr lang="en-GB" altLang="en-US" smtClean="0"/>
              <a:t>What interests you?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38200" y="1827213"/>
            <a:ext cx="7388225" cy="411480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A long time will be spent on the topic.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You will have to keep working away through some aspects of the project that may not be very exciting.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Much easier if the topic will remain interesting to you!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Are there any areas of your course which you have found interesting and would like to investigate further?</a:t>
            </a:r>
          </a:p>
        </p:txBody>
      </p:sp>
    </p:spTree>
    <p:extLst>
      <p:ext uri="{BB962C8B-B14F-4D97-AF65-F5344CB8AC3E}">
        <p14:creationId xmlns:p14="http://schemas.microsoft.com/office/powerpoint/2010/main" val="172927603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anchor="ctr"/>
          <a:lstStyle/>
          <a:p>
            <a:pPr eaLnBrk="1" hangingPunct="1"/>
            <a:r>
              <a:rPr lang="en-GB" altLang="en-US" smtClean="0"/>
              <a:t>What career do you want?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1" y="1447800"/>
            <a:ext cx="8686800" cy="49530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500" dirty="0" smtClean="0"/>
              <a:t>If you have definite career plans you may want to ensure that your project is in that area.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25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500" dirty="0" smtClean="0"/>
              <a:t>Think about interviews in 9-12 months time…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500" dirty="0" smtClean="0"/>
              <a:t>Getting a job is a competitive business.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500" dirty="0" smtClean="0"/>
              <a:t>Having a relevant dissertation on your  CV may set you apart from other applicants with a similar degree. </a:t>
            </a:r>
          </a:p>
          <a:p>
            <a:pPr eaLnBrk="1" hangingPunct="1">
              <a:lnSpc>
                <a:spcPct val="80000"/>
              </a:lnSpc>
            </a:pPr>
            <a:endParaRPr lang="en-GB" altLang="en-US" sz="25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500" dirty="0" smtClean="0"/>
              <a:t>Many students take their dissertations to interviews to indicate their potential and it may give the interviewer something specific to discuss.</a:t>
            </a:r>
          </a:p>
          <a:p>
            <a:pPr eaLnBrk="1" hangingPunct="1">
              <a:lnSpc>
                <a:spcPct val="80000"/>
              </a:lnSpc>
            </a:pPr>
            <a:endParaRPr lang="en-GB" altLang="en-US" sz="2500" dirty="0" smtClean="0"/>
          </a:p>
        </p:txBody>
      </p:sp>
    </p:spTree>
    <p:extLst>
      <p:ext uri="{BB962C8B-B14F-4D97-AF65-F5344CB8AC3E}">
        <p14:creationId xmlns:p14="http://schemas.microsoft.com/office/powerpoint/2010/main" val="368944494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219200" y="1600200"/>
            <a:ext cx="7010400" cy="4525963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sz="6200" dirty="0" smtClean="0"/>
              <a:t>…I STILL have no idea what I want to do!</a:t>
            </a:r>
          </a:p>
        </p:txBody>
      </p:sp>
    </p:spTree>
    <p:extLst>
      <p:ext uri="{BB962C8B-B14F-4D97-AF65-F5344CB8AC3E}">
        <p14:creationId xmlns:p14="http://schemas.microsoft.com/office/powerpoint/2010/main" val="232790986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anchor="ctr"/>
          <a:lstStyle/>
          <a:p>
            <a:pPr eaLnBrk="1" hangingPunct="1"/>
            <a:r>
              <a:rPr lang="en-GB" altLang="en-US" smtClean="0"/>
              <a:t>Start with your interests… 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143000" y="1557338"/>
            <a:ext cx="6781800" cy="4895850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100" dirty="0" smtClean="0"/>
              <a:t>If possible you should have already studied the subject or general area and have </a:t>
            </a:r>
            <a:r>
              <a:rPr lang="en-GB" altLang="en-US" sz="2100" b="1" dirty="0" smtClean="0"/>
              <a:t>SOME</a:t>
            </a:r>
            <a:r>
              <a:rPr lang="en-GB" altLang="en-US" sz="2100" dirty="0" smtClean="0"/>
              <a:t> background knowledge.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100" dirty="0" smtClean="0"/>
              <a:t>At least to level 4 / 5 of a degree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100" dirty="0" smtClean="0"/>
              <a:t>Something you studied several years ago as part of your GCSE’s / college course is not the most sensible idea…</a:t>
            </a:r>
          </a:p>
          <a:p>
            <a:pPr eaLnBrk="1" hangingPunct="1">
              <a:lnSpc>
                <a:spcPct val="80000"/>
              </a:lnSpc>
            </a:pPr>
            <a:endParaRPr lang="en-GB" altLang="en-US" sz="2100" dirty="0" smtClean="0"/>
          </a:p>
          <a:p>
            <a:pPr>
              <a:lnSpc>
                <a:spcPct val="80000"/>
              </a:lnSpc>
            </a:pPr>
            <a:r>
              <a:rPr lang="en-GB" altLang="en-US" sz="2100" dirty="0" smtClean="0"/>
              <a:t>You may feel that you would like to do something relating to strength training, barriers to exercise or hooliganism in sport.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100" dirty="0" smtClean="0"/>
              <a:t>	 ‘Interesting topic… but what could I do a dissertation on?’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1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100" b="1" dirty="0" smtClean="0"/>
              <a:t>Follow the following procedures: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100" dirty="0" smtClean="0"/>
              <a:t>Write down everything that you know about the topic (this may not be very much at this stage, but it will be a starting point).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900" dirty="0" smtClean="0"/>
              <a:t>Write down why you thought of it in the first place – what makes it interesting.</a:t>
            </a:r>
          </a:p>
        </p:txBody>
      </p:sp>
    </p:spTree>
    <p:extLst>
      <p:ext uri="{BB962C8B-B14F-4D97-AF65-F5344CB8AC3E}">
        <p14:creationId xmlns:p14="http://schemas.microsoft.com/office/powerpoint/2010/main" val="368424275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anchor="ctr"/>
          <a:lstStyle/>
          <a:p>
            <a:pPr eaLnBrk="1" hangingPunct="1"/>
            <a:r>
              <a:rPr lang="en-GB" altLang="en-US" sz="3200" smtClean="0"/>
              <a:t>What questions does the topic raise?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38200" y="1600200"/>
            <a:ext cx="7391400" cy="45259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 smtClean="0"/>
              <a:t>Write these down (however odd they seem).</a:t>
            </a:r>
          </a:p>
          <a:p>
            <a:pPr eaLnBrk="1" hangingPunct="1"/>
            <a:r>
              <a:rPr lang="en-GB" altLang="en-US" dirty="0" smtClean="0"/>
              <a:t>You should have come up with some possible questions. </a:t>
            </a:r>
          </a:p>
          <a:p>
            <a:pPr eaLnBrk="1" hangingPunct="1"/>
            <a:r>
              <a:rPr lang="en-GB" altLang="en-US" dirty="0" smtClean="0"/>
              <a:t>Go and read around the subject to see what has already been done in the area. </a:t>
            </a:r>
          </a:p>
          <a:p>
            <a:pPr eaLnBrk="1" hangingPunct="1"/>
            <a:r>
              <a:rPr lang="en-GB" altLang="en-US" dirty="0" smtClean="0"/>
              <a:t>Databases: </a:t>
            </a:r>
            <a:r>
              <a:rPr lang="en-GB" altLang="en-US" dirty="0" err="1" smtClean="0"/>
              <a:t>Sportdiscus</a:t>
            </a:r>
            <a:r>
              <a:rPr lang="en-GB" altLang="en-US" dirty="0" smtClean="0"/>
              <a:t> / </a:t>
            </a:r>
            <a:r>
              <a:rPr lang="en-GB" altLang="en-US" dirty="0" err="1" smtClean="0"/>
              <a:t>medline</a:t>
            </a:r>
            <a:r>
              <a:rPr lang="en-GB" altLang="en-US" dirty="0" smtClean="0"/>
              <a:t> / </a:t>
            </a:r>
            <a:r>
              <a:rPr lang="en-GB" altLang="en-US" dirty="0" err="1" smtClean="0"/>
              <a:t>psycharticles</a:t>
            </a:r>
            <a:r>
              <a:rPr lang="en-GB" altLang="en-US" dirty="0" smtClean="0"/>
              <a:t> etc. </a:t>
            </a:r>
          </a:p>
          <a:p>
            <a:pPr eaLnBrk="1" hangingPunct="1"/>
            <a:r>
              <a:rPr lang="en-GB" altLang="en-US" dirty="0" smtClean="0"/>
              <a:t>Even Google Scholar as a very basic starting point…</a:t>
            </a:r>
          </a:p>
        </p:txBody>
      </p:sp>
    </p:spTree>
    <p:extLst>
      <p:ext uri="{BB962C8B-B14F-4D97-AF65-F5344CB8AC3E}">
        <p14:creationId xmlns:p14="http://schemas.microsoft.com/office/powerpoint/2010/main" val="290523700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anchor="ctr"/>
          <a:lstStyle/>
          <a:p>
            <a:pPr eaLnBrk="1" hangingPunct="1"/>
            <a:r>
              <a:rPr lang="en-GB" altLang="en-US" dirty="0" smtClean="0"/>
              <a:t>Refining your ideas…</a:t>
            </a:r>
            <a:endParaRPr lang="en-US" altLang="en-US" dirty="0" smtClean="0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3401" y="1557338"/>
            <a:ext cx="8610600" cy="4384675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The question may be very interesting but may have been “done to death”, and the answers may be blindingly obvious once a bit of reading has been done. </a:t>
            </a:r>
          </a:p>
          <a:p>
            <a:pPr eaLnBrk="1" hangingPunct="1"/>
            <a:r>
              <a:rPr lang="en-GB" altLang="en-US" dirty="0" smtClean="0"/>
              <a:t>Once you have found a question with scope for further research you should discuss this with a potential tutor for further advice.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4826573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anchor="ctr"/>
          <a:lstStyle/>
          <a:p>
            <a:pPr eaLnBrk="1" hangingPunct="1"/>
            <a:r>
              <a:rPr lang="en-GB" altLang="en-US" smtClean="0"/>
              <a:t>Summary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3400" y="1628775"/>
            <a:ext cx="7924800" cy="47847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500" dirty="0" smtClean="0"/>
              <a:t>Keep the details from what you have done today – start a dissertation folder (if you don’t already have one).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500" dirty="0" smtClean="0"/>
              <a:t>If you have decided upon a definite idea then start to gather resources on that topic to make sure it is a worthwhile area of study (rationale).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500" dirty="0" smtClean="0"/>
              <a:t>You are now ready to start writing your formal project proposal.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500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500" b="1" dirty="0" smtClean="0">
                <a:solidFill>
                  <a:schemeClr val="accent1"/>
                </a:solidFill>
              </a:rPr>
              <a:t>Next weeks session:</a:t>
            </a:r>
            <a:r>
              <a:rPr lang="en-GB" altLang="en-US" sz="2500" dirty="0" smtClean="0"/>
              <a:t> </a:t>
            </a:r>
            <a:r>
              <a:rPr lang="en-GB" altLang="en-US" sz="2500" dirty="0" smtClean="0"/>
              <a:t>dissertation </a:t>
            </a:r>
            <a:r>
              <a:rPr lang="en-GB" altLang="en-US" sz="2500" dirty="0" smtClean="0"/>
              <a:t>proposal </a:t>
            </a:r>
            <a:r>
              <a:rPr lang="en-GB" altLang="en-US" sz="2500" dirty="0" smtClean="0"/>
              <a:t>presentation &amp; </a:t>
            </a:r>
            <a:r>
              <a:rPr lang="en-GB" altLang="en-US" sz="2500" dirty="0" smtClean="0"/>
              <a:t>ethical considerations.</a:t>
            </a:r>
          </a:p>
        </p:txBody>
      </p:sp>
    </p:spTree>
    <p:extLst>
      <p:ext uri="{BB962C8B-B14F-4D97-AF65-F5344CB8AC3E}">
        <p14:creationId xmlns:p14="http://schemas.microsoft.com/office/powerpoint/2010/main" val="464585575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90600" y="1600200"/>
            <a:ext cx="7467600" cy="4525963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en-GB" altLang="en-US" dirty="0" smtClean="0"/>
          </a:p>
          <a:p>
            <a:pPr algn="ctr" eaLnBrk="1" hangingPunct="1">
              <a:buFont typeface="Wingdings" pitchFamily="2" charset="2"/>
              <a:buNone/>
            </a:pPr>
            <a:r>
              <a:rPr lang="en-GB" altLang="en-US" sz="5600" dirty="0" smtClean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568666280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172</TotalTime>
  <Words>2007</Words>
  <Application>Microsoft Macintosh PowerPoint</Application>
  <PresentationFormat>On-screen Show (4:3)</PresentationFormat>
  <Paragraphs>209</Paragraphs>
  <Slides>29</Slides>
  <Notes>22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Civic</vt:lpstr>
      <vt:lpstr>Introduction to SHSS6070 - Independent Study</vt:lpstr>
      <vt:lpstr>Today’s Lecture Content</vt:lpstr>
      <vt:lpstr>What is an Independent Study  (dissertation)?</vt:lpstr>
      <vt:lpstr>This module provides an opportunity for you to demonstrate, and have assessed, the extent and quality of your capabilities in: </vt:lpstr>
      <vt:lpstr> SHSS6070 Dissertation Lecture Timetable     </vt:lpstr>
      <vt:lpstr>What stage are you at?</vt:lpstr>
      <vt:lpstr>Yes?</vt:lpstr>
      <vt:lpstr>Not quite?!</vt:lpstr>
      <vt:lpstr>Sample Timetable  (you will generate your own)…</vt:lpstr>
      <vt:lpstr>How long are you going to spend  on this per week?</vt:lpstr>
      <vt:lpstr>7 hours a week – Is that easily achievable???  </vt:lpstr>
      <vt:lpstr>Your supervision entitlement:</vt:lpstr>
      <vt:lpstr>Dissertation Proposal and Presentation…</vt:lpstr>
      <vt:lpstr>Write a formal proposal for the research idea that you have for your dissertation. </vt:lpstr>
      <vt:lpstr>Dissertation Presentation – Mandatory Presentation:  </vt:lpstr>
      <vt:lpstr>Presentation Handouts:</vt:lpstr>
      <vt:lpstr>IMPORTANT DATES These will be added to the handbook…</vt:lpstr>
      <vt:lpstr>Confirming your choice of research question…</vt:lpstr>
      <vt:lpstr>Proposal (1500 words) – Information on Moodle</vt:lpstr>
      <vt:lpstr>What stage are you at?</vt:lpstr>
      <vt:lpstr>Group 2:</vt:lpstr>
      <vt:lpstr>What interests you?</vt:lpstr>
      <vt:lpstr>What career do you want?</vt:lpstr>
      <vt:lpstr>PowerPoint Presentation</vt:lpstr>
      <vt:lpstr>Start with your interests… </vt:lpstr>
      <vt:lpstr>What questions does the topic raise?</vt:lpstr>
      <vt:lpstr>Refining your ideas…</vt:lpstr>
      <vt:lpstr>Summary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SHSS6070  Independent Study</dc:title>
  <dc:creator>Administrator</dc:creator>
  <cp:lastModifiedBy>SHOE4</cp:lastModifiedBy>
  <cp:revision>12</cp:revision>
  <cp:lastPrinted>2016-10-04T15:12:35Z</cp:lastPrinted>
  <dcterms:created xsi:type="dcterms:W3CDTF">2016-10-04T13:57:30Z</dcterms:created>
  <dcterms:modified xsi:type="dcterms:W3CDTF">2018-10-04T20:55:49Z</dcterms:modified>
</cp:coreProperties>
</file>