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55F3F-6D39-91D7-B47B-6713682445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B2A6A8-9869-3A37-6538-FF7BDD0721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901527-6FA1-4BBA-F7EE-881AEA09C3C6}"/>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5" name="Footer Placeholder 4">
            <a:extLst>
              <a:ext uri="{FF2B5EF4-FFF2-40B4-BE49-F238E27FC236}">
                <a16:creationId xmlns:a16="http://schemas.microsoft.com/office/drawing/2014/main" id="{2A7D68A2-7713-DF24-A528-BD486FEB34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FA49D-6949-24DD-3E7A-238DB791948A}"/>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1421711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DC296-F548-B242-A2A9-151EC98179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ED30C8-0289-46DF-C37D-3A6DF55B61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70D1D3-C46F-6DDF-1A19-2D4890777174}"/>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5" name="Footer Placeholder 4">
            <a:extLst>
              <a:ext uri="{FF2B5EF4-FFF2-40B4-BE49-F238E27FC236}">
                <a16:creationId xmlns:a16="http://schemas.microsoft.com/office/drawing/2014/main" id="{B5DF9CB5-C798-8237-6EC4-D4E884CACA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CC30A-FD8F-A933-A526-458CBDAF850F}"/>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2120591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D39D-394D-26FA-0B1C-6E374EBFDA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0036E3-F67A-DB7B-BE91-644758C1EA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875964-22A3-50E2-8015-6A3F23E856B0}"/>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5" name="Footer Placeholder 4">
            <a:extLst>
              <a:ext uri="{FF2B5EF4-FFF2-40B4-BE49-F238E27FC236}">
                <a16:creationId xmlns:a16="http://schemas.microsoft.com/office/drawing/2014/main" id="{0C52B9A2-C065-5742-5C59-E72F1092D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2B149D-B3F8-6EA9-DAF3-DEF177482089}"/>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3940297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19D2-9924-1D9C-4569-5F94C1DF71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62456B-F942-A1E7-156F-A08D35273D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30B9C4-4FBA-9462-9BC8-0C45FBEAED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01FB37-75EF-40D2-875A-A08B140F473D}"/>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6" name="Footer Placeholder 5">
            <a:extLst>
              <a:ext uri="{FF2B5EF4-FFF2-40B4-BE49-F238E27FC236}">
                <a16:creationId xmlns:a16="http://schemas.microsoft.com/office/drawing/2014/main" id="{6ED8F422-B502-8D4D-E5A1-72B80FFF10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F900CC-91E2-0576-777E-7DEC7C2B2AAA}"/>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2680882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F3A42-5672-923D-1809-2149722DF7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A9B6FD-2B50-28EE-E774-D6F2B8A569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3DEAF3-3ED0-13A3-A2BC-44757D3EE6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DA2409-7E63-320B-CE27-C3F975C7F8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7F66D1-28B7-616B-D3DB-89803819DB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6A84E3-03B5-C240-02EA-F158EAF43F49}"/>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8" name="Footer Placeholder 7">
            <a:extLst>
              <a:ext uri="{FF2B5EF4-FFF2-40B4-BE49-F238E27FC236}">
                <a16:creationId xmlns:a16="http://schemas.microsoft.com/office/drawing/2014/main" id="{FC03DCFB-9001-078F-B990-BD04AF1BDD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0EAAF4-889D-7646-75CF-C743DFE8595C}"/>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793665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2D91C-4294-0C6B-DAA0-00AA64CE34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6C108A-7EA6-60C5-7268-62A1638538A0}"/>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4" name="Footer Placeholder 3">
            <a:extLst>
              <a:ext uri="{FF2B5EF4-FFF2-40B4-BE49-F238E27FC236}">
                <a16:creationId xmlns:a16="http://schemas.microsoft.com/office/drawing/2014/main" id="{A28CF2B1-1E65-3B37-7BD9-DD4D8FC132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3E9F1C6-3775-E7CF-8BE0-6A2EF9BF58DE}"/>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4239003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1738C8-6CB1-2349-127B-AC1C617A6592}"/>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3" name="Footer Placeholder 2">
            <a:extLst>
              <a:ext uri="{FF2B5EF4-FFF2-40B4-BE49-F238E27FC236}">
                <a16:creationId xmlns:a16="http://schemas.microsoft.com/office/drawing/2014/main" id="{04924194-2CD0-A3A0-4FAF-0753E6DF50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6D7448-5BBA-079E-DF67-F05684AB8067}"/>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1457091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C523C-E144-6836-FBC8-8C9A216973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64B692-F4DB-7282-C228-76CA0BC42F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B1C901-0E09-9151-EC29-F4787913FA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E602E1-674D-2285-DD7A-591B00F50FB3}"/>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6" name="Footer Placeholder 5">
            <a:extLst>
              <a:ext uri="{FF2B5EF4-FFF2-40B4-BE49-F238E27FC236}">
                <a16:creationId xmlns:a16="http://schemas.microsoft.com/office/drawing/2014/main" id="{CB018B1E-A707-41CC-8D95-ECCAC5A891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E0A3C4-D2B2-5760-0C2E-0277A9796395}"/>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4099716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8D9B1-DCAC-B72B-7355-D9AB5C5573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75BEE5-AC17-30FF-6D49-1A204A89A4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A2E79D-3612-31A5-F0EA-CD6F0D911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08AF30-D7E0-E45F-CC44-D246BEA6419F}"/>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6" name="Footer Placeholder 5">
            <a:extLst>
              <a:ext uri="{FF2B5EF4-FFF2-40B4-BE49-F238E27FC236}">
                <a16:creationId xmlns:a16="http://schemas.microsoft.com/office/drawing/2014/main" id="{CA41EA07-81B9-0356-D88D-62BA300275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F8509A-AD88-5790-A8CC-02A30958023A}"/>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2808640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50A86-AF0E-833E-69DE-53B2176A0A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D879B6-D95E-E884-DA71-0E72194C2A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6B2F71-957A-A10D-9FA1-3697314C51C2}"/>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5" name="Footer Placeholder 4">
            <a:extLst>
              <a:ext uri="{FF2B5EF4-FFF2-40B4-BE49-F238E27FC236}">
                <a16:creationId xmlns:a16="http://schemas.microsoft.com/office/drawing/2014/main" id="{8162FFAA-472A-55A5-170D-99716BD72D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CD03F8-19AF-FC9B-75C2-4B3822E51189}"/>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37052207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74CCD-E0A3-DDB9-DE10-4BF2BAC5D0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7E297F-8A44-140B-B504-5231900996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A937B0-8FF8-15FB-B4F5-8A70E2A0222B}"/>
              </a:ext>
            </a:extLst>
          </p:cNvPr>
          <p:cNvSpPr>
            <a:spLocks noGrp="1"/>
          </p:cNvSpPr>
          <p:nvPr>
            <p:ph type="dt" sz="half" idx="10"/>
          </p:nvPr>
        </p:nvSpPr>
        <p:spPr/>
        <p:txBody>
          <a:bodyPr/>
          <a:lstStyle/>
          <a:p>
            <a:fld id="{DBF327A0-04F8-47DD-A3B2-D80A93851AF8}" type="datetimeFigureOut">
              <a:rPr lang="en-GB" smtClean="0"/>
              <a:t>24/10/2025</a:t>
            </a:fld>
            <a:endParaRPr lang="en-GB"/>
          </a:p>
        </p:txBody>
      </p:sp>
      <p:sp>
        <p:nvSpPr>
          <p:cNvPr id="5" name="Footer Placeholder 4">
            <a:extLst>
              <a:ext uri="{FF2B5EF4-FFF2-40B4-BE49-F238E27FC236}">
                <a16:creationId xmlns:a16="http://schemas.microsoft.com/office/drawing/2014/main" id="{BDE93B38-ABC8-F8AF-93CB-2469036A95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7B4ABA-8264-19FD-3131-90E246FBE177}"/>
              </a:ext>
            </a:extLst>
          </p:cNvPr>
          <p:cNvSpPr>
            <a:spLocks noGrp="1"/>
          </p:cNvSpPr>
          <p:nvPr>
            <p:ph type="sldNum" sz="quarter" idx="12"/>
          </p:nvPr>
        </p:nvSpPr>
        <p:spPr/>
        <p:txBody>
          <a:bodyPr/>
          <a:lstStyle/>
          <a:p>
            <a:fld id="{45C9DE1E-06B9-4241-A65A-FEA31E7A5BEE}" type="slidenum">
              <a:rPr lang="en-GB" smtClean="0"/>
              <a:t>‹#›</a:t>
            </a:fld>
            <a:endParaRPr lang="en-GB"/>
          </a:p>
        </p:txBody>
      </p:sp>
    </p:spTree>
    <p:extLst>
      <p:ext uri="{BB962C8B-B14F-4D97-AF65-F5344CB8AC3E}">
        <p14:creationId xmlns:p14="http://schemas.microsoft.com/office/powerpoint/2010/main" val="1972573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A1CF3E-0C11-A1E7-6D45-A8FE422F08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46BE91-3CFC-DAE9-74E4-69B9A7B1F4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55139A-1D3B-4B7C-F617-2996EDA8C4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F327A0-04F8-47DD-A3B2-D80A93851AF8}" type="datetimeFigureOut">
              <a:rPr lang="en-GB" smtClean="0"/>
              <a:t>24/10/2025</a:t>
            </a:fld>
            <a:endParaRPr lang="en-GB"/>
          </a:p>
        </p:txBody>
      </p:sp>
      <p:sp>
        <p:nvSpPr>
          <p:cNvPr id="5" name="Footer Placeholder 4">
            <a:extLst>
              <a:ext uri="{FF2B5EF4-FFF2-40B4-BE49-F238E27FC236}">
                <a16:creationId xmlns:a16="http://schemas.microsoft.com/office/drawing/2014/main" id="{33A1C863-9D5B-8B95-2755-F3538FA4AB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EF3733F-5C04-5024-F6C2-9745B51B02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C9DE1E-06B9-4241-A65A-FEA31E7A5BEE}" type="slidenum">
              <a:rPr lang="en-GB" smtClean="0"/>
              <a:t>‹#›</a:t>
            </a:fld>
            <a:endParaRPr lang="en-GB"/>
          </a:p>
        </p:txBody>
      </p:sp>
    </p:spTree>
    <p:extLst>
      <p:ext uri="{BB962C8B-B14F-4D97-AF65-F5344CB8AC3E}">
        <p14:creationId xmlns:p14="http://schemas.microsoft.com/office/powerpoint/2010/main" val="38883866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vcmo.uk/resources/glossary/what-is-the-marketing-concept" TargetMode="External"/><Relationship Id="rId2" Type="http://schemas.openxmlformats.org/officeDocument/2006/relationships/hyperlink" Target="https://www.linkedin.com/pulse/marketing-concept-definition-rebecca-keane-bsc-avea" TargetMode="External"/><Relationship Id="rId1" Type="http://schemas.openxmlformats.org/officeDocument/2006/relationships/slideLayout" Target="../slideLayouts/slideLayout2.xml"/><Relationship Id="rId5" Type="http://schemas.openxmlformats.org/officeDocument/2006/relationships/hyperlink" Target="https://study.com/academy/lesson/what-is-a-marketing-concept-definition-examples.html" TargetMode="External"/><Relationship Id="rId4" Type="http://schemas.openxmlformats.org/officeDocument/2006/relationships/hyperlink" Target="https://www.youngurbanproject.com/marketing-concep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87C619C-EBAB-488E-96B9-153AA4C9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30DA1C1-36FD-41D8-9826-EE797BF39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53312"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0741FF-38F3-9B46-2C20-A084E2821017}"/>
              </a:ext>
            </a:extLst>
          </p:cNvPr>
          <p:cNvSpPr>
            <a:spLocks noGrp="1"/>
          </p:cNvSpPr>
          <p:nvPr>
            <p:ph type="ctrTitle"/>
          </p:nvPr>
        </p:nvSpPr>
        <p:spPr>
          <a:xfrm>
            <a:off x="485578" y="484632"/>
            <a:ext cx="6766560" cy="3566160"/>
          </a:xfrm>
        </p:spPr>
        <p:txBody>
          <a:bodyPr>
            <a:normAutofit/>
          </a:bodyPr>
          <a:lstStyle/>
          <a:p>
            <a:pPr algn="l"/>
            <a:r>
              <a:rPr lang="en-GB" sz="5400" dirty="0">
                <a:solidFill>
                  <a:srgbClr val="00B0F0"/>
                </a:solidFill>
                <a:latin typeface="Arial Black" panose="020B0A04020102020204" pitchFamily="34" charset="0"/>
              </a:rPr>
              <a:t>The Marketing Concept</a:t>
            </a:r>
          </a:p>
        </p:txBody>
      </p:sp>
      <p:sp>
        <p:nvSpPr>
          <p:cNvPr id="3" name="Subtitle 2">
            <a:extLst>
              <a:ext uri="{FF2B5EF4-FFF2-40B4-BE49-F238E27FC236}">
                <a16:creationId xmlns:a16="http://schemas.microsoft.com/office/drawing/2014/main" id="{388C2298-697E-A6F0-2351-6FBBCBF715D6}"/>
              </a:ext>
            </a:extLst>
          </p:cNvPr>
          <p:cNvSpPr>
            <a:spLocks noGrp="1"/>
          </p:cNvSpPr>
          <p:nvPr>
            <p:ph type="subTitle" idx="1"/>
          </p:nvPr>
        </p:nvSpPr>
        <p:spPr>
          <a:xfrm>
            <a:off x="838200" y="4480560"/>
            <a:ext cx="6081713" cy="1572768"/>
          </a:xfrm>
        </p:spPr>
        <p:txBody>
          <a:bodyPr>
            <a:normAutofit/>
          </a:bodyPr>
          <a:lstStyle/>
          <a:p>
            <a:pPr algn="l"/>
            <a:r>
              <a:rPr lang="en-GB" dirty="0">
                <a:solidFill>
                  <a:srgbClr val="00B0F0"/>
                </a:solidFill>
                <a:latin typeface="Arial Black" panose="020B0A04020102020204" pitchFamily="34" charset="0"/>
              </a:rPr>
              <a:t>Gabriel Petrea</a:t>
            </a:r>
          </a:p>
        </p:txBody>
      </p:sp>
      <p:pic>
        <p:nvPicPr>
          <p:cNvPr id="4" name="Picture 3">
            <a:extLst>
              <a:ext uri="{FF2B5EF4-FFF2-40B4-BE49-F238E27FC236}">
                <a16:creationId xmlns:a16="http://schemas.microsoft.com/office/drawing/2014/main" id="{1794DEE1-1366-BAA3-CDF5-52FD3C47BA1F}"/>
              </a:ext>
            </a:extLst>
          </p:cNvPr>
          <p:cNvPicPr>
            <a:picLocks noChangeAspect="1"/>
          </p:cNvPicPr>
          <p:nvPr/>
        </p:nvPicPr>
        <p:blipFill>
          <a:blip r:embed="rId2"/>
          <a:stretch>
            <a:fillRect/>
          </a:stretch>
        </p:blipFill>
        <p:spPr>
          <a:xfrm>
            <a:off x="7453312" y="0"/>
            <a:ext cx="4793342" cy="3487332"/>
          </a:xfrm>
          <a:prstGeom prst="rect">
            <a:avLst/>
          </a:prstGeom>
          <a:effectLst>
            <a:softEdge rad="317500"/>
          </a:effectLst>
        </p:spPr>
      </p:pic>
      <p:sp>
        <p:nvSpPr>
          <p:cNvPr id="14" name="sketch line">
            <a:extLst>
              <a:ext uri="{FF2B5EF4-FFF2-40B4-BE49-F238E27FC236}">
                <a16:creationId xmlns:a16="http://schemas.microsoft.com/office/drawing/2014/main" id="{35BC54F7-1315-4D6C-9420-A5BF0CDDB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475" y="4252192"/>
            <a:ext cx="4056549" cy="18288"/>
          </a:xfrm>
          <a:custGeom>
            <a:avLst/>
            <a:gdLst>
              <a:gd name="connsiteX0" fmla="*/ 0 w 4056549"/>
              <a:gd name="connsiteY0" fmla="*/ 0 h 18288"/>
              <a:gd name="connsiteX1" fmla="*/ 676092 w 4056549"/>
              <a:gd name="connsiteY1" fmla="*/ 0 h 18288"/>
              <a:gd name="connsiteX2" fmla="*/ 1271052 w 4056549"/>
              <a:gd name="connsiteY2" fmla="*/ 0 h 18288"/>
              <a:gd name="connsiteX3" fmla="*/ 1947144 w 4056549"/>
              <a:gd name="connsiteY3" fmla="*/ 0 h 18288"/>
              <a:gd name="connsiteX4" fmla="*/ 2501539 w 4056549"/>
              <a:gd name="connsiteY4" fmla="*/ 0 h 18288"/>
              <a:gd name="connsiteX5" fmla="*/ 3137065 w 4056549"/>
              <a:gd name="connsiteY5" fmla="*/ 0 h 18288"/>
              <a:gd name="connsiteX6" fmla="*/ 4056549 w 4056549"/>
              <a:gd name="connsiteY6" fmla="*/ 0 h 18288"/>
              <a:gd name="connsiteX7" fmla="*/ 4056549 w 4056549"/>
              <a:gd name="connsiteY7" fmla="*/ 18288 h 18288"/>
              <a:gd name="connsiteX8" fmla="*/ 3380458 w 4056549"/>
              <a:gd name="connsiteY8" fmla="*/ 18288 h 18288"/>
              <a:gd name="connsiteX9" fmla="*/ 2663801 w 4056549"/>
              <a:gd name="connsiteY9" fmla="*/ 18288 h 18288"/>
              <a:gd name="connsiteX10" fmla="*/ 2068840 w 4056549"/>
              <a:gd name="connsiteY10" fmla="*/ 18288 h 18288"/>
              <a:gd name="connsiteX11" fmla="*/ 1311618 w 4056549"/>
              <a:gd name="connsiteY11" fmla="*/ 18288 h 18288"/>
              <a:gd name="connsiteX12" fmla="*/ 716657 w 4056549"/>
              <a:gd name="connsiteY12" fmla="*/ 18288 h 18288"/>
              <a:gd name="connsiteX13" fmla="*/ 0 w 4056549"/>
              <a:gd name="connsiteY13" fmla="*/ 18288 h 18288"/>
              <a:gd name="connsiteX14" fmla="*/ 0 w 4056549"/>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056549" h="18288" fill="none" extrusionOk="0">
                <a:moveTo>
                  <a:pt x="0" y="0"/>
                </a:moveTo>
                <a:cubicBezTo>
                  <a:pt x="324395" y="-12272"/>
                  <a:pt x="437185" y="20747"/>
                  <a:pt x="676092" y="0"/>
                </a:cubicBezTo>
                <a:cubicBezTo>
                  <a:pt x="914999" y="-20747"/>
                  <a:pt x="980886" y="20074"/>
                  <a:pt x="1271052" y="0"/>
                </a:cubicBezTo>
                <a:cubicBezTo>
                  <a:pt x="1561218" y="-20074"/>
                  <a:pt x="1609815" y="19965"/>
                  <a:pt x="1947144" y="0"/>
                </a:cubicBezTo>
                <a:cubicBezTo>
                  <a:pt x="2284473" y="-19965"/>
                  <a:pt x="2317816" y="-23682"/>
                  <a:pt x="2501539" y="0"/>
                </a:cubicBezTo>
                <a:cubicBezTo>
                  <a:pt x="2685262" y="23682"/>
                  <a:pt x="2879461" y="12712"/>
                  <a:pt x="3137065" y="0"/>
                </a:cubicBezTo>
                <a:cubicBezTo>
                  <a:pt x="3394669" y="-12712"/>
                  <a:pt x="3618306" y="-41742"/>
                  <a:pt x="4056549" y="0"/>
                </a:cubicBezTo>
                <a:cubicBezTo>
                  <a:pt x="4056201" y="6465"/>
                  <a:pt x="4056979" y="10922"/>
                  <a:pt x="4056549" y="18288"/>
                </a:cubicBezTo>
                <a:cubicBezTo>
                  <a:pt x="3807729" y="-7540"/>
                  <a:pt x="3536237" y="12619"/>
                  <a:pt x="3380458" y="18288"/>
                </a:cubicBezTo>
                <a:cubicBezTo>
                  <a:pt x="3224679" y="23957"/>
                  <a:pt x="2967497" y="23368"/>
                  <a:pt x="2663801" y="18288"/>
                </a:cubicBezTo>
                <a:cubicBezTo>
                  <a:pt x="2360105" y="13208"/>
                  <a:pt x="2359716" y="-8821"/>
                  <a:pt x="2068840" y="18288"/>
                </a:cubicBezTo>
                <a:cubicBezTo>
                  <a:pt x="1777964" y="45397"/>
                  <a:pt x="1641909" y="31681"/>
                  <a:pt x="1311618" y="18288"/>
                </a:cubicBezTo>
                <a:cubicBezTo>
                  <a:pt x="981327" y="4895"/>
                  <a:pt x="990410" y="11155"/>
                  <a:pt x="716657" y="18288"/>
                </a:cubicBezTo>
                <a:cubicBezTo>
                  <a:pt x="442904" y="25421"/>
                  <a:pt x="330722" y="13665"/>
                  <a:pt x="0" y="18288"/>
                </a:cubicBezTo>
                <a:cubicBezTo>
                  <a:pt x="75" y="12069"/>
                  <a:pt x="515" y="5650"/>
                  <a:pt x="0" y="0"/>
                </a:cubicBezTo>
                <a:close/>
              </a:path>
              <a:path w="4056549" h="18288" stroke="0" extrusionOk="0">
                <a:moveTo>
                  <a:pt x="0" y="0"/>
                </a:moveTo>
                <a:cubicBezTo>
                  <a:pt x="175099" y="13469"/>
                  <a:pt x="459673" y="14529"/>
                  <a:pt x="594961" y="0"/>
                </a:cubicBezTo>
                <a:cubicBezTo>
                  <a:pt x="730249" y="-14529"/>
                  <a:pt x="873178" y="22015"/>
                  <a:pt x="1149356" y="0"/>
                </a:cubicBezTo>
                <a:cubicBezTo>
                  <a:pt x="1425534" y="-22015"/>
                  <a:pt x="1498871" y="-21513"/>
                  <a:pt x="1744316" y="0"/>
                </a:cubicBezTo>
                <a:cubicBezTo>
                  <a:pt x="1989761" y="21513"/>
                  <a:pt x="2112991" y="-46"/>
                  <a:pt x="2420408" y="0"/>
                </a:cubicBezTo>
                <a:cubicBezTo>
                  <a:pt x="2727825" y="46"/>
                  <a:pt x="2880256" y="-10040"/>
                  <a:pt x="3137065" y="0"/>
                </a:cubicBezTo>
                <a:cubicBezTo>
                  <a:pt x="3393874" y="10040"/>
                  <a:pt x="3704325" y="-6685"/>
                  <a:pt x="4056549" y="0"/>
                </a:cubicBezTo>
                <a:cubicBezTo>
                  <a:pt x="4055732" y="6895"/>
                  <a:pt x="4055770" y="11206"/>
                  <a:pt x="4056549" y="18288"/>
                </a:cubicBezTo>
                <a:cubicBezTo>
                  <a:pt x="3812770" y="11959"/>
                  <a:pt x="3533996" y="-5717"/>
                  <a:pt x="3299327" y="18288"/>
                </a:cubicBezTo>
                <a:cubicBezTo>
                  <a:pt x="3064658" y="42293"/>
                  <a:pt x="2940381" y="24492"/>
                  <a:pt x="2744931" y="18288"/>
                </a:cubicBezTo>
                <a:cubicBezTo>
                  <a:pt x="2549481" y="12084"/>
                  <a:pt x="2252169" y="51841"/>
                  <a:pt x="1987709" y="18288"/>
                </a:cubicBezTo>
                <a:cubicBezTo>
                  <a:pt x="1723249" y="-15265"/>
                  <a:pt x="1438946" y="3423"/>
                  <a:pt x="1230487" y="18288"/>
                </a:cubicBezTo>
                <a:cubicBezTo>
                  <a:pt x="1022028" y="33153"/>
                  <a:pt x="795957" y="18596"/>
                  <a:pt x="676092" y="18288"/>
                </a:cubicBezTo>
                <a:cubicBezTo>
                  <a:pt x="556227" y="17980"/>
                  <a:pt x="334853" y="39451"/>
                  <a:pt x="0" y="18288"/>
                </a:cubicBezTo>
                <a:cubicBezTo>
                  <a:pt x="95" y="14343"/>
                  <a:pt x="742" y="686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6E63349-BB88-1F00-A40E-B98B67918173}"/>
              </a:ext>
            </a:extLst>
          </p:cNvPr>
          <p:cNvPicPr>
            <a:picLocks noChangeAspect="1"/>
          </p:cNvPicPr>
          <p:nvPr/>
        </p:nvPicPr>
        <p:blipFill>
          <a:blip r:embed="rId3"/>
          <a:stretch>
            <a:fillRect/>
          </a:stretch>
        </p:blipFill>
        <p:spPr>
          <a:xfrm>
            <a:off x="7453312" y="3447288"/>
            <a:ext cx="4738688" cy="3410712"/>
          </a:xfrm>
          <a:prstGeom prst="rect">
            <a:avLst/>
          </a:prstGeom>
          <a:effectLst>
            <a:softEdge rad="317500"/>
          </a:effectLst>
        </p:spPr>
      </p:pic>
    </p:spTree>
    <p:extLst>
      <p:ext uri="{BB962C8B-B14F-4D97-AF65-F5344CB8AC3E}">
        <p14:creationId xmlns:p14="http://schemas.microsoft.com/office/powerpoint/2010/main" val="3440357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A7F786-6D02-5C86-5358-793AD29632BD}"/>
              </a:ext>
            </a:extLst>
          </p:cNvPr>
          <p:cNvSpPr>
            <a:spLocks noGrp="1"/>
          </p:cNvSpPr>
          <p:nvPr>
            <p:ph type="title"/>
          </p:nvPr>
        </p:nvSpPr>
        <p:spPr>
          <a:xfrm>
            <a:off x="572493" y="238539"/>
            <a:ext cx="11018520" cy="1434415"/>
          </a:xfrm>
        </p:spPr>
        <p:txBody>
          <a:bodyPr anchor="b">
            <a:normAutofit/>
          </a:bodyPr>
          <a:lstStyle/>
          <a:p>
            <a:r>
              <a:rPr lang="en-GB" sz="4000" dirty="0">
                <a:solidFill>
                  <a:srgbClr val="00B0F0"/>
                </a:solidFill>
                <a:latin typeface="Arial Black" panose="020B0A04020102020204" pitchFamily="34" charset="0"/>
              </a:rPr>
              <a:t>Understanding the Marketing Concept</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240E0B-4DF5-6D36-5797-4DD1591638AB}"/>
              </a:ext>
            </a:extLst>
          </p:cNvPr>
          <p:cNvSpPr>
            <a:spLocks noGrp="1"/>
          </p:cNvSpPr>
          <p:nvPr>
            <p:ph idx="1"/>
          </p:nvPr>
        </p:nvSpPr>
        <p:spPr>
          <a:xfrm>
            <a:off x="572493" y="2071316"/>
            <a:ext cx="4800395" cy="4119172"/>
          </a:xfrm>
        </p:spPr>
        <p:txBody>
          <a:bodyPr anchor="t">
            <a:normAutofit/>
          </a:bodyPr>
          <a:lstStyle/>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The marketing concept is based on the belief that the secret to success for a company is to know and satisfy the needs and wants of customers. Rather than pursuing production or sales, the belief is the customer should be at the center of any decisions made by the company. </a:t>
            </a: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The concept has companies working towards longer-term relationships by providing customers with value above and beyond transactions. The marketing concept means that marketing becomes an organisational priority, where every department is oriented towards providing customer satisfaction, rather than only one department.</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2DEC879-5319-301C-690D-60551F89BEAC}"/>
              </a:ext>
            </a:extLst>
          </p:cNvPr>
          <p:cNvPicPr>
            <a:picLocks noChangeAspect="1"/>
          </p:cNvPicPr>
          <p:nvPr/>
        </p:nvPicPr>
        <p:blipFill>
          <a:blip r:embed="rId2"/>
          <a:srcRect l="21583" r="19960" b="2"/>
          <a:stretch>
            <a:fillRect/>
          </a:stretch>
        </p:blipFill>
        <p:spPr>
          <a:xfrm>
            <a:off x="5372888" y="1878619"/>
            <a:ext cx="6583680" cy="4787042"/>
          </a:xfrm>
          <a:prstGeom prst="rect">
            <a:avLst/>
          </a:prstGeom>
          <a:effectLst>
            <a:softEdge rad="635000"/>
          </a:effectLst>
        </p:spPr>
      </p:pic>
    </p:spTree>
    <p:extLst>
      <p:ext uri="{BB962C8B-B14F-4D97-AF65-F5344CB8AC3E}">
        <p14:creationId xmlns:p14="http://schemas.microsoft.com/office/powerpoint/2010/main" val="3816997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D46922-FA55-C45C-C83A-66356EC94C3C}"/>
              </a:ext>
            </a:extLst>
          </p:cNvPr>
          <p:cNvSpPr>
            <a:spLocks noGrp="1"/>
          </p:cNvSpPr>
          <p:nvPr>
            <p:ph type="title"/>
          </p:nvPr>
        </p:nvSpPr>
        <p:spPr>
          <a:xfrm>
            <a:off x="145044" y="1426464"/>
            <a:ext cx="11972742" cy="749766"/>
          </a:xfrm>
        </p:spPr>
        <p:txBody>
          <a:bodyPr anchor="b">
            <a:normAutofit fontScale="90000"/>
          </a:bodyPr>
          <a:lstStyle/>
          <a:p>
            <a:r>
              <a:rPr lang="en-GB" dirty="0">
                <a:solidFill>
                  <a:srgbClr val="00B0F0"/>
                </a:solidFill>
                <a:latin typeface="Arial Black" panose="020B0A04020102020204" pitchFamily="34" charset="0"/>
              </a:rPr>
              <a:t>Positioning among Marketing philosophies</a:t>
            </a:r>
            <a:br>
              <a:rPr lang="en-GB" sz="4600" dirty="0"/>
            </a:br>
            <a:endParaRPr lang="en-GB" sz="46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343D8E-16D3-68D6-3C13-6D8EA89406E4}"/>
              </a:ext>
            </a:extLst>
          </p:cNvPr>
          <p:cNvSpPr>
            <a:spLocks noGrp="1"/>
          </p:cNvSpPr>
          <p:nvPr>
            <p:ph idx="1"/>
          </p:nvPr>
        </p:nvSpPr>
        <p:spPr>
          <a:xfrm>
            <a:off x="572493" y="2768424"/>
            <a:ext cx="5216605" cy="3422063"/>
          </a:xfrm>
        </p:spPr>
        <p:txBody>
          <a:bodyPr anchor="t">
            <a:normAutofit/>
          </a:bodyPr>
          <a:lstStyle/>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The marketing concept represents one of the five underlying marketing philosophies, (1) production, (2) product, (3) selling, (4) marketing, (5) societal marketing concepts. </a:t>
            </a: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The marketing concept is the basis of modern marketing strategies driven by data and insights, </a:t>
            </a:r>
            <a:r>
              <a:rPr lang="en-US" sz="1600" dirty="0" err="1">
                <a:latin typeface="Arial" panose="020B0604020202020204" pitchFamily="34" charset="0"/>
                <a:cs typeface="Arial" panose="020B0604020202020204" pitchFamily="34" charset="0"/>
              </a:rPr>
              <a:t>utilising</a:t>
            </a:r>
            <a:r>
              <a:rPr lang="en-US" sz="1600" dirty="0">
                <a:latin typeface="Arial" panose="020B0604020202020204" pitchFamily="34" charset="0"/>
                <a:cs typeface="Arial" panose="020B0604020202020204" pitchFamily="34" charset="0"/>
              </a:rPr>
              <a:t> this information to adapt quickly and effectively to the needs of the consumer. Therefore, it is both a philosophy, and a strategy where the voice of the customer drives and enhances innovation, decision-making, and long-term profitability.</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D0A1457-40C1-CA7F-3372-7D016D5FE79E}"/>
              </a:ext>
            </a:extLst>
          </p:cNvPr>
          <p:cNvPicPr>
            <a:picLocks noChangeAspect="1"/>
          </p:cNvPicPr>
          <p:nvPr/>
        </p:nvPicPr>
        <p:blipFill>
          <a:blip r:embed="rId2"/>
          <a:srcRect l="5231" r="12081" b="1"/>
          <a:stretch>
            <a:fillRect/>
          </a:stretch>
        </p:blipFill>
        <p:spPr>
          <a:xfrm>
            <a:off x="5934142" y="1613758"/>
            <a:ext cx="6038600" cy="5225954"/>
          </a:xfrm>
          <a:prstGeom prst="rect">
            <a:avLst/>
          </a:prstGeom>
          <a:effectLst>
            <a:softEdge rad="635000"/>
          </a:effectLst>
        </p:spPr>
      </p:pic>
    </p:spTree>
    <p:extLst>
      <p:ext uri="{BB962C8B-B14F-4D97-AF65-F5344CB8AC3E}">
        <p14:creationId xmlns:p14="http://schemas.microsoft.com/office/powerpoint/2010/main" val="2641164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595F6-67E2-39C0-5FD3-2C0812FCC586}"/>
              </a:ext>
            </a:extLst>
          </p:cNvPr>
          <p:cNvSpPr>
            <a:spLocks noGrp="1"/>
          </p:cNvSpPr>
          <p:nvPr>
            <p:ph type="title"/>
          </p:nvPr>
        </p:nvSpPr>
        <p:spPr>
          <a:xfrm>
            <a:off x="721580" y="1644070"/>
            <a:ext cx="11018520" cy="427246"/>
          </a:xfrm>
        </p:spPr>
        <p:txBody>
          <a:bodyPr anchor="b">
            <a:normAutofit fontScale="90000"/>
          </a:bodyPr>
          <a:lstStyle/>
          <a:p>
            <a:r>
              <a:rPr lang="en-GB" dirty="0">
                <a:solidFill>
                  <a:srgbClr val="00B0F0"/>
                </a:solidFill>
                <a:latin typeface="Arial Black" panose="020B0A04020102020204" pitchFamily="34" charset="0"/>
              </a:rPr>
              <a:t>Essential components and delivery</a:t>
            </a:r>
            <a:br>
              <a:rPr lang="en-GB" sz="4600" dirty="0"/>
            </a:br>
            <a:endParaRPr lang="en-GB" sz="46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3BD2AB-0959-508E-FB84-037EFC194AD9}"/>
              </a:ext>
            </a:extLst>
          </p:cNvPr>
          <p:cNvSpPr>
            <a:spLocks noGrp="1"/>
          </p:cNvSpPr>
          <p:nvPr>
            <p:ph idx="1"/>
          </p:nvPr>
        </p:nvSpPr>
        <p:spPr>
          <a:xfrm>
            <a:off x="572493" y="2071316"/>
            <a:ext cx="4913907" cy="4119172"/>
          </a:xfrm>
        </p:spPr>
        <p:txBody>
          <a:bodyPr anchor="t">
            <a:normAutofit/>
          </a:bodyPr>
          <a:lstStyle/>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The marketing concept is based on customer focus &amp; integrated marketing efforts &amp; profitability through satisfaction. Companies are performing ongoing market analytics, giving them the ability to anticipate and respond to consumer behavior. For example, utilizing digital analytics give companies the ability to personalise experience and provide solutions to problems on an individual level.</a:t>
            </a: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The marketing concept creates a seamless experience that pays off in the brand promise and reality of the consumer experience. Every touch point with the consumer along the continuum of the consumer experience ensures their experience affirms trust &amp; reliability, which are both essential to building brands in competitive markets.</a:t>
            </a:r>
          </a:p>
          <a:p>
            <a:endParaRPr lang="en-GB" sz="1900" dirty="0"/>
          </a:p>
        </p:txBody>
      </p:sp>
      <p:pic>
        <p:nvPicPr>
          <p:cNvPr id="4" name="Picture 3">
            <a:extLst>
              <a:ext uri="{FF2B5EF4-FFF2-40B4-BE49-F238E27FC236}">
                <a16:creationId xmlns:a16="http://schemas.microsoft.com/office/drawing/2014/main" id="{89CE90F0-B8B8-830D-6969-E2FCAB1CEF87}"/>
              </a:ext>
            </a:extLst>
          </p:cNvPr>
          <p:cNvPicPr>
            <a:picLocks noChangeAspect="1"/>
          </p:cNvPicPr>
          <p:nvPr/>
        </p:nvPicPr>
        <p:blipFill>
          <a:blip r:embed="rId2"/>
          <a:srcRect l="9443" r="12125" b="1"/>
          <a:stretch>
            <a:fillRect/>
          </a:stretch>
        </p:blipFill>
        <p:spPr>
          <a:xfrm>
            <a:off x="5635487" y="1744143"/>
            <a:ext cx="6314775" cy="5113857"/>
          </a:xfrm>
          <a:prstGeom prst="rect">
            <a:avLst/>
          </a:prstGeom>
          <a:effectLst>
            <a:softEdge rad="635000"/>
          </a:effectLst>
        </p:spPr>
      </p:pic>
    </p:spTree>
    <p:extLst>
      <p:ext uri="{BB962C8B-B14F-4D97-AF65-F5344CB8AC3E}">
        <p14:creationId xmlns:p14="http://schemas.microsoft.com/office/powerpoint/2010/main" val="2596597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40FF5-895C-E656-5F2D-511A057B4857}"/>
              </a:ext>
            </a:extLst>
          </p:cNvPr>
          <p:cNvSpPr>
            <a:spLocks noGrp="1"/>
          </p:cNvSpPr>
          <p:nvPr>
            <p:ph type="title"/>
          </p:nvPr>
        </p:nvSpPr>
        <p:spPr>
          <a:xfrm>
            <a:off x="572493" y="238539"/>
            <a:ext cx="11018520" cy="1434415"/>
          </a:xfrm>
        </p:spPr>
        <p:txBody>
          <a:bodyPr anchor="b">
            <a:normAutofit/>
          </a:bodyPr>
          <a:lstStyle/>
          <a:p>
            <a:r>
              <a:rPr lang="en-US" sz="4000" dirty="0">
                <a:solidFill>
                  <a:srgbClr val="00B0F0"/>
                </a:solidFill>
                <a:latin typeface="Arial Black" panose="020B0A04020102020204" pitchFamily="34" charset="0"/>
              </a:rPr>
              <a:t>Why is it important for 2025</a:t>
            </a:r>
            <a:endParaRPr lang="en-GB" sz="4000" dirty="0">
              <a:solidFill>
                <a:srgbClr val="00B0F0"/>
              </a:solidFill>
              <a:latin typeface="Arial Black" panose="020B0A04020102020204" pitchFamily="34" charset="0"/>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52F454-3F05-C0F9-BCF0-394D245C1694}"/>
              </a:ext>
            </a:extLst>
          </p:cNvPr>
          <p:cNvSpPr>
            <a:spLocks noGrp="1"/>
          </p:cNvSpPr>
          <p:nvPr>
            <p:ph idx="1"/>
          </p:nvPr>
        </p:nvSpPr>
        <p:spPr>
          <a:xfrm>
            <a:off x="572493" y="2071316"/>
            <a:ext cx="4888682" cy="4119172"/>
          </a:xfrm>
        </p:spPr>
        <p:txBody>
          <a:bodyPr anchor="t">
            <a:normAutofit/>
          </a:bodyPr>
          <a:lstStyle/>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The marketing concept is a criterion as to why companies are relevant in 2025 and beyond. Customer expectations have surpassed all previous measures. Digital technology has put the consumer in the driver's seat; information is abundant and easily accessible to allow consumers to compare, review, and hold brands accountable for their claims pertaining to customer experience.  </a:t>
            </a:r>
          </a:p>
          <a:p>
            <a:pPr>
              <a:buFont typeface="Wingdings" panose="05000000000000000000" pitchFamily="2" charset="2"/>
              <a:buChar char="q"/>
            </a:pPr>
            <a:r>
              <a:rPr lang="en-US" sz="1600" dirty="0">
                <a:latin typeface="Arial" panose="020B0604020202020204" pitchFamily="34" charset="0"/>
                <a:cs typeface="Arial" panose="020B0604020202020204" pitchFamily="34" charset="0"/>
              </a:rPr>
              <a:t>In a world where AI, personalisation, and social transparency are becoming the norm; the businesses who are responsible with their use of data to create truly authentic connections will succeed. The marketing concept is the perfect match for the world of 2025 and beyond; making it central to the success of a business and its ongoing relevance.</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0B3ED9B-A1E6-6B28-3EAA-6731403D7501}"/>
              </a:ext>
            </a:extLst>
          </p:cNvPr>
          <p:cNvPicPr>
            <a:picLocks noChangeAspect="1"/>
          </p:cNvPicPr>
          <p:nvPr/>
        </p:nvPicPr>
        <p:blipFill>
          <a:blip r:embed="rId2"/>
          <a:srcRect l="12799" r="30007" b="-1"/>
          <a:stretch>
            <a:fillRect/>
          </a:stretch>
        </p:blipFill>
        <p:spPr>
          <a:xfrm>
            <a:off x="5631443" y="1765184"/>
            <a:ext cx="6362963" cy="5019664"/>
          </a:xfrm>
          <a:prstGeom prst="rect">
            <a:avLst/>
          </a:prstGeom>
          <a:effectLst>
            <a:softEdge rad="317500"/>
          </a:effectLst>
        </p:spPr>
      </p:pic>
    </p:spTree>
    <p:extLst>
      <p:ext uri="{BB962C8B-B14F-4D97-AF65-F5344CB8AC3E}">
        <p14:creationId xmlns:p14="http://schemas.microsoft.com/office/powerpoint/2010/main" val="4284060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086CC-BE23-95F8-5F0B-8CF4AE709C5A}"/>
              </a:ext>
            </a:extLst>
          </p:cNvPr>
          <p:cNvSpPr>
            <a:spLocks noGrp="1"/>
          </p:cNvSpPr>
          <p:nvPr>
            <p:ph type="title"/>
          </p:nvPr>
        </p:nvSpPr>
        <p:spPr>
          <a:xfrm>
            <a:off x="838200" y="999534"/>
            <a:ext cx="10515600" cy="691154"/>
          </a:xfrm>
        </p:spPr>
        <p:txBody>
          <a:bodyPr>
            <a:normAutofit/>
          </a:bodyPr>
          <a:lstStyle/>
          <a:p>
            <a:r>
              <a:rPr lang="en-GB" sz="4000" dirty="0">
                <a:solidFill>
                  <a:srgbClr val="00B0F0"/>
                </a:solidFill>
                <a:latin typeface="Arial Black" panose="020B0A04020102020204" pitchFamily="34" charset="0"/>
              </a:rPr>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9607B4-E274-F72A-AB13-845E26ED1951}"/>
              </a:ext>
            </a:extLst>
          </p:cNvPr>
          <p:cNvSpPr>
            <a:spLocks noGrp="1"/>
          </p:cNvSpPr>
          <p:nvPr>
            <p:ph idx="1"/>
          </p:nvPr>
        </p:nvSpPr>
        <p:spPr>
          <a:xfrm>
            <a:off x="498191" y="1929384"/>
            <a:ext cx="11489908" cy="4251960"/>
          </a:xfrm>
        </p:spPr>
        <p:txBody>
          <a:bodyPr>
            <a:noAutofit/>
          </a:bodyPr>
          <a:lstStyle/>
          <a:p>
            <a:r>
              <a:rPr lang="en-US" sz="1600" dirty="0">
                <a:latin typeface="Arial" panose="020B0604020202020204" pitchFamily="34" charset="0"/>
                <a:cs typeface="Arial" panose="020B0604020202020204" pitchFamily="34" charset="0"/>
              </a:rPr>
              <a:t>Armstrong, G., Adam, S., Denize, S., &amp; Kotler, P. (2014). </a:t>
            </a:r>
            <a:r>
              <a:rPr lang="en-US" sz="1600" i="1" dirty="0">
                <a:latin typeface="Arial" panose="020B0604020202020204" pitchFamily="34" charset="0"/>
                <a:cs typeface="Arial" panose="020B0604020202020204" pitchFamily="34" charset="0"/>
              </a:rPr>
              <a:t>Principles of marketing</a:t>
            </a:r>
            <a:r>
              <a:rPr lang="en-US" sz="1600" dirty="0">
                <a:latin typeface="Arial" panose="020B0604020202020204" pitchFamily="34" charset="0"/>
                <a:cs typeface="Arial" panose="020B0604020202020204" pitchFamily="34" charset="0"/>
              </a:rPr>
              <a:t>. Pearson Australia.</a:t>
            </a:r>
          </a:p>
          <a:p>
            <a:r>
              <a:rPr lang="en-US" sz="1600" dirty="0">
                <a:latin typeface="Arial" panose="020B0604020202020204" pitchFamily="34" charset="0"/>
                <a:cs typeface="Arial" panose="020B0604020202020204" pitchFamily="34" charset="0"/>
              </a:rPr>
              <a:t>Darmawan, D., &amp; Grenier, E. (2021). Competitive advantage and service marketing mix. </a:t>
            </a:r>
            <a:r>
              <a:rPr lang="en-US" sz="1600" i="1" dirty="0">
                <a:latin typeface="Arial" panose="020B0604020202020204" pitchFamily="34" charset="0"/>
                <a:cs typeface="Arial" panose="020B0604020202020204" pitchFamily="34" charset="0"/>
              </a:rPr>
              <a:t>Journal of Social Science Studies (JOS3), 1</a:t>
            </a:r>
            <a:r>
              <a:rPr lang="en-US" sz="1600" dirty="0">
                <a:latin typeface="Arial" panose="020B0604020202020204" pitchFamily="34" charset="0"/>
                <a:cs typeface="Arial" panose="020B0604020202020204" pitchFamily="34" charset="0"/>
              </a:rPr>
              <a:t>(2), 75-80.</a:t>
            </a:r>
          </a:p>
          <a:p>
            <a:r>
              <a:rPr lang="en-US" sz="1600" dirty="0">
                <a:latin typeface="Arial" panose="020B0604020202020204" pitchFamily="34" charset="0"/>
                <a:cs typeface="Arial" panose="020B0604020202020204" pitchFamily="34" charset="0"/>
              </a:rPr>
              <a:t>Gunawan, I. (2022). Customer loyalty: The effect customer satisfaction, experiential marketing and product quality. KINERJA: </a:t>
            </a:r>
            <a:r>
              <a:rPr lang="en-US" sz="1600" i="1" dirty="0" err="1">
                <a:latin typeface="Arial" panose="020B0604020202020204" pitchFamily="34" charset="0"/>
                <a:cs typeface="Arial" panose="020B0604020202020204" pitchFamily="34" charset="0"/>
              </a:rPr>
              <a:t>Jurnal</a:t>
            </a:r>
            <a:r>
              <a:rPr lang="en-US" sz="1600" i="1" dirty="0">
                <a:latin typeface="Arial" panose="020B0604020202020204" pitchFamily="34" charset="0"/>
                <a:cs typeface="Arial" panose="020B0604020202020204" pitchFamily="34" charset="0"/>
              </a:rPr>
              <a:t> </a:t>
            </a:r>
            <a:r>
              <a:rPr lang="en-US" sz="1600" i="1" dirty="0" err="1">
                <a:latin typeface="Arial" panose="020B0604020202020204" pitchFamily="34" charset="0"/>
                <a:cs typeface="Arial" panose="020B0604020202020204" pitchFamily="34" charset="0"/>
              </a:rPr>
              <a:t>Manajemen</a:t>
            </a:r>
            <a:r>
              <a:rPr lang="en-US" sz="1600" i="1" dirty="0">
                <a:latin typeface="Arial" panose="020B0604020202020204" pitchFamily="34" charset="0"/>
                <a:cs typeface="Arial" panose="020B0604020202020204" pitchFamily="34" charset="0"/>
              </a:rPr>
              <a:t> </a:t>
            </a:r>
            <a:r>
              <a:rPr lang="en-US" sz="1600" i="1" dirty="0" err="1">
                <a:latin typeface="Arial" panose="020B0604020202020204" pitchFamily="34" charset="0"/>
                <a:cs typeface="Arial" panose="020B0604020202020204" pitchFamily="34" charset="0"/>
              </a:rPr>
              <a:t>Organisasi</a:t>
            </a:r>
            <a:r>
              <a:rPr lang="en-US" sz="1600" i="1" dirty="0">
                <a:latin typeface="Arial" panose="020B0604020202020204" pitchFamily="34" charset="0"/>
                <a:cs typeface="Arial" panose="020B0604020202020204" pitchFamily="34" charset="0"/>
              </a:rPr>
              <a:t> dan Industri, 1</a:t>
            </a:r>
            <a:r>
              <a:rPr lang="en-US" sz="1600" dirty="0">
                <a:latin typeface="Arial" panose="020B0604020202020204" pitchFamily="34" charset="0"/>
                <a:cs typeface="Arial" panose="020B0604020202020204" pitchFamily="34" charset="0"/>
              </a:rPr>
              <a:t>(1), 35-42.</a:t>
            </a:r>
          </a:p>
          <a:p>
            <a:r>
              <a:rPr lang="en-US" sz="1600" dirty="0">
                <a:latin typeface="Arial" panose="020B0604020202020204" pitchFamily="34" charset="0"/>
                <a:cs typeface="Arial" panose="020B0604020202020204" pitchFamily="34" charset="0"/>
              </a:rPr>
              <a:t>Kumar, V., &amp; Kotler, P. (2024). Transformative marketing with machine learning (ML). In </a:t>
            </a:r>
            <a:r>
              <a:rPr lang="en-US" sz="1600" i="1" dirty="0">
                <a:latin typeface="Arial" panose="020B0604020202020204" pitchFamily="34" charset="0"/>
                <a:cs typeface="Arial" panose="020B0604020202020204" pitchFamily="34" charset="0"/>
              </a:rPr>
              <a:t>Transformative Marketing: Combining New Age Technologies and Human Insights (pp. 103-140).</a:t>
            </a:r>
            <a:r>
              <a:rPr lang="en-US" sz="1600" dirty="0">
                <a:latin typeface="Arial" panose="020B0604020202020204" pitchFamily="34" charset="0"/>
                <a:cs typeface="Arial" panose="020B0604020202020204" pitchFamily="34" charset="0"/>
              </a:rPr>
              <a:t> Cham: Springer Nature Switzerland.</a:t>
            </a:r>
            <a:endParaRPr lang="en-GB"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Sheth, J. N., </a:t>
            </a:r>
            <a:r>
              <a:rPr lang="en-US" sz="1600" dirty="0" err="1">
                <a:latin typeface="Arial" panose="020B0604020202020204" pitchFamily="34" charset="0"/>
                <a:cs typeface="Arial" panose="020B0604020202020204" pitchFamily="34" charset="0"/>
              </a:rPr>
              <a:t>Parvatiyar</a:t>
            </a:r>
            <a:r>
              <a:rPr lang="en-US" sz="1600" dirty="0">
                <a:latin typeface="Arial" panose="020B0604020202020204" pitchFamily="34" charset="0"/>
                <a:cs typeface="Arial" panose="020B0604020202020204" pitchFamily="34" charset="0"/>
              </a:rPr>
              <a:t>, A., &amp; </a:t>
            </a:r>
            <a:r>
              <a:rPr lang="en-US" sz="1600" dirty="0" err="1">
                <a:latin typeface="Arial" panose="020B0604020202020204" pitchFamily="34" charset="0"/>
                <a:cs typeface="Arial" panose="020B0604020202020204" pitchFamily="34" charset="0"/>
              </a:rPr>
              <a:t>Uslay</a:t>
            </a:r>
            <a:r>
              <a:rPr lang="en-US" sz="1600" dirty="0">
                <a:latin typeface="Arial" panose="020B0604020202020204" pitchFamily="34" charset="0"/>
                <a:cs typeface="Arial" panose="020B0604020202020204" pitchFamily="34" charset="0"/>
              </a:rPr>
              <a:t>, C. (2024). </a:t>
            </a:r>
            <a:r>
              <a:rPr lang="en-US" sz="1600" i="1" dirty="0">
                <a:latin typeface="Arial" panose="020B0604020202020204" pitchFamily="34" charset="0"/>
                <a:cs typeface="Arial" panose="020B0604020202020204" pitchFamily="34" charset="0"/>
              </a:rPr>
              <a:t>Marketing theory: evolution and evaluation</a:t>
            </a:r>
            <a:r>
              <a:rPr lang="en-US" sz="1600" dirty="0">
                <a:latin typeface="Arial" panose="020B0604020202020204" pitchFamily="34" charset="0"/>
                <a:cs typeface="Arial" panose="020B0604020202020204" pitchFamily="34" charset="0"/>
              </a:rPr>
              <a:t>. John Wiley &amp; Sons.</a:t>
            </a:r>
          </a:p>
          <a:p>
            <a:r>
              <a:rPr lang="en-US" sz="1600" dirty="0">
                <a:latin typeface="Arial" panose="020B0604020202020204" pitchFamily="34" charset="0"/>
                <a:cs typeface="Arial" panose="020B0604020202020204" pitchFamily="34" charset="0"/>
              </a:rPr>
              <a:t>Tan, G. W. H., Aw, E. C. X., Cham, T. H., Ooi, K. B., Dwivedi, Y. K., </a:t>
            </a:r>
            <a:r>
              <a:rPr lang="en-US" sz="1600" dirty="0" err="1">
                <a:latin typeface="Arial" panose="020B0604020202020204" pitchFamily="34" charset="0"/>
                <a:cs typeface="Arial" panose="020B0604020202020204" pitchFamily="34" charset="0"/>
              </a:rPr>
              <a:t>Alalwan</a:t>
            </a:r>
            <a:r>
              <a:rPr lang="en-US" sz="1600" dirty="0">
                <a:latin typeface="Arial" panose="020B0604020202020204" pitchFamily="34" charset="0"/>
                <a:cs typeface="Arial" panose="020B0604020202020204" pitchFamily="34" charset="0"/>
              </a:rPr>
              <a:t>, A. A., ... &amp; Tan, T. M. (2023). Metaverse in marketing and logistics: the state of the art and the path forward. </a:t>
            </a:r>
            <a:r>
              <a:rPr lang="en-US" sz="1600" i="1" dirty="0">
                <a:latin typeface="Arial" panose="020B0604020202020204" pitchFamily="34" charset="0"/>
                <a:cs typeface="Arial" panose="020B0604020202020204" pitchFamily="34" charset="0"/>
              </a:rPr>
              <a:t>Asia Pacific Journal of Marketing and Logistics, 35</a:t>
            </a:r>
            <a:r>
              <a:rPr lang="en-US" sz="1600" dirty="0">
                <a:latin typeface="Arial" panose="020B0604020202020204" pitchFamily="34" charset="0"/>
                <a:cs typeface="Arial" panose="020B0604020202020204" pitchFamily="34" charset="0"/>
              </a:rPr>
              <a:t>(12), 2932-2946.</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hlinkClick r:id="rId2"/>
              </a:rPr>
              <a:t>https://www.linkedin.com/pulse/marketing-concept-definition-rebecca-keane-bsc-avea</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hlinkClick r:id="rId3"/>
              </a:rPr>
              <a:t>https://www.vcmo.uk/resources/glossary/what-is-the-marketing-concept</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hlinkClick r:id="rId4"/>
              </a:rPr>
              <a:t>https://www.youngurbanproject.com/marketing-concepts/</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hlinkClick r:id="rId5"/>
              </a:rPr>
              <a:t>https://study.com/academy/lesson/what-is-a-marketing-concept-definition-examples.html</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0748405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119</TotalTime>
  <Words>748</Words>
  <Application>Microsoft Office PowerPoint</Application>
  <PresentationFormat>Widescreen</PresentationFormat>
  <Paragraphs>25</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Aptos Display</vt:lpstr>
      <vt:lpstr>Arial</vt:lpstr>
      <vt:lpstr>Arial Black</vt:lpstr>
      <vt:lpstr>Wingdings</vt:lpstr>
      <vt:lpstr>Office Theme</vt:lpstr>
      <vt:lpstr>The Marketing Concept</vt:lpstr>
      <vt:lpstr>Understanding the Marketing Concept</vt:lpstr>
      <vt:lpstr>Positioning among Marketing philosophies </vt:lpstr>
      <vt:lpstr>Essential components and delivery </vt:lpstr>
      <vt:lpstr>Why is it important for 2025</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2025-10-24T08:59:33Z</dcterms:created>
  <dcterms:modified xsi:type="dcterms:W3CDTF">2025-10-24T10:58:42Z</dcterms:modified>
</cp:coreProperties>
</file>