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83065" autoAdjust="0"/>
  </p:normalViewPr>
  <p:slideViewPr>
    <p:cSldViewPr>
      <p:cViewPr varScale="1">
        <p:scale>
          <a:sx n="52" d="100"/>
          <a:sy n="52" d="100"/>
        </p:scale>
        <p:origin x="-68"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0B71517-F964-46A1-A370-CFAF29B96429}" type="datetimeFigureOut">
              <a:rPr lang="en-US" smtClean="0"/>
              <a:t>5/23/2023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A19767D-C6C8-45F6-955A-8B8D50FEB6F9}"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25000" dirty="0" smtClean="0">
                <a:solidFill>
                  <a:schemeClr val="tx1"/>
                </a:solidFill>
                <a:latin typeface="+mn-lt"/>
                <a:ea typeface="+mn-ea"/>
                <a:cs typeface="+mn-cs"/>
              </a:rPr>
              <a:t>Hilton Worldwide maintains its position as the gold standard in the hotel business by consistently providing exceptional service and creating unforgettable experiences for its guests.</a:t>
            </a:r>
          </a:p>
          <a:p>
            <a:endParaRPr lang="en-US" dirty="0"/>
          </a:p>
        </p:txBody>
      </p:sp>
      <p:sp>
        <p:nvSpPr>
          <p:cNvPr id="4" name="Slide Number Placeholder 3"/>
          <p:cNvSpPr>
            <a:spLocks noGrp="1"/>
          </p:cNvSpPr>
          <p:nvPr>
            <p:ph type="sldNum" sz="quarter" idx="10"/>
          </p:nvPr>
        </p:nvSpPr>
        <p:spPr/>
        <p:txBody>
          <a:bodyPr/>
          <a:lstStyle/>
          <a:p>
            <a:fld id="{6A19767D-C6C8-45F6-955A-8B8D50FEB6F9}"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i="1" baseline="-25000" dirty="0" smtClean="0"/>
              <a:t>Leisure Travelers</a:t>
            </a:r>
            <a:r>
              <a:rPr lang="en-US" baseline="-25000" dirty="0" smtClean="0"/>
              <a:t>: Leisure guests may also find what they are looking for in a Hilton Worldwide brand: a blend of convenience, luxury, and affordability. Hotels under the Hilton name, such as </a:t>
            </a:r>
            <a:r>
              <a:rPr lang="en-US" baseline="-25000" dirty="0" err="1" smtClean="0"/>
              <a:t>DoubleTree</a:t>
            </a:r>
            <a:r>
              <a:rPr lang="en-US" baseline="-25000" dirty="0" smtClean="0"/>
              <a:t>, Hilton Garden Inn, and Hampton by Hilton, are popular among tourists because of the variety of services and facilities they provide.</a:t>
            </a:r>
          </a:p>
          <a:p>
            <a:endParaRPr lang="en-US" dirty="0"/>
          </a:p>
        </p:txBody>
      </p:sp>
      <p:sp>
        <p:nvSpPr>
          <p:cNvPr id="4" name="Slide Number Placeholder 3"/>
          <p:cNvSpPr>
            <a:spLocks noGrp="1"/>
          </p:cNvSpPr>
          <p:nvPr>
            <p:ph type="sldNum" sz="quarter" idx="10"/>
          </p:nvPr>
        </p:nvSpPr>
        <p:spPr/>
        <p:txBody>
          <a:bodyPr/>
          <a:lstStyle/>
          <a:p>
            <a:fld id="{6A19767D-C6C8-45F6-955A-8B8D50FEB6F9}"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25000" dirty="0" smtClean="0"/>
              <a:t>Meeting and event facilities at the brand's hotels tend to be rather big, making them ideal venues for conferences, weddings, and other major social events.</a:t>
            </a:r>
          </a:p>
          <a:p>
            <a:endParaRPr lang="en-US" baseline="-25000" dirty="0" smtClean="0"/>
          </a:p>
          <a:p>
            <a:r>
              <a:rPr lang="en-US" baseline="-25000" dirty="0" smtClean="0"/>
              <a:t>Customers who like Hilton hotels due to their reliability and loyalty incentives would likely enjoy this program (</a:t>
            </a:r>
            <a:r>
              <a:rPr lang="en-US" baseline="-25000" dirty="0" err="1" smtClean="0"/>
              <a:t>Kusuma</a:t>
            </a:r>
            <a:r>
              <a:rPr lang="en-US" baseline="-25000" dirty="0" smtClean="0"/>
              <a:t> </a:t>
            </a:r>
            <a:r>
              <a:rPr lang="en-US" i="1" baseline="-25000" dirty="0" smtClean="0"/>
              <a:t>et al</a:t>
            </a:r>
            <a:r>
              <a:rPr lang="en-US" baseline="-25000" dirty="0" smtClean="0"/>
              <a:t>., 2023).</a:t>
            </a:r>
            <a:endParaRPr lang="en-US" dirty="0"/>
          </a:p>
        </p:txBody>
      </p:sp>
      <p:sp>
        <p:nvSpPr>
          <p:cNvPr id="4" name="Slide Number Placeholder 3"/>
          <p:cNvSpPr>
            <a:spLocks noGrp="1"/>
          </p:cNvSpPr>
          <p:nvPr>
            <p:ph type="sldNum" sz="quarter" idx="10"/>
          </p:nvPr>
        </p:nvSpPr>
        <p:spPr/>
        <p:txBody>
          <a:bodyPr/>
          <a:lstStyle/>
          <a:p>
            <a:fld id="{6A19767D-C6C8-45F6-955A-8B8D50FEB6F9}"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25000" dirty="0" smtClean="0">
                <a:solidFill>
                  <a:schemeClr val="tx1"/>
                </a:solidFill>
                <a:latin typeface="+mn-lt"/>
                <a:ea typeface="+mn-ea"/>
                <a:cs typeface="+mn-cs"/>
              </a:rPr>
              <a:t>Hilton Worldwide’ s guest services and amenities are there to provide visitors with a pleasant experience by tending to their every whim and exceeding their highest expectations. Hilton strives to offer extraordinary experiences and establish long-lasting customer connections by delivering high-quality rooms, a variety of facilities, personalized services, and a focus on client happiness.</a:t>
            </a:r>
          </a:p>
          <a:p>
            <a:endParaRPr lang="en-US" dirty="0"/>
          </a:p>
        </p:txBody>
      </p:sp>
      <p:sp>
        <p:nvSpPr>
          <p:cNvPr id="4" name="Slide Number Placeholder 3"/>
          <p:cNvSpPr>
            <a:spLocks noGrp="1"/>
          </p:cNvSpPr>
          <p:nvPr>
            <p:ph type="sldNum" sz="quarter" idx="10"/>
          </p:nvPr>
        </p:nvSpPr>
        <p:spPr/>
        <p:txBody>
          <a:bodyPr/>
          <a:lstStyle/>
          <a:p>
            <a:fld id="{6A19767D-C6C8-45F6-955A-8B8D50FEB6F9}"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baseline="-25000" dirty="0" smtClean="0"/>
              <a:t>Advantage in the Market: </a:t>
            </a:r>
            <a:r>
              <a:rPr lang="en-US" baseline="-25000" dirty="0" smtClean="0"/>
              <a:t>Guest services are a competitive differentiation in the hotel sector. A hotel that goes above and above for its visitors will stand out from the crowd and be more likely to get repeat bookings. If visitors are pleased with the hotel's offerings, they are more inclined to stay there rather than at a competitor that offers identical services at a lower price.</a:t>
            </a:r>
          </a:p>
          <a:p>
            <a:endParaRPr lang="en-US" dirty="0"/>
          </a:p>
        </p:txBody>
      </p:sp>
      <p:sp>
        <p:nvSpPr>
          <p:cNvPr id="4" name="Slide Number Placeholder 3"/>
          <p:cNvSpPr>
            <a:spLocks noGrp="1"/>
          </p:cNvSpPr>
          <p:nvPr>
            <p:ph type="sldNum" sz="quarter" idx="10"/>
          </p:nvPr>
        </p:nvSpPr>
        <p:spPr/>
        <p:txBody>
          <a:bodyPr/>
          <a:lstStyle/>
          <a:p>
            <a:fld id="{6A19767D-C6C8-45F6-955A-8B8D50FEB6F9}"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25000" dirty="0" smtClean="0"/>
              <a:t>On the other hand, bad reviews and word-of-mouth may damage a hotel's image and drive off prospective customers very fast.</a:t>
            </a:r>
          </a:p>
          <a:p>
            <a:endParaRPr lang="en-US" baseline="-25000" dirty="0" smtClean="0"/>
          </a:p>
          <a:p>
            <a:r>
              <a:rPr lang="en-US" baseline="-25000" dirty="0" smtClean="0"/>
              <a:t>Also, happy visitors spend more money on optional extras, which boosts earnings per visitor.</a:t>
            </a:r>
            <a:endParaRPr lang="en-US" dirty="0"/>
          </a:p>
        </p:txBody>
      </p:sp>
      <p:sp>
        <p:nvSpPr>
          <p:cNvPr id="4" name="Slide Number Placeholder 3"/>
          <p:cNvSpPr>
            <a:spLocks noGrp="1"/>
          </p:cNvSpPr>
          <p:nvPr>
            <p:ph type="sldNum" sz="quarter" idx="10"/>
          </p:nvPr>
        </p:nvSpPr>
        <p:spPr/>
        <p:txBody>
          <a:bodyPr/>
          <a:lstStyle/>
          <a:p>
            <a:fld id="{6A19767D-C6C8-45F6-955A-8B8D50FEB6F9}"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25000" dirty="0" smtClean="0">
                <a:solidFill>
                  <a:schemeClr val="tx1"/>
                </a:solidFill>
                <a:latin typeface="+mn-lt"/>
                <a:ea typeface="+mn-ea"/>
                <a:cs typeface="+mn-cs"/>
              </a:rPr>
              <a:t>Hilton Worldwide’ s hotels aspire to deliver a high standard of service and make each guest's stay one to remember by placing a premium on hospitality and going above and beyond what is expected. They know that their dedication to providing excellent service will pay dividends in the form of increased client retention, more revenue, and a better overall reputation.</a:t>
            </a:r>
          </a:p>
          <a:p>
            <a:endParaRPr lang="en-US" dirty="0"/>
          </a:p>
        </p:txBody>
      </p:sp>
      <p:sp>
        <p:nvSpPr>
          <p:cNvPr id="4" name="Slide Number Placeholder 3"/>
          <p:cNvSpPr>
            <a:spLocks noGrp="1"/>
          </p:cNvSpPr>
          <p:nvPr>
            <p:ph type="sldNum" sz="quarter" idx="10"/>
          </p:nvPr>
        </p:nvSpPr>
        <p:spPr/>
        <p:txBody>
          <a:bodyPr/>
          <a:lstStyle/>
          <a:p>
            <a:fld id="{6A19767D-C6C8-45F6-955A-8B8D50FEB6F9}" type="slidenum">
              <a:rPr lang="en-US" smtClean="0"/>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7CC8B03-10A7-43AE-B63D-7128C7CF73F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BB39B1-4994-4CF1-A724-6E7DC47B431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CC8B03-10A7-43AE-B63D-7128C7CF73F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BB39B1-4994-4CF1-A724-6E7DC47B431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7CC8B03-10A7-43AE-B63D-7128C7CF73F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BB39B1-4994-4CF1-A724-6E7DC47B431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7CC8B03-10A7-43AE-B63D-7128C7CF73F3}"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BB39B1-4994-4CF1-A724-6E7DC47B431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7CC8B03-10A7-43AE-B63D-7128C7CF73F3}" type="datetimeFigureOut">
              <a:rPr lang="en-US" smtClean="0"/>
              <a:t>5/23/2023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9BB39B1-4994-4CF1-A724-6E7DC47B431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7CC8B03-10A7-43AE-B63D-7128C7CF73F3}" type="datetimeFigureOut">
              <a:rPr lang="en-US" smtClean="0"/>
              <a:t>5/23/2023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BB39B1-4994-4CF1-A724-6E7DC47B431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CC8B03-10A7-43AE-B63D-7128C7CF73F3}" type="datetimeFigureOut">
              <a:rPr lang="en-US" smtClean="0"/>
              <a:t>5/23/2023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9BB39B1-4994-4CF1-A724-6E7DC47B431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CC8B03-10A7-43AE-B63D-7128C7CF73F3}"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BB39B1-4994-4CF1-A724-6E7DC47B431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CC8B03-10A7-43AE-B63D-7128C7CF73F3}"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BB39B1-4994-4CF1-A724-6E7DC47B431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CC8B03-10A7-43AE-B63D-7128C7CF73F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BB39B1-4994-4CF1-A724-6E7DC47B431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CC8B03-10A7-43AE-B63D-7128C7CF73F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BB39B1-4994-4CF1-A724-6E7DC47B431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CC8B03-10A7-43AE-B63D-7128C7CF73F3}" type="datetimeFigureOut">
              <a:rPr lang="en-US" smtClean="0"/>
              <a:t>5/23/2023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BB39B1-4994-4CF1-A724-6E7DC47B431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1785926"/>
            <a:ext cx="7772400" cy="1470025"/>
          </a:xfrm>
        </p:spPr>
        <p:txBody>
          <a:bodyPr/>
          <a:lstStyle/>
          <a:p>
            <a:r>
              <a:rPr lang="en-US" b="1" dirty="0" smtClean="0">
                <a:effectLst>
                  <a:outerShdw blurRad="38100" dist="38100" dir="2700000" algn="tl">
                    <a:srgbClr val="000000">
                      <a:alpha val="43137"/>
                    </a:srgbClr>
                  </a:outerShdw>
                </a:effectLst>
              </a:rPr>
              <a:t>Hospitality &amp; Guest Services</a:t>
            </a:r>
            <a:endParaRPr lang="en-US" b="1" dirty="0">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2"/>
          <a:srcRect/>
          <a:stretch>
            <a:fillRect/>
          </a:stretch>
        </p:blipFill>
        <p:spPr bwMode="auto">
          <a:xfrm>
            <a:off x="0" y="3857628"/>
            <a:ext cx="9144000" cy="2714644"/>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baseline="-25000" dirty="0">
                <a:effectLst>
                  <a:outerShdw blurRad="38100" dist="38100" dir="2700000" algn="tl">
                    <a:srgbClr val="000000">
                      <a:alpha val="43137"/>
                    </a:srgbClr>
                  </a:outerShdw>
                </a:effectLst>
              </a:rPr>
              <a:t>Introduction</a:t>
            </a:r>
          </a:p>
        </p:txBody>
      </p:sp>
      <p:sp>
        <p:nvSpPr>
          <p:cNvPr id="3" name="Content Placeholder 2"/>
          <p:cNvSpPr>
            <a:spLocks noGrp="1"/>
          </p:cNvSpPr>
          <p:nvPr>
            <p:ph idx="1"/>
          </p:nvPr>
        </p:nvSpPr>
        <p:spPr>
          <a:xfrm>
            <a:off x="457200" y="1600200"/>
            <a:ext cx="5114932" cy="4525963"/>
          </a:xfrm>
        </p:spPr>
        <p:txBody>
          <a:bodyPr>
            <a:normAutofit fontScale="47500" lnSpcReduction="20000"/>
          </a:bodyPr>
          <a:lstStyle/>
          <a:p>
            <a:pPr algn="just">
              <a:lnSpc>
                <a:spcPct val="160000"/>
              </a:lnSpc>
            </a:pPr>
            <a:r>
              <a:rPr lang="en-US" dirty="0"/>
              <a:t>Hilton Worldwide is a family of 18 hotel brands with a worldwide reputation for excellence. </a:t>
            </a:r>
            <a:endParaRPr lang="en-US" dirty="0" smtClean="0"/>
          </a:p>
          <a:p>
            <a:pPr algn="just">
              <a:lnSpc>
                <a:spcPct val="160000"/>
              </a:lnSpc>
            </a:pPr>
            <a:r>
              <a:rPr lang="en-US" dirty="0" smtClean="0"/>
              <a:t>With </a:t>
            </a:r>
            <a:r>
              <a:rPr lang="en-US" dirty="0"/>
              <a:t>decades of experience under its belt, Hilton Worldwide has risen to the top of the hotel and resort sector, where its name is synonymous with first-rate hospitality and facilities (</a:t>
            </a:r>
            <a:r>
              <a:rPr lang="en-US" dirty="0" err="1"/>
              <a:t>Ertuna</a:t>
            </a:r>
            <a:r>
              <a:rPr lang="en-US" dirty="0"/>
              <a:t> </a:t>
            </a:r>
            <a:r>
              <a:rPr lang="en-US" i="1" dirty="0"/>
              <a:t>et al</a:t>
            </a:r>
            <a:r>
              <a:rPr lang="en-US" dirty="0"/>
              <a:t>., 2019). </a:t>
            </a:r>
            <a:endParaRPr lang="en-US" dirty="0" smtClean="0"/>
          </a:p>
          <a:p>
            <a:pPr algn="just">
              <a:lnSpc>
                <a:spcPct val="160000"/>
              </a:lnSpc>
            </a:pPr>
            <a:r>
              <a:rPr lang="en-US" dirty="0" smtClean="0"/>
              <a:t>Hilton </a:t>
            </a:r>
            <a:r>
              <a:rPr lang="en-US" dirty="0"/>
              <a:t>Worldwide has a wide variety of hotels to choose from, from the opulent Waldorf Astoria Hotels &amp; Resorts to the sophisticated Conrad Hotels &amp; Resorts to the affordable and convenient Hilton Garden Inn and Hampton by Hilton. </a:t>
            </a:r>
          </a:p>
        </p:txBody>
      </p:sp>
      <p:pic>
        <p:nvPicPr>
          <p:cNvPr id="2050" name="Picture 2"/>
          <p:cNvPicPr>
            <a:picLocks noChangeAspect="1" noChangeArrowheads="1"/>
          </p:cNvPicPr>
          <p:nvPr/>
        </p:nvPicPr>
        <p:blipFill>
          <a:blip r:embed="rId3"/>
          <a:srcRect/>
          <a:stretch>
            <a:fillRect/>
          </a:stretch>
        </p:blipFill>
        <p:spPr bwMode="auto">
          <a:xfrm>
            <a:off x="5715008" y="1857364"/>
            <a:ext cx="3171825" cy="35719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baseline="-25000" dirty="0">
                <a:effectLst>
                  <a:outerShdw blurRad="38100" dist="38100" dir="2700000" algn="tl">
                    <a:srgbClr val="000000">
                      <a:alpha val="43137"/>
                    </a:srgbClr>
                  </a:outerShdw>
                </a:effectLst>
              </a:rPr>
              <a:t>Identify the hotel brand’s main </a:t>
            </a:r>
            <a:r>
              <a:rPr lang="en-US" b="1" baseline="-25000" dirty="0" smtClean="0">
                <a:effectLst>
                  <a:outerShdw blurRad="38100" dist="38100" dir="2700000" algn="tl">
                    <a:srgbClr val="000000">
                      <a:alpha val="43137"/>
                    </a:srgbClr>
                  </a:outerShdw>
                </a:effectLst>
              </a:rPr>
              <a:t>consumers</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500430" y="1571612"/>
            <a:ext cx="5186370" cy="4525963"/>
          </a:xfrm>
        </p:spPr>
        <p:txBody>
          <a:bodyPr>
            <a:normAutofit fontScale="70000" lnSpcReduction="20000"/>
          </a:bodyPr>
          <a:lstStyle/>
          <a:p>
            <a:pPr algn="just">
              <a:lnSpc>
                <a:spcPct val="150000"/>
              </a:lnSpc>
            </a:pPr>
            <a:r>
              <a:rPr lang="en-US" b="1" i="1" baseline="-25000" dirty="0"/>
              <a:t>Business Travelers</a:t>
            </a:r>
            <a:r>
              <a:rPr lang="en-US" baseline="-25000" dirty="0"/>
              <a:t>: Business travelers often choose Hilton Worldwide hotels because of their accessible locations and high-quality services and amenities geared towards professionals. Guests in this category tend to like the Hilton, Conrad, and Hilton Garden Inn chains.</a:t>
            </a:r>
          </a:p>
          <a:p>
            <a:pPr algn="just">
              <a:lnSpc>
                <a:spcPct val="150000"/>
              </a:lnSpc>
            </a:pPr>
            <a:r>
              <a:rPr lang="en-US" b="1" i="1" baseline="-25000" dirty="0"/>
              <a:t>Luxury Travelers</a:t>
            </a:r>
            <a:r>
              <a:rPr lang="en-US" baseline="-25000" dirty="0"/>
              <a:t>: Luxury travelers who seek out unique itineraries, lavish accommodations, and attentive staff will feel right at home at one of Hilton World </a:t>
            </a:r>
            <a:r>
              <a:rPr lang="en-US" baseline="-25000" dirty="0" err="1"/>
              <a:t>wide’s</a:t>
            </a:r>
            <a:r>
              <a:rPr lang="en-US" baseline="-25000" dirty="0"/>
              <a:t> Conrad Hotels or Waldorf Astoria Hotels &amp; Resorts. Wealthy people, famous people, and visitors with deep pockets all flock to these names because they are synonymous with the highest standards of luxury (</a:t>
            </a:r>
            <a:r>
              <a:rPr lang="en-US" baseline="-25000" dirty="0" err="1"/>
              <a:t>Gerwe</a:t>
            </a:r>
            <a:r>
              <a:rPr lang="en-US" baseline="-25000" dirty="0"/>
              <a:t>, 2021).</a:t>
            </a:r>
          </a:p>
          <a:p>
            <a:pPr algn="just">
              <a:lnSpc>
                <a:spcPct val="150000"/>
              </a:lnSpc>
            </a:pPr>
            <a:endParaRPr lang="en-US" dirty="0"/>
          </a:p>
        </p:txBody>
      </p:sp>
      <p:pic>
        <p:nvPicPr>
          <p:cNvPr id="3074" name="Picture 2"/>
          <p:cNvPicPr>
            <a:picLocks noChangeAspect="1" noChangeArrowheads="1"/>
          </p:cNvPicPr>
          <p:nvPr/>
        </p:nvPicPr>
        <p:blipFill>
          <a:blip r:embed="rId3"/>
          <a:srcRect/>
          <a:stretch>
            <a:fillRect/>
          </a:stretch>
        </p:blipFill>
        <p:spPr bwMode="auto">
          <a:xfrm>
            <a:off x="357158" y="1500174"/>
            <a:ext cx="2779752" cy="3786214"/>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smtClean="0">
                <a:effectLst>
                  <a:outerShdw blurRad="38100" dist="38100" dir="2700000" algn="tl">
                    <a:srgbClr val="000000">
                      <a:alpha val="43137"/>
                    </a:srgbClr>
                  </a:outerShdw>
                </a:effectLst>
              </a:rPr>
              <a:t>Contd</a:t>
            </a:r>
            <a:r>
              <a:rPr lang="en-US" b="1" dirty="0" smtClean="0">
                <a:effectLst>
                  <a:outerShdw blurRad="38100" dist="38100" dir="2700000" algn="tl">
                    <a:srgbClr val="000000">
                      <a:alpha val="43137"/>
                    </a:srgbClr>
                  </a:outerShdw>
                </a:effectLst>
              </a:rPr>
              <a:t>…</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600200"/>
            <a:ext cx="4614866" cy="4525963"/>
          </a:xfrm>
        </p:spPr>
        <p:txBody>
          <a:bodyPr>
            <a:normAutofit fontScale="92500" lnSpcReduction="20000"/>
          </a:bodyPr>
          <a:lstStyle/>
          <a:p>
            <a:pPr algn="just">
              <a:lnSpc>
                <a:spcPct val="150000"/>
              </a:lnSpc>
            </a:pPr>
            <a:r>
              <a:rPr lang="en-US" b="1" i="1" baseline="-25000" dirty="0"/>
              <a:t>Group and Event Travelers</a:t>
            </a:r>
            <a:r>
              <a:rPr lang="en-US" baseline="-25000" dirty="0"/>
              <a:t>: Hilton Worldwide is popular among conference goers, event planners, and group vacationers because of its extensive hotel and resort network. </a:t>
            </a:r>
          </a:p>
          <a:p>
            <a:pPr algn="just">
              <a:lnSpc>
                <a:spcPct val="150000"/>
              </a:lnSpc>
            </a:pPr>
            <a:r>
              <a:rPr lang="en-US" b="1" i="1" baseline="-25000" dirty="0"/>
              <a:t>Frequent and Loyal Guests: </a:t>
            </a:r>
            <a:r>
              <a:rPr lang="en-US" baseline="-25000" dirty="0"/>
              <a:t>Hilton's extensive loyalty program, provides regular visitors with a variety of perks like as point accrual, room upgrade opportunities, and access to member-only events and experiences. </a:t>
            </a:r>
          </a:p>
          <a:p>
            <a:pPr algn="just">
              <a:lnSpc>
                <a:spcPct val="150000"/>
              </a:lnSpc>
            </a:pPr>
            <a:endParaRPr lang="en-US" dirty="0"/>
          </a:p>
        </p:txBody>
      </p:sp>
      <p:pic>
        <p:nvPicPr>
          <p:cNvPr id="4098" name="Picture 2"/>
          <p:cNvPicPr>
            <a:picLocks noChangeAspect="1" noChangeArrowheads="1"/>
          </p:cNvPicPr>
          <p:nvPr/>
        </p:nvPicPr>
        <p:blipFill>
          <a:blip r:embed="rId3"/>
          <a:srcRect/>
          <a:stretch>
            <a:fillRect/>
          </a:stretch>
        </p:blipFill>
        <p:spPr bwMode="auto">
          <a:xfrm>
            <a:off x="5214942" y="1928802"/>
            <a:ext cx="3400425" cy="3786214"/>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baseline="-25000" dirty="0">
                <a:effectLst>
                  <a:outerShdw blurRad="38100" dist="38100" dir="2700000" algn="tl">
                    <a:srgbClr val="000000">
                      <a:alpha val="43137"/>
                    </a:srgbClr>
                  </a:outerShdw>
                </a:effectLst>
              </a:rPr>
              <a:t>Outline the nature, scope and role of the guest services and </a:t>
            </a:r>
            <a:r>
              <a:rPr lang="en-US" b="1" baseline="-25000" dirty="0" smtClean="0">
                <a:effectLst>
                  <a:outerShdw blurRad="38100" dist="38100" dir="2700000" algn="tl">
                    <a:srgbClr val="000000">
                      <a:alpha val="43137"/>
                    </a:srgbClr>
                  </a:outerShdw>
                </a:effectLst>
              </a:rPr>
              <a:t>facilities</a:t>
            </a:r>
            <a:endParaRPr lang="en-US"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47500" lnSpcReduction="20000"/>
          </a:bodyPr>
          <a:lstStyle/>
          <a:p>
            <a:pPr algn="just">
              <a:lnSpc>
                <a:spcPct val="170000"/>
              </a:lnSpc>
            </a:pPr>
            <a:r>
              <a:rPr lang="en-US" b="1" i="1" baseline="-25000" dirty="0"/>
              <a:t>Accommodations</a:t>
            </a:r>
            <a:r>
              <a:rPr lang="en-US" baseline="-25000" dirty="0"/>
              <a:t>: Guests may choose from a variety of room types at Hilton Worldwide, including regular rooms, suites, and villas. In order to offer a relaxing stay, these rooms are furnished with comfortable contemporary furniture and equipped with modern conveniences and high-quality linen.</a:t>
            </a:r>
          </a:p>
          <a:p>
            <a:pPr algn="just">
              <a:lnSpc>
                <a:spcPct val="170000"/>
              </a:lnSpc>
            </a:pPr>
            <a:r>
              <a:rPr lang="en-US" b="1" i="1" baseline="-25000" dirty="0"/>
              <a:t>Dining and Culinary Options</a:t>
            </a:r>
            <a:r>
              <a:rPr lang="en-US" baseline="-25000" dirty="0"/>
              <a:t>: They may choose from a wide selection of restaurants, pubs, cafés, and even in-room dining at a Hilton property. Depending on the chain and individual hotel, diners may choose from a wide variety of restaurants serving anything from gourmet meals to quick bites.</a:t>
            </a:r>
          </a:p>
          <a:p>
            <a:pPr algn="just">
              <a:lnSpc>
                <a:spcPct val="170000"/>
              </a:lnSpc>
            </a:pPr>
            <a:r>
              <a:rPr lang="en-US" b="1" i="1" baseline="-25000" dirty="0"/>
              <a:t>Meeting and Event Spaces</a:t>
            </a:r>
            <a:r>
              <a:rPr lang="en-US" baseline="-25000" dirty="0"/>
              <a:t>: Conferences, weddings, and other social events may all be accommodated by the spacious meeting and event rooms available at Hilton Worldwide locations. These venues provide cutting-edge AV technology, adaptable seating, and the assistance of experts in event planning and catering (</a:t>
            </a:r>
            <a:r>
              <a:rPr lang="en-US" baseline="-25000" dirty="0" err="1"/>
              <a:t>Linxi</a:t>
            </a:r>
            <a:r>
              <a:rPr lang="en-US" baseline="-25000" dirty="0"/>
              <a:t>, 2021).</a:t>
            </a:r>
          </a:p>
          <a:p>
            <a:pPr algn="just">
              <a:lnSpc>
                <a:spcPct val="170000"/>
              </a:lnSpc>
            </a:pPr>
            <a:r>
              <a:rPr lang="en-US" b="1" i="1" baseline="-25000" dirty="0"/>
              <a:t>Recreation and Wellness Facilities</a:t>
            </a:r>
            <a:r>
              <a:rPr lang="en-US" baseline="-25000" dirty="0"/>
              <a:t>: Swimming pools, exercise centers, spas, and wellness centers are just some of the leisure amenities available at many Hilton locations. Guests may unwind, refresh, and keep up with their workout routines thanks to these on-site amenities.</a:t>
            </a:r>
          </a:p>
          <a:p>
            <a:pPr algn="just">
              <a:lnSpc>
                <a:spcPct val="170000"/>
              </a:lnSpc>
            </a:pPr>
            <a:r>
              <a:rPr lang="en-US" b="1" i="1" baseline="-25000" dirty="0"/>
              <a:t>Business </a:t>
            </a:r>
            <a:r>
              <a:rPr lang="en-US" b="1" i="1" baseline="-25000" dirty="0" err="1"/>
              <a:t>Services:</a:t>
            </a:r>
            <a:r>
              <a:rPr lang="en-US" baseline="-25000" dirty="0" err="1"/>
              <a:t>Hilton</a:t>
            </a:r>
            <a:r>
              <a:rPr lang="en-US" baseline="-25000" dirty="0"/>
              <a:t> hotels understand the importance of catering to business travelers by providing a wide variety of services and facilities tailored to their requirements. Facilities for doing business, such as computer workstations, Internet access, printers, copiers, and VIP lounges, may be provided.</a:t>
            </a:r>
          </a:p>
          <a:p>
            <a:pPr algn="just">
              <a:lnSpc>
                <a:spcPct val="170000"/>
              </a:lnSpc>
            </a:pPr>
            <a:r>
              <a:rPr lang="en-US" b="1" i="1" baseline="-25000" dirty="0"/>
              <a:t>Concierge and Guest Services</a:t>
            </a:r>
            <a:r>
              <a:rPr lang="en-US" baseline="-25000" dirty="0"/>
              <a:t>: Providing unique experiences for each visitor is a top priority for Hilton Worldwide. The concierge service is ready to help with everything from making dinner reservations to arranging transportation and making suggestions for local attractions.</a:t>
            </a:r>
          </a:p>
          <a:p>
            <a:pPr algn="just">
              <a:lnSpc>
                <a:spcPct val="170000"/>
              </a:lnSpc>
            </a:pPr>
            <a:r>
              <a:rPr lang="en-US" b="1" i="1" baseline="-25000" dirty="0"/>
              <a:t>Loyalty Program</a:t>
            </a:r>
            <a:r>
              <a:rPr lang="en-US" baseline="-25000" dirty="0"/>
              <a:t>: The Hilton Honors loyalty program provides its most loyal customers with exclusive perks and privileges. Loyal clients are rewarded monetarily and otherwise with perks including hotel upgrades, late check-out, free breakfast, and invitations to VIP events (</a:t>
            </a:r>
            <a:r>
              <a:rPr lang="en-US" baseline="-25000" dirty="0" err="1"/>
              <a:t>Mekhruza</a:t>
            </a:r>
            <a:r>
              <a:rPr lang="en-US" baseline="-25000" dirty="0"/>
              <a:t> </a:t>
            </a:r>
            <a:r>
              <a:rPr lang="en-US" i="1" baseline="-25000" dirty="0"/>
              <a:t>et al</a:t>
            </a:r>
            <a:r>
              <a:rPr lang="en-US" baseline="-25000" dirty="0"/>
              <a:t>., 2022).</a:t>
            </a:r>
          </a:p>
          <a:p>
            <a:pPr algn="just">
              <a:lnSpc>
                <a:spcPct val="170000"/>
              </a:lnSpc>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baseline="-25000" dirty="0">
                <a:effectLst>
                  <a:outerShdw blurRad="38100" dist="38100" dir="2700000" algn="tl">
                    <a:srgbClr val="000000">
                      <a:alpha val="43137"/>
                    </a:srgbClr>
                  </a:outerShdw>
                </a:effectLst>
              </a:rPr>
              <a:t>Explain the need to consider the role and function of guest services in </a:t>
            </a:r>
            <a:r>
              <a:rPr lang="en-US" b="1" baseline="-25000" dirty="0" smtClean="0">
                <a:effectLst>
                  <a:outerShdw blurRad="38100" dist="38100" dir="2700000" algn="tl">
                    <a:srgbClr val="000000">
                      <a:alpha val="43137"/>
                    </a:srgbClr>
                  </a:outerShdw>
                </a:effectLst>
              </a:rPr>
              <a:t>general</a:t>
            </a:r>
            <a:endParaRPr lang="en-US"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77500" lnSpcReduction="20000"/>
          </a:bodyPr>
          <a:lstStyle/>
          <a:p>
            <a:pPr algn="just">
              <a:lnSpc>
                <a:spcPct val="170000"/>
              </a:lnSpc>
            </a:pPr>
            <a:r>
              <a:rPr lang="en-US" b="1" baseline="-25000" dirty="0"/>
              <a:t>Satisfaction of Guests: </a:t>
            </a:r>
            <a:r>
              <a:rPr lang="en-US" baseline="-25000" dirty="0"/>
              <a:t>Guest pleasure is the priority in the guest services industry. Hotels may make their customers' stays more enjoyable and memorable if they pay attention to and meet their specific requirements and expectations. The reputation and prosperity of a hotel may be greatly enhanced when visitors have a wonderful experience there and return, tell their friends, and post glowing online reviews.</a:t>
            </a:r>
          </a:p>
          <a:p>
            <a:pPr algn="just">
              <a:lnSpc>
                <a:spcPct val="170000"/>
              </a:lnSpc>
            </a:pPr>
            <a:r>
              <a:rPr lang="en-US" b="1" baseline="-25000" dirty="0"/>
              <a:t>Client Devotion: </a:t>
            </a:r>
            <a:r>
              <a:rPr lang="en-US" baseline="-25000" dirty="0"/>
              <a:t>Customers are more likely to return if they are treated to exceptional service. Customers become more loyal to a business when they are treated as individuals, when their needs are met quickly, and when their problems are addressed and resolved (</a:t>
            </a:r>
            <a:r>
              <a:rPr lang="en-US" baseline="-25000" dirty="0" err="1"/>
              <a:t>Niemela</a:t>
            </a:r>
            <a:r>
              <a:rPr lang="en-US" baseline="-25000" dirty="0"/>
              <a:t>, 2019). Customers who have been at a hotel several times are more inclined to book another stay there, which is good for business</a:t>
            </a:r>
            <a:r>
              <a:rPr lang="en-US" baseline="-25000" dirty="0" smtClean="0"/>
              <a:t>.</a:t>
            </a:r>
            <a:endParaRPr lang="en-US" baseline="-25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smtClean="0">
                <a:effectLst>
                  <a:outerShdw blurRad="38100" dist="38100" dir="2700000" algn="tl">
                    <a:srgbClr val="000000">
                      <a:alpha val="43137"/>
                    </a:srgbClr>
                  </a:outerShdw>
                </a:effectLst>
              </a:rPr>
              <a:t>Contd</a:t>
            </a:r>
            <a:r>
              <a:rPr lang="en-US" b="1" dirty="0" smtClean="0">
                <a:effectLst>
                  <a:outerShdw blurRad="38100" dist="38100" dir="2700000" algn="tl">
                    <a:srgbClr val="000000">
                      <a:alpha val="43137"/>
                    </a:srgbClr>
                  </a:outerShdw>
                </a:effectLst>
              </a:rPr>
              <a:t>…</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600200"/>
            <a:ext cx="4757742" cy="4525963"/>
          </a:xfrm>
        </p:spPr>
        <p:txBody>
          <a:bodyPr>
            <a:normAutofit fontScale="85000" lnSpcReduction="20000"/>
          </a:bodyPr>
          <a:lstStyle/>
          <a:p>
            <a:pPr algn="just">
              <a:lnSpc>
                <a:spcPct val="150000"/>
              </a:lnSpc>
            </a:pPr>
            <a:r>
              <a:rPr lang="en-US" b="1" baseline="-25000" dirty="0"/>
              <a:t>Name Recognition: </a:t>
            </a:r>
            <a:r>
              <a:rPr lang="en-US" baseline="-25000" dirty="0"/>
              <a:t>The level of service provided to guests is a major factor in how people will remember a certain hotel. A hotel's brand might benefit from repeat visitors who have had positive interactions with its guest services (Zhang, 2023). </a:t>
            </a:r>
          </a:p>
          <a:p>
            <a:pPr algn="just">
              <a:lnSpc>
                <a:spcPct val="150000"/>
              </a:lnSpc>
            </a:pPr>
            <a:r>
              <a:rPr lang="en-US" b="1" baseline="-25000" dirty="0"/>
              <a:t>Bringing in Money: </a:t>
            </a:r>
            <a:r>
              <a:rPr lang="en-US" baseline="-25000" dirty="0"/>
              <a:t>Revenue creation may be directly influenced by how well guests are serviced. Hotels may expand their income streams by adding ancillary services like spa treatments, room upgrades, dining alternatives, and event facilities. </a:t>
            </a:r>
          </a:p>
          <a:p>
            <a:pPr algn="just">
              <a:lnSpc>
                <a:spcPct val="150000"/>
              </a:lnSpc>
            </a:pPr>
            <a:endParaRPr lang="en-US" dirty="0"/>
          </a:p>
        </p:txBody>
      </p:sp>
      <p:pic>
        <p:nvPicPr>
          <p:cNvPr id="5122" name="Picture 2"/>
          <p:cNvPicPr>
            <a:picLocks noChangeAspect="1" noChangeArrowheads="1"/>
          </p:cNvPicPr>
          <p:nvPr/>
        </p:nvPicPr>
        <p:blipFill>
          <a:blip r:embed="rId3"/>
          <a:srcRect/>
          <a:stretch>
            <a:fillRect/>
          </a:stretch>
        </p:blipFill>
        <p:spPr bwMode="auto">
          <a:xfrm>
            <a:off x="5572132" y="2143116"/>
            <a:ext cx="3233765" cy="3286148"/>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baseline="-25000" dirty="0">
                <a:effectLst>
                  <a:outerShdw blurRad="38100" dist="38100" dir="2700000" algn="tl">
                    <a:srgbClr val="000000">
                      <a:alpha val="43137"/>
                    </a:srgbClr>
                  </a:outerShdw>
                </a:effectLst>
              </a:rPr>
              <a:t>Discuss the importance of hospitality and how hotels meet/exceed guest </a:t>
            </a:r>
            <a:r>
              <a:rPr lang="en-US" b="1" baseline="-25000" dirty="0" smtClean="0">
                <a:effectLst>
                  <a:outerShdw blurRad="38100" dist="38100" dir="2700000" algn="tl">
                    <a:srgbClr val="000000">
                      <a:alpha val="43137"/>
                    </a:srgbClr>
                  </a:outerShdw>
                </a:effectLst>
              </a:rPr>
              <a:t>expectations</a:t>
            </a:r>
            <a:endParaRPr lang="en-US"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62500" lnSpcReduction="20000"/>
          </a:bodyPr>
          <a:lstStyle/>
          <a:p>
            <a:pPr lvl="0" algn="just">
              <a:lnSpc>
                <a:spcPct val="170000"/>
              </a:lnSpc>
            </a:pPr>
            <a:r>
              <a:rPr lang="en-US" b="1" baseline="-25000" dirty="0"/>
              <a:t>Paying Close Attention: </a:t>
            </a:r>
            <a:r>
              <a:rPr lang="en-US" baseline="-25000" dirty="0"/>
              <a:t>When it comes to providing visitors with a pleasant stay, Hilton Worldwide hotels spare no effort. The rooms are immaculate, the common areas are spotless, and the selection of amenities has been well considered. Hotels strive to make their guests' stays pleasant and stress-free by attending to every detail.</a:t>
            </a:r>
          </a:p>
          <a:p>
            <a:pPr lvl="0" algn="just">
              <a:lnSpc>
                <a:spcPct val="170000"/>
              </a:lnSpc>
            </a:pPr>
            <a:r>
              <a:rPr lang="en-US" b="1" baseline="-25000" dirty="0"/>
              <a:t>Modifications and alterations: </a:t>
            </a:r>
            <a:r>
              <a:rPr lang="en-US" baseline="-25000" dirty="0"/>
              <a:t>The Hilton brand of hotels understands that each individual visitor has specific needs and preferences. Hotels now provide individualized service to satisfy guests. This might take the form of individualized in-room extras, catered responses to questions, or interest-based excursions (Shapiro, 2021). Hotels may wow their guests and increase their feeling of exclusivity by giving them special treatment.</a:t>
            </a:r>
          </a:p>
          <a:p>
            <a:pPr lvl="0" algn="just">
              <a:lnSpc>
                <a:spcPct val="170000"/>
              </a:lnSpc>
            </a:pPr>
            <a:r>
              <a:rPr lang="en-US" b="1" baseline="-25000" dirty="0"/>
              <a:t>Enhancement In perpetuity: </a:t>
            </a:r>
            <a:r>
              <a:rPr lang="en-US" baseline="-25000" dirty="0"/>
              <a:t>Hilton Worldwide is dedicated to enhancing the quality of its offerings on a consistent basis. Hotels regularly seek guest feedback via various avenues to see where improvements might be made. Hotels may improve their services and meet or exceed guests' expectations by soliciting and acting on feedback from those using their facilities.</a:t>
            </a:r>
          </a:p>
          <a:p>
            <a:pPr algn="just">
              <a:lnSpc>
                <a:spcPct val="170000"/>
              </a:lnSpc>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effectLst>
                  <a:outerShdw blurRad="38100" dist="38100" dir="2700000" algn="tl">
                    <a:srgbClr val="000000">
                      <a:alpha val="43137"/>
                    </a:srgbClr>
                  </a:outerShdw>
                </a:effectLst>
              </a:rPr>
              <a:t>Reference List</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55000" lnSpcReduction="20000"/>
          </a:bodyPr>
          <a:lstStyle/>
          <a:p>
            <a:pPr algn="just">
              <a:lnSpc>
                <a:spcPct val="170000"/>
              </a:lnSpc>
            </a:pPr>
            <a:r>
              <a:rPr lang="en-IN" baseline="-25000" dirty="0" err="1"/>
              <a:t>Ertuna</a:t>
            </a:r>
            <a:r>
              <a:rPr lang="en-IN" baseline="-25000" dirty="0"/>
              <a:t>, B., </a:t>
            </a:r>
            <a:r>
              <a:rPr lang="en-IN" baseline="-25000" dirty="0" err="1"/>
              <a:t>Karatas-Ozkan</a:t>
            </a:r>
            <a:r>
              <a:rPr lang="en-IN" baseline="-25000" dirty="0"/>
              <a:t>, M. and </a:t>
            </a:r>
            <a:r>
              <a:rPr lang="en-IN" baseline="-25000" dirty="0" err="1"/>
              <a:t>Yamak</a:t>
            </a:r>
            <a:r>
              <a:rPr lang="en-IN" baseline="-25000" dirty="0"/>
              <a:t>, S., 2019. Diffusion of sustainability and CSR discourse in hospitality industry: Dynamics of local context. </a:t>
            </a:r>
            <a:r>
              <a:rPr lang="en-US" i="1" baseline="-25000" dirty="0"/>
              <a:t>International Journal of Contemporary Hospitality Management</a:t>
            </a:r>
            <a:r>
              <a:rPr lang="en-US" baseline="-25000" dirty="0"/>
              <a:t>.</a:t>
            </a:r>
          </a:p>
          <a:p>
            <a:pPr algn="just">
              <a:lnSpc>
                <a:spcPct val="170000"/>
              </a:lnSpc>
            </a:pPr>
            <a:r>
              <a:rPr lang="en-IN" baseline="-25000" dirty="0" err="1"/>
              <a:t>Gerwe</a:t>
            </a:r>
            <a:r>
              <a:rPr lang="en-IN" baseline="-25000" dirty="0"/>
              <a:t>, O., 2021. The Covid-19 pandemic and the accommodation sharing sector: Effects and prospects for recovery. </a:t>
            </a:r>
            <a:r>
              <a:rPr lang="en-US" i="1" baseline="-25000" dirty="0"/>
              <a:t>Technological Forecasting and Social Change</a:t>
            </a:r>
            <a:r>
              <a:rPr lang="en-US" baseline="-25000" dirty="0"/>
              <a:t>, </a:t>
            </a:r>
            <a:r>
              <a:rPr lang="en-US" i="1" baseline="-25000" dirty="0"/>
              <a:t>167</a:t>
            </a:r>
            <a:r>
              <a:rPr lang="en-US" baseline="-25000" dirty="0"/>
              <a:t>, p.120733.</a:t>
            </a:r>
          </a:p>
          <a:p>
            <a:pPr algn="just">
              <a:lnSpc>
                <a:spcPct val="170000"/>
              </a:lnSpc>
            </a:pPr>
            <a:r>
              <a:rPr lang="en-IN" baseline="-25000" dirty="0" err="1"/>
              <a:t>Kusuma</a:t>
            </a:r>
            <a:r>
              <a:rPr lang="en-IN" baseline="-25000" dirty="0"/>
              <a:t>, K.D., </a:t>
            </a:r>
            <a:r>
              <a:rPr lang="en-IN" baseline="-25000" dirty="0" err="1"/>
              <a:t>Armoni</a:t>
            </a:r>
            <a:r>
              <a:rPr lang="en-IN" baseline="-25000" dirty="0"/>
              <a:t>, N.L.E., </a:t>
            </a:r>
            <a:r>
              <a:rPr lang="en-IN" baseline="-25000" dirty="0" err="1"/>
              <a:t>Astawa</a:t>
            </a:r>
            <a:r>
              <a:rPr lang="en-IN" baseline="-25000" dirty="0"/>
              <a:t>, I.K., </a:t>
            </a:r>
            <a:r>
              <a:rPr lang="en-IN" baseline="-25000" dirty="0" err="1"/>
              <a:t>Virginiya</a:t>
            </a:r>
            <a:r>
              <a:rPr lang="en-IN" baseline="-25000" dirty="0"/>
              <a:t>, P.T. and </a:t>
            </a:r>
            <a:r>
              <a:rPr lang="en-IN" baseline="-25000" dirty="0" err="1"/>
              <a:t>Chaerunnisah</a:t>
            </a:r>
            <a:r>
              <a:rPr lang="en-IN" baseline="-25000" dirty="0"/>
              <a:t>, I.U., 2023. Implementation of Digital Marketing in Increasing Room Occupancy Rate at Hilton Bali Resort Hotel. </a:t>
            </a:r>
            <a:r>
              <a:rPr lang="en-US" i="1" baseline="-25000" dirty="0"/>
              <a:t>International Journal of </a:t>
            </a:r>
            <a:r>
              <a:rPr lang="en-US" i="1" baseline="-25000" dirty="0" err="1"/>
              <a:t>Glocal</a:t>
            </a:r>
            <a:r>
              <a:rPr lang="en-US" i="1" baseline="-25000" dirty="0"/>
              <a:t> Tourism</a:t>
            </a:r>
            <a:r>
              <a:rPr lang="en-US" baseline="-25000" dirty="0"/>
              <a:t>, </a:t>
            </a:r>
            <a:r>
              <a:rPr lang="en-US" i="1" baseline="-25000" dirty="0"/>
              <a:t>4</a:t>
            </a:r>
            <a:r>
              <a:rPr lang="en-US" baseline="-25000" dirty="0"/>
              <a:t>(1), pp.1-10.</a:t>
            </a:r>
          </a:p>
          <a:p>
            <a:pPr algn="just">
              <a:lnSpc>
                <a:spcPct val="170000"/>
              </a:lnSpc>
            </a:pPr>
            <a:r>
              <a:rPr lang="en-IN" baseline="-25000" dirty="0" err="1"/>
              <a:t>Linxi</a:t>
            </a:r>
            <a:r>
              <a:rPr lang="en-IN" baseline="-25000" dirty="0"/>
              <a:t>, X., 2021, September. The Digital Transformation Strategy of Hilton During COVID-19. In </a:t>
            </a:r>
            <a:r>
              <a:rPr lang="en-US" i="1" baseline="-25000" dirty="0"/>
              <a:t>2021 International Conference on Financial Management and Economic Transition (FMET 2021)</a:t>
            </a:r>
            <a:r>
              <a:rPr lang="en-US" baseline="-25000" dirty="0"/>
              <a:t> (pp. 317-321). Atlantis Press.</a:t>
            </a:r>
          </a:p>
          <a:p>
            <a:pPr algn="just">
              <a:lnSpc>
                <a:spcPct val="170000"/>
              </a:lnSpc>
            </a:pPr>
            <a:r>
              <a:rPr lang="en-IN" baseline="-25000" dirty="0" err="1"/>
              <a:t>Mekhruza</a:t>
            </a:r>
            <a:r>
              <a:rPr lang="en-IN" baseline="-25000" dirty="0"/>
              <a:t>, V., </a:t>
            </a:r>
            <a:r>
              <a:rPr lang="en-IN" baseline="-25000" dirty="0" err="1"/>
              <a:t>Malokhat</a:t>
            </a:r>
            <a:r>
              <a:rPr lang="en-IN" baseline="-25000" dirty="0"/>
              <a:t>, S., </a:t>
            </a:r>
            <a:r>
              <a:rPr lang="en-IN" baseline="-25000" dirty="0" err="1"/>
              <a:t>Rustam</a:t>
            </a:r>
            <a:r>
              <a:rPr lang="en-IN" baseline="-25000" dirty="0"/>
              <a:t>, T. and </a:t>
            </a:r>
            <a:r>
              <a:rPr lang="en-IN" baseline="-25000" dirty="0" err="1"/>
              <a:t>Bakhora</a:t>
            </a:r>
            <a:r>
              <a:rPr lang="en-IN" baseline="-25000" dirty="0"/>
              <a:t>, R., 2022. PERFORMANCE OF HILTON: HOW HILTON TACKLES THE EPIDEMIC COVID-19 DISEASE. </a:t>
            </a:r>
            <a:r>
              <a:rPr lang="en-US" i="1" baseline="-25000" dirty="0" err="1"/>
              <a:t>Thematics</a:t>
            </a:r>
            <a:r>
              <a:rPr lang="en-US" i="1" baseline="-25000" dirty="0"/>
              <a:t> Journal of Business Management</a:t>
            </a:r>
            <a:r>
              <a:rPr lang="en-US" baseline="-25000" dirty="0"/>
              <a:t>, </a:t>
            </a:r>
            <a:r>
              <a:rPr lang="en-US" i="1" baseline="-25000" dirty="0"/>
              <a:t>5</a:t>
            </a:r>
            <a:r>
              <a:rPr lang="en-US" baseline="-25000" dirty="0"/>
              <a:t>(2).</a:t>
            </a:r>
          </a:p>
          <a:p>
            <a:pPr algn="just">
              <a:lnSpc>
                <a:spcPct val="170000"/>
              </a:lnSpc>
            </a:pPr>
            <a:r>
              <a:rPr lang="en-IN" baseline="-25000" dirty="0" err="1"/>
              <a:t>Niemelä</a:t>
            </a:r>
            <a:r>
              <a:rPr lang="en-IN" baseline="-25000" dirty="0"/>
              <a:t>, M., 2019. Brand management strategies of hotel chain sub-brands Sheraton Marriott and </a:t>
            </a:r>
            <a:r>
              <a:rPr lang="en-IN" baseline="-25000" dirty="0" err="1"/>
              <a:t>DoubleTree</a:t>
            </a:r>
            <a:r>
              <a:rPr lang="en-IN" baseline="-25000" dirty="0"/>
              <a:t> by Hilton.</a:t>
            </a:r>
            <a:endParaRPr lang="en-US" baseline="-25000" dirty="0"/>
          </a:p>
          <a:p>
            <a:pPr algn="just">
              <a:lnSpc>
                <a:spcPct val="170000"/>
              </a:lnSpc>
            </a:pPr>
            <a:r>
              <a:rPr lang="en-IN" baseline="-25000" dirty="0"/>
              <a:t>Shapiro, M.J., 2021, March. Accor, Marriott, Omni and IHG Join Hilton in Offering More Hybrid-Event Options. </a:t>
            </a:r>
            <a:r>
              <a:rPr lang="en-IN" baseline="-25000" dirty="0" err="1"/>
              <a:t>Northstar</a:t>
            </a:r>
            <a:r>
              <a:rPr lang="en-IN" baseline="-25000" dirty="0"/>
              <a:t> Meetings Group.</a:t>
            </a:r>
            <a:endParaRPr lang="en-US" baseline="-25000" dirty="0"/>
          </a:p>
          <a:p>
            <a:pPr algn="just">
              <a:lnSpc>
                <a:spcPct val="170000"/>
              </a:lnSpc>
            </a:pPr>
            <a:r>
              <a:rPr lang="en-IN" baseline="-25000" dirty="0"/>
              <a:t>Zhang, J., 2023. Analysis of Strategic Human Resource Management Practices: A Case Study of Hilton Worldwide. </a:t>
            </a:r>
            <a:r>
              <a:rPr lang="en-US" i="1" baseline="-25000" dirty="0"/>
              <a:t>Frontiers in Business, Economics and Management</a:t>
            </a:r>
            <a:r>
              <a:rPr lang="en-US" baseline="-25000" dirty="0"/>
              <a:t>, </a:t>
            </a:r>
            <a:r>
              <a:rPr lang="en-US" i="1" baseline="-25000" dirty="0"/>
              <a:t>8</a:t>
            </a:r>
            <a:r>
              <a:rPr lang="en-US" baseline="-25000" dirty="0"/>
              <a:t>(3), pp.204-211.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1505</Words>
  <Application>Microsoft Office PowerPoint</Application>
  <PresentationFormat>On-screen Show (4:3)</PresentationFormat>
  <Paragraphs>56</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Hospitality &amp; Guest Services</vt:lpstr>
      <vt:lpstr>Introduction</vt:lpstr>
      <vt:lpstr>Identify the hotel brand’s main consumers</vt:lpstr>
      <vt:lpstr>Contd…</vt:lpstr>
      <vt:lpstr>Outline the nature, scope and role of the guest services and facilities</vt:lpstr>
      <vt:lpstr>Explain the need to consider the role and function of guest services in general</vt:lpstr>
      <vt:lpstr>Contd…</vt:lpstr>
      <vt:lpstr>Discuss the importance of hospitality and how hotels meet/exceed guest expectations</vt:lpstr>
      <vt:lpstr>Reference List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Avita</dc:creator>
  <cp:lastModifiedBy>Avita</cp:lastModifiedBy>
  <cp:revision>26</cp:revision>
  <dcterms:created xsi:type="dcterms:W3CDTF">2023-05-22T19:03:11Z</dcterms:created>
  <dcterms:modified xsi:type="dcterms:W3CDTF">2023-05-22T19:17:38Z</dcterms:modified>
</cp:coreProperties>
</file>