
<file path=[Content_Types].xml><?xml version="1.0" encoding="utf-8"?>
<Types xmlns="http://schemas.openxmlformats.org/package/2006/content-types">
  <Default Extension="gif" ContentType="image/gif"/>
  <Default Extension="jfif"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9"/>
  </p:notesMasterIdLst>
  <p:sldIdLst>
    <p:sldId id="259" r:id="rId2"/>
    <p:sldId id="316" r:id="rId3"/>
    <p:sldId id="530" r:id="rId4"/>
    <p:sldId id="605" r:id="rId5"/>
    <p:sldId id="604" r:id="rId6"/>
    <p:sldId id="554" r:id="rId7"/>
    <p:sldId id="535" r:id="rId8"/>
    <p:sldId id="538" r:id="rId9"/>
    <p:sldId id="536" r:id="rId10"/>
    <p:sldId id="541" r:id="rId11"/>
    <p:sldId id="540" r:id="rId12"/>
    <p:sldId id="556" r:id="rId13"/>
    <p:sldId id="537" r:id="rId14"/>
    <p:sldId id="557" r:id="rId15"/>
    <p:sldId id="546" r:id="rId16"/>
    <p:sldId id="558" r:id="rId17"/>
    <p:sldId id="559" r:id="rId18"/>
    <p:sldId id="542" r:id="rId19"/>
    <p:sldId id="292" r:id="rId20"/>
    <p:sldId id="533" r:id="rId21"/>
    <p:sldId id="534" r:id="rId22"/>
    <p:sldId id="532" r:id="rId23"/>
    <p:sldId id="562" r:id="rId24"/>
    <p:sldId id="563" r:id="rId25"/>
    <p:sldId id="566" r:id="rId26"/>
    <p:sldId id="567" r:id="rId27"/>
    <p:sldId id="571" r:id="rId28"/>
    <p:sldId id="528" r:id="rId29"/>
    <p:sldId id="572" r:id="rId30"/>
    <p:sldId id="310" r:id="rId31"/>
    <p:sldId id="573" r:id="rId32"/>
    <p:sldId id="569" r:id="rId33"/>
    <p:sldId id="574" r:id="rId34"/>
    <p:sldId id="575" r:id="rId35"/>
    <p:sldId id="408" r:id="rId36"/>
    <p:sldId id="277" r:id="rId37"/>
    <p:sldId id="409" r:id="rId38"/>
    <p:sldId id="565" r:id="rId39"/>
    <p:sldId id="590" r:id="rId40"/>
    <p:sldId id="598" r:id="rId41"/>
    <p:sldId id="599" r:id="rId42"/>
    <p:sldId id="600" r:id="rId43"/>
    <p:sldId id="577" r:id="rId44"/>
    <p:sldId id="578" r:id="rId45"/>
    <p:sldId id="576" r:id="rId46"/>
    <p:sldId id="579" r:id="rId47"/>
    <p:sldId id="592" r:id="rId48"/>
    <p:sldId id="581" r:id="rId49"/>
    <p:sldId id="490" r:id="rId50"/>
    <p:sldId id="588" r:id="rId51"/>
    <p:sldId id="549" r:id="rId52"/>
    <p:sldId id="283" r:id="rId53"/>
    <p:sldId id="595" r:id="rId54"/>
    <p:sldId id="596" r:id="rId55"/>
    <p:sldId id="602" r:id="rId56"/>
    <p:sldId id="606" r:id="rId57"/>
    <p:sldId id="489"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4751" autoAdjust="0"/>
  </p:normalViewPr>
  <p:slideViewPr>
    <p:cSldViewPr snapToGrid="0">
      <p:cViewPr varScale="1">
        <p:scale>
          <a:sx n="45" d="100"/>
          <a:sy n="45" d="100"/>
        </p:scale>
        <p:origin x="1674" y="48"/>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5D9A24-80AB-4AF3-8544-CFD5ADDEC02B}" type="doc">
      <dgm:prSet loTypeId="urn:microsoft.com/office/officeart/2005/8/layout/venn3" loCatId="relationship" qsTypeId="urn:microsoft.com/office/officeart/2005/8/quickstyle/simple1" qsCatId="simple" csTypeId="urn:microsoft.com/office/officeart/2005/8/colors/accent1_2" csCatId="accent1" phldr="1"/>
      <dgm:spPr/>
      <dgm:t>
        <a:bodyPr/>
        <a:lstStyle/>
        <a:p>
          <a:endParaRPr lang="en-GB"/>
        </a:p>
      </dgm:t>
    </dgm:pt>
    <dgm:pt modelId="{EF56D7D7-2395-43C4-A900-D2A5B9FDD7AF}">
      <dgm:prSet phldrT="[Text]"/>
      <dgm:spPr/>
      <dgm:t>
        <a:bodyPr/>
        <a:lstStyle/>
        <a:p>
          <a:r>
            <a:rPr lang="en-GB" dirty="0"/>
            <a:t>Public sector</a:t>
          </a:r>
        </a:p>
      </dgm:t>
    </dgm:pt>
    <dgm:pt modelId="{7048AC6E-1856-487A-98DA-27DDC50A8DDF}" type="parTrans" cxnId="{01AEEBE0-99D1-4176-A30E-5B4AD912594C}">
      <dgm:prSet/>
      <dgm:spPr/>
      <dgm:t>
        <a:bodyPr/>
        <a:lstStyle/>
        <a:p>
          <a:endParaRPr lang="en-GB"/>
        </a:p>
      </dgm:t>
    </dgm:pt>
    <dgm:pt modelId="{63BFCB4D-6377-4612-AFF4-23C47F790EF1}" type="sibTrans" cxnId="{01AEEBE0-99D1-4176-A30E-5B4AD912594C}">
      <dgm:prSet/>
      <dgm:spPr/>
      <dgm:t>
        <a:bodyPr/>
        <a:lstStyle/>
        <a:p>
          <a:endParaRPr lang="en-GB"/>
        </a:p>
      </dgm:t>
    </dgm:pt>
    <dgm:pt modelId="{937F1026-F722-4523-AF8A-073AAD412465}">
      <dgm:prSet phldrT="[Text]"/>
      <dgm:spPr/>
      <dgm:t>
        <a:bodyPr/>
        <a:lstStyle/>
        <a:p>
          <a:r>
            <a:rPr lang="en-GB" dirty="0"/>
            <a:t>Private sector</a:t>
          </a:r>
        </a:p>
      </dgm:t>
    </dgm:pt>
    <dgm:pt modelId="{F6173FCF-754C-4D03-BC86-4821EA3BE559}" type="parTrans" cxnId="{9A28BC98-A1CB-4E5A-BCB9-CF0D78362141}">
      <dgm:prSet/>
      <dgm:spPr/>
      <dgm:t>
        <a:bodyPr/>
        <a:lstStyle/>
        <a:p>
          <a:endParaRPr lang="en-GB"/>
        </a:p>
      </dgm:t>
    </dgm:pt>
    <dgm:pt modelId="{B698F02C-C823-44CA-AC15-F10B35256089}" type="sibTrans" cxnId="{9A28BC98-A1CB-4E5A-BCB9-CF0D78362141}">
      <dgm:prSet/>
      <dgm:spPr/>
      <dgm:t>
        <a:bodyPr/>
        <a:lstStyle/>
        <a:p>
          <a:endParaRPr lang="en-GB"/>
        </a:p>
      </dgm:t>
    </dgm:pt>
    <dgm:pt modelId="{F5FEC4A1-4855-4542-8806-D3F009BB464C}">
      <dgm:prSet phldrT="[Text]"/>
      <dgm:spPr/>
      <dgm:t>
        <a:bodyPr/>
        <a:lstStyle/>
        <a:p>
          <a:r>
            <a:rPr lang="en-GB" dirty="0"/>
            <a:t>Voluntary organisations</a:t>
          </a:r>
        </a:p>
      </dgm:t>
    </dgm:pt>
    <dgm:pt modelId="{FB77139B-27CB-4F31-B5F5-B2043D72A36E}" type="parTrans" cxnId="{4A6F03EA-B0CE-4936-83A3-CD28BD7D346E}">
      <dgm:prSet/>
      <dgm:spPr/>
      <dgm:t>
        <a:bodyPr/>
        <a:lstStyle/>
        <a:p>
          <a:endParaRPr lang="en-GB"/>
        </a:p>
      </dgm:t>
    </dgm:pt>
    <dgm:pt modelId="{5DC028F4-9D8A-4BF5-BD59-6BA0218DC4E4}" type="sibTrans" cxnId="{4A6F03EA-B0CE-4936-83A3-CD28BD7D346E}">
      <dgm:prSet/>
      <dgm:spPr/>
      <dgm:t>
        <a:bodyPr/>
        <a:lstStyle/>
        <a:p>
          <a:endParaRPr lang="en-GB"/>
        </a:p>
      </dgm:t>
    </dgm:pt>
    <dgm:pt modelId="{EE65A114-2740-4676-933E-3FE630CF9A6C}">
      <dgm:prSet phldrT="[Text]"/>
      <dgm:spPr/>
      <dgm:t>
        <a:bodyPr/>
        <a:lstStyle/>
        <a:p>
          <a:r>
            <a:rPr lang="en-GB" dirty="0"/>
            <a:t>Informal care</a:t>
          </a:r>
        </a:p>
      </dgm:t>
    </dgm:pt>
    <dgm:pt modelId="{DD9A9AFF-AE70-4A22-AB0B-911779B5E6D8}" type="parTrans" cxnId="{C59FE40D-063F-4BD8-8A0F-8A8E38C5E9F7}">
      <dgm:prSet/>
      <dgm:spPr/>
      <dgm:t>
        <a:bodyPr/>
        <a:lstStyle/>
        <a:p>
          <a:endParaRPr lang="en-GB"/>
        </a:p>
      </dgm:t>
    </dgm:pt>
    <dgm:pt modelId="{94955C09-060C-4A47-ACFC-FA98B9E518D4}" type="sibTrans" cxnId="{C59FE40D-063F-4BD8-8A0F-8A8E38C5E9F7}">
      <dgm:prSet/>
      <dgm:spPr/>
      <dgm:t>
        <a:bodyPr/>
        <a:lstStyle/>
        <a:p>
          <a:endParaRPr lang="en-GB"/>
        </a:p>
      </dgm:t>
    </dgm:pt>
    <dgm:pt modelId="{9CC22262-D2FF-49F2-BAAE-1B6A2F5FF165}" type="pres">
      <dgm:prSet presAssocID="{685D9A24-80AB-4AF3-8544-CFD5ADDEC02B}" presName="Name0" presStyleCnt="0">
        <dgm:presLayoutVars>
          <dgm:dir/>
          <dgm:resizeHandles val="exact"/>
        </dgm:presLayoutVars>
      </dgm:prSet>
      <dgm:spPr/>
    </dgm:pt>
    <dgm:pt modelId="{D4C3C6AA-E3B5-49D9-A978-2BEEABF46859}" type="pres">
      <dgm:prSet presAssocID="{EF56D7D7-2395-43C4-A900-D2A5B9FDD7AF}" presName="Name5" presStyleLbl="vennNode1" presStyleIdx="0" presStyleCnt="4" custLinFactX="12121" custLinFactNeighborX="100000" custLinFactNeighborY="-40051">
        <dgm:presLayoutVars>
          <dgm:bulletEnabled val="1"/>
        </dgm:presLayoutVars>
      </dgm:prSet>
      <dgm:spPr/>
    </dgm:pt>
    <dgm:pt modelId="{7F893A74-303D-4100-91D5-D90C7A6DC5BA}" type="pres">
      <dgm:prSet presAssocID="{63BFCB4D-6377-4612-AFF4-23C47F790EF1}" presName="space" presStyleCnt="0"/>
      <dgm:spPr/>
    </dgm:pt>
    <dgm:pt modelId="{D7E18537-0BEC-4FDF-A227-9510805830D3}" type="pres">
      <dgm:prSet presAssocID="{937F1026-F722-4523-AF8A-073AAD412465}" presName="Name5" presStyleLbl="vennNode1" presStyleIdx="1" presStyleCnt="4" custLinFactX="-24950" custLinFactNeighborX="-100000" custLinFactNeighborY="36107">
        <dgm:presLayoutVars>
          <dgm:bulletEnabled val="1"/>
        </dgm:presLayoutVars>
      </dgm:prSet>
      <dgm:spPr/>
    </dgm:pt>
    <dgm:pt modelId="{5AEDF5A9-AC6C-4B1C-AC52-9BDB27C59BE4}" type="pres">
      <dgm:prSet presAssocID="{B698F02C-C823-44CA-AC15-F10B35256089}" presName="space" presStyleCnt="0"/>
      <dgm:spPr/>
    </dgm:pt>
    <dgm:pt modelId="{7040D3AD-E5C8-44BB-B8F2-6037E338ED4C}" type="pres">
      <dgm:prSet presAssocID="{F5FEC4A1-4855-4542-8806-D3F009BB464C}" presName="Name5" presStyleLbl="vennNode1" presStyleIdx="2" presStyleCnt="4" custLinFactX="-35333" custLinFactNeighborX="-100000" custLinFactNeighborY="-8141">
        <dgm:presLayoutVars>
          <dgm:bulletEnabled val="1"/>
        </dgm:presLayoutVars>
      </dgm:prSet>
      <dgm:spPr/>
    </dgm:pt>
    <dgm:pt modelId="{A41A966C-9DC9-4A1A-8FA4-5061A1262160}" type="pres">
      <dgm:prSet presAssocID="{5DC028F4-9D8A-4BF5-BD59-6BA0218DC4E4}" presName="space" presStyleCnt="0"/>
      <dgm:spPr/>
    </dgm:pt>
    <dgm:pt modelId="{4A30A475-07BD-4CE4-A4E1-88AEF82393B5}" type="pres">
      <dgm:prSet presAssocID="{EE65A114-2740-4676-933E-3FE630CF9A6C}" presName="Name5" presStyleLbl="vennNode1" presStyleIdx="3" presStyleCnt="4" custLinFactX="-29706" custLinFactNeighborX="-100000" custLinFactNeighborY="-4901">
        <dgm:presLayoutVars>
          <dgm:bulletEnabled val="1"/>
        </dgm:presLayoutVars>
      </dgm:prSet>
      <dgm:spPr/>
    </dgm:pt>
  </dgm:ptLst>
  <dgm:cxnLst>
    <dgm:cxn modelId="{C59FE40D-063F-4BD8-8A0F-8A8E38C5E9F7}" srcId="{685D9A24-80AB-4AF3-8544-CFD5ADDEC02B}" destId="{EE65A114-2740-4676-933E-3FE630CF9A6C}" srcOrd="3" destOrd="0" parTransId="{DD9A9AFF-AE70-4A22-AB0B-911779B5E6D8}" sibTransId="{94955C09-060C-4A47-ACFC-FA98B9E518D4}"/>
    <dgm:cxn modelId="{088DA825-99AD-4AC4-8BEA-955D7246008D}" type="presOf" srcId="{685D9A24-80AB-4AF3-8544-CFD5ADDEC02B}" destId="{9CC22262-D2FF-49F2-BAAE-1B6A2F5FF165}" srcOrd="0" destOrd="0" presId="urn:microsoft.com/office/officeart/2005/8/layout/venn3"/>
    <dgm:cxn modelId="{BFDD3262-DD7C-430D-8743-8142F134D3CC}" type="presOf" srcId="{F5FEC4A1-4855-4542-8806-D3F009BB464C}" destId="{7040D3AD-E5C8-44BB-B8F2-6037E338ED4C}" srcOrd="0" destOrd="0" presId="urn:microsoft.com/office/officeart/2005/8/layout/venn3"/>
    <dgm:cxn modelId="{9A28BC98-A1CB-4E5A-BCB9-CF0D78362141}" srcId="{685D9A24-80AB-4AF3-8544-CFD5ADDEC02B}" destId="{937F1026-F722-4523-AF8A-073AAD412465}" srcOrd="1" destOrd="0" parTransId="{F6173FCF-754C-4D03-BC86-4821EA3BE559}" sibTransId="{B698F02C-C823-44CA-AC15-F10B35256089}"/>
    <dgm:cxn modelId="{9193E3C6-1449-49F1-BC3B-076FA4D0F571}" type="presOf" srcId="{EF56D7D7-2395-43C4-A900-D2A5B9FDD7AF}" destId="{D4C3C6AA-E3B5-49D9-A978-2BEEABF46859}" srcOrd="0" destOrd="0" presId="urn:microsoft.com/office/officeart/2005/8/layout/venn3"/>
    <dgm:cxn modelId="{18DC3AD5-4C3E-411B-B1DA-5E2A982B2128}" type="presOf" srcId="{EE65A114-2740-4676-933E-3FE630CF9A6C}" destId="{4A30A475-07BD-4CE4-A4E1-88AEF82393B5}" srcOrd="0" destOrd="0" presId="urn:microsoft.com/office/officeart/2005/8/layout/venn3"/>
    <dgm:cxn modelId="{01AEEBE0-99D1-4176-A30E-5B4AD912594C}" srcId="{685D9A24-80AB-4AF3-8544-CFD5ADDEC02B}" destId="{EF56D7D7-2395-43C4-A900-D2A5B9FDD7AF}" srcOrd="0" destOrd="0" parTransId="{7048AC6E-1856-487A-98DA-27DDC50A8DDF}" sibTransId="{63BFCB4D-6377-4612-AFF4-23C47F790EF1}"/>
    <dgm:cxn modelId="{4A6F03EA-B0CE-4936-83A3-CD28BD7D346E}" srcId="{685D9A24-80AB-4AF3-8544-CFD5ADDEC02B}" destId="{F5FEC4A1-4855-4542-8806-D3F009BB464C}" srcOrd="2" destOrd="0" parTransId="{FB77139B-27CB-4F31-B5F5-B2043D72A36E}" sibTransId="{5DC028F4-9D8A-4BF5-BD59-6BA0218DC4E4}"/>
    <dgm:cxn modelId="{0CEB54FC-9ACE-4E56-9204-107108F849BB}" type="presOf" srcId="{937F1026-F722-4523-AF8A-073AAD412465}" destId="{D7E18537-0BEC-4FDF-A227-9510805830D3}" srcOrd="0" destOrd="0" presId="urn:microsoft.com/office/officeart/2005/8/layout/venn3"/>
    <dgm:cxn modelId="{3F8E5830-0254-492E-96A4-F5B4BC45FC13}" type="presParOf" srcId="{9CC22262-D2FF-49F2-BAAE-1B6A2F5FF165}" destId="{D4C3C6AA-E3B5-49D9-A978-2BEEABF46859}" srcOrd="0" destOrd="0" presId="urn:microsoft.com/office/officeart/2005/8/layout/venn3"/>
    <dgm:cxn modelId="{C3AEF464-89D8-427D-94FF-3A231BE0184C}" type="presParOf" srcId="{9CC22262-D2FF-49F2-BAAE-1B6A2F5FF165}" destId="{7F893A74-303D-4100-91D5-D90C7A6DC5BA}" srcOrd="1" destOrd="0" presId="urn:microsoft.com/office/officeart/2005/8/layout/venn3"/>
    <dgm:cxn modelId="{C1B49E31-3DCF-4AFB-9375-2671C65FBDA1}" type="presParOf" srcId="{9CC22262-D2FF-49F2-BAAE-1B6A2F5FF165}" destId="{D7E18537-0BEC-4FDF-A227-9510805830D3}" srcOrd="2" destOrd="0" presId="urn:microsoft.com/office/officeart/2005/8/layout/venn3"/>
    <dgm:cxn modelId="{02980D9A-68C1-47CC-8B96-66685A73F292}" type="presParOf" srcId="{9CC22262-D2FF-49F2-BAAE-1B6A2F5FF165}" destId="{5AEDF5A9-AC6C-4B1C-AC52-9BDB27C59BE4}" srcOrd="3" destOrd="0" presId="urn:microsoft.com/office/officeart/2005/8/layout/venn3"/>
    <dgm:cxn modelId="{79D463BF-A2FE-47B3-98D1-2FA19A8BA5D9}" type="presParOf" srcId="{9CC22262-D2FF-49F2-BAAE-1B6A2F5FF165}" destId="{7040D3AD-E5C8-44BB-B8F2-6037E338ED4C}" srcOrd="4" destOrd="0" presId="urn:microsoft.com/office/officeart/2005/8/layout/venn3"/>
    <dgm:cxn modelId="{0A395E2E-8EC6-4F4C-B81F-0D59C1FAFD02}" type="presParOf" srcId="{9CC22262-D2FF-49F2-BAAE-1B6A2F5FF165}" destId="{A41A966C-9DC9-4A1A-8FA4-5061A1262160}" srcOrd="5" destOrd="0" presId="urn:microsoft.com/office/officeart/2005/8/layout/venn3"/>
    <dgm:cxn modelId="{3D15DD23-5611-4D3E-87D4-0679BADC86E7}" type="presParOf" srcId="{9CC22262-D2FF-49F2-BAAE-1B6A2F5FF165}" destId="{4A30A475-07BD-4CE4-A4E1-88AEF82393B5}" srcOrd="6"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C3C6AA-E3B5-49D9-A978-2BEEABF46859}">
      <dsp:nvSpPr>
        <dsp:cNvPr id="0" name=""/>
        <dsp:cNvSpPr/>
      </dsp:nvSpPr>
      <dsp:spPr>
        <a:xfrm>
          <a:off x="1014502" y="0"/>
          <a:ext cx="3148607" cy="314860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3278" tIns="39370" rIns="173278" bIns="39370" numCol="1" spcCol="1270" anchor="ctr" anchorCtr="0">
          <a:noAutofit/>
        </a:bodyPr>
        <a:lstStyle/>
        <a:p>
          <a:pPr marL="0" lvl="0" indent="0" algn="ctr" defTabSz="1377950">
            <a:lnSpc>
              <a:spcPct val="90000"/>
            </a:lnSpc>
            <a:spcBef>
              <a:spcPct val="0"/>
            </a:spcBef>
            <a:spcAft>
              <a:spcPct val="35000"/>
            </a:spcAft>
            <a:buNone/>
          </a:pPr>
          <a:r>
            <a:rPr lang="en-GB" sz="3100" kern="1200" dirty="0"/>
            <a:t>Public sector</a:t>
          </a:r>
        </a:p>
      </dsp:txBody>
      <dsp:txXfrm>
        <a:off x="1475605" y="461103"/>
        <a:ext cx="2226401" cy="2226401"/>
      </dsp:txXfrm>
    </dsp:sp>
    <dsp:sp modelId="{D7E18537-0BEC-4FDF-A227-9510805830D3}">
      <dsp:nvSpPr>
        <dsp:cNvPr id="0" name=""/>
        <dsp:cNvSpPr/>
      </dsp:nvSpPr>
      <dsp:spPr>
        <a:xfrm>
          <a:off x="1106725" y="2327987"/>
          <a:ext cx="3148607" cy="314860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3278" tIns="39370" rIns="173278" bIns="39370" numCol="1" spcCol="1270" anchor="ctr" anchorCtr="0">
          <a:noAutofit/>
        </a:bodyPr>
        <a:lstStyle/>
        <a:p>
          <a:pPr marL="0" lvl="0" indent="0" algn="ctr" defTabSz="1377950">
            <a:lnSpc>
              <a:spcPct val="90000"/>
            </a:lnSpc>
            <a:spcBef>
              <a:spcPct val="0"/>
            </a:spcBef>
            <a:spcAft>
              <a:spcPct val="35000"/>
            </a:spcAft>
            <a:buNone/>
          </a:pPr>
          <a:r>
            <a:rPr lang="en-GB" sz="3100" kern="1200" dirty="0"/>
            <a:t>Private sector</a:t>
          </a:r>
        </a:p>
      </dsp:txBody>
      <dsp:txXfrm>
        <a:off x="1567828" y="2789090"/>
        <a:ext cx="2226401" cy="2226401"/>
      </dsp:txXfrm>
    </dsp:sp>
    <dsp:sp modelId="{7040D3AD-E5C8-44BB-B8F2-6037E338ED4C}">
      <dsp:nvSpPr>
        <dsp:cNvPr id="0" name=""/>
        <dsp:cNvSpPr/>
      </dsp:nvSpPr>
      <dsp:spPr>
        <a:xfrm>
          <a:off x="3298691" y="934791"/>
          <a:ext cx="3148607" cy="314860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3278" tIns="39370" rIns="173278" bIns="39370" numCol="1" spcCol="1270" anchor="ctr" anchorCtr="0">
          <a:noAutofit/>
        </a:bodyPr>
        <a:lstStyle/>
        <a:p>
          <a:pPr marL="0" lvl="0" indent="0" algn="ctr" defTabSz="1377950">
            <a:lnSpc>
              <a:spcPct val="90000"/>
            </a:lnSpc>
            <a:spcBef>
              <a:spcPct val="0"/>
            </a:spcBef>
            <a:spcAft>
              <a:spcPct val="35000"/>
            </a:spcAft>
            <a:buNone/>
          </a:pPr>
          <a:r>
            <a:rPr lang="en-GB" sz="3100" kern="1200" dirty="0"/>
            <a:t>Voluntary organisations</a:t>
          </a:r>
        </a:p>
      </dsp:txBody>
      <dsp:txXfrm>
        <a:off x="3759794" y="1395894"/>
        <a:ext cx="2226401" cy="2226401"/>
      </dsp:txXfrm>
    </dsp:sp>
    <dsp:sp modelId="{4A30A475-07BD-4CE4-A4E1-88AEF82393B5}">
      <dsp:nvSpPr>
        <dsp:cNvPr id="0" name=""/>
        <dsp:cNvSpPr/>
      </dsp:nvSpPr>
      <dsp:spPr>
        <a:xfrm>
          <a:off x="5994749" y="1036806"/>
          <a:ext cx="3148607" cy="314860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3278" tIns="39370" rIns="173278" bIns="39370" numCol="1" spcCol="1270" anchor="ctr" anchorCtr="0">
          <a:noAutofit/>
        </a:bodyPr>
        <a:lstStyle/>
        <a:p>
          <a:pPr marL="0" lvl="0" indent="0" algn="ctr" defTabSz="1377950">
            <a:lnSpc>
              <a:spcPct val="90000"/>
            </a:lnSpc>
            <a:spcBef>
              <a:spcPct val="0"/>
            </a:spcBef>
            <a:spcAft>
              <a:spcPct val="35000"/>
            </a:spcAft>
            <a:buNone/>
          </a:pPr>
          <a:r>
            <a:rPr lang="en-GB" sz="3100" kern="1200" dirty="0"/>
            <a:t>Informal care</a:t>
          </a:r>
        </a:p>
      </dsp:txBody>
      <dsp:txXfrm>
        <a:off x="6455852" y="1497909"/>
        <a:ext cx="2226401" cy="2226401"/>
      </dsp:txXfrm>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DC15DE-5C95-49BA-9D28-9F1B64BC2E36}" type="datetimeFigureOut">
              <a:rPr lang="en-GB" smtClean="0"/>
              <a:t>12/10/2024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19E802-ED00-4A52-97C8-1C0C840DA644}" type="slidenum">
              <a:rPr lang="en-GB" smtClean="0"/>
              <a:t>‹#›</a:t>
            </a:fld>
            <a:endParaRPr lang="en-GB"/>
          </a:p>
        </p:txBody>
      </p:sp>
    </p:spTree>
    <p:extLst>
      <p:ext uri="{BB962C8B-B14F-4D97-AF65-F5344CB8AC3E}">
        <p14:creationId xmlns:p14="http://schemas.microsoft.com/office/powerpoint/2010/main" val="2859770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AF1F00B5-0F88-477E-BD10-8C120D7A4F7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8807F007-5317-48AF-A6F9-239D6EE1A63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9220" name="Slide Number Placeholder 3">
            <a:extLst>
              <a:ext uri="{FF2B5EF4-FFF2-40B4-BE49-F238E27FC236}">
                <a16:creationId xmlns:a16="http://schemas.microsoft.com/office/drawing/2014/main" id="{AB9901F3-5F41-44D4-AC92-75EAC1FE1B9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8BE9FF6-558A-4FE3-8952-B5B77695DD12}"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a:t>
            </a:fld>
            <a:endParaRPr lang="en-GB"/>
          </a:p>
        </p:txBody>
      </p:sp>
    </p:spTree>
    <p:extLst>
      <p:ext uri="{BB962C8B-B14F-4D97-AF65-F5344CB8AC3E}">
        <p14:creationId xmlns:p14="http://schemas.microsoft.com/office/powerpoint/2010/main" val="24496498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a:t>
            </a:fld>
            <a:endParaRPr lang="en-GB"/>
          </a:p>
        </p:txBody>
      </p:sp>
    </p:spTree>
    <p:extLst>
      <p:ext uri="{BB962C8B-B14F-4D97-AF65-F5344CB8AC3E}">
        <p14:creationId xmlns:p14="http://schemas.microsoft.com/office/powerpoint/2010/main" val="24093993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5</a:t>
            </a:fld>
            <a:endParaRPr lang="en-GB"/>
          </a:p>
        </p:txBody>
      </p:sp>
    </p:spTree>
    <p:extLst>
      <p:ext uri="{BB962C8B-B14F-4D97-AF65-F5344CB8AC3E}">
        <p14:creationId xmlns:p14="http://schemas.microsoft.com/office/powerpoint/2010/main" val="11675184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6</a:t>
            </a:fld>
            <a:endParaRPr lang="en-GB"/>
          </a:p>
        </p:txBody>
      </p:sp>
    </p:spTree>
    <p:extLst>
      <p:ext uri="{BB962C8B-B14F-4D97-AF65-F5344CB8AC3E}">
        <p14:creationId xmlns:p14="http://schemas.microsoft.com/office/powerpoint/2010/main" val="24126881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7</a:t>
            </a:fld>
            <a:endParaRPr lang="en-GB"/>
          </a:p>
        </p:txBody>
      </p:sp>
    </p:spTree>
    <p:extLst>
      <p:ext uri="{BB962C8B-B14F-4D97-AF65-F5344CB8AC3E}">
        <p14:creationId xmlns:p14="http://schemas.microsoft.com/office/powerpoint/2010/main" val="27643086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8</a:t>
            </a:fld>
            <a:endParaRPr lang="en-GB"/>
          </a:p>
        </p:txBody>
      </p:sp>
    </p:spTree>
    <p:extLst>
      <p:ext uri="{BB962C8B-B14F-4D97-AF65-F5344CB8AC3E}">
        <p14:creationId xmlns:p14="http://schemas.microsoft.com/office/powerpoint/2010/main" val="14592326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9</a:t>
            </a:fld>
            <a:endParaRPr lang="en-GB"/>
          </a:p>
        </p:txBody>
      </p:sp>
    </p:spTree>
    <p:extLst>
      <p:ext uri="{BB962C8B-B14F-4D97-AF65-F5344CB8AC3E}">
        <p14:creationId xmlns:p14="http://schemas.microsoft.com/office/powerpoint/2010/main" val="36945975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11</a:t>
            </a:fld>
            <a:endParaRPr lang="en-GB"/>
          </a:p>
        </p:txBody>
      </p:sp>
    </p:spTree>
    <p:extLst>
      <p:ext uri="{BB962C8B-B14F-4D97-AF65-F5344CB8AC3E}">
        <p14:creationId xmlns:p14="http://schemas.microsoft.com/office/powerpoint/2010/main" val="42704504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u="none" strike="noStrike" baseline="30000" dirty="0">
              <a:solidFill>
                <a:srgbClr val="202122"/>
              </a:solidFill>
              <a:effectLst/>
              <a:highlight>
                <a:srgbClr val="FFFFFF"/>
              </a:highlight>
              <a:latin typeface="Arial" panose="020B0604020202020204" pitchFamily="34" charset="0"/>
            </a:endParaRPr>
          </a:p>
          <a:p>
            <a:endParaRPr lang="en-GB" b="0" i="0" u="none" strike="noStrike" baseline="30000" dirty="0">
              <a:solidFill>
                <a:srgbClr val="202122"/>
              </a:solidFill>
              <a:effectLst/>
              <a:highlight>
                <a:srgbClr val="FFFFFF"/>
              </a:highlight>
              <a:latin typeface="Arial" panose="020B0604020202020204" pitchFamily="34" charset="0"/>
            </a:endParaRPr>
          </a:p>
        </p:txBody>
      </p:sp>
      <p:sp>
        <p:nvSpPr>
          <p:cNvPr id="4" name="Slide Number Placeholder 3"/>
          <p:cNvSpPr>
            <a:spLocks noGrp="1"/>
          </p:cNvSpPr>
          <p:nvPr>
            <p:ph type="sldNum" sz="quarter" idx="5"/>
          </p:nvPr>
        </p:nvSpPr>
        <p:spPr/>
        <p:txBody>
          <a:bodyPr/>
          <a:lstStyle/>
          <a:p>
            <a:fld id="{2219E802-ED00-4A52-97C8-1C0C840DA644}" type="slidenum">
              <a:rPr lang="en-GB" smtClean="0"/>
              <a:t>13</a:t>
            </a:fld>
            <a:endParaRPr lang="en-GB"/>
          </a:p>
        </p:txBody>
      </p:sp>
    </p:spTree>
    <p:extLst>
      <p:ext uri="{BB962C8B-B14F-4D97-AF65-F5344CB8AC3E}">
        <p14:creationId xmlns:p14="http://schemas.microsoft.com/office/powerpoint/2010/main" val="24098881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14</a:t>
            </a:fld>
            <a:endParaRPr lang="en-GB"/>
          </a:p>
        </p:txBody>
      </p:sp>
    </p:spTree>
    <p:extLst>
      <p:ext uri="{BB962C8B-B14F-4D97-AF65-F5344CB8AC3E}">
        <p14:creationId xmlns:p14="http://schemas.microsoft.com/office/powerpoint/2010/main" val="26520576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15</a:t>
            </a:fld>
            <a:endParaRPr lang="en-GB"/>
          </a:p>
        </p:txBody>
      </p:sp>
    </p:spTree>
    <p:extLst>
      <p:ext uri="{BB962C8B-B14F-4D97-AF65-F5344CB8AC3E}">
        <p14:creationId xmlns:p14="http://schemas.microsoft.com/office/powerpoint/2010/main" val="36655171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18</a:t>
            </a:fld>
            <a:endParaRPr lang="en-GB"/>
          </a:p>
        </p:txBody>
      </p:sp>
    </p:spTree>
    <p:extLst>
      <p:ext uri="{BB962C8B-B14F-4D97-AF65-F5344CB8AC3E}">
        <p14:creationId xmlns:p14="http://schemas.microsoft.com/office/powerpoint/2010/main" val="32153364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9A2A49D1-5D49-F91C-122E-AD3FAD24B6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80C1A2D1-42DB-DEA7-2547-BECCAB7895B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2772" name="Slide Number Placeholder 3">
            <a:extLst>
              <a:ext uri="{FF2B5EF4-FFF2-40B4-BE49-F238E27FC236}">
                <a16:creationId xmlns:a16="http://schemas.microsoft.com/office/drawing/2014/main" id="{26E99A9C-AA94-DADF-DB48-C9DC1FC8E82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8188" indent="-284163">
              <a:defRPr>
                <a:solidFill>
                  <a:schemeClr val="tx1"/>
                </a:solidFill>
                <a:latin typeface="Arial" panose="020B0604020202020204" pitchFamily="34" charset="0"/>
              </a:defRPr>
            </a:lvl2pPr>
            <a:lvl3pPr marL="1136650" indent="-227013">
              <a:defRPr>
                <a:solidFill>
                  <a:schemeClr val="tx1"/>
                </a:solidFill>
                <a:latin typeface="Arial" panose="020B0604020202020204" pitchFamily="34" charset="0"/>
              </a:defRPr>
            </a:lvl3pPr>
            <a:lvl4pPr marL="1592263" indent="-227013">
              <a:defRPr>
                <a:solidFill>
                  <a:schemeClr val="tx1"/>
                </a:solidFill>
                <a:latin typeface="Arial" panose="020B0604020202020204" pitchFamily="34" charset="0"/>
              </a:defRPr>
            </a:lvl4pPr>
            <a:lvl5pPr marL="2046288" indent="-227013">
              <a:defRPr>
                <a:solidFill>
                  <a:schemeClr val="tx1"/>
                </a:solidFill>
                <a:latin typeface="Arial" panose="020B0604020202020204" pitchFamily="34" charset="0"/>
              </a:defRPr>
            </a:lvl5pPr>
            <a:lvl6pPr marL="2503488" indent="-227013" eaLnBrk="0" fontAlgn="base" hangingPunct="0">
              <a:spcBef>
                <a:spcPct val="0"/>
              </a:spcBef>
              <a:spcAft>
                <a:spcPct val="0"/>
              </a:spcAft>
              <a:defRPr>
                <a:solidFill>
                  <a:schemeClr val="tx1"/>
                </a:solidFill>
                <a:latin typeface="Arial" panose="020B0604020202020204" pitchFamily="34" charset="0"/>
              </a:defRPr>
            </a:lvl6pPr>
            <a:lvl7pPr marL="2960688" indent="-227013" eaLnBrk="0" fontAlgn="base" hangingPunct="0">
              <a:spcBef>
                <a:spcPct val="0"/>
              </a:spcBef>
              <a:spcAft>
                <a:spcPct val="0"/>
              </a:spcAft>
              <a:defRPr>
                <a:solidFill>
                  <a:schemeClr val="tx1"/>
                </a:solidFill>
                <a:latin typeface="Arial" panose="020B0604020202020204" pitchFamily="34" charset="0"/>
              </a:defRPr>
            </a:lvl7pPr>
            <a:lvl8pPr marL="3417888" indent="-227013" eaLnBrk="0" fontAlgn="base" hangingPunct="0">
              <a:spcBef>
                <a:spcPct val="0"/>
              </a:spcBef>
              <a:spcAft>
                <a:spcPct val="0"/>
              </a:spcAft>
              <a:defRPr>
                <a:solidFill>
                  <a:schemeClr val="tx1"/>
                </a:solidFill>
                <a:latin typeface="Arial" panose="020B0604020202020204" pitchFamily="34" charset="0"/>
              </a:defRPr>
            </a:lvl8pPr>
            <a:lvl9pPr marL="3875088" indent="-227013" eaLnBrk="0" fontAlgn="base" hangingPunct="0">
              <a:spcBef>
                <a:spcPct val="0"/>
              </a:spcBef>
              <a:spcAft>
                <a:spcPct val="0"/>
              </a:spcAft>
              <a:defRPr>
                <a:solidFill>
                  <a:schemeClr val="tx1"/>
                </a:solidFill>
                <a:latin typeface="Arial" panose="020B0604020202020204" pitchFamily="34" charset="0"/>
              </a:defRPr>
            </a:lvl9pPr>
          </a:lstStyle>
          <a:p>
            <a:fld id="{D9C68C24-39EA-4540-B2AA-0F72D6C29A73}" type="slidenum">
              <a:rPr lang="en-US" altLang="en-US" smtClean="0"/>
              <a:pPr/>
              <a:t>19</a:t>
            </a:fld>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20</a:t>
            </a:fld>
            <a:endParaRPr lang="en-GB"/>
          </a:p>
        </p:txBody>
      </p:sp>
    </p:spTree>
    <p:extLst>
      <p:ext uri="{BB962C8B-B14F-4D97-AF65-F5344CB8AC3E}">
        <p14:creationId xmlns:p14="http://schemas.microsoft.com/office/powerpoint/2010/main" val="21286523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22</a:t>
            </a:fld>
            <a:endParaRPr lang="en-GB"/>
          </a:p>
        </p:txBody>
      </p:sp>
    </p:spTree>
    <p:extLst>
      <p:ext uri="{BB962C8B-B14F-4D97-AF65-F5344CB8AC3E}">
        <p14:creationId xmlns:p14="http://schemas.microsoft.com/office/powerpoint/2010/main" val="14851571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24</a:t>
            </a:fld>
            <a:endParaRPr lang="en-GB"/>
          </a:p>
        </p:txBody>
      </p:sp>
    </p:spTree>
    <p:extLst>
      <p:ext uri="{BB962C8B-B14F-4D97-AF65-F5344CB8AC3E}">
        <p14:creationId xmlns:p14="http://schemas.microsoft.com/office/powerpoint/2010/main" val="15500782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25</a:t>
            </a:fld>
            <a:endParaRPr lang="en-GB"/>
          </a:p>
        </p:txBody>
      </p:sp>
    </p:spTree>
    <p:extLst>
      <p:ext uri="{BB962C8B-B14F-4D97-AF65-F5344CB8AC3E}">
        <p14:creationId xmlns:p14="http://schemas.microsoft.com/office/powerpoint/2010/main" val="18193041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27</a:t>
            </a:fld>
            <a:endParaRPr lang="en-GB"/>
          </a:p>
        </p:txBody>
      </p:sp>
    </p:spTree>
    <p:extLst>
      <p:ext uri="{BB962C8B-B14F-4D97-AF65-F5344CB8AC3E}">
        <p14:creationId xmlns:p14="http://schemas.microsoft.com/office/powerpoint/2010/main" val="8587922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28</a:t>
            </a:fld>
            <a:endParaRPr lang="en-GB"/>
          </a:p>
        </p:txBody>
      </p:sp>
    </p:spTree>
    <p:extLst>
      <p:ext uri="{BB962C8B-B14F-4D97-AF65-F5344CB8AC3E}">
        <p14:creationId xmlns:p14="http://schemas.microsoft.com/office/powerpoint/2010/main" val="20956325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30</a:t>
            </a:fld>
            <a:endParaRPr lang="en-GB"/>
          </a:p>
        </p:txBody>
      </p:sp>
    </p:spTree>
    <p:extLst>
      <p:ext uri="{BB962C8B-B14F-4D97-AF65-F5344CB8AC3E}">
        <p14:creationId xmlns:p14="http://schemas.microsoft.com/office/powerpoint/2010/main" val="190339262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FE842E61-D2E8-FC4D-7832-65BFC6113A9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E3AA0E79-9224-387F-4682-A92B6829AEA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0964" name="Slide Number Placeholder 3">
            <a:extLst>
              <a:ext uri="{FF2B5EF4-FFF2-40B4-BE49-F238E27FC236}">
                <a16:creationId xmlns:a16="http://schemas.microsoft.com/office/drawing/2014/main" id="{C6A66C99-F97C-1FD5-F4B6-58473F8775A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59B6DF4-AABF-470E-8FBA-681790A641BB}" type="slidenum">
              <a:rPr lang="en-US" altLang="en-US" smtClean="0"/>
              <a:pPr/>
              <a:t>32</a:t>
            </a:fld>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34</a:t>
            </a:fld>
            <a:endParaRPr lang="en-GB"/>
          </a:p>
        </p:txBody>
      </p:sp>
    </p:spTree>
    <p:extLst>
      <p:ext uri="{BB962C8B-B14F-4D97-AF65-F5344CB8AC3E}">
        <p14:creationId xmlns:p14="http://schemas.microsoft.com/office/powerpoint/2010/main" val="95853430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3091F565-CA5C-B403-BB0D-259D58C0A07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037C4432-ABE8-6B89-53F0-9D190BD17D1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84271C56-DA8A-01F7-0060-5A3248DDA55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956490B-8BFE-4C54-8CAF-B2C12562B13F}" type="slidenum">
              <a:rPr lang="en-GB" altLang="en-US"/>
              <a:pPr/>
              <a:t>35</a:t>
            </a:fld>
            <a:endParaRPr lang="en-GB" altLang="en-US"/>
          </a:p>
        </p:txBody>
      </p:sp>
    </p:spTree>
    <p:extLst>
      <p:ext uri="{BB962C8B-B14F-4D97-AF65-F5344CB8AC3E}">
        <p14:creationId xmlns:p14="http://schemas.microsoft.com/office/powerpoint/2010/main" val="187277366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04698C4C-52D2-6CA1-29B3-4CCB06C567C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0D150975-A709-C4C2-1C96-F0394550460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6084" name="Slide Number Placeholder 3">
            <a:extLst>
              <a:ext uri="{FF2B5EF4-FFF2-40B4-BE49-F238E27FC236}">
                <a16:creationId xmlns:a16="http://schemas.microsoft.com/office/drawing/2014/main" id="{DEAAF7CF-63B3-6B23-A373-AE100D74EB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18DD368-F174-49C9-8F31-8836F9FF59AF}" type="slidenum">
              <a:rPr lang="en-GB" altLang="en-US"/>
              <a:pPr/>
              <a:t>36</a:t>
            </a:fld>
            <a:endParaRPr lang="en-GB" altLang="en-US"/>
          </a:p>
        </p:txBody>
      </p:sp>
    </p:spTree>
    <p:extLst>
      <p:ext uri="{BB962C8B-B14F-4D97-AF65-F5344CB8AC3E}">
        <p14:creationId xmlns:p14="http://schemas.microsoft.com/office/powerpoint/2010/main" val="303767228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37</a:t>
            </a:fld>
            <a:endParaRPr lang="en-GB"/>
          </a:p>
        </p:txBody>
      </p:sp>
    </p:spTree>
    <p:extLst>
      <p:ext uri="{BB962C8B-B14F-4D97-AF65-F5344CB8AC3E}">
        <p14:creationId xmlns:p14="http://schemas.microsoft.com/office/powerpoint/2010/main" val="256073687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38</a:t>
            </a:fld>
            <a:endParaRPr lang="en-GB"/>
          </a:p>
        </p:txBody>
      </p:sp>
    </p:spTree>
    <p:extLst>
      <p:ext uri="{BB962C8B-B14F-4D97-AF65-F5344CB8AC3E}">
        <p14:creationId xmlns:p14="http://schemas.microsoft.com/office/powerpoint/2010/main" val="330996192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39</a:t>
            </a:fld>
            <a:endParaRPr lang="en-GB"/>
          </a:p>
        </p:txBody>
      </p:sp>
    </p:spTree>
    <p:extLst>
      <p:ext uri="{BB962C8B-B14F-4D97-AF65-F5344CB8AC3E}">
        <p14:creationId xmlns:p14="http://schemas.microsoft.com/office/powerpoint/2010/main" val="312056666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40</a:t>
            </a:fld>
            <a:endParaRPr lang="en-GB"/>
          </a:p>
        </p:txBody>
      </p:sp>
    </p:spTree>
    <p:extLst>
      <p:ext uri="{BB962C8B-B14F-4D97-AF65-F5344CB8AC3E}">
        <p14:creationId xmlns:p14="http://schemas.microsoft.com/office/powerpoint/2010/main" val="401798383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41</a:t>
            </a:fld>
            <a:endParaRPr lang="en-GB"/>
          </a:p>
        </p:txBody>
      </p:sp>
    </p:spTree>
    <p:extLst>
      <p:ext uri="{BB962C8B-B14F-4D97-AF65-F5344CB8AC3E}">
        <p14:creationId xmlns:p14="http://schemas.microsoft.com/office/powerpoint/2010/main" val="72425986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42</a:t>
            </a:fld>
            <a:endParaRPr lang="en-GB"/>
          </a:p>
        </p:txBody>
      </p:sp>
    </p:spTree>
    <p:extLst>
      <p:ext uri="{BB962C8B-B14F-4D97-AF65-F5344CB8AC3E}">
        <p14:creationId xmlns:p14="http://schemas.microsoft.com/office/powerpoint/2010/main" val="209056529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43</a:t>
            </a:fld>
            <a:endParaRPr lang="en-GB"/>
          </a:p>
        </p:txBody>
      </p:sp>
    </p:spTree>
    <p:extLst>
      <p:ext uri="{BB962C8B-B14F-4D97-AF65-F5344CB8AC3E}">
        <p14:creationId xmlns:p14="http://schemas.microsoft.com/office/powerpoint/2010/main" val="121032070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44</a:t>
            </a:fld>
            <a:endParaRPr lang="en-GB"/>
          </a:p>
        </p:txBody>
      </p:sp>
    </p:spTree>
    <p:extLst>
      <p:ext uri="{BB962C8B-B14F-4D97-AF65-F5344CB8AC3E}">
        <p14:creationId xmlns:p14="http://schemas.microsoft.com/office/powerpoint/2010/main" val="79464360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45</a:t>
            </a:fld>
            <a:endParaRPr lang="en-GB"/>
          </a:p>
        </p:txBody>
      </p:sp>
    </p:spTree>
    <p:extLst>
      <p:ext uri="{BB962C8B-B14F-4D97-AF65-F5344CB8AC3E}">
        <p14:creationId xmlns:p14="http://schemas.microsoft.com/office/powerpoint/2010/main" val="28216841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46</a:t>
            </a:fld>
            <a:endParaRPr lang="en-GB"/>
          </a:p>
        </p:txBody>
      </p:sp>
    </p:spTree>
    <p:extLst>
      <p:ext uri="{BB962C8B-B14F-4D97-AF65-F5344CB8AC3E}">
        <p14:creationId xmlns:p14="http://schemas.microsoft.com/office/powerpoint/2010/main" val="390219002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47</a:t>
            </a:fld>
            <a:endParaRPr lang="en-GB"/>
          </a:p>
        </p:txBody>
      </p:sp>
    </p:spTree>
    <p:extLst>
      <p:ext uri="{BB962C8B-B14F-4D97-AF65-F5344CB8AC3E}">
        <p14:creationId xmlns:p14="http://schemas.microsoft.com/office/powerpoint/2010/main" val="9172849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83483207-BC8D-9DEC-2E0E-5242561B9E8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2A2ACFE6-364B-9486-190C-040C919369A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8676" name="Slide Number Placeholder 3">
            <a:extLst>
              <a:ext uri="{FF2B5EF4-FFF2-40B4-BE49-F238E27FC236}">
                <a16:creationId xmlns:a16="http://schemas.microsoft.com/office/drawing/2014/main" id="{A98E937F-8198-9AF8-5B40-9AED6B67A31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C61BF28-AF1B-49FD-8EFD-602FA0A1CD60}" type="slidenum">
              <a:rPr lang="en-GB" altLang="en-US" smtClean="0"/>
              <a:pPr/>
              <a:t>48</a:t>
            </a:fld>
            <a:endParaRPr lang="en-GB" alt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854E74D2-A3FE-9430-1C01-EDDC76A0392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CAA42A85-2249-37EA-C87D-64AF07A94A1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a:p>
            <a:endParaRPr lang="en-GB" altLang="en-US" dirty="0"/>
          </a:p>
          <a:p>
            <a:endParaRPr lang="en-GB" altLang="en-US" dirty="0"/>
          </a:p>
        </p:txBody>
      </p:sp>
      <p:sp>
        <p:nvSpPr>
          <p:cNvPr id="33796" name="Slide Number Placeholder 3">
            <a:extLst>
              <a:ext uri="{FF2B5EF4-FFF2-40B4-BE49-F238E27FC236}">
                <a16:creationId xmlns:a16="http://schemas.microsoft.com/office/drawing/2014/main" id="{BEF153C4-D914-51B5-8DD9-95E9A41E2FD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AEB9E83-C2F2-427F-9DD0-2BE63E53B85E}" type="slidenum">
              <a:rPr lang="en-GB" altLang="en-US" smtClean="0"/>
              <a:pPr/>
              <a:t>49</a:t>
            </a:fld>
            <a:endParaRPr lang="en-GB" altLang="en-US"/>
          </a:p>
        </p:txBody>
      </p:sp>
    </p:spTree>
    <p:extLst>
      <p:ext uri="{BB962C8B-B14F-4D97-AF65-F5344CB8AC3E}">
        <p14:creationId xmlns:p14="http://schemas.microsoft.com/office/powerpoint/2010/main" val="142328240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50</a:t>
            </a:fld>
            <a:endParaRPr lang="en-GB"/>
          </a:p>
        </p:txBody>
      </p:sp>
    </p:spTree>
    <p:extLst>
      <p:ext uri="{BB962C8B-B14F-4D97-AF65-F5344CB8AC3E}">
        <p14:creationId xmlns:p14="http://schemas.microsoft.com/office/powerpoint/2010/main" val="40373288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51</a:t>
            </a:fld>
            <a:endParaRPr lang="en-GB"/>
          </a:p>
        </p:txBody>
      </p:sp>
    </p:spTree>
    <p:extLst>
      <p:ext uri="{BB962C8B-B14F-4D97-AF65-F5344CB8AC3E}">
        <p14:creationId xmlns:p14="http://schemas.microsoft.com/office/powerpoint/2010/main" val="291121932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52</a:t>
            </a:fld>
            <a:endParaRPr lang="en-GB"/>
          </a:p>
        </p:txBody>
      </p:sp>
    </p:spTree>
    <p:extLst>
      <p:ext uri="{BB962C8B-B14F-4D97-AF65-F5344CB8AC3E}">
        <p14:creationId xmlns:p14="http://schemas.microsoft.com/office/powerpoint/2010/main" val="144444780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53</a:t>
            </a:fld>
            <a:endParaRPr lang="en-GB"/>
          </a:p>
        </p:txBody>
      </p:sp>
    </p:spTree>
    <p:extLst>
      <p:ext uri="{BB962C8B-B14F-4D97-AF65-F5344CB8AC3E}">
        <p14:creationId xmlns:p14="http://schemas.microsoft.com/office/powerpoint/2010/main" val="72590745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57</a:t>
            </a:fld>
            <a:endParaRPr lang="en-GB"/>
          </a:p>
        </p:txBody>
      </p:sp>
    </p:spTree>
    <p:extLst>
      <p:ext uri="{BB962C8B-B14F-4D97-AF65-F5344CB8AC3E}">
        <p14:creationId xmlns:p14="http://schemas.microsoft.com/office/powerpoint/2010/main" val="16191283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77B6ADD-8057-4795-9EA0-C2BFC59DEBDB}"/>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5" name="Rounded Rectangle 10">
            <a:extLst>
              <a:ext uri="{FF2B5EF4-FFF2-40B4-BE49-F238E27FC236}">
                <a16:creationId xmlns:a16="http://schemas.microsoft.com/office/drawing/2014/main" id="{EDC7FF87-5B08-408D-A31E-7885936FD89B}"/>
              </a:ext>
            </a:extLst>
          </p:cNvPr>
          <p:cNvSpPr/>
          <p:nvPr/>
        </p:nvSpPr>
        <p:spPr>
          <a:xfrm>
            <a:off x="86785" y="69851"/>
            <a:ext cx="12018433" cy="6691313"/>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4AD481E7-0F4B-4721-A1D2-3065C90C41E6}"/>
              </a:ext>
            </a:extLst>
          </p:cNvPr>
          <p:cNvSpPr/>
          <p:nvPr/>
        </p:nvSpPr>
        <p:spPr>
          <a:xfrm>
            <a:off x="84667" y="1449389"/>
            <a:ext cx="12026900" cy="15271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C06EBA89-5CFB-4207-B527-C80230605BF9}"/>
              </a:ext>
            </a:extLst>
          </p:cNvPr>
          <p:cNvSpPr/>
          <p:nvPr/>
        </p:nvSpPr>
        <p:spPr>
          <a:xfrm>
            <a:off x="84667" y="1397000"/>
            <a:ext cx="12026900" cy="12065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10" name="Rectangle 9">
            <a:extLst>
              <a:ext uri="{FF2B5EF4-FFF2-40B4-BE49-F238E27FC236}">
                <a16:creationId xmlns:a16="http://schemas.microsoft.com/office/drawing/2014/main" id="{6E1E5535-D1BB-4EE5-8228-10215B91DB89}"/>
              </a:ext>
            </a:extLst>
          </p:cNvPr>
          <p:cNvSpPr/>
          <p:nvPr/>
        </p:nvSpPr>
        <p:spPr>
          <a:xfrm>
            <a:off x="84667" y="2976564"/>
            <a:ext cx="12026900" cy="1111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9" name="Subtitle 8"/>
          <p:cNvSpPr>
            <a:spLocks noGrp="1"/>
          </p:cNvSpPr>
          <p:nvPr>
            <p:ph type="subTitle" idx="1"/>
          </p:nvPr>
        </p:nvSpPr>
        <p:spPr>
          <a:xfrm>
            <a:off x="1727200" y="3200400"/>
            <a:ext cx="85344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8" name="Title 7"/>
          <p:cNvSpPr>
            <a:spLocks noGrp="1"/>
          </p:cNvSpPr>
          <p:nvPr>
            <p:ph type="ctrTitle"/>
          </p:nvPr>
        </p:nvSpPr>
        <p:spPr>
          <a:xfrm>
            <a:off x="609600" y="1505931"/>
            <a:ext cx="10972800" cy="1470025"/>
          </a:xfrm>
        </p:spPr>
        <p:txBody>
          <a:bodyPr anchor="ctr"/>
          <a:lstStyle>
            <a:lvl1pPr algn="ctr">
              <a:defRPr lang="en-US" dirty="0">
                <a:solidFill>
                  <a:srgbClr val="FFFFFF"/>
                </a:solidFill>
              </a:defRPr>
            </a:lvl1pPr>
          </a:lstStyle>
          <a:p>
            <a:r>
              <a:rPr lang="en-US"/>
              <a:t>Click to edit Master title style</a:t>
            </a:r>
          </a:p>
        </p:txBody>
      </p:sp>
      <p:sp>
        <p:nvSpPr>
          <p:cNvPr id="11" name="Date Placeholder 27">
            <a:extLst>
              <a:ext uri="{FF2B5EF4-FFF2-40B4-BE49-F238E27FC236}">
                <a16:creationId xmlns:a16="http://schemas.microsoft.com/office/drawing/2014/main" id="{0A4F621C-EBF3-47A0-A29B-AD0D449D45D7}"/>
              </a:ext>
            </a:extLst>
          </p:cNvPr>
          <p:cNvSpPr>
            <a:spLocks noGrp="1"/>
          </p:cNvSpPr>
          <p:nvPr>
            <p:ph type="dt" sz="half" idx="10"/>
          </p:nvPr>
        </p:nvSpPr>
        <p:spPr/>
        <p:txBody>
          <a:bodyPr/>
          <a:lstStyle>
            <a:lvl1pPr>
              <a:defRPr/>
            </a:lvl1pPr>
          </a:lstStyle>
          <a:p>
            <a:pPr>
              <a:defRPr/>
            </a:pPr>
            <a:fld id="{D7543343-854E-474A-A869-640ACAE2EC8A}" type="datetimeFigureOut">
              <a:rPr lang="en-GB"/>
              <a:pPr>
                <a:defRPr/>
              </a:pPr>
              <a:t>12/10/2024</a:t>
            </a:fld>
            <a:endParaRPr lang="en-GB"/>
          </a:p>
        </p:txBody>
      </p:sp>
      <p:sp>
        <p:nvSpPr>
          <p:cNvPr id="12" name="Footer Placeholder 16">
            <a:extLst>
              <a:ext uri="{FF2B5EF4-FFF2-40B4-BE49-F238E27FC236}">
                <a16:creationId xmlns:a16="http://schemas.microsoft.com/office/drawing/2014/main" id="{505490B3-EE04-4AE0-9210-AD01600BCBA7}"/>
              </a:ext>
            </a:extLst>
          </p:cNvPr>
          <p:cNvSpPr>
            <a:spLocks noGrp="1"/>
          </p:cNvSpPr>
          <p:nvPr>
            <p:ph type="ftr" sz="quarter" idx="11"/>
          </p:nvPr>
        </p:nvSpPr>
        <p:spPr/>
        <p:txBody>
          <a:bodyPr/>
          <a:lstStyle>
            <a:lvl1pPr>
              <a:defRPr/>
            </a:lvl1pPr>
          </a:lstStyle>
          <a:p>
            <a:pPr>
              <a:defRPr/>
            </a:pPr>
            <a:endParaRPr lang="en-GB"/>
          </a:p>
        </p:txBody>
      </p:sp>
      <p:sp>
        <p:nvSpPr>
          <p:cNvPr id="13" name="Slide Number Placeholder 28">
            <a:extLst>
              <a:ext uri="{FF2B5EF4-FFF2-40B4-BE49-F238E27FC236}">
                <a16:creationId xmlns:a16="http://schemas.microsoft.com/office/drawing/2014/main" id="{554F9221-7252-4F99-804E-499037787551}"/>
              </a:ext>
            </a:extLst>
          </p:cNvPr>
          <p:cNvSpPr>
            <a:spLocks noGrp="1"/>
          </p:cNvSpPr>
          <p:nvPr>
            <p:ph type="sldNum" sz="quarter" idx="12"/>
          </p:nvPr>
        </p:nvSpPr>
        <p:spPr/>
        <p:txBody>
          <a:bodyPr/>
          <a:lstStyle>
            <a:lvl1pPr>
              <a:defRPr/>
            </a:lvl1pPr>
          </a:lstStyle>
          <a:p>
            <a:pPr>
              <a:defRPr/>
            </a:pPr>
            <a:fld id="{31052216-B4D7-43EF-A270-A498B849C771}" type="slidenum">
              <a:rPr lang="en-GB" altLang="en-US"/>
              <a:pPr>
                <a:defRPr/>
              </a:pPr>
              <a:t>‹#›</a:t>
            </a:fld>
            <a:endParaRPr lang="en-GB" altLang="en-US"/>
          </a:p>
        </p:txBody>
      </p:sp>
    </p:spTree>
    <p:extLst>
      <p:ext uri="{BB962C8B-B14F-4D97-AF65-F5344CB8AC3E}">
        <p14:creationId xmlns:p14="http://schemas.microsoft.com/office/powerpoint/2010/main" val="145639028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8" name="Content Placeholder 7"/>
          <p:cNvSpPr>
            <a:spLocks noGrp="1"/>
          </p:cNvSpPr>
          <p:nvPr>
            <p:ph sz="quarter" idx="1"/>
          </p:nvPr>
        </p:nvSpPr>
        <p:spPr>
          <a:xfrm>
            <a:off x="1219200" y="1447800"/>
            <a:ext cx="103632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B2DBB134-87AD-4381-9270-C41D9EA98C9C}"/>
              </a:ext>
            </a:extLst>
          </p:cNvPr>
          <p:cNvSpPr>
            <a:spLocks noGrp="1"/>
          </p:cNvSpPr>
          <p:nvPr>
            <p:ph type="dt" sz="half" idx="10"/>
          </p:nvPr>
        </p:nvSpPr>
        <p:spPr/>
        <p:txBody>
          <a:bodyPr/>
          <a:lstStyle>
            <a:lvl1pPr>
              <a:defRPr/>
            </a:lvl1pPr>
          </a:lstStyle>
          <a:p>
            <a:pPr>
              <a:defRPr/>
            </a:pPr>
            <a:fld id="{51AB5472-C98E-4103-8C8E-3FD1A7B451A4}" type="datetimeFigureOut">
              <a:rPr lang="en-GB"/>
              <a:pPr>
                <a:defRPr/>
              </a:pPr>
              <a:t>12/10/2024</a:t>
            </a:fld>
            <a:endParaRPr lang="en-GB"/>
          </a:p>
        </p:txBody>
      </p:sp>
      <p:sp>
        <p:nvSpPr>
          <p:cNvPr id="5" name="Footer Placeholder 2">
            <a:extLst>
              <a:ext uri="{FF2B5EF4-FFF2-40B4-BE49-F238E27FC236}">
                <a16:creationId xmlns:a16="http://schemas.microsoft.com/office/drawing/2014/main" id="{F63D3C24-CA0E-4010-84E9-20D92C0447FF}"/>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86A1F5CD-AEA8-4482-933D-6E2383E2E42C}"/>
              </a:ext>
            </a:extLst>
          </p:cNvPr>
          <p:cNvSpPr>
            <a:spLocks noGrp="1"/>
          </p:cNvSpPr>
          <p:nvPr>
            <p:ph type="sldNum" sz="quarter" idx="12"/>
          </p:nvPr>
        </p:nvSpPr>
        <p:spPr/>
        <p:txBody>
          <a:bodyPr/>
          <a:lstStyle>
            <a:lvl1pPr>
              <a:defRPr/>
            </a:lvl1pPr>
          </a:lstStyle>
          <a:p>
            <a:pPr>
              <a:defRPr/>
            </a:pPr>
            <a:fld id="{C599D851-F4CC-45B0-AAE6-AC45A41F8F65}" type="slidenum">
              <a:rPr lang="en-GB" altLang="en-US"/>
              <a:pPr>
                <a:defRPr/>
              </a:pPr>
              <a:t>‹#›</a:t>
            </a:fld>
            <a:endParaRPr lang="en-GB" altLang="en-US"/>
          </a:p>
        </p:txBody>
      </p:sp>
    </p:spTree>
    <p:extLst>
      <p:ext uri="{BB962C8B-B14F-4D97-AF65-F5344CB8AC3E}">
        <p14:creationId xmlns:p14="http://schemas.microsoft.com/office/powerpoint/2010/main" val="3326973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3D4BD1-3FC3-4D86-9B77-C9799866C870}"/>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5" name="Rounded Rectangle 10">
            <a:extLst>
              <a:ext uri="{FF2B5EF4-FFF2-40B4-BE49-F238E27FC236}">
                <a16:creationId xmlns:a16="http://schemas.microsoft.com/office/drawing/2014/main" id="{A341E5B1-9235-4197-A8B8-64667B6AFA85}"/>
              </a:ext>
            </a:extLst>
          </p:cNvPr>
          <p:cNvSpPr/>
          <p:nvPr/>
        </p:nvSpPr>
        <p:spPr>
          <a:xfrm>
            <a:off x="87084" y="69756"/>
            <a:ext cx="12017829"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6325A6E8-E52E-4080-A33B-200A72715E0A}"/>
              </a:ext>
            </a:extLst>
          </p:cNvPr>
          <p:cNvSpPr/>
          <p:nvPr/>
        </p:nvSpPr>
        <p:spPr>
          <a:xfrm flipV="1">
            <a:off x="93134" y="2376489"/>
            <a:ext cx="12018433"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309CA2D3-7FA9-488F-BB3C-A7D065777CE2}"/>
              </a:ext>
            </a:extLst>
          </p:cNvPr>
          <p:cNvSpPr/>
          <p:nvPr/>
        </p:nvSpPr>
        <p:spPr>
          <a:xfrm>
            <a:off x="93134" y="2341564"/>
            <a:ext cx="12018433"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8" name="Rectangle 7">
            <a:extLst>
              <a:ext uri="{FF2B5EF4-FFF2-40B4-BE49-F238E27FC236}">
                <a16:creationId xmlns:a16="http://schemas.microsoft.com/office/drawing/2014/main" id="{E02F2BE1-B8B3-4088-8F4E-33B8284FF988}"/>
              </a:ext>
            </a:extLst>
          </p:cNvPr>
          <p:cNvSpPr/>
          <p:nvPr/>
        </p:nvSpPr>
        <p:spPr>
          <a:xfrm>
            <a:off x="91018" y="2468564"/>
            <a:ext cx="12020549" cy="4603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963084" y="952501"/>
            <a:ext cx="10363200" cy="1362075"/>
          </a:xfrm>
        </p:spPr>
        <p:txBody>
          <a:bodyPr/>
          <a:lstStyle>
            <a:lvl1pPr algn="l">
              <a:buNone/>
              <a:defRPr sz="4000" b="0" cap="none"/>
            </a:lvl1pPr>
          </a:lstStyle>
          <a:p>
            <a:r>
              <a:rPr lang="en-US"/>
              <a:t>Click to edit Master title style</a:t>
            </a:r>
          </a:p>
        </p:txBody>
      </p:sp>
      <p:sp>
        <p:nvSpPr>
          <p:cNvPr id="3" name="Text Placeholder 2"/>
          <p:cNvSpPr>
            <a:spLocks noGrp="1"/>
          </p:cNvSpPr>
          <p:nvPr>
            <p:ph type="body" idx="1"/>
          </p:nvPr>
        </p:nvSpPr>
        <p:spPr>
          <a:xfrm>
            <a:off x="963084" y="2547938"/>
            <a:ext cx="10363200" cy="1338262"/>
          </a:xfrm>
        </p:spPr>
        <p:txBody>
          <a:bodyPr/>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9" name="Date Placeholder 3">
            <a:extLst>
              <a:ext uri="{FF2B5EF4-FFF2-40B4-BE49-F238E27FC236}">
                <a16:creationId xmlns:a16="http://schemas.microsoft.com/office/drawing/2014/main" id="{75B2DC4C-BD3A-42B1-BFE1-675372B65BEC}"/>
              </a:ext>
            </a:extLst>
          </p:cNvPr>
          <p:cNvSpPr>
            <a:spLocks noGrp="1"/>
          </p:cNvSpPr>
          <p:nvPr>
            <p:ph type="dt" sz="half" idx="10"/>
          </p:nvPr>
        </p:nvSpPr>
        <p:spPr/>
        <p:txBody>
          <a:bodyPr/>
          <a:lstStyle>
            <a:lvl1pPr>
              <a:defRPr/>
            </a:lvl1pPr>
          </a:lstStyle>
          <a:p>
            <a:pPr>
              <a:defRPr/>
            </a:pPr>
            <a:fld id="{0CA84A1C-CAF8-459A-BFCD-B3FFF50B9B01}" type="datetimeFigureOut">
              <a:rPr lang="en-GB"/>
              <a:pPr>
                <a:defRPr/>
              </a:pPr>
              <a:t>12/10/2024</a:t>
            </a:fld>
            <a:endParaRPr lang="en-GB"/>
          </a:p>
        </p:txBody>
      </p:sp>
      <p:sp>
        <p:nvSpPr>
          <p:cNvPr id="10" name="Footer Placeholder 4">
            <a:extLst>
              <a:ext uri="{FF2B5EF4-FFF2-40B4-BE49-F238E27FC236}">
                <a16:creationId xmlns:a16="http://schemas.microsoft.com/office/drawing/2014/main" id="{8577B201-5ED4-4E6E-94E8-25BECD1FAF03}"/>
              </a:ext>
            </a:extLst>
          </p:cNvPr>
          <p:cNvSpPr>
            <a:spLocks noGrp="1"/>
          </p:cNvSpPr>
          <p:nvPr>
            <p:ph type="ftr" sz="quarter" idx="11"/>
          </p:nvPr>
        </p:nvSpPr>
        <p:spPr>
          <a:xfrm>
            <a:off x="1066800" y="6172200"/>
            <a:ext cx="5334000" cy="457200"/>
          </a:xfrm>
        </p:spPr>
        <p:txBody>
          <a:bodyPr/>
          <a:lstStyle>
            <a:lvl1pPr>
              <a:defRPr/>
            </a:lvl1pPr>
          </a:lstStyle>
          <a:p>
            <a:pPr>
              <a:defRPr/>
            </a:pPr>
            <a:endParaRPr lang="en-GB"/>
          </a:p>
        </p:txBody>
      </p:sp>
      <p:sp>
        <p:nvSpPr>
          <p:cNvPr id="11" name="Slide Number Placeholder 5">
            <a:extLst>
              <a:ext uri="{FF2B5EF4-FFF2-40B4-BE49-F238E27FC236}">
                <a16:creationId xmlns:a16="http://schemas.microsoft.com/office/drawing/2014/main" id="{0DC4F7AA-D0F6-412E-9FD9-1E710FB504EE}"/>
              </a:ext>
            </a:extLst>
          </p:cNvPr>
          <p:cNvSpPr>
            <a:spLocks noGrp="1"/>
          </p:cNvSpPr>
          <p:nvPr>
            <p:ph type="sldNum" sz="quarter" idx="12"/>
          </p:nvPr>
        </p:nvSpPr>
        <p:spPr>
          <a:xfrm>
            <a:off x="194733" y="6208713"/>
            <a:ext cx="609600" cy="457200"/>
          </a:xfrm>
        </p:spPr>
        <p:txBody>
          <a:bodyPr/>
          <a:lstStyle>
            <a:lvl1pPr>
              <a:defRPr/>
            </a:lvl1pPr>
          </a:lstStyle>
          <a:p>
            <a:pPr>
              <a:defRPr/>
            </a:pPr>
            <a:fld id="{CDD1CC8C-5E06-43F0-8FA4-14F6589010AF}" type="slidenum">
              <a:rPr lang="en-GB" altLang="en-US"/>
              <a:pPr>
                <a:defRPr/>
              </a:pPr>
              <a:t>‹#›</a:t>
            </a:fld>
            <a:endParaRPr lang="en-GB" altLang="en-US"/>
          </a:p>
        </p:txBody>
      </p:sp>
    </p:spTree>
    <p:extLst>
      <p:ext uri="{BB962C8B-B14F-4D97-AF65-F5344CB8AC3E}">
        <p14:creationId xmlns:p14="http://schemas.microsoft.com/office/powerpoint/2010/main" val="382898930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
          </p:nvPr>
        </p:nvSpPr>
        <p:spPr>
          <a:xfrm>
            <a:off x="12192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2"/>
          </p:nvPr>
        </p:nvSpPr>
        <p:spPr>
          <a:xfrm>
            <a:off x="65786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A69BD6D5-A972-41B7-A6DD-8A8E813ADD1F}"/>
              </a:ext>
            </a:extLst>
          </p:cNvPr>
          <p:cNvSpPr>
            <a:spLocks noGrp="1"/>
          </p:cNvSpPr>
          <p:nvPr>
            <p:ph type="dt" sz="half" idx="10"/>
          </p:nvPr>
        </p:nvSpPr>
        <p:spPr/>
        <p:txBody>
          <a:bodyPr/>
          <a:lstStyle>
            <a:lvl1pPr>
              <a:defRPr/>
            </a:lvl1pPr>
          </a:lstStyle>
          <a:p>
            <a:pPr>
              <a:defRPr/>
            </a:pPr>
            <a:fld id="{84BD79D7-0182-4A73-80F2-A89A20809D28}" type="datetimeFigureOut">
              <a:rPr lang="en-GB"/>
              <a:pPr>
                <a:defRPr/>
              </a:pPr>
              <a:t>12/10/2024</a:t>
            </a:fld>
            <a:endParaRPr lang="en-GB"/>
          </a:p>
        </p:txBody>
      </p:sp>
      <p:sp>
        <p:nvSpPr>
          <p:cNvPr id="6" name="Footer Placeholder 2">
            <a:extLst>
              <a:ext uri="{FF2B5EF4-FFF2-40B4-BE49-F238E27FC236}">
                <a16:creationId xmlns:a16="http://schemas.microsoft.com/office/drawing/2014/main" id="{9B52DDBB-C25C-4547-854B-6E001CC8E0E7}"/>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22">
            <a:extLst>
              <a:ext uri="{FF2B5EF4-FFF2-40B4-BE49-F238E27FC236}">
                <a16:creationId xmlns:a16="http://schemas.microsoft.com/office/drawing/2014/main" id="{6D3D8428-383D-4738-B6DF-A5AFC21D49A3}"/>
              </a:ext>
            </a:extLst>
          </p:cNvPr>
          <p:cNvSpPr>
            <a:spLocks noGrp="1"/>
          </p:cNvSpPr>
          <p:nvPr>
            <p:ph type="sldNum" sz="quarter" idx="12"/>
          </p:nvPr>
        </p:nvSpPr>
        <p:spPr/>
        <p:txBody>
          <a:bodyPr/>
          <a:lstStyle>
            <a:lvl1pPr>
              <a:defRPr/>
            </a:lvl1pPr>
          </a:lstStyle>
          <a:p>
            <a:pPr>
              <a:defRPr/>
            </a:pPr>
            <a:fld id="{01A722B4-2912-4606-B066-50CCBE0516ED}" type="slidenum">
              <a:rPr lang="en-GB" altLang="en-US"/>
              <a:pPr>
                <a:defRPr/>
              </a:pPr>
              <a:t>‹#›</a:t>
            </a:fld>
            <a:endParaRPr lang="en-GB" altLang="en-US"/>
          </a:p>
        </p:txBody>
      </p:sp>
    </p:spTree>
    <p:extLst>
      <p:ext uri="{BB962C8B-B14F-4D97-AF65-F5344CB8AC3E}">
        <p14:creationId xmlns:p14="http://schemas.microsoft.com/office/powerpoint/2010/main" val="3346013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19200" y="273050"/>
            <a:ext cx="103632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192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66040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11" name="Content Placeholder 10"/>
          <p:cNvSpPr>
            <a:spLocks noGrp="1"/>
          </p:cNvSpPr>
          <p:nvPr>
            <p:ph sz="half" idx="2"/>
          </p:nvPr>
        </p:nvSpPr>
        <p:spPr>
          <a:xfrm>
            <a:off x="12192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2"/>
          <p:cNvSpPr>
            <a:spLocks noGrp="1"/>
          </p:cNvSpPr>
          <p:nvPr>
            <p:ph sz="half" idx="4"/>
          </p:nvPr>
        </p:nvSpPr>
        <p:spPr>
          <a:xfrm>
            <a:off x="66040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13">
            <a:extLst>
              <a:ext uri="{FF2B5EF4-FFF2-40B4-BE49-F238E27FC236}">
                <a16:creationId xmlns:a16="http://schemas.microsoft.com/office/drawing/2014/main" id="{BB46309C-4E65-4420-AECE-D8C790176A1A}"/>
              </a:ext>
            </a:extLst>
          </p:cNvPr>
          <p:cNvSpPr>
            <a:spLocks noGrp="1"/>
          </p:cNvSpPr>
          <p:nvPr>
            <p:ph type="dt" sz="half" idx="10"/>
          </p:nvPr>
        </p:nvSpPr>
        <p:spPr/>
        <p:txBody>
          <a:bodyPr/>
          <a:lstStyle>
            <a:lvl1pPr>
              <a:defRPr/>
            </a:lvl1pPr>
          </a:lstStyle>
          <a:p>
            <a:pPr>
              <a:defRPr/>
            </a:pPr>
            <a:fld id="{119142A8-D795-4215-863A-E5F8C6456069}" type="datetimeFigureOut">
              <a:rPr lang="en-GB"/>
              <a:pPr>
                <a:defRPr/>
              </a:pPr>
              <a:t>12/10/2024</a:t>
            </a:fld>
            <a:endParaRPr lang="en-GB"/>
          </a:p>
        </p:txBody>
      </p:sp>
      <p:sp>
        <p:nvSpPr>
          <p:cNvPr id="8" name="Footer Placeholder 2">
            <a:extLst>
              <a:ext uri="{FF2B5EF4-FFF2-40B4-BE49-F238E27FC236}">
                <a16:creationId xmlns:a16="http://schemas.microsoft.com/office/drawing/2014/main" id="{D6A008DC-07C6-4A3A-AD6A-22A9AF4A0E15}"/>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22">
            <a:extLst>
              <a:ext uri="{FF2B5EF4-FFF2-40B4-BE49-F238E27FC236}">
                <a16:creationId xmlns:a16="http://schemas.microsoft.com/office/drawing/2014/main" id="{B5E67C66-DA9D-4553-91A1-321EAF08AF4A}"/>
              </a:ext>
            </a:extLst>
          </p:cNvPr>
          <p:cNvSpPr>
            <a:spLocks noGrp="1"/>
          </p:cNvSpPr>
          <p:nvPr>
            <p:ph type="sldNum" sz="quarter" idx="12"/>
          </p:nvPr>
        </p:nvSpPr>
        <p:spPr/>
        <p:txBody>
          <a:bodyPr/>
          <a:lstStyle>
            <a:lvl1pPr>
              <a:defRPr/>
            </a:lvl1pPr>
          </a:lstStyle>
          <a:p>
            <a:pPr>
              <a:defRPr/>
            </a:pPr>
            <a:fld id="{14260701-8C9B-4B6F-8E93-FCD1B3160EE0}" type="slidenum">
              <a:rPr lang="en-GB" altLang="en-US"/>
              <a:pPr>
                <a:defRPr/>
              </a:pPr>
              <a:t>‹#›</a:t>
            </a:fld>
            <a:endParaRPr lang="en-GB" altLang="en-US"/>
          </a:p>
        </p:txBody>
      </p:sp>
    </p:spTree>
    <p:extLst>
      <p:ext uri="{BB962C8B-B14F-4D97-AF65-F5344CB8AC3E}">
        <p14:creationId xmlns:p14="http://schemas.microsoft.com/office/powerpoint/2010/main" val="1977446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13">
            <a:extLst>
              <a:ext uri="{FF2B5EF4-FFF2-40B4-BE49-F238E27FC236}">
                <a16:creationId xmlns:a16="http://schemas.microsoft.com/office/drawing/2014/main" id="{E7694F1E-A08A-4ED3-8AC7-E0FA927FD985}"/>
              </a:ext>
            </a:extLst>
          </p:cNvPr>
          <p:cNvSpPr>
            <a:spLocks noGrp="1"/>
          </p:cNvSpPr>
          <p:nvPr>
            <p:ph type="dt" sz="half" idx="10"/>
          </p:nvPr>
        </p:nvSpPr>
        <p:spPr/>
        <p:txBody>
          <a:bodyPr/>
          <a:lstStyle>
            <a:lvl1pPr>
              <a:defRPr/>
            </a:lvl1pPr>
          </a:lstStyle>
          <a:p>
            <a:pPr>
              <a:defRPr/>
            </a:pPr>
            <a:fld id="{BADD68CB-D932-4A48-A1EA-5254BD08A468}" type="datetimeFigureOut">
              <a:rPr lang="en-GB"/>
              <a:pPr>
                <a:defRPr/>
              </a:pPr>
              <a:t>12/10/2024</a:t>
            </a:fld>
            <a:endParaRPr lang="en-GB"/>
          </a:p>
        </p:txBody>
      </p:sp>
      <p:sp>
        <p:nvSpPr>
          <p:cNvPr id="4" name="Footer Placeholder 2">
            <a:extLst>
              <a:ext uri="{FF2B5EF4-FFF2-40B4-BE49-F238E27FC236}">
                <a16:creationId xmlns:a16="http://schemas.microsoft.com/office/drawing/2014/main" id="{79219B92-1FFD-4EC3-9802-A0117BB590B6}"/>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22">
            <a:extLst>
              <a:ext uri="{FF2B5EF4-FFF2-40B4-BE49-F238E27FC236}">
                <a16:creationId xmlns:a16="http://schemas.microsoft.com/office/drawing/2014/main" id="{EC17A70C-19C4-4E16-8097-B839A4AEC438}"/>
              </a:ext>
            </a:extLst>
          </p:cNvPr>
          <p:cNvSpPr>
            <a:spLocks noGrp="1"/>
          </p:cNvSpPr>
          <p:nvPr>
            <p:ph type="sldNum" sz="quarter" idx="12"/>
          </p:nvPr>
        </p:nvSpPr>
        <p:spPr/>
        <p:txBody>
          <a:bodyPr/>
          <a:lstStyle>
            <a:lvl1pPr>
              <a:defRPr/>
            </a:lvl1pPr>
          </a:lstStyle>
          <a:p>
            <a:pPr>
              <a:defRPr/>
            </a:pPr>
            <a:fld id="{FE64F2FA-EDE8-4F5E-AAA8-11D288DC86DB}" type="slidenum">
              <a:rPr lang="en-GB" altLang="en-US"/>
              <a:pPr>
                <a:defRPr/>
              </a:pPr>
              <a:t>‹#›</a:t>
            </a:fld>
            <a:endParaRPr lang="en-GB" altLang="en-US"/>
          </a:p>
        </p:txBody>
      </p:sp>
    </p:spTree>
    <p:extLst>
      <p:ext uri="{BB962C8B-B14F-4D97-AF65-F5344CB8AC3E}">
        <p14:creationId xmlns:p14="http://schemas.microsoft.com/office/powerpoint/2010/main" val="2423638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a:extLst>
              <a:ext uri="{FF2B5EF4-FFF2-40B4-BE49-F238E27FC236}">
                <a16:creationId xmlns:a16="http://schemas.microsoft.com/office/drawing/2014/main" id="{AB35BAA1-A185-4C8C-9FC5-612DD8ADE64A}"/>
              </a:ext>
            </a:extLst>
          </p:cNvPr>
          <p:cNvSpPr>
            <a:spLocks noGrp="1"/>
          </p:cNvSpPr>
          <p:nvPr>
            <p:ph type="dt" sz="half" idx="10"/>
          </p:nvPr>
        </p:nvSpPr>
        <p:spPr/>
        <p:txBody>
          <a:bodyPr/>
          <a:lstStyle>
            <a:lvl1pPr>
              <a:defRPr/>
            </a:lvl1pPr>
          </a:lstStyle>
          <a:p>
            <a:pPr>
              <a:defRPr/>
            </a:pPr>
            <a:fld id="{C785CC08-B508-4E2B-9259-8640252357B1}" type="datetimeFigureOut">
              <a:rPr lang="en-GB"/>
              <a:pPr>
                <a:defRPr/>
              </a:pPr>
              <a:t>12/10/2024</a:t>
            </a:fld>
            <a:endParaRPr lang="en-GB"/>
          </a:p>
        </p:txBody>
      </p:sp>
      <p:sp>
        <p:nvSpPr>
          <p:cNvPr id="3" name="Footer Placeholder 2">
            <a:extLst>
              <a:ext uri="{FF2B5EF4-FFF2-40B4-BE49-F238E27FC236}">
                <a16:creationId xmlns:a16="http://schemas.microsoft.com/office/drawing/2014/main" id="{85C3E6E7-2F34-4290-9279-BED7C0F02474}"/>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22">
            <a:extLst>
              <a:ext uri="{FF2B5EF4-FFF2-40B4-BE49-F238E27FC236}">
                <a16:creationId xmlns:a16="http://schemas.microsoft.com/office/drawing/2014/main" id="{46A9A501-BAA6-4B3A-9EDA-53C282660ABF}"/>
              </a:ext>
            </a:extLst>
          </p:cNvPr>
          <p:cNvSpPr>
            <a:spLocks noGrp="1"/>
          </p:cNvSpPr>
          <p:nvPr>
            <p:ph type="sldNum" sz="quarter" idx="12"/>
          </p:nvPr>
        </p:nvSpPr>
        <p:spPr/>
        <p:txBody>
          <a:bodyPr/>
          <a:lstStyle>
            <a:lvl1pPr>
              <a:defRPr/>
            </a:lvl1pPr>
          </a:lstStyle>
          <a:p>
            <a:pPr>
              <a:defRPr/>
            </a:pPr>
            <a:fld id="{9E6F9793-D5AC-4C55-905C-AAE37285DA91}" type="slidenum">
              <a:rPr lang="en-GB" altLang="en-US"/>
              <a:pPr>
                <a:defRPr/>
              </a:pPr>
              <a:t>‹#›</a:t>
            </a:fld>
            <a:endParaRPr lang="en-GB" altLang="en-US"/>
          </a:p>
        </p:txBody>
      </p:sp>
    </p:spTree>
    <p:extLst>
      <p:ext uri="{BB962C8B-B14F-4D97-AF65-F5344CB8AC3E}">
        <p14:creationId xmlns:p14="http://schemas.microsoft.com/office/powerpoint/2010/main" val="2295373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FA71A45-5BDC-4A1C-9AAC-B89E06C65F6B}"/>
              </a:ext>
            </a:extLst>
          </p:cNvPr>
          <p:cNvSpPr/>
          <p:nvPr/>
        </p:nvSpPr>
        <p:spPr>
          <a:xfrm>
            <a:off x="0" y="0"/>
            <a:ext cx="12192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useBgFill="1">
        <p:nvSpPr>
          <p:cNvPr id="6" name="Rounded Rectangle 10">
            <a:extLst>
              <a:ext uri="{FF2B5EF4-FFF2-40B4-BE49-F238E27FC236}">
                <a16:creationId xmlns:a16="http://schemas.microsoft.com/office/drawing/2014/main" id="{285F6502-5FAD-4281-9346-5CD706474D1D}"/>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1219200" y="273050"/>
            <a:ext cx="10363200" cy="1143000"/>
          </a:xfrm>
        </p:spPr>
        <p:txBody>
          <a:bodyPr/>
          <a:lstStyle>
            <a:lvl1pPr algn="l">
              <a:buNone/>
              <a:defRPr sz="4000" b="0"/>
            </a:lvl1pPr>
          </a:lstStyle>
          <a:p>
            <a:r>
              <a:rPr lang="en-US"/>
              <a:t>Click to edit Master title style</a:t>
            </a:r>
          </a:p>
        </p:txBody>
      </p:sp>
      <p:sp>
        <p:nvSpPr>
          <p:cNvPr id="3" name="Text Placeholder 2"/>
          <p:cNvSpPr>
            <a:spLocks noGrp="1"/>
          </p:cNvSpPr>
          <p:nvPr>
            <p:ph type="body" idx="2"/>
          </p:nvPr>
        </p:nvSpPr>
        <p:spPr>
          <a:xfrm>
            <a:off x="1219200" y="1600200"/>
            <a:ext cx="2540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11" name="Content Placeholder 10"/>
          <p:cNvSpPr>
            <a:spLocks noGrp="1"/>
          </p:cNvSpPr>
          <p:nvPr>
            <p:ph sz="quarter" idx="1"/>
          </p:nvPr>
        </p:nvSpPr>
        <p:spPr>
          <a:xfrm>
            <a:off x="3962400" y="1600200"/>
            <a:ext cx="76200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4">
            <a:extLst>
              <a:ext uri="{FF2B5EF4-FFF2-40B4-BE49-F238E27FC236}">
                <a16:creationId xmlns:a16="http://schemas.microsoft.com/office/drawing/2014/main" id="{A0875F50-475C-44B0-AC7F-4E741E0FE6D0}"/>
              </a:ext>
            </a:extLst>
          </p:cNvPr>
          <p:cNvSpPr>
            <a:spLocks noGrp="1"/>
          </p:cNvSpPr>
          <p:nvPr>
            <p:ph type="dt" sz="half" idx="10"/>
          </p:nvPr>
        </p:nvSpPr>
        <p:spPr/>
        <p:txBody>
          <a:bodyPr/>
          <a:lstStyle>
            <a:lvl1pPr>
              <a:defRPr/>
            </a:lvl1pPr>
          </a:lstStyle>
          <a:p>
            <a:pPr>
              <a:defRPr/>
            </a:pPr>
            <a:fld id="{09992A14-F827-4BD5-B2CE-BFD14AE48BFE}" type="datetimeFigureOut">
              <a:rPr lang="en-GB"/>
              <a:pPr>
                <a:defRPr/>
              </a:pPr>
              <a:t>12/10/2024</a:t>
            </a:fld>
            <a:endParaRPr lang="en-GB"/>
          </a:p>
        </p:txBody>
      </p:sp>
      <p:sp>
        <p:nvSpPr>
          <p:cNvPr id="8" name="Footer Placeholder 5">
            <a:extLst>
              <a:ext uri="{FF2B5EF4-FFF2-40B4-BE49-F238E27FC236}">
                <a16:creationId xmlns:a16="http://schemas.microsoft.com/office/drawing/2014/main" id="{AA4DAC42-51B5-4298-9054-7941EC457FFE}"/>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6">
            <a:extLst>
              <a:ext uri="{FF2B5EF4-FFF2-40B4-BE49-F238E27FC236}">
                <a16:creationId xmlns:a16="http://schemas.microsoft.com/office/drawing/2014/main" id="{BA9BD4A7-38B0-4956-AADB-56F1D45EA17A}"/>
              </a:ext>
            </a:extLst>
          </p:cNvPr>
          <p:cNvSpPr>
            <a:spLocks noGrp="1"/>
          </p:cNvSpPr>
          <p:nvPr>
            <p:ph type="sldNum" sz="quarter" idx="12"/>
          </p:nvPr>
        </p:nvSpPr>
        <p:spPr/>
        <p:txBody>
          <a:bodyPr/>
          <a:lstStyle>
            <a:lvl1pPr>
              <a:defRPr/>
            </a:lvl1pPr>
          </a:lstStyle>
          <a:p>
            <a:pPr>
              <a:defRPr/>
            </a:pPr>
            <a:fld id="{329642FF-4962-42A3-9749-168FBF33130F}" type="slidenum">
              <a:rPr lang="en-GB" altLang="en-US"/>
              <a:pPr>
                <a:defRPr/>
              </a:pPr>
              <a:t>‹#›</a:t>
            </a:fld>
            <a:endParaRPr lang="en-GB" altLang="en-US"/>
          </a:p>
        </p:txBody>
      </p:sp>
    </p:spTree>
    <p:extLst>
      <p:ext uri="{BB962C8B-B14F-4D97-AF65-F5344CB8AC3E}">
        <p14:creationId xmlns:p14="http://schemas.microsoft.com/office/powerpoint/2010/main" val="1244797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E9F9ADC-B56A-4706-9F28-CDF71E61A824}"/>
              </a:ext>
            </a:extLst>
          </p:cNvPr>
          <p:cNvSpPr/>
          <p:nvPr/>
        </p:nvSpPr>
        <p:spPr>
          <a:xfrm flipV="1">
            <a:off x="91018" y="4683126"/>
            <a:ext cx="12009967"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AE1BB940-91C5-40BF-AA2D-C7FA7B7A755A}"/>
              </a:ext>
            </a:extLst>
          </p:cNvPr>
          <p:cNvSpPr/>
          <p:nvPr/>
        </p:nvSpPr>
        <p:spPr>
          <a:xfrm>
            <a:off x="91018" y="4649789"/>
            <a:ext cx="12009967"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F2BD82DB-A247-4915-8D30-F1B3774713F0}"/>
              </a:ext>
            </a:extLst>
          </p:cNvPr>
          <p:cNvSpPr/>
          <p:nvPr/>
        </p:nvSpPr>
        <p:spPr>
          <a:xfrm>
            <a:off x="91018" y="4773614"/>
            <a:ext cx="12009967" cy="476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1219200" y="4900550"/>
            <a:ext cx="9753600" cy="522288"/>
          </a:xfrm>
        </p:spPr>
        <p:txBody>
          <a:bodyPr anchor="ctr">
            <a:noAutofit/>
          </a:bodyPr>
          <a:lstStyle>
            <a:lvl1pPr algn="l">
              <a:buNone/>
              <a:defRPr sz="2800" b="0"/>
            </a:lvl1pPr>
          </a:lstStyle>
          <a:p>
            <a:r>
              <a:rPr lang="en-US"/>
              <a:t>Click to edit Master title style</a:t>
            </a:r>
          </a:p>
        </p:txBody>
      </p:sp>
      <p:sp>
        <p:nvSpPr>
          <p:cNvPr id="4" name="Text Placeholder 3"/>
          <p:cNvSpPr>
            <a:spLocks noGrp="1"/>
          </p:cNvSpPr>
          <p:nvPr>
            <p:ph type="body" sz="half" idx="2"/>
          </p:nvPr>
        </p:nvSpPr>
        <p:spPr>
          <a:xfrm>
            <a:off x="1219200" y="5445825"/>
            <a:ext cx="9753600" cy="685800"/>
          </a:xfrm>
        </p:spPr>
        <p:txBody>
          <a:bodyPr/>
          <a:lstStyle>
            <a:lvl1pPr marL="0" indent="0">
              <a:buFontTx/>
              <a:buNone/>
              <a:defRPr sz="16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a:off x="91078" y="66676"/>
            <a:ext cx="12002497" cy="4581525"/>
          </a:xfrm>
          <a:prstGeom prst="round2SameRect">
            <a:avLst>
              <a:gd name="adj1" fmla="val 7101"/>
              <a:gd name="adj2" fmla="val 0"/>
            </a:avLst>
          </a:prstGeom>
          <a:solidFill>
            <a:schemeClr val="bg2"/>
          </a:solidFill>
          <a:ln w="6350">
            <a:solidFill>
              <a:schemeClr val="tx1"/>
            </a:solidFill>
          </a:ln>
        </p:spPr>
        <p:txBody>
          <a:bodyPr>
            <a:normAutofit/>
          </a:bodyPr>
          <a:lstStyle>
            <a:lvl1pPr marL="0" indent="0">
              <a:buNone/>
              <a:defRPr sz="3200"/>
            </a:lvl1pPr>
          </a:lstStyle>
          <a:p>
            <a:pPr lvl="0"/>
            <a:r>
              <a:rPr lang="en-US" noProof="0"/>
              <a:t>Click icon to add picture</a:t>
            </a:r>
            <a:endParaRPr lang="en-US" noProof="0" dirty="0"/>
          </a:p>
        </p:txBody>
      </p:sp>
      <p:sp>
        <p:nvSpPr>
          <p:cNvPr id="8" name="Date Placeholder 4">
            <a:extLst>
              <a:ext uri="{FF2B5EF4-FFF2-40B4-BE49-F238E27FC236}">
                <a16:creationId xmlns:a16="http://schemas.microsoft.com/office/drawing/2014/main" id="{26B8973D-7B71-4C2F-B911-CDA85E10FA28}"/>
              </a:ext>
            </a:extLst>
          </p:cNvPr>
          <p:cNvSpPr>
            <a:spLocks noGrp="1"/>
          </p:cNvSpPr>
          <p:nvPr>
            <p:ph type="dt" sz="half" idx="10"/>
          </p:nvPr>
        </p:nvSpPr>
        <p:spPr/>
        <p:txBody>
          <a:bodyPr/>
          <a:lstStyle>
            <a:lvl1pPr>
              <a:defRPr/>
            </a:lvl1pPr>
          </a:lstStyle>
          <a:p>
            <a:pPr>
              <a:defRPr/>
            </a:pPr>
            <a:fld id="{D5D10090-13D2-498D-A61F-52B476CF86AF}" type="datetimeFigureOut">
              <a:rPr lang="en-GB"/>
              <a:pPr>
                <a:defRPr/>
              </a:pPr>
              <a:t>12/10/2024</a:t>
            </a:fld>
            <a:endParaRPr lang="en-GB"/>
          </a:p>
        </p:txBody>
      </p:sp>
      <p:sp>
        <p:nvSpPr>
          <p:cNvPr id="9" name="Footer Placeholder 5">
            <a:extLst>
              <a:ext uri="{FF2B5EF4-FFF2-40B4-BE49-F238E27FC236}">
                <a16:creationId xmlns:a16="http://schemas.microsoft.com/office/drawing/2014/main" id="{E6DB6BDA-966E-4262-96A2-88F8896B363D}"/>
              </a:ext>
            </a:extLst>
          </p:cNvPr>
          <p:cNvSpPr>
            <a:spLocks noGrp="1"/>
          </p:cNvSpPr>
          <p:nvPr>
            <p:ph type="ftr" sz="quarter" idx="11"/>
          </p:nvPr>
        </p:nvSpPr>
        <p:spPr>
          <a:xfrm>
            <a:off x="1219200" y="6172200"/>
            <a:ext cx="5181600" cy="457200"/>
          </a:xfrm>
        </p:spPr>
        <p:txBody>
          <a:bodyPr/>
          <a:lstStyle>
            <a:lvl1pPr>
              <a:defRPr/>
            </a:lvl1pPr>
          </a:lstStyle>
          <a:p>
            <a:pPr>
              <a:defRPr/>
            </a:pPr>
            <a:endParaRPr lang="en-GB"/>
          </a:p>
        </p:txBody>
      </p:sp>
      <p:sp>
        <p:nvSpPr>
          <p:cNvPr id="10" name="Slide Number Placeholder 6">
            <a:extLst>
              <a:ext uri="{FF2B5EF4-FFF2-40B4-BE49-F238E27FC236}">
                <a16:creationId xmlns:a16="http://schemas.microsoft.com/office/drawing/2014/main" id="{8BCA7197-26AC-4177-90BD-0C6243C3F7A2}"/>
              </a:ext>
            </a:extLst>
          </p:cNvPr>
          <p:cNvSpPr>
            <a:spLocks noGrp="1"/>
          </p:cNvSpPr>
          <p:nvPr>
            <p:ph type="sldNum" sz="quarter" idx="12"/>
          </p:nvPr>
        </p:nvSpPr>
        <p:spPr>
          <a:xfrm>
            <a:off x="194733" y="6208713"/>
            <a:ext cx="609600" cy="457200"/>
          </a:xfrm>
        </p:spPr>
        <p:txBody>
          <a:bodyPr/>
          <a:lstStyle>
            <a:lvl1pPr>
              <a:defRPr/>
            </a:lvl1pPr>
          </a:lstStyle>
          <a:p>
            <a:pPr>
              <a:defRPr/>
            </a:pPr>
            <a:fld id="{C3F4F965-E8C3-469D-8621-8C9DAC2A989F}" type="slidenum">
              <a:rPr lang="en-GB" altLang="en-US"/>
              <a:pPr>
                <a:defRPr/>
              </a:pPr>
              <a:t>‹#›</a:t>
            </a:fld>
            <a:endParaRPr lang="en-GB" altLang="en-US"/>
          </a:p>
        </p:txBody>
      </p:sp>
    </p:spTree>
    <p:extLst>
      <p:ext uri="{BB962C8B-B14F-4D97-AF65-F5344CB8AC3E}">
        <p14:creationId xmlns:p14="http://schemas.microsoft.com/office/powerpoint/2010/main" val="3609150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C4161AFB-0E8E-42B8-8765-2487B92FC9D0}"/>
              </a:ext>
            </a:extLst>
          </p:cNvPr>
          <p:cNvSpPr>
            <a:spLocks noGrp="1"/>
          </p:cNvSpPr>
          <p:nvPr>
            <p:ph type="dt" sz="half" idx="10"/>
          </p:nvPr>
        </p:nvSpPr>
        <p:spPr/>
        <p:txBody>
          <a:bodyPr/>
          <a:lstStyle>
            <a:lvl1pPr>
              <a:defRPr/>
            </a:lvl1pPr>
          </a:lstStyle>
          <a:p>
            <a:pPr>
              <a:defRPr/>
            </a:pPr>
            <a:fld id="{C4CF651C-B81B-4085-A57D-E025A64FC8C7}" type="datetimeFigureOut">
              <a:rPr lang="en-GB"/>
              <a:pPr>
                <a:defRPr/>
              </a:pPr>
              <a:t>12/10/2024</a:t>
            </a:fld>
            <a:endParaRPr lang="en-GB"/>
          </a:p>
        </p:txBody>
      </p:sp>
      <p:sp>
        <p:nvSpPr>
          <p:cNvPr id="5" name="Footer Placeholder 2">
            <a:extLst>
              <a:ext uri="{FF2B5EF4-FFF2-40B4-BE49-F238E27FC236}">
                <a16:creationId xmlns:a16="http://schemas.microsoft.com/office/drawing/2014/main" id="{6CC8A77F-3554-4692-9FAC-40BF1808B01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2E888E6D-DE23-4CDD-8234-AE5D886BA90E}"/>
              </a:ext>
            </a:extLst>
          </p:cNvPr>
          <p:cNvSpPr>
            <a:spLocks noGrp="1"/>
          </p:cNvSpPr>
          <p:nvPr>
            <p:ph type="sldNum" sz="quarter" idx="12"/>
          </p:nvPr>
        </p:nvSpPr>
        <p:spPr/>
        <p:txBody>
          <a:bodyPr/>
          <a:lstStyle>
            <a:lvl1pPr>
              <a:defRPr/>
            </a:lvl1pPr>
          </a:lstStyle>
          <a:p>
            <a:pPr>
              <a:defRPr/>
            </a:pPr>
            <a:fld id="{88587214-A0FD-4B01-92C0-05E2EDB767CA}" type="slidenum">
              <a:rPr lang="en-GB" altLang="en-US"/>
              <a:pPr>
                <a:defRPr/>
              </a:pPr>
              <a:t>‹#›</a:t>
            </a:fld>
            <a:endParaRPr lang="en-GB" altLang="en-US"/>
          </a:p>
        </p:txBody>
      </p:sp>
    </p:spTree>
    <p:extLst>
      <p:ext uri="{BB962C8B-B14F-4D97-AF65-F5344CB8AC3E}">
        <p14:creationId xmlns:p14="http://schemas.microsoft.com/office/powerpoint/2010/main" val="650982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2"/>
            <a:ext cx="268224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19200" y="274641"/>
            <a:ext cx="7416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AA8F327C-E1FB-42C8-8F0F-1AB403EB9007}"/>
              </a:ext>
            </a:extLst>
          </p:cNvPr>
          <p:cNvSpPr>
            <a:spLocks noGrp="1"/>
          </p:cNvSpPr>
          <p:nvPr>
            <p:ph type="dt" sz="half" idx="10"/>
          </p:nvPr>
        </p:nvSpPr>
        <p:spPr/>
        <p:txBody>
          <a:bodyPr/>
          <a:lstStyle>
            <a:lvl1pPr>
              <a:defRPr/>
            </a:lvl1pPr>
          </a:lstStyle>
          <a:p>
            <a:pPr>
              <a:defRPr/>
            </a:pPr>
            <a:fld id="{24F55ACF-A807-4E35-86E9-F6893230AB88}" type="datetimeFigureOut">
              <a:rPr lang="en-GB"/>
              <a:pPr>
                <a:defRPr/>
              </a:pPr>
              <a:t>12/10/2024</a:t>
            </a:fld>
            <a:endParaRPr lang="en-GB"/>
          </a:p>
        </p:txBody>
      </p:sp>
      <p:sp>
        <p:nvSpPr>
          <p:cNvPr id="5" name="Footer Placeholder 2">
            <a:extLst>
              <a:ext uri="{FF2B5EF4-FFF2-40B4-BE49-F238E27FC236}">
                <a16:creationId xmlns:a16="http://schemas.microsoft.com/office/drawing/2014/main" id="{F6BD842A-949C-4ED8-B778-FB17968F4A0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3665CFA4-0177-45A3-A04C-D80291913CC4}"/>
              </a:ext>
            </a:extLst>
          </p:cNvPr>
          <p:cNvSpPr>
            <a:spLocks noGrp="1"/>
          </p:cNvSpPr>
          <p:nvPr>
            <p:ph type="sldNum" sz="quarter" idx="12"/>
          </p:nvPr>
        </p:nvSpPr>
        <p:spPr/>
        <p:txBody>
          <a:bodyPr/>
          <a:lstStyle>
            <a:lvl1pPr>
              <a:defRPr/>
            </a:lvl1pPr>
          </a:lstStyle>
          <a:p>
            <a:pPr>
              <a:defRPr/>
            </a:pPr>
            <a:fld id="{252E43F0-4E7D-4F19-8977-1B0D4180FD4D}" type="slidenum">
              <a:rPr lang="en-GB" altLang="en-US"/>
              <a:pPr>
                <a:defRPr/>
              </a:pPr>
              <a:t>‹#›</a:t>
            </a:fld>
            <a:endParaRPr lang="en-GB" altLang="en-US"/>
          </a:p>
        </p:txBody>
      </p:sp>
    </p:spTree>
    <p:extLst>
      <p:ext uri="{BB962C8B-B14F-4D97-AF65-F5344CB8AC3E}">
        <p14:creationId xmlns:p14="http://schemas.microsoft.com/office/powerpoint/2010/main" val="1130362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5060E42-02FC-4DA6-A209-DE34C903B928}"/>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8" name="Rounded Rectangle 7">
            <a:extLst>
              <a:ext uri="{FF2B5EF4-FFF2-40B4-BE49-F238E27FC236}">
                <a16:creationId xmlns:a16="http://schemas.microsoft.com/office/drawing/2014/main" id="{B5BBD482-4650-4036-A118-665B5C4214F6}"/>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1028" name="Title Placeholder 21">
            <a:extLst>
              <a:ext uri="{FF2B5EF4-FFF2-40B4-BE49-F238E27FC236}">
                <a16:creationId xmlns:a16="http://schemas.microsoft.com/office/drawing/2014/main" id="{855BCFF8-0882-4A45-B013-3094A39BC9C2}"/>
              </a:ext>
            </a:extLst>
          </p:cNvPr>
          <p:cNvSpPr>
            <a:spLocks noGrp="1"/>
          </p:cNvSpPr>
          <p:nvPr>
            <p:ph type="title"/>
          </p:nvPr>
        </p:nvSpPr>
        <p:spPr bwMode="auto">
          <a:xfrm>
            <a:off x="1219200" y="274638"/>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91440" numCol="1" anchor="b" anchorCtr="0" compatLnSpc="1">
            <a:prstTxWarp prst="textNoShape">
              <a:avLst/>
            </a:prstTxWarp>
          </a:bodyPr>
          <a:lstStyle/>
          <a:p>
            <a:pPr lvl="0"/>
            <a:r>
              <a:rPr lang="en-US" altLang="en-US"/>
              <a:t>Click to edit Master title style</a:t>
            </a:r>
          </a:p>
        </p:txBody>
      </p:sp>
      <p:sp>
        <p:nvSpPr>
          <p:cNvPr id="1029" name="Text Placeholder 12">
            <a:extLst>
              <a:ext uri="{FF2B5EF4-FFF2-40B4-BE49-F238E27FC236}">
                <a16:creationId xmlns:a16="http://schemas.microsoft.com/office/drawing/2014/main" id="{A925BEA5-10AE-451F-ADA1-BF8B0D091E88}"/>
              </a:ext>
            </a:extLst>
          </p:cNvPr>
          <p:cNvSpPr>
            <a:spLocks noGrp="1"/>
          </p:cNvSpPr>
          <p:nvPr>
            <p:ph type="body" idx="1"/>
          </p:nvPr>
        </p:nvSpPr>
        <p:spPr bwMode="auto">
          <a:xfrm>
            <a:off x="1219200" y="1447800"/>
            <a:ext cx="103632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4" name="Date Placeholder 13">
            <a:extLst>
              <a:ext uri="{FF2B5EF4-FFF2-40B4-BE49-F238E27FC236}">
                <a16:creationId xmlns:a16="http://schemas.microsoft.com/office/drawing/2014/main" id="{7610B36C-7F60-48AB-8585-FFBDC9E6BEDF}"/>
              </a:ext>
            </a:extLst>
          </p:cNvPr>
          <p:cNvSpPr>
            <a:spLocks noGrp="1"/>
          </p:cNvSpPr>
          <p:nvPr>
            <p:ph type="dt" sz="half" idx="2"/>
          </p:nvPr>
        </p:nvSpPr>
        <p:spPr>
          <a:xfrm>
            <a:off x="8229600" y="6191250"/>
            <a:ext cx="3302000" cy="476250"/>
          </a:xfrm>
          <a:prstGeom prst="rect">
            <a:avLst/>
          </a:prstGeom>
        </p:spPr>
        <p:txBody>
          <a:bodyPr anchor="ctr" anchorCtr="0"/>
          <a:lstStyle>
            <a:lvl1pPr algn="r" eaLnBrk="1" latinLnBrk="0" hangingPunct="1">
              <a:defRPr kumimoji="0" sz="1400">
                <a:solidFill>
                  <a:schemeClr val="tx2"/>
                </a:solidFill>
                <a:latin typeface="Arial" charset="0"/>
              </a:defRPr>
            </a:lvl1pPr>
          </a:lstStyle>
          <a:p>
            <a:pPr>
              <a:defRPr/>
            </a:pPr>
            <a:fld id="{356A2368-CD4D-474B-AF6C-4D103C02E0EA}" type="datetimeFigureOut">
              <a:rPr lang="en-GB"/>
              <a:pPr>
                <a:defRPr/>
              </a:pPr>
              <a:t>12/10/2024</a:t>
            </a:fld>
            <a:endParaRPr lang="en-GB"/>
          </a:p>
        </p:txBody>
      </p:sp>
      <p:sp>
        <p:nvSpPr>
          <p:cNvPr id="3" name="Footer Placeholder 2">
            <a:extLst>
              <a:ext uri="{FF2B5EF4-FFF2-40B4-BE49-F238E27FC236}">
                <a16:creationId xmlns:a16="http://schemas.microsoft.com/office/drawing/2014/main" id="{FAD983B4-D774-4FA6-B452-DB70338BC536}"/>
              </a:ext>
            </a:extLst>
          </p:cNvPr>
          <p:cNvSpPr>
            <a:spLocks noGrp="1"/>
          </p:cNvSpPr>
          <p:nvPr>
            <p:ph type="ftr" sz="quarter" idx="3"/>
          </p:nvPr>
        </p:nvSpPr>
        <p:spPr>
          <a:xfrm>
            <a:off x="1219200" y="6172200"/>
            <a:ext cx="5283200" cy="457200"/>
          </a:xfrm>
          <a:prstGeom prst="rect">
            <a:avLst/>
          </a:prstGeom>
        </p:spPr>
        <p:txBody>
          <a:bodyPr anchor="ctr" anchorCtr="0"/>
          <a:lstStyle>
            <a:lvl1pPr eaLnBrk="1" latinLnBrk="0" hangingPunct="1">
              <a:defRPr kumimoji="0" sz="1400">
                <a:solidFill>
                  <a:schemeClr val="tx2"/>
                </a:solidFill>
                <a:latin typeface="Arial" charset="0"/>
              </a:defRPr>
            </a:lvl1pPr>
          </a:lstStyle>
          <a:p>
            <a:pPr>
              <a:defRPr/>
            </a:pPr>
            <a:endParaRPr lang="en-GB"/>
          </a:p>
        </p:txBody>
      </p:sp>
      <p:sp>
        <p:nvSpPr>
          <p:cNvPr id="23" name="Slide Number Placeholder 22">
            <a:extLst>
              <a:ext uri="{FF2B5EF4-FFF2-40B4-BE49-F238E27FC236}">
                <a16:creationId xmlns:a16="http://schemas.microsoft.com/office/drawing/2014/main" id="{59C810C0-53E0-46B6-8E46-A96B05616C4A}"/>
              </a:ext>
            </a:extLst>
          </p:cNvPr>
          <p:cNvSpPr>
            <a:spLocks noGrp="1"/>
          </p:cNvSpPr>
          <p:nvPr>
            <p:ph type="sldNum" sz="quarter" idx="4"/>
          </p:nvPr>
        </p:nvSpPr>
        <p:spPr>
          <a:xfrm>
            <a:off x="194733" y="6210300"/>
            <a:ext cx="609600" cy="457200"/>
          </a:xfrm>
          <a:prstGeom prst="ellipse">
            <a:avLst/>
          </a:prstGeom>
          <a:solidFill>
            <a:schemeClr val="accent1"/>
          </a:solidFill>
        </p:spPr>
        <p:txBody>
          <a:bodyPr vert="horz" wrap="none" lIns="0" tIns="0" rIns="0" bIns="0" numCol="1" anchor="ctr" anchorCtr="1" compatLnSpc="1">
            <a:prstTxWarp prst="textNoShape">
              <a:avLst/>
            </a:prstTxWarp>
            <a:noAutofit/>
          </a:bodyPr>
          <a:lstStyle>
            <a:lvl1pPr algn="ctr" eaLnBrk="1" hangingPunct="1">
              <a:defRPr sz="1400">
                <a:solidFill>
                  <a:srgbClr val="FFFFFF"/>
                </a:solidFill>
                <a:latin typeface="Franklin Gothic Book" panose="020B0503020102020204" pitchFamily="34" charset="0"/>
              </a:defRPr>
            </a:lvl1pPr>
          </a:lstStyle>
          <a:p>
            <a:pPr>
              <a:defRPr/>
            </a:pPr>
            <a:fld id="{1C923933-92D8-4845-B741-94F897A9749A}" type="slidenum">
              <a:rPr lang="en-GB" altLang="en-US"/>
              <a:pPr>
                <a:defRPr/>
              </a:pPr>
              <a:t>‹#›</a:t>
            </a:fld>
            <a:endParaRPr lang="en-GB" altLang="en-US"/>
          </a:p>
        </p:txBody>
      </p:sp>
    </p:spTree>
    <p:extLst>
      <p:ext uri="{BB962C8B-B14F-4D97-AF65-F5344CB8AC3E}">
        <p14:creationId xmlns:p14="http://schemas.microsoft.com/office/powerpoint/2010/main" val="35569086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spcBef>
          <a:spcPct val="0"/>
        </a:spcBef>
        <a:spcAft>
          <a:spcPct val="0"/>
        </a:spcAft>
        <a:defRPr sz="4000" kern="12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Franklin Gothic Book" pitchFamily="34" charset="0"/>
        </a:defRPr>
      </a:lvl2pPr>
      <a:lvl3pPr algn="l" rtl="0" eaLnBrk="0" fontAlgn="base" hangingPunct="0">
        <a:spcBef>
          <a:spcPct val="0"/>
        </a:spcBef>
        <a:spcAft>
          <a:spcPct val="0"/>
        </a:spcAft>
        <a:defRPr sz="4000">
          <a:solidFill>
            <a:schemeClr val="tx2"/>
          </a:solidFill>
          <a:latin typeface="Franklin Gothic Book" pitchFamily="34" charset="0"/>
        </a:defRPr>
      </a:lvl3pPr>
      <a:lvl4pPr algn="l" rtl="0" eaLnBrk="0" fontAlgn="base" hangingPunct="0">
        <a:spcBef>
          <a:spcPct val="0"/>
        </a:spcBef>
        <a:spcAft>
          <a:spcPct val="0"/>
        </a:spcAft>
        <a:defRPr sz="4000">
          <a:solidFill>
            <a:schemeClr val="tx2"/>
          </a:solidFill>
          <a:latin typeface="Franklin Gothic Book" pitchFamily="34" charset="0"/>
        </a:defRPr>
      </a:lvl4pPr>
      <a:lvl5pPr algn="l" rtl="0" eaLnBrk="0" fontAlgn="base" hangingPunct="0">
        <a:spcBef>
          <a:spcPct val="0"/>
        </a:spcBef>
        <a:spcAft>
          <a:spcPct val="0"/>
        </a:spcAft>
        <a:defRPr sz="4000">
          <a:solidFill>
            <a:schemeClr val="tx2"/>
          </a:solidFill>
          <a:latin typeface="Franklin Gothic Book" pitchFamily="34" charset="0"/>
        </a:defRPr>
      </a:lvl5pPr>
      <a:lvl6pPr marL="457200" algn="l" rtl="0" fontAlgn="base">
        <a:spcBef>
          <a:spcPct val="0"/>
        </a:spcBef>
        <a:spcAft>
          <a:spcPct val="0"/>
        </a:spcAft>
        <a:defRPr sz="4000">
          <a:solidFill>
            <a:schemeClr val="tx2"/>
          </a:solidFill>
          <a:latin typeface="Franklin Gothic Book" pitchFamily="34" charset="0"/>
        </a:defRPr>
      </a:lvl6pPr>
      <a:lvl7pPr marL="914400" algn="l" rtl="0" fontAlgn="base">
        <a:spcBef>
          <a:spcPct val="0"/>
        </a:spcBef>
        <a:spcAft>
          <a:spcPct val="0"/>
        </a:spcAft>
        <a:defRPr sz="4000">
          <a:solidFill>
            <a:schemeClr val="tx2"/>
          </a:solidFill>
          <a:latin typeface="Franklin Gothic Book" pitchFamily="34" charset="0"/>
        </a:defRPr>
      </a:lvl7pPr>
      <a:lvl8pPr marL="1371600" algn="l" rtl="0" fontAlgn="base">
        <a:spcBef>
          <a:spcPct val="0"/>
        </a:spcBef>
        <a:spcAft>
          <a:spcPct val="0"/>
        </a:spcAft>
        <a:defRPr sz="4000">
          <a:solidFill>
            <a:schemeClr val="tx2"/>
          </a:solidFill>
          <a:latin typeface="Franklin Gothic Book" pitchFamily="34" charset="0"/>
        </a:defRPr>
      </a:lvl8pPr>
      <a:lvl9pPr marL="1828800" algn="l" rtl="0" fontAlgn="base">
        <a:spcBef>
          <a:spcPct val="0"/>
        </a:spcBef>
        <a:spcAft>
          <a:spcPct val="0"/>
        </a:spcAft>
        <a:defRPr sz="4000">
          <a:solidFill>
            <a:schemeClr val="tx2"/>
          </a:solidFill>
          <a:latin typeface="Franklin Gothic Book" pitchFamily="34" charset="0"/>
        </a:defRPr>
      </a:lvl9pPr>
    </p:titleStyle>
    <p:bodyStyle>
      <a:lvl1pPr marL="273050" indent="-273050" algn="l" rtl="0" eaLnBrk="0" fontAlgn="base" hangingPunct="0">
        <a:spcBef>
          <a:spcPts val="575"/>
        </a:spcBef>
        <a:spcAft>
          <a:spcPct val="0"/>
        </a:spcAft>
        <a:buClr>
          <a:schemeClr val="accent1"/>
        </a:buClr>
        <a:buSzPct val="85000"/>
        <a:buFont typeface="Wingdings 2" panose="05020102010507070707" pitchFamily="18" charset="2"/>
        <a:buChar char=""/>
        <a:defRPr sz="2600" kern="1200">
          <a:solidFill>
            <a:schemeClr val="tx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anose="05020102010507070707" pitchFamily="18" charset="2"/>
        <a:buChar char=""/>
        <a:defRPr sz="2400" kern="1200">
          <a:solidFill>
            <a:schemeClr val="tx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anose="05020102010507070707" pitchFamily="18" charset="2"/>
        <a:buChar char=""/>
        <a:defRPr sz="2000" kern="1200">
          <a:solidFill>
            <a:schemeClr val="tx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anose="05020102010507070707" pitchFamily="18" charset="2"/>
        <a:buChar char=""/>
        <a:defRPr sz="2000" kern="1200">
          <a:solidFill>
            <a:schemeClr val="tx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ben.duxbury@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fif"/><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2.jp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jpg"/><Relationship Id="rId7"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jp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gi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hyperlink" Target="https://www.euratlas.net/history/europe/1000/index.html"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7.jp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1.jfi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31.jfi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36.png"/><Relationship Id="rId4" Type="http://schemas.openxmlformats.org/officeDocument/2006/relationships/image" Target="../media/image35.pn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image" Target="../media/image37.jpg"/><Relationship Id="rId7" Type="http://schemas.openxmlformats.org/officeDocument/2006/relationships/image" Target="../media/image41.png"/><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image" Target="../media/image40.png"/><Relationship Id="rId11" Type="http://schemas.openxmlformats.org/officeDocument/2006/relationships/image" Target="../media/image45.png"/><Relationship Id="rId5" Type="http://schemas.openxmlformats.org/officeDocument/2006/relationships/image" Target="../media/image39.png"/><Relationship Id="rId10" Type="http://schemas.openxmlformats.org/officeDocument/2006/relationships/image" Target="../media/image44.png"/><Relationship Id="rId4" Type="http://schemas.openxmlformats.org/officeDocument/2006/relationships/image" Target="../media/image38.png"/><Relationship Id="rId9" Type="http://schemas.openxmlformats.org/officeDocument/2006/relationships/image" Target="../media/image43.png"/></Relationships>
</file>

<file path=ppt/slides/_rels/slide44.xml.rels><?xml version="1.0" encoding="UTF-8" standalone="yes"?>
<Relationships xmlns="http://schemas.openxmlformats.org/package/2006/relationships"><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45.xml.rels><?xml version="1.0" encoding="UTF-8" standalone="yes"?>
<Relationships xmlns="http://schemas.openxmlformats.org/package/2006/relationships"><Relationship Id="rId3" Type="http://schemas.openxmlformats.org/officeDocument/2006/relationships/hyperlink" Target="https://senedd.wales/"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hyperlink" Target="https://senedd.wales/glossary/"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business.senedd.wales/ieListDocuments.aspx?CId=737&amp;MId=13936&amp;Ver=4"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51.svg"/></Relationships>
</file>

<file path=ppt/slides/_rels/slide48.xml.rels><?xml version="1.0" encoding="UTF-8" standalone="yes"?>
<Relationships xmlns="http://schemas.openxmlformats.org/package/2006/relationships"><Relationship Id="rId3" Type="http://schemas.openxmlformats.org/officeDocument/2006/relationships/image" Target="../media/image52.jp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hyperlink" Target="https://ippr-org.files.svdcdn.com/production/Downloads/end-of-life-care-in-england-may18.pdf" TargetMode="External"/><Relationship Id="rId2" Type="http://schemas.openxmlformats.org/officeDocument/2006/relationships/hyperlink" Target="https://www.health.org.uk/sites/default/files/upload/publications/2024/Addressing%20the%20leading%20risk%20factors%20for%20ill%20health%20-%20supporting%20local%20government%20to%20do%20more.pdf" TargetMode="External"/><Relationship Id="rId1" Type="http://schemas.openxmlformats.org/officeDocument/2006/relationships/slideLayout" Target="../slideLayouts/slideLayout2.xml"/><Relationship Id="rId6" Type="http://schemas.openxmlformats.org/officeDocument/2006/relationships/hyperlink" Target="https://iris.who.int/bitstream/handle/10665/148556/WHO_NMH_NHD_14.4_eng.pdf?sequence=1" TargetMode="External"/><Relationship Id="rId5" Type="http://schemas.openxmlformats.org/officeDocument/2006/relationships/hyperlink" Target="https://eurohealthobservatory.who.int/docs/librariesprovider3/publicationsnew/tallinn-conf.copy-policy-briefs/pb62-transforming.pdf?sfvrsn=e119346d_1&amp;download=true" TargetMode="External"/><Relationship Id="rId4" Type="http://schemas.openxmlformats.org/officeDocument/2006/relationships/hyperlink" Target="https://assets.kingsfund.org.uk/f/256914/x/66adbaf7ea/dying_well_at_home_policy_brief_2023.pdf" TargetMode="Externa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ubtitle 8">
            <a:extLst>
              <a:ext uri="{FF2B5EF4-FFF2-40B4-BE49-F238E27FC236}">
                <a16:creationId xmlns:a16="http://schemas.microsoft.com/office/drawing/2014/main" id="{B1B11732-65D6-443F-935B-D4DB03B97072}"/>
              </a:ext>
            </a:extLst>
          </p:cNvPr>
          <p:cNvSpPr>
            <a:spLocks noGrp="1"/>
          </p:cNvSpPr>
          <p:nvPr>
            <p:ph type="subTitle" idx="1"/>
          </p:nvPr>
        </p:nvSpPr>
        <p:spPr/>
        <p:txBody>
          <a:bodyPr/>
          <a:lstStyle/>
          <a:p>
            <a:pPr eaLnBrk="1" hangingPunct="1">
              <a:buFont typeface="Arial" panose="020B0604020202020204" pitchFamily="34" charset="0"/>
              <a:buNone/>
            </a:pPr>
            <a:r>
              <a:rPr lang="en-GB" altLang="en-US" dirty="0"/>
              <a:t>Dr Ben Duxbury.  Room AS411, Swansea Business Campus  </a:t>
            </a:r>
          </a:p>
          <a:p>
            <a:pPr eaLnBrk="1" hangingPunct="1">
              <a:buFont typeface="Arial" panose="020B0604020202020204" pitchFamily="34" charset="0"/>
              <a:buNone/>
            </a:pPr>
            <a:r>
              <a:rPr lang="en-GB" altLang="en-US" dirty="0">
                <a:hlinkClick r:id="rId3"/>
              </a:rPr>
              <a:t>ben.duxbury@uwtsd.ac.uk</a:t>
            </a:r>
            <a:r>
              <a:rPr lang="en-GB" altLang="en-US" dirty="0"/>
              <a:t>  </a:t>
            </a:r>
          </a:p>
          <a:p>
            <a:pPr eaLnBrk="1" hangingPunct="1">
              <a:buFont typeface="Arial" panose="020B0604020202020204" pitchFamily="34" charset="0"/>
              <a:buNone/>
            </a:pPr>
            <a:endParaRPr lang="en-GB" altLang="en-US" dirty="0"/>
          </a:p>
        </p:txBody>
      </p:sp>
      <p:sp>
        <p:nvSpPr>
          <p:cNvPr id="8195" name="Title 1">
            <a:extLst>
              <a:ext uri="{FF2B5EF4-FFF2-40B4-BE49-F238E27FC236}">
                <a16:creationId xmlns:a16="http://schemas.microsoft.com/office/drawing/2014/main" id="{43325F14-8115-446B-A061-46D8543F6B05}"/>
              </a:ext>
            </a:extLst>
          </p:cNvPr>
          <p:cNvSpPr>
            <a:spLocks noGrp="1"/>
          </p:cNvSpPr>
          <p:nvPr>
            <p:ph type="ctrTitle"/>
          </p:nvPr>
        </p:nvSpPr>
        <p:spPr>
          <a:xfrm>
            <a:off x="2406316" y="1600200"/>
            <a:ext cx="10518376" cy="1828800"/>
          </a:xfrm>
        </p:spPr>
        <p:txBody>
          <a:bodyPr/>
          <a:lstStyle/>
          <a:p>
            <a:pPr algn="l" eaLnBrk="1" hangingPunct="1"/>
            <a:r>
              <a:rPr lang="en-GB" altLang="en-US" sz="2400" b="1" dirty="0"/>
              <a:t>BMHP5010.  Practising Healthcare in Wales: People and Policy.  </a:t>
            </a:r>
            <a:br>
              <a:rPr lang="en-GB" altLang="en-US" sz="2400" b="1" dirty="0"/>
            </a:br>
            <a:r>
              <a:rPr lang="en-GB" altLang="en-US" sz="2400" b="1" dirty="0"/>
              <a:t>Academic year 2024/25.</a:t>
            </a:r>
            <a:br>
              <a:rPr lang="en-GB" altLang="en-US" sz="2400" dirty="0"/>
            </a:br>
            <a:r>
              <a:rPr lang="en-GB" sz="2400" dirty="0"/>
              <a:t>Le</a:t>
            </a:r>
            <a:r>
              <a:rPr lang="en-GB" altLang="en-US" sz="2400" dirty="0"/>
              <a:t>cture two: devolution, legislation and policy-making (and Wales).  </a:t>
            </a:r>
            <a:br>
              <a:rPr lang="en-GB" altLang="en-US" sz="4000" dirty="0"/>
            </a:br>
            <a:endParaRPr lang="en-GB" altLang="en-US" dirty="0"/>
          </a:p>
        </p:txBody>
      </p:sp>
      <p:pic>
        <p:nvPicPr>
          <p:cNvPr id="2" name="Picture 1">
            <a:extLst>
              <a:ext uri="{FF2B5EF4-FFF2-40B4-BE49-F238E27FC236}">
                <a16:creationId xmlns:a16="http://schemas.microsoft.com/office/drawing/2014/main" id="{358FAF1F-E9AE-C270-928A-0A7037E61D5C}"/>
              </a:ext>
            </a:extLst>
          </p:cNvPr>
          <p:cNvPicPr>
            <a:picLocks noChangeAspect="1"/>
          </p:cNvPicPr>
          <p:nvPr/>
        </p:nvPicPr>
        <p:blipFill>
          <a:blip r:embed="rId4"/>
          <a:stretch>
            <a:fillRect/>
          </a:stretch>
        </p:blipFill>
        <p:spPr>
          <a:xfrm>
            <a:off x="285741" y="1828800"/>
            <a:ext cx="1932599" cy="67671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44DE9-4B20-44E6-88A0-7371A041F32D}"/>
              </a:ext>
            </a:extLst>
          </p:cNvPr>
          <p:cNvSpPr>
            <a:spLocks noGrp="1"/>
          </p:cNvSpPr>
          <p:nvPr>
            <p:ph type="title"/>
          </p:nvPr>
        </p:nvSpPr>
        <p:spPr>
          <a:xfrm>
            <a:off x="243840" y="274638"/>
            <a:ext cx="11338560" cy="670242"/>
          </a:xfrm>
        </p:spPr>
        <p:txBody>
          <a:bodyPr/>
          <a:lstStyle/>
          <a:p>
            <a:r>
              <a:rPr lang="en-GB" dirty="0"/>
              <a:t>Today</a:t>
            </a:r>
          </a:p>
        </p:txBody>
      </p:sp>
      <p:sp>
        <p:nvSpPr>
          <p:cNvPr id="3" name="Content Placeholder 2">
            <a:extLst>
              <a:ext uri="{FF2B5EF4-FFF2-40B4-BE49-F238E27FC236}">
                <a16:creationId xmlns:a16="http://schemas.microsoft.com/office/drawing/2014/main" id="{DED1A1D4-2A1C-4C20-827E-248ADE59103E}"/>
              </a:ext>
            </a:extLst>
          </p:cNvPr>
          <p:cNvSpPr>
            <a:spLocks noGrp="1"/>
          </p:cNvSpPr>
          <p:nvPr>
            <p:ph sz="quarter" idx="1"/>
          </p:nvPr>
        </p:nvSpPr>
        <p:spPr>
          <a:xfrm>
            <a:off x="243840" y="944880"/>
            <a:ext cx="11704320" cy="5791200"/>
          </a:xfrm>
        </p:spPr>
        <p:txBody>
          <a:bodyPr/>
          <a:lstStyle/>
          <a:p>
            <a:r>
              <a:rPr lang="en-GB" sz="3200" dirty="0"/>
              <a:t>Devolution and legislation in the UK</a:t>
            </a:r>
          </a:p>
          <a:p>
            <a:r>
              <a:rPr lang="en-GB" sz="3200" dirty="0"/>
              <a:t>Wales, England and law: a brief historical overview</a:t>
            </a:r>
          </a:p>
          <a:p>
            <a:r>
              <a:rPr lang="en-GB" sz="3200" dirty="0"/>
              <a:t>Devolution and Wales</a:t>
            </a:r>
          </a:p>
          <a:p>
            <a:r>
              <a:rPr lang="en-GB" sz="3200" dirty="0"/>
              <a:t>The legislative impact of devolution and devolved powers</a:t>
            </a:r>
          </a:p>
          <a:p>
            <a:r>
              <a:rPr lang="en-GB" sz="3200" dirty="0"/>
              <a:t>Post-war and post-devolution care in the UK/Wales</a:t>
            </a:r>
          </a:p>
          <a:p>
            <a:r>
              <a:rPr lang="en-GB" sz="3200" dirty="0"/>
              <a:t>Current health/social care structures across the UK</a:t>
            </a:r>
          </a:p>
          <a:p>
            <a:r>
              <a:rPr lang="en-GB" sz="3200" dirty="0"/>
              <a:t>Nursing and (health) policy knowledge</a:t>
            </a:r>
          </a:p>
          <a:p>
            <a:r>
              <a:rPr lang="en-GB" sz="3200" dirty="0"/>
              <a:t>The meaning of (health) policy and its impact on people</a:t>
            </a:r>
          </a:p>
          <a:p>
            <a:r>
              <a:rPr lang="en-GB" sz="3200" dirty="0"/>
              <a:t>The governmental policy making process (in Wales)</a:t>
            </a:r>
          </a:p>
          <a:p>
            <a:r>
              <a:rPr lang="en-GB" sz="3200" dirty="0"/>
              <a:t>Research, analysis, and policy briefs</a:t>
            </a:r>
          </a:p>
          <a:p>
            <a:endParaRPr lang="en-GB" dirty="0"/>
          </a:p>
          <a:p>
            <a:endParaRPr lang="en-GB" dirty="0"/>
          </a:p>
          <a:p>
            <a:pPr marL="0" indent="0">
              <a:buNone/>
            </a:pPr>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6744952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FED6E-E136-AB42-C637-7BF62188B62B}"/>
              </a:ext>
            </a:extLst>
          </p:cNvPr>
          <p:cNvSpPr>
            <a:spLocks noGrp="1"/>
          </p:cNvSpPr>
          <p:nvPr>
            <p:ph type="title"/>
          </p:nvPr>
        </p:nvSpPr>
        <p:spPr>
          <a:xfrm>
            <a:off x="201168" y="274638"/>
            <a:ext cx="11990832" cy="607105"/>
          </a:xfrm>
        </p:spPr>
        <p:txBody>
          <a:bodyPr/>
          <a:lstStyle/>
          <a:p>
            <a:r>
              <a:rPr lang="en-GB" dirty="0"/>
              <a:t>Devolution and legislation (in the UK)</a:t>
            </a:r>
          </a:p>
        </p:txBody>
      </p:sp>
      <p:sp>
        <p:nvSpPr>
          <p:cNvPr id="3" name="Content Placeholder 2">
            <a:extLst>
              <a:ext uri="{FF2B5EF4-FFF2-40B4-BE49-F238E27FC236}">
                <a16:creationId xmlns:a16="http://schemas.microsoft.com/office/drawing/2014/main" id="{5C610792-E146-4ADE-2BCD-3A7DFD1B16A3}"/>
              </a:ext>
            </a:extLst>
          </p:cNvPr>
          <p:cNvSpPr>
            <a:spLocks noGrp="1"/>
          </p:cNvSpPr>
          <p:nvPr>
            <p:ph sz="quarter" idx="1"/>
          </p:nvPr>
        </p:nvSpPr>
        <p:spPr>
          <a:xfrm>
            <a:off x="0" y="881743"/>
            <a:ext cx="12192000" cy="5701620"/>
          </a:xfrm>
        </p:spPr>
        <p:txBody>
          <a:bodyPr/>
          <a:lstStyle/>
          <a:p>
            <a:r>
              <a:rPr lang="en-GB" sz="3000" dirty="0">
                <a:solidFill>
                  <a:srgbClr val="000000"/>
                </a:solidFill>
                <a:highlight>
                  <a:srgbClr val="FFFFFF"/>
                </a:highlight>
              </a:rPr>
              <a:t>Devolution refers to, ‘situations in which both the implementation and the authority to decide what is done is in the hands of local government’ (Lago, 2021, p. 2)</a:t>
            </a:r>
            <a:endParaRPr lang="en-GB" sz="3000" b="0" i="0" dirty="0">
              <a:solidFill>
                <a:srgbClr val="000000"/>
              </a:solidFill>
              <a:effectLst/>
              <a:highlight>
                <a:srgbClr val="FFFFFF"/>
              </a:highlight>
            </a:endParaRPr>
          </a:p>
          <a:p>
            <a:r>
              <a:rPr lang="en-GB" sz="3000" b="0" i="0" dirty="0">
                <a:solidFill>
                  <a:srgbClr val="000000"/>
                </a:solidFill>
                <a:effectLst/>
                <a:highlight>
                  <a:srgbClr val="FFFFFF"/>
                </a:highlight>
              </a:rPr>
              <a:t>Devolution </a:t>
            </a:r>
            <a:r>
              <a:rPr lang="en-GB" sz="3000" dirty="0">
                <a:solidFill>
                  <a:srgbClr val="000000"/>
                </a:solidFill>
                <a:highlight>
                  <a:srgbClr val="FFFFFF"/>
                </a:highlight>
              </a:rPr>
              <a:t>has been defined as:</a:t>
            </a:r>
          </a:p>
          <a:p>
            <a:pPr marL="0" indent="0">
              <a:buNone/>
            </a:pPr>
            <a:r>
              <a:rPr lang="en-GB" sz="3000" b="0" i="0" dirty="0">
                <a:solidFill>
                  <a:srgbClr val="000000"/>
                </a:solidFill>
                <a:effectLst/>
                <a:highlight>
                  <a:srgbClr val="FFFFFF"/>
                </a:highlight>
              </a:rPr>
              <a:t>	The political process by which authority and responsibility for management of 	public affairs, including health services, shifts from central government 	agencies and departments to local or regional equivalents, conferring greater 	autonomy on citizens at the grassroots level (Last and Porta, 2018).   </a:t>
            </a:r>
          </a:p>
          <a:p>
            <a:r>
              <a:rPr lang="en-GB" sz="3000" dirty="0"/>
              <a:t>In the UK context, devolution refers to the creation of autonomous, elected, governments for Northern Ireland, Scotland and Wales (Greer, 2016)</a:t>
            </a:r>
          </a:p>
          <a:p>
            <a:r>
              <a:rPr lang="en-GB" sz="3000" dirty="0"/>
              <a:t>Devolution has been gradual (Watkin and Greenberg, 2018; Deacon, 2018; Jones, 2014): ‘a process, not an event’ (Davies</a:t>
            </a:r>
            <a:r>
              <a:rPr lang="en-GB" sz="3000"/>
              <a:t>, 1999, </a:t>
            </a:r>
            <a:r>
              <a:rPr lang="en-GB" sz="3000" dirty="0"/>
              <a:t>p. 15)</a:t>
            </a:r>
          </a:p>
        </p:txBody>
      </p:sp>
    </p:spTree>
    <p:extLst>
      <p:ext uri="{BB962C8B-B14F-4D97-AF65-F5344CB8AC3E}">
        <p14:creationId xmlns:p14="http://schemas.microsoft.com/office/powerpoint/2010/main" val="36564638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F69A5-3622-40F8-5178-B8EEF83B3143}"/>
              </a:ext>
            </a:extLst>
          </p:cNvPr>
          <p:cNvSpPr>
            <a:spLocks noGrp="1"/>
          </p:cNvSpPr>
          <p:nvPr>
            <p:ph type="title"/>
          </p:nvPr>
        </p:nvSpPr>
        <p:spPr>
          <a:xfrm>
            <a:off x="299544" y="274638"/>
            <a:ext cx="11282855" cy="1143000"/>
          </a:xfrm>
        </p:spPr>
        <p:txBody>
          <a:bodyPr/>
          <a:lstStyle/>
          <a:p>
            <a:r>
              <a:rPr lang="en-GB" dirty="0"/>
              <a:t>A long process: a brief look at human history in Britain</a:t>
            </a:r>
          </a:p>
        </p:txBody>
      </p:sp>
      <p:pic>
        <p:nvPicPr>
          <p:cNvPr id="4" name="Content Placeholder 3">
            <a:extLst>
              <a:ext uri="{FF2B5EF4-FFF2-40B4-BE49-F238E27FC236}">
                <a16:creationId xmlns:a16="http://schemas.microsoft.com/office/drawing/2014/main" id="{F09B18C6-B58F-38D0-14A8-AE19D0E3F0BE}"/>
              </a:ext>
            </a:extLst>
          </p:cNvPr>
          <p:cNvPicPr>
            <a:picLocks noGrp="1" noChangeAspect="1"/>
          </p:cNvPicPr>
          <p:nvPr>
            <p:ph sz="quarter" idx="1"/>
          </p:nvPr>
        </p:nvPicPr>
        <p:blipFill>
          <a:blip r:embed="rId2"/>
          <a:stretch>
            <a:fillRect/>
          </a:stretch>
        </p:blipFill>
        <p:spPr>
          <a:xfrm>
            <a:off x="1534720" y="1501721"/>
            <a:ext cx="7997952" cy="4572000"/>
          </a:xfrm>
          <a:prstGeom prst="rect">
            <a:avLst/>
          </a:prstGeom>
        </p:spPr>
      </p:pic>
    </p:spTree>
    <p:extLst>
      <p:ext uri="{BB962C8B-B14F-4D97-AF65-F5344CB8AC3E}">
        <p14:creationId xmlns:p14="http://schemas.microsoft.com/office/powerpoint/2010/main" val="31485562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9CC95-580D-09CD-64F0-D8C633A8B4C6}"/>
              </a:ext>
            </a:extLst>
          </p:cNvPr>
          <p:cNvSpPr>
            <a:spLocks noGrp="1"/>
          </p:cNvSpPr>
          <p:nvPr>
            <p:ph type="title"/>
          </p:nvPr>
        </p:nvSpPr>
        <p:spPr>
          <a:xfrm>
            <a:off x="378372" y="274638"/>
            <a:ext cx="11204028" cy="718590"/>
          </a:xfrm>
        </p:spPr>
        <p:txBody>
          <a:bodyPr/>
          <a:lstStyle/>
          <a:p>
            <a:r>
              <a:rPr lang="en-GB" dirty="0"/>
              <a:t>First, a look back at British history</a:t>
            </a:r>
          </a:p>
        </p:txBody>
      </p:sp>
      <p:sp>
        <p:nvSpPr>
          <p:cNvPr id="3" name="Content Placeholder 2">
            <a:extLst>
              <a:ext uri="{FF2B5EF4-FFF2-40B4-BE49-F238E27FC236}">
                <a16:creationId xmlns:a16="http://schemas.microsoft.com/office/drawing/2014/main" id="{CE5D647C-E348-9379-8F11-26FF28AA10C9}"/>
              </a:ext>
            </a:extLst>
          </p:cNvPr>
          <p:cNvSpPr>
            <a:spLocks noGrp="1"/>
          </p:cNvSpPr>
          <p:nvPr>
            <p:ph sz="quarter" idx="1"/>
          </p:nvPr>
        </p:nvSpPr>
        <p:spPr>
          <a:xfrm>
            <a:off x="204952" y="993228"/>
            <a:ext cx="11987048" cy="5864772"/>
          </a:xfrm>
        </p:spPr>
        <p:txBody>
          <a:bodyPr/>
          <a:lstStyle/>
          <a:p>
            <a:r>
              <a:rPr lang="en-GB" dirty="0"/>
              <a:t>Evidence of human species in Britain from around 1m years ago</a:t>
            </a:r>
          </a:p>
          <a:p>
            <a:r>
              <a:rPr lang="en-GB" dirty="0"/>
              <a:t>Earliest direct evidence of modern human </a:t>
            </a:r>
            <a:r>
              <a:rPr lang="en-GB" i="1" dirty="0"/>
              <a:t>homo sapiens </a:t>
            </a:r>
            <a:r>
              <a:rPr lang="en-GB" dirty="0"/>
              <a:t>around 40,000 years ago</a:t>
            </a:r>
          </a:p>
          <a:p>
            <a:r>
              <a:rPr lang="en-GB" dirty="0"/>
              <a:t>Continuous modern human presence since around 12,000 years ago</a:t>
            </a:r>
          </a:p>
          <a:p>
            <a:r>
              <a:rPr lang="en-GB" dirty="0"/>
              <a:t>It is generally thought that by 500 BC most people inhabiting the British Isles were speaking Common Brythonic – the ancestor of Welsh, Breton, Cornish</a:t>
            </a:r>
          </a:p>
          <a:p>
            <a:r>
              <a:rPr lang="en-GB" dirty="0"/>
              <a:t>Roman invasion of Britain 43 BCE – 410 CE – Roman </a:t>
            </a:r>
            <a:r>
              <a:rPr lang="en-GB" i="1" dirty="0"/>
              <a:t>Britannia</a:t>
            </a:r>
          </a:p>
          <a:p>
            <a:r>
              <a:rPr lang="en-GB" dirty="0"/>
              <a:t>Anglo-Saxon settlement of Britain (from 5</a:t>
            </a:r>
            <a:r>
              <a:rPr lang="en-GB" baseline="30000" dirty="0"/>
              <a:t>th</a:t>
            </a:r>
            <a:r>
              <a:rPr lang="en-GB" dirty="0"/>
              <a:t> century CE)</a:t>
            </a:r>
          </a:p>
        </p:txBody>
      </p:sp>
      <p:pic>
        <p:nvPicPr>
          <p:cNvPr id="4" name="Picture 3">
            <a:extLst>
              <a:ext uri="{FF2B5EF4-FFF2-40B4-BE49-F238E27FC236}">
                <a16:creationId xmlns:a16="http://schemas.microsoft.com/office/drawing/2014/main" id="{8FB509B7-ED5D-B989-52D8-04D97A4F17F9}"/>
              </a:ext>
            </a:extLst>
          </p:cNvPr>
          <p:cNvPicPr>
            <a:picLocks noChangeAspect="1"/>
          </p:cNvPicPr>
          <p:nvPr/>
        </p:nvPicPr>
        <p:blipFill>
          <a:blip r:embed="rId3"/>
          <a:stretch>
            <a:fillRect/>
          </a:stretch>
        </p:blipFill>
        <p:spPr>
          <a:xfrm>
            <a:off x="761353" y="4620635"/>
            <a:ext cx="920678" cy="1535859"/>
          </a:xfrm>
          <a:prstGeom prst="rect">
            <a:avLst/>
          </a:prstGeom>
        </p:spPr>
      </p:pic>
      <p:pic>
        <p:nvPicPr>
          <p:cNvPr id="6" name="Picture 5">
            <a:extLst>
              <a:ext uri="{FF2B5EF4-FFF2-40B4-BE49-F238E27FC236}">
                <a16:creationId xmlns:a16="http://schemas.microsoft.com/office/drawing/2014/main" id="{D3CD15FC-71C8-E942-B730-E1223AA7A8A1}"/>
              </a:ext>
            </a:extLst>
          </p:cNvPr>
          <p:cNvPicPr>
            <a:picLocks noChangeAspect="1"/>
          </p:cNvPicPr>
          <p:nvPr/>
        </p:nvPicPr>
        <p:blipFill>
          <a:blip r:embed="rId4"/>
          <a:stretch>
            <a:fillRect/>
          </a:stretch>
        </p:blipFill>
        <p:spPr>
          <a:xfrm>
            <a:off x="2431789" y="4632085"/>
            <a:ext cx="2066597" cy="1275589"/>
          </a:xfrm>
          <a:prstGeom prst="rect">
            <a:avLst/>
          </a:prstGeom>
        </p:spPr>
      </p:pic>
      <p:pic>
        <p:nvPicPr>
          <p:cNvPr id="7" name="Picture 6">
            <a:extLst>
              <a:ext uri="{FF2B5EF4-FFF2-40B4-BE49-F238E27FC236}">
                <a16:creationId xmlns:a16="http://schemas.microsoft.com/office/drawing/2014/main" id="{87AB7C7B-E0F8-218A-37E4-7010517FBCB9}"/>
              </a:ext>
            </a:extLst>
          </p:cNvPr>
          <p:cNvPicPr>
            <a:picLocks noChangeAspect="1"/>
          </p:cNvPicPr>
          <p:nvPr/>
        </p:nvPicPr>
        <p:blipFill>
          <a:blip r:embed="rId5"/>
          <a:stretch>
            <a:fillRect/>
          </a:stretch>
        </p:blipFill>
        <p:spPr>
          <a:xfrm>
            <a:off x="5325002" y="4589183"/>
            <a:ext cx="2125982" cy="1275589"/>
          </a:xfrm>
          <a:prstGeom prst="rect">
            <a:avLst/>
          </a:prstGeom>
        </p:spPr>
      </p:pic>
      <p:pic>
        <p:nvPicPr>
          <p:cNvPr id="8" name="Picture 7">
            <a:extLst>
              <a:ext uri="{FF2B5EF4-FFF2-40B4-BE49-F238E27FC236}">
                <a16:creationId xmlns:a16="http://schemas.microsoft.com/office/drawing/2014/main" id="{700AAFF5-BDDA-C935-41C4-542FFBD901EF}"/>
              </a:ext>
            </a:extLst>
          </p:cNvPr>
          <p:cNvPicPr>
            <a:picLocks noChangeAspect="1"/>
          </p:cNvPicPr>
          <p:nvPr/>
        </p:nvPicPr>
        <p:blipFill>
          <a:blip r:embed="rId6"/>
          <a:stretch>
            <a:fillRect/>
          </a:stretch>
        </p:blipFill>
        <p:spPr>
          <a:xfrm>
            <a:off x="8382753" y="4485936"/>
            <a:ext cx="2282149" cy="1567889"/>
          </a:xfrm>
          <a:prstGeom prst="rect">
            <a:avLst/>
          </a:prstGeom>
        </p:spPr>
      </p:pic>
    </p:spTree>
    <p:extLst>
      <p:ext uri="{BB962C8B-B14F-4D97-AF65-F5344CB8AC3E}">
        <p14:creationId xmlns:p14="http://schemas.microsoft.com/office/powerpoint/2010/main" val="32069248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40B1B-FBDB-2345-5A95-0EB0E22E7D5E}"/>
              </a:ext>
            </a:extLst>
          </p:cNvPr>
          <p:cNvSpPr>
            <a:spLocks noGrp="1"/>
          </p:cNvSpPr>
          <p:nvPr>
            <p:ph type="title"/>
          </p:nvPr>
        </p:nvSpPr>
        <p:spPr>
          <a:xfrm>
            <a:off x="236483" y="492358"/>
            <a:ext cx="11682248" cy="718957"/>
          </a:xfrm>
        </p:spPr>
        <p:txBody>
          <a:bodyPr/>
          <a:lstStyle/>
          <a:p>
            <a:r>
              <a:rPr lang="en-GB" sz="3200" dirty="0"/>
              <a:t>Maps of (southern) Britain, AD 900-950 and Later Cymru (Wales) AD 800-1000</a:t>
            </a:r>
          </a:p>
        </p:txBody>
      </p:sp>
      <p:pic>
        <p:nvPicPr>
          <p:cNvPr id="5" name="Content Placeholder 4" descr="A map of the united kingdom&#10;&#10;Description automatically generated">
            <a:extLst>
              <a:ext uri="{FF2B5EF4-FFF2-40B4-BE49-F238E27FC236}">
                <a16:creationId xmlns:a16="http://schemas.microsoft.com/office/drawing/2014/main" id="{10C85EDF-692D-DB29-7885-A633DBDCA81A}"/>
              </a:ext>
            </a:extLst>
          </p:cNvPr>
          <p:cNvPicPr>
            <a:picLocks noGrp="1" noChangeAspect="1"/>
          </p:cNvPicPr>
          <p:nvPr>
            <p:ph sz="quarter" idx="1"/>
          </p:nvPr>
        </p:nvPicPr>
        <p:blipFill>
          <a:blip r:embed="rId3">
            <a:extLst>
              <a:ext uri="{28A0092B-C50C-407E-A947-70E740481C1C}">
                <a14:useLocalDpi xmlns:a14="http://schemas.microsoft.com/office/drawing/2010/main" val="0"/>
              </a:ext>
            </a:extLst>
          </a:blip>
          <a:stretch>
            <a:fillRect/>
          </a:stretch>
        </p:blipFill>
        <p:spPr>
          <a:xfrm>
            <a:off x="788585" y="1318010"/>
            <a:ext cx="4220663" cy="5154325"/>
          </a:xfrm>
        </p:spPr>
      </p:pic>
      <p:pic>
        <p:nvPicPr>
          <p:cNvPr id="3" name="Picture 2">
            <a:extLst>
              <a:ext uri="{FF2B5EF4-FFF2-40B4-BE49-F238E27FC236}">
                <a16:creationId xmlns:a16="http://schemas.microsoft.com/office/drawing/2014/main" id="{E678067A-D4BA-E1A3-F52A-A99CCBFA938D}"/>
              </a:ext>
            </a:extLst>
          </p:cNvPr>
          <p:cNvPicPr>
            <a:picLocks noChangeAspect="1"/>
          </p:cNvPicPr>
          <p:nvPr/>
        </p:nvPicPr>
        <p:blipFill>
          <a:blip r:embed="rId4"/>
          <a:stretch>
            <a:fillRect/>
          </a:stretch>
        </p:blipFill>
        <p:spPr>
          <a:xfrm>
            <a:off x="5565226" y="1371356"/>
            <a:ext cx="5638029" cy="5047631"/>
          </a:xfrm>
          <a:prstGeom prst="rect">
            <a:avLst/>
          </a:prstGeom>
        </p:spPr>
      </p:pic>
    </p:spTree>
    <p:extLst>
      <p:ext uri="{BB962C8B-B14F-4D97-AF65-F5344CB8AC3E}">
        <p14:creationId xmlns:p14="http://schemas.microsoft.com/office/powerpoint/2010/main" val="24448202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9E6CC-3908-7A27-8BE4-FFCC5B704A25}"/>
              </a:ext>
            </a:extLst>
          </p:cNvPr>
          <p:cNvSpPr>
            <a:spLocks noGrp="1"/>
          </p:cNvSpPr>
          <p:nvPr>
            <p:ph type="title"/>
          </p:nvPr>
        </p:nvSpPr>
        <p:spPr>
          <a:xfrm>
            <a:off x="130629" y="274638"/>
            <a:ext cx="11930742" cy="1106293"/>
          </a:xfrm>
        </p:spPr>
        <p:txBody>
          <a:bodyPr/>
          <a:lstStyle/>
          <a:p>
            <a:r>
              <a:rPr lang="en-GB" sz="3200" dirty="0"/>
              <a:t>Pre-English law-making in Wales Hywel ap Cadell/Hywel Dda: </a:t>
            </a:r>
            <a:r>
              <a:rPr lang="en-GB" sz="3200" i="1" dirty="0" err="1"/>
              <a:t>Cyfraith</a:t>
            </a:r>
            <a:r>
              <a:rPr lang="en-GB" sz="3200" i="1" dirty="0"/>
              <a:t> Hywel</a:t>
            </a:r>
            <a:r>
              <a:rPr lang="en-GB" sz="3200" dirty="0"/>
              <a:t>/the Laws of Hywel Dda</a:t>
            </a:r>
          </a:p>
        </p:txBody>
      </p:sp>
      <p:sp>
        <p:nvSpPr>
          <p:cNvPr id="3" name="Content Placeholder 2">
            <a:extLst>
              <a:ext uri="{FF2B5EF4-FFF2-40B4-BE49-F238E27FC236}">
                <a16:creationId xmlns:a16="http://schemas.microsoft.com/office/drawing/2014/main" id="{A3651092-4CD2-F2EB-B52C-92C03C369090}"/>
              </a:ext>
            </a:extLst>
          </p:cNvPr>
          <p:cNvSpPr>
            <a:spLocks noGrp="1"/>
          </p:cNvSpPr>
          <p:nvPr>
            <p:ph sz="quarter" idx="1"/>
          </p:nvPr>
        </p:nvSpPr>
        <p:spPr>
          <a:xfrm>
            <a:off x="130629" y="1380931"/>
            <a:ext cx="11930742" cy="5916340"/>
          </a:xfrm>
        </p:spPr>
        <p:txBody>
          <a:bodyPr/>
          <a:lstStyle/>
          <a:p>
            <a:r>
              <a:rPr lang="en-GB" sz="3200" dirty="0"/>
              <a:t>‘A sense of nationality is as old as the Welsh themselves’ (Morgan, 1980, p. 90). </a:t>
            </a:r>
          </a:p>
          <a:p>
            <a:r>
              <a:rPr lang="en-GB" sz="3200" dirty="0"/>
              <a:t>Welsh law was traditionally passed down orally; codified in the tenth century, the earliest written records (in Latin) date to the early 13</a:t>
            </a:r>
            <a:r>
              <a:rPr lang="en-GB" sz="3200" baseline="30000" dirty="0"/>
              <a:t>th</a:t>
            </a:r>
            <a:r>
              <a:rPr lang="en-GB" sz="3200" dirty="0"/>
              <a:t> century (there are existing mediaeval texts written in Welsh and in Latin) </a:t>
            </a:r>
            <a:endParaRPr lang="en-GB" sz="3200" b="0" i="0" dirty="0">
              <a:effectLst/>
              <a:highlight>
                <a:srgbClr val="FFFFFF"/>
              </a:highlight>
            </a:endParaRPr>
          </a:p>
          <a:p>
            <a:r>
              <a:rPr lang="en-GB" sz="3200" dirty="0"/>
              <a:t>The Welsh king Hywel Dda is reputed to have overseen the codification and re-ordering of existing native Welsh law during the tenth century, resulting in what is known in Welsh as </a:t>
            </a:r>
            <a:r>
              <a:rPr lang="en-GB" sz="3200" i="1" dirty="0" err="1"/>
              <a:t>Cyfraith</a:t>
            </a:r>
            <a:r>
              <a:rPr lang="en-GB" sz="3200" i="1" dirty="0"/>
              <a:t> Hywel, </a:t>
            </a:r>
            <a:r>
              <a:rPr lang="en-GB" sz="3200" dirty="0"/>
              <a:t>in English as </a:t>
            </a:r>
            <a:r>
              <a:rPr lang="en-GB" sz="3200" i="1" dirty="0"/>
              <a:t>The Laws of Hywel Dda, </a:t>
            </a:r>
            <a:r>
              <a:rPr lang="en-GB" sz="3200" dirty="0"/>
              <a:t>or</a:t>
            </a:r>
            <a:r>
              <a:rPr lang="en-GB" sz="3200" i="1" dirty="0"/>
              <a:t> </a:t>
            </a:r>
            <a:r>
              <a:rPr lang="en-GB" sz="3200" dirty="0"/>
              <a:t>in Latin as </a:t>
            </a:r>
            <a:r>
              <a:rPr lang="en-GB" sz="3200" i="1" dirty="0"/>
              <a:t>Leges Hywel Dda</a:t>
            </a:r>
            <a:r>
              <a:rPr lang="en-GB" sz="3200" dirty="0"/>
              <a:t>/</a:t>
            </a:r>
            <a:r>
              <a:rPr lang="en-GB" sz="3200" i="1" dirty="0"/>
              <a:t>Leges </a:t>
            </a:r>
            <a:r>
              <a:rPr lang="en-GB" sz="3200" i="1" dirty="0" err="1"/>
              <a:t>Walliæ</a:t>
            </a:r>
            <a:endParaRPr lang="en-GB" sz="3200" i="1" dirty="0"/>
          </a:p>
          <a:p>
            <a:pPr marL="0" indent="0">
              <a:buNone/>
            </a:pPr>
            <a:r>
              <a:rPr lang="en-GB" sz="1200" dirty="0"/>
              <a:t>(See Watkin; 2012;Watkin and Greenberg, 2018; Torrance, 2024; )    </a:t>
            </a:r>
          </a:p>
        </p:txBody>
      </p:sp>
    </p:spTree>
    <p:extLst>
      <p:ext uri="{BB962C8B-B14F-4D97-AF65-F5344CB8AC3E}">
        <p14:creationId xmlns:p14="http://schemas.microsoft.com/office/powerpoint/2010/main" val="13776151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C4D5B-6E07-E3D3-29A8-E36683ABA87F}"/>
              </a:ext>
            </a:extLst>
          </p:cNvPr>
          <p:cNvSpPr>
            <a:spLocks noGrp="1"/>
          </p:cNvSpPr>
          <p:nvPr>
            <p:ph type="title"/>
          </p:nvPr>
        </p:nvSpPr>
        <p:spPr>
          <a:xfrm>
            <a:off x="190500" y="274638"/>
            <a:ext cx="12001500" cy="733068"/>
          </a:xfrm>
        </p:spPr>
        <p:txBody>
          <a:bodyPr/>
          <a:lstStyle/>
          <a:p>
            <a:r>
              <a:rPr lang="en-GB" dirty="0"/>
              <a:t>From </a:t>
            </a:r>
            <a:r>
              <a:rPr lang="en-GB" i="1" dirty="0"/>
              <a:t>Leges Hywel Dda </a:t>
            </a:r>
            <a:r>
              <a:rPr lang="en-GB" dirty="0"/>
              <a:t>(mid-13</a:t>
            </a:r>
            <a:r>
              <a:rPr lang="en-GB" baseline="30000" dirty="0"/>
              <a:t>th</a:t>
            </a:r>
            <a:r>
              <a:rPr lang="en-GB" dirty="0"/>
              <a:t> century, Latin)</a:t>
            </a:r>
          </a:p>
        </p:txBody>
      </p:sp>
      <p:pic>
        <p:nvPicPr>
          <p:cNvPr id="5" name="Content Placeholder 4" descr="A drawing of a person&#10;&#10;Description automatically generated">
            <a:extLst>
              <a:ext uri="{FF2B5EF4-FFF2-40B4-BE49-F238E27FC236}">
                <a16:creationId xmlns:a16="http://schemas.microsoft.com/office/drawing/2014/main" id="{FACDBD47-D3FC-08B7-4115-6732E8CEF7A8}"/>
              </a:ext>
            </a:extLst>
          </p:cNvPr>
          <p:cNvPicPr>
            <a:picLocks noGrp="1" noChangeAspect="1"/>
          </p:cNvPicPr>
          <p:nvPr>
            <p:ph sz="quarter" idx="1"/>
          </p:nvPr>
        </p:nvPicPr>
        <p:blipFill>
          <a:blip r:embed="rId3">
            <a:extLst>
              <a:ext uri="{28A0092B-C50C-407E-A947-70E740481C1C}">
                <a14:useLocalDpi xmlns:a14="http://schemas.microsoft.com/office/drawing/2010/main" val="0"/>
              </a:ext>
            </a:extLst>
          </a:blip>
          <a:stretch>
            <a:fillRect/>
          </a:stretch>
        </p:blipFill>
        <p:spPr>
          <a:xfrm>
            <a:off x="1941545" y="1303194"/>
            <a:ext cx="3267800" cy="5224788"/>
          </a:xfrm>
        </p:spPr>
      </p:pic>
      <p:pic>
        <p:nvPicPr>
          <p:cNvPr id="7" name="Picture 6" descr="A page of a book with text&#10;&#10;Description automatically generated">
            <a:extLst>
              <a:ext uri="{FF2B5EF4-FFF2-40B4-BE49-F238E27FC236}">
                <a16:creationId xmlns:a16="http://schemas.microsoft.com/office/drawing/2014/main" id="{47D66ACB-C13F-7CCF-3A05-EBFB8E81DB8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63427" y="1241537"/>
            <a:ext cx="3740409" cy="5286445"/>
          </a:xfrm>
          <a:prstGeom prst="rect">
            <a:avLst/>
          </a:prstGeom>
        </p:spPr>
      </p:pic>
    </p:spTree>
    <p:extLst>
      <p:ext uri="{BB962C8B-B14F-4D97-AF65-F5344CB8AC3E}">
        <p14:creationId xmlns:p14="http://schemas.microsoft.com/office/powerpoint/2010/main" val="38825097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8B99C-E985-FB9E-6762-1C89CED533C1}"/>
              </a:ext>
            </a:extLst>
          </p:cNvPr>
          <p:cNvSpPr>
            <a:spLocks noGrp="1"/>
          </p:cNvSpPr>
          <p:nvPr>
            <p:ph type="title"/>
          </p:nvPr>
        </p:nvSpPr>
        <p:spPr>
          <a:xfrm>
            <a:off x="209550" y="274639"/>
            <a:ext cx="12192000" cy="583777"/>
          </a:xfrm>
        </p:spPr>
        <p:txBody>
          <a:bodyPr/>
          <a:lstStyle/>
          <a:p>
            <a:r>
              <a:rPr lang="en-GB" sz="2800" i="1" dirty="0" err="1"/>
              <a:t>Cyfraith</a:t>
            </a:r>
            <a:r>
              <a:rPr lang="en-GB" sz="2800" i="1" dirty="0"/>
              <a:t> Hywel</a:t>
            </a:r>
            <a:r>
              <a:rPr lang="en-GB" sz="2800" dirty="0"/>
              <a:t>/Laws of Hywel/</a:t>
            </a:r>
            <a:r>
              <a:rPr lang="en-GB" sz="2800" i="1" dirty="0"/>
              <a:t>Leges Hywel </a:t>
            </a:r>
            <a:r>
              <a:rPr lang="en-GB" sz="2800" dirty="0"/>
              <a:t>and the dissolving of marriage</a:t>
            </a:r>
          </a:p>
        </p:txBody>
      </p:sp>
      <p:sp>
        <p:nvSpPr>
          <p:cNvPr id="3" name="Content Placeholder 2">
            <a:extLst>
              <a:ext uri="{FF2B5EF4-FFF2-40B4-BE49-F238E27FC236}">
                <a16:creationId xmlns:a16="http://schemas.microsoft.com/office/drawing/2014/main" id="{91597FCE-CB5E-D4B9-AC18-A042837AAEDD}"/>
              </a:ext>
            </a:extLst>
          </p:cNvPr>
          <p:cNvSpPr>
            <a:spLocks noGrp="1"/>
          </p:cNvSpPr>
          <p:nvPr>
            <p:ph sz="quarter" idx="1"/>
          </p:nvPr>
        </p:nvSpPr>
        <p:spPr>
          <a:xfrm>
            <a:off x="0" y="858416"/>
            <a:ext cx="12192000" cy="5724947"/>
          </a:xfrm>
        </p:spPr>
        <p:txBody>
          <a:bodyPr/>
          <a:lstStyle/>
          <a:p>
            <a:r>
              <a:rPr lang="en-GB" dirty="0"/>
              <a:t> </a:t>
            </a:r>
            <a:r>
              <a:rPr lang="en-GB" sz="2800" dirty="0"/>
              <a:t>Welsh custom/law viewed marriage as secular (i.e. not spiritual) and therefore could – as in Roman law – be dissolved; contrasts with Christian Church/English law </a:t>
            </a:r>
          </a:p>
          <a:p>
            <a:r>
              <a:rPr lang="en-GB" sz="2800" dirty="0"/>
              <a:t>Couple could separate by mutual agreement or repudiation of one spouse by other: during first 7 years, wife could take all her </a:t>
            </a:r>
            <a:r>
              <a:rPr lang="en-GB" sz="2800" i="1" dirty="0" err="1"/>
              <a:t>agweddi</a:t>
            </a:r>
            <a:r>
              <a:rPr lang="en-GB" sz="2800" dirty="0"/>
              <a:t>, </a:t>
            </a:r>
            <a:r>
              <a:rPr lang="en-GB" sz="2800" i="1" dirty="0" err="1"/>
              <a:t>gwaddol</a:t>
            </a:r>
            <a:r>
              <a:rPr lang="en-GB" sz="2800" i="1" dirty="0"/>
              <a:t>, </a:t>
            </a:r>
            <a:r>
              <a:rPr lang="en-GB" sz="2800" i="1" dirty="0" err="1"/>
              <a:t>cowyll</a:t>
            </a:r>
            <a:r>
              <a:rPr lang="en-GB" sz="2800" dirty="0"/>
              <a:t> and </a:t>
            </a:r>
            <a:r>
              <a:rPr lang="en-GB" sz="2800" i="1" dirty="0" err="1"/>
              <a:t>argyfreu</a:t>
            </a:r>
            <a:r>
              <a:rPr lang="en-GB" sz="2800" i="1" dirty="0"/>
              <a:t> </a:t>
            </a:r>
            <a:r>
              <a:rPr lang="en-GB" sz="2800" dirty="0"/>
              <a:t>(properties/gifts accompanying marriage)</a:t>
            </a:r>
            <a:r>
              <a:rPr lang="en-GB" sz="2800" i="1" dirty="0"/>
              <a:t>; </a:t>
            </a:r>
            <a:r>
              <a:rPr lang="en-GB" sz="2800" dirty="0"/>
              <a:t>after 7 years, each spouse entitled to ½  matrimonial property</a:t>
            </a:r>
          </a:p>
          <a:p>
            <a:r>
              <a:rPr lang="en-GB" sz="2800" dirty="0"/>
              <a:t> If separation due to one repudiating other, their respective rights depended upon causation: </a:t>
            </a:r>
          </a:p>
          <a:p>
            <a:pPr lvl="7"/>
            <a:r>
              <a:rPr lang="en-GB" sz="2800" dirty="0"/>
              <a:t>Husband entitled to repudiate his wife for: immorality after marriage; loss of virginity before marriage; underpayment of her </a:t>
            </a:r>
            <a:r>
              <a:rPr lang="en-GB" sz="2800" i="1" dirty="0" err="1"/>
              <a:t>gwaddol</a:t>
            </a:r>
            <a:r>
              <a:rPr lang="en-GB" sz="2800" i="1" dirty="0"/>
              <a:t> </a:t>
            </a:r>
            <a:r>
              <a:rPr lang="en-GB" sz="2800" dirty="0"/>
              <a:t>by her family</a:t>
            </a:r>
            <a:r>
              <a:rPr lang="en-GB" sz="2200" dirty="0"/>
              <a:t>.</a:t>
            </a:r>
          </a:p>
          <a:p>
            <a:pPr marL="1965960" lvl="7" indent="0">
              <a:buNone/>
            </a:pPr>
            <a:r>
              <a:rPr lang="en-GB" sz="2200" dirty="0"/>
              <a:t> </a:t>
            </a:r>
          </a:p>
          <a:p>
            <a:pPr lvl="7"/>
            <a:r>
              <a:rPr lang="en-GB" sz="2800" dirty="0"/>
              <a:t>Wife entitled to repudiate husband for: three adulteries; impotency; fetid breath; leprosy; introduction of a concubine into the matrimonial home. </a:t>
            </a:r>
          </a:p>
          <a:p>
            <a:pPr marL="0" indent="0">
              <a:buNone/>
            </a:pPr>
            <a:endParaRPr lang="en-GB" sz="1200" dirty="0"/>
          </a:p>
          <a:p>
            <a:pPr marL="0" indent="0">
              <a:buNone/>
            </a:pPr>
            <a:endParaRPr lang="en-GB" sz="1200" dirty="0"/>
          </a:p>
          <a:p>
            <a:pPr marL="0" indent="0">
              <a:buNone/>
            </a:pPr>
            <a:r>
              <a:rPr lang="en-GB" sz="1200" dirty="0"/>
              <a:t>(See Watkin, 2012; McCarthy, 2004; Butler, 2013)</a:t>
            </a:r>
          </a:p>
          <a:p>
            <a:endParaRPr lang="en-GB" i="1" dirty="0"/>
          </a:p>
        </p:txBody>
      </p:sp>
      <p:pic>
        <p:nvPicPr>
          <p:cNvPr id="4" name="Picture 3">
            <a:extLst>
              <a:ext uri="{FF2B5EF4-FFF2-40B4-BE49-F238E27FC236}">
                <a16:creationId xmlns:a16="http://schemas.microsoft.com/office/drawing/2014/main" id="{5070B8C1-6376-4502-EED8-571A18A3E814}"/>
              </a:ext>
            </a:extLst>
          </p:cNvPr>
          <p:cNvPicPr>
            <a:picLocks noChangeAspect="1"/>
          </p:cNvPicPr>
          <p:nvPr/>
        </p:nvPicPr>
        <p:blipFill>
          <a:blip r:embed="rId3"/>
          <a:stretch>
            <a:fillRect/>
          </a:stretch>
        </p:blipFill>
        <p:spPr>
          <a:xfrm>
            <a:off x="528075" y="5047944"/>
            <a:ext cx="1049603" cy="951640"/>
          </a:xfrm>
          <a:prstGeom prst="rect">
            <a:avLst/>
          </a:prstGeom>
        </p:spPr>
      </p:pic>
      <p:pic>
        <p:nvPicPr>
          <p:cNvPr id="5" name="Picture 4">
            <a:extLst>
              <a:ext uri="{FF2B5EF4-FFF2-40B4-BE49-F238E27FC236}">
                <a16:creationId xmlns:a16="http://schemas.microsoft.com/office/drawing/2014/main" id="{B54E6E66-353F-BD51-5D31-F2481F99EBA4}"/>
              </a:ext>
            </a:extLst>
          </p:cNvPr>
          <p:cNvPicPr>
            <a:picLocks noChangeAspect="1"/>
          </p:cNvPicPr>
          <p:nvPr/>
        </p:nvPicPr>
        <p:blipFill>
          <a:blip r:embed="rId4"/>
          <a:stretch>
            <a:fillRect/>
          </a:stretch>
        </p:blipFill>
        <p:spPr>
          <a:xfrm>
            <a:off x="224202" y="3720889"/>
            <a:ext cx="1657350" cy="1035356"/>
          </a:xfrm>
          <a:prstGeom prst="rect">
            <a:avLst/>
          </a:prstGeom>
        </p:spPr>
      </p:pic>
    </p:spTree>
    <p:extLst>
      <p:ext uri="{BB962C8B-B14F-4D97-AF65-F5344CB8AC3E}">
        <p14:creationId xmlns:p14="http://schemas.microsoft.com/office/powerpoint/2010/main" val="27710174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66AF3-D60B-A0CB-6359-67402314AEE1}"/>
              </a:ext>
            </a:extLst>
          </p:cNvPr>
          <p:cNvSpPr>
            <a:spLocks noGrp="1"/>
          </p:cNvSpPr>
          <p:nvPr>
            <p:ph type="title"/>
          </p:nvPr>
        </p:nvSpPr>
        <p:spPr>
          <a:xfrm>
            <a:off x="335901" y="274638"/>
            <a:ext cx="11407863" cy="1160655"/>
          </a:xfrm>
        </p:spPr>
        <p:txBody>
          <a:bodyPr/>
          <a:lstStyle/>
          <a:p>
            <a:r>
              <a:rPr lang="en-GB" dirty="0"/>
              <a:t>Far-reaching development for Welsh legal independence: Norman conquest of England (1066)</a:t>
            </a:r>
          </a:p>
        </p:txBody>
      </p:sp>
      <p:pic>
        <p:nvPicPr>
          <p:cNvPr id="4" name="Content Placeholder 3">
            <a:extLst>
              <a:ext uri="{FF2B5EF4-FFF2-40B4-BE49-F238E27FC236}">
                <a16:creationId xmlns:a16="http://schemas.microsoft.com/office/drawing/2014/main" id="{B4A1A352-2CF7-F6C5-9C03-3C3A7CC5EB26}"/>
              </a:ext>
            </a:extLst>
          </p:cNvPr>
          <p:cNvPicPr>
            <a:picLocks noGrp="1" noChangeAspect="1"/>
          </p:cNvPicPr>
          <p:nvPr>
            <p:ph sz="quarter" idx="1"/>
          </p:nvPr>
        </p:nvPicPr>
        <p:blipFill>
          <a:blip r:embed="rId2"/>
          <a:stretch>
            <a:fillRect/>
          </a:stretch>
        </p:blipFill>
        <p:spPr>
          <a:xfrm>
            <a:off x="2192694" y="1435293"/>
            <a:ext cx="7806611" cy="5190565"/>
          </a:xfrm>
          <a:prstGeom prst="rect">
            <a:avLst/>
          </a:prstGeom>
        </p:spPr>
      </p:pic>
    </p:spTree>
    <p:extLst>
      <p:ext uri="{BB962C8B-B14F-4D97-AF65-F5344CB8AC3E}">
        <p14:creationId xmlns:p14="http://schemas.microsoft.com/office/powerpoint/2010/main" val="26182288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1B5D5-E799-813C-73A4-32EC1E9E5725}"/>
              </a:ext>
            </a:extLst>
          </p:cNvPr>
          <p:cNvSpPr>
            <a:spLocks noGrp="1"/>
          </p:cNvSpPr>
          <p:nvPr>
            <p:ph type="title"/>
          </p:nvPr>
        </p:nvSpPr>
        <p:spPr>
          <a:xfrm>
            <a:off x="279918" y="274639"/>
            <a:ext cx="11302482" cy="518736"/>
          </a:xfrm>
        </p:spPr>
        <p:txBody>
          <a:bodyPr/>
          <a:lstStyle/>
          <a:p>
            <a:r>
              <a:rPr lang="en-GB" dirty="0"/>
              <a:t>Norman/English conquest of Wales </a:t>
            </a:r>
          </a:p>
        </p:txBody>
      </p:sp>
      <p:pic>
        <p:nvPicPr>
          <p:cNvPr id="5" name="Content Placeholder 4" descr="A castle on a hill with Harlech Castle in the background&#10;&#10;Description automatically generated">
            <a:extLst>
              <a:ext uri="{FF2B5EF4-FFF2-40B4-BE49-F238E27FC236}">
                <a16:creationId xmlns:a16="http://schemas.microsoft.com/office/drawing/2014/main" id="{4930755C-CFD2-46DD-9034-9C67D39643AD}"/>
              </a:ext>
            </a:extLst>
          </p:cNvPr>
          <p:cNvPicPr>
            <a:picLocks noGrp="1" noChangeAspect="1"/>
          </p:cNvPicPr>
          <p:nvPr>
            <p:ph sz="quarter" idx="1"/>
          </p:nvPr>
        </p:nvPicPr>
        <p:blipFill>
          <a:blip r:embed="rId3">
            <a:extLst>
              <a:ext uri="{28A0092B-C50C-407E-A947-70E740481C1C}">
                <a14:useLocalDpi xmlns:a14="http://schemas.microsoft.com/office/drawing/2010/main" val="0"/>
              </a:ext>
            </a:extLst>
          </a:blip>
          <a:stretch>
            <a:fillRect/>
          </a:stretch>
        </p:blipFill>
        <p:spPr>
          <a:xfrm>
            <a:off x="4804011" y="4074237"/>
            <a:ext cx="3885834" cy="2288916"/>
          </a:xfrm>
        </p:spPr>
      </p:pic>
      <p:pic>
        <p:nvPicPr>
          <p:cNvPr id="7" name="Picture 6" descr="A stone castle with grass with Oystermouth Castle in the background&#10;&#10;Description automatically generated">
            <a:extLst>
              <a:ext uri="{FF2B5EF4-FFF2-40B4-BE49-F238E27FC236}">
                <a16:creationId xmlns:a16="http://schemas.microsoft.com/office/drawing/2014/main" id="{4AEAFB93-C5E2-FC6A-5A6B-1B49E344701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82727" y="4130339"/>
            <a:ext cx="3051888" cy="2288916"/>
          </a:xfrm>
          <a:prstGeom prst="rect">
            <a:avLst/>
          </a:prstGeom>
        </p:spPr>
      </p:pic>
      <p:pic>
        <p:nvPicPr>
          <p:cNvPr id="9" name="Picture 8">
            <a:extLst>
              <a:ext uri="{FF2B5EF4-FFF2-40B4-BE49-F238E27FC236}">
                <a16:creationId xmlns:a16="http://schemas.microsoft.com/office/drawing/2014/main" id="{51211C98-595A-89C9-410D-D95F604CADD8}"/>
              </a:ext>
            </a:extLst>
          </p:cNvPr>
          <p:cNvPicPr>
            <a:picLocks noChangeAspect="1"/>
          </p:cNvPicPr>
          <p:nvPr/>
        </p:nvPicPr>
        <p:blipFill>
          <a:blip r:embed="rId5"/>
          <a:stretch>
            <a:fillRect/>
          </a:stretch>
        </p:blipFill>
        <p:spPr>
          <a:xfrm>
            <a:off x="8948967" y="4033199"/>
            <a:ext cx="3051888" cy="2288916"/>
          </a:xfrm>
          <a:prstGeom prst="rect">
            <a:avLst/>
          </a:prstGeom>
        </p:spPr>
      </p:pic>
      <p:pic>
        <p:nvPicPr>
          <p:cNvPr id="12" name="Picture 11">
            <a:extLst>
              <a:ext uri="{FF2B5EF4-FFF2-40B4-BE49-F238E27FC236}">
                <a16:creationId xmlns:a16="http://schemas.microsoft.com/office/drawing/2014/main" id="{96D3594A-A72F-DC0A-3164-62057AD29881}"/>
              </a:ext>
            </a:extLst>
          </p:cNvPr>
          <p:cNvPicPr>
            <a:picLocks noChangeAspect="1"/>
          </p:cNvPicPr>
          <p:nvPr/>
        </p:nvPicPr>
        <p:blipFill>
          <a:blip r:embed="rId6"/>
          <a:stretch>
            <a:fillRect/>
          </a:stretch>
        </p:blipFill>
        <p:spPr>
          <a:xfrm>
            <a:off x="6241001" y="1058498"/>
            <a:ext cx="1709505" cy="2273180"/>
          </a:xfrm>
          <a:prstGeom prst="rect">
            <a:avLst/>
          </a:prstGeom>
        </p:spPr>
      </p:pic>
      <p:pic>
        <p:nvPicPr>
          <p:cNvPr id="14" name="Picture 13">
            <a:extLst>
              <a:ext uri="{FF2B5EF4-FFF2-40B4-BE49-F238E27FC236}">
                <a16:creationId xmlns:a16="http://schemas.microsoft.com/office/drawing/2014/main" id="{E250B200-4824-09D5-ACF0-6FBCB3631926}"/>
              </a:ext>
            </a:extLst>
          </p:cNvPr>
          <p:cNvPicPr>
            <a:picLocks noChangeAspect="1"/>
          </p:cNvPicPr>
          <p:nvPr/>
        </p:nvPicPr>
        <p:blipFill>
          <a:blip r:embed="rId7"/>
          <a:stretch>
            <a:fillRect/>
          </a:stretch>
        </p:blipFill>
        <p:spPr>
          <a:xfrm>
            <a:off x="8373785" y="954119"/>
            <a:ext cx="3224039" cy="2411581"/>
          </a:xfrm>
          <a:prstGeom prst="rect">
            <a:avLst/>
          </a:prstGeom>
        </p:spPr>
      </p:pic>
      <p:sp>
        <p:nvSpPr>
          <p:cNvPr id="15" name="TextBox 14">
            <a:extLst>
              <a:ext uri="{FF2B5EF4-FFF2-40B4-BE49-F238E27FC236}">
                <a16:creationId xmlns:a16="http://schemas.microsoft.com/office/drawing/2014/main" id="{0B470778-5D7D-1AA5-EE45-6B1A8379A681}"/>
              </a:ext>
            </a:extLst>
          </p:cNvPr>
          <p:cNvSpPr txBox="1"/>
          <p:nvPr/>
        </p:nvSpPr>
        <p:spPr>
          <a:xfrm>
            <a:off x="170481" y="1058498"/>
            <a:ext cx="2119342" cy="1200329"/>
          </a:xfrm>
          <a:prstGeom prst="rect">
            <a:avLst/>
          </a:prstGeom>
          <a:noFill/>
        </p:spPr>
        <p:txBody>
          <a:bodyPr wrap="square" rtlCol="0">
            <a:spAutoFit/>
          </a:bodyPr>
          <a:lstStyle/>
          <a:p>
            <a:r>
              <a:rPr lang="en-GB" dirty="0"/>
              <a:t>Norman incursions into Wales </a:t>
            </a:r>
          </a:p>
          <a:p>
            <a:r>
              <a:rPr lang="en-GB" dirty="0"/>
              <a:t>followed (gradually) soon after</a:t>
            </a:r>
          </a:p>
        </p:txBody>
      </p:sp>
      <p:pic>
        <p:nvPicPr>
          <p:cNvPr id="16" name="Picture 15">
            <a:extLst>
              <a:ext uri="{FF2B5EF4-FFF2-40B4-BE49-F238E27FC236}">
                <a16:creationId xmlns:a16="http://schemas.microsoft.com/office/drawing/2014/main" id="{2FE1641C-D1F0-8810-A881-E71A9B01B857}"/>
              </a:ext>
            </a:extLst>
          </p:cNvPr>
          <p:cNvPicPr>
            <a:picLocks noChangeAspect="1"/>
          </p:cNvPicPr>
          <p:nvPr/>
        </p:nvPicPr>
        <p:blipFill>
          <a:blip r:embed="rId8"/>
          <a:stretch>
            <a:fillRect/>
          </a:stretch>
        </p:blipFill>
        <p:spPr>
          <a:xfrm>
            <a:off x="1899127" y="1174263"/>
            <a:ext cx="1819087" cy="2442172"/>
          </a:xfrm>
          <a:prstGeom prst="rect">
            <a:avLst/>
          </a:prstGeom>
        </p:spPr>
      </p:pic>
      <p:sp>
        <p:nvSpPr>
          <p:cNvPr id="3" name="TextBox 2">
            <a:extLst>
              <a:ext uri="{FF2B5EF4-FFF2-40B4-BE49-F238E27FC236}">
                <a16:creationId xmlns:a16="http://schemas.microsoft.com/office/drawing/2014/main" id="{51F53AF9-F505-E821-76FE-26A8EFF65741}"/>
              </a:ext>
            </a:extLst>
          </p:cNvPr>
          <p:cNvSpPr txBox="1"/>
          <p:nvPr/>
        </p:nvSpPr>
        <p:spPr>
          <a:xfrm>
            <a:off x="3718214" y="1058499"/>
            <a:ext cx="2316413" cy="3139321"/>
          </a:xfrm>
          <a:prstGeom prst="rect">
            <a:avLst/>
          </a:prstGeom>
          <a:noFill/>
        </p:spPr>
        <p:txBody>
          <a:bodyPr wrap="square" rtlCol="0">
            <a:spAutoFit/>
          </a:bodyPr>
          <a:lstStyle/>
          <a:p>
            <a:r>
              <a:rPr lang="en-GB" dirty="0"/>
              <a:t>Serious invasions began during the reign of Edward I of England (1239 – 1307), known as, ‘Hammer of the Scots’ – by 1283 the whole of Wales under English control – English castles built to control local populations</a:t>
            </a:r>
          </a:p>
          <a:p>
            <a:endParaRPr lang="en-GB" dirty="0"/>
          </a:p>
        </p:txBody>
      </p:sp>
    </p:spTree>
    <p:extLst>
      <p:ext uri="{BB962C8B-B14F-4D97-AF65-F5344CB8AC3E}">
        <p14:creationId xmlns:p14="http://schemas.microsoft.com/office/powerpoint/2010/main" val="24964452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50E21-8D25-1301-E033-6F20DA70ADA2}"/>
              </a:ext>
            </a:extLst>
          </p:cNvPr>
          <p:cNvSpPr>
            <a:spLocks noGrp="1"/>
          </p:cNvSpPr>
          <p:nvPr>
            <p:ph type="title"/>
          </p:nvPr>
        </p:nvSpPr>
        <p:spPr>
          <a:xfrm>
            <a:off x="340659" y="274638"/>
            <a:ext cx="11241741" cy="908703"/>
          </a:xfrm>
        </p:spPr>
        <p:txBody>
          <a:bodyPr/>
          <a:lstStyle/>
          <a:p>
            <a:r>
              <a:rPr lang="en-GB" dirty="0"/>
              <a:t>Wales in the Anglo-Norman period/existing castles</a:t>
            </a:r>
          </a:p>
        </p:txBody>
      </p:sp>
      <p:pic>
        <p:nvPicPr>
          <p:cNvPr id="5" name="Content Placeholder 4" descr="A map of wales with red and white cities&#10;&#10;Description automatically generated">
            <a:extLst>
              <a:ext uri="{FF2B5EF4-FFF2-40B4-BE49-F238E27FC236}">
                <a16:creationId xmlns:a16="http://schemas.microsoft.com/office/drawing/2014/main" id="{54C38B84-6F73-DF43-D938-8105D479D1C8}"/>
              </a:ext>
            </a:extLst>
          </p:cNvPr>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609600" y="1108838"/>
            <a:ext cx="5922869" cy="5474524"/>
          </a:xfrm>
        </p:spPr>
      </p:pic>
      <p:pic>
        <p:nvPicPr>
          <p:cNvPr id="3" name="Picture 2">
            <a:extLst>
              <a:ext uri="{FF2B5EF4-FFF2-40B4-BE49-F238E27FC236}">
                <a16:creationId xmlns:a16="http://schemas.microsoft.com/office/drawing/2014/main" id="{E8795191-452E-8393-289E-0D8990D6C887}"/>
              </a:ext>
            </a:extLst>
          </p:cNvPr>
          <p:cNvPicPr>
            <a:picLocks noChangeAspect="1"/>
          </p:cNvPicPr>
          <p:nvPr/>
        </p:nvPicPr>
        <p:blipFill>
          <a:blip r:embed="rId3"/>
          <a:stretch>
            <a:fillRect/>
          </a:stretch>
        </p:blipFill>
        <p:spPr>
          <a:xfrm>
            <a:off x="6956613" y="1149340"/>
            <a:ext cx="4213411" cy="5353763"/>
          </a:xfrm>
          <a:prstGeom prst="rect">
            <a:avLst/>
          </a:prstGeom>
        </p:spPr>
      </p:pic>
    </p:spTree>
    <p:extLst>
      <p:ext uri="{BB962C8B-B14F-4D97-AF65-F5344CB8AC3E}">
        <p14:creationId xmlns:p14="http://schemas.microsoft.com/office/powerpoint/2010/main" val="42156635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2ED21-AA80-EF9C-F086-1451937F5EB2}"/>
              </a:ext>
            </a:extLst>
          </p:cNvPr>
          <p:cNvSpPr>
            <a:spLocks noGrp="1"/>
          </p:cNvSpPr>
          <p:nvPr>
            <p:ph type="title"/>
          </p:nvPr>
        </p:nvSpPr>
        <p:spPr>
          <a:xfrm>
            <a:off x="391886" y="274639"/>
            <a:ext cx="11190514" cy="378504"/>
          </a:xfrm>
        </p:spPr>
        <p:txBody>
          <a:bodyPr/>
          <a:lstStyle/>
          <a:p>
            <a:r>
              <a:rPr lang="en-GB" sz="3200" dirty="0"/>
              <a:t>Assimilation into England/English law</a:t>
            </a:r>
          </a:p>
        </p:txBody>
      </p:sp>
      <p:sp>
        <p:nvSpPr>
          <p:cNvPr id="3" name="Content Placeholder 2">
            <a:extLst>
              <a:ext uri="{FF2B5EF4-FFF2-40B4-BE49-F238E27FC236}">
                <a16:creationId xmlns:a16="http://schemas.microsoft.com/office/drawing/2014/main" id="{C308F181-71C0-12AF-23FC-806F87A8D6DE}"/>
              </a:ext>
            </a:extLst>
          </p:cNvPr>
          <p:cNvSpPr>
            <a:spLocks noGrp="1"/>
          </p:cNvSpPr>
          <p:nvPr>
            <p:ph sz="quarter" idx="1"/>
          </p:nvPr>
        </p:nvSpPr>
        <p:spPr>
          <a:xfrm>
            <a:off x="1" y="522515"/>
            <a:ext cx="12192000" cy="6335486"/>
          </a:xfrm>
        </p:spPr>
        <p:txBody>
          <a:bodyPr/>
          <a:lstStyle/>
          <a:p>
            <a:r>
              <a:rPr lang="en-GB" sz="2800" dirty="0"/>
              <a:t>After over a century of intermittent warfare between Welsh &amp; English, discontent with English rule/law culminated in revolt spearheaded by Welsh leader Owain </a:t>
            </a:r>
            <a:r>
              <a:rPr lang="en-GB" sz="2800" dirty="0" err="1"/>
              <a:t>Glynd</a:t>
            </a:r>
            <a:r>
              <a:rPr lang="en-GB" sz="2400" dirty="0" err="1"/>
              <a:t>ŵ</a:t>
            </a:r>
            <a:r>
              <a:rPr lang="en-GB" sz="2800" dirty="0" err="1"/>
              <a:t>r</a:t>
            </a:r>
            <a:r>
              <a:rPr lang="en-GB" sz="2800" dirty="0"/>
              <a:t> (c. 1354 - 1415); eventual defeat left little further resistance to English rule in ensuing years</a:t>
            </a:r>
          </a:p>
          <a:p>
            <a:r>
              <a:rPr lang="en-GB" sz="2800" dirty="0"/>
              <a:t>Under Laws in Wales Acts of 1535 and 1542 – during the Tudor/</a:t>
            </a:r>
            <a:r>
              <a:rPr lang="en-GB" sz="2800" i="1" dirty="0" err="1"/>
              <a:t>Tuduriaid</a:t>
            </a:r>
            <a:r>
              <a:rPr lang="en-GB" sz="2800" dirty="0"/>
              <a:t> (English &amp; Welsh) dynasty  – England and Wales effectively became a single state: the law of England became the only law of Wales, &amp; English the only recognised language   </a:t>
            </a:r>
          </a:p>
          <a:p>
            <a:endParaRPr lang="en-GB" sz="2800" dirty="0"/>
          </a:p>
          <a:p>
            <a:pPr marL="0" indent="0">
              <a:buNone/>
            </a:pPr>
            <a:endParaRPr lang="en-GB" sz="2800" dirty="0"/>
          </a:p>
          <a:p>
            <a:endParaRPr lang="en-GB" sz="2800" dirty="0"/>
          </a:p>
          <a:p>
            <a:pPr marL="0" indent="0">
              <a:buNone/>
            </a:pPr>
            <a:endParaRPr lang="en-GB" sz="2800" dirty="0"/>
          </a:p>
          <a:p>
            <a:r>
              <a:rPr lang="en-GB" sz="2800" dirty="0"/>
              <a:t>This incorporation of Wales into England one of first stages in the formation of what was to become known as the, United Kingdom of Great Britain and Northern Ireland. </a:t>
            </a:r>
            <a:r>
              <a:rPr lang="en-GB" sz="1200" dirty="0"/>
              <a:t> </a:t>
            </a:r>
          </a:p>
          <a:p>
            <a:pPr marL="0" indent="0">
              <a:buNone/>
            </a:pPr>
            <a:r>
              <a:rPr lang="en-GB" sz="1200" dirty="0"/>
              <a:t>  (See Watkin,2012; Watkin and Greenberg, 2018; Deacon, 2018; Torrance, 2024) </a:t>
            </a:r>
          </a:p>
        </p:txBody>
      </p:sp>
      <p:pic>
        <p:nvPicPr>
          <p:cNvPr id="6" name="Picture 5" descr="An aerial view of a castle&#10;&#10;Description automatically generated">
            <a:extLst>
              <a:ext uri="{FF2B5EF4-FFF2-40B4-BE49-F238E27FC236}">
                <a16:creationId xmlns:a16="http://schemas.microsoft.com/office/drawing/2014/main" id="{BFB1A417-CE0A-09D5-A132-3AA7EAF40F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0772" y="3483136"/>
            <a:ext cx="2225029" cy="1589306"/>
          </a:xfrm>
          <a:prstGeom prst="rect">
            <a:avLst/>
          </a:prstGeom>
        </p:spPr>
      </p:pic>
      <p:pic>
        <p:nvPicPr>
          <p:cNvPr id="7" name="Picture 6">
            <a:extLst>
              <a:ext uri="{FF2B5EF4-FFF2-40B4-BE49-F238E27FC236}">
                <a16:creationId xmlns:a16="http://schemas.microsoft.com/office/drawing/2014/main" id="{1772BD92-3B89-8DBE-4E21-B2F8AB21D98B}"/>
              </a:ext>
            </a:extLst>
          </p:cNvPr>
          <p:cNvPicPr>
            <a:picLocks noChangeAspect="1"/>
          </p:cNvPicPr>
          <p:nvPr/>
        </p:nvPicPr>
        <p:blipFill>
          <a:blip r:embed="rId4"/>
          <a:stretch>
            <a:fillRect/>
          </a:stretch>
        </p:blipFill>
        <p:spPr>
          <a:xfrm>
            <a:off x="5495022" y="3425590"/>
            <a:ext cx="1195734" cy="1646852"/>
          </a:xfrm>
          <a:prstGeom prst="rect">
            <a:avLst/>
          </a:prstGeom>
        </p:spPr>
      </p:pic>
      <p:pic>
        <p:nvPicPr>
          <p:cNvPr id="8" name="Picture 7">
            <a:extLst>
              <a:ext uri="{FF2B5EF4-FFF2-40B4-BE49-F238E27FC236}">
                <a16:creationId xmlns:a16="http://schemas.microsoft.com/office/drawing/2014/main" id="{A3BCB384-7443-7206-AE12-61458946563A}"/>
              </a:ext>
            </a:extLst>
          </p:cNvPr>
          <p:cNvPicPr>
            <a:picLocks noChangeAspect="1"/>
          </p:cNvPicPr>
          <p:nvPr/>
        </p:nvPicPr>
        <p:blipFill>
          <a:blip r:embed="rId5"/>
          <a:stretch>
            <a:fillRect/>
          </a:stretch>
        </p:blipFill>
        <p:spPr>
          <a:xfrm>
            <a:off x="9721565" y="3005207"/>
            <a:ext cx="1303760" cy="2293432"/>
          </a:xfrm>
          <a:prstGeom prst="rect">
            <a:avLst/>
          </a:prstGeom>
        </p:spPr>
      </p:pic>
      <p:sp>
        <p:nvSpPr>
          <p:cNvPr id="9" name="TextBox 8">
            <a:extLst>
              <a:ext uri="{FF2B5EF4-FFF2-40B4-BE49-F238E27FC236}">
                <a16:creationId xmlns:a16="http://schemas.microsoft.com/office/drawing/2014/main" id="{B3368D2B-4AA5-41AB-0519-E8F2B2C66F71}"/>
              </a:ext>
            </a:extLst>
          </p:cNvPr>
          <p:cNvSpPr txBox="1"/>
          <p:nvPr/>
        </p:nvSpPr>
        <p:spPr>
          <a:xfrm>
            <a:off x="5635689" y="3097763"/>
            <a:ext cx="914400" cy="914400"/>
          </a:xfrm>
          <a:prstGeom prst="rect">
            <a:avLst/>
          </a:prstGeom>
          <a:noFill/>
        </p:spPr>
        <p:txBody>
          <a:bodyPr wrap="square" rtlCol="0">
            <a:spAutoFit/>
          </a:bodyPr>
          <a:lstStyle/>
          <a:p>
            <a:endParaRPr lang="en-GB" dirty="0"/>
          </a:p>
        </p:txBody>
      </p:sp>
      <p:sp>
        <p:nvSpPr>
          <p:cNvPr id="10" name="TextBox 9">
            <a:extLst>
              <a:ext uri="{FF2B5EF4-FFF2-40B4-BE49-F238E27FC236}">
                <a16:creationId xmlns:a16="http://schemas.microsoft.com/office/drawing/2014/main" id="{0D3E5E7A-8DC5-8F0D-E15F-60B67F42DF67}"/>
              </a:ext>
            </a:extLst>
          </p:cNvPr>
          <p:cNvSpPr txBox="1"/>
          <p:nvPr/>
        </p:nvSpPr>
        <p:spPr>
          <a:xfrm>
            <a:off x="2863193" y="3483134"/>
            <a:ext cx="2453770" cy="1200329"/>
          </a:xfrm>
          <a:prstGeom prst="rect">
            <a:avLst/>
          </a:prstGeom>
          <a:noFill/>
        </p:spPr>
        <p:txBody>
          <a:bodyPr wrap="square" rtlCol="0">
            <a:spAutoFit/>
          </a:bodyPr>
          <a:lstStyle/>
          <a:p>
            <a:r>
              <a:rPr lang="en-GB" dirty="0"/>
              <a:t>Pembroke castle (left), birthplace of Henry VII (Henry Tudor) (right) (1457 – 1509) </a:t>
            </a:r>
          </a:p>
        </p:txBody>
      </p:sp>
      <p:sp>
        <p:nvSpPr>
          <p:cNvPr id="11" name="TextBox 10">
            <a:extLst>
              <a:ext uri="{FF2B5EF4-FFF2-40B4-BE49-F238E27FC236}">
                <a16:creationId xmlns:a16="http://schemas.microsoft.com/office/drawing/2014/main" id="{F64A2F42-123F-D79B-EF88-488223318859}"/>
              </a:ext>
            </a:extLst>
          </p:cNvPr>
          <p:cNvSpPr txBox="1"/>
          <p:nvPr/>
        </p:nvSpPr>
        <p:spPr>
          <a:xfrm>
            <a:off x="5635689" y="3097763"/>
            <a:ext cx="914400" cy="914400"/>
          </a:xfrm>
          <a:prstGeom prst="rect">
            <a:avLst/>
          </a:prstGeom>
          <a:noFill/>
        </p:spPr>
        <p:txBody>
          <a:bodyPr wrap="square" rtlCol="0">
            <a:spAutoFit/>
          </a:bodyPr>
          <a:lstStyle/>
          <a:p>
            <a:endParaRPr lang="en-GB" dirty="0"/>
          </a:p>
        </p:txBody>
      </p:sp>
      <p:sp>
        <p:nvSpPr>
          <p:cNvPr id="12" name="TextBox 11">
            <a:extLst>
              <a:ext uri="{FF2B5EF4-FFF2-40B4-BE49-F238E27FC236}">
                <a16:creationId xmlns:a16="http://schemas.microsoft.com/office/drawing/2014/main" id="{6C3160AC-69E0-50C6-3BA0-A50E8BD9323D}"/>
              </a:ext>
            </a:extLst>
          </p:cNvPr>
          <p:cNvSpPr txBox="1"/>
          <p:nvPr/>
        </p:nvSpPr>
        <p:spPr>
          <a:xfrm>
            <a:off x="6868815" y="3483136"/>
            <a:ext cx="2739209" cy="923330"/>
          </a:xfrm>
          <a:prstGeom prst="rect">
            <a:avLst/>
          </a:prstGeom>
          <a:noFill/>
        </p:spPr>
        <p:txBody>
          <a:bodyPr wrap="square" rtlCol="0">
            <a:spAutoFit/>
          </a:bodyPr>
          <a:lstStyle/>
          <a:p>
            <a:r>
              <a:rPr lang="en-GB" dirty="0"/>
              <a:t>Wales effectively incorporated into England under his son, Henry VIII  (1491 – 1507) </a:t>
            </a:r>
          </a:p>
        </p:txBody>
      </p:sp>
    </p:spTree>
    <p:extLst>
      <p:ext uri="{BB962C8B-B14F-4D97-AF65-F5344CB8AC3E}">
        <p14:creationId xmlns:p14="http://schemas.microsoft.com/office/powerpoint/2010/main" val="385146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A3A12-760D-6E74-99E5-FE90EFBE57DC}"/>
              </a:ext>
            </a:extLst>
          </p:cNvPr>
          <p:cNvSpPr>
            <a:spLocks noGrp="1"/>
          </p:cNvSpPr>
          <p:nvPr>
            <p:ph type="title"/>
          </p:nvPr>
        </p:nvSpPr>
        <p:spPr>
          <a:xfrm>
            <a:off x="233082" y="274638"/>
            <a:ext cx="11349318" cy="711480"/>
          </a:xfrm>
        </p:spPr>
        <p:txBody>
          <a:bodyPr/>
          <a:lstStyle/>
          <a:p>
            <a:r>
              <a:rPr lang="en-GB" dirty="0"/>
              <a:t>Europe in 1600 – Wales ‘incorporated’ into England </a:t>
            </a:r>
          </a:p>
        </p:txBody>
      </p:sp>
      <p:sp>
        <p:nvSpPr>
          <p:cNvPr id="3" name="Content Placeholder 2">
            <a:extLst>
              <a:ext uri="{FF2B5EF4-FFF2-40B4-BE49-F238E27FC236}">
                <a16:creationId xmlns:a16="http://schemas.microsoft.com/office/drawing/2014/main" id="{92282751-8DCC-F181-705A-6E99DD5B1700}"/>
              </a:ext>
            </a:extLst>
          </p:cNvPr>
          <p:cNvSpPr>
            <a:spLocks noGrp="1"/>
          </p:cNvSpPr>
          <p:nvPr>
            <p:ph sz="quarter" idx="1"/>
          </p:nvPr>
        </p:nvSpPr>
        <p:spPr>
          <a:xfrm>
            <a:off x="233082" y="1237129"/>
            <a:ext cx="11349318" cy="4782671"/>
          </a:xfrm>
        </p:spPr>
        <p:txBody>
          <a:bodyPr/>
          <a:lstStyle/>
          <a:p>
            <a:endParaRPr lang="en-GB" dirty="0">
              <a:hlinkClick r:id="rId3"/>
            </a:endParaRPr>
          </a:p>
          <a:p>
            <a:endParaRPr lang="en-GB" dirty="0">
              <a:hlinkClick r:id="rId3"/>
            </a:endParaRPr>
          </a:p>
        </p:txBody>
      </p:sp>
      <p:pic>
        <p:nvPicPr>
          <p:cNvPr id="8" name="Picture 7" descr="A map of europe with different colored countries/regions&#10;&#10;Description automatically generated">
            <a:extLst>
              <a:ext uri="{FF2B5EF4-FFF2-40B4-BE49-F238E27FC236}">
                <a16:creationId xmlns:a16="http://schemas.microsoft.com/office/drawing/2014/main" id="{EB2AA210-0880-B8F1-7AC0-2E5C77B0844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84611" y="838200"/>
            <a:ext cx="7046259" cy="5739605"/>
          </a:xfrm>
          <a:prstGeom prst="rect">
            <a:avLst/>
          </a:prstGeom>
        </p:spPr>
      </p:pic>
    </p:spTree>
    <p:extLst>
      <p:ext uri="{BB962C8B-B14F-4D97-AF65-F5344CB8AC3E}">
        <p14:creationId xmlns:p14="http://schemas.microsoft.com/office/powerpoint/2010/main" val="24458136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D7799-19D4-2C88-EB10-C894CBCD0D8C}"/>
              </a:ext>
            </a:extLst>
          </p:cNvPr>
          <p:cNvSpPr>
            <a:spLocks noGrp="1"/>
          </p:cNvSpPr>
          <p:nvPr>
            <p:ph type="title"/>
          </p:nvPr>
        </p:nvSpPr>
        <p:spPr>
          <a:xfrm>
            <a:off x="130629" y="274638"/>
            <a:ext cx="11451771" cy="490473"/>
          </a:xfrm>
        </p:spPr>
        <p:txBody>
          <a:bodyPr/>
          <a:lstStyle/>
          <a:p>
            <a:r>
              <a:rPr lang="en-GB" dirty="0"/>
              <a:t>A long period of rule from Westminster</a:t>
            </a:r>
          </a:p>
        </p:txBody>
      </p:sp>
      <p:sp>
        <p:nvSpPr>
          <p:cNvPr id="3" name="Content Placeholder 2">
            <a:extLst>
              <a:ext uri="{FF2B5EF4-FFF2-40B4-BE49-F238E27FC236}">
                <a16:creationId xmlns:a16="http://schemas.microsoft.com/office/drawing/2014/main" id="{7DC9D67A-4345-0368-7743-28E929901A12}"/>
              </a:ext>
            </a:extLst>
          </p:cNvPr>
          <p:cNvSpPr>
            <a:spLocks noGrp="1"/>
          </p:cNvSpPr>
          <p:nvPr>
            <p:ph sz="quarter" idx="1"/>
          </p:nvPr>
        </p:nvSpPr>
        <p:spPr>
          <a:xfrm>
            <a:off x="130629" y="765111"/>
            <a:ext cx="11930742" cy="5818251"/>
          </a:xfrm>
        </p:spPr>
        <p:txBody>
          <a:bodyPr/>
          <a:lstStyle/>
          <a:p>
            <a:r>
              <a:rPr lang="en-GB" sz="2800" dirty="0"/>
              <a:t>For almost five hundred years (prior to the start of the twenty-first century), laws were then made for Wales by the Parliament at Westminster</a:t>
            </a:r>
          </a:p>
          <a:p>
            <a:r>
              <a:rPr lang="en-GB" sz="2800" dirty="0"/>
              <a:t>Until mid-nineteenth century, Wales, ‘mostly a geographical expression, reminding people of a distinctive past but not so much a distinctive present’ (Deacon, 2018, p. 4).  </a:t>
            </a:r>
          </a:p>
          <a:p>
            <a:r>
              <a:rPr lang="en-GB" sz="2800" dirty="0"/>
              <a:t>But feelings of identity/culture remained, &amp; widening of electoral franchise would see the Liberal Party (the party of the middle/working classes) assume pre-eminence</a:t>
            </a:r>
          </a:p>
          <a:p>
            <a:r>
              <a:rPr lang="en-GB" sz="2800" dirty="0"/>
              <a:t>Political development accompanied by rise in Welsh nationalism characterised by religious non-conformism (wish to disestablish Church of England from Wales), and desire to make Wales a nation-state.</a:t>
            </a:r>
          </a:p>
          <a:p>
            <a:r>
              <a:rPr lang="en-GB" sz="2800" dirty="0"/>
              <a:t>By the latter part of the century Morgan (1980, p. 90) points to a clear and renewed, ‘sense of Welsh nationality and of national distinctiveness within the wider framework of the United Kingdom’ </a:t>
            </a:r>
          </a:p>
          <a:p>
            <a:pPr marL="0" indent="0">
              <a:buNone/>
            </a:pPr>
            <a:r>
              <a:rPr lang="en-GB" sz="1200" dirty="0"/>
              <a:t>(See Watkin,2012; Watkin and Greenberg, 2018; Deacon, 2018; Mogan, 1995; Morgan, 2022;  Torrance, 2024) </a:t>
            </a:r>
          </a:p>
          <a:p>
            <a:endParaRPr lang="en-GB" dirty="0"/>
          </a:p>
        </p:txBody>
      </p:sp>
    </p:spTree>
    <p:extLst>
      <p:ext uri="{BB962C8B-B14F-4D97-AF65-F5344CB8AC3E}">
        <p14:creationId xmlns:p14="http://schemas.microsoft.com/office/powerpoint/2010/main" val="17493427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83724-626B-1BD4-C530-F78620593A61}"/>
              </a:ext>
            </a:extLst>
          </p:cNvPr>
          <p:cNvSpPr>
            <a:spLocks noGrp="1"/>
          </p:cNvSpPr>
          <p:nvPr>
            <p:ph type="title"/>
          </p:nvPr>
        </p:nvSpPr>
        <p:spPr>
          <a:xfrm>
            <a:off x="179294" y="274638"/>
            <a:ext cx="11403106" cy="563562"/>
          </a:xfrm>
        </p:spPr>
        <p:txBody>
          <a:bodyPr/>
          <a:lstStyle/>
          <a:p>
            <a:r>
              <a:rPr lang="en-GB" dirty="0"/>
              <a:t>The legislative impact of devolution</a:t>
            </a:r>
          </a:p>
        </p:txBody>
      </p:sp>
      <p:sp>
        <p:nvSpPr>
          <p:cNvPr id="3" name="Content Placeholder 2">
            <a:extLst>
              <a:ext uri="{FF2B5EF4-FFF2-40B4-BE49-F238E27FC236}">
                <a16:creationId xmlns:a16="http://schemas.microsoft.com/office/drawing/2014/main" id="{694F9CAB-DC07-7680-71E6-7FC98E13CE9D}"/>
              </a:ext>
            </a:extLst>
          </p:cNvPr>
          <p:cNvSpPr>
            <a:spLocks noGrp="1"/>
          </p:cNvSpPr>
          <p:nvPr>
            <p:ph sz="quarter" idx="1"/>
          </p:nvPr>
        </p:nvSpPr>
        <p:spPr>
          <a:xfrm>
            <a:off x="179294" y="707923"/>
            <a:ext cx="11833412" cy="6150077"/>
          </a:xfrm>
        </p:spPr>
        <p:txBody>
          <a:bodyPr/>
          <a:lstStyle/>
          <a:p>
            <a:r>
              <a:rPr lang="en-GB" sz="3000" dirty="0"/>
              <a:t>The 1997 UK devolution and creation of the National Assembly meant Wales acquired another legislature: not replacing UK Parliament, but sharing law-making </a:t>
            </a:r>
          </a:p>
          <a:p>
            <a:r>
              <a:rPr lang="en-GB" sz="3000" dirty="0"/>
              <a:t>‘Reserved matters’ (see below) and ‘excepted matters’ are the areas where the UK Parliament retains exclusive power to legislate; ‘devolved matters’ are the areas of public policy where the legislative power has been devolved to the national legislatures of Scotland, Wales and Northern Ireland </a:t>
            </a:r>
          </a:p>
          <a:p>
            <a:r>
              <a:rPr lang="en-GB" sz="3000" dirty="0"/>
              <a:t>Devolution of powers set out in country-specific acts of 1998 (plus subsequent adjustments).  For Wales: Government of Wales Act 1998; Government of Wales Act 2006; Wales Act 2014; Wales Act 2017. </a:t>
            </a:r>
          </a:p>
          <a:p>
            <a:r>
              <a:rPr lang="en-GB" sz="3000" dirty="0"/>
              <a:t>The Wales Act 2017 created the ‘Reserved Powers Model’, allowing the Senedd to make laws on matters not reserved to the UK Parliament?  	What are these?</a:t>
            </a:r>
          </a:p>
          <a:p>
            <a:pPr marL="0" indent="0">
              <a:buNone/>
            </a:pPr>
            <a:r>
              <a:rPr lang="en-GB" sz="1200" dirty="0"/>
              <a:t>(See Welsh Parliament, 2021; Hayman</a:t>
            </a:r>
            <a:r>
              <a:rPr lang="en-GB" sz="1200"/>
              <a:t>, 2024; 2024a; </a:t>
            </a:r>
            <a:r>
              <a:rPr lang="en-GB" sz="1200" dirty="0"/>
              <a:t>Cooke, 2024; Torrance</a:t>
            </a:r>
            <a:r>
              <a:rPr lang="en-GB" sz="1200"/>
              <a:t>, 2024; )    </a:t>
            </a:r>
            <a:endParaRPr lang="en-GB" sz="1200" dirty="0"/>
          </a:p>
          <a:p>
            <a:endParaRPr lang="en-GB" dirty="0"/>
          </a:p>
        </p:txBody>
      </p:sp>
      <p:pic>
        <p:nvPicPr>
          <p:cNvPr id="4" name="Graphic 7" descr="Thought with solid fill">
            <a:extLst>
              <a:ext uri="{FF2B5EF4-FFF2-40B4-BE49-F238E27FC236}">
                <a16:creationId xmlns:a16="http://schemas.microsoft.com/office/drawing/2014/main" id="{1D8DFC4D-5707-434E-2EB0-BC8FF811C9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57303" y="5564619"/>
            <a:ext cx="585458" cy="5854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805511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E84DF-DF58-20E4-3A0A-75FE5BC01C62}"/>
              </a:ext>
            </a:extLst>
          </p:cNvPr>
          <p:cNvSpPr>
            <a:spLocks noGrp="1"/>
          </p:cNvSpPr>
          <p:nvPr>
            <p:ph type="title"/>
          </p:nvPr>
        </p:nvSpPr>
        <p:spPr>
          <a:xfrm>
            <a:off x="179294" y="274638"/>
            <a:ext cx="11403106" cy="654510"/>
          </a:xfrm>
        </p:spPr>
        <p:txBody>
          <a:bodyPr/>
          <a:lstStyle/>
          <a:p>
            <a:r>
              <a:rPr lang="en-GB" dirty="0"/>
              <a:t>Main current devolved areas in Wales</a:t>
            </a:r>
          </a:p>
        </p:txBody>
      </p:sp>
      <p:sp>
        <p:nvSpPr>
          <p:cNvPr id="4" name="Content Placeholder 3">
            <a:extLst>
              <a:ext uri="{FF2B5EF4-FFF2-40B4-BE49-F238E27FC236}">
                <a16:creationId xmlns:a16="http://schemas.microsoft.com/office/drawing/2014/main" id="{08AC3538-69BC-974E-94E8-BBC32DF5630F}"/>
              </a:ext>
            </a:extLst>
          </p:cNvPr>
          <p:cNvSpPr>
            <a:spLocks noGrp="1"/>
          </p:cNvSpPr>
          <p:nvPr>
            <p:ph sz="quarter" idx="1"/>
          </p:nvPr>
        </p:nvSpPr>
        <p:spPr>
          <a:xfrm>
            <a:off x="309717" y="929148"/>
            <a:ext cx="11621728" cy="5654214"/>
          </a:xfrm>
        </p:spPr>
        <p:txBody>
          <a:bodyPr/>
          <a:lstStyle/>
          <a:p>
            <a:r>
              <a:rPr lang="en-GB" sz="3200" dirty="0"/>
              <a:t>Agriculture, forestry and fishing</a:t>
            </a:r>
          </a:p>
          <a:p>
            <a:r>
              <a:rPr lang="en-GB" sz="3200" dirty="0"/>
              <a:t>Education</a:t>
            </a:r>
          </a:p>
          <a:p>
            <a:r>
              <a:rPr lang="en-GB" sz="3200" dirty="0"/>
              <a:t>Environment</a:t>
            </a:r>
          </a:p>
          <a:p>
            <a:r>
              <a:rPr lang="en-GB" sz="3200" dirty="0"/>
              <a:t>Health and social care</a:t>
            </a:r>
          </a:p>
          <a:p>
            <a:r>
              <a:rPr lang="en-GB" sz="3200" dirty="0"/>
              <a:t>Housing</a:t>
            </a:r>
          </a:p>
          <a:p>
            <a:r>
              <a:rPr lang="en-GB" sz="3200" dirty="0"/>
              <a:t>Local government</a:t>
            </a:r>
          </a:p>
          <a:p>
            <a:r>
              <a:rPr lang="en-GB" sz="3200" dirty="0"/>
              <a:t>Highways and transport</a:t>
            </a:r>
          </a:p>
          <a:p>
            <a:r>
              <a:rPr lang="en-GB" sz="3200" dirty="0"/>
              <a:t>Some control over income taxation</a:t>
            </a:r>
          </a:p>
          <a:p>
            <a:r>
              <a:rPr lang="en-GB" sz="3200" dirty="0"/>
              <a:t>Welsh language</a:t>
            </a:r>
          </a:p>
          <a:p>
            <a:pPr marL="0" indent="0">
              <a:buNone/>
            </a:pPr>
            <a:r>
              <a:rPr lang="en-GB" sz="1200" dirty="0"/>
              <a:t>(See Welsh Parliament, 2021; Hayman, 2024; Cooke, 2024; Torrance, 2024)    </a:t>
            </a:r>
          </a:p>
          <a:p>
            <a:endParaRPr lang="en-GB" sz="3200" dirty="0"/>
          </a:p>
          <a:p>
            <a:pPr marL="0" indent="0">
              <a:buNone/>
            </a:pPr>
            <a:endParaRPr lang="en-GB" sz="3200" dirty="0"/>
          </a:p>
        </p:txBody>
      </p:sp>
    </p:spTree>
    <p:extLst>
      <p:ext uri="{BB962C8B-B14F-4D97-AF65-F5344CB8AC3E}">
        <p14:creationId xmlns:p14="http://schemas.microsoft.com/office/powerpoint/2010/main" val="14560061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85A2A-0B41-485D-988F-59C95863E3B8}"/>
              </a:ext>
            </a:extLst>
          </p:cNvPr>
          <p:cNvSpPr>
            <a:spLocks noGrp="1"/>
          </p:cNvSpPr>
          <p:nvPr>
            <p:ph type="title"/>
          </p:nvPr>
        </p:nvSpPr>
        <p:spPr>
          <a:xfrm>
            <a:off x="161366" y="274637"/>
            <a:ext cx="12030634" cy="1184885"/>
          </a:xfrm>
        </p:spPr>
        <p:txBody>
          <a:bodyPr/>
          <a:lstStyle/>
          <a:p>
            <a:pPr>
              <a:defRPr/>
            </a:pPr>
            <a:r>
              <a:rPr lang="en-GB" sz="3200" dirty="0"/>
              <a:t>Welsh involvement in the creation of the National Health Service: Minister of Health Aneurin ‘Nye’ Bevan</a:t>
            </a:r>
          </a:p>
        </p:txBody>
      </p:sp>
      <p:pic>
        <p:nvPicPr>
          <p:cNvPr id="3" name="Picture 2">
            <a:extLst>
              <a:ext uri="{FF2B5EF4-FFF2-40B4-BE49-F238E27FC236}">
                <a16:creationId xmlns:a16="http://schemas.microsoft.com/office/drawing/2014/main" id="{4249E222-A379-7207-7A23-DD9B4D3E4AE7}"/>
              </a:ext>
            </a:extLst>
          </p:cNvPr>
          <p:cNvPicPr>
            <a:picLocks noChangeAspect="1"/>
          </p:cNvPicPr>
          <p:nvPr/>
        </p:nvPicPr>
        <p:blipFill>
          <a:blip r:embed="rId3"/>
          <a:stretch>
            <a:fillRect/>
          </a:stretch>
        </p:blipFill>
        <p:spPr>
          <a:xfrm>
            <a:off x="2608730" y="1519470"/>
            <a:ext cx="6228108" cy="3505056"/>
          </a:xfrm>
          <a:prstGeom prst="rect">
            <a:avLst/>
          </a:prstGeom>
        </p:spPr>
      </p:pic>
      <p:pic>
        <p:nvPicPr>
          <p:cNvPr id="9" name="Picture 8">
            <a:extLst>
              <a:ext uri="{FF2B5EF4-FFF2-40B4-BE49-F238E27FC236}">
                <a16:creationId xmlns:a16="http://schemas.microsoft.com/office/drawing/2014/main" id="{F06C2817-4CE2-2936-C723-7DDC908D54D4}"/>
              </a:ext>
            </a:extLst>
          </p:cNvPr>
          <p:cNvPicPr>
            <a:picLocks noChangeAspect="1"/>
          </p:cNvPicPr>
          <p:nvPr/>
        </p:nvPicPr>
        <p:blipFill>
          <a:blip r:embed="rId4"/>
          <a:stretch>
            <a:fillRect/>
          </a:stretch>
        </p:blipFill>
        <p:spPr>
          <a:xfrm>
            <a:off x="161366" y="5398473"/>
            <a:ext cx="11587104" cy="1184885"/>
          </a:xfrm>
          <a:prstGeom prst="rect">
            <a:avLst/>
          </a:prstGeom>
        </p:spPr>
      </p:pic>
    </p:spTree>
    <p:extLst>
      <p:ext uri="{BB962C8B-B14F-4D97-AF65-F5344CB8AC3E}">
        <p14:creationId xmlns:p14="http://schemas.microsoft.com/office/powerpoint/2010/main" val="23473801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35659899-321B-23BB-CB73-0827E101B210}"/>
              </a:ext>
            </a:extLst>
          </p:cNvPr>
          <p:cNvSpPr>
            <a:spLocks noGrp="1"/>
          </p:cNvSpPr>
          <p:nvPr>
            <p:ph type="title"/>
          </p:nvPr>
        </p:nvSpPr>
        <p:spPr>
          <a:xfrm>
            <a:off x="373224" y="274638"/>
            <a:ext cx="9837576" cy="665162"/>
          </a:xfrm>
        </p:spPr>
        <p:txBody>
          <a:bodyPr/>
          <a:lstStyle/>
          <a:p>
            <a:r>
              <a:rPr lang="en-GB" altLang="en-US" dirty="0"/>
              <a:t>The origins of the UK ‘welfare state’</a:t>
            </a:r>
          </a:p>
        </p:txBody>
      </p:sp>
      <p:sp>
        <p:nvSpPr>
          <p:cNvPr id="15363" name="Content Placeholder 2">
            <a:extLst>
              <a:ext uri="{FF2B5EF4-FFF2-40B4-BE49-F238E27FC236}">
                <a16:creationId xmlns:a16="http://schemas.microsoft.com/office/drawing/2014/main" id="{C5FD5A94-D3C3-6920-D7F2-D610640DA1E7}"/>
              </a:ext>
            </a:extLst>
          </p:cNvPr>
          <p:cNvSpPr>
            <a:spLocks noGrp="1"/>
          </p:cNvSpPr>
          <p:nvPr>
            <p:ph sz="quarter" idx="1"/>
          </p:nvPr>
        </p:nvSpPr>
        <p:spPr>
          <a:xfrm>
            <a:off x="373224" y="939800"/>
            <a:ext cx="11551298" cy="5918202"/>
          </a:xfrm>
        </p:spPr>
        <p:txBody>
          <a:bodyPr/>
          <a:lstStyle/>
          <a:p>
            <a:pPr>
              <a:defRPr/>
            </a:pPr>
            <a:r>
              <a:rPr lang="en-GB" altLang="en-US" sz="3200" dirty="0"/>
              <a:t>The British welfare model closely associated with major reforms in the 1940s and the establishment of</a:t>
            </a:r>
            <a:r>
              <a:rPr lang="en-GB" altLang="en-US" sz="3200" b="1" dirty="0"/>
              <a:t> universal, redistributive </a:t>
            </a:r>
            <a:r>
              <a:rPr lang="en-GB" altLang="en-US" sz="3200" dirty="0"/>
              <a:t>and</a:t>
            </a:r>
            <a:r>
              <a:rPr lang="en-GB" altLang="en-US" sz="3200" b="1" dirty="0"/>
              <a:t> national</a:t>
            </a:r>
            <a:r>
              <a:rPr lang="en-GB" altLang="en-US" sz="3200" dirty="0"/>
              <a:t> welfare services.</a:t>
            </a:r>
          </a:p>
          <a:p>
            <a:pPr>
              <a:buFont typeface="Arial" panose="020B0604020202020204" pitchFamily="34" charset="0"/>
              <a:buChar char="•"/>
              <a:defRPr/>
            </a:pPr>
            <a:r>
              <a:rPr lang="en-GB" altLang="en-US" sz="3200" dirty="0"/>
              <a:t>Clearest exposition of the rationale behind the reform perhaps found in William Beveridge’s 1942 report </a:t>
            </a:r>
            <a:r>
              <a:rPr lang="en-GB" altLang="en-US" sz="3200" i="1" dirty="0"/>
              <a:t>Social Insurance and Allied Services</a:t>
            </a:r>
          </a:p>
          <a:p>
            <a:pPr>
              <a:buFont typeface="Arial" panose="020B0604020202020204" pitchFamily="34" charset="0"/>
              <a:buChar char="•"/>
              <a:defRPr/>
            </a:pPr>
            <a:r>
              <a:rPr lang="en-GB" altLang="en-US" sz="3200" dirty="0"/>
              <a:t>Beveridge outlined a plan for a social insurance scheme for social security, based on all-inclusive flat-rate benefits; comprehensive health and education systems; state support for full employment.  </a:t>
            </a:r>
          </a:p>
          <a:p>
            <a:pPr>
              <a:buFont typeface="Arial" panose="020B0604020202020204" pitchFamily="34" charset="0"/>
              <a:buChar char="•"/>
              <a:defRPr/>
            </a:pPr>
            <a:r>
              <a:rPr lang="en-GB" altLang="en-US" sz="3200" dirty="0"/>
              <a:t>The term ‘welfare state’ became increasingly used in the UK in the 1940s to mean a benevolent state that promoted citizens’ welfare. </a:t>
            </a:r>
          </a:p>
          <a:p>
            <a:pPr marL="0" indent="0">
              <a:buNone/>
              <a:defRPr/>
            </a:pPr>
            <a:endParaRPr lang="en-GB" altLang="en-US" sz="1600" dirty="0"/>
          </a:p>
          <a:p>
            <a:pPr marL="0" indent="0">
              <a:buNone/>
              <a:defRPr/>
            </a:pPr>
            <a:r>
              <a:rPr lang="en-GB" altLang="en-US" sz="1600" dirty="0"/>
              <a:t>(See Alcock,2009; Lowe, 1999)</a:t>
            </a:r>
            <a:endParaRPr lang="en-US" altLang="en-US" sz="1600" dirty="0"/>
          </a:p>
          <a:p>
            <a:pPr>
              <a:defRPr/>
            </a:pPr>
            <a:endParaRPr lang="en-GB" alt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5C93D-836F-66A3-5D89-947AB9A415D2}"/>
              </a:ext>
            </a:extLst>
          </p:cNvPr>
          <p:cNvSpPr>
            <a:spLocks noGrp="1"/>
          </p:cNvSpPr>
          <p:nvPr>
            <p:ph type="title"/>
          </p:nvPr>
        </p:nvSpPr>
        <p:spPr>
          <a:xfrm>
            <a:off x="163286" y="274638"/>
            <a:ext cx="11419114" cy="541791"/>
          </a:xfrm>
        </p:spPr>
        <p:txBody>
          <a:bodyPr/>
          <a:lstStyle/>
          <a:p>
            <a:r>
              <a:rPr lang="en-GB" dirty="0"/>
              <a:t>(Post-devolution) healthcare across the UK </a:t>
            </a:r>
          </a:p>
        </p:txBody>
      </p:sp>
      <p:sp>
        <p:nvSpPr>
          <p:cNvPr id="3" name="Content Placeholder 2">
            <a:extLst>
              <a:ext uri="{FF2B5EF4-FFF2-40B4-BE49-F238E27FC236}">
                <a16:creationId xmlns:a16="http://schemas.microsoft.com/office/drawing/2014/main" id="{128B5F59-386F-8091-3702-55985D67A691}"/>
              </a:ext>
            </a:extLst>
          </p:cNvPr>
          <p:cNvSpPr>
            <a:spLocks noGrp="1"/>
          </p:cNvSpPr>
          <p:nvPr>
            <p:ph sz="quarter" idx="1"/>
          </p:nvPr>
        </p:nvSpPr>
        <p:spPr>
          <a:xfrm>
            <a:off x="163286" y="816429"/>
            <a:ext cx="12028714" cy="5766934"/>
          </a:xfrm>
        </p:spPr>
        <p:txBody>
          <a:bodyPr/>
          <a:lstStyle/>
          <a:p>
            <a:r>
              <a:rPr lang="en-GB" sz="2800" dirty="0"/>
              <a:t>Since devolution in the late 1990s, the respective governments in England, Scotland, Wales &amp; Northern Ireland responsible for organising &amp; delivering healthcare services</a:t>
            </a:r>
          </a:p>
          <a:p>
            <a:r>
              <a:rPr lang="en-GB" sz="2800" dirty="0"/>
              <a:t>Each country has a particular organisational structure  </a:t>
            </a:r>
          </a:p>
          <a:p>
            <a:r>
              <a:rPr lang="en-GB" sz="2800" dirty="0"/>
              <a:t>For instance, at a local level, each country has its own way structure for commissioning  and/or planning health and care services:</a:t>
            </a:r>
          </a:p>
          <a:p>
            <a:pPr lvl="1"/>
            <a:r>
              <a:rPr lang="en-GB" sz="2800" dirty="0"/>
              <a:t>Integrated Care Systems in England; </a:t>
            </a:r>
          </a:p>
          <a:p>
            <a:pPr lvl="1"/>
            <a:r>
              <a:rPr lang="en-GB" sz="2800" dirty="0"/>
              <a:t>Health boards in Scotland and Wales;</a:t>
            </a:r>
          </a:p>
          <a:p>
            <a:pPr lvl="1"/>
            <a:r>
              <a:rPr lang="en-GB" sz="2800" dirty="0"/>
              <a:t>Health and social care board in Northern Ireland. </a:t>
            </a:r>
          </a:p>
          <a:p>
            <a:r>
              <a:rPr lang="en-GB" sz="2800" dirty="0"/>
              <a:t>Or in terms of regulating/scrutinising England has the Care Quality Commission &amp; Wales has Health care Inspectorate Wales (but note the regulating/scrutinising bodes with a UK-wide remit, e.g. General Medical Council &amp; Nursing and Midwifery Council)</a:t>
            </a:r>
          </a:p>
          <a:p>
            <a:pPr marL="0" indent="0">
              <a:buNone/>
            </a:pPr>
            <a:r>
              <a:rPr lang="en-GB" sz="1200" dirty="0"/>
              <a:t>(see Anderson et al., 2022a)</a:t>
            </a:r>
          </a:p>
        </p:txBody>
      </p:sp>
    </p:spTree>
    <p:extLst>
      <p:ext uri="{BB962C8B-B14F-4D97-AF65-F5344CB8AC3E}">
        <p14:creationId xmlns:p14="http://schemas.microsoft.com/office/powerpoint/2010/main" val="6332391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A8CD9-BCDA-CEEE-0FEA-0B7F697B4608}"/>
              </a:ext>
            </a:extLst>
          </p:cNvPr>
          <p:cNvSpPr>
            <a:spLocks noGrp="1"/>
          </p:cNvSpPr>
          <p:nvPr>
            <p:ph type="title"/>
          </p:nvPr>
        </p:nvSpPr>
        <p:spPr>
          <a:xfrm>
            <a:off x="58995" y="274638"/>
            <a:ext cx="12133005" cy="536523"/>
          </a:xfrm>
        </p:spPr>
        <p:txBody>
          <a:bodyPr/>
          <a:lstStyle/>
          <a:p>
            <a:r>
              <a:rPr lang="en-GB" sz="3000" dirty="0"/>
              <a:t>Post-devolution structure of the NHS across the UK’s constituent countries</a:t>
            </a:r>
          </a:p>
        </p:txBody>
      </p:sp>
      <p:sp>
        <p:nvSpPr>
          <p:cNvPr id="3" name="Content Placeholder 2">
            <a:extLst>
              <a:ext uri="{FF2B5EF4-FFF2-40B4-BE49-F238E27FC236}">
                <a16:creationId xmlns:a16="http://schemas.microsoft.com/office/drawing/2014/main" id="{4DDF23E6-96F0-1275-C65D-86879ADD1AF8}"/>
              </a:ext>
            </a:extLst>
          </p:cNvPr>
          <p:cNvSpPr>
            <a:spLocks noGrp="1"/>
          </p:cNvSpPr>
          <p:nvPr>
            <p:ph sz="quarter" idx="1"/>
          </p:nvPr>
        </p:nvSpPr>
        <p:spPr>
          <a:xfrm>
            <a:off x="58995" y="914400"/>
            <a:ext cx="12074011" cy="5810864"/>
          </a:xfrm>
        </p:spPr>
        <p:txBody>
          <a:bodyPr/>
          <a:lstStyle/>
          <a:p>
            <a:r>
              <a:rPr lang="en-GB" sz="3000" dirty="0"/>
              <a:t>Each country expected to implement priorities outlined in national plans/strategies, e.g. </a:t>
            </a:r>
            <a:r>
              <a:rPr lang="en-GB" sz="3000" i="1" dirty="0"/>
              <a:t>The NHS Long Term Plan (</a:t>
            </a:r>
            <a:r>
              <a:rPr lang="en-GB" sz="3000" dirty="0"/>
              <a:t>NHS England, 2019); </a:t>
            </a:r>
            <a:r>
              <a:rPr lang="en-GB" sz="3000" i="1" dirty="0"/>
              <a:t>Public Health Priorities for Scotland</a:t>
            </a:r>
            <a:r>
              <a:rPr lang="en-GB" sz="3000" dirty="0"/>
              <a:t> (Scottish Government, 2018); </a:t>
            </a:r>
            <a:r>
              <a:rPr lang="en-GB" sz="3000" i="1" dirty="0"/>
              <a:t>A Healthier Wales: our Plan for Health and Social Care </a:t>
            </a:r>
            <a:r>
              <a:rPr lang="en-GB" sz="3000" dirty="0"/>
              <a:t>(WG, 2021</a:t>
            </a:r>
            <a:r>
              <a:rPr lang="en-GB" sz="3000" i="1" dirty="0"/>
              <a:t>) </a:t>
            </a:r>
            <a:r>
              <a:rPr lang="en-GB" sz="3000" dirty="0"/>
              <a:t>in Wales; and </a:t>
            </a:r>
            <a:r>
              <a:rPr lang="en-GB" sz="3000" i="1" dirty="0"/>
              <a:t>Autism Strategy 2023 – 2028 To Respect, To Listen, To Involve </a:t>
            </a:r>
            <a:r>
              <a:rPr lang="en-GB" sz="3000" dirty="0"/>
              <a:t>(Department of Health, 2023) in Northern Ireland </a:t>
            </a:r>
          </a:p>
          <a:p>
            <a:r>
              <a:rPr lang="en-GB" sz="3000" dirty="0"/>
              <a:t>The UK Government allocates a set budget for healthcare in England, but provides a block grant to Scotland, Wales, and Northern Ireland for public spending; this is distributed according to funding priorities decided by each devolved government. </a:t>
            </a:r>
          </a:p>
          <a:p>
            <a:r>
              <a:rPr lang="en-GB" sz="3000" dirty="0"/>
              <a:t>Country-specific systems/approaches make for a complex organisation: the table on the following slide displays the comparative structure of the NHS across the UK’s four constituent countries (see Anderson et al., 2022, p. 19) </a:t>
            </a:r>
          </a:p>
        </p:txBody>
      </p:sp>
    </p:spTree>
    <p:extLst>
      <p:ext uri="{BB962C8B-B14F-4D97-AF65-F5344CB8AC3E}">
        <p14:creationId xmlns:p14="http://schemas.microsoft.com/office/powerpoint/2010/main" val="22783184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98F92EDE-890A-261F-5E00-C3EABEAC2455}"/>
              </a:ext>
            </a:extLst>
          </p:cNvPr>
          <p:cNvGraphicFramePr>
            <a:graphicFrameLocks noGrp="1"/>
          </p:cNvGraphicFramePr>
          <p:nvPr>
            <p:extLst>
              <p:ext uri="{D42A27DB-BD31-4B8C-83A1-F6EECF244321}">
                <p14:modId xmlns:p14="http://schemas.microsoft.com/office/powerpoint/2010/main" val="106835163"/>
              </p:ext>
            </p:extLst>
          </p:nvPr>
        </p:nvGraphicFramePr>
        <p:xfrm>
          <a:off x="228601" y="228601"/>
          <a:ext cx="11772901" cy="6493385"/>
        </p:xfrm>
        <a:graphic>
          <a:graphicData uri="http://schemas.openxmlformats.org/drawingml/2006/table">
            <a:tbl>
              <a:tblPr firstRow="1" bandRow="1">
                <a:tableStyleId>{5940675A-B579-460E-94D1-54222C63F5DA}</a:tableStyleId>
              </a:tblPr>
              <a:tblGrid>
                <a:gridCol w="2365309">
                  <a:extLst>
                    <a:ext uri="{9D8B030D-6E8A-4147-A177-3AD203B41FA5}">
                      <a16:colId xmlns:a16="http://schemas.microsoft.com/office/drawing/2014/main" val="2314661036"/>
                    </a:ext>
                  </a:extLst>
                </a:gridCol>
                <a:gridCol w="2057751">
                  <a:extLst>
                    <a:ext uri="{9D8B030D-6E8A-4147-A177-3AD203B41FA5}">
                      <a16:colId xmlns:a16="http://schemas.microsoft.com/office/drawing/2014/main" val="4133244151"/>
                    </a:ext>
                  </a:extLst>
                </a:gridCol>
                <a:gridCol w="2367734">
                  <a:extLst>
                    <a:ext uri="{9D8B030D-6E8A-4147-A177-3AD203B41FA5}">
                      <a16:colId xmlns:a16="http://schemas.microsoft.com/office/drawing/2014/main" val="17052234"/>
                    </a:ext>
                  </a:extLst>
                </a:gridCol>
                <a:gridCol w="2449948">
                  <a:extLst>
                    <a:ext uri="{9D8B030D-6E8A-4147-A177-3AD203B41FA5}">
                      <a16:colId xmlns:a16="http://schemas.microsoft.com/office/drawing/2014/main" val="2721303091"/>
                    </a:ext>
                  </a:extLst>
                </a:gridCol>
                <a:gridCol w="2532159">
                  <a:extLst>
                    <a:ext uri="{9D8B030D-6E8A-4147-A177-3AD203B41FA5}">
                      <a16:colId xmlns:a16="http://schemas.microsoft.com/office/drawing/2014/main" val="843506982"/>
                    </a:ext>
                  </a:extLst>
                </a:gridCol>
              </a:tblGrid>
              <a:tr h="511650">
                <a:tc>
                  <a:txBody>
                    <a:bodyPr/>
                    <a:lstStyle/>
                    <a:p>
                      <a:endParaRPr lang="en-GB" dirty="0"/>
                    </a:p>
                  </a:txBody>
                  <a:tcPr/>
                </a:tc>
                <a:tc>
                  <a:txBody>
                    <a:bodyPr/>
                    <a:lstStyle/>
                    <a:p>
                      <a:r>
                        <a:rPr lang="en-GB" sz="1600" b="1" dirty="0"/>
                        <a:t>England </a:t>
                      </a:r>
                    </a:p>
                  </a:txBody>
                  <a:tcPr/>
                </a:tc>
                <a:tc>
                  <a:txBody>
                    <a:bodyPr/>
                    <a:lstStyle/>
                    <a:p>
                      <a:r>
                        <a:rPr lang="en-GB" sz="1600" b="1" dirty="0"/>
                        <a:t>Scotland </a:t>
                      </a:r>
                    </a:p>
                  </a:txBody>
                  <a:tcPr/>
                </a:tc>
                <a:tc>
                  <a:txBody>
                    <a:bodyPr/>
                    <a:lstStyle/>
                    <a:p>
                      <a:r>
                        <a:rPr lang="en-GB" sz="1600" b="1" dirty="0"/>
                        <a:t>Wales </a:t>
                      </a:r>
                    </a:p>
                  </a:txBody>
                  <a:tcPr/>
                </a:tc>
                <a:tc>
                  <a:txBody>
                    <a:bodyPr/>
                    <a:lstStyle/>
                    <a:p>
                      <a:r>
                        <a:rPr lang="en-GB" sz="1600" b="1" dirty="0"/>
                        <a:t>Northern Ireland</a:t>
                      </a:r>
                    </a:p>
                  </a:txBody>
                  <a:tcPr/>
                </a:tc>
                <a:extLst>
                  <a:ext uri="{0D108BD9-81ED-4DB2-BD59-A6C34878D82A}">
                    <a16:rowId xmlns:a16="http://schemas.microsoft.com/office/drawing/2014/main" val="2882859399"/>
                  </a:ext>
                </a:extLst>
              </a:tr>
              <a:tr h="818806">
                <a:tc>
                  <a:txBody>
                    <a:bodyPr/>
                    <a:lstStyle/>
                    <a:p>
                      <a:pPr algn="l"/>
                      <a:r>
                        <a:rPr lang="en-GB" sz="1600" b="1" dirty="0"/>
                        <a:t>Government Department</a:t>
                      </a:r>
                    </a:p>
                  </a:txBody>
                  <a:tcPr/>
                </a:tc>
                <a:tc>
                  <a:txBody>
                    <a:bodyPr/>
                    <a:lstStyle/>
                    <a:p>
                      <a:r>
                        <a:rPr lang="en-GB" sz="1400" b="1" dirty="0"/>
                        <a:t>Department of Health and Social Care</a:t>
                      </a:r>
                    </a:p>
                  </a:txBody>
                  <a:tcPr/>
                </a:tc>
                <a:tc>
                  <a:txBody>
                    <a:bodyPr/>
                    <a:lstStyle/>
                    <a:p>
                      <a:r>
                        <a:rPr lang="en-GB" sz="1400" b="1" dirty="0"/>
                        <a:t>Scottish Government Health and Social Care Directorates</a:t>
                      </a:r>
                    </a:p>
                  </a:txBody>
                  <a:tcPr/>
                </a:tc>
                <a:tc>
                  <a:txBody>
                    <a:bodyPr/>
                    <a:lstStyle/>
                    <a:p>
                      <a:r>
                        <a:rPr lang="en-GB" sz="1400" b="1" dirty="0"/>
                        <a:t>Welsh Government/Department of Health and Social Services</a:t>
                      </a:r>
                    </a:p>
                  </a:txBody>
                  <a:tcPr/>
                </a:tc>
                <a:tc>
                  <a:txBody>
                    <a:bodyPr/>
                    <a:lstStyle/>
                    <a:p>
                      <a:r>
                        <a:rPr lang="en-GB" sz="1400" b="1" dirty="0"/>
                        <a:t>Department of Health, Social Services and Public Safety</a:t>
                      </a:r>
                    </a:p>
                  </a:txBody>
                  <a:tcPr/>
                </a:tc>
                <a:extLst>
                  <a:ext uri="{0D108BD9-81ED-4DB2-BD59-A6C34878D82A}">
                    <a16:rowId xmlns:a16="http://schemas.microsoft.com/office/drawing/2014/main" val="3229241451"/>
                  </a:ext>
                </a:extLst>
              </a:tr>
              <a:tr h="1458691">
                <a:tc>
                  <a:txBody>
                    <a:bodyPr/>
                    <a:lstStyle/>
                    <a:p>
                      <a:r>
                        <a:rPr lang="en-GB" sz="1600" b="1" dirty="0"/>
                        <a:t>Commissioning/ Planning</a:t>
                      </a:r>
                    </a:p>
                  </a:txBody>
                  <a:tcPr/>
                </a:tc>
                <a:tc>
                  <a:txBody>
                    <a:bodyPr/>
                    <a:lstStyle/>
                    <a:p>
                      <a:r>
                        <a:rPr lang="en-GB" sz="1200" dirty="0"/>
                        <a:t>NHS England </a:t>
                      </a:r>
                    </a:p>
                    <a:p>
                      <a:r>
                        <a:rPr lang="en-GB" sz="1200" dirty="0"/>
                        <a:t>Integrated Commissioning Systems</a:t>
                      </a:r>
                    </a:p>
                  </a:txBody>
                  <a:tcPr/>
                </a:tc>
                <a:tc>
                  <a:txBody>
                    <a:bodyPr/>
                    <a:lstStyle/>
                    <a:p>
                      <a:r>
                        <a:rPr lang="en-GB" sz="1200" dirty="0"/>
                        <a:t>Local Authorities</a:t>
                      </a:r>
                    </a:p>
                    <a:p>
                      <a:r>
                        <a:rPr lang="en-GB" sz="1200" dirty="0"/>
                        <a:t>NHS Boards (14)</a:t>
                      </a:r>
                    </a:p>
                    <a:p>
                      <a:r>
                        <a:rPr lang="en-GB" sz="1200" dirty="0"/>
                        <a:t>Special Health Boards</a:t>
                      </a:r>
                    </a:p>
                    <a:p>
                      <a:r>
                        <a:rPr lang="en-GB" sz="1200" dirty="0"/>
                        <a:t>Integration Joint Boards</a:t>
                      </a:r>
                    </a:p>
                  </a:txBody>
                  <a:tcPr/>
                </a:tc>
                <a:tc>
                  <a:txBody>
                    <a:bodyPr/>
                    <a:lstStyle/>
                    <a:p>
                      <a:r>
                        <a:rPr lang="en-GB" sz="1200" dirty="0"/>
                        <a:t>Department of Health and Social Services</a:t>
                      </a:r>
                    </a:p>
                    <a:p>
                      <a:r>
                        <a:rPr lang="en-GB" sz="1200" dirty="0"/>
                        <a:t>Hosted bodies</a:t>
                      </a:r>
                    </a:p>
                    <a:p>
                      <a:r>
                        <a:rPr lang="en-GB" sz="1200" dirty="0"/>
                        <a:t>Local Authorities </a:t>
                      </a:r>
                    </a:p>
                    <a:p>
                      <a:r>
                        <a:rPr lang="en-GB" sz="1200" dirty="0"/>
                        <a:t>NHS trust (public health, ambulance and specialist cancer services)</a:t>
                      </a:r>
                    </a:p>
                    <a:p>
                      <a:r>
                        <a:rPr lang="en-GB" sz="1200" dirty="0"/>
                        <a:t>Local Health Boards</a:t>
                      </a:r>
                    </a:p>
                  </a:txBody>
                  <a:tcPr/>
                </a:tc>
                <a:tc>
                  <a:txBody>
                    <a:bodyPr/>
                    <a:lstStyle/>
                    <a:p>
                      <a:r>
                        <a:rPr lang="en-GB" sz="1200" dirty="0"/>
                        <a:t>Health and Social Care Board</a:t>
                      </a:r>
                    </a:p>
                    <a:p>
                      <a:r>
                        <a:rPr lang="en-GB" sz="1200" dirty="0"/>
                        <a:t>Local Commissioning Groups (5)</a:t>
                      </a:r>
                    </a:p>
                  </a:txBody>
                  <a:tcPr/>
                </a:tc>
                <a:extLst>
                  <a:ext uri="{0D108BD9-81ED-4DB2-BD59-A6C34878D82A}">
                    <a16:rowId xmlns:a16="http://schemas.microsoft.com/office/drawing/2014/main" val="1924672536"/>
                  </a:ext>
                </a:extLst>
              </a:tr>
              <a:tr h="1090012">
                <a:tc>
                  <a:txBody>
                    <a:bodyPr/>
                    <a:lstStyle/>
                    <a:p>
                      <a:r>
                        <a:rPr lang="en-GB" sz="1600" b="1" dirty="0"/>
                        <a:t>Providing </a:t>
                      </a:r>
                    </a:p>
                  </a:txBody>
                  <a:tcPr/>
                </a:tc>
                <a:tc>
                  <a:txBody>
                    <a:bodyPr/>
                    <a:lstStyle/>
                    <a:p>
                      <a:r>
                        <a:rPr lang="en-GB" sz="1200" dirty="0"/>
                        <a:t>NHS Trusts</a:t>
                      </a:r>
                    </a:p>
                    <a:p>
                      <a:r>
                        <a:rPr lang="en-GB" sz="1200" dirty="0"/>
                        <a:t>NHS Foundation trust</a:t>
                      </a:r>
                    </a:p>
                    <a:p>
                      <a:r>
                        <a:rPr lang="en-GB" sz="1200" dirty="0"/>
                        <a:t>Primary care providers</a:t>
                      </a:r>
                    </a:p>
                    <a:p>
                      <a:r>
                        <a:rPr lang="en-GB" sz="1200" dirty="0"/>
                        <a:t>Private providers</a:t>
                      </a:r>
                    </a:p>
                    <a:p>
                      <a:r>
                        <a:rPr lang="en-GB" sz="1200" dirty="0"/>
                        <a:t>Third sector</a:t>
                      </a:r>
                    </a:p>
                  </a:txBody>
                  <a:tcPr/>
                </a:tc>
                <a:tc>
                  <a:txBody>
                    <a:bodyPr/>
                    <a:lstStyle/>
                    <a:p>
                      <a:r>
                        <a:rPr lang="en-GB" sz="1200" dirty="0"/>
                        <a:t>Hospitals</a:t>
                      </a:r>
                    </a:p>
                    <a:p>
                      <a:r>
                        <a:rPr lang="en-GB" sz="1200" dirty="0"/>
                        <a:t>Primary care providers</a:t>
                      </a:r>
                    </a:p>
                    <a:p>
                      <a:r>
                        <a:rPr lang="en-GB" sz="1200" dirty="0"/>
                        <a:t>Third sector</a:t>
                      </a:r>
                    </a:p>
                  </a:txBody>
                  <a:tcPr/>
                </a:tc>
                <a:tc>
                  <a:txBody>
                    <a:bodyPr/>
                    <a:lstStyle/>
                    <a:p>
                      <a:r>
                        <a:rPr lang="en-GB" sz="1200" dirty="0"/>
                        <a:t>Tertiary care providers</a:t>
                      </a:r>
                    </a:p>
                    <a:p>
                      <a:r>
                        <a:rPr lang="en-GB" sz="1200" dirty="0"/>
                        <a:t>Secondary care providers</a:t>
                      </a:r>
                    </a:p>
                    <a:p>
                      <a:r>
                        <a:rPr lang="en-GB" sz="1200" dirty="0"/>
                        <a:t>Primary care providers</a:t>
                      </a:r>
                    </a:p>
                    <a:p>
                      <a:r>
                        <a:rPr lang="en-GB" sz="1200" dirty="0"/>
                        <a:t>Community services </a:t>
                      </a:r>
                    </a:p>
                    <a:p>
                      <a:r>
                        <a:rPr lang="en-GB" sz="1200" dirty="0"/>
                        <a:t>Third sector</a:t>
                      </a:r>
                    </a:p>
                  </a:txBody>
                  <a:tcPr/>
                </a:tc>
                <a:tc>
                  <a:txBody>
                    <a:bodyPr/>
                    <a:lstStyle/>
                    <a:p>
                      <a:r>
                        <a:rPr lang="en-GB" sz="1200" dirty="0"/>
                        <a:t>Health and social care trusts</a:t>
                      </a:r>
                    </a:p>
                    <a:p>
                      <a:r>
                        <a:rPr lang="en-GB" sz="1200" dirty="0"/>
                        <a:t>Ambulance trust</a:t>
                      </a:r>
                    </a:p>
                    <a:p>
                      <a:r>
                        <a:rPr lang="en-GB" sz="1200" dirty="0"/>
                        <a:t>Primary care providers</a:t>
                      </a:r>
                    </a:p>
                    <a:p>
                      <a:r>
                        <a:rPr lang="en-GB" sz="1200" dirty="0"/>
                        <a:t>Third sector</a:t>
                      </a:r>
                    </a:p>
                  </a:txBody>
                  <a:tcPr/>
                </a:tc>
                <a:extLst>
                  <a:ext uri="{0D108BD9-81ED-4DB2-BD59-A6C34878D82A}">
                    <a16:rowId xmlns:a16="http://schemas.microsoft.com/office/drawing/2014/main" val="1231078847"/>
                  </a:ext>
                </a:extLst>
              </a:tr>
              <a:tr h="1232200">
                <a:tc>
                  <a:txBody>
                    <a:bodyPr/>
                    <a:lstStyle/>
                    <a:p>
                      <a:r>
                        <a:rPr lang="en-GB" sz="1600" b="1" dirty="0"/>
                        <a:t>Regulating/scrutinising </a:t>
                      </a:r>
                    </a:p>
                  </a:txBody>
                  <a:tcPr/>
                </a:tc>
                <a:tc>
                  <a:txBody>
                    <a:bodyPr/>
                    <a:lstStyle/>
                    <a:p>
                      <a:r>
                        <a:rPr lang="en-GB" sz="1200" dirty="0"/>
                        <a:t>Care Quality Commission</a:t>
                      </a:r>
                    </a:p>
                    <a:p>
                      <a:r>
                        <a:rPr lang="en-GB" sz="1200" dirty="0"/>
                        <a:t>National Audit Office</a:t>
                      </a:r>
                    </a:p>
                  </a:txBody>
                  <a:tcPr/>
                </a:tc>
                <a:tc>
                  <a:txBody>
                    <a:bodyPr/>
                    <a:lstStyle/>
                    <a:p>
                      <a:r>
                        <a:rPr lang="en-GB" sz="1200" dirty="0"/>
                        <a:t>NHS Scotland Planning Board</a:t>
                      </a:r>
                    </a:p>
                    <a:p>
                      <a:r>
                        <a:rPr lang="en-GB" sz="1200" dirty="0"/>
                        <a:t>Scottish Health Technologies Group</a:t>
                      </a:r>
                    </a:p>
                    <a:p>
                      <a:r>
                        <a:rPr lang="en-GB" sz="1200" dirty="0"/>
                        <a:t>Scottish Health Council</a:t>
                      </a:r>
                    </a:p>
                    <a:p>
                      <a:r>
                        <a:rPr lang="en-GB" sz="1200" dirty="0"/>
                        <a:t>Audit Scotland</a:t>
                      </a:r>
                    </a:p>
                    <a:p>
                      <a:r>
                        <a:rPr lang="en-GB" sz="1200" dirty="0"/>
                        <a:t>Healthcare Improvement Scotland</a:t>
                      </a:r>
                    </a:p>
                  </a:txBody>
                  <a:tcPr/>
                </a:tc>
                <a:tc>
                  <a:txBody>
                    <a:bodyPr/>
                    <a:lstStyle/>
                    <a:p>
                      <a:r>
                        <a:rPr lang="en-GB" sz="1200" dirty="0"/>
                        <a:t>Healthcare Inspectorate Wales</a:t>
                      </a:r>
                    </a:p>
                    <a:p>
                      <a:r>
                        <a:rPr lang="en-GB" sz="1200" dirty="0"/>
                        <a:t>Community Health Councils</a:t>
                      </a:r>
                    </a:p>
                    <a:p>
                      <a:r>
                        <a:rPr lang="en-GB" sz="1200" dirty="0"/>
                        <a:t>Audit Wales</a:t>
                      </a:r>
                    </a:p>
                  </a:txBody>
                  <a:tcPr/>
                </a:tc>
                <a:tc>
                  <a:txBody>
                    <a:bodyPr/>
                    <a:lstStyle/>
                    <a:p>
                      <a:r>
                        <a:rPr lang="en-GB" sz="1200" dirty="0"/>
                        <a:t>Regulation and Quality Improvement Agency</a:t>
                      </a:r>
                    </a:p>
                    <a:p>
                      <a:r>
                        <a:rPr lang="en-GB" sz="1200" dirty="0"/>
                        <a:t>Patient and Client Council</a:t>
                      </a:r>
                    </a:p>
                    <a:p>
                      <a:r>
                        <a:rPr lang="en-GB" sz="1200" dirty="0"/>
                        <a:t>Northern Ireland Audit Office</a:t>
                      </a:r>
                    </a:p>
                  </a:txBody>
                  <a:tcPr/>
                </a:tc>
                <a:extLst>
                  <a:ext uri="{0D108BD9-81ED-4DB2-BD59-A6C34878D82A}">
                    <a16:rowId xmlns:a16="http://schemas.microsoft.com/office/drawing/2014/main" val="3473884877"/>
                  </a:ext>
                </a:extLst>
              </a:tr>
              <a:tr h="1382026">
                <a:tc>
                  <a:txBody>
                    <a:bodyPr/>
                    <a:lstStyle/>
                    <a:p>
                      <a:r>
                        <a:rPr lang="en-GB" sz="1600" b="1" dirty="0"/>
                        <a:t>Advising/supporting</a:t>
                      </a:r>
                    </a:p>
                  </a:txBody>
                  <a:tcPr/>
                </a:tc>
                <a:tc>
                  <a:txBody>
                    <a:bodyPr/>
                    <a:lstStyle/>
                    <a:p>
                      <a:r>
                        <a:rPr lang="en-GB" sz="1200" dirty="0"/>
                        <a:t>National Institute for Health and Care Excellence</a:t>
                      </a:r>
                    </a:p>
                    <a:p>
                      <a:r>
                        <a:rPr lang="en-GB" sz="1200" dirty="0"/>
                        <a:t>NHS Business Services Authority</a:t>
                      </a:r>
                    </a:p>
                    <a:p>
                      <a:r>
                        <a:rPr lang="en-GB" sz="1200" dirty="0"/>
                        <a:t>NHS Supply Chain</a:t>
                      </a:r>
                    </a:p>
                    <a:p>
                      <a:r>
                        <a:rPr lang="en-GB" sz="1200" dirty="0"/>
                        <a:t>UK Health Security Agency</a:t>
                      </a:r>
                    </a:p>
                    <a:p>
                      <a:r>
                        <a:rPr lang="en-GB" sz="1200" dirty="0"/>
                        <a:t>Office for Health Improvement and Disparities</a:t>
                      </a:r>
                    </a:p>
                  </a:txBody>
                  <a:tcPr/>
                </a:tc>
                <a:tc>
                  <a:txBody>
                    <a:bodyPr/>
                    <a:lstStyle/>
                    <a:p>
                      <a:r>
                        <a:rPr lang="en-GB" sz="1200" dirty="0"/>
                        <a:t>NHS National Services Scotland</a:t>
                      </a:r>
                    </a:p>
                    <a:p>
                      <a:r>
                        <a:rPr lang="en-GB" sz="1200" dirty="0"/>
                        <a:t>Scottish Intercollegiate Guidelines Network</a:t>
                      </a:r>
                    </a:p>
                    <a:p>
                      <a:r>
                        <a:rPr lang="en-GB" sz="1200" dirty="0"/>
                        <a:t>Scottish Medicines Consortium</a:t>
                      </a:r>
                    </a:p>
                    <a:p>
                      <a:r>
                        <a:rPr lang="en-GB" sz="1200" dirty="0"/>
                        <a:t>Public Health Scotland</a:t>
                      </a:r>
                    </a:p>
                  </a:txBody>
                  <a:tcPr/>
                </a:tc>
                <a:tc>
                  <a:txBody>
                    <a:bodyPr/>
                    <a:lstStyle/>
                    <a:p>
                      <a:r>
                        <a:rPr lang="en-GB" sz="1200" dirty="0"/>
                        <a:t>All Wales Medicines Strategy Group</a:t>
                      </a:r>
                    </a:p>
                    <a:p>
                      <a:r>
                        <a:rPr lang="en-GB" sz="1200" dirty="0"/>
                        <a:t>National Delivery Group</a:t>
                      </a:r>
                    </a:p>
                    <a:p>
                      <a:r>
                        <a:rPr lang="en-GB" sz="1200" dirty="0"/>
                        <a:t>National Advisory Board</a:t>
                      </a:r>
                    </a:p>
                    <a:p>
                      <a:r>
                        <a:rPr lang="en-GB" sz="1200" dirty="0"/>
                        <a:t>Public Health Wales</a:t>
                      </a:r>
                    </a:p>
                  </a:txBody>
                  <a:tcPr/>
                </a:tc>
                <a:tc>
                  <a:txBody>
                    <a:bodyPr/>
                    <a:lstStyle/>
                    <a:p>
                      <a:r>
                        <a:rPr lang="en-GB" sz="1200" dirty="0"/>
                        <a:t>National Institute for Health and Care Excellence</a:t>
                      </a:r>
                    </a:p>
                    <a:p>
                      <a:r>
                        <a:rPr lang="en-GB" sz="1200" dirty="0"/>
                        <a:t>Business Services organisation </a:t>
                      </a:r>
                    </a:p>
                    <a:p>
                      <a:r>
                        <a:rPr lang="en-GB" sz="1200" dirty="0"/>
                        <a:t>Public Health Agency</a:t>
                      </a:r>
                    </a:p>
                  </a:txBody>
                  <a:tcPr/>
                </a:tc>
                <a:extLst>
                  <a:ext uri="{0D108BD9-81ED-4DB2-BD59-A6C34878D82A}">
                    <a16:rowId xmlns:a16="http://schemas.microsoft.com/office/drawing/2014/main" val="3576691490"/>
                  </a:ext>
                </a:extLst>
              </a:tr>
            </a:tbl>
          </a:graphicData>
        </a:graphic>
      </p:graphicFrame>
    </p:spTree>
    <p:extLst>
      <p:ext uri="{BB962C8B-B14F-4D97-AF65-F5344CB8AC3E}">
        <p14:creationId xmlns:p14="http://schemas.microsoft.com/office/powerpoint/2010/main" val="38190271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90D92-1098-2EFC-3049-74D0D07962C7}"/>
              </a:ext>
            </a:extLst>
          </p:cNvPr>
          <p:cNvSpPr>
            <a:spLocks noGrp="1"/>
          </p:cNvSpPr>
          <p:nvPr>
            <p:ph type="title"/>
          </p:nvPr>
        </p:nvSpPr>
        <p:spPr>
          <a:xfrm>
            <a:off x="149291" y="274638"/>
            <a:ext cx="11868538" cy="943090"/>
          </a:xfrm>
        </p:spPr>
        <p:txBody>
          <a:bodyPr/>
          <a:lstStyle/>
          <a:p>
            <a:r>
              <a:rPr lang="en-GB" sz="3200" dirty="0"/>
              <a:t>All of this relates to healthcare policy and the people who decide it.  But all I want is do is nurse people, so why do I need to know this?  </a:t>
            </a:r>
          </a:p>
        </p:txBody>
      </p:sp>
      <p:pic>
        <p:nvPicPr>
          <p:cNvPr id="5" name="Content Placeholder 4" descr="A person wearing a blue scrubs with a stethoscope around her neck&#10;&#10;Description automatically generated">
            <a:extLst>
              <a:ext uri="{FF2B5EF4-FFF2-40B4-BE49-F238E27FC236}">
                <a16:creationId xmlns:a16="http://schemas.microsoft.com/office/drawing/2014/main" id="{4D391E0D-84EE-B407-485E-AF025A23AAA8}"/>
              </a:ext>
            </a:extLst>
          </p:cNvPr>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2519266" y="1217726"/>
            <a:ext cx="7553881" cy="5457179"/>
          </a:xfrm>
        </p:spPr>
      </p:pic>
    </p:spTree>
    <p:extLst>
      <p:ext uri="{BB962C8B-B14F-4D97-AF65-F5344CB8AC3E}">
        <p14:creationId xmlns:p14="http://schemas.microsoft.com/office/powerpoint/2010/main" val="8872079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CCA09-3C10-8007-1356-27D53A96EAE7}"/>
              </a:ext>
            </a:extLst>
          </p:cNvPr>
          <p:cNvSpPr>
            <a:spLocks noGrp="1"/>
          </p:cNvSpPr>
          <p:nvPr>
            <p:ph type="title"/>
          </p:nvPr>
        </p:nvSpPr>
        <p:spPr>
          <a:xfrm>
            <a:off x="205273" y="274637"/>
            <a:ext cx="12213555" cy="546457"/>
          </a:xfrm>
        </p:spPr>
        <p:txBody>
          <a:bodyPr/>
          <a:lstStyle/>
          <a:p>
            <a:r>
              <a:rPr lang="en-GB" sz="3200" dirty="0"/>
              <a:t>You need to know this for ethical reasons</a:t>
            </a:r>
          </a:p>
        </p:txBody>
      </p:sp>
      <p:sp>
        <p:nvSpPr>
          <p:cNvPr id="3" name="Content Placeholder 2">
            <a:extLst>
              <a:ext uri="{FF2B5EF4-FFF2-40B4-BE49-F238E27FC236}">
                <a16:creationId xmlns:a16="http://schemas.microsoft.com/office/drawing/2014/main" id="{78278C51-ABBF-0450-28D4-32E06DF158AC}"/>
              </a:ext>
            </a:extLst>
          </p:cNvPr>
          <p:cNvSpPr>
            <a:spLocks noGrp="1"/>
          </p:cNvSpPr>
          <p:nvPr>
            <p:ph sz="quarter" idx="1"/>
          </p:nvPr>
        </p:nvSpPr>
        <p:spPr>
          <a:xfrm>
            <a:off x="205273" y="821094"/>
            <a:ext cx="11632766" cy="6531428"/>
          </a:xfrm>
        </p:spPr>
        <p:txBody>
          <a:bodyPr/>
          <a:lstStyle/>
          <a:p>
            <a:r>
              <a:rPr lang="en-GB" sz="3200" dirty="0"/>
              <a:t>Health comes with a number of moral, ethical implications: </a:t>
            </a:r>
          </a:p>
          <a:p>
            <a:pPr lvl="1"/>
            <a:r>
              <a:rPr lang="en-GB" sz="3200" dirty="0"/>
              <a:t>all people have a fundamental right to health ( WHO, 2020); health based on human rights and related principles of, e.g., social justice, equality, equity and ethics (see, for instance, </a:t>
            </a:r>
            <a:r>
              <a:rPr lang="en-GB" sz="3200" dirty="0" err="1"/>
              <a:t>Mahbala</a:t>
            </a:r>
            <a:r>
              <a:rPr lang="en-GB" sz="3200" dirty="0"/>
              <a:t>, 2015; </a:t>
            </a:r>
            <a:r>
              <a:rPr lang="en-GB" sz="3200" dirty="0" err="1"/>
              <a:t>Taket</a:t>
            </a:r>
            <a:r>
              <a:rPr lang="en-GB" sz="3200" dirty="0"/>
              <a:t> and McKay, 2020)  </a:t>
            </a:r>
          </a:p>
          <a:p>
            <a:r>
              <a:rPr lang="en-GB" sz="3200" dirty="0"/>
              <a:t>Health depends, to a significant extent, on a country’s health policy; this derives from decisions made by people (with power) &amp; the ways in which they do this (its process)</a:t>
            </a:r>
          </a:p>
          <a:p>
            <a:r>
              <a:rPr lang="en-GB" sz="3200" dirty="0"/>
              <a:t>Since health policy plays an important part in determining people’s health/life/death, decision-making in health often accorded a special position in comparison with other societal issues</a:t>
            </a:r>
          </a:p>
          <a:p>
            <a:pPr marL="0" indent="0">
              <a:buNone/>
            </a:pPr>
            <a:r>
              <a:rPr lang="en-GB" sz="1200" dirty="0"/>
              <a:t>(See Buse et al., 2024)</a:t>
            </a:r>
          </a:p>
          <a:p>
            <a:pPr marL="0" indent="0">
              <a:buNone/>
            </a:pPr>
            <a:endParaRPr lang="en-GB" sz="1200" dirty="0"/>
          </a:p>
          <a:p>
            <a:endParaRPr lang="en-GB" dirty="0"/>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25267913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FA472-BD85-C758-0830-78D4BD76E778}"/>
              </a:ext>
            </a:extLst>
          </p:cNvPr>
          <p:cNvSpPr>
            <a:spLocks noGrp="1"/>
          </p:cNvSpPr>
          <p:nvPr>
            <p:ph type="title"/>
          </p:nvPr>
        </p:nvSpPr>
        <p:spPr>
          <a:xfrm>
            <a:off x="223935" y="274638"/>
            <a:ext cx="12173628" cy="845035"/>
          </a:xfrm>
        </p:spPr>
        <p:txBody>
          <a:bodyPr/>
          <a:lstStyle/>
          <a:p>
            <a:r>
              <a:rPr lang="en-GB" sz="3600" dirty="0"/>
              <a:t>You need to know this because of professional requirements</a:t>
            </a:r>
          </a:p>
        </p:txBody>
      </p:sp>
      <p:sp>
        <p:nvSpPr>
          <p:cNvPr id="3" name="Content Placeholder 2">
            <a:extLst>
              <a:ext uri="{FF2B5EF4-FFF2-40B4-BE49-F238E27FC236}">
                <a16:creationId xmlns:a16="http://schemas.microsoft.com/office/drawing/2014/main" id="{992316A4-0C58-93B1-CE30-8BAD0E616996}"/>
              </a:ext>
            </a:extLst>
          </p:cNvPr>
          <p:cNvSpPr>
            <a:spLocks noGrp="1"/>
          </p:cNvSpPr>
          <p:nvPr>
            <p:ph sz="quarter" idx="1"/>
          </p:nvPr>
        </p:nvSpPr>
        <p:spPr>
          <a:xfrm>
            <a:off x="223933" y="1119673"/>
            <a:ext cx="11551299" cy="5878286"/>
          </a:xfrm>
        </p:spPr>
        <p:txBody>
          <a:bodyPr/>
          <a:lstStyle/>
          <a:p>
            <a:r>
              <a:rPr lang="en-GB" sz="3600" dirty="0"/>
              <a:t>There are also professional implications regarding nurses’ (and other healthcare professionals’) knowledge of the organisation/policy of healthcare.  This is emphasised, for example,  by the Nursing and Midwifery Council (NMC) which states that registered nurses must help people to, ‘…access relevant health and social care, information and support when they need it’ (NMC 2018a, p. 8) and that they must, ‘…have knowledge of and keep to the relevant laws and policies about protecting and caring for vulnerable people’ (NMC 2018a, p. 18) </a:t>
            </a:r>
          </a:p>
          <a:p>
            <a:endParaRPr lang="en-GB" dirty="0"/>
          </a:p>
        </p:txBody>
      </p:sp>
    </p:spTree>
    <p:extLst>
      <p:ext uri="{BB962C8B-B14F-4D97-AF65-F5344CB8AC3E}">
        <p14:creationId xmlns:p14="http://schemas.microsoft.com/office/powerpoint/2010/main" val="14194125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58534-3172-3FEA-CE16-568F356BA6FF}"/>
              </a:ext>
            </a:extLst>
          </p:cNvPr>
          <p:cNvSpPr>
            <a:spLocks noGrp="1"/>
          </p:cNvSpPr>
          <p:nvPr>
            <p:ph type="title"/>
          </p:nvPr>
        </p:nvSpPr>
        <p:spPr>
          <a:xfrm>
            <a:off x="354563" y="274639"/>
            <a:ext cx="11227837" cy="1277714"/>
          </a:xfrm>
        </p:spPr>
        <p:txBody>
          <a:bodyPr/>
          <a:lstStyle/>
          <a:p>
            <a:r>
              <a:rPr lang="en-GB" dirty="0"/>
              <a:t>You need to know this because health (policy) touches everyone</a:t>
            </a:r>
          </a:p>
        </p:txBody>
      </p:sp>
      <p:sp>
        <p:nvSpPr>
          <p:cNvPr id="3" name="Content Placeholder 2">
            <a:extLst>
              <a:ext uri="{FF2B5EF4-FFF2-40B4-BE49-F238E27FC236}">
                <a16:creationId xmlns:a16="http://schemas.microsoft.com/office/drawing/2014/main" id="{C213FB37-63CA-191A-0814-46006A33AF0E}"/>
              </a:ext>
            </a:extLst>
          </p:cNvPr>
          <p:cNvSpPr>
            <a:spLocks noGrp="1"/>
          </p:cNvSpPr>
          <p:nvPr>
            <p:ph sz="quarter" idx="1"/>
          </p:nvPr>
        </p:nvSpPr>
        <p:spPr>
          <a:xfrm>
            <a:off x="0" y="1552353"/>
            <a:ext cx="11993526" cy="5305646"/>
          </a:xfrm>
        </p:spPr>
        <p:txBody>
          <a:bodyPr/>
          <a:lstStyle/>
          <a:p>
            <a:r>
              <a:rPr lang="en-GB" sz="3600" dirty="0"/>
              <a:t>Everyone, at some point in their lives, has contact with health/care services (organised by policy): might be as clients/patients/service users, family members, friends (informal carers); or as voluntary/third sector professionals; or as health/care professionals, such as nurses, doctors, physiotherapists, healthcare support workers, pharmacists and paramedics; or as a mixture of all three</a:t>
            </a:r>
          </a:p>
          <a:p>
            <a:r>
              <a:rPr lang="en-GB" sz="3600" dirty="0"/>
              <a:t>Might happen in general practice (GP) surgeries, (private) hospitals/clinics, pharmacies, voluntary/third sector organisations; community settings</a:t>
            </a:r>
          </a:p>
        </p:txBody>
      </p:sp>
    </p:spTree>
    <p:extLst>
      <p:ext uri="{BB962C8B-B14F-4D97-AF65-F5344CB8AC3E}">
        <p14:creationId xmlns:p14="http://schemas.microsoft.com/office/powerpoint/2010/main" val="35377197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E89EB-2B35-8200-623D-B78FAE07B3F9}"/>
              </a:ext>
            </a:extLst>
          </p:cNvPr>
          <p:cNvSpPr>
            <a:spLocks noGrp="1"/>
          </p:cNvSpPr>
          <p:nvPr>
            <p:ph type="title"/>
          </p:nvPr>
        </p:nvSpPr>
        <p:spPr>
          <a:xfrm>
            <a:off x="232012" y="274638"/>
            <a:ext cx="11350388" cy="563562"/>
          </a:xfrm>
        </p:spPr>
        <p:txBody>
          <a:bodyPr/>
          <a:lstStyle/>
          <a:p>
            <a:r>
              <a:rPr lang="en-GB" dirty="0"/>
              <a:t>The context/implications of care   </a:t>
            </a:r>
          </a:p>
        </p:txBody>
      </p:sp>
      <p:sp>
        <p:nvSpPr>
          <p:cNvPr id="3" name="Content Placeholder 2">
            <a:extLst>
              <a:ext uri="{FF2B5EF4-FFF2-40B4-BE49-F238E27FC236}">
                <a16:creationId xmlns:a16="http://schemas.microsoft.com/office/drawing/2014/main" id="{DFE126F7-32AA-13BF-A6BD-EC7175B73582}"/>
              </a:ext>
            </a:extLst>
          </p:cNvPr>
          <p:cNvSpPr>
            <a:spLocks noGrp="1"/>
          </p:cNvSpPr>
          <p:nvPr>
            <p:ph sz="quarter" idx="1"/>
          </p:nvPr>
        </p:nvSpPr>
        <p:spPr>
          <a:xfrm>
            <a:off x="232011" y="696036"/>
            <a:ext cx="11959989" cy="6161964"/>
          </a:xfrm>
        </p:spPr>
        <p:txBody>
          <a:bodyPr/>
          <a:lstStyle/>
          <a:p>
            <a:r>
              <a:rPr lang="en-GB" sz="3000" dirty="0"/>
              <a:t>We have seen that health/care important to most people (‘without health you have nothing’): NHS deals with over a million patients every 36 hours</a:t>
            </a:r>
          </a:p>
          <a:p>
            <a:r>
              <a:rPr lang="en-GB" sz="3000" dirty="0"/>
              <a:t>But also key government/economic topics: ‘big business and everybody’s business’ (Glasby, 2017, p. 1) – UK healthcare expenditure around £292 billion in 2023 (ONS, 2024).  As for governmental spending: </a:t>
            </a:r>
          </a:p>
          <a:p>
            <a:pPr lvl="1"/>
            <a:r>
              <a:rPr lang="en-GB" sz="3000" dirty="0"/>
              <a:t>in 2022/23, the Department of Health and Social Care (DHSC) spent £182 billion, financing:</a:t>
            </a:r>
          </a:p>
          <a:p>
            <a:pPr lvl="2"/>
            <a:r>
              <a:rPr lang="en-GB" sz="3000" dirty="0"/>
              <a:t>GP services; ambulance services; mental health services; community/hospital services commissioned by the NHS; public health services commissioned by local authorities;  some social care services (mainly commissioned by local authorities); £2.8 billion spent on administration costs alone, e.g. departmental running costs, regulatory costs, business services</a:t>
            </a:r>
          </a:p>
          <a:p>
            <a:pPr marL="0" indent="0">
              <a:buNone/>
            </a:pPr>
            <a:r>
              <a:rPr lang="en-GB" sz="1200" dirty="0"/>
              <a:t>(See NHS Confederation, 2020; National Audit Office, 2020; Skills for Care, 2020; Buse et al., 2024; King’s Fund, 2024, OECD, 2023).  </a:t>
            </a:r>
          </a:p>
        </p:txBody>
      </p:sp>
    </p:spTree>
    <p:extLst>
      <p:ext uri="{BB962C8B-B14F-4D97-AF65-F5344CB8AC3E}">
        <p14:creationId xmlns:p14="http://schemas.microsoft.com/office/powerpoint/2010/main" val="20088871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20ECF-76FC-D3D7-086A-A5C9783278EB}"/>
              </a:ext>
            </a:extLst>
          </p:cNvPr>
          <p:cNvSpPr>
            <a:spLocks noGrp="1"/>
          </p:cNvSpPr>
          <p:nvPr>
            <p:ph type="title"/>
          </p:nvPr>
        </p:nvSpPr>
        <p:spPr>
          <a:xfrm>
            <a:off x="128016" y="274638"/>
            <a:ext cx="11454384" cy="563562"/>
          </a:xfrm>
        </p:spPr>
        <p:txBody>
          <a:bodyPr/>
          <a:lstStyle/>
          <a:p>
            <a:r>
              <a:rPr lang="en-GB" sz="3200" dirty="0"/>
              <a:t>NHS workforce across the UK</a:t>
            </a:r>
          </a:p>
        </p:txBody>
      </p:sp>
      <p:sp>
        <p:nvSpPr>
          <p:cNvPr id="3" name="Content Placeholder 2">
            <a:extLst>
              <a:ext uri="{FF2B5EF4-FFF2-40B4-BE49-F238E27FC236}">
                <a16:creationId xmlns:a16="http://schemas.microsoft.com/office/drawing/2014/main" id="{6F6F299C-F153-0BDD-091D-24541387CBA2}"/>
              </a:ext>
            </a:extLst>
          </p:cNvPr>
          <p:cNvSpPr>
            <a:spLocks noGrp="1"/>
          </p:cNvSpPr>
          <p:nvPr>
            <p:ph sz="quarter" idx="1"/>
          </p:nvPr>
        </p:nvSpPr>
        <p:spPr>
          <a:xfrm>
            <a:off x="128016" y="838199"/>
            <a:ext cx="11737919" cy="6200553"/>
          </a:xfrm>
        </p:spPr>
        <p:txBody>
          <a:bodyPr/>
          <a:lstStyle/>
          <a:p>
            <a:r>
              <a:rPr lang="en-GB" sz="3000" b="0" i="0" dirty="0">
                <a:solidFill>
                  <a:srgbClr val="000000"/>
                </a:solidFill>
                <a:effectLst/>
                <a:highlight>
                  <a:srgbClr val="FFFFFF"/>
                </a:highlight>
              </a:rPr>
              <a:t>Each UK country regularly collects/publishes its </a:t>
            </a:r>
            <a:r>
              <a:rPr lang="en-GB" sz="3000" dirty="0">
                <a:solidFill>
                  <a:srgbClr val="000000"/>
                </a:solidFill>
                <a:highlight>
                  <a:srgbClr val="FFFFFF"/>
                </a:highlight>
              </a:rPr>
              <a:t>own data</a:t>
            </a:r>
            <a:r>
              <a:rPr lang="en-GB" sz="3000" dirty="0"/>
              <a:t> on activity, workforce and performance indicators, organised by: Public Health Scotland (in Scotland); the Information and Analysis Directorate (Northern Ireland); NHS Digital (in England) and Digital Health and Care (in Wales) (see ONS, 2024;  Anderson et al., 2022). For instance, staffing statistics for England &amp; Wales in March/April 2024 were:</a:t>
            </a:r>
          </a:p>
          <a:p>
            <a:pPr lvl="1"/>
            <a:r>
              <a:rPr lang="en-GB" sz="3000" dirty="0"/>
              <a:t>England: 1,345,015 full-time equivalent (FTE) NHS Hospital and Community Health Service staff (NHS Digital,2024); </a:t>
            </a:r>
          </a:p>
          <a:p>
            <a:pPr lvl="1"/>
            <a:r>
              <a:rPr lang="en-GB" sz="3000" dirty="0"/>
              <a:t>Wales: 97, 061 FTE (between 31 March 2023 &amp; 31 March 2024, 3% increase); includes: medical/dental staff; nursing, midwifery &amp; health visiting staff; scientific, therapeutic &amp; technical staff; administration &amp; estates staff; ambulance staff; healthcare assistants &amp; other support staff (WG, 2024)</a:t>
            </a:r>
          </a:p>
          <a:p>
            <a:pPr marL="0" indent="0">
              <a:buNone/>
            </a:pPr>
            <a:r>
              <a:rPr lang="en-GB" sz="1200" dirty="0"/>
              <a:t>( For Wales, see </a:t>
            </a:r>
            <a:r>
              <a:rPr lang="en-GB" sz="1200" dirty="0">
                <a:effectLst/>
                <a:ea typeface="Calibri" panose="020F0502020204030204" pitchFamily="34" charset="0"/>
              </a:rPr>
              <a:t>National Health Service Wales/Digital Health and Care Wales, 2024). </a:t>
            </a:r>
            <a:endParaRPr lang="en-GB" sz="1200" dirty="0"/>
          </a:p>
          <a:p>
            <a:endParaRPr lang="en-GB" dirty="0"/>
          </a:p>
        </p:txBody>
      </p:sp>
    </p:spTree>
    <p:extLst>
      <p:ext uri="{BB962C8B-B14F-4D97-AF65-F5344CB8AC3E}">
        <p14:creationId xmlns:p14="http://schemas.microsoft.com/office/powerpoint/2010/main" val="10619307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196AF-6828-4AC7-CB6D-DBDB1F0EF7F6}"/>
              </a:ext>
            </a:extLst>
          </p:cNvPr>
          <p:cNvSpPr>
            <a:spLocks noGrp="1"/>
          </p:cNvSpPr>
          <p:nvPr>
            <p:ph type="title"/>
          </p:nvPr>
        </p:nvSpPr>
        <p:spPr>
          <a:xfrm>
            <a:off x="217715" y="274638"/>
            <a:ext cx="11364685" cy="462341"/>
          </a:xfrm>
        </p:spPr>
        <p:txBody>
          <a:bodyPr/>
          <a:lstStyle/>
          <a:p>
            <a:r>
              <a:rPr lang="en-GB" dirty="0"/>
              <a:t>The overall picture across the UK</a:t>
            </a:r>
          </a:p>
        </p:txBody>
      </p:sp>
      <p:sp>
        <p:nvSpPr>
          <p:cNvPr id="3" name="Content Placeholder 2">
            <a:extLst>
              <a:ext uri="{FF2B5EF4-FFF2-40B4-BE49-F238E27FC236}">
                <a16:creationId xmlns:a16="http://schemas.microsoft.com/office/drawing/2014/main" id="{4DB84927-D3C6-57DF-15E4-14E4F75ABF37}"/>
              </a:ext>
            </a:extLst>
          </p:cNvPr>
          <p:cNvSpPr>
            <a:spLocks noGrp="1"/>
          </p:cNvSpPr>
          <p:nvPr>
            <p:ph sz="quarter" idx="1"/>
          </p:nvPr>
        </p:nvSpPr>
        <p:spPr>
          <a:xfrm>
            <a:off x="109182" y="627797"/>
            <a:ext cx="11865103" cy="6073254"/>
          </a:xfrm>
        </p:spPr>
        <p:txBody>
          <a:bodyPr/>
          <a:lstStyle/>
          <a:p>
            <a:r>
              <a:rPr lang="en-GB" sz="3000" dirty="0"/>
              <a:t>NHS England (≈1.5m) is the world’s fifth largest employer; approximate FTE staff for the UK’s other constituent countries are: 178, 000 in Scotland;  70,000 in Northern Ireland; 100,000 in Wales (see Anderson et al., 2022) </a:t>
            </a:r>
          </a:p>
          <a:p>
            <a:r>
              <a:rPr lang="en-GB" sz="3200" dirty="0"/>
              <a:t>Accordingly, a large part of the UK health expenditure (as in peer countries) is on staff wages; </a:t>
            </a:r>
            <a:r>
              <a:rPr lang="en-GB" sz="3000" dirty="0"/>
              <a:t>de</a:t>
            </a:r>
            <a:r>
              <a:rPr lang="en-GB" sz="3200" dirty="0"/>
              <a:t>spite this, NHS has fewer doctors, nurses, and managers (than peer countries)</a:t>
            </a:r>
          </a:p>
          <a:p>
            <a:r>
              <a:rPr lang="en-GB" sz="3200" dirty="0"/>
              <a:t>However, caring does not only happen in the public sector: around 2/3 of social carers work in the private sector; many also work in</a:t>
            </a:r>
            <a:r>
              <a:rPr lang="en-GB" sz="2800" dirty="0"/>
              <a:t> voluntary/third sector (paid and  unpaid) and there also </a:t>
            </a:r>
            <a:r>
              <a:rPr lang="en-GB" sz="3000" dirty="0"/>
              <a:t>around 5.4 million informal carers (unpaid): the overall picture in the UK has been called a, ‘mixed economy of care’ (see following slide)</a:t>
            </a:r>
          </a:p>
          <a:p>
            <a:pPr marL="0" indent="0">
              <a:buNone/>
            </a:pPr>
            <a:r>
              <a:rPr lang="en-GB" sz="1200" dirty="0"/>
              <a:t>(See Glasby, 2017; NHS Confederation, 2020; National Audit Office, 2020; Skills for Care, 2020; Dixon-Woods et al., 2024)</a:t>
            </a:r>
          </a:p>
          <a:p>
            <a:endParaRPr lang="en-GB" sz="3000" dirty="0"/>
          </a:p>
          <a:p>
            <a:endParaRPr lang="en-GB" dirty="0"/>
          </a:p>
        </p:txBody>
      </p:sp>
    </p:spTree>
    <p:extLst>
      <p:ext uri="{BB962C8B-B14F-4D97-AF65-F5344CB8AC3E}">
        <p14:creationId xmlns:p14="http://schemas.microsoft.com/office/powerpoint/2010/main" val="3327273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AAEF84DB-EFCB-27B2-4A8E-7D050EC93D8D}"/>
              </a:ext>
            </a:extLst>
          </p:cNvPr>
          <p:cNvSpPr>
            <a:spLocks noGrp="1"/>
          </p:cNvSpPr>
          <p:nvPr>
            <p:ph type="title"/>
          </p:nvPr>
        </p:nvSpPr>
        <p:spPr>
          <a:xfrm>
            <a:off x="391886" y="274639"/>
            <a:ext cx="9818915" cy="777875"/>
          </a:xfrm>
        </p:spPr>
        <p:txBody>
          <a:bodyPr/>
          <a:lstStyle/>
          <a:p>
            <a:r>
              <a:rPr lang="en-GB" altLang="en-US" dirty="0"/>
              <a:t>UK’s ‘mixed economy of care’ </a:t>
            </a:r>
          </a:p>
        </p:txBody>
      </p:sp>
      <p:graphicFrame>
        <p:nvGraphicFramePr>
          <p:cNvPr id="4" name="Content Placeholder 3">
            <a:extLst>
              <a:ext uri="{FF2B5EF4-FFF2-40B4-BE49-F238E27FC236}">
                <a16:creationId xmlns:a16="http://schemas.microsoft.com/office/drawing/2014/main" id="{270B9825-0DD1-EC39-FA05-6CD2F431E55C}"/>
              </a:ext>
            </a:extLst>
          </p:cNvPr>
          <p:cNvGraphicFramePr>
            <a:graphicFrameLocks noGrp="1"/>
          </p:cNvGraphicFramePr>
          <p:nvPr>
            <p:ph sz="quarter" idx="1"/>
          </p:nvPr>
        </p:nvGraphicFramePr>
        <p:xfrm>
          <a:off x="783770" y="1052514"/>
          <a:ext cx="10711543" cy="55308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3012" name="TextBox 4">
            <a:extLst>
              <a:ext uri="{FF2B5EF4-FFF2-40B4-BE49-F238E27FC236}">
                <a16:creationId xmlns:a16="http://schemas.microsoft.com/office/drawing/2014/main" id="{260C000B-88A3-F1E3-ADF3-E8B5636916F0}"/>
              </a:ext>
            </a:extLst>
          </p:cNvPr>
          <p:cNvSpPr txBox="1">
            <a:spLocks noChangeArrowheads="1"/>
          </p:cNvSpPr>
          <p:nvPr/>
        </p:nvSpPr>
        <p:spPr bwMode="auto">
          <a:xfrm>
            <a:off x="1" y="6176865"/>
            <a:ext cx="335902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t>  (See Glasby, 2017) </a:t>
            </a:r>
          </a:p>
        </p:txBody>
      </p:sp>
    </p:spTree>
    <p:extLst>
      <p:ext uri="{BB962C8B-B14F-4D97-AF65-F5344CB8AC3E}">
        <p14:creationId xmlns:p14="http://schemas.microsoft.com/office/powerpoint/2010/main" val="6882243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90D92-1098-2EFC-3049-74D0D07962C7}"/>
              </a:ext>
            </a:extLst>
          </p:cNvPr>
          <p:cNvSpPr>
            <a:spLocks noGrp="1"/>
          </p:cNvSpPr>
          <p:nvPr>
            <p:ph type="title"/>
          </p:nvPr>
        </p:nvSpPr>
        <p:spPr>
          <a:xfrm>
            <a:off x="149291" y="274638"/>
            <a:ext cx="11868538" cy="943090"/>
          </a:xfrm>
        </p:spPr>
        <p:txBody>
          <a:bodyPr/>
          <a:lstStyle/>
          <a:p>
            <a:r>
              <a:rPr lang="en-GB" sz="3200" dirty="0"/>
              <a:t>Fair enough, but I’m still not sure what this has to do with policy (and the people who make it) or what policy means?  </a:t>
            </a:r>
          </a:p>
        </p:txBody>
      </p:sp>
      <p:pic>
        <p:nvPicPr>
          <p:cNvPr id="5" name="Content Placeholder 4" descr="A person wearing a blue scrubs with a stethoscope around her neck&#10;&#10;Description automatically generated">
            <a:extLst>
              <a:ext uri="{FF2B5EF4-FFF2-40B4-BE49-F238E27FC236}">
                <a16:creationId xmlns:a16="http://schemas.microsoft.com/office/drawing/2014/main" id="{4D391E0D-84EE-B407-485E-AF025A23AAA8}"/>
              </a:ext>
            </a:extLst>
          </p:cNvPr>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2519266" y="1217728"/>
            <a:ext cx="7427167" cy="5365636"/>
          </a:xfrm>
        </p:spPr>
      </p:pic>
    </p:spTree>
    <p:extLst>
      <p:ext uri="{BB962C8B-B14F-4D97-AF65-F5344CB8AC3E}">
        <p14:creationId xmlns:p14="http://schemas.microsoft.com/office/powerpoint/2010/main" val="28116976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CDFF09AD-F823-570A-DAA2-81F3B5C1D32C}"/>
              </a:ext>
            </a:extLst>
          </p:cNvPr>
          <p:cNvSpPr>
            <a:spLocks noGrp="1"/>
          </p:cNvSpPr>
          <p:nvPr>
            <p:ph type="title"/>
          </p:nvPr>
        </p:nvSpPr>
        <p:spPr>
          <a:xfrm>
            <a:off x="130628" y="552893"/>
            <a:ext cx="12351995" cy="125533"/>
          </a:xfrm>
        </p:spPr>
        <p:txBody>
          <a:bodyPr/>
          <a:lstStyle/>
          <a:p>
            <a:r>
              <a:rPr lang="en-GB" altLang="en-US" sz="3600" dirty="0"/>
              <a:t> </a:t>
            </a:r>
            <a:r>
              <a:rPr lang="en-GB" altLang="en-US" sz="3200" dirty="0"/>
              <a:t>The real-life impact of policy on health: ‘universal health coverage’</a:t>
            </a:r>
          </a:p>
        </p:txBody>
      </p:sp>
      <p:sp>
        <p:nvSpPr>
          <p:cNvPr id="39939" name="Content Placeholder 2">
            <a:extLst>
              <a:ext uri="{FF2B5EF4-FFF2-40B4-BE49-F238E27FC236}">
                <a16:creationId xmlns:a16="http://schemas.microsoft.com/office/drawing/2014/main" id="{E566DD2C-62DC-BF70-C59D-462EC03EF095}"/>
              </a:ext>
            </a:extLst>
          </p:cNvPr>
          <p:cNvSpPr>
            <a:spLocks noGrp="1"/>
          </p:cNvSpPr>
          <p:nvPr>
            <p:ph sz="quarter" idx="1"/>
          </p:nvPr>
        </p:nvSpPr>
        <p:spPr>
          <a:xfrm>
            <a:off x="130628" y="678426"/>
            <a:ext cx="12061371" cy="5904936"/>
          </a:xfrm>
        </p:spPr>
        <p:txBody>
          <a:bodyPr/>
          <a:lstStyle/>
          <a:p>
            <a:r>
              <a:rPr lang="en-GB" altLang="en-US" sz="3000" dirty="0"/>
              <a:t>The organisation of health systems derives from health policy decisions: based on numerous contextual factors (to which we will return).  For instance, from a moral/ethical standpoint, it can be argued that states have a duty to reduce health related risks and advance the common good (see Wilson, 2021); this promotion of health/equality means – according to political philosophers – that states have a moral responsibility to provide a form of health care for all (Daniels, 1985; 2007).  </a:t>
            </a:r>
          </a:p>
          <a:p>
            <a:r>
              <a:rPr lang="en-GB" altLang="en-US" sz="3000" dirty="0"/>
              <a:t>Most Western-style democracies (there is a notable exception – which?) therefore support systems of national/subsidized/publicly-funded health care that provide what is known as, ‘universal health coverage’ (UHC).</a:t>
            </a:r>
          </a:p>
          <a:p>
            <a:r>
              <a:rPr lang="en-GB" altLang="en-US" sz="3000" dirty="0"/>
              <a:t>UHC means that everyone – irrespective of their living standards – receives the health services they need, and that using health services does not cause them financial hardship (World Health Organization/World Bank, 2021)</a:t>
            </a:r>
          </a:p>
          <a:p>
            <a:endParaRPr lang="en-GB" alt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5EAC7-6C90-131C-175B-0EEB074A57CC}"/>
              </a:ext>
            </a:extLst>
          </p:cNvPr>
          <p:cNvSpPr>
            <a:spLocks noGrp="1"/>
          </p:cNvSpPr>
          <p:nvPr>
            <p:ph type="title"/>
          </p:nvPr>
        </p:nvSpPr>
        <p:spPr>
          <a:xfrm>
            <a:off x="103239" y="100781"/>
            <a:ext cx="11174361" cy="843116"/>
          </a:xfrm>
        </p:spPr>
        <p:txBody>
          <a:bodyPr/>
          <a:lstStyle/>
          <a:p>
            <a:r>
              <a:rPr lang="en-GB" dirty="0"/>
              <a:t>The real-life impact of choices of health policy</a:t>
            </a:r>
          </a:p>
        </p:txBody>
      </p:sp>
      <p:sp>
        <p:nvSpPr>
          <p:cNvPr id="6" name="Content Placeholder 5">
            <a:extLst>
              <a:ext uri="{FF2B5EF4-FFF2-40B4-BE49-F238E27FC236}">
                <a16:creationId xmlns:a16="http://schemas.microsoft.com/office/drawing/2014/main" id="{94DF0BEC-CE84-C902-D356-3A8E691A84DA}"/>
              </a:ext>
            </a:extLst>
          </p:cNvPr>
          <p:cNvSpPr>
            <a:spLocks noGrp="1"/>
          </p:cNvSpPr>
          <p:nvPr>
            <p:ph sz="quarter" idx="1"/>
          </p:nvPr>
        </p:nvSpPr>
        <p:spPr>
          <a:xfrm>
            <a:off x="103239" y="1120877"/>
            <a:ext cx="11651226" cy="5515897"/>
          </a:xfrm>
        </p:spPr>
        <p:txBody>
          <a:bodyPr/>
          <a:lstStyle/>
          <a:p>
            <a:endParaRPr lang="en-GB" dirty="0"/>
          </a:p>
          <a:p>
            <a:pPr marL="0" indent="0">
              <a:buNone/>
            </a:pPr>
            <a:r>
              <a:rPr lang="en-GB" dirty="0"/>
              <a:t>This?					          Or this?  </a:t>
            </a:r>
          </a:p>
          <a:p>
            <a:pPr marL="0" indent="0">
              <a:buNone/>
            </a:pPr>
            <a:r>
              <a:rPr lang="en-GB" dirty="0"/>
              <a:t>					        </a:t>
            </a:r>
          </a:p>
          <a:p>
            <a:endParaRPr lang="en-GB" dirty="0"/>
          </a:p>
          <a:p>
            <a:endParaRPr lang="en-GB" dirty="0"/>
          </a:p>
          <a:p>
            <a:endParaRPr lang="en-GB" dirty="0"/>
          </a:p>
          <a:p>
            <a:endParaRPr lang="en-GB" dirty="0"/>
          </a:p>
          <a:p>
            <a:r>
              <a:rPr lang="en-GB" dirty="0"/>
              <a:t>Despite having the highest annual per capita health expenditure in the world (average: $11,172 in 2018 – see Commonwealth Fund, 2020) the United States does not have universal health insurance coverage: in 2018, 8.5 percent of the population (27.5 m people) were uninsured (Commonwealth Fund, 2020a)</a:t>
            </a:r>
          </a:p>
        </p:txBody>
      </p:sp>
      <p:pic>
        <p:nvPicPr>
          <p:cNvPr id="1026" name="Picture 2" descr="See the source image">
            <a:extLst>
              <a:ext uri="{FF2B5EF4-FFF2-40B4-BE49-F238E27FC236}">
                <a16:creationId xmlns:a16="http://schemas.microsoft.com/office/drawing/2014/main" id="{4DBFBBEE-6AC2-5B84-8385-A55F1005DE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1885" y="1420761"/>
            <a:ext cx="4329240" cy="242948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66E5A771-B973-7A21-13C2-2B19AFB1B1A8}"/>
              </a:ext>
            </a:extLst>
          </p:cNvPr>
          <p:cNvPicPr>
            <a:picLocks noChangeAspect="1"/>
          </p:cNvPicPr>
          <p:nvPr/>
        </p:nvPicPr>
        <p:blipFill>
          <a:blip r:embed="rId3"/>
          <a:stretch>
            <a:fillRect/>
          </a:stretch>
        </p:blipFill>
        <p:spPr>
          <a:xfrm>
            <a:off x="6800875" y="1420761"/>
            <a:ext cx="4329240" cy="2429961"/>
          </a:xfrm>
          <a:prstGeom prst="rect">
            <a:avLst/>
          </a:prstGeom>
        </p:spPr>
      </p:pic>
    </p:spTree>
    <p:extLst>
      <p:ext uri="{BB962C8B-B14F-4D97-AF65-F5344CB8AC3E}">
        <p14:creationId xmlns:p14="http://schemas.microsoft.com/office/powerpoint/2010/main" val="11759521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F40C4-7C21-F257-EF26-A0D94B25324C}"/>
              </a:ext>
            </a:extLst>
          </p:cNvPr>
          <p:cNvSpPr>
            <a:spLocks noGrp="1"/>
          </p:cNvSpPr>
          <p:nvPr>
            <p:ph type="title"/>
          </p:nvPr>
        </p:nvSpPr>
        <p:spPr>
          <a:xfrm>
            <a:off x="103239" y="274638"/>
            <a:ext cx="11479161" cy="1037968"/>
          </a:xfrm>
        </p:spPr>
        <p:txBody>
          <a:bodyPr/>
          <a:lstStyle/>
          <a:p>
            <a:r>
              <a:rPr lang="en-GB" sz="3200" dirty="0"/>
              <a:t>But many countries do not have the finances to make health policy choices (and therefore cannot provide UHC) </a:t>
            </a:r>
          </a:p>
        </p:txBody>
      </p:sp>
      <p:pic>
        <p:nvPicPr>
          <p:cNvPr id="5" name="Content Placeholder 4" descr="A baby in a crowd&#10;&#10;Description automatically generated with medium confidence">
            <a:extLst>
              <a:ext uri="{FF2B5EF4-FFF2-40B4-BE49-F238E27FC236}">
                <a16:creationId xmlns:a16="http://schemas.microsoft.com/office/drawing/2014/main" id="{F35647F7-538B-F724-1B65-7B0D87E6FAE0}"/>
              </a:ext>
            </a:extLst>
          </p:cNvPr>
          <p:cNvPicPr>
            <a:picLocks noGrp="1" noChangeAspect="1"/>
          </p:cNvPicPr>
          <p:nvPr>
            <p:ph sz="quarter" idx="1"/>
          </p:nvPr>
        </p:nvPicPr>
        <p:blipFill>
          <a:blip r:embed="rId3">
            <a:extLst>
              <a:ext uri="{28A0092B-C50C-407E-A947-70E740481C1C}">
                <a14:useLocalDpi xmlns:a14="http://schemas.microsoft.com/office/drawing/2010/main" val="0"/>
              </a:ext>
            </a:extLst>
          </a:blip>
          <a:stretch>
            <a:fillRect/>
          </a:stretch>
        </p:blipFill>
        <p:spPr>
          <a:xfrm>
            <a:off x="933621" y="1312606"/>
            <a:ext cx="4965732" cy="2446246"/>
          </a:xfrm>
        </p:spPr>
      </p:pic>
      <p:pic>
        <p:nvPicPr>
          <p:cNvPr id="6" name="Picture 5">
            <a:extLst>
              <a:ext uri="{FF2B5EF4-FFF2-40B4-BE49-F238E27FC236}">
                <a16:creationId xmlns:a16="http://schemas.microsoft.com/office/drawing/2014/main" id="{7C580BDF-6296-8938-9A7B-83ECA00815C5}"/>
              </a:ext>
            </a:extLst>
          </p:cNvPr>
          <p:cNvPicPr>
            <a:picLocks noChangeAspect="1"/>
          </p:cNvPicPr>
          <p:nvPr/>
        </p:nvPicPr>
        <p:blipFill>
          <a:blip r:embed="rId4"/>
          <a:stretch>
            <a:fillRect/>
          </a:stretch>
        </p:blipFill>
        <p:spPr>
          <a:xfrm>
            <a:off x="6609516" y="1312606"/>
            <a:ext cx="4079929" cy="2549955"/>
          </a:xfrm>
          <a:prstGeom prst="rect">
            <a:avLst/>
          </a:prstGeom>
        </p:spPr>
      </p:pic>
      <p:pic>
        <p:nvPicPr>
          <p:cNvPr id="7" name="Picture 6">
            <a:extLst>
              <a:ext uri="{FF2B5EF4-FFF2-40B4-BE49-F238E27FC236}">
                <a16:creationId xmlns:a16="http://schemas.microsoft.com/office/drawing/2014/main" id="{37FC4F58-15A0-AC51-1B77-3A04A1DC735C}"/>
              </a:ext>
            </a:extLst>
          </p:cNvPr>
          <p:cNvPicPr>
            <a:picLocks noChangeAspect="1"/>
          </p:cNvPicPr>
          <p:nvPr/>
        </p:nvPicPr>
        <p:blipFill>
          <a:blip r:embed="rId5"/>
          <a:stretch>
            <a:fillRect/>
          </a:stretch>
        </p:blipFill>
        <p:spPr>
          <a:xfrm>
            <a:off x="933621" y="3862561"/>
            <a:ext cx="4666834" cy="2720801"/>
          </a:xfrm>
          <a:prstGeom prst="rect">
            <a:avLst/>
          </a:prstGeom>
        </p:spPr>
      </p:pic>
      <p:sp>
        <p:nvSpPr>
          <p:cNvPr id="8" name="TextBox 7">
            <a:extLst>
              <a:ext uri="{FF2B5EF4-FFF2-40B4-BE49-F238E27FC236}">
                <a16:creationId xmlns:a16="http://schemas.microsoft.com/office/drawing/2014/main" id="{7798FDBF-B7B5-71CC-05A5-B56A93B702D3}"/>
              </a:ext>
            </a:extLst>
          </p:cNvPr>
          <p:cNvSpPr txBox="1"/>
          <p:nvPr/>
        </p:nvSpPr>
        <p:spPr>
          <a:xfrm flipH="1">
            <a:off x="5899353" y="4468761"/>
            <a:ext cx="5253060" cy="1384995"/>
          </a:xfrm>
          <a:prstGeom prst="rect">
            <a:avLst/>
          </a:prstGeom>
          <a:noFill/>
        </p:spPr>
        <p:txBody>
          <a:bodyPr wrap="square" rtlCol="0">
            <a:spAutoFit/>
          </a:bodyPr>
          <a:lstStyle/>
          <a:p>
            <a:r>
              <a:rPr lang="en-GB" sz="2800" dirty="0"/>
              <a:t>UHC is a major interest of the World Health Organization (WHO) – see WHO/UHC2030 (2024)</a:t>
            </a:r>
          </a:p>
        </p:txBody>
      </p:sp>
    </p:spTree>
    <p:extLst>
      <p:ext uri="{BB962C8B-B14F-4D97-AF65-F5344CB8AC3E}">
        <p14:creationId xmlns:p14="http://schemas.microsoft.com/office/powerpoint/2010/main" val="170606986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216C9-61B3-B0B0-FA75-5A94B3D54648}"/>
              </a:ext>
            </a:extLst>
          </p:cNvPr>
          <p:cNvSpPr>
            <a:spLocks noGrp="1"/>
          </p:cNvSpPr>
          <p:nvPr>
            <p:ph type="title"/>
          </p:nvPr>
        </p:nvSpPr>
        <p:spPr>
          <a:xfrm>
            <a:off x="287867" y="274638"/>
            <a:ext cx="11294533" cy="758295"/>
          </a:xfrm>
        </p:spPr>
        <p:txBody>
          <a:bodyPr/>
          <a:lstStyle/>
          <a:p>
            <a:pPr>
              <a:defRPr/>
            </a:pPr>
            <a:r>
              <a:rPr lang="en-GB" dirty="0"/>
              <a:t>Policy terminology</a:t>
            </a:r>
          </a:p>
        </p:txBody>
      </p:sp>
      <p:sp>
        <p:nvSpPr>
          <p:cNvPr id="17411" name="Content Placeholder 2">
            <a:extLst>
              <a:ext uri="{FF2B5EF4-FFF2-40B4-BE49-F238E27FC236}">
                <a16:creationId xmlns:a16="http://schemas.microsoft.com/office/drawing/2014/main" id="{EA1301B1-7ECF-E74D-CB34-27ECAF91F9FD}"/>
              </a:ext>
            </a:extLst>
          </p:cNvPr>
          <p:cNvSpPr>
            <a:spLocks noGrp="1"/>
          </p:cNvSpPr>
          <p:nvPr>
            <p:ph idx="1"/>
          </p:nvPr>
        </p:nvSpPr>
        <p:spPr>
          <a:xfrm>
            <a:off x="163772" y="1032932"/>
            <a:ext cx="12028227" cy="5825067"/>
          </a:xfrm>
        </p:spPr>
        <p:txBody>
          <a:bodyPr/>
          <a:lstStyle/>
          <a:p>
            <a:r>
              <a:rPr lang="en-GB" altLang="en-US" sz="2800" dirty="0"/>
              <a:t>There are numerous understandings/arenas/levels that relate to the term policy (Buse et al., 2024).  Policies, ‘can be seen as aims or goals, or statements of what ought to happen’ (Blakemore and Griggs, 2007, p. 1).  Baggott (2015, p. 1) explains that policy can be: </a:t>
            </a:r>
          </a:p>
          <a:p>
            <a:pPr marL="593725" lvl="2" indent="0">
              <a:buNone/>
            </a:pPr>
            <a:r>
              <a:rPr lang="en-GB" altLang="en-US" sz="2800" dirty="0"/>
              <a:t>	…a statement, a decision, a document, or a programme of action.  A policy is not 	always the result of positive action, however.  It may take the form of inaction or 	a deliberate attempt to block a decision.</a:t>
            </a:r>
          </a:p>
          <a:p>
            <a:r>
              <a:rPr lang="en-GB" altLang="en-US" sz="2800" dirty="0"/>
              <a:t>Policy has been defined by Buse et al. (2024, p. 2) as a:</a:t>
            </a:r>
          </a:p>
          <a:p>
            <a:pPr marL="0" indent="0">
              <a:buNone/>
            </a:pPr>
            <a:r>
              <a:rPr lang="en-GB" altLang="en-US" sz="2800" dirty="0"/>
              <a:t>	Broad statement of goals, objectives and means that create the framework for 	activity leading to implementation with varying degrees of completeness.  It often 	takes the form of explicit written documents, but also may be implicit or unwritten.</a:t>
            </a:r>
          </a:p>
          <a:p>
            <a:r>
              <a:rPr lang="en-GB" altLang="en-US" sz="2800" dirty="0"/>
              <a:t>A number of different factors (of policy) have a bearing on health (policy)</a:t>
            </a:r>
          </a:p>
        </p:txBody>
      </p:sp>
    </p:spTree>
    <p:extLst>
      <p:ext uri="{BB962C8B-B14F-4D97-AF65-F5344CB8AC3E}">
        <p14:creationId xmlns:p14="http://schemas.microsoft.com/office/powerpoint/2010/main" val="20348489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3D31E-C8C3-45FF-821B-378BDC3B3AB6}"/>
              </a:ext>
            </a:extLst>
          </p:cNvPr>
          <p:cNvSpPr>
            <a:spLocks noGrp="1"/>
          </p:cNvSpPr>
          <p:nvPr>
            <p:ph type="title"/>
          </p:nvPr>
        </p:nvSpPr>
        <p:spPr>
          <a:xfrm>
            <a:off x="175846" y="274639"/>
            <a:ext cx="11406554" cy="523384"/>
          </a:xfrm>
        </p:spPr>
        <p:txBody>
          <a:bodyPr/>
          <a:lstStyle/>
          <a:p>
            <a:pPr>
              <a:defRPr/>
            </a:pPr>
            <a:r>
              <a:rPr lang="en-GB" dirty="0"/>
              <a:t>Social policy (and welfare) </a:t>
            </a:r>
          </a:p>
        </p:txBody>
      </p:sp>
      <p:sp>
        <p:nvSpPr>
          <p:cNvPr id="45059" name="Content Placeholder 2">
            <a:extLst>
              <a:ext uri="{FF2B5EF4-FFF2-40B4-BE49-F238E27FC236}">
                <a16:creationId xmlns:a16="http://schemas.microsoft.com/office/drawing/2014/main" id="{6C47D13C-2707-4CF2-F7CF-50F370093B78}"/>
              </a:ext>
            </a:extLst>
          </p:cNvPr>
          <p:cNvSpPr>
            <a:spLocks noGrp="1"/>
          </p:cNvSpPr>
          <p:nvPr>
            <p:ph idx="1"/>
          </p:nvPr>
        </p:nvSpPr>
        <p:spPr>
          <a:xfrm>
            <a:off x="175846" y="681644"/>
            <a:ext cx="11840308" cy="5901719"/>
          </a:xfrm>
        </p:spPr>
        <p:txBody>
          <a:bodyPr/>
          <a:lstStyle/>
          <a:p>
            <a:r>
              <a:rPr lang="en-GB" sz="2800" dirty="0"/>
              <a:t>Social policy: a field of study concerned with social welfare &amp; social services, specifically, ‘the provision made for people in respect of states of dependency, such as old age, childhood, sickness and unemployment’ (</a:t>
            </a:r>
            <a:r>
              <a:rPr lang="en-GB" sz="2800" dirty="0" err="1"/>
              <a:t>Spicker</a:t>
            </a:r>
            <a:r>
              <a:rPr lang="en-GB" sz="2800" dirty="0"/>
              <a:t>, 2006, p. 2)</a:t>
            </a:r>
            <a:r>
              <a:rPr lang="en-GB" sz="2800" dirty="0">
                <a:latin typeface="Perpetua" panose="02020502060401020303" pitchFamily="18" charset="0"/>
              </a:rPr>
              <a:t> </a:t>
            </a:r>
          </a:p>
          <a:p>
            <a:r>
              <a:rPr lang="en-GB" altLang="en-US" sz="2800" dirty="0"/>
              <a:t>Social policy considers, ‘actions taken by politicians and policy makers to introduce or amend provisions aimed to promote individual welfare and social well-being’ &amp; to the, ‘academic study of these policy actions, and their outcomes’.  (Alcock, 2022, p. 5).  </a:t>
            </a:r>
            <a:endParaRPr lang="en-GB" sz="2800" dirty="0">
              <a:latin typeface="Perpetua" panose="02020502060401020303" pitchFamily="18" charset="0"/>
            </a:endParaRPr>
          </a:p>
          <a:p>
            <a:r>
              <a:rPr lang="en-GB" altLang="en-US" sz="2800" dirty="0"/>
              <a:t>‘Social welfare’ often refers to the range of services provided by the state </a:t>
            </a:r>
            <a:endParaRPr lang="en-GB" sz="2800" dirty="0">
              <a:latin typeface="Perpetua" panose="02020502060401020303" pitchFamily="18" charset="0"/>
            </a:endParaRPr>
          </a:p>
          <a:p>
            <a:r>
              <a:rPr lang="en-GB" altLang="en-US" sz="2800" dirty="0"/>
              <a:t>In broad terms, welfare can mean well-being of individuals/groups (e.g. in terms of health, material well-being, opportunity, autonomy etc.); more narrowly, it refers to certain sorts of ‘collective provision’ which attempt to protect people’s welfare.</a:t>
            </a:r>
          </a:p>
          <a:p>
            <a:r>
              <a:rPr lang="en-GB" sz="2800" dirty="0">
                <a:latin typeface="Perpetua" panose="02020502060401020303" pitchFamily="18" charset="0"/>
              </a:rPr>
              <a:t>Welfare policies aim to, ‘ensure that all individuals’ basic needs are met, whatever misfortune affects them and whatever their age’ (</a:t>
            </a:r>
            <a:r>
              <a:rPr lang="en-GB" sz="2800" dirty="0" err="1">
                <a:latin typeface="Perpetua" panose="02020502060401020303" pitchFamily="18" charset="0"/>
              </a:rPr>
              <a:t>Glennerster</a:t>
            </a:r>
            <a:r>
              <a:rPr lang="en-GB" sz="2800" dirty="0">
                <a:latin typeface="Perpetua" panose="02020502060401020303" pitchFamily="18" charset="0"/>
              </a:rPr>
              <a:t>, 2017, p. 3) </a:t>
            </a:r>
          </a:p>
          <a:p>
            <a:pPr marL="0" indent="0">
              <a:buNone/>
            </a:pPr>
            <a:r>
              <a:rPr lang="en-GB" sz="1600" dirty="0"/>
              <a:t>(See, for example, Hill and Irving, 2009;</a:t>
            </a:r>
            <a:r>
              <a:rPr lang="en-GB" sz="1600" dirty="0">
                <a:latin typeface="Perpetua" panose="02020502060401020303" pitchFamily="18" charset="0"/>
                <a:ea typeface="Calibri" panose="020F0502020204030204" pitchFamily="34" charset="0"/>
              </a:rPr>
              <a:t> Blakemore and Warwick-Booth, 2013; </a:t>
            </a:r>
            <a:r>
              <a:rPr lang="en-GB" sz="1600" dirty="0" err="1">
                <a:latin typeface="Perpetua" panose="02020502060401020303" pitchFamily="18" charset="0"/>
                <a:ea typeface="Calibri" panose="020F0502020204030204" pitchFamily="34" charset="0"/>
              </a:rPr>
              <a:t>Spicker</a:t>
            </a:r>
            <a:r>
              <a:rPr lang="en-GB" sz="1600" dirty="0">
                <a:latin typeface="Perpetua" panose="02020502060401020303" pitchFamily="18" charset="0"/>
                <a:ea typeface="Calibri" panose="020F0502020204030204" pitchFamily="34" charset="0"/>
              </a:rPr>
              <a:t>, 2014; </a:t>
            </a:r>
            <a:r>
              <a:rPr lang="en-GB" sz="1600" dirty="0" err="1">
                <a:latin typeface="Perpetua" panose="02020502060401020303" pitchFamily="18" charset="0"/>
                <a:ea typeface="Calibri" panose="020F0502020204030204" pitchFamily="34" charset="0"/>
              </a:rPr>
              <a:t>Glennerster</a:t>
            </a:r>
            <a:r>
              <a:rPr lang="en-GB" sz="1600" dirty="0">
                <a:latin typeface="Perpetua" panose="02020502060401020303" pitchFamily="18" charset="0"/>
                <a:ea typeface="Calibri" panose="020F0502020204030204" pitchFamily="34" charset="0"/>
              </a:rPr>
              <a:t>, 2017; </a:t>
            </a:r>
            <a:r>
              <a:rPr lang="en-GB" sz="1600" dirty="0" err="1">
                <a:latin typeface="Perpetua" panose="02020502060401020303" pitchFamily="18" charset="0"/>
                <a:ea typeface="Calibri" panose="020F0502020204030204" pitchFamily="34" charset="0"/>
              </a:rPr>
              <a:t>Bochel</a:t>
            </a:r>
            <a:r>
              <a:rPr lang="en-GB" sz="1600" dirty="0">
                <a:latin typeface="Perpetua" panose="02020502060401020303" pitchFamily="18" charset="0"/>
                <a:ea typeface="Calibri" panose="020F0502020204030204" pitchFamily="34" charset="0"/>
              </a:rPr>
              <a:t>, 2022; Alcock and Gregory, 2022; Anderson et al., 2022). </a:t>
            </a:r>
          </a:p>
          <a:p>
            <a:pPr marL="0" indent="0">
              <a:buNone/>
            </a:pPr>
            <a:endParaRPr lang="en-GB" sz="3200" dirty="0"/>
          </a:p>
          <a:p>
            <a:pPr>
              <a:buFont typeface="Arial" panose="020B0604020202020204" pitchFamily="34" charset="0"/>
              <a:buNone/>
            </a:pPr>
            <a:endParaRPr lang="en-GB" altLang="en-US" dirty="0"/>
          </a:p>
          <a:p>
            <a:pPr lvl="1">
              <a:buFont typeface="Arial" panose="020B0604020202020204" pitchFamily="34" charset="0"/>
              <a:buNone/>
            </a:pPr>
            <a:endParaRPr lang="en-GB" altLang="en-US" dirty="0"/>
          </a:p>
        </p:txBody>
      </p:sp>
    </p:spTree>
    <p:extLst>
      <p:ext uri="{BB962C8B-B14F-4D97-AF65-F5344CB8AC3E}">
        <p14:creationId xmlns:p14="http://schemas.microsoft.com/office/powerpoint/2010/main" val="28471842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B5C22-13C2-D645-86B8-2BF0EAECBEDB}"/>
              </a:ext>
            </a:extLst>
          </p:cNvPr>
          <p:cNvSpPr>
            <a:spLocks noGrp="1"/>
          </p:cNvSpPr>
          <p:nvPr>
            <p:ph type="title"/>
          </p:nvPr>
        </p:nvSpPr>
        <p:spPr>
          <a:xfrm>
            <a:off x="254001" y="274638"/>
            <a:ext cx="11328400" cy="623136"/>
          </a:xfrm>
        </p:spPr>
        <p:txBody>
          <a:bodyPr/>
          <a:lstStyle/>
          <a:p>
            <a:r>
              <a:rPr lang="en-GB" dirty="0"/>
              <a:t>What is ‘health policy’?</a:t>
            </a:r>
          </a:p>
        </p:txBody>
      </p:sp>
      <p:sp>
        <p:nvSpPr>
          <p:cNvPr id="3" name="Content Placeholder 2">
            <a:extLst>
              <a:ext uri="{FF2B5EF4-FFF2-40B4-BE49-F238E27FC236}">
                <a16:creationId xmlns:a16="http://schemas.microsoft.com/office/drawing/2014/main" id="{21BB0E57-551C-72A7-519D-83F3A7AD3EBA}"/>
              </a:ext>
            </a:extLst>
          </p:cNvPr>
          <p:cNvSpPr>
            <a:spLocks noGrp="1"/>
          </p:cNvSpPr>
          <p:nvPr>
            <p:ph sz="quarter" idx="1"/>
          </p:nvPr>
        </p:nvSpPr>
        <p:spPr>
          <a:xfrm>
            <a:off x="133003" y="748146"/>
            <a:ext cx="12058997" cy="6109854"/>
          </a:xfrm>
        </p:spPr>
        <p:txBody>
          <a:bodyPr/>
          <a:lstStyle/>
          <a:p>
            <a:r>
              <a:rPr lang="en-GB" altLang="en-US" sz="3000" dirty="0"/>
              <a:t>Differing interpretations of, ‘health’ and ‘policy’ (as we have seen) and the many different factors that impact on health make it difficult to define the term, ‘health policy’ and it has therefore been described in different ways (see Harrison, 2004; Baggott, 2015; Buse et al., 2024) </a:t>
            </a:r>
          </a:p>
          <a:p>
            <a:r>
              <a:rPr lang="en-GB" altLang="en-US" sz="3000" dirty="0"/>
              <a:t>According to Buse et al. (2024 p. 5), health policy considers:</a:t>
            </a:r>
          </a:p>
          <a:p>
            <a:pPr marL="0" indent="0">
              <a:buNone/>
            </a:pPr>
            <a:r>
              <a:rPr lang="en-GB" altLang="en-US" sz="3000" dirty="0"/>
              <a:t>	…courses of action (and inaction) that affect the set of institutions, 	organisations, staff, services, funding arrangements and beneficiaries of the 	health and health care systems.  </a:t>
            </a:r>
          </a:p>
          <a:p>
            <a:r>
              <a:rPr lang="en-GB" altLang="en-US" sz="2800" dirty="0"/>
              <a:t>Health policy can include policy made: in the public sector (by government/government agencies); in the private (for-profit) sector;  in the voluntary (not for profit) sector.</a:t>
            </a:r>
          </a:p>
          <a:p>
            <a:r>
              <a:rPr lang="en-GB" altLang="en-US" sz="2800" dirty="0"/>
              <a:t>Prior to looking at the wider influences on health policy, we will first look at the Government’s role </a:t>
            </a:r>
            <a:endParaRPr lang="en-GB" altLang="en-US" sz="3000" dirty="0"/>
          </a:p>
          <a:p>
            <a:pPr marL="0" indent="0">
              <a:buNone/>
            </a:pPr>
            <a:r>
              <a:rPr lang="en-GB" sz="1200" dirty="0"/>
              <a:t>(See, Hill and Irving, 2009;</a:t>
            </a:r>
            <a:r>
              <a:rPr lang="en-GB" sz="1200" dirty="0">
                <a:latin typeface="Perpetua" panose="02020502060401020303" pitchFamily="18" charset="0"/>
                <a:ea typeface="Calibri" panose="020F0502020204030204" pitchFamily="34" charset="0"/>
              </a:rPr>
              <a:t> Blakemore and Griggs, 2013; </a:t>
            </a:r>
            <a:r>
              <a:rPr lang="en-GB" sz="1200" dirty="0" err="1">
                <a:latin typeface="Perpetua" panose="02020502060401020303" pitchFamily="18" charset="0"/>
                <a:ea typeface="Calibri" panose="020F0502020204030204" pitchFamily="34" charset="0"/>
              </a:rPr>
              <a:t>Spicker</a:t>
            </a:r>
            <a:r>
              <a:rPr lang="en-GB" sz="1200" dirty="0">
                <a:latin typeface="Perpetua" panose="02020502060401020303" pitchFamily="18" charset="0"/>
                <a:ea typeface="Calibri" panose="020F0502020204030204" pitchFamily="34" charset="0"/>
              </a:rPr>
              <a:t>, 2014; </a:t>
            </a:r>
            <a:r>
              <a:rPr lang="en-GB" sz="1200" dirty="0" err="1">
                <a:latin typeface="Perpetua" panose="02020502060401020303" pitchFamily="18" charset="0"/>
                <a:ea typeface="Calibri" panose="020F0502020204030204" pitchFamily="34" charset="0"/>
              </a:rPr>
              <a:t>Glennerster</a:t>
            </a:r>
            <a:r>
              <a:rPr lang="en-GB" sz="1200" dirty="0">
                <a:latin typeface="Perpetua" panose="02020502060401020303" pitchFamily="18" charset="0"/>
                <a:ea typeface="Calibri" panose="020F0502020204030204" pitchFamily="34" charset="0"/>
              </a:rPr>
              <a:t>, 2017; </a:t>
            </a:r>
            <a:r>
              <a:rPr lang="en-GB" sz="1200" dirty="0" err="1">
                <a:latin typeface="Perpetua" panose="02020502060401020303" pitchFamily="18" charset="0"/>
                <a:ea typeface="Calibri" panose="020F0502020204030204" pitchFamily="34" charset="0"/>
              </a:rPr>
              <a:t>Bochel</a:t>
            </a:r>
            <a:r>
              <a:rPr lang="en-GB" sz="1200" dirty="0">
                <a:latin typeface="Perpetua" panose="02020502060401020303" pitchFamily="18" charset="0"/>
                <a:ea typeface="Calibri" panose="020F0502020204030204" pitchFamily="34" charset="0"/>
              </a:rPr>
              <a:t>, 2022; Alcock and Gregory, 2022; Anderson et al., 2022; </a:t>
            </a:r>
            <a:r>
              <a:rPr lang="en-GB" altLang="en-US" sz="1200" dirty="0"/>
              <a:t>Buse et al., 2024; Baggott, 2015)  </a:t>
            </a:r>
          </a:p>
          <a:p>
            <a:endParaRPr lang="en-GB" dirty="0"/>
          </a:p>
        </p:txBody>
      </p:sp>
    </p:spTree>
    <p:extLst>
      <p:ext uri="{BB962C8B-B14F-4D97-AF65-F5344CB8AC3E}">
        <p14:creationId xmlns:p14="http://schemas.microsoft.com/office/powerpoint/2010/main" val="74451880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AD8D7-4EBF-0FBE-25EB-06411CDDA8D1}"/>
              </a:ext>
            </a:extLst>
          </p:cNvPr>
          <p:cNvSpPr>
            <a:spLocks noGrp="1"/>
          </p:cNvSpPr>
          <p:nvPr>
            <p:ph type="title"/>
          </p:nvPr>
        </p:nvSpPr>
        <p:spPr>
          <a:xfrm>
            <a:off x="383458" y="274638"/>
            <a:ext cx="11198942" cy="465591"/>
          </a:xfrm>
        </p:spPr>
        <p:txBody>
          <a:bodyPr/>
          <a:lstStyle/>
          <a:p>
            <a:r>
              <a:rPr lang="en-GB" sz="3200" dirty="0"/>
              <a:t>Policy making in Wales: the institutions </a:t>
            </a:r>
          </a:p>
        </p:txBody>
      </p:sp>
      <p:sp>
        <p:nvSpPr>
          <p:cNvPr id="3" name="Content Placeholder 2">
            <a:extLst>
              <a:ext uri="{FF2B5EF4-FFF2-40B4-BE49-F238E27FC236}">
                <a16:creationId xmlns:a16="http://schemas.microsoft.com/office/drawing/2014/main" id="{70F37255-153E-6CC7-3D81-CE559388B292}"/>
              </a:ext>
            </a:extLst>
          </p:cNvPr>
          <p:cNvSpPr>
            <a:spLocks noGrp="1"/>
          </p:cNvSpPr>
          <p:nvPr>
            <p:ph sz="quarter" idx="1"/>
          </p:nvPr>
        </p:nvSpPr>
        <p:spPr>
          <a:xfrm>
            <a:off x="195943" y="740229"/>
            <a:ext cx="11821533" cy="6117771"/>
          </a:xfrm>
        </p:spPr>
        <p:txBody>
          <a:bodyPr/>
          <a:lstStyle/>
          <a:p>
            <a:r>
              <a:rPr lang="en-GB" sz="2800" dirty="0"/>
              <a:t>Welsh Government/</a:t>
            </a:r>
            <a:r>
              <a:rPr lang="en-GB" sz="2800" dirty="0" err="1"/>
              <a:t>Llywodraeth</a:t>
            </a:r>
            <a:r>
              <a:rPr lang="en-GB" sz="2800" dirty="0"/>
              <a:t> Cymru: executive (decisions-making/power-holding) arm of devolved government of Wales</a:t>
            </a:r>
          </a:p>
          <a:p>
            <a:pPr lvl="1"/>
            <a:r>
              <a:rPr lang="en-GB" sz="2800" dirty="0"/>
              <a:t> Led by first minister (usually leader of the largest party in the Senedd)</a:t>
            </a:r>
          </a:p>
          <a:p>
            <a:pPr lvl="1"/>
            <a:r>
              <a:rPr lang="en-GB" sz="2800" dirty="0"/>
              <a:t>Consists of cabinet secretaries &amp; ministers (see following slides) </a:t>
            </a:r>
          </a:p>
          <a:p>
            <a:pPr lvl="1"/>
            <a:r>
              <a:rPr lang="en-GB" sz="2800" dirty="0"/>
              <a:t>Tables policy in devolved areas for consideration by Senedd</a:t>
            </a:r>
          </a:p>
          <a:p>
            <a:pPr lvl="1"/>
            <a:r>
              <a:rPr lang="en-GB" sz="2800" dirty="0"/>
              <a:t>Implements policy approved by Senedd</a:t>
            </a:r>
          </a:p>
          <a:p>
            <a:r>
              <a:rPr lang="en-GB" sz="2800" dirty="0"/>
              <a:t>Welsh Parliament/Senedd Cymru: elected legislature (deliberative assembly, i.e. body that meets to discuss/determine common action) for Wales</a:t>
            </a:r>
          </a:p>
          <a:p>
            <a:pPr lvl="1"/>
            <a:r>
              <a:rPr lang="en-GB" sz="2800" dirty="0"/>
              <a:t>Democratically elected, unicameral (one chamber) </a:t>
            </a:r>
          </a:p>
          <a:p>
            <a:pPr lvl="1"/>
            <a:r>
              <a:rPr lang="en-GB" sz="2800" dirty="0"/>
              <a:t>Makes laws for Wales, agrees to certain taxes, scrutinises WG</a:t>
            </a:r>
          </a:p>
          <a:p>
            <a:r>
              <a:rPr lang="en-GB" sz="2800" dirty="0"/>
              <a:t>Proposals for new laws/changes to existing laws are presented for debate before Senedd.  These proposals are called Bills</a:t>
            </a:r>
          </a:p>
          <a:p>
            <a:pPr marL="0" indent="0">
              <a:buNone/>
            </a:pPr>
            <a:r>
              <a:rPr lang="en-GB" sz="1200" dirty="0"/>
              <a:t>(see  Welsh Parliament/</a:t>
            </a:r>
            <a:r>
              <a:rPr lang="en-GB" sz="1200" dirty="0" err="1"/>
              <a:t>Sendedd</a:t>
            </a:r>
            <a:r>
              <a:rPr lang="en-GB" sz="1200" dirty="0"/>
              <a:t> Business, 2021)</a:t>
            </a:r>
          </a:p>
        </p:txBody>
      </p:sp>
    </p:spTree>
    <p:extLst>
      <p:ext uri="{BB962C8B-B14F-4D97-AF65-F5344CB8AC3E}">
        <p14:creationId xmlns:p14="http://schemas.microsoft.com/office/powerpoint/2010/main" val="6599436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AD8CA-4FF6-2C1A-89DB-F9DF75D6B3F2}"/>
              </a:ext>
            </a:extLst>
          </p:cNvPr>
          <p:cNvSpPr>
            <a:spLocks noGrp="1"/>
          </p:cNvSpPr>
          <p:nvPr>
            <p:ph type="title"/>
          </p:nvPr>
        </p:nvSpPr>
        <p:spPr>
          <a:xfrm>
            <a:off x="133004" y="274638"/>
            <a:ext cx="11449396" cy="473507"/>
          </a:xfrm>
        </p:spPr>
        <p:txBody>
          <a:bodyPr/>
          <a:lstStyle/>
          <a:p>
            <a:r>
              <a:rPr lang="en-GB" dirty="0"/>
              <a:t>Examples of Welsh health-specific policy</a:t>
            </a:r>
          </a:p>
        </p:txBody>
      </p:sp>
      <p:sp>
        <p:nvSpPr>
          <p:cNvPr id="3" name="Content Placeholder 2">
            <a:extLst>
              <a:ext uri="{FF2B5EF4-FFF2-40B4-BE49-F238E27FC236}">
                <a16:creationId xmlns:a16="http://schemas.microsoft.com/office/drawing/2014/main" id="{20F10F3C-99A2-DDBB-96A2-DB167DC7F199}"/>
              </a:ext>
            </a:extLst>
          </p:cNvPr>
          <p:cNvSpPr>
            <a:spLocks noGrp="1"/>
          </p:cNvSpPr>
          <p:nvPr>
            <p:ph sz="quarter" idx="1"/>
          </p:nvPr>
        </p:nvSpPr>
        <p:spPr>
          <a:xfrm>
            <a:off x="133004" y="748145"/>
            <a:ext cx="11937077" cy="5835218"/>
          </a:xfrm>
        </p:spPr>
        <p:txBody>
          <a:bodyPr/>
          <a:lstStyle/>
          <a:p>
            <a:r>
              <a:rPr lang="en-GB" sz="2800" dirty="0"/>
              <a:t>Senedd Act: </a:t>
            </a:r>
            <a:r>
              <a:rPr lang="en-GB" sz="2800" i="1" dirty="0"/>
              <a:t>Well-being of Future Generations (Wales) Act 2015. </a:t>
            </a:r>
            <a:r>
              <a:rPr lang="en-GB" sz="2800" dirty="0"/>
              <a:t> The WG (2024a, p. 2) explains that the Act is concerned with:	</a:t>
            </a:r>
          </a:p>
          <a:p>
            <a:pPr marL="319088" lvl="1" indent="0">
              <a:buNone/>
            </a:pPr>
            <a:r>
              <a:rPr lang="en-GB" sz="2800" dirty="0"/>
              <a:t>	…improving the social, economic, environmental and cultural well-being of 	Wales.   The Act gives a legally-binding common purpose – the seven well-being 	goals – for national government, local government, local health 	boards and other 	specified public bodies. It details the ways in which specified public bodies must 	work, and work together to improve the well-being of Wales  </a:t>
            </a:r>
          </a:p>
          <a:p>
            <a:pPr marL="501650" indent="-457200"/>
            <a:r>
              <a:rPr lang="en-GB" sz="2800" dirty="0"/>
              <a:t>Example of a guidelines document: </a:t>
            </a:r>
            <a:r>
              <a:rPr lang="en-GB" sz="2800" i="1" dirty="0"/>
              <a:t>More than just words.  Five-year plan 2022 – 2027 </a:t>
            </a:r>
            <a:r>
              <a:rPr lang="en-GB" sz="2800" dirty="0"/>
              <a:t>(WG,2022).  It is noted (2022, p. 8) that:</a:t>
            </a:r>
          </a:p>
          <a:p>
            <a:pPr marL="319088" lvl="1" indent="0">
              <a:buNone/>
            </a:pPr>
            <a:r>
              <a:rPr lang="en-GB" sz="2800" dirty="0"/>
              <a:t>	Receiving services in Welsh, especially when we are at our most vulnerable should 	be an integral component of person-centred care. Professional standards in health 	and social care services note that effective communication is a key requirement</a:t>
            </a:r>
            <a:r>
              <a:rPr lang="en-GB" sz="2400" dirty="0"/>
              <a:t>…</a:t>
            </a:r>
            <a:endParaRPr lang="en-GB" sz="3200" dirty="0"/>
          </a:p>
          <a:p>
            <a:pPr marL="319088" lvl="1" indent="0">
              <a:buNone/>
            </a:pPr>
            <a:endParaRPr lang="en-GB" dirty="0"/>
          </a:p>
        </p:txBody>
      </p:sp>
    </p:spTree>
    <p:extLst>
      <p:ext uri="{BB962C8B-B14F-4D97-AF65-F5344CB8AC3E}">
        <p14:creationId xmlns:p14="http://schemas.microsoft.com/office/powerpoint/2010/main" val="4026359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F23C0-034C-2675-CE4C-EA1681563FCB}"/>
              </a:ext>
            </a:extLst>
          </p:cNvPr>
          <p:cNvSpPr>
            <a:spLocks noGrp="1"/>
          </p:cNvSpPr>
          <p:nvPr>
            <p:ph type="title"/>
          </p:nvPr>
        </p:nvSpPr>
        <p:spPr>
          <a:xfrm>
            <a:off x="332509" y="274639"/>
            <a:ext cx="11249891" cy="523384"/>
          </a:xfrm>
        </p:spPr>
        <p:txBody>
          <a:bodyPr/>
          <a:lstStyle/>
          <a:p>
            <a:r>
              <a:rPr lang="en-GB" sz="3200" dirty="0"/>
              <a:t>In turn, these link with UK nursing policy (NMC 2018, 2018a)</a:t>
            </a:r>
          </a:p>
        </p:txBody>
      </p:sp>
      <p:sp>
        <p:nvSpPr>
          <p:cNvPr id="3" name="Content Placeholder 2">
            <a:extLst>
              <a:ext uri="{FF2B5EF4-FFF2-40B4-BE49-F238E27FC236}">
                <a16:creationId xmlns:a16="http://schemas.microsoft.com/office/drawing/2014/main" id="{D3EC6A51-731D-4D75-58C0-515F1D6E281E}"/>
              </a:ext>
            </a:extLst>
          </p:cNvPr>
          <p:cNvSpPr>
            <a:spLocks noGrp="1"/>
          </p:cNvSpPr>
          <p:nvPr>
            <p:ph sz="quarter" idx="1"/>
          </p:nvPr>
        </p:nvSpPr>
        <p:spPr>
          <a:xfrm>
            <a:off x="216131" y="798023"/>
            <a:ext cx="11804073" cy="5785339"/>
          </a:xfrm>
        </p:spPr>
        <p:txBody>
          <a:bodyPr/>
          <a:lstStyle/>
          <a:p>
            <a:r>
              <a:rPr lang="en-GB" sz="3200" dirty="0"/>
              <a:t>The NMC (2018a, p. 7) specifies that registered nurses need to:</a:t>
            </a:r>
          </a:p>
          <a:p>
            <a:pPr marL="0" indent="0">
              <a:buNone/>
            </a:pPr>
            <a:r>
              <a:rPr lang="en-GB" sz="3200" dirty="0"/>
              <a:t>3.  Make sure that people’s physical, social and psychological needs are assessed and responded to.</a:t>
            </a:r>
          </a:p>
          <a:p>
            <a:pPr marL="0" indent="0">
              <a:buNone/>
            </a:pPr>
            <a:r>
              <a:rPr lang="en-GB" sz="3200" dirty="0"/>
              <a:t> To achieve this, you must: </a:t>
            </a:r>
          </a:p>
          <a:p>
            <a:pPr marL="0" indent="0">
              <a:buNone/>
            </a:pPr>
            <a:r>
              <a:rPr lang="en-GB" sz="3200" dirty="0"/>
              <a:t>	3.1 pay special attention to promoting wellbeing, preventing ill health 	and meeting the changing health and care needs of people during all life 	stages</a:t>
            </a:r>
          </a:p>
          <a:p>
            <a:r>
              <a:rPr lang="en-GB" sz="3200" dirty="0"/>
              <a:t>And (2018a, p. 10) that registered nurses must:</a:t>
            </a:r>
          </a:p>
          <a:p>
            <a:pPr marL="0" indent="0">
              <a:buNone/>
            </a:pPr>
            <a:r>
              <a:rPr lang="en-GB" sz="3200" dirty="0"/>
              <a:t>	…take reasonable steps to meet people’s language and communication 	needs, providing, 	wherever possible, assistance to those who need help 	to communicate their own or other people’s needs</a:t>
            </a:r>
          </a:p>
        </p:txBody>
      </p:sp>
    </p:spTree>
    <p:extLst>
      <p:ext uri="{BB962C8B-B14F-4D97-AF65-F5344CB8AC3E}">
        <p14:creationId xmlns:p14="http://schemas.microsoft.com/office/powerpoint/2010/main" val="48096414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BA5F44-8E56-B9D3-65B8-26746198E51B}"/>
              </a:ext>
            </a:extLst>
          </p:cNvPr>
          <p:cNvSpPr>
            <a:spLocks noGrp="1"/>
          </p:cNvSpPr>
          <p:nvPr>
            <p:ph sz="quarter" idx="1"/>
          </p:nvPr>
        </p:nvSpPr>
        <p:spPr>
          <a:xfrm>
            <a:off x="299258" y="182880"/>
            <a:ext cx="11770822" cy="6675120"/>
          </a:xfrm>
        </p:spPr>
        <p:txBody>
          <a:bodyPr/>
          <a:lstStyle/>
          <a:p>
            <a:endParaRPr lang="en-GB" sz="3200" dirty="0"/>
          </a:p>
          <a:p>
            <a:r>
              <a:rPr lang="en-GB" sz="3200" dirty="0"/>
              <a:t>The NMC (2018, p. 3) specifies that registered nurses:</a:t>
            </a:r>
          </a:p>
          <a:p>
            <a:pPr marL="0" indent="0">
              <a:buNone/>
            </a:pPr>
            <a:r>
              <a:rPr lang="en-GB" sz="3200" dirty="0"/>
              <a:t>	must be able to care for people in their own home, in the community 	or hospital or in any health care settings where their needs are 	supported and managed</a:t>
            </a:r>
          </a:p>
          <a:p>
            <a:r>
              <a:rPr lang="en-GB" sz="3200" dirty="0"/>
              <a:t>And (2018, p. 9) that registered nurses must be able to: </a:t>
            </a:r>
          </a:p>
          <a:p>
            <a:pPr marL="0" indent="0">
              <a:buNone/>
            </a:pPr>
            <a:r>
              <a:rPr lang="en-GB" sz="3200" dirty="0"/>
              <a:t>	communicate effectively using a range of skills and strategies with 	colleagues and people at all stages of life and with a range of 	mental, 	physical, cognitive and behavioural health challenges </a:t>
            </a:r>
          </a:p>
          <a:p>
            <a:endParaRPr lang="en-GB" dirty="0"/>
          </a:p>
        </p:txBody>
      </p:sp>
    </p:spTree>
    <p:extLst>
      <p:ext uri="{BB962C8B-B14F-4D97-AF65-F5344CB8AC3E}">
        <p14:creationId xmlns:p14="http://schemas.microsoft.com/office/powerpoint/2010/main" val="32868959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956C-5513-E318-2308-8AF5A9E1DD13}"/>
              </a:ext>
            </a:extLst>
          </p:cNvPr>
          <p:cNvSpPr>
            <a:spLocks noGrp="1"/>
          </p:cNvSpPr>
          <p:nvPr>
            <p:ph type="title"/>
          </p:nvPr>
        </p:nvSpPr>
        <p:spPr>
          <a:xfrm>
            <a:off x="166255" y="274638"/>
            <a:ext cx="11416145" cy="689638"/>
          </a:xfrm>
        </p:spPr>
        <p:txBody>
          <a:bodyPr/>
          <a:lstStyle/>
          <a:p>
            <a:r>
              <a:rPr lang="en-GB" sz="3200" dirty="0"/>
              <a:t>Other (policy) documents related to care and Welsh language</a:t>
            </a:r>
          </a:p>
        </p:txBody>
      </p:sp>
      <p:sp>
        <p:nvSpPr>
          <p:cNvPr id="3" name="Content Placeholder 2">
            <a:extLst>
              <a:ext uri="{FF2B5EF4-FFF2-40B4-BE49-F238E27FC236}">
                <a16:creationId xmlns:a16="http://schemas.microsoft.com/office/drawing/2014/main" id="{1A6CFFB2-FE3F-062F-A45B-13E820197E43}"/>
              </a:ext>
            </a:extLst>
          </p:cNvPr>
          <p:cNvSpPr>
            <a:spLocks noGrp="1"/>
          </p:cNvSpPr>
          <p:nvPr>
            <p:ph sz="quarter" idx="1"/>
          </p:nvPr>
        </p:nvSpPr>
        <p:spPr>
          <a:xfrm>
            <a:off x="166255" y="964276"/>
            <a:ext cx="11734593" cy="5619086"/>
          </a:xfrm>
        </p:spPr>
        <p:txBody>
          <a:bodyPr/>
          <a:lstStyle/>
          <a:p>
            <a:r>
              <a:rPr lang="en-GB" i="1" dirty="0"/>
              <a:t>Welsh Language Act (1993)</a:t>
            </a:r>
          </a:p>
          <a:p>
            <a:r>
              <a:rPr lang="en-GB" i="1" dirty="0"/>
              <a:t>Welsh Language (Wales) Measure 2011</a:t>
            </a:r>
          </a:p>
          <a:p>
            <a:r>
              <a:rPr lang="en-GB" i="1" dirty="0"/>
              <a:t>Welsh Language and Education (Wales) Bill: </a:t>
            </a:r>
            <a:r>
              <a:rPr lang="en-GB" dirty="0"/>
              <a:t>currently at stage 1 – consideration of the general principles of the Bill by a committee, and the agreement of those general principles by the Senedd (see Welsh Parliament/Senedd Business, 2021).  </a:t>
            </a:r>
          </a:p>
          <a:p>
            <a:r>
              <a:rPr lang="en-GB" i="1" dirty="0"/>
              <a:t>More than just words.  Delivering the ‘Active Offer’ Information Pack – Health </a:t>
            </a:r>
            <a:r>
              <a:rPr lang="en-GB" dirty="0"/>
              <a:t>(NHS Wales/WG, 2015)</a:t>
            </a:r>
          </a:p>
          <a:p>
            <a:r>
              <a:rPr lang="en-GB" i="1" dirty="0"/>
              <a:t>More than just words.  Delivering the ‘Active Offer’ Information Pack – Social Services and Social Care </a:t>
            </a:r>
            <a:r>
              <a:rPr lang="en-GB" dirty="0"/>
              <a:t>Association of Directors of Social Services (ADSS) Cymru/Welsh Government (WG).  (2015). </a:t>
            </a:r>
          </a:p>
          <a:p>
            <a:r>
              <a:rPr lang="en-GB" i="1" dirty="0"/>
              <a:t>Cymraeg 2050.  A million Welsh speakers </a:t>
            </a:r>
            <a:r>
              <a:rPr lang="en-GB" dirty="0"/>
              <a:t>(WG, 2017)</a:t>
            </a:r>
          </a:p>
          <a:p>
            <a:endParaRPr lang="en-GB" dirty="0"/>
          </a:p>
        </p:txBody>
      </p:sp>
    </p:spTree>
    <p:extLst>
      <p:ext uri="{BB962C8B-B14F-4D97-AF65-F5344CB8AC3E}">
        <p14:creationId xmlns:p14="http://schemas.microsoft.com/office/powerpoint/2010/main" val="425233415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94132-0532-AB7B-249F-DB31795F5262}"/>
              </a:ext>
            </a:extLst>
          </p:cNvPr>
          <p:cNvSpPr>
            <a:spLocks noGrp="1"/>
          </p:cNvSpPr>
          <p:nvPr>
            <p:ph type="title"/>
          </p:nvPr>
        </p:nvSpPr>
        <p:spPr>
          <a:xfrm>
            <a:off x="217713" y="274638"/>
            <a:ext cx="12192001" cy="726848"/>
          </a:xfrm>
        </p:spPr>
        <p:txBody>
          <a:bodyPr/>
          <a:lstStyle/>
          <a:p>
            <a:r>
              <a:rPr lang="en-GB" dirty="0"/>
              <a:t>WG First Minister &amp; Cabinet Secretaries: who’s who?</a:t>
            </a:r>
          </a:p>
        </p:txBody>
      </p:sp>
      <p:pic>
        <p:nvPicPr>
          <p:cNvPr id="5" name="Content Placeholder 4" descr="A close-up of a person smiling&#10;&#10;Description automatically generated">
            <a:extLst>
              <a:ext uri="{FF2B5EF4-FFF2-40B4-BE49-F238E27FC236}">
                <a16:creationId xmlns:a16="http://schemas.microsoft.com/office/drawing/2014/main" id="{AADE6759-A4D0-12D6-CD3D-435A2D24FDDC}"/>
              </a:ext>
            </a:extLst>
          </p:cNvPr>
          <p:cNvPicPr>
            <a:picLocks noGrp="1" noChangeAspect="1"/>
          </p:cNvPicPr>
          <p:nvPr>
            <p:ph sz="quarter" idx="1"/>
          </p:nvPr>
        </p:nvPicPr>
        <p:blipFill>
          <a:blip r:embed="rId3">
            <a:extLst>
              <a:ext uri="{28A0092B-C50C-407E-A947-70E740481C1C}">
                <a14:useLocalDpi xmlns:a14="http://schemas.microsoft.com/office/drawing/2010/main" val="0"/>
              </a:ext>
            </a:extLst>
          </a:blip>
          <a:stretch>
            <a:fillRect/>
          </a:stretch>
        </p:blipFill>
        <p:spPr>
          <a:xfrm>
            <a:off x="1128709" y="1001486"/>
            <a:ext cx="2659520" cy="1771387"/>
          </a:xfrm>
        </p:spPr>
      </p:pic>
      <p:pic>
        <p:nvPicPr>
          <p:cNvPr id="6" name="Picture 5">
            <a:extLst>
              <a:ext uri="{FF2B5EF4-FFF2-40B4-BE49-F238E27FC236}">
                <a16:creationId xmlns:a16="http://schemas.microsoft.com/office/drawing/2014/main" id="{1E0AE906-25B1-8121-3228-A5BB24FEFDDA}"/>
              </a:ext>
            </a:extLst>
          </p:cNvPr>
          <p:cNvPicPr>
            <a:picLocks noChangeAspect="1"/>
          </p:cNvPicPr>
          <p:nvPr/>
        </p:nvPicPr>
        <p:blipFill>
          <a:blip r:embed="rId4"/>
          <a:stretch>
            <a:fillRect/>
          </a:stretch>
        </p:blipFill>
        <p:spPr>
          <a:xfrm>
            <a:off x="4375231" y="972481"/>
            <a:ext cx="2835048" cy="1888298"/>
          </a:xfrm>
          <a:prstGeom prst="rect">
            <a:avLst/>
          </a:prstGeom>
        </p:spPr>
      </p:pic>
      <p:pic>
        <p:nvPicPr>
          <p:cNvPr id="7" name="Picture 6">
            <a:extLst>
              <a:ext uri="{FF2B5EF4-FFF2-40B4-BE49-F238E27FC236}">
                <a16:creationId xmlns:a16="http://schemas.microsoft.com/office/drawing/2014/main" id="{F698BF2D-EA87-ED41-148D-9F19A0E73DBD}"/>
              </a:ext>
            </a:extLst>
          </p:cNvPr>
          <p:cNvPicPr>
            <a:picLocks noChangeAspect="1"/>
          </p:cNvPicPr>
          <p:nvPr/>
        </p:nvPicPr>
        <p:blipFill>
          <a:blip r:embed="rId5"/>
          <a:stretch>
            <a:fillRect/>
          </a:stretch>
        </p:blipFill>
        <p:spPr>
          <a:xfrm>
            <a:off x="7621753" y="972481"/>
            <a:ext cx="2703067" cy="1800392"/>
          </a:xfrm>
          <a:prstGeom prst="rect">
            <a:avLst/>
          </a:prstGeom>
        </p:spPr>
      </p:pic>
      <p:pic>
        <p:nvPicPr>
          <p:cNvPr id="8" name="Picture 7">
            <a:extLst>
              <a:ext uri="{FF2B5EF4-FFF2-40B4-BE49-F238E27FC236}">
                <a16:creationId xmlns:a16="http://schemas.microsoft.com/office/drawing/2014/main" id="{05A809C9-5F2C-C31A-AB18-8E6CACE7879B}"/>
              </a:ext>
            </a:extLst>
          </p:cNvPr>
          <p:cNvPicPr>
            <a:picLocks noChangeAspect="1"/>
          </p:cNvPicPr>
          <p:nvPr/>
        </p:nvPicPr>
        <p:blipFill>
          <a:blip r:embed="rId6"/>
          <a:stretch>
            <a:fillRect/>
          </a:stretch>
        </p:blipFill>
        <p:spPr>
          <a:xfrm>
            <a:off x="7621753" y="3045245"/>
            <a:ext cx="2565391" cy="1708692"/>
          </a:xfrm>
          <a:prstGeom prst="rect">
            <a:avLst/>
          </a:prstGeom>
        </p:spPr>
      </p:pic>
      <p:pic>
        <p:nvPicPr>
          <p:cNvPr id="9" name="Picture 8">
            <a:extLst>
              <a:ext uri="{FF2B5EF4-FFF2-40B4-BE49-F238E27FC236}">
                <a16:creationId xmlns:a16="http://schemas.microsoft.com/office/drawing/2014/main" id="{338600FB-56F1-F117-626E-8F0A58528115}"/>
              </a:ext>
            </a:extLst>
          </p:cNvPr>
          <p:cNvPicPr>
            <a:picLocks noChangeAspect="1"/>
          </p:cNvPicPr>
          <p:nvPr/>
        </p:nvPicPr>
        <p:blipFill>
          <a:blip r:embed="rId7"/>
          <a:stretch>
            <a:fillRect/>
          </a:stretch>
        </p:blipFill>
        <p:spPr>
          <a:xfrm>
            <a:off x="1221379" y="3108651"/>
            <a:ext cx="2565390" cy="1708691"/>
          </a:xfrm>
          <a:prstGeom prst="rect">
            <a:avLst/>
          </a:prstGeom>
        </p:spPr>
      </p:pic>
      <p:pic>
        <p:nvPicPr>
          <p:cNvPr id="10" name="Picture 9">
            <a:extLst>
              <a:ext uri="{FF2B5EF4-FFF2-40B4-BE49-F238E27FC236}">
                <a16:creationId xmlns:a16="http://schemas.microsoft.com/office/drawing/2014/main" id="{883B35EF-8A51-9713-8CB8-59A4E4D739D7}"/>
              </a:ext>
            </a:extLst>
          </p:cNvPr>
          <p:cNvPicPr>
            <a:picLocks noChangeAspect="1"/>
          </p:cNvPicPr>
          <p:nvPr/>
        </p:nvPicPr>
        <p:blipFill>
          <a:blip r:embed="rId8"/>
          <a:stretch>
            <a:fillRect/>
          </a:stretch>
        </p:blipFill>
        <p:spPr>
          <a:xfrm>
            <a:off x="4375231" y="3077790"/>
            <a:ext cx="2658060" cy="1770415"/>
          </a:xfrm>
          <a:prstGeom prst="rect">
            <a:avLst/>
          </a:prstGeom>
        </p:spPr>
      </p:pic>
      <p:pic>
        <p:nvPicPr>
          <p:cNvPr id="11" name="Picture 10">
            <a:extLst>
              <a:ext uri="{FF2B5EF4-FFF2-40B4-BE49-F238E27FC236}">
                <a16:creationId xmlns:a16="http://schemas.microsoft.com/office/drawing/2014/main" id="{FE0E9F2D-8A69-A796-8539-40BCF902A8D8}"/>
              </a:ext>
            </a:extLst>
          </p:cNvPr>
          <p:cNvPicPr>
            <a:picLocks noChangeAspect="1"/>
          </p:cNvPicPr>
          <p:nvPr/>
        </p:nvPicPr>
        <p:blipFill>
          <a:blip r:embed="rId9"/>
          <a:stretch>
            <a:fillRect/>
          </a:stretch>
        </p:blipFill>
        <p:spPr>
          <a:xfrm>
            <a:off x="1221380" y="5002169"/>
            <a:ext cx="2565389" cy="1708690"/>
          </a:xfrm>
          <a:prstGeom prst="rect">
            <a:avLst/>
          </a:prstGeom>
        </p:spPr>
      </p:pic>
      <p:pic>
        <p:nvPicPr>
          <p:cNvPr id="12" name="Picture 11">
            <a:extLst>
              <a:ext uri="{FF2B5EF4-FFF2-40B4-BE49-F238E27FC236}">
                <a16:creationId xmlns:a16="http://schemas.microsoft.com/office/drawing/2014/main" id="{B6BED0BA-0914-D77F-451C-2DD954156111}"/>
              </a:ext>
            </a:extLst>
          </p:cNvPr>
          <p:cNvPicPr>
            <a:picLocks noChangeAspect="1"/>
          </p:cNvPicPr>
          <p:nvPr/>
        </p:nvPicPr>
        <p:blipFill>
          <a:blip r:embed="rId10"/>
          <a:stretch>
            <a:fillRect/>
          </a:stretch>
        </p:blipFill>
        <p:spPr>
          <a:xfrm>
            <a:off x="4306008" y="4910467"/>
            <a:ext cx="2703067" cy="1800392"/>
          </a:xfrm>
          <a:prstGeom prst="rect">
            <a:avLst/>
          </a:prstGeom>
        </p:spPr>
      </p:pic>
      <p:pic>
        <p:nvPicPr>
          <p:cNvPr id="13" name="Picture 12">
            <a:extLst>
              <a:ext uri="{FF2B5EF4-FFF2-40B4-BE49-F238E27FC236}">
                <a16:creationId xmlns:a16="http://schemas.microsoft.com/office/drawing/2014/main" id="{6A4DD4AD-3D17-AE79-E5C5-A42C6853EA55}"/>
              </a:ext>
            </a:extLst>
          </p:cNvPr>
          <p:cNvPicPr>
            <a:picLocks noChangeAspect="1"/>
          </p:cNvPicPr>
          <p:nvPr/>
        </p:nvPicPr>
        <p:blipFill>
          <a:blip r:embed="rId11"/>
          <a:stretch>
            <a:fillRect/>
          </a:stretch>
        </p:blipFill>
        <p:spPr>
          <a:xfrm>
            <a:off x="7690591" y="5031174"/>
            <a:ext cx="2565389" cy="1708690"/>
          </a:xfrm>
          <a:prstGeom prst="rect">
            <a:avLst/>
          </a:prstGeom>
        </p:spPr>
      </p:pic>
    </p:spTree>
    <p:extLst>
      <p:ext uri="{BB962C8B-B14F-4D97-AF65-F5344CB8AC3E}">
        <p14:creationId xmlns:p14="http://schemas.microsoft.com/office/powerpoint/2010/main" val="41152927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9EF95-1F5A-C7A0-142C-A76E69031096}"/>
              </a:ext>
            </a:extLst>
          </p:cNvPr>
          <p:cNvSpPr>
            <a:spLocks noGrp="1"/>
          </p:cNvSpPr>
          <p:nvPr>
            <p:ph type="title"/>
          </p:nvPr>
        </p:nvSpPr>
        <p:spPr/>
        <p:txBody>
          <a:bodyPr/>
          <a:lstStyle/>
          <a:p>
            <a:r>
              <a:rPr lang="en-GB" dirty="0"/>
              <a:t>WG Ministers: who’s who?</a:t>
            </a:r>
          </a:p>
        </p:txBody>
      </p:sp>
      <p:pic>
        <p:nvPicPr>
          <p:cNvPr id="4" name="Content Placeholder 3">
            <a:extLst>
              <a:ext uri="{FF2B5EF4-FFF2-40B4-BE49-F238E27FC236}">
                <a16:creationId xmlns:a16="http://schemas.microsoft.com/office/drawing/2014/main" id="{16C70806-A3E3-464E-F5C4-E0C133F688EB}"/>
              </a:ext>
            </a:extLst>
          </p:cNvPr>
          <p:cNvPicPr>
            <a:picLocks noGrp="1" noChangeAspect="1"/>
          </p:cNvPicPr>
          <p:nvPr>
            <p:ph sz="quarter" idx="1"/>
          </p:nvPr>
        </p:nvPicPr>
        <p:blipFill>
          <a:blip r:embed="rId3"/>
          <a:stretch>
            <a:fillRect/>
          </a:stretch>
        </p:blipFill>
        <p:spPr>
          <a:xfrm>
            <a:off x="501978" y="1718787"/>
            <a:ext cx="3205163" cy="2134815"/>
          </a:xfrm>
          <a:prstGeom prst="rect">
            <a:avLst/>
          </a:prstGeom>
        </p:spPr>
      </p:pic>
      <p:pic>
        <p:nvPicPr>
          <p:cNvPr id="5" name="Picture 4">
            <a:extLst>
              <a:ext uri="{FF2B5EF4-FFF2-40B4-BE49-F238E27FC236}">
                <a16:creationId xmlns:a16="http://schemas.microsoft.com/office/drawing/2014/main" id="{E5EE70E9-4983-C274-C941-F3F35F5B32E8}"/>
              </a:ext>
            </a:extLst>
          </p:cNvPr>
          <p:cNvPicPr>
            <a:picLocks noChangeAspect="1"/>
          </p:cNvPicPr>
          <p:nvPr/>
        </p:nvPicPr>
        <p:blipFill>
          <a:blip r:embed="rId4"/>
          <a:stretch>
            <a:fillRect/>
          </a:stretch>
        </p:blipFill>
        <p:spPr>
          <a:xfrm>
            <a:off x="4441987" y="1718786"/>
            <a:ext cx="3205163" cy="2134815"/>
          </a:xfrm>
          <a:prstGeom prst="rect">
            <a:avLst/>
          </a:prstGeom>
        </p:spPr>
      </p:pic>
      <p:pic>
        <p:nvPicPr>
          <p:cNvPr id="6" name="Picture 5">
            <a:extLst>
              <a:ext uri="{FF2B5EF4-FFF2-40B4-BE49-F238E27FC236}">
                <a16:creationId xmlns:a16="http://schemas.microsoft.com/office/drawing/2014/main" id="{EF6387C5-96A6-623F-E412-C1DED2AEDC43}"/>
              </a:ext>
            </a:extLst>
          </p:cNvPr>
          <p:cNvPicPr>
            <a:picLocks noChangeAspect="1"/>
          </p:cNvPicPr>
          <p:nvPr/>
        </p:nvPicPr>
        <p:blipFill>
          <a:blip r:embed="rId5"/>
          <a:stretch>
            <a:fillRect/>
          </a:stretch>
        </p:blipFill>
        <p:spPr>
          <a:xfrm>
            <a:off x="8480098" y="1718786"/>
            <a:ext cx="3102302" cy="2066304"/>
          </a:xfrm>
          <a:prstGeom prst="rect">
            <a:avLst/>
          </a:prstGeom>
        </p:spPr>
      </p:pic>
      <p:pic>
        <p:nvPicPr>
          <p:cNvPr id="7" name="Picture 6">
            <a:extLst>
              <a:ext uri="{FF2B5EF4-FFF2-40B4-BE49-F238E27FC236}">
                <a16:creationId xmlns:a16="http://schemas.microsoft.com/office/drawing/2014/main" id="{7918EB32-69D3-CDE2-4BE7-3B93971F7C73}"/>
              </a:ext>
            </a:extLst>
          </p:cNvPr>
          <p:cNvPicPr>
            <a:picLocks noChangeAspect="1"/>
          </p:cNvPicPr>
          <p:nvPr/>
        </p:nvPicPr>
        <p:blipFill>
          <a:blip r:embed="rId6"/>
          <a:stretch>
            <a:fillRect/>
          </a:stretch>
        </p:blipFill>
        <p:spPr>
          <a:xfrm>
            <a:off x="2390096" y="4189004"/>
            <a:ext cx="3205163" cy="2134815"/>
          </a:xfrm>
          <a:prstGeom prst="rect">
            <a:avLst/>
          </a:prstGeom>
        </p:spPr>
      </p:pic>
      <p:pic>
        <p:nvPicPr>
          <p:cNvPr id="8" name="Picture 7">
            <a:extLst>
              <a:ext uri="{FF2B5EF4-FFF2-40B4-BE49-F238E27FC236}">
                <a16:creationId xmlns:a16="http://schemas.microsoft.com/office/drawing/2014/main" id="{E48CBD3E-62AC-DD69-8DC6-8B1E0BC32E25}"/>
              </a:ext>
            </a:extLst>
          </p:cNvPr>
          <p:cNvPicPr>
            <a:picLocks noChangeAspect="1"/>
          </p:cNvPicPr>
          <p:nvPr/>
        </p:nvPicPr>
        <p:blipFill>
          <a:blip r:embed="rId7"/>
          <a:stretch>
            <a:fillRect/>
          </a:stretch>
        </p:blipFill>
        <p:spPr>
          <a:xfrm>
            <a:off x="6596742" y="4223260"/>
            <a:ext cx="3102302" cy="2066304"/>
          </a:xfrm>
          <a:prstGeom prst="rect">
            <a:avLst/>
          </a:prstGeom>
        </p:spPr>
      </p:pic>
    </p:spTree>
    <p:extLst>
      <p:ext uri="{BB962C8B-B14F-4D97-AF65-F5344CB8AC3E}">
        <p14:creationId xmlns:p14="http://schemas.microsoft.com/office/powerpoint/2010/main" val="17618211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39130-77B1-FC4D-668C-2FE66C3862AB}"/>
              </a:ext>
            </a:extLst>
          </p:cNvPr>
          <p:cNvSpPr>
            <a:spLocks noGrp="1"/>
          </p:cNvSpPr>
          <p:nvPr>
            <p:ph type="title"/>
          </p:nvPr>
        </p:nvSpPr>
        <p:spPr>
          <a:xfrm>
            <a:off x="413657" y="274638"/>
            <a:ext cx="11168743" cy="770391"/>
          </a:xfrm>
        </p:spPr>
        <p:txBody>
          <a:bodyPr/>
          <a:lstStyle/>
          <a:p>
            <a:r>
              <a:rPr lang="en-GB" dirty="0"/>
              <a:t>The legislative process</a:t>
            </a:r>
          </a:p>
        </p:txBody>
      </p:sp>
      <p:sp>
        <p:nvSpPr>
          <p:cNvPr id="3" name="Content Placeholder 2">
            <a:extLst>
              <a:ext uri="{FF2B5EF4-FFF2-40B4-BE49-F238E27FC236}">
                <a16:creationId xmlns:a16="http://schemas.microsoft.com/office/drawing/2014/main" id="{CD4BFCBC-0817-45B9-EC2F-5E5389E6F977}"/>
              </a:ext>
            </a:extLst>
          </p:cNvPr>
          <p:cNvSpPr>
            <a:spLocks noGrp="1"/>
          </p:cNvSpPr>
          <p:nvPr>
            <p:ph sz="quarter" idx="1"/>
          </p:nvPr>
        </p:nvSpPr>
        <p:spPr>
          <a:xfrm>
            <a:off x="174171" y="1045029"/>
            <a:ext cx="11604172" cy="5538333"/>
          </a:xfrm>
        </p:spPr>
        <p:txBody>
          <a:bodyPr/>
          <a:lstStyle/>
          <a:p>
            <a:r>
              <a:rPr lang="en-GB" sz="2800" dirty="0"/>
              <a:t>In order to become a law in Wales, a Bill has to pass through the following stages:</a:t>
            </a:r>
          </a:p>
          <a:p>
            <a:pPr lvl="1"/>
            <a:r>
              <a:rPr lang="en-GB" sz="2800" dirty="0"/>
              <a:t>1) Members of the Senedd decide if  Wales needs the new law.</a:t>
            </a:r>
          </a:p>
          <a:p>
            <a:pPr lvl="1"/>
            <a:r>
              <a:rPr lang="en-GB" sz="2800" dirty="0"/>
              <a:t>2) A Senedd committee examines the Bill closely, takes evidence, possibly suggests changes</a:t>
            </a:r>
          </a:p>
          <a:p>
            <a:pPr lvl="1"/>
            <a:r>
              <a:rPr lang="en-GB" sz="2800" dirty="0"/>
              <a:t>3) Members meet in Plenary (meeting of all Members of the Senedd in the </a:t>
            </a:r>
            <a:r>
              <a:rPr lang="en-GB" sz="2800" dirty="0" err="1"/>
              <a:t>Siambr</a:t>
            </a:r>
            <a:r>
              <a:rPr lang="en-GB" sz="2800" dirty="0"/>
              <a:t>).  They look at the committee’s report and the Bill, review suggestions, debate and make final changes to its wording.</a:t>
            </a:r>
          </a:p>
          <a:p>
            <a:pPr lvl="1"/>
            <a:r>
              <a:rPr lang="en-GB" sz="2800" dirty="0"/>
              <a:t>4) Members vote in Plenary whether to approve the final wording of the Bill.  If passed, the final stage is:</a:t>
            </a:r>
          </a:p>
          <a:p>
            <a:pPr lvl="1"/>
            <a:r>
              <a:rPr lang="en-GB" sz="2800" dirty="0"/>
              <a:t>5) Royal Assent: the King grants Royal Assent to the Bill, can become an Act of the Senedd, a new Welsh Law.</a:t>
            </a:r>
          </a:p>
          <a:p>
            <a:pPr marL="0" indent="0">
              <a:buNone/>
            </a:pPr>
            <a:r>
              <a:rPr lang="en-GB" sz="1200" dirty="0"/>
              <a:t>(See </a:t>
            </a:r>
            <a:r>
              <a:rPr lang="en-GB" sz="1200" dirty="0">
                <a:hlinkClick r:id="rId3"/>
              </a:rPr>
              <a:t>https://senedd.wales/</a:t>
            </a:r>
            <a:r>
              <a:rPr lang="en-GB" sz="1200" dirty="0"/>
              <a:t> </a:t>
            </a:r>
            <a:r>
              <a:rPr lang="en-GB" sz="1000" dirty="0">
                <a:hlinkClick r:id="rId4"/>
              </a:rPr>
              <a:t>Glossary (</a:t>
            </a:r>
            <a:r>
              <a:rPr lang="en-GB" sz="1000" dirty="0" err="1">
                <a:hlinkClick r:id="rId4"/>
              </a:rPr>
              <a:t>senedd.wales</a:t>
            </a:r>
            <a:r>
              <a:rPr lang="en-GB" sz="1000" dirty="0">
                <a:hlinkClick r:id="rId4"/>
              </a:rPr>
              <a:t>)</a:t>
            </a:r>
            <a:r>
              <a:rPr lang="en-GB" sz="1000" dirty="0"/>
              <a:t> </a:t>
            </a:r>
            <a:r>
              <a:rPr lang="en-GB" sz="1200" dirty="0"/>
              <a:t>  Welsh Parliament/</a:t>
            </a:r>
            <a:r>
              <a:rPr lang="en-GB" sz="1200" dirty="0" err="1"/>
              <a:t>Sendedd</a:t>
            </a:r>
            <a:r>
              <a:rPr lang="en-GB" sz="1200" dirty="0"/>
              <a:t> Business, 2021)</a:t>
            </a:r>
          </a:p>
          <a:p>
            <a:endParaRPr lang="en-GB" dirty="0"/>
          </a:p>
        </p:txBody>
      </p:sp>
    </p:spTree>
    <p:extLst>
      <p:ext uri="{BB962C8B-B14F-4D97-AF65-F5344CB8AC3E}">
        <p14:creationId xmlns:p14="http://schemas.microsoft.com/office/powerpoint/2010/main" val="53297811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5F790-6460-9A14-A436-F2DB146F4A12}"/>
              </a:ext>
            </a:extLst>
          </p:cNvPr>
          <p:cNvSpPr>
            <a:spLocks noGrp="1"/>
          </p:cNvSpPr>
          <p:nvPr>
            <p:ph type="title"/>
          </p:nvPr>
        </p:nvSpPr>
        <p:spPr>
          <a:xfrm>
            <a:off x="326571" y="274638"/>
            <a:ext cx="11255829" cy="563562"/>
          </a:xfrm>
        </p:spPr>
        <p:txBody>
          <a:bodyPr/>
          <a:lstStyle/>
          <a:p>
            <a:r>
              <a:rPr lang="en-GB" dirty="0"/>
              <a:t>Introducing a Bill</a:t>
            </a:r>
          </a:p>
        </p:txBody>
      </p:sp>
      <p:sp>
        <p:nvSpPr>
          <p:cNvPr id="3" name="Content Placeholder 2">
            <a:extLst>
              <a:ext uri="{FF2B5EF4-FFF2-40B4-BE49-F238E27FC236}">
                <a16:creationId xmlns:a16="http://schemas.microsoft.com/office/drawing/2014/main" id="{C8EDF1F5-A636-3E6F-A422-8E2E8E4267E6}"/>
              </a:ext>
            </a:extLst>
          </p:cNvPr>
          <p:cNvSpPr>
            <a:spLocks noGrp="1"/>
          </p:cNvSpPr>
          <p:nvPr>
            <p:ph sz="quarter" idx="1"/>
          </p:nvPr>
        </p:nvSpPr>
        <p:spPr>
          <a:xfrm>
            <a:off x="133350" y="655320"/>
            <a:ext cx="11860530" cy="6080760"/>
          </a:xfrm>
        </p:spPr>
        <p:txBody>
          <a:bodyPr/>
          <a:lstStyle/>
          <a:p>
            <a:r>
              <a:rPr lang="en-GB" sz="3600" dirty="0"/>
              <a:t>For a Bill to be considered by the Senedd, it must be formally, ‘introduced’ into the Senedd.  In practice, this means the Bill is laid with officials in the Table Office, who arrange for it to be published on the Senedd’s website.  Bills can be introduced by:</a:t>
            </a:r>
          </a:p>
          <a:p>
            <a:pPr lvl="1"/>
            <a:r>
              <a:rPr lang="en-GB" sz="3600" dirty="0"/>
              <a:t>Ministers (Government Bills’, the most common form of Bill);</a:t>
            </a:r>
          </a:p>
          <a:p>
            <a:pPr lvl="1"/>
            <a:r>
              <a:rPr lang="en-GB" sz="3600" dirty="0"/>
              <a:t>a Senedd committee* </a:t>
            </a:r>
          </a:p>
          <a:p>
            <a:pPr lvl="1"/>
            <a:r>
              <a:rPr lang="en-GB" sz="3600" dirty="0"/>
              <a:t>an individual Member whose name is drawn from a ballot; </a:t>
            </a:r>
          </a:p>
          <a:p>
            <a:pPr lvl="1"/>
            <a:r>
              <a:rPr lang="en-GB" sz="3600" dirty="0"/>
              <a:t>the Senedd Commission</a:t>
            </a:r>
            <a:r>
              <a:rPr lang="en-GB" sz="3000" dirty="0"/>
              <a:t>.</a:t>
            </a:r>
            <a:endParaRPr lang="en-GB" sz="1600" dirty="0"/>
          </a:p>
          <a:p>
            <a:pPr marL="0" indent="0">
              <a:buNone/>
            </a:pPr>
            <a:r>
              <a:rPr lang="en-GB" sz="1600" dirty="0"/>
              <a:t>   </a:t>
            </a:r>
            <a:r>
              <a:rPr lang="en-GB" sz="2400" dirty="0"/>
              <a:t>* A Health and Social Care Committee meets regularly to discuss related issues.  The following link is to a recorded meeting/related documentation from 19/06/24: </a:t>
            </a:r>
            <a:r>
              <a:rPr lang="en-GB" sz="2400" dirty="0">
                <a:hlinkClick r:id="rId3"/>
              </a:rPr>
              <a:t>https://business.senedd.wales/ieListDocuments.aspx?CId=737&amp;MId=13936&amp;Ver=4</a:t>
            </a:r>
            <a:r>
              <a:rPr lang="en-GB" sz="2400" dirty="0"/>
              <a:t> </a:t>
            </a:r>
          </a:p>
          <a:p>
            <a:pPr marL="0" indent="0">
              <a:buNone/>
            </a:pPr>
            <a:r>
              <a:rPr lang="en-GB" sz="1200" dirty="0"/>
              <a:t>(See  Welsh Parliament/</a:t>
            </a:r>
            <a:r>
              <a:rPr lang="en-GB" sz="1200" dirty="0" err="1"/>
              <a:t>Sendedd</a:t>
            </a:r>
            <a:r>
              <a:rPr lang="en-GB" sz="1200" dirty="0"/>
              <a:t> Business, 2021)</a:t>
            </a:r>
          </a:p>
          <a:p>
            <a:pPr lvl="1"/>
            <a:endParaRPr lang="en-GB" sz="2800" dirty="0"/>
          </a:p>
        </p:txBody>
      </p:sp>
    </p:spTree>
    <p:extLst>
      <p:ext uri="{BB962C8B-B14F-4D97-AF65-F5344CB8AC3E}">
        <p14:creationId xmlns:p14="http://schemas.microsoft.com/office/powerpoint/2010/main" val="98614971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61F2D-305B-0553-3B74-475EFAF5DE56}"/>
              </a:ext>
            </a:extLst>
          </p:cNvPr>
          <p:cNvSpPr>
            <a:spLocks noGrp="1"/>
          </p:cNvSpPr>
          <p:nvPr>
            <p:ph type="title"/>
          </p:nvPr>
        </p:nvSpPr>
        <p:spPr>
          <a:xfrm>
            <a:off x="133004" y="274639"/>
            <a:ext cx="11449396" cy="456882"/>
          </a:xfrm>
        </p:spPr>
        <p:txBody>
          <a:bodyPr/>
          <a:lstStyle/>
          <a:p>
            <a:r>
              <a:rPr lang="en-GB" dirty="0"/>
              <a:t>Health policy analysis</a:t>
            </a:r>
          </a:p>
        </p:txBody>
      </p:sp>
      <p:sp>
        <p:nvSpPr>
          <p:cNvPr id="3" name="Content Placeholder 2">
            <a:extLst>
              <a:ext uri="{FF2B5EF4-FFF2-40B4-BE49-F238E27FC236}">
                <a16:creationId xmlns:a16="http://schemas.microsoft.com/office/drawing/2014/main" id="{5A7A4F3D-368B-5053-CD37-905D3550650F}"/>
              </a:ext>
            </a:extLst>
          </p:cNvPr>
          <p:cNvSpPr>
            <a:spLocks noGrp="1"/>
          </p:cNvSpPr>
          <p:nvPr>
            <p:ph sz="quarter" idx="1"/>
          </p:nvPr>
        </p:nvSpPr>
        <p:spPr>
          <a:xfrm>
            <a:off x="315884" y="731521"/>
            <a:ext cx="11876116" cy="5985163"/>
          </a:xfrm>
        </p:spPr>
        <p:txBody>
          <a:bodyPr/>
          <a:lstStyle/>
          <a:p>
            <a:r>
              <a:rPr lang="en-GB" altLang="en-US" sz="3200" dirty="0"/>
              <a:t>But it is i</a:t>
            </a:r>
            <a:r>
              <a:rPr lang="en-GB" sz="3200" dirty="0"/>
              <a:t>mportant to bear in mind that there are multiple determinants of individual/population health, and that many of these lie outside of health and social care systems; </a:t>
            </a:r>
            <a:r>
              <a:rPr lang="en-GB" altLang="en-US" sz="3200" dirty="0"/>
              <a:t>relevant policy is therefore very broad &amp; goes beyond responsibilities of health institutions (e.g. government ministries) alone (Harrison, 2004)</a:t>
            </a:r>
            <a:endParaRPr lang="en-GB" altLang="en-US" sz="3600" dirty="0"/>
          </a:p>
          <a:p>
            <a:r>
              <a:rPr lang="en-GB" sz="3200" dirty="0"/>
              <a:t>Health policy analysts therefore also interested in courses of action/inaction of many policy ‘actors’ (public, private or voluntary) who are external to recognised care systems.    </a:t>
            </a:r>
          </a:p>
          <a:p>
            <a:endParaRPr lang="en-GB" sz="3200" dirty="0"/>
          </a:p>
          <a:p>
            <a:pPr marL="0" indent="0">
              <a:buNone/>
            </a:pPr>
            <a:r>
              <a:rPr lang="en-GB" sz="3200" dirty="0"/>
              <a:t>	Who are the actors </a:t>
            </a:r>
            <a:r>
              <a:rPr lang="en-GB" sz="3200" i="1" dirty="0"/>
              <a:t>external</a:t>
            </a:r>
            <a:r>
              <a:rPr lang="en-GB" sz="3200" dirty="0"/>
              <a:t> to the care system be who could influence 	health/care?   What ‘actors’ are </a:t>
            </a:r>
            <a:r>
              <a:rPr lang="en-GB" sz="3200" i="1" dirty="0"/>
              <a:t>internal</a:t>
            </a:r>
            <a:r>
              <a:rPr lang="en-GB" sz="3200" dirty="0"/>
              <a:t> to the care system?   </a:t>
            </a:r>
          </a:p>
          <a:p>
            <a:pPr marL="0" indent="0">
              <a:buNone/>
            </a:pPr>
            <a:endParaRPr lang="en-GB" sz="3200" dirty="0"/>
          </a:p>
        </p:txBody>
      </p:sp>
      <p:sp>
        <p:nvSpPr>
          <p:cNvPr id="5" name="TextBox 4">
            <a:extLst>
              <a:ext uri="{FF2B5EF4-FFF2-40B4-BE49-F238E27FC236}">
                <a16:creationId xmlns:a16="http://schemas.microsoft.com/office/drawing/2014/main" id="{828D9365-9B67-B0CA-5476-BE85FDEC3933}"/>
              </a:ext>
            </a:extLst>
          </p:cNvPr>
          <p:cNvSpPr txBox="1"/>
          <p:nvPr/>
        </p:nvSpPr>
        <p:spPr>
          <a:xfrm>
            <a:off x="4339244" y="4405745"/>
            <a:ext cx="7664334" cy="923330"/>
          </a:xfrm>
          <a:prstGeom prst="rect">
            <a:avLst/>
          </a:prstGeom>
          <a:noFill/>
        </p:spPr>
        <p:txBody>
          <a:bodyPr wrap="square" rtlCol="0">
            <a:spAutoFit/>
          </a:bodyPr>
          <a:lstStyle/>
          <a:p>
            <a:r>
              <a:rPr lang="en-GB" dirty="0"/>
              <a:t>Actor: ‘Shorthand term used to denote any participant in the policy process that affects or has an interest in a policy, including individuals, organizations, groups, governments and international bodies’ (Buse et al., 2024, p. 1)</a:t>
            </a:r>
          </a:p>
        </p:txBody>
      </p:sp>
      <p:pic>
        <p:nvPicPr>
          <p:cNvPr id="7" name="Graphic 6" descr="Thought with solid fill">
            <a:extLst>
              <a:ext uri="{FF2B5EF4-FFF2-40B4-BE49-F238E27FC236}">
                <a16:creationId xmlns:a16="http://schemas.microsoft.com/office/drawing/2014/main" id="{DB4B913A-783A-D3B6-C508-CC5E2375F30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99506" y="5257182"/>
            <a:ext cx="914400" cy="914400"/>
          </a:xfrm>
          <a:prstGeom prst="rect">
            <a:avLst/>
          </a:prstGeom>
        </p:spPr>
      </p:pic>
    </p:spTree>
    <p:extLst>
      <p:ext uri="{BB962C8B-B14F-4D97-AF65-F5344CB8AC3E}">
        <p14:creationId xmlns:p14="http://schemas.microsoft.com/office/powerpoint/2010/main" val="312897065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03392645-3BC8-8D66-35C4-862C3C44E5AB}"/>
              </a:ext>
            </a:extLst>
          </p:cNvPr>
          <p:cNvSpPr>
            <a:spLocks noGrp="1"/>
          </p:cNvSpPr>
          <p:nvPr>
            <p:ph type="title"/>
          </p:nvPr>
        </p:nvSpPr>
        <p:spPr>
          <a:xfrm>
            <a:off x="304800" y="274639"/>
            <a:ext cx="11216640" cy="561975"/>
          </a:xfrm>
        </p:spPr>
        <p:txBody>
          <a:bodyPr/>
          <a:lstStyle/>
          <a:p>
            <a:r>
              <a:rPr lang="en-GB" altLang="en-US" dirty="0"/>
              <a:t>A nurse’s research project – influencing actors</a:t>
            </a:r>
          </a:p>
        </p:txBody>
      </p:sp>
      <p:sp>
        <p:nvSpPr>
          <p:cNvPr id="27651" name="Content Placeholder 2">
            <a:extLst>
              <a:ext uri="{FF2B5EF4-FFF2-40B4-BE49-F238E27FC236}">
                <a16:creationId xmlns:a16="http://schemas.microsoft.com/office/drawing/2014/main" id="{063F9923-14A1-315C-290F-D6F5A8DECBF2}"/>
              </a:ext>
            </a:extLst>
          </p:cNvPr>
          <p:cNvSpPr>
            <a:spLocks noGrp="1"/>
          </p:cNvSpPr>
          <p:nvPr>
            <p:ph sz="quarter" idx="1"/>
          </p:nvPr>
        </p:nvSpPr>
        <p:spPr>
          <a:xfrm>
            <a:off x="304800" y="836614"/>
            <a:ext cx="11732525" cy="5746747"/>
          </a:xfrm>
        </p:spPr>
        <p:txBody>
          <a:bodyPr/>
          <a:lstStyle/>
          <a:p>
            <a:endParaRPr lang="en-GB" altLang="en-US" sz="3600" dirty="0"/>
          </a:p>
          <a:p>
            <a:endParaRPr lang="en-GB" altLang="en-US" sz="3600" dirty="0"/>
          </a:p>
          <a:p>
            <a:endParaRPr lang="en-GB" altLang="en-US" sz="3600" dirty="0"/>
          </a:p>
          <a:p>
            <a:endParaRPr lang="en-GB" altLang="en-US" sz="3600" dirty="0"/>
          </a:p>
          <a:p>
            <a:r>
              <a:rPr lang="en-GB" altLang="en-US" sz="3000" dirty="0"/>
              <a:t>Imagine you are a school nurse working in a deprived area of Wales; you have an interest in the impact of poverty on health/diet &amp; educational attainment </a:t>
            </a:r>
          </a:p>
          <a:p>
            <a:r>
              <a:rPr lang="en-GB" altLang="en-US" sz="3000" dirty="0"/>
              <a:t>You have noticed a marked increase in numbers of students who require free school meals (FSMs) in your school </a:t>
            </a:r>
          </a:p>
          <a:p>
            <a:r>
              <a:rPr lang="en-GB" altLang="en-US" sz="3000" dirty="0"/>
              <a:t>You would like to conduct research/draw attention to these areas</a:t>
            </a:r>
          </a:p>
          <a:p>
            <a:r>
              <a:rPr lang="en-GB" altLang="en-US" sz="3000" dirty="0"/>
              <a:t>You know that advocacy is a key part of awareness raising </a:t>
            </a:r>
            <a:endParaRPr lang="en-GB" altLang="en-US" sz="3200" dirty="0"/>
          </a:p>
          <a:p>
            <a:pPr marL="0" indent="0">
              <a:buNone/>
            </a:pPr>
            <a:r>
              <a:rPr lang="en-GB" altLang="en-US" sz="1200" dirty="0"/>
              <a:t>(See Joseph Rowntree Foundation,2024; WG, 2019) </a:t>
            </a:r>
          </a:p>
        </p:txBody>
      </p:sp>
      <p:pic>
        <p:nvPicPr>
          <p:cNvPr id="3" name="Picture 2" descr="A couple of children looking at a fence&#10;&#10;Description automatically generated">
            <a:extLst>
              <a:ext uri="{FF2B5EF4-FFF2-40B4-BE49-F238E27FC236}">
                <a16:creationId xmlns:a16="http://schemas.microsoft.com/office/drawing/2014/main" id="{C6CE5778-BEF9-34F1-52AF-92A4B3AA61C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91842" y="836614"/>
            <a:ext cx="4177058" cy="2498353"/>
          </a:xfrm>
          <a:prstGeom prst="rect">
            <a:avLst/>
          </a:prstGeom>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B8A72137-E911-90A7-7F7A-6C5B912FE1A2}"/>
              </a:ext>
            </a:extLst>
          </p:cNvPr>
          <p:cNvSpPr>
            <a:spLocks noGrp="1"/>
          </p:cNvSpPr>
          <p:nvPr>
            <p:ph type="title"/>
          </p:nvPr>
        </p:nvSpPr>
        <p:spPr>
          <a:xfrm>
            <a:off x="515389" y="274639"/>
            <a:ext cx="10946509" cy="523383"/>
          </a:xfrm>
        </p:spPr>
        <p:txBody>
          <a:bodyPr/>
          <a:lstStyle/>
          <a:p>
            <a:r>
              <a:rPr lang="en-GB" altLang="en-US" dirty="0"/>
              <a:t>The starting point of your research/advocacy role</a:t>
            </a:r>
          </a:p>
        </p:txBody>
      </p:sp>
      <p:sp>
        <p:nvSpPr>
          <p:cNvPr id="32771" name="Content Placeholder 2">
            <a:extLst>
              <a:ext uri="{FF2B5EF4-FFF2-40B4-BE49-F238E27FC236}">
                <a16:creationId xmlns:a16="http://schemas.microsoft.com/office/drawing/2014/main" id="{36B0AB5F-D631-C990-4142-2A29F70FE44F}"/>
              </a:ext>
            </a:extLst>
          </p:cNvPr>
          <p:cNvSpPr>
            <a:spLocks noGrp="1"/>
          </p:cNvSpPr>
          <p:nvPr>
            <p:ph sz="quarter" idx="1"/>
          </p:nvPr>
        </p:nvSpPr>
        <p:spPr>
          <a:xfrm>
            <a:off x="232756" y="1190846"/>
            <a:ext cx="11959244" cy="5551267"/>
          </a:xfrm>
        </p:spPr>
        <p:txBody>
          <a:bodyPr/>
          <a:lstStyle/>
          <a:p>
            <a:r>
              <a:rPr lang="en-GB" altLang="en-US" sz="3600" dirty="0"/>
              <a:t>Your own experience &amp; knowledge (of life, work, reading etc.) </a:t>
            </a:r>
          </a:p>
          <a:p>
            <a:r>
              <a:rPr lang="en-GB" altLang="en-US" sz="3600" dirty="0"/>
              <a:t>Your knowledge of research in this area</a:t>
            </a:r>
          </a:p>
          <a:p>
            <a:r>
              <a:rPr lang="en-GB" altLang="en-US" sz="3600" dirty="0"/>
              <a:t> Your understanding of social reality of living in deprivation, &amp; of impact of culture, politics, socioeconomic conditions, wider attitudes to health/diet </a:t>
            </a:r>
          </a:p>
          <a:p>
            <a:r>
              <a:rPr lang="en-GB" altLang="en-US" sz="3600" dirty="0"/>
              <a:t>Your awareness of the interplay of factors (influenced by Dahlgren and Whitehead’s [2006] rainbow model)</a:t>
            </a:r>
          </a:p>
          <a:p>
            <a:r>
              <a:rPr lang="en-GB" altLang="en-US" sz="3600" dirty="0"/>
              <a:t>Your understanding of the role of ‘policy advocacy’ </a:t>
            </a:r>
          </a:p>
          <a:p>
            <a:endParaRPr lang="en-GB" altLang="en-US" sz="3600" dirty="0"/>
          </a:p>
          <a:p>
            <a:endParaRPr lang="en-GB" altLang="en-US" sz="3600" dirty="0"/>
          </a:p>
          <a:p>
            <a:endParaRPr lang="en-GB" altLang="en-US" sz="3600" dirty="0"/>
          </a:p>
          <a:p>
            <a:pPr marL="0" indent="0">
              <a:buNone/>
            </a:pPr>
            <a:endParaRPr lang="en-GB" altLang="en-US" sz="1200" dirty="0"/>
          </a:p>
          <a:p>
            <a:endParaRPr lang="en-GB" altLang="en-US" dirty="0"/>
          </a:p>
        </p:txBody>
      </p:sp>
    </p:spTree>
    <p:extLst>
      <p:ext uri="{BB962C8B-B14F-4D97-AF65-F5344CB8AC3E}">
        <p14:creationId xmlns:p14="http://schemas.microsoft.com/office/powerpoint/2010/main" val="249583415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FFF66-4725-12F4-8D3F-2BC572B99F07}"/>
              </a:ext>
            </a:extLst>
          </p:cNvPr>
          <p:cNvSpPr>
            <a:spLocks noGrp="1"/>
          </p:cNvSpPr>
          <p:nvPr>
            <p:ph type="title"/>
          </p:nvPr>
        </p:nvSpPr>
        <p:spPr>
          <a:xfrm>
            <a:off x="315884" y="274638"/>
            <a:ext cx="11266516" cy="390380"/>
          </a:xfrm>
        </p:spPr>
        <p:txBody>
          <a:bodyPr/>
          <a:lstStyle/>
          <a:p>
            <a:r>
              <a:rPr lang="en-GB" dirty="0"/>
              <a:t>Policy advocacy</a:t>
            </a:r>
          </a:p>
        </p:txBody>
      </p:sp>
      <p:sp>
        <p:nvSpPr>
          <p:cNvPr id="3" name="Content Placeholder 2">
            <a:extLst>
              <a:ext uri="{FF2B5EF4-FFF2-40B4-BE49-F238E27FC236}">
                <a16:creationId xmlns:a16="http://schemas.microsoft.com/office/drawing/2014/main" id="{7AC65368-B893-9941-494F-6CD95BBC6422}"/>
              </a:ext>
            </a:extLst>
          </p:cNvPr>
          <p:cNvSpPr>
            <a:spLocks noGrp="1"/>
          </p:cNvSpPr>
          <p:nvPr>
            <p:ph sz="quarter" idx="1"/>
          </p:nvPr>
        </p:nvSpPr>
        <p:spPr>
          <a:xfrm>
            <a:off x="166255" y="447820"/>
            <a:ext cx="12025745" cy="6410180"/>
          </a:xfrm>
        </p:spPr>
        <p:txBody>
          <a:bodyPr/>
          <a:lstStyle/>
          <a:p>
            <a:r>
              <a:rPr lang="en-GB" sz="2800" dirty="0"/>
              <a:t>Policy advocacy has been defined by Young and Quinn (2012, p. 26) as:</a:t>
            </a:r>
          </a:p>
          <a:p>
            <a:pPr marL="0" indent="0">
              <a:buNone/>
            </a:pPr>
            <a:r>
              <a:rPr lang="en-GB" sz="2800" dirty="0"/>
              <a:t>	….the process of negotiating and mediating a dialogue through which influential 	networks, opinion leaders, and, ultimately, decision makers take ownership of your 	ideas, evidence and proposals, and subsequently act upon them</a:t>
            </a:r>
          </a:p>
          <a:p>
            <a:r>
              <a:rPr lang="en-GB" sz="2800" dirty="0"/>
              <a:t>Practically, this can mean designing &amp; presenting activities &amp; communication tools for various target audiences help them understand your ideas, be convinced by them, espouse &amp; act on them – you think that writing a ‘policy brief’ is a key first step</a:t>
            </a:r>
          </a:p>
          <a:p>
            <a:endParaRPr lang="en-GB" dirty="0"/>
          </a:p>
          <a:p>
            <a:endParaRPr lang="en-GB" dirty="0"/>
          </a:p>
          <a:p>
            <a:endParaRPr lang="en-GB" dirty="0"/>
          </a:p>
          <a:p>
            <a:endParaRPr lang="en-GB" dirty="0"/>
          </a:p>
          <a:p>
            <a:endParaRPr lang="en-GB" dirty="0"/>
          </a:p>
          <a:p>
            <a:endParaRPr lang="en-GB" dirty="0"/>
          </a:p>
          <a:p>
            <a:pPr marL="0" indent="0">
              <a:buNone/>
            </a:pPr>
            <a:r>
              <a:rPr lang="en-GB" sz="1200" dirty="0"/>
              <a:t>(See Young and Quinn, 2017; Buse et al., 2024)</a:t>
            </a:r>
          </a:p>
        </p:txBody>
      </p:sp>
      <p:graphicFrame>
        <p:nvGraphicFramePr>
          <p:cNvPr id="4" name="Table 3">
            <a:extLst>
              <a:ext uri="{FF2B5EF4-FFF2-40B4-BE49-F238E27FC236}">
                <a16:creationId xmlns:a16="http://schemas.microsoft.com/office/drawing/2014/main" id="{D527731B-6F7D-E9C4-1A78-95C28E42D2A1}"/>
              </a:ext>
            </a:extLst>
          </p:cNvPr>
          <p:cNvGraphicFramePr>
            <a:graphicFrameLocks noGrp="1"/>
          </p:cNvGraphicFramePr>
          <p:nvPr/>
        </p:nvGraphicFramePr>
        <p:xfrm>
          <a:off x="548640" y="3607725"/>
          <a:ext cx="11327477" cy="2802455"/>
        </p:xfrm>
        <a:graphic>
          <a:graphicData uri="http://schemas.openxmlformats.org/drawingml/2006/table">
            <a:tbl>
              <a:tblPr firstRow="1" bandRow="1">
                <a:tableStyleId>{5C22544A-7EE6-4342-B048-85BDC9FD1C3A}</a:tableStyleId>
              </a:tblPr>
              <a:tblGrid>
                <a:gridCol w="2505047">
                  <a:extLst>
                    <a:ext uri="{9D8B030D-6E8A-4147-A177-3AD203B41FA5}">
                      <a16:colId xmlns:a16="http://schemas.microsoft.com/office/drawing/2014/main" val="1996682472"/>
                    </a:ext>
                  </a:extLst>
                </a:gridCol>
                <a:gridCol w="2940810">
                  <a:extLst>
                    <a:ext uri="{9D8B030D-6E8A-4147-A177-3AD203B41FA5}">
                      <a16:colId xmlns:a16="http://schemas.microsoft.com/office/drawing/2014/main" val="3923699509"/>
                    </a:ext>
                  </a:extLst>
                </a:gridCol>
                <a:gridCol w="2940810">
                  <a:extLst>
                    <a:ext uri="{9D8B030D-6E8A-4147-A177-3AD203B41FA5}">
                      <a16:colId xmlns:a16="http://schemas.microsoft.com/office/drawing/2014/main" val="2247931243"/>
                    </a:ext>
                  </a:extLst>
                </a:gridCol>
                <a:gridCol w="2940810">
                  <a:extLst>
                    <a:ext uri="{9D8B030D-6E8A-4147-A177-3AD203B41FA5}">
                      <a16:colId xmlns:a16="http://schemas.microsoft.com/office/drawing/2014/main" val="670824369"/>
                    </a:ext>
                  </a:extLst>
                </a:gridCol>
              </a:tblGrid>
              <a:tr h="749389">
                <a:tc>
                  <a:txBody>
                    <a:bodyPr/>
                    <a:lstStyle/>
                    <a:p>
                      <a:r>
                        <a:rPr lang="en-GB" dirty="0"/>
                        <a:t>Audiences</a:t>
                      </a:r>
                    </a:p>
                  </a:txBody>
                  <a:tcPr/>
                </a:tc>
                <a:tc>
                  <a:txBody>
                    <a:bodyPr/>
                    <a:lstStyle/>
                    <a:p>
                      <a:r>
                        <a:rPr lang="en-GB" dirty="0"/>
                        <a:t>Experts</a:t>
                      </a:r>
                    </a:p>
                  </a:txBody>
                  <a:tcPr/>
                </a:tc>
                <a:tc>
                  <a:txBody>
                    <a:bodyPr/>
                    <a:lstStyle/>
                    <a:p>
                      <a:r>
                        <a:rPr lang="en-GB" dirty="0"/>
                        <a:t>Informed non-specialists</a:t>
                      </a:r>
                    </a:p>
                  </a:txBody>
                  <a:tcPr/>
                </a:tc>
                <a:tc>
                  <a:txBody>
                    <a:bodyPr/>
                    <a:lstStyle/>
                    <a:p>
                      <a:r>
                        <a:rPr lang="en-GB" dirty="0"/>
                        <a:t>The public</a:t>
                      </a:r>
                    </a:p>
                  </a:txBody>
                  <a:tcPr/>
                </a:tc>
                <a:extLst>
                  <a:ext uri="{0D108BD9-81ED-4DB2-BD59-A6C34878D82A}">
                    <a16:rowId xmlns:a16="http://schemas.microsoft.com/office/drawing/2014/main" val="178635134"/>
                  </a:ext>
                </a:extLst>
              </a:tr>
              <a:tr h="671436">
                <a:tc>
                  <a:txBody>
                    <a:bodyPr/>
                    <a:lstStyle/>
                    <a:p>
                      <a:r>
                        <a:rPr lang="en-GB" dirty="0"/>
                        <a:t>Advocacy tool 1</a:t>
                      </a:r>
                    </a:p>
                  </a:txBody>
                  <a:tcPr/>
                </a:tc>
                <a:tc>
                  <a:txBody>
                    <a:bodyPr/>
                    <a:lstStyle/>
                    <a:p>
                      <a:r>
                        <a:rPr lang="en-GB" dirty="0"/>
                        <a:t>Policy study</a:t>
                      </a:r>
                    </a:p>
                  </a:txBody>
                  <a:tcPr/>
                </a:tc>
                <a:tc>
                  <a:txBody>
                    <a:bodyPr/>
                    <a:lstStyle/>
                    <a:p>
                      <a:r>
                        <a:rPr lang="en-GB" b="1" dirty="0"/>
                        <a:t>Policy brief</a:t>
                      </a:r>
                    </a:p>
                  </a:txBody>
                  <a:tcPr/>
                </a:tc>
                <a:tc>
                  <a:txBody>
                    <a:bodyPr/>
                    <a:lstStyle/>
                    <a:p>
                      <a:r>
                        <a:rPr lang="en-GB" dirty="0"/>
                        <a:t>Press release</a:t>
                      </a:r>
                    </a:p>
                  </a:txBody>
                  <a:tcPr/>
                </a:tc>
                <a:extLst>
                  <a:ext uri="{0D108BD9-81ED-4DB2-BD59-A6C34878D82A}">
                    <a16:rowId xmlns:a16="http://schemas.microsoft.com/office/drawing/2014/main" val="3647659965"/>
                  </a:ext>
                </a:extLst>
              </a:tr>
              <a:tr h="671436">
                <a:tc>
                  <a:txBody>
                    <a:bodyPr/>
                    <a:lstStyle/>
                    <a:p>
                      <a:r>
                        <a:rPr lang="en-GB" dirty="0"/>
                        <a:t>Advocacy tool 2</a:t>
                      </a:r>
                    </a:p>
                  </a:txBody>
                  <a:tcPr/>
                </a:tc>
                <a:tc>
                  <a:txBody>
                    <a:bodyPr/>
                    <a:lstStyle/>
                    <a:p>
                      <a:r>
                        <a:rPr lang="en-GB" dirty="0"/>
                        <a:t>Meetings</a:t>
                      </a:r>
                    </a:p>
                  </a:txBody>
                  <a:tcPr/>
                </a:tc>
                <a:tc>
                  <a:txBody>
                    <a:bodyPr/>
                    <a:lstStyle/>
                    <a:p>
                      <a:r>
                        <a:rPr lang="en-GB" dirty="0"/>
                        <a:t>Meetings</a:t>
                      </a:r>
                    </a:p>
                  </a:txBody>
                  <a:tcPr/>
                </a:tc>
                <a:tc>
                  <a:txBody>
                    <a:bodyPr/>
                    <a:lstStyle/>
                    <a:p>
                      <a:r>
                        <a:rPr lang="en-GB" dirty="0"/>
                        <a:t>Lobbying associations</a:t>
                      </a:r>
                    </a:p>
                  </a:txBody>
                  <a:tcPr/>
                </a:tc>
                <a:extLst>
                  <a:ext uri="{0D108BD9-81ED-4DB2-BD59-A6C34878D82A}">
                    <a16:rowId xmlns:a16="http://schemas.microsoft.com/office/drawing/2014/main" val="1774280461"/>
                  </a:ext>
                </a:extLst>
              </a:tr>
              <a:tr h="710194">
                <a:tc>
                  <a:txBody>
                    <a:bodyPr/>
                    <a:lstStyle/>
                    <a:p>
                      <a:r>
                        <a:rPr lang="en-GB" dirty="0"/>
                        <a:t>Advocacy tool 3</a:t>
                      </a:r>
                    </a:p>
                  </a:txBody>
                  <a:tcPr/>
                </a:tc>
                <a:tc>
                  <a:txBody>
                    <a:bodyPr/>
                    <a:lstStyle/>
                    <a:p>
                      <a:r>
                        <a:rPr lang="en-GB" dirty="0"/>
                        <a:t>Conference</a:t>
                      </a:r>
                    </a:p>
                  </a:txBody>
                  <a:tcPr/>
                </a:tc>
                <a:tc>
                  <a:txBody>
                    <a:bodyPr/>
                    <a:lstStyle/>
                    <a:p>
                      <a:r>
                        <a:rPr lang="en-GB" dirty="0"/>
                        <a:t>Conference</a:t>
                      </a:r>
                    </a:p>
                  </a:txBody>
                  <a:tcPr/>
                </a:tc>
                <a:tc>
                  <a:txBody>
                    <a:bodyPr/>
                    <a:lstStyle/>
                    <a:p>
                      <a:r>
                        <a:rPr lang="en-GB" dirty="0"/>
                        <a:t>Press conference &amp; social media</a:t>
                      </a:r>
                    </a:p>
                  </a:txBody>
                  <a:tcPr/>
                </a:tc>
                <a:extLst>
                  <a:ext uri="{0D108BD9-81ED-4DB2-BD59-A6C34878D82A}">
                    <a16:rowId xmlns:a16="http://schemas.microsoft.com/office/drawing/2014/main" val="415274176"/>
                  </a:ext>
                </a:extLst>
              </a:tr>
            </a:tbl>
          </a:graphicData>
        </a:graphic>
      </p:graphicFrame>
    </p:spTree>
    <p:extLst>
      <p:ext uri="{BB962C8B-B14F-4D97-AF65-F5344CB8AC3E}">
        <p14:creationId xmlns:p14="http://schemas.microsoft.com/office/powerpoint/2010/main" val="414292764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D57F7-1A9F-BB8B-0B9F-9226B24D0F62}"/>
              </a:ext>
            </a:extLst>
          </p:cNvPr>
          <p:cNvSpPr>
            <a:spLocks noGrp="1"/>
          </p:cNvSpPr>
          <p:nvPr>
            <p:ph type="title"/>
          </p:nvPr>
        </p:nvSpPr>
        <p:spPr>
          <a:xfrm>
            <a:off x="298580" y="274638"/>
            <a:ext cx="11283820" cy="540009"/>
          </a:xfrm>
        </p:spPr>
        <p:txBody>
          <a:bodyPr/>
          <a:lstStyle/>
          <a:p>
            <a:r>
              <a:rPr lang="en-GB" dirty="0"/>
              <a:t>What is a ‘policy brief’?</a:t>
            </a:r>
          </a:p>
        </p:txBody>
      </p:sp>
      <p:sp>
        <p:nvSpPr>
          <p:cNvPr id="3" name="Content Placeholder 2">
            <a:extLst>
              <a:ext uri="{FF2B5EF4-FFF2-40B4-BE49-F238E27FC236}">
                <a16:creationId xmlns:a16="http://schemas.microsoft.com/office/drawing/2014/main" id="{1B711148-1B02-D5BA-2CB7-260A30FC1DA4}"/>
              </a:ext>
            </a:extLst>
          </p:cNvPr>
          <p:cNvSpPr>
            <a:spLocks noGrp="1"/>
          </p:cNvSpPr>
          <p:nvPr>
            <p:ph sz="quarter" idx="1"/>
          </p:nvPr>
        </p:nvSpPr>
        <p:spPr>
          <a:xfrm>
            <a:off x="167952" y="1080655"/>
            <a:ext cx="12024048" cy="5777346"/>
          </a:xfrm>
        </p:spPr>
        <p:txBody>
          <a:bodyPr/>
          <a:lstStyle/>
          <a:p>
            <a:r>
              <a:rPr lang="en-GB" sz="3200" dirty="0"/>
              <a:t>A policy brief is </a:t>
            </a:r>
            <a:r>
              <a:rPr lang="en-GB" sz="3200"/>
              <a:t>a document</a:t>
            </a:r>
            <a:r>
              <a:rPr lang="en-GB" sz="3200" dirty="0"/>
              <a:t>, often written by researchers/advocates/think tankers/civil servants that is produced to, ‘support an advocacy campaign with the intention to engage and persuade informed, nonspecialist audiences’. (Young and Quinn, 2017, p. 10)</a:t>
            </a:r>
          </a:p>
          <a:p>
            <a:r>
              <a:rPr lang="en-GB" sz="3200" dirty="0"/>
              <a:t>According to </a:t>
            </a:r>
            <a:r>
              <a:rPr lang="en-GB" sz="3200" dirty="0" err="1"/>
              <a:t>Nannini</a:t>
            </a:r>
            <a:r>
              <a:rPr lang="en-GB" sz="3200" dirty="0"/>
              <a:t> and </a:t>
            </a:r>
            <a:r>
              <a:rPr lang="en-GB" sz="3200" dirty="0" err="1"/>
              <a:t>Houde</a:t>
            </a:r>
            <a:r>
              <a:rPr lang="en-GB" sz="3200" dirty="0"/>
              <a:t> (2010, p. 23):</a:t>
            </a:r>
          </a:p>
          <a:p>
            <a:pPr marL="0" indent="0">
              <a:buNone/>
            </a:pPr>
            <a:r>
              <a:rPr lang="en-GB" sz="3200" dirty="0"/>
              <a:t>	Reports addressing the interests and needs of policy makers are 	frequently referred to as policy briefs.  These reports should be short and 	easy to use, containing information that can be reviewed quickly by policy 	makers.</a:t>
            </a:r>
          </a:p>
          <a:p>
            <a:endParaRPr lang="en-GB" dirty="0"/>
          </a:p>
        </p:txBody>
      </p:sp>
    </p:spTree>
    <p:extLst>
      <p:ext uri="{BB962C8B-B14F-4D97-AF65-F5344CB8AC3E}">
        <p14:creationId xmlns:p14="http://schemas.microsoft.com/office/powerpoint/2010/main" val="344988643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012" y="274638"/>
            <a:ext cx="9959788" cy="706264"/>
          </a:xfrm>
        </p:spPr>
        <p:txBody>
          <a:bodyPr>
            <a:normAutofit fontScale="90000"/>
          </a:bodyPr>
          <a:lstStyle/>
          <a:p>
            <a:r>
              <a:rPr lang="en-GB" dirty="0"/>
              <a:t>Writing the policy brief: audience, aims and style</a:t>
            </a:r>
          </a:p>
        </p:txBody>
      </p:sp>
      <p:sp>
        <p:nvSpPr>
          <p:cNvPr id="3" name="Content Placeholder 2"/>
          <p:cNvSpPr>
            <a:spLocks noGrp="1"/>
          </p:cNvSpPr>
          <p:nvPr>
            <p:ph sz="quarter" idx="1"/>
          </p:nvPr>
        </p:nvSpPr>
        <p:spPr>
          <a:xfrm>
            <a:off x="192008" y="980902"/>
            <a:ext cx="11807983" cy="5877098"/>
          </a:xfrm>
        </p:spPr>
        <p:txBody>
          <a:bodyPr>
            <a:normAutofit fontScale="92500" lnSpcReduction="10000"/>
          </a:bodyPr>
          <a:lstStyle/>
          <a:p>
            <a:r>
              <a:rPr lang="en-GB" sz="3200" dirty="0"/>
              <a:t>When considering implementation of policy/writing of briefs, reference often made to: non-specialist nature of reader; brevity of document; communication of research findings in clear/succinct/professional style (see </a:t>
            </a:r>
            <a:r>
              <a:rPr lang="en-GB" sz="3200" dirty="0" err="1"/>
              <a:t>Lavis</a:t>
            </a:r>
            <a:r>
              <a:rPr lang="en-GB" sz="3200" dirty="0"/>
              <a:t> et al., 2009; Damani et al., 2016; Young and Quinn, 2017). </a:t>
            </a:r>
          </a:p>
          <a:p>
            <a:r>
              <a:rPr lang="en-GB" sz="3200" dirty="0"/>
              <a:t>Target audience often familiar with topic area, including: decision makers, politicians, members of non-governmental organisations (NGOs), journalists; </a:t>
            </a:r>
          </a:p>
          <a:p>
            <a:r>
              <a:rPr lang="en-GB" sz="3200" dirty="0"/>
              <a:t>Also of interest to those who contribute to/influence/design policy – i.e. ‘policy makers’ – might come from different sectors (see above) &amp; levels, e.g. central/local government; multinational/local business; schools or hospitals</a:t>
            </a:r>
          </a:p>
          <a:p>
            <a:r>
              <a:rPr lang="en-GB" sz="3200" dirty="0"/>
              <a:t>This target audience often does not go directly to research (journals) but instead relies on intermediary bodies, e.g. thinktanks, trusted advisors &amp; colleagues (who have read/digested/interpreted primary research)</a:t>
            </a:r>
          </a:p>
          <a:p>
            <a:pPr marL="0" indent="0">
              <a:buNone/>
            </a:pPr>
            <a:r>
              <a:rPr lang="en-GB" sz="1300" dirty="0"/>
              <a:t>(See Lamont, 2021;  Young and Quinn, 2017 Buse et al., 2024)</a:t>
            </a:r>
          </a:p>
        </p:txBody>
      </p:sp>
    </p:spTree>
    <p:extLst>
      <p:ext uri="{BB962C8B-B14F-4D97-AF65-F5344CB8AC3E}">
        <p14:creationId xmlns:p14="http://schemas.microsoft.com/office/powerpoint/2010/main" val="243413112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2DA17-57C5-F33C-884A-D6AA387D085F}"/>
              </a:ext>
            </a:extLst>
          </p:cNvPr>
          <p:cNvSpPr>
            <a:spLocks noGrp="1"/>
          </p:cNvSpPr>
          <p:nvPr>
            <p:ph type="title"/>
          </p:nvPr>
        </p:nvSpPr>
        <p:spPr>
          <a:xfrm>
            <a:off x="382385" y="274638"/>
            <a:ext cx="11200015" cy="673013"/>
          </a:xfrm>
        </p:spPr>
        <p:txBody>
          <a:bodyPr/>
          <a:lstStyle/>
          <a:p>
            <a:r>
              <a:rPr lang="en-GB" dirty="0"/>
              <a:t>How to write a policy brief…</a:t>
            </a:r>
          </a:p>
        </p:txBody>
      </p:sp>
      <p:sp>
        <p:nvSpPr>
          <p:cNvPr id="3" name="Content Placeholder 2">
            <a:extLst>
              <a:ext uri="{FF2B5EF4-FFF2-40B4-BE49-F238E27FC236}">
                <a16:creationId xmlns:a16="http://schemas.microsoft.com/office/drawing/2014/main" id="{F50BA0BD-A9B8-5973-D085-69A314ECE4E1}"/>
              </a:ext>
            </a:extLst>
          </p:cNvPr>
          <p:cNvSpPr>
            <a:spLocks noGrp="1"/>
          </p:cNvSpPr>
          <p:nvPr>
            <p:ph sz="quarter" idx="1"/>
          </p:nvPr>
        </p:nvSpPr>
        <p:spPr>
          <a:xfrm>
            <a:off x="116378" y="947651"/>
            <a:ext cx="11853949" cy="5635711"/>
          </a:xfrm>
        </p:spPr>
        <p:txBody>
          <a:bodyPr/>
          <a:lstStyle/>
          <a:p>
            <a:r>
              <a:rPr lang="en-GB" sz="2800" dirty="0"/>
              <a:t>Characteristics typical of policy briefs &amp; writing tips: </a:t>
            </a:r>
          </a:p>
          <a:p>
            <a:pPr lvl="1"/>
            <a:r>
              <a:rPr lang="en-GB" sz="2600" b="1" dirty="0"/>
              <a:t>Engaging</a:t>
            </a:r>
            <a:r>
              <a:rPr lang="en-GB" sz="2600" dirty="0"/>
              <a:t>: important to give prominence to the main elements of research/analysis;  </a:t>
            </a:r>
            <a:r>
              <a:rPr lang="en-GB" sz="2600" b="1" dirty="0"/>
              <a:t>aim to open with unexpected/striking facts</a:t>
            </a:r>
          </a:p>
          <a:p>
            <a:pPr lvl="1"/>
            <a:r>
              <a:rPr lang="en-GB" sz="2600" b="1" dirty="0"/>
              <a:t>Relevant &amp; focused:</a:t>
            </a:r>
            <a:r>
              <a:rPr lang="en-GB" sz="2600" dirty="0"/>
              <a:t> important to situate the policy brief in relevant current/contextual discussions; </a:t>
            </a:r>
            <a:r>
              <a:rPr lang="en-GB" sz="2600" b="1" dirty="0"/>
              <a:t>aim to</a:t>
            </a:r>
            <a:r>
              <a:rPr lang="en-GB" sz="2600" dirty="0"/>
              <a:t> </a:t>
            </a:r>
            <a:r>
              <a:rPr lang="en-GB" sz="2600" b="1" dirty="0"/>
              <a:t>link to audience discussions</a:t>
            </a:r>
          </a:p>
          <a:p>
            <a:pPr lvl="1"/>
            <a:r>
              <a:rPr lang="en-GB" sz="2600" b="1" dirty="0"/>
              <a:t>Professional not academic: </a:t>
            </a:r>
            <a:r>
              <a:rPr lang="en-GB" sz="2600" dirty="0"/>
              <a:t>readers less interested in research methodology/methods/analysis of less interest than in reliability of data &amp; in novel insights; </a:t>
            </a:r>
            <a:r>
              <a:rPr lang="en-GB" sz="2600" b="1" dirty="0"/>
              <a:t>aim to focus on the practical</a:t>
            </a:r>
          </a:p>
          <a:p>
            <a:pPr lvl="1"/>
            <a:r>
              <a:rPr lang="en-GB" sz="2600" b="1" dirty="0"/>
              <a:t>Succinct: </a:t>
            </a:r>
            <a:r>
              <a:rPr lang="en-GB" sz="2600" dirty="0"/>
              <a:t>readers often have busy jobs/little time to read lengthy reports (often around four – eight pages, </a:t>
            </a:r>
            <a:r>
              <a:rPr lang="en-GB" sz="2600" dirty="0" err="1"/>
              <a:t>ie</a:t>
            </a:r>
            <a:r>
              <a:rPr lang="en-GB" sz="2600" dirty="0"/>
              <a:t>. 1400 – 2800 words);</a:t>
            </a:r>
            <a:r>
              <a:rPr lang="en-GB" sz="2600" b="1" dirty="0"/>
              <a:t> aim for brevity and focus</a:t>
            </a:r>
          </a:p>
          <a:p>
            <a:pPr lvl="1"/>
            <a:r>
              <a:rPr lang="en-GB" sz="2600" b="1" dirty="0"/>
              <a:t>Limited: </a:t>
            </a:r>
            <a:r>
              <a:rPr lang="en-GB" sz="2600" dirty="0"/>
              <a:t>in view of the brevity of the brief, limit to particularly important aspect of wider topic, ‘tip of the iceberg’; </a:t>
            </a:r>
            <a:r>
              <a:rPr lang="en-GB" sz="2600" b="1" dirty="0"/>
              <a:t>do not try to include everything</a:t>
            </a:r>
          </a:p>
          <a:p>
            <a:pPr marL="0" indent="0">
              <a:buNone/>
            </a:pPr>
            <a:endParaRPr lang="en-GB" dirty="0"/>
          </a:p>
        </p:txBody>
      </p:sp>
    </p:spTree>
    <p:extLst>
      <p:ext uri="{BB962C8B-B14F-4D97-AF65-F5344CB8AC3E}">
        <p14:creationId xmlns:p14="http://schemas.microsoft.com/office/powerpoint/2010/main" val="308983119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A0E2F-3903-136D-4908-6A964AD36FA7}"/>
              </a:ext>
            </a:extLst>
          </p:cNvPr>
          <p:cNvSpPr>
            <a:spLocks noGrp="1"/>
          </p:cNvSpPr>
          <p:nvPr>
            <p:ph type="title"/>
          </p:nvPr>
        </p:nvSpPr>
        <p:spPr>
          <a:xfrm>
            <a:off x="415636" y="274638"/>
            <a:ext cx="11166764" cy="606511"/>
          </a:xfrm>
        </p:spPr>
        <p:txBody>
          <a:bodyPr/>
          <a:lstStyle/>
          <a:p>
            <a:r>
              <a:rPr lang="en-GB" dirty="0"/>
              <a:t>…continued…</a:t>
            </a:r>
          </a:p>
        </p:txBody>
      </p:sp>
      <p:sp>
        <p:nvSpPr>
          <p:cNvPr id="3" name="Content Placeholder 2">
            <a:extLst>
              <a:ext uri="{FF2B5EF4-FFF2-40B4-BE49-F238E27FC236}">
                <a16:creationId xmlns:a16="http://schemas.microsoft.com/office/drawing/2014/main" id="{3AAE68CC-E428-1CD1-CC0A-BA5C42185501}"/>
              </a:ext>
            </a:extLst>
          </p:cNvPr>
          <p:cNvSpPr>
            <a:spLocks noGrp="1"/>
          </p:cNvSpPr>
          <p:nvPr>
            <p:ph sz="quarter" idx="1"/>
          </p:nvPr>
        </p:nvSpPr>
        <p:spPr>
          <a:xfrm>
            <a:off x="216131" y="881149"/>
            <a:ext cx="11770821" cy="5702213"/>
          </a:xfrm>
        </p:spPr>
        <p:txBody>
          <a:bodyPr/>
          <a:lstStyle/>
          <a:p>
            <a:r>
              <a:rPr lang="en-GB" b="1" dirty="0"/>
              <a:t>Understandable</a:t>
            </a:r>
            <a:r>
              <a:rPr lang="en-GB" dirty="0"/>
              <a:t>: use clear/simple language (avoid overly academic concepts of an academic discipline) &amp; provide well-explained/accessible arguments pitched at a knowledgeable (but not necessarily academic) audience; </a:t>
            </a:r>
            <a:r>
              <a:rPr lang="en-GB" b="1" dirty="0"/>
              <a:t>use simple explanations not jargon</a:t>
            </a:r>
          </a:p>
          <a:p>
            <a:r>
              <a:rPr lang="en-GB" b="1" dirty="0"/>
              <a:t>Accessible: </a:t>
            </a:r>
            <a:r>
              <a:rPr lang="en-GB" dirty="0"/>
              <a:t>important to make document easy-to-use for the ‘skim reader’ and to highlight key areas, e.g. with multiple entry-points &amp; subtitles/visuals/tables/graphs etc: </a:t>
            </a:r>
            <a:r>
              <a:rPr lang="en-GB" b="1" dirty="0"/>
              <a:t>make main message prominent</a:t>
            </a:r>
          </a:p>
          <a:p>
            <a:r>
              <a:rPr lang="en-GB" b="1" dirty="0"/>
              <a:t>Branded/promotional: </a:t>
            </a:r>
            <a:r>
              <a:rPr lang="en-GB" dirty="0"/>
              <a:t>marketing features often used, e.g. professional layout, use of colour, logos, photos, slogans, illustrative quotes; enhances content but also brands the document (so that layout of policy briefs from the same organisation are similar) – important in building recognition/reputation:  </a:t>
            </a:r>
            <a:r>
              <a:rPr lang="en-GB" b="1" dirty="0"/>
              <a:t>make it your own</a:t>
            </a:r>
          </a:p>
          <a:p>
            <a:r>
              <a:rPr lang="en-GB" b="1" dirty="0"/>
              <a:t>Practical/feasible: </a:t>
            </a:r>
            <a:r>
              <a:rPr lang="en-GB" dirty="0"/>
              <a:t>the brief is an action-oriented tool targeting policy practitioners; arguments must be based on what is happening in practice &amp; provide realistic recommendations/implications</a:t>
            </a:r>
            <a:r>
              <a:rPr lang="en-GB" b="1" dirty="0"/>
              <a:t>: tackle the real issues</a:t>
            </a:r>
          </a:p>
        </p:txBody>
      </p:sp>
    </p:spTree>
    <p:extLst>
      <p:ext uri="{BB962C8B-B14F-4D97-AF65-F5344CB8AC3E}">
        <p14:creationId xmlns:p14="http://schemas.microsoft.com/office/powerpoint/2010/main" val="143941309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3332-30B9-3867-EB5B-108297C9B582}"/>
              </a:ext>
            </a:extLst>
          </p:cNvPr>
          <p:cNvSpPr>
            <a:spLocks noGrp="1"/>
          </p:cNvSpPr>
          <p:nvPr>
            <p:ph type="title"/>
          </p:nvPr>
        </p:nvSpPr>
        <p:spPr>
          <a:xfrm>
            <a:off x="432262" y="274638"/>
            <a:ext cx="11150138" cy="623137"/>
          </a:xfrm>
        </p:spPr>
        <p:txBody>
          <a:bodyPr/>
          <a:lstStyle/>
          <a:p>
            <a:r>
              <a:rPr lang="en-GB" dirty="0"/>
              <a:t>Some policy briefs that you can download </a:t>
            </a:r>
            <a:r>
              <a:rPr lang="en-GB"/>
              <a:t>and read</a:t>
            </a:r>
            <a:endParaRPr lang="en-GB" dirty="0"/>
          </a:p>
        </p:txBody>
      </p:sp>
      <p:sp>
        <p:nvSpPr>
          <p:cNvPr id="3" name="Content Placeholder 2">
            <a:extLst>
              <a:ext uri="{FF2B5EF4-FFF2-40B4-BE49-F238E27FC236}">
                <a16:creationId xmlns:a16="http://schemas.microsoft.com/office/drawing/2014/main" id="{26771804-046F-F2A8-DE28-C5522D47EA74}"/>
              </a:ext>
            </a:extLst>
          </p:cNvPr>
          <p:cNvSpPr>
            <a:spLocks noGrp="1"/>
          </p:cNvSpPr>
          <p:nvPr>
            <p:ph sz="quarter" idx="1"/>
          </p:nvPr>
        </p:nvSpPr>
        <p:spPr>
          <a:xfrm>
            <a:off x="116377" y="897775"/>
            <a:ext cx="11870575" cy="5685587"/>
          </a:xfrm>
        </p:spPr>
        <p:txBody>
          <a:bodyPr/>
          <a:lstStyle/>
          <a:p>
            <a:r>
              <a:rPr lang="en-GB" sz="1800" kern="1200" dirty="0">
                <a:solidFill>
                  <a:srgbClr val="000000"/>
                </a:solidFill>
                <a:effectLst/>
                <a:latin typeface="Times New Roman" panose="02020603050405020304" pitchFamily="18" charset="0"/>
                <a:ea typeface="+mn-ea"/>
                <a:cs typeface="Times New Roman" panose="02020603050405020304" pitchFamily="18" charset="0"/>
              </a:rPr>
              <a:t>Dun-Campbell, K., </a:t>
            </a:r>
            <a:r>
              <a:rPr lang="en-GB" sz="1800" kern="1200" dirty="0" err="1">
                <a:solidFill>
                  <a:srgbClr val="000000"/>
                </a:solidFill>
                <a:effectLst/>
                <a:latin typeface="Times New Roman" panose="02020603050405020304" pitchFamily="18" charset="0"/>
                <a:ea typeface="+mn-ea"/>
                <a:cs typeface="Times New Roman" panose="02020603050405020304" pitchFamily="18" charset="0"/>
              </a:rPr>
              <a:t>Ewbank</a:t>
            </a:r>
            <a:r>
              <a:rPr lang="en-GB" sz="1800" kern="1200" dirty="0">
                <a:solidFill>
                  <a:srgbClr val="000000"/>
                </a:solidFill>
                <a:effectLst/>
                <a:latin typeface="Times New Roman" panose="02020603050405020304" pitchFamily="18" charset="0"/>
                <a:ea typeface="+mn-ea"/>
                <a:cs typeface="Times New Roman" panose="02020603050405020304" pitchFamily="18" charset="0"/>
              </a:rPr>
              <a:t>, L., </a:t>
            </a:r>
            <a:r>
              <a:rPr lang="en-GB" sz="1800" kern="1200" dirty="0" err="1">
                <a:solidFill>
                  <a:srgbClr val="000000"/>
                </a:solidFill>
                <a:effectLst/>
                <a:latin typeface="Times New Roman" panose="02020603050405020304" pitchFamily="18" charset="0"/>
                <a:ea typeface="+mn-ea"/>
                <a:cs typeface="Times New Roman" panose="02020603050405020304" pitchFamily="18" charset="0"/>
              </a:rPr>
              <a:t>Burale</a:t>
            </a:r>
            <a:r>
              <a:rPr lang="en-GB" sz="1800" kern="1200" dirty="0">
                <a:solidFill>
                  <a:srgbClr val="000000"/>
                </a:solidFill>
                <a:effectLst/>
                <a:latin typeface="Times New Roman" panose="02020603050405020304" pitchFamily="18" charset="0"/>
                <a:ea typeface="+mn-ea"/>
                <a:cs typeface="Times New Roman" panose="02020603050405020304" pitchFamily="18" charset="0"/>
              </a:rPr>
              <a:t>, H. and Briggs, A.  (2024).  </a:t>
            </a:r>
            <a:r>
              <a:rPr lang="en-GB" sz="1800" i="1" kern="1200" dirty="0">
                <a:solidFill>
                  <a:srgbClr val="000000"/>
                </a:solidFill>
                <a:effectLst/>
                <a:latin typeface="Times New Roman" panose="02020603050405020304" pitchFamily="18" charset="0"/>
                <a:ea typeface="+mn-ea"/>
                <a:cs typeface="Times New Roman" panose="02020603050405020304" pitchFamily="18" charset="0"/>
              </a:rPr>
              <a:t>Briefing: addressing the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i="1" kern="1200" dirty="0">
                <a:solidFill>
                  <a:srgbClr val="000000"/>
                </a:solidFill>
                <a:effectLst/>
                <a:latin typeface="Times New Roman" panose="02020603050405020304" pitchFamily="18" charset="0"/>
                <a:ea typeface="+mn-ea"/>
                <a:cs typeface="Times New Roman" panose="02020603050405020304" pitchFamily="18" charset="0"/>
              </a:rPr>
              <a:t>leading risk factors for ill health – supporting local government to do more</a:t>
            </a:r>
            <a:r>
              <a:rPr lang="en-GB" sz="1800" kern="1200" dirty="0">
                <a:solidFill>
                  <a:srgbClr val="000000"/>
                </a:solidFill>
                <a:effectLst/>
                <a:latin typeface="Times New Roman" panose="02020603050405020304" pitchFamily="18" charset="0"/>
                <a:ea typeface="+mn-ea"/>
                <a:cs typeface="Times New Roman" panose="02020603050405020304" pitchFamily="18" charset="0"/>
              </a:rPr>
              <a:t>.   London: Health Foundation.  Available at: </a:t>
            </a:r>
            <a:r>
              <a:rPr lang="en-GB" sz="1800" u="sng" kern="1200" dirty="0">
                <a:solidFill>
                  <a:srgbClr val="000000"/>
                </a:solidFill>
                <a:effectLst/>
                <a:latin typeface="Times New Roman" panose="02020603050405020304" pitchFamily="18" charset="0"/>
                <a:ea typeface="+mn-ea"/>
                <a:cs typeface="Times New Roman" panose="02020603050405020304" pitchFamily="18" charset="0"/>
                <a:hlinkClick r:id="rId2"/>
              </a:rPr>
              <a:t>https://www.health.org.uk/sites/default/files/upload/publications/2024/Addressing%20the%20leading%20risk%20factors%20for%20ill%20health%20-%20supporting%20local%20government%20to%20do%20more.pdf</a:t>
            </a:r>
            <a:r>
              <a:rPr lang="en-GB" sz="1800" kern="1200" dirty="0">
                <a:solidFill>
                  <a:srgbClr val="000000"/>
                </a:solidFill>
                <a:effectLst/>
                <a:latin typeface="Times New Roman" panose="02020603050405020304" pitchFamily="18" charset="0"/>
                <a:ea typeface="+mn-ea"/>
                <a:cs typeface="Times New Roman" panose="02020603050405020304" pitchFamily="18" charset="0"/>
              </a:rPr>
              <a:t>  (Accessed: 29</a:t>
            </a:r>
            <a:r>
              <a:rPr lang="en-GB" sz="1800" kern="1200" baseline="30000" dirty="0">
                <a:solidFill>
                  <a:srgbClr val="000000"/>
                </a:solidFill>
                <a:effectLst/>
                <a:latin typeface="Times New Roman" panose="02020603050405020304" pitchFamily="18" charset="0"/>
                <a:ea typeface="+mn-ea"/>
                <a:cs typeface="Times New Roman" panose="02020603050405020304" pitchFamily="18" charset="0"/>
              </a:rPr>
              <a:t>th</a:t>
            </a:r>
            <a:r>
              <a:rPr lang="en-GB" sz="1800" kern="1200" dirty="0">
                <a:solidFill>
                  <a:srgbClr val="000000"/>
                </a:solidFill>
                <a:effectLst/>
                <a:latin typeface="Times New Roman" panose="02020603050405020304" pitchFamily="18" charset="0"/>
                <a:ea typeface="+mn-ea"/>
                <a:cs typeface="Times New Roman" panose="02020603050405020304" pitchFamily="18" charset="0"/>
              </a:rPr>
              <a:t> September, 2024).  </a:t>
            </a:r>
          </a:p>
          <a:p>
            <a:r>
              <a:rPr lang="en-GB" sz="1800" kern="1200" dirty="0">
                <a:solidFill>
                  <a:srgbClr val="000000"/>
                </a:solidFill>
                <a:effectLst/>
                <a:latin typeface="Times New Roman" panose="02020603050405020304" pitchFamily="18" charset="0"/>
                <a:ea typeface="+mn-ea"/>
                <a:cs typeface="Times New Roman" panose="02020603050405020304" pitchFamily="18" charset="0"/>
              </a:rPr>
              <a:t>Hunter, J. and </a:t>
            </a:r>
            <a:r>
              <a:rPr lang="en-GB" sz="1800" kern="1200" dirty="0" err="1">
                <a:solidFill>
                  <a:srgbClr val="000000"/>
                </a:solidFill>
                <a:effectLst/>
                <a:latin typeface="Times New Roman" panose="02020603050405020304" pitchFamily="18" charset="0"/>
                <a:ea typeface="+mn-ea"/>
                <a:cs typeface="Times New Roman" panose="02020603050405020304" pitchFamily="18" charset="0"/>
              </a:rPr>
              <a:t>Orlovic</a:t>
            </a:r>
            <a:r>
              <a:rPr lang="en-GB" sz="1800" kern="1200" dirty="0">
                <a:solidFill>
                  <a:srgbClr val="000000"/>
                </a:solidFill>
                <a:effectLst/>
                <a:latin typeface="Times New Roman" panose="02020603050405020304" pitchFamily="18" charset="0"/>
                <a:ea typeface="+mn-ea"/>
                <a:cs typeface="Times New Roman" panose="02020603050405020304" pitchFamily="18" charset="0"/>
              </a:rPr>
              <a:t>, M.  (2018).  </a:t>
            </a:r>
            <a:r>
              <a:rPr lang="en-GB" sz="1800" i="1" kern="1200" dirty="0">
                <a:solidFill>
                  <a:srgbClr val="000000"/>
                </a:solidFill>
                <a:effectLst/>
                <a:latin typeface="Times New Roman" panose="02020603050405020304" pitchFamily="18" charset="0"/>
                <a:ea typeface="+mn-ea"/>
                <a:cs typeface="Times New Roman" panose="02020603050405020304" pitchFamily="18" charset="0"/>
              </a:rPr>
              <a:t>End of life care in England.  A briefing paper.</a:t>
            </a:r>
            <a:r>
              <a:rPr lang="en-GB" sz="1800" kern="1200" dirty="0">
                <a:solidFill>
                  <a:srgbClr val="000000"/>
                </a:solidFill>
                <a:effectLst/>
                <a:latin typeface="Times New Roman" panose="02020603050405020304" pitchFamily="18" charset="0"/>
                <a:ea typeface="+mn-ea"/>
                <a:cs typeface="Times New Roman" panose="02020603050405020304" pitchFamily="18" charset="0"/>
              </a:rPr>
              <a:t>  London: Institute for Public Policy Research.  Available at: </a:t>
            </a:r>
            <a:r>
              <a:rPr lang="en-GB" sz="1800" u="sng" kern="1200" dirty="0">
                <a:solidFill>
                  <a:srgbClr val="000000"/>
                </a:solidFill>
                <a:effectLst/>
                <a:latin typeface="Times New Roman" panose="02020603050405020304" pitchFamily="18" charset="0"/>
                <a:ea typeface="+mn-ea"/>
                <a:cs typeface="Times New Roman" panose="02020603050405020304" pitchFamily="18" charset="0"/>
                <a:hlinkClick r:id="rId3"/>
              </a:rPr>
              <a:t>https://ippr-org.files.svdcdn.com/production/Downloads/end-of-life-care-in-england-may18.pdf</a:t>
            </a:r>
            <a:r>
              <a:rPr lang="en-GB" sz="1800" kern="1200" dirty="0">
                <a:solidFill>
                  <a:srgbClr val="000000"/>
                </a:solidFill>
                <a:effectLst/>
                <a:latin typeface="Times New Roman" panose="02020603050405020304" pitchFamily="18" charset="0"/>
                <a:ea typeface="+mn-ea"/>
                <a:cs typeface="Times New Roman" panose="02020603050405020304" pitchFamily="18" charset="0"/>
              </a:rPr>
              <a:t> (Accessed: 29</a:t>
            </a:r>
            <a:r>
              <a:rPr lang="en-GB" sz="1800" kern="1200" baseline="30000" dirty="0">
                <a:solidFill>
                  <a:srgbClr val="000000"/>
                </a:solidFill>
                <a:effectLst/>
                <a:latin typeface="Times New Roman" panose="02020603050405020304" pitchFamily="18" charset="0"/>
                <a:ea typeface="+mn-ea"/>
                <a:cs typeface="Times New Roman" panose="02020603050405020304" pitchFamily="18" charset="0"/>
              </a:rPr>
              <a:t>th</a:t>
            </a:r>
            <a:r>
              <a:rPr lang="en-GB" sz="1800" kern="1200" dirty="0">
                <a:solidFill>
                  <a:srgbClr val="000000"/>
                </a:solidFill>
                <a:effectLst/>
                <a:latin typeface="Times New Roman" panose="02020603050405020304" pitchFamily="18" charset="0"/>
                <a:ea typeface="+mn-ea"/>
                <a:cs typeface="Times New Roman" panose="02020603050405020304" pitchFamily="18" charset="0"/>
              </a:rPr>
              <a:t> September, 2024).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kern="1200" dirty="0">
                <a:solidFill>
                  <a:srgbClr val="000000"/>
                </a:solidFill>
                <a:effectLst/>
                <a:latin typeface="Times New Roman" panose="02020603050405020304" pitchFamily="18" charset="0"/>
                <a:ea typeface="+mn-ea"/>
                <a:cs typeface="Times New Roman" panose="02020603050405020304" pitchFamily="18" charset="0"/>
              </a:rPr>
              <a:t>King’s Fund (2023).  </a:t>
            </a:r>
            <a:r>
              <a:rPr lang="en-GB" sz="1800" i="1" kern="1200" dirty="0">
                <a:solidFill>
                  <a:srgbClr val="000000"/>
                </a:solidFill>
                <a:effectLst/>
                <a:latin typeface="Times New Roman" panose="02020603050405020304" pitchFamily="18" charset="0"/>
                <a:ea typeface="+mn-ea"/>
                <a:cs typeface="Times New Roman" panose="02020603050405020304" pitchFamily="18" charset="0"/>
              </a:rPr>
              <a:t>How can ICBs improve end-of-life care for people who die at home?</a:t>
            </a:r>
            <a:r>
              <a:rPr lang="en-GB" sz="1800" kern="1200" dirty="0">
                <a:solidFill>
                  <a:srgbClr val="000000"/>
                </a:solidFill>
                <a:effectLst/>
                <a:latin typeface="Times New Roman" panose="02020603050405020304" pitchFamily="18" charset="0"/>
                <a:ea typeface="+mn-ea"/>
                <a:cs typeface="Times New Roman" panose="02020603050405020304" pitchFamily="18" charset="0"/>
              </a:rPr>
              <a:t>  London: King’s Fund.  Available at: </a:t>
            </a:r>
            <a:r>
              <a:rPr lang="en-GB" sz="1800" u="sng" kern="1200" dirty="0">
                <a:solidFill>
                  <a:srgbClr val="0563C1"/>
                </a:solidFill>
                <a:effectLst/>
                <a:latin typeface="Times New Roman" panose="02020603050405020304" pitchFamily="18" charset="0"/>
                <a:ea typeface="+mn-ea"/>
                <a:cs typeface="Times New Roman" panose="02020603050405020304" pitchFamily="18" charset="0"/>
                <a:hlinkClick r:id="rId4"/>
              </a:rPr>
              <a:t>https://assets.kingsfund.org.uk/f/256914/x/66adbaf7ea/dying_well_at_home_policy_brief_2023.pdf</a:t>
            </a:r>
            <a:r>
              <a:rPr lang="en-GB" sz="1800" kern="1200" dirty="0">
                <a:solidFill>
                  <a:srgbClr val="000000"/>
                </a:solidFill>
                <a:effectLst/>
                <a:latin typeface="Times New Roman" panose="02020603050405020304" pitchFamily="18" charset="0"/>
                <a:ea typeface="+mn-ea"/>
                <a:cs typeface="Times New Roman" panose="02020603050405020304" pitchFamily="18" charset="0"/>
              </a:rPr>
              <a:t>  (Accessed: 26</a:t>
            </a:r>
            <a:r>
              <a:rPr lang="en-GB" sz="1800" kern="1200" baseline="30000" dirty="0">
                <a:solidFill>
                  <a:srgbClr val="000000"/>
                </a:solidFill>
                <a:effectLst/>
                <a:latin typeface="Times New Roman" panose="02020603050405020304" pitchFamily="18" charset="0"/>
                <a:ea typeface="+mn-ea"/>
                <a:cs typeface="Times New Roman" panose="02020603050405020304" pitchFamily="18" charset="0"/>
              </a:rPr>
              <a:t>th</a:t>
            </a:r>
            <a:r>
              <a:rPr lang="en-GB" sz="1800" kern="1200" dirty="0">
                <a:solidFill>
                  <a:srgbClr val="000000"/>
                </a:solidFill>
                <a:effectLst/>
                <a:latin typeface="Times New Roman" panose="02020603050405020304" pitchFamily="18" charset="0"/>
                <a:ea typeface="+mn-ea"/>
                <a:cs typeface="Times New Roman" panose="02020603050405020304" pitchFamily="18" charset="0"/>
              </a:rPr>
              <a:t> September, 2024).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kern="1200" dirty="0" err="1">
                <a:solidFill>
                  <a:srgbClr val="000000"/>
                </a:solidFill>
                <a:effectLst/>
                <a:latin typeface="Times New Roman" panose="02020603050405020304" pitchFamily="18" charset="0"/>
                <a:ea typeface="+mn-ea"/>
                <a:cs typeface="Times New Roman" panose="02020603050405020304" pitchFamily="18" charset="0"/>
              </a:rPr>
              <a:t>Panteli</a:t>
            </a:r>
            <a:r>
              <a:rPr lang="en-US" sz="1800" kern="1200" dirty="0">
                <a:solidFill>
                  <a:srgbClr val="000000"/>
                </a:solidFill>
                <a:effectLst/>
                <a:latin typeface="Times New Roman" panose="02020603050405020304" pitchFamily="18" charset="0"/>
                <a:ea typeface="+mn-ea"/>
                <a:cs typeface="Times New Roman" panose="02020603050405020304" pitchFamily="18" charset="0"/>
              </a:rPr>
              <a:t>, D., Mauer, N., Winkelmann, J. and Fahy, N.  (2023).  </a:t>
            </a:r>
            <a:r>
              <a:rPr lang="en-US" sz="1800" i="1" kern="1200" dirty="0">
                <a:solidFill>
                  <a:srgbClr val="000000"/>
                </a:solidFill>
                <a:effectLst/>
                <a:latin typeface="Times New Roman" panose="02020603050405020304" pitchFamily="18" charset="0"/>
                <a:ea typeface="+mn-ea"/>
                <a:cs typeface="Times New Roman" panose="02020603050405020304" pitchFamily="18" charset="0"/>
              </a:rPr>
              <a:t>Policy Brief 62.  Transforming health service delivery.  What can policy-makers do to drive change?</a:t>
            </a:r>
            <a:r>
              <a:rPr lang="en-US" sz="1800" kern="1200" dirty="0">
                <a:solidFill>
                  <a:srgbClr val="000000"/>
                </a:solidFill>
                <a:effectLst/>
                <a:latin typeface="Times New Roman" panose="02020603050405020304" pitchFamily="18" charset="0"/>
                <a:ea typeface="+mn-ea"/>
                <a:cs typeface="Times New Roman" panose="02020603050405020304" pitchFamily="18" charset="0"/>
              </a:rPr>
              <a:t>  Copenhagen: World Health Organization European Region/European Observatory on Health Systems and Policies.  Available at: </a:t>
            </a:r>
            <a:r>
              <a:rPr lang="en-US" sz="1800" u="sng" kern="1200" dirty="0">
                <a:solidFill>
                  <a:srgbClr val="000000"/>
                </a:solidFill>
                <a:effectLst/>
                <a:latin typeface="Times New Roman" panose="02020603050405020304" pitchFamily="18" charset="0"/>
                <a:ea typeface="+mn-ea"/>
                <a:cs typeface="Times New Roman" panose="02020603050405020304" pitchFamily="18" charset="0"/>
                <a:hlinkClick r:id="rId5"/>
              </a:rPr>
              <a:t>https://eurohealthobservatory.who.int/docs/librariesprovider3/publicationsnew/tallinn-conf.copy-policy-briefs/pb62-transforming.pdf?sfvrsn=e119346d_1&amp;download=true</a:t>
            </a:r>
            <a:r>
              <a:rPr lang="en-US" sz="1800" kern="1200" dirty="0">
                <a:solidFill>
                  <a:srgbClr val="000000"/>
                </a:solidFill>
                <a:effectLst/>
                <a:latin typeface="Times New Roman" panose="02020603050405020304" pitchFamily="18" charset="0"/>
                <a:ea typeface="+mn-ea"/>
                <a:cs typeface="Times New Roman" panose="02020603050405020304" pitchFamily="18" charset="0"/>
              </a:rPr>
              <a:t>  (Accessed: 29</a:t>
            </a:r>
            <a:r>
              <a:rPr lang="en-US" sz="1800" kern="1200" baseline="30000" dirty="0">
                <a:solidFill>
                  <a:srgbClr val="000000"/>
                </a:solidFill>
                <a:effectLst/>
                <a:latin typeface="Times New Roman" panose="02020603050405020304" pitchFamily="18" charset="0"/>
                <a:ea typeface="+mn-ea"/>
                <a:cs typeface="Times New Roman" panose="02020603050405020304" pitchFamily="18" charset="0"/>
              </a:rPr>
              <a:t>th</a:t>
            </a:r>
            <a:r>
              <a:rPr lang="en-US" sz="1800" kern="1200" dirty="0">
                <a:solidFill>
                  <a:srgbClr val="000000"/>
                </a:solidFill>
                <a:effectLst/>
                <a:latin typeface="Times New Roman" panose="02020603050405020304" pitchFamily="18" charset="0"/>
                <a:ea typeface="+mn-ea"/>
                <a:cs typeface="Times New Roman" panose="02020603050405020304" pitchFamily="18" charset="0"/>
              </a:rPr>
              <a:t> September, 2024)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WHO (2014).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Global Nutrition Targets 2025.  Anaemia Policy Brief</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Geneva: WHO.  Available at: </a:t>
            </a:r>
            <a:r>
              <a:rPr lang="en-GB"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https://iris.who.int/bitstream/handle/10665/148556/WHO_NMH_NHD_14.4_eng.pdf?sequence=1</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(Accessed: 29</a:t>
            </a:r>
            <a:r>
              <a:rPr lang="en-GB" sz="18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September, 2024).  </a:t>
            </a:r>
          </a:p>
          <a:p>
            <a:endParaRPr lang="en-GB" dirty="0"/>
          </a:p>
        </p:txBody>
      </p:sp>
    </p:spTree>
    <p:extLst>
      <p:ext uri="{BB962C8B-B14F-4D97-AF65-F5344CB8AC3E}">
        <p14:creationId xmlns:p14="http://schemas.microsoft.com/office/powerpoint/2010/main" val="160797526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D871B-33D0-984B-E6C0-EBF10DDAC9AD}"/>
              </a:ext>
            </a:extLst>
          </p:cNvPr>
          <p:cNvSpPr>
            <a:spLocks noGrp="1"/>
          </p:cNvSpPr>
          <p:nvPr>
            <p:ph type="title"/>
          </p:nvPr>
        </p:nvSpPr>
        <p:spPr>
          <a:xfrm>
            <a:off x="436728" y="274638"/>
            <a:ext cx="11145672" cy="871774"/>
          </a:xfrm>
        </p:spPr>
        <p:txBody>
          <a:bodyPr/>
          <a:lstStyle/>
          <a:p>
            <a:r>
              <a:rPr lang="en-GB" dirty="0"/>
              <a:t>At home</a:t>
            </a:r>
          </a:p>
        </p:txBody>
      </p:sp>
      <p:sp>
        <p:nvSpPr>
          <p:cNvPr id="3" name="Content Placeholder 2">
            <a:extLst>
              <a:ext uri="{FF2B5EF4-FFF2-40B4-BE49-F238E27FC236}">
                <a16:creationId xmlns:a16="http://schemas.microsoft.com/office/drawing/2014/main" id="{9E7E2E78-0126-4412-2F2E-2A9C75499D2C}"/>
              </a:ext>
            </a:extLst>
          </p:cNvPr>
          <p:cNvSpPr>
            <a:spLocks noGrp="1"/>
          </p:cNvSpPr>
          <p:nvPr>
            <p:ph sz="quarter" idx="1"/>
          </p:nvPr>
        </p:nvSpPr>
        <p:spPr>
          <a:xfrm>
            <a:off x="163773" y="1447800"/>
            <a:ext cx="11418627" cy="4572000"/>
          </a:xfrm>
        </p:spPr>
        <p:txBody>
          <a:bodyPr/>
          <a:lstStyle/>
          <a:p>
            <a:r>
              <a:rPr lang="en-GB" dirty="0"/>
              <a:t>Think of a health/care issue that interests you and which you would like to support</a:t>
            </a:r>
          </a:p>
          <a:p>
            <a:r>
              <a:rPr lang="en-GB" dirty="0"/>
              <a:t>Think about how you might go about writing a policy brief to raise awareness for this issue</a:t>
            </a:r>
          </a:p>
        </p:txBody>
      </p:sp>
    </p:spTree>
    <p:extLst>
      <p:ext uri="{BB962C8B-B14F-4D97-AF65-F5344CB8AC3E}">
        <p14:creationId xmlns:p14="http://schemas.microsoft.com/office/powerpoint/2010/main" val="98540737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Content Placeholder 2">
            <a:extLst>
              <a:ext uri="{FF2B5EF4-FFF2-40B4-BE49-F238E27FC236}">
                <a16:creationId xmlns:a16="http://schemas.microsoft.com/office/drawing/2014/main" id="{F8793200-1D1E-0DA1-C5F1-27542315D88E}"/>
              </a:ext>
            </a:extLst>
          </p:cNvPr>
          <p:cNvSpPr>
            <a:spLocks noGrp="1"/>
          </p:cNvSpPr>
          <p:nvPr>
            <p:ph sz="quarter" idx="1"/>
          </p:nvPr>
        </p:nvSpPr>
        <p:spPr>
          <a:xfrm>
            <a:off x="1919288" y="404814"/>
            <a:ext cx="8291512" cy="6264275"/>
          </a:xfrm>
        </p:spPr>
        <p:txBody>
          <a:bodyPr/>
          <a:lstStyle/>
          <a:p>
            <a:pPr marL="0" indent="0">
              <a:buNone/>
            </a:pPr>
            <a:r>
              <a:rPr lang="en-GB" altLang="en-US" sz="4400"/>
              <a:t>Any questions?</a:t>
            </a:r>
          </a:p>
        </p:txBody>
      </p:sp>
      <p:pic>
        <p:nvPicPr>
          <p:cNvPr id="73731" name="Picture 4">
            <a:extLst>
              <a:ext uri="{FF2B5EF4-FFF2-40B4-BE49-F238E27FC236}">
                <a16:creationId xmlns:a16="http://schemas.microsoft.com/office/drawing/2014/main" id="{70F2ADA9-E1AB-BF69-6AED-C2E4AC5AFD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49751" y="1412876"/>
            <a:ext cx="3624263" cy="504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5560</TotalTime>
  <Words>6836</Words>
  <Application>Microsoft Office PowerPoint</Application>
  <PresentationFormat>Widescreen</PresentationFormat>
  <Paragraphs>444</Paragraphs>
  <Slides>57</Slides>
  <Notes>43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57</vt:i4>
      </vt:variant>
    </vt:vector>
  </HeadingPairs>
  <TitlesOfParts>
    <vt:vector size="64" baseType="lpstr">
      <vt:lpstr>Arial</vt:lpstr>
      <vt:lpstr>Calibri</vt:lpstr>
      <vt:lpstr>Franklin Gothic Book</vt:lpstr>
      <vt:lpstr>Perpetua</vt:lpstr>
      <vt:lpstr>Times New Roman</vt:lpstr>
      <vt:lpstr>Wingdings 2</vt:lpstr>
      <vt:lpstr>Equity</vt:lpstr>
      <vt:lpstr>BMHP5010.  Practising Healthcare in Wales: People and Policy.   Academic year 2024/25. Lecture two: devolution, legislation and policy-making (and Wales).   </vt:lpstr>
      <vt:lpstr>Today</vt:lpstr>
      <vt:lpstr>Devolution and legislation (in the UK)</vt:lpstr>
      <vt:lpstr>A long process: a brief look at human history in Britain</vt:lpstr>
      <vt:lpstr>First, a look back at British history</vt:lpstr>
      <vt:lpstr>Maps of (southern) Britain, AD 900-950 and Later Cymru (Wales) AD 800-1000</vt:lpstr>
      <vt:lpstr>Pre-English law-making in Wales Hywel ap Cadell/Hywel Dda: Cyfraith Hywel/the Laws of Hywel Dda</vt:lpstr>
      <vt:lpstr>From Leges Hywel Dda (mid-13th century, Latin)</vt:lpstr>
      <vt:lpstr>Cyfraith Hywel/Laws of Hywel/Leges Hywel and the dissolving of marriage</vt:lpstr>
      <vt:lpstr>Far-reaching development for Welsh legal independence: Norman conquest of England (1066)</vt:lpstr>
      <vt:lpstr>Norman/English conquest of Wales </vt:lpstr>
      <vt:lpstr>Wales in the Anglo-Norman period/existing castles</vt:lpstr>
      <vt:lpstr>Assimilation into England/English law</vt:lpstr>
      <vt:lpstr>Europe in 1600 – Wales ‘incorporated’ into England </vt:lpstr>
      <vt:lpstr>A long period of rule from Westminster</vt:lpstr>
      <vt:lpstr>The legislative impact of devolution</vt:lpstr>
      <vt:lpstr>Main current devolved areas in Wales</vt:lpstr>
      <vt:lpstr>Welsh involvement in the creation of the National Health Service: Minister of Health Aneurin ‘Nye’ Bevan</vt:lpstr>
      <vt:lpstr>The origins of the UK ‘welfare state’</vt:lpstr>
      <vt:lpstr>(Post-devolution) healthcare across the UK </vt:lpstr>
      <vt:lpstr>Post-devolution structure of the NHS across the UK’s constituent countries</vt:lpstr>
      <vt:lpstr>PowerPoint Presentation</vt:lpstr>
      <vt:lpstr>All of this relates to healthcare policy and the people who decide it.  But all I want is do is nurse people, so why do I need to know this?  </vt:lpstr>
      <vt:lpstr>You need to know this for ethical reasons</vt:lpstr>
      <vt:lpstr>You need to know this because of professional requirements</vt:lpstr>
      <vt:lpstr>You need to know this because health (policy) touches everyone</vt:lpstr>
      <vt:lpstr>The context/implications of care   </vt:lpstr>
      <vt:lpstr>NHS workforce across the UK</vt:lpstr>
      <vt:lpstr>The overall picture across the UK</vt:lpstr>
      <vt:lpstr>UK’s ‘mixed economy of care’ </vt:lpstr>
      <vt:lpstr>Fair enough, but I’m still not sure what this has to do with policy (and the people who make it) or what policy means?  </vt:lpstr>
      <vt:lpstr> The real-life impact of policy on health: ‘universal health coverage’</vt:lpstr>
      <vt:lpstr>The real-life impact of choices of health policy</vt:lpstr>
      <vt:lpstr>But many countries do not have the finances to make health policy choices (and therefore cannot provide UHC) </vt:lpstr>
      <vt:lpstr>Policy terminology</vt:lpstr>
      <vt:lpstr>Social policy (and welfare) </vt:lpstr>
      <vt:lpstr>What is ‘health policy’?</vt:lpstr>
      <vt:lpstr>Policy making in Wales: the institutions </vt:lpstr>
      <vt:lpstr>Examples of Welsh health-specific policy</vt:lpstr>
      <vt:lpstr>In turn, these link with UK nursing policy (NMC 2018, 2018a)</vt:lpstr>
      <vt:lpstr>PowerPoint Presentation</vt:lpstr>
      <vt:lpstr>Other (policy) documents related to care and Welsh language</vt:lpstr>
      <vt:lpstr>WG First Minister &amp; Cabinet Secretaries: who’s who?</vt:lpstr>
      <vt:lpstr>WG Ministers: who’s who?</vt:lpstr>
      <vt:lpstr>The legislative process</vt:lpstr>
      <vt:lpstr>Introducing a Bill</vt:lpstr>
      <vt:lpstr>Health policy analysis</vt:lpstr>
      <vt:lpstr>A nurse’s research project – influencing actors</vt:lpstr>
      <vt:lpstr>The starting point of your research/advocacy role</vt:lpstr>
      <vt:lpstr>Policy advocacy</vt:lpstr>
      <vt:lpstr>What is a ‘policy brief’?</vt:lpstr>
      <vt:lpstr>Writing the policy brief: audience, aims and style</vt:lpstr>
      <vt:lpstr>How to write a policy brief…</vt:lpstr>
      <vt:lpstr>…continued…</vt:lpstr>
      <vt:lpstr>Some policy briefs that you can download and read</vt:lpstr>
      <vt:lpstr>At home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Introductory session: Fundamentals of Care. BMNS4004</dc:title>
  <dc:creator>Ben Duxbury</dc:creator>
  <cp:lastModifiedBy>Ben Duxbury</cp:lastModifiedBy>
  <cp:revision>154</cp:revision>
  <dcterms:created xsi:type="dcterms:W3CDTF">2021-08-31T06:51:44Z</dcterms:created>
  <dcterms:modified xsi:type="dcterms:W3CDTF">2024-10-12T07:33:18Z</dcterms:modified>
</cp:coreProperties>
</file>