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59" r:id="rId7"/>
    <p:sldId id="260" r:id="rId8"/>
    <p:sldId id="25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tableStyles" Target="tableStyles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theme" Target="theme/theme1.xml" /><Relationship Id="rId2" Type="http://schemas.openxmlformats.org/officeDocument/2006/relationships/customXml" Target="../customXml/item2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viewProps" Target="viewProps.xml" /><Relationship Id="rId5" Type="http://schemas.openxmlformats.org/officeDocument/2006/relationships/slide" Target="slides/slide1.xml" /><Relationship Id="rId10" Type="http://schemas.openxmlformats.org/officeDocument/2006/relationships/presProps" Target="presProp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2450A9-65E9-4999-AC2A-F3E36967FD35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EDEC523-FD85-4D3E-95AF-00A8D1786506}">
      <dgm:prSet/>
      <dgm:spPr/>
      <dgm:t>
        <a:bodyPr/>
        <a:lstStyle/>
        <a:p>
          <a:r>
            <a:rPr lang="en-GB"/>
            <a:t>Justification::</a:t>
          </a:r>
          <a:endParaRPr lang="en-US"/>
        </a:p>
      </dgm:t>
    </dgm:pt>
    <dgm:pt modelId="{95A1C617-B1BE-434A-AF3E-8DA063BBC2C0}" type="parTrans" cxnId="{762761A4-B36D-4DE6-9C0E-E2F709505138}">
      <dgm:prSet/>
      <dgm:spPr/>
      <dgm:t>
        <a:bodyPr/>
        <a:lstStyle/>
        <a:p>
          <a:endParaRPr lang="en-US"/>
        </a:p>
      </dgm:t>
    </dgm:pt>
    <dgm:pt modelId="{4D18AF2E-4819-4E46-BE2B-73CB74761824}" type="sibTrans" cxnId="{762761A4-B36D-4DE6-9C0E-E2F709505138}">
      <dgm:prSet/>
      <dgm:spPr/>
      <dgm:t>
        <a:bodyPr/>
        <a:lstStyle/>
        <a:p>
          <a:endParaRPr lang="en-US"/>
        </a:p>
      </dgm:t>
    </dgm:pt>
    <dgm:pt modelId="{C19D98EF-4A63-4D21-8359-120719A93695}">
      <dgm:prSet/>
      <dgm:spPr/>
      <dgm:t>
        <a:bodyPr/>
        <a:lstStyle/>
        <a:p>
          <a:r>
            <a:rPr lang="en-GB" dirty="0"/>
            <a:t>According to NICE guideline 2021, cystic fibrosis is the most chronic and life limiting inherited disease in the UK.(Dayasiri et al,2021)</a:t>
          </a:r>
          <a:endParaRPr lang="en-US" dirty="0"/>
        </a:p>
      </dgm:t>
    </dgm:pt>
    <dgm:pt modelId="{DA87A9BC-1D69-416B-BD29-CAD4541B5FD2}" type="sibTrans" cxnId="{07A0BD02-2541-4F49-8882-E2E2EF56EFB3}">
      <dgm:prSet/>
      <dgm:spPr/>
      <dgm:t>
        <a:bodyPr/>
        <a:lstStyle/>
        <a:p>
          <a:endParaRPr lang="en-US"/>
        </a:p>
      </dgm:t>
    </dgm:pt>
    <dgm:pt modelId="{CFC41D7D-C62B-4CCA-BCA7-5CD0F234E1A3}" type="parTrans" cxnId="{07A0BD02-2541-4F49-8882-E2E2EF56EFB3}">
      <dgm:prSet/>
      <dgm:spPr/>
      <dgm:t>
        <a:bodyPr/>
        <a:lstStyle/>
        <a:p>
          <a:endParaRPr lang="en-US"/>
        </a:p>
      </dgm:t>
    </dgm:pt>
    <dgm:pt modelId="{05EF2EFE-0A0E-4CB9-9847-94109D234B32}">
      <dgm:prSet/>
      <dgm:spPr/>
      <dgm:t>
        <a:bodyPr/>
        <a:lstStyle/>
        <a:p>
          <a:r>
            <a:rPr lang="en-GB" dirty="0"/>
            <a:t>The incidence of Cystic fibrosis is estimated  between 1/3000 to 1/6000 in united kingdom.(scotet et al. , 2020)</a:t>
          </a:r>
          <a:endParaRPr lang="en-US" dirty="0"/>
        </a:p>
      </dgm:t>
    </dgm:pt>
    <dgm:pt modelId="{1E9E9E1E-F5A5-4446-BDF8-819A093CB5E6}" type="sibTrans" cxnId="{C1E64C4A-139B-42A8-AED0-97965A312F2B}">
      <dgm:prSet/>
      <dgm:spPr/>
      <dgm:t>
        <a:bodyPr/>
        <a:lstStyle/>
        <a:p>
          <a:endParaRPr lang="en-US"/>
        </a:p>
      </dgm:t>
    </dgm:pt>
    <dgm:pt modelId="{707A4898-E95C-4202-A90F-83F9B132EC00}" type="parTrans" cxnId="{C1E64C4A-139B-42A8-AED0-97965A312F2B}">
      <dgm:prSet/>
      <dgm:spPr/>
      <dgm:t>
        <a:bodyPr/>
        <a:lstStyle/>
        <a:p>
          <a:endParaRPr lang="en-US"/>
        </a:p>
      </dgm:t>
    </dgm:pt>
    <dgm:pt modelId="{1B675CA4-25D1-40F5-8721-46ABF324DBFA}" type="pres">
      <dgm:prSet presAssocID="{DF2450A9-65E9-4999-AC2A-F3E36967FD35}" presName="linear" presStyleCnt="0">
        <dgm:presLayoutVars>
          <dgm:animLvl val="lvl"/>
          <dgm:resizeHandles val="exact"/>
        </dgm:presLayoutVars>
      </dgm:prSet>
      <dgm:spPr/>
    </dgm:pt>
    <dgm:pt modelId="{59172ADD-2740-43EC-9884-6F9AE9C5A6E6}" type="pres">
      <dgm:prSet presAssocID="{1EDEC523-FD85-4D3E-95AF-00A8D1786506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F156AB14-6A40-49ED-A621-9C364D4B09AC}" type="pres">
      <dgm:prSet presAssocID="{1EDEC523-FD85-4D3E-95AF-00A8D1786506}" presName="childText" presStyleLbl="revTx" presStyleIdx="0" presStyleCnt="1" custScaleY="115223">
        <dgm:presLayoutVars>
          <dgm:bulletEnabled val="1"/>
        </dgm:presLayoutVars>
      </dgm:prSet>
      <dgm:spPr/>
    </dgm:pt>
  </dgm:ptLst>
  <dgm:cxnLst>
    <dgm:cxn modelId="{07A0BD02-2541-4F49-8882-E2E2EF56EFB3}" srcId="{1EDEC523-FD85-4D3E-95AF-00A8D1786506}" destId="{C19D98EF-4A63-4D21-8359-120719A93695}" srcOrd="0" destOrd="0" parTransId="{CFC41D7D-C62B-4CCA-BCA7-5CD0F234E1A3}" sibTransId="{DA87A9BC-1D69-416B-BD29-CAD4541B5FD2}"/>
    <dgm:cxn modelId="{C136E163-57D8-4514-BD00-F436393599F4}" type="presOf" srcId="{DF2450A9-65E9-4999-AC2A-F3E36967FD35}" destId="{1B675CA4-25D1-40F5-8721-46ABF324DBFA}" srcOrd="0" destOrd="0" presId="urn:microsoft.com/office/officeart/2005/8/layout/vList2"/>
    <dgm:cxn modelId="{6A829F49-4158-40CC-BFDC-106315DF3764}" type="presOf" srcId="{05EF2EFE-0A0E-4CB9-9847-94109D234B32}" destId="{F156AB14-6A40-49ED-A621-9C364D4B09AC}" srcOrd="0" destOrd="1" presId="urn:microsoft.com/office/officeart/2005/8/layout/vList2"/>
    <dgm:cxn modelId="{C1E64C4A-139B-42A8-AED0-97965A312F2B}" srcId="{1EDEC523-FD85-4D3E-95AF-00A8D1786506}" destId="{05EF2EFE-0A0E-4CB9-9847-94109D234B32}" srcOrd="1" destOrd="0" parTransId="{707A4898-E95C-4202-A90F-83F9B132EC00}" sibTransId="{1E9E9E1E-F5A5-4446-BDF8-819A093CB5E6}"/>
    <dgm:cxn modelId="{5D0DFA8D-F574-4D6C-8671-FF6C32F017BA}" type="presOf" srcId="{1EDEC523-FD85-4D3E-95AF-00A8D1786506}" destId="{59172ADD-2740-43EC-9884-6F9AE9C5A6E6}" srcOrd="0" destOrd="0" presId="urn:microsoft.com/office/officeart/2005/8/layout/vList2"/>
    <dgm:cxn modelId="{762761A4-B36D-4DE6-9C0E-E2F709505138}" srcId="{DF2450A9-65E9-4999-AC2A-F3E36967FD35}" destId="{1EDEC523-FD85-4D3E-95AF-00A8D1786506}" srcOrd="0" destOrd="0" parTransId="{95A1C617-B1BE-434A-AF3E-8DA063BBC2C0}" sibTransId="{4D18AF2E-4819-4E46-BE2B-73CB74761824}"/>
    <dgm:cxn modelId="{8A586CFF-00A4-45F7-BB9D-261045166110}" type="presOf" srcId="{C19D98EF-4A63-4D21-8359-120719A93695}" destId="{F156AB14-6A40-49ED-A621-9C364D4B09AC}" srcOrd="0" destOrd="0" presId="urn:microsoft.com/office/officeart/2005/8/layout/vList2"/>
    <dgm:cxn modelId="{0AA82373-E4B2-4CB9-821B-5F9688C2F990}" type="presParOf" srcId="{1B675CA4-25D1-40F5-8721-46ABF324DBFA}" destId="{59172ADD-2740-43EC-9884-6F9AE9C5A6E6}" srcOrd="0" destOrd="0" presId="urn:microsoft.com/office/officeart/2005/8/layout/vList2"/>
    <dgm:cxn modelId="{C99829B7-ED47-41BF-8111-E89B7EF73C3B}" type="presParOf" srcId="{1B675CA4-25D1-40F5-8721-46ABF324DBFA}" destId="{F156AB14-6A40-49ED-A621-9C364D4B09A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4BC6D3-EC46-4500-9ABF-B6F4F1AEDD0E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3FB8362-DA31-43C5-8E82-C5A2672B82FA}">
      <dgm:prSet/>
      <dgm:spPr/>
      <dgm:t>
        <a:bodyPr/>
        <a:lstStyle/>
        <a:p>
          <a:r>
            <a:rPr lang="en-US"/>
            <a:t>Why children ?</a:t>
          </a:r>
        </a:p>
      </dgm:t>
    </dgm:pt>
    <dgm:pt modelId="{093B9D71-8930-47D9-8146-A9E4A6AF9C4B}" type="parTrans" cxnId="{5AA9EC66-0E6D-4153-BA70-931B61122766}">
      <dgm:prSet/>
      <dgm:spPr/>
      <dgm:t>
        <a:bodyPr/>
        <a:lstStyle/>
        <a:p>
          <a:endParaRPr lang="en-US"/>
        </a:p>
      </dgm:t>
    </dgm:pt>
    <dgm:pt modelId="{413C77E8-2E3C-4B4D-87A1-E35E94D8FF30}" type="sibTrans" cxnId="{5AA9EC66-0E6D-4153-BA70-931B61122766}">
      <dgm:prSet/>
      <dgm:spPr/>
      <dgm:t>
        <a:bodyPr/>
        <a:lstStyle/>
        <a:p>
          <a:endParaRPr lang="en-US"/>
        </a:p>
      </dgm:t>
    </dgm:pt>
    <dgm:pt modelId="{AE1EE149-875F-497F-AED3-0CDA208E26F9}">
      <dgm:prSet/>
      <dgm:spPr/>
      <dgm:t>
        <a:bodyPr/>
        <a:lstStyle/>
        <a:p>
          <a:r>
            <a:rPr lang="en-US"/>
            <a:t>Cystic fibrosis is qualified as a pediatric disease and the symptoms of CF is different from child to child but it gets worse over time.</a:t>
          </a:r>
        </a:p>
      </dgm:t>
    </dgm:pt>
    <dgm:pt modelId="{3C8849FC-2F60-4D3F-8B90-6ED775A5CF5D}" type="parTrans" cxnId="{A90C7493-CBA7-4EA3-AB60-8E4FB0A958A0}">
      <dgm:prSet/>
      <dgm:spPr/>
      <dgm:t>
        <a:bodyPr/>
        <a:lstStyle/>
        <a:p>
          <a:endParaRPr lang="en-US"/>
        </a:p>
      </dgm:t>
    </dgm:pt>
    <dgm:pt modelId="{DB4E5EA1-083E-47A6-8758-BEFB4AA63C17}" type="sibTrans" cxnId="{A90C7493-CBA7-4EA3-AB60-8E4FB0A958A0}">
      <dgm:prSet/>
      <dgm:spPr/>
      <dgm:t>
        <a:bodyPr/>
        <a:lstStyle/>
        <a:p>
          <a:endParaRPr lang="en-US"/>
        </a:p>
      </dgm:t>
    </dgm:pt>
    <dgm:pt modelId="{CC9C8072-337C-406B-9535-6AE20FE733BD}">
      <dgm:prSet/>
      <dgm:spPr/>
      <dgm:t>
        <a:bodyPr/>
        <a:lstStyle/>
        <a:p>
          <a:r>
            <a:rPr lang="en-US"/>
            <a:t>So early diagnosis very crucial as it damage the lungs and digestive system.</a:t>
          </a:r>
        </a:p>
      </dgm:t>
    </dgm:pt>
    <dgm:pt modelId="{DF1D3110-6075-4BEE-B81E-51065BB92349}" type="parTrans" cxnId="{008AA7A1-677D-4F36-AC31-D6503FCD273A}">
      <dgm:prSet/>
      <dgm:spPr/>
      <dgm:t>
        <a:bodyPr/>
        <a:lstStyle/>
        <a:p>
          <a:endParaRPr lang="en-US"/>
        </a:p>
      </dgm:t>
    </dgm:pt>
    <dgm:pt modelId="{2179BA3E-91D1-4B17-A6ED-F8846D723A6E}" type="sibTrans" cxnId="{008AA7A1-677D-4F36-AC31-D6503FCD273A}">
      <dgm:prSet/>
      <dgm:spPr/>
      <dgm:t>
        <a:bodyPr/>
        <a:lstStyle/>
        <a:p>
          <a:endParaRPr lang="en-US"/>
        </a:p>
      </dgm:t>
    </dgm:pt>
    <dgm:pt modelId="{8711C843-C69E-4C28-8059-4C66345457F1}">
      <dgm:prSet/>
      <dgm:spPr/>
      <dgm:t>
        <a:bodyPr/>
        <a:lstStyle/>
        <a:p>
          <a:r>
            <a:rPr lang="en-US"/>
            <a:t>There is various treatments are available under NHS but life expectancy is shortened.</a:t>
          </a:r>
        </a:p>
      </dgm:t>
    </dgm:pt>
    <dgm:pt modelId="{A36FB8E7-6F05-40D3-95D3-E53EA6DE0867}" type="parTrans" cxnId="{678FA4FA-87CF-4B1D-8CA3-933981D04524}">
      <dgm:prSet/>
      <dgm:spPr/>
      <dgm:t>
        <a:bodyPr/>
        <a:lstStyle/>
        <a:p>
          <a:endParaRPr lang="en-US"/>
        </a:p>
      </dgm:t>
    </dgm:pt>
    <dgm:pt modelId="{1EDE3E63-B020-4937-BC52-1CE582694FC9}" type="sibTrans" cxnId="{678FA4FA-87CF-4B1D-8CA3-933981D04524}">
      <dgm:prSet/>
      <dgm:spPr/>
      <dgm:t>
        <a:bodyPr/>
        <a:lstStyle/>
        <a:p>
          <a:endParaRPr lang="en-US"/>
        </a:p>
      </dgm:t>
    </dgm:pt>
    <dgm:pt modelId="{D4D64CD3-6033-4786-A67A-02780907D110}">
      <dgm:prSet/>
      <dgm:spPr/>
      <dgm:t>
        <a:bodyPr/>
        <a:lstStyle/>
        <a:p>
          <a:r>
            <a:rPr lang="en-US"/>
            <a:t>Children with cystic fibrosis has poor lung function due to differences in early diagnosis and treatments.(Schluter et al,2022)</a:t>
          </a:r>
        </a:p>
      </dgm:t>
    </dgm:pt>
    <dgm:pt modelId="{DAC77339-0599-4B8D-AB47-3CACB274344F}" type="parTrans" cxnId="{C93AB56D-20DB-44D9-9FCE-6E62B11E2C92}">
      <dgm:prSet/>
      <dgm:spPr/>
      <dgm:t>
        <a:bodyPr/>
        <a:lstStyle/>
        <a:p>
          <a:endParaRPr lang="en-US"/>
        </a:p>
      </dgm:t>
    </dgm:pt>
    <dgm:pt modelId="{630E922E-3063-4DEC-8E10-A121FC8BEED0}" type="sibTrans" cxnId="{C93AB56D-20DB-44D9-9FCE-6E62B11E2C92}">
      <dgm:prSet/>
      <dgm:spPr/>
      <dgm:t>
        <a:bodyPr/>
        <a:lstStyle/>
        <a:p>
          <a:endParaRPr lang="en-US"/>
        </a:p>
      </dgm:t>
    </dgm:pt>
    <dgm:pt modelId="{F2177981-7224-4D43-B7D5-7F16536980CD}" type="pres">
      <dgm:prSet presAssocID="{E74BC6D3-EC46-4500-9ABF-B6F4F1AEDD0E}" presName="linear" presStyleCnt="0">
        <dgm:presLayoutVars>
          <dgm:animLvl val="lvl"/>
          <dgm:resizeHandles val="exact"/>
        </dgm:presLayoutVars>
      </dgm:prSet>
      <dgm:spPr/>
    </dgm:pt>
    <dgm:pt modelId="{FB79A1E5-1963-4B03-8887-F44C5E587E83}" type="pres">
      <dgm:prSet presAssocID="{B3FB8362-DA31-43C5-8E82-C5A2672B82FA}" presName="parentText" presStyleLbl="node1" presStyleIdx="0" presStyleCnt="1" custLinFactNeighborX="-245" custLinFactNeighborY="301">
        <dgm:presLayoutVars>
          <dgm:chMax val="0"/>
          <dgm:bulletEnabled val="1"/>
        </dgm:presLayoutVars>
      </dgm:prSet>
      <dgm:spPr/>
    </dgm:pt>
    <dgm:pt modelId="{0C2BFC5D-8A6B-48F7-83E3-15F50A9CC027}" type="pres">
      <dgm:prSet presAssocID="{B3FB8362-DA31-43C5-8E82-C5A2672B82F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F00F812-0B7A-4810-8CD8-12828A325B4E}" type="presOf" srcId="{E74BC6D3-EC46-4500-9ABF-B6F4F1AEDD0E}" destId="{F2177981-7224-4D43-B7D5-7F16536980CD}" srcOrd="0" destOrd="0" presId="urn:microsoft.com/office/officeart/2005/8/layout/vList2"/>
    <dgm:cxn modelId="{5AA9EC66-0E6D-4153-BA70-931B61122766}" srcId="{E74BC6D3-EC46-4500-9ABF-B6F4F1AEDD0E}" destId="{B3FB8362-DA31-43C5-8E82-C5A2672B82FA}" srcOrd="0" destOrd="0" parTransId="{093B9D71-8930-47D9-8146-A9E4A6AF9C4B}" sibTransId="{413C77E8-2E3C-4B4D-87A1-E35E94D8FF30}"/>
    <dgm:cxn modelId="{C93AB56D-20DB-44D9-9FCE-6E62B11E2C92}" srcId="{B3FB8362-DA31-43C5-8E82-C5A2672B82FA}" destId="{D4D64CD3-6033-4786-A67A-02780907D110}" srcOrd="3" destOrd="0" parTransId="{DAC77339-0599-4B8D-AB47-3CACB274344F}" sibTransId="{630E922E-3063-4DEC-8E10-A121FC8BEED0}"/>
    <dgm:cxn modelId="{7B452F87-9286-4516-8B23-67DB4E58611B}" type="presOf" srcId="{AE1EE149-875F-497F-AED3-0CDA208E26F9}" destId="{0C2BFC5D-8A6B-48F7-83E3-15F50A9CC027}" srcOrd="0" destOrd="0" presId="urn:microsoft.com/office/officeart/2005/8/layout/vList2"/>
    <dgm:cxn modelId="{A90C7493-CBA7-4EA3-AB60-8E4FB0A958A0}" srcId="{B3FB8362-DA31-43C5-8E82-C5A2672B82FA}" destId="{AE1EE149-875F-497F-AED3-0CDA208E26F9}" srcOrd="0" destOrd="0" parTransId="{3C8849FC-2F60-4D3F-8B90-6ED775A5CF5D}" sibTransId="{DB4E5EA1-083E-47A6-8758-BEFB4AA63C17}"/>
    <dgm:cxn modelId="{008AA7A1-677D-4F36-AC31-D6503FCD273A}" srcId="{B3FB8362-DA31-43C5-8E82-C5A2672B82FA}" destId="{CC9C8072-337C-406B-9535-6AE20FE733BD}" srcOrd="1" destOrd="0" parTransId="{DF1D3110-6075-4BEE-B81E-51065BB92349}" sibTransId="{2179BA3E-91D1-4B17-A6ED-F8846D723A6E}"/>
    <dgm:cxn modelId="{79BFF1AC-E3BB-47DD-8DFD-6785D71ACE2B}" type="presOf" srcId="{CC9C8072-337C-406B-9535-6AE20FE733BD}" destId="{0C2BFC5D-8A6B-48F7-83E3-15F50A9CC027}" srcOrd="0" destOrd="1" presId="urn:microsoft.com/office/officeart/2005/8/layout/vList2"/>
    <dgm:cxn modelId="{FA652FB6-EFC5-4165-9D10-869ECC436E9C}" type="presOf" srcId="{B3FB8362-DA31-43C5-8E82-C5A2672B82FA}" destId="{FB79A1E5-1963-4B03-8887-F44C5E587E83}" srcOrd="0" destOrd="0" presId="urn:microsoft.com/office/officeart/2005/8/layout/vList2"/>
    <dgm:cxn modelId="{90E1DBBB-5AD0-4EF8-8328-FF3EB12960CB}" type="presOf" srcId="{8711C843-C69E-4C28-8059-4C66345457F1}" destId="{0C2BFC5D-8A6B-48F7-83E3-15F50A9CC027}" srcOrd="0" destOrd="2" presId="urn:microsoft.com/office/officeart/2005/8/layout/vList2"/>
    <dgm:cxn modelId="{780D9CCC-E915-4056-AF3B-98EF3DF3D66B}" type="presOf" srcId="{D4D64CD3-6033-4786-A67A-02780907D110}" destId="{0C2BFC5D-8A6B-48F7-83E3-15F50A9CC027}" srcOrd="0" destOrd="3" presId="urn:microsoft.com/office/officeart/2005/8/layout/vList2"/>
    <dgm:cxn modelId="{678FA4FA-87CF-4B1D-8CA3-933981D04524}" srcId="{B3FB8362-DA31-43C5-8E82-C5A2672B82FA}" destId="{8711C843-C69E-4C28-8059-4C66345457F1}" srcOrd="2" destOrd="0" parTransId="{A36FB8E7-6F05-40D3-95D3-E53EA6DE0867}" sibTransId="{1EDE3E63-B020-4937-BC52-1CE582694FC9}"/>
    <dgm:cxn modelId="{C9DC145C-E6DF-492A-9921-A2936FE8476B}" type="presParOf" srcId="{F2177981-7224-4D43-B7D5-7F16536980CD}" destId="{FB79A1E5-1963-4B03-8887-F44C5E587E83}" srcOrd="0" destOrd="0" presId="urn:microsoft.com/office/officeart/2005/8/layout/vList2"/>
    <dgm:cxn modelId="{6852DC45-EBEB-457B-9729-15500F2761FC}" type="presParOf" srcId="{F2177981-7224-4D43-B7D5-7F16536980CD}" destId="{0C2BFC5D-8A6B-48F7-83E3-15F50A9CC02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172ADD-2740-43EC-9884-6F9AE9C5A6E6}">
      <dsp:nvSpPr>
        <dsp:cNvPr id="0" name=""/>
        <dsp:cNvSpPr/>
      </dsp:nvSpPr>
      <dsp:spPr>
        <a:xfrm>
          <a:off x="0" y="293130"/>
          <a:ext cx="5257798" cy="79150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Justification::</a:t>
          </a:r>
          <a:endParaRPr lang="en-US" sz="3300" kern="1200"/>
        </a:p>
      </dsp:txBody>
      <dsp:txXfrm>
        <a:off x="38638" y="331768"/>
        <a:ext cx="5180522" cy="714229"/>
      </dsp:txXfrm>
    </dsp:sp>
    <dsp:sp modelId="{F156AB14-6A40-49ED-A621-9C364D4B09AC}">
      <dsp:nvSpPr>
        <dsp:cNvPr id="0" name=""/>
        <dsp:cNvSpPr/>
      </dsp:nvSpPr>
      <dsp:spPr>
        <a:xfrm>
          <a:off x="0" y="1084635"/>
          <a:ext cx="5257798" cy="3541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935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/>
            <a:t>According to NICE guideline 2021, cystic fibrosis is the most chronic and life limiting inherited disease in the UK.(Dayasiri et al,2021)</a:t>
          </a: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/>
            <a:t>The incidence of Cystic fibrosis is estimated  between 1/3000 to 1/6000 in united kingdom.(scotet et al. , 2020)</a:t>
          </a:r>
          <a:endParaRPr lang="en-US" sz="2600" kern="1200" dirty="0"/>
        </a:p>
      </dsp:txBody>
      <dsp:txXfrm>
        <a:off x="0" y="1084635"/>
        <a:ext cx="5257798" cy="35418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9A1E5-1963-4B03-8887-F44C5E587E83}">
      <dsp:nvSpPr>
        <dsp:cNvPr id="0" name=""/>
        <dsp:cNvSpPr/>
      </dsp:nvSpPr>
      <dsp:spPr>
        <a:xfrm>
          <a:off x="0" y="39687"/>
          <a:ext cx="7526653" cy="6715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Why children ?</a:t>
          </a:r>
        </a:p>
      </dsp:txBody>
      <dsp:txXfrm>
        <a:off x="32784" y="72471"/>
        <a:ext cx="7461085" cy="606012"/>
      </dsp:txXfrm>
    </dsp:sp>
    <dsp:sp modelId="{0C2BFC5D-8A6B-48F7-83E3-15F50A9CC027}">
      <dsp:nvSpPr>
        <dsp:cNvPr id="0" name=""/>
        <dsp:cNvSpPr/>
      </dsp:nvSpPr>
      <dsp:spPr>
        <a:xfrm>
          <a:off x="0" y="701149"/>
          <a:ext cx="7526653" cy="3361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8971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Cystic fibrosis is qualified as a pediatric disease and the symptoms of CF is different from child to child but it gets worse over time.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So early diagnosis very crucial as it damage the lungs and digestive system.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There is various treatments are available under NHS but life expectancy is shortened.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Children with cystic fibrosis has poor lung function due to differences in early diagnosis and treatments.(Schluter et al,2022)</a:t>
          </a:r>
        </a:p>
      </dsp:txBody>
      <dsp:txXfrm>
        <a:off x="0" y="701149"/>
        <a:ext cx="7526653" cy="33616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E612E-293A-A204-CB9B-FEE633827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25AA3C-A969-47BA-15B6-73E880F0E0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1F085-644F-0297-8A3F-6D5251AEA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74F22-390D-4FFA-AA42-FC801F645297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765D2-F098-2DF1-F5D3-5A260375F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0BC8E8-F124-54B3-5713-CC62520D4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D223A-9847-4142-9B59-61CEEF45D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626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40353-D8E7-0C8D-E3D4-E20831158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1430B-8840-C7E1-8670-4C419ACAE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6FFC31-1214-D9D9-9992-4E9642A2B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74F22-390D-4FFA-AA42-FC801F645297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1BF1C2-3367-213C-E547-53BD44A6D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91B195-F6F8-096D-5DFC-59689F2F7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D223A-9847-4142-9B59-61CEEF45D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949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065BB-3BAC-012A-7ABD-B4A84ABB9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AA41A-87B5-E44F-2982-B01BB9464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1DFD47-9084-B4DB-48B8-DA7386681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74F22-390D-4FFA-AA42-FC801F645297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4A1AD-8E70-D315-E5FA-DD59B1AB5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B2C708-C261-53C7-9E53-F8DF1CFA4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D223A-9847-4142-9B59-61CEEF45D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417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B9C71-0420-21CA-D156-937072E81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99922-2C61-57B0-D1AB-965687AEF2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7499E-179A-4764-99C7-46F1D06B94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8431EC-6481-E992-A3ED-FB7AE6CE52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74F22-390D-4FFA-AA42-FC801F645297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C47F5E-6B57-6FA7-C3AA-4FD853CD7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AFC10E-2EF1-7397-78CA-DAB2E204DE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D223A-9847-4142-9B59-61CEEF45D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210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AEE2F-03BD-DC4B-AC5D-970CB142B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81966C-65FB-AA26-F4D8-D18A194246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21C0B7-4F77-39F8-A419-A91AF2C1D0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2C2355-3B77-358E-C187-3E75269C6E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343B9F-E13A-8942-CCC5-076793CE30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2E9BFF-5AB8-3006-4DC9-326DEBCD4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74F22-390D-4FFA-AA42-FC801F645297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A4974B-6A42-076D-3D80-ECC212F62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75D5A8-97E8-5FC0-D997-6A2D28FE6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D223A-9847-4142-9B59-61CEEF45D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260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CA92F-A9C7-E3C0-A11D-52EBE18EA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D61C24-D6E7-C038-A486-5C0DAD7EC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74F22-390D-4FFA-AA42-FC801F645297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E8B355-36A0-FDB8-6DF1-23AD65BC2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97ACCA-AF1F-CCAA-DC97-3D6518C57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D223A-9847-4142-9B59-61CEEF45D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700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FD9334-8914-4D38-8531-229D03471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74F22-390D-4FFA-AA42-FC801F645297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B733D5-3AE5-3C09-4328-B3A157085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7CDE12-2526-AD4C-0FB4-E95E72FB4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D223A-9847-4142-9B59-61CEEF45D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539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64B88-4BA8-DEDD-54E5-2C0097907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B910A-F16D-E17F-ED09-40818F8E3D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598D3B-64F1-38AD-C074-4EF370B33B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254145-6AA6-565F-A1FB-671520207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74F22-390D-4FFA-AA42-FC801F645297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213B85-085D-9F79-6425-8DAB025A1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977294-52F2-C30A-B6C6-00F15E3FD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D223A-9847-4142-9B59-61CEEF45D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406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24CF9-E60F-2EC8-89D1-049863F84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C8BFB8-9D13-1696-9D29-BD964EC3F2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803EA6-F6EB-9F79-0D1E-A52993137A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39D3A7-93CA-4D54-677E-DC2042C08F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74F22-390D-4FFA-AA42-FC801F645297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A431ED-8D72-F848-EAC1-F99FDC9BC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2BD6D8-7F60-081B-32A2-27E141F84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D223A-9847-4142-9B59-61CEEF45D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983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43DF7-8D86-07AA-3F01-74312F965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5B39E1-C6FF-14C2-5469-3AF5263BB5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23B35E-29B1-21B9-D019-DAFD307E2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74F22-390D-4FFA-AA42-FC801F645297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A5385F-C7C2-18D7-ABA1-D61D07028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AD9C48-ACD8-7AA1-E070-106AE2C9F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D223A-9847-4142-9B59-61CEEF45D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702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CE8E17-C7D2-942C-1BF9-BFEE096359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9F4A20-5F7E-5797-658E-A9E942A0C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D7C072-4BBC-7CF1-F48C-B046903B9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74F22-390D-4FFA-AA42-FC801F645297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541B9-5EE1-5233-CD5D-E9DCA6A39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3E973-6703-EF45-8988-20B08AE7A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D223A-9847-4142-9B59-61CEEF45D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890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FD5C2D-0F1B-A0F2-E912-D95E04694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5CF7CE-FD87-5839-A4A4-28F05EF061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5A682-C53F-C614-8472-3E16D5C54A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74F22-390D-4FFA-AA42-FC801F645297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A3DE1-7569-A1A9-01F1-E9381A433D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0F2C2-BE75-7302-302B-5F87EEB4D2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4D223A-9847-4142-9B59-61CEEF45D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723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 /><Relationship Id="rId7" Type="http://schemas.microsoft.com/office/2007/relationships/diagramDrawing" Target="../diagrams/drawing2.xml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6" Type="http://schemas.openxmlformats.org/officeDocument/2006/relationships/diagramColors" Target="../diagrams/colors2.xml" /><Relationship Id="rId5" Type="http://schemas.openxmlformats.org/officeDocument/2006/relationships/diagramQuickStyle" Target="../diagrams/quickStyle2.xml" /><Relationship Id="rId4" Type="http://schemas.openxmlformats.org/officeDocument/2006/relationships/diagramLayout" Target="../diagrams/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erson holding a baby&#10;&#10;Description automatically generated">
            <a:extLst>
              <a:ext uri="{FF2B5EF4-FFF2-40B4-BE49-F238E27FC236}">
                <a16:creationId xmlns:a16="http://schemas.microsoft.com/office/drawing/2014/main" id="{70327129-419A-B257-5F8F-FBBA8C6D29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96" r="1" b="1"/>
          <a:stretch/>
        </p:blipFill>
        <p:spPr>
          <a:xfrm>
            <a:off x="0" y="10"/>
            <a:ext cx="9669642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BCF1F8D7-7B9A-A519-5105-5D31DF791D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4202058"/>
              </p:ext>
            </p:extLst>
          </p:nvPr>
        </p:nvGraphicFramePr>
        <p:xfrm>
          <a:off x="6096000" y="1257300"/>
          <a:ext cx="5257799" cy="49196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A34F710-DD50-0FD9-E4EF-7AB29143783B}"/>
              </a:ext>
            </a:extLst>
          </p:cNvPr>
          <p:cNvSpPr txBox="1"/>
          <p:nvPr/>
        </p:nvSpPr>
        <p:spPr>
          <a:xfrm>
            <a:off x="1080673" y="6176963"/>
            <a:ext cx="3415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Source:(Cystic fibrosis foundation)</a:t>
            </a:r>
          </a:p>
        </p:txBody>
      </p:sp>
    </p:spTree>
    <p:extLst>
      <p:ext uri="{BB962C8B-B14F-4D97-AF65-F5344CB8AC3E}">
        <p14:creationId xmlns:p14="http://schemas.microsoft.com/office/powerpoint/2010/main" val="2308721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723C66ED-DBBF-12CA-7F5E-813E0E7D0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622"/>
            <a:ext cx="12192000" cy="6894986"/>
            <a:chOff x="0" y="-7622"/>
            <a:chExt cx="12192000" cy="6894986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E3002B52-2669-1ED7-2E0F-0627FC31D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82E9EC0D-91EA-9D35-F655-335C580AB3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7770627C-B480-1145-72DC-5B59DBE04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E9F81D39-93D1-019C-74DC-4710F53346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9127281" y="7060"/>
              <a:ext cx="3064320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58000"/>
                  </a:schemeClr>
                </a:gs>
                <a:gs pos="41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pic>
        <p:nvPicPr>
          <p:cNvPr id="3" name="Picture 2" descr="A baby with a tube attached to it&#10;&#10;Description automatically generated">
            <a:extLst>
              <a:ext uri="{FF2B5EF4-FFF2-40B4-BE49-F238E27FC236}">
                <a16:creationId xmlns:a16="http://schemas.microsoft.com/office/drawing/2014/main" id="{1D84EF78-D396-732E-3219-EF07CEA478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" r="2" b="2"/>
          <a:stretch/>
        </p:blipFill>
        <p:spPr>
          <a:xfrm>
            <a:off x="20" y="-7624"/>
            <a:ext cx="12191981" cy="6887365"/>
          </a:xfrm>
          <a:prstGeom prst="rect">
            <a:avLst/>
          </a:prstGeom>
        </p:spPr>
      </p:pic>
      <p:graphicFrame>
        <p:nvGraphicFramePr>
          <p:cNvPr id="17" name="TextBox 1">
            <a:extLst>
              <a:ext uri="{FF2B5EF4-FFF2-40B4-BE49-F238E27FC236}">
                <a16:creationId xmlns:a16="http://schemas.microsoft.com/office/drawing/2014/main" id="{76207888-DE17-D79E-2AE4-BCAF2F925F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5124054"/>
              </p:ext>
            </p:extLst>
          </p:nvPr>
        </p:nvGraphicFramePr>
        <p:xfrm>
          <a:off x="690665" y="374827"/>
          <a:ext cx="7526653" cy="40923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D549EAA-123C-86E2-ABB4-3AC499B57334}"/>
              </a:ext>
            </a:extLst>
          </p:cNvPr>
          <p:cNvSpPr txBox="1"/>
          <p:nvPr/>
        </p:nvSpPr>
        <p:spPr>
          <a:xfrm>
            <a:off x="5772150" y="5772150"/>
            <a:ext cx="6184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Source:(The Oklahoman) a child with cystic fibrosis</a:t>
            </a:r>
          </a:p>
        </p:txBody>
      </p:sp>
    </p:spTree>
    <p:extLst>
      <p:ext uri="{BB962C8B-B14F-4D97-AF65-F5344CB8AC3E}">
        <p14:creationId xmlns:p14="http://schemas.microsoft.com/office/powerpoint/2010/main" val="813570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8AB2CE-47F3-D4C6-97AB-228291FB0F5A}"/>
              </a:ext>
            </a:extLst>
          </p:cNvPr>
          <p:cNvSpPr txBox="1"/>
          <p:nvPr/>
        </p:nvSpPr>
        <p:spPr>
          <a:xfrm>
            <a:off x="736600" y="125333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/>
              <a:t>Consequences of not addressing the concern: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Approximately 90%  of patient with CF have exocrine pancreatic insufficiency and consequent malabsorption and this malabsorption leads to risk of chronic infection and malnutrition.(Solomon et al,2016)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Due to malabsorption , patients with cystic fibrosis are more tend to growth failure which affects their life expectancy.(Zani et al,2023)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Nutritional status and survival rate of CF patient is usually parallel that influence the consequences of pulmonary infection.(</a:t>
            </a:r>
            <a:r>
              <a:rPr lang="en-US" sz="2800" dirty="0" err="1"/>
              <a:t>Elborn</a:t>
            </a:r>
            <a:r>
              <a:rPr lang="en-US" sz="2800" dirty="0"/>
              <a:t> and Bell,1996)</a:t>
            </a:r>
          </a:p>
        </p:txBody>
      </p:sp>
    </p:spTree>
    <p:extLst>
      <p:ext uri="{BB962C8B-B14F-4D97-AF65-F5344CB8AC3E}">
        <p14:creationId xmlns:p14="http://schemas.microsoft.com/office/powerpoint/2010/main" val="1408588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baby being fed by a spoon&#10;&#10;Description automatically generated">
            <a:extLst>
              <a:ext uri="{FF2B5EF4-FFF2-40B4-BE49-F238E27FC236}">
                <a16:creationId xmlns:a16="http://schemas.microsoft.com/office/drawing/2014/main" id="{42C49A81-D63F-C837-2585-840617C58D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18" b="2718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809A26-C853-22C7-208B-A748275AC3B9}"/>
              </a:ext>
            </a:extLst>
          </p:cNvPr>
          <p:cNvSpPr txBox="1"/>
          <p:nvPr/>
        </p:nvSpPr>
        <p:spPr>
          <a:xfrm>
            <a:off x="5364480" y="274320"/>
            <a:ext cx="5989319" cy="637032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/>
              <a:t>Nourishing infants with the health-promoting dietary intervention: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MyCYFAPP</a:t>
            </a:r>
            <a:r>
              <a:rPr lang="en-US" sz="1600" dirty="0"/>
              <a:t> </a:t>
            </a:r>
            <a:r>
              <a:rPr lang="en-US" sz="1900" dirty="0"/>
              <a:t>self-management app is a project with the aimed of self-management of enzyme replacement therapy in Cystic fibrosis in the European country.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Our intervention is to add nutritional record in this existing application.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/>
              <a:t>Reasons: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Adequate nutrition is an essential component of management of cystic fibrosis as it is directly associated with survival rate and pulmonary status.(Dodge and Turck,2006)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As soon as feasible upon diagnosis, the nutrition support goal in CF care should be initiated. Because it will affect the growth stages and puberty development in children.(Zani et al,2023)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The positive effect of proper nutritional supplements, there will be improvement in weight gain and BMI,both in children and adults.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protein balance in cystic fibrosis patient is an important to prevent muscle loss and in improving clinical outcome.(Engelen et al,2014)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It is necessary to determine the ideal protein intake for clinically stable cystic fibrosis patients as well as those who recovering from an acute exacerbation.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C8C50C-D194-3A0C-4686-5ACA3051BFDE}"/>
              </a:ext>
            </a:extLst>
          </p:cNvPr>
          <p:cNvSpPr txBox="1"/>
          <p:nvPr/>
        </p:nvSpPr>
        <p:spPr>
          <a:xfrm>
            <a:off x="0" y="6381988"/>
            <a:ext cx="5685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Source:CFChef(cystic fibrosis diet information for infants)</a:t>
            </a:r>
          </a:p>
        </p:txBody>
      </p:sp>
    </p:spTree>
    <p:extLst>
      <p:ext uri="{BB962C8B-B14F-4D97-AF65-F5344CB8AC3E}">
        <p14:creationId xmlns:p14="http://schemas.microsoft.com/office/powerpoint/2010/main" val="504808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78F93-7088-915E-7849-775257034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References:</a:t>
            </a:r>
          </a:p>
          <a:p>
            <a:pPr marL="0" indent="0">
              <a:buNone/>
            </a:pPr>
            <a:r>
              <a:rPr lang="en-GB" sz="2000" dirty="0"/>
              <a:t>Dayasiri et al. Archives of Disease in Childhood –education and Practice 106(1),31-34,2021</a:t>
            </a:r>
          </a:p>
          <a:p>
            <a:pPr marL="0" indent="0">
              <a:buNone/>
            </a:pPr>
            <a:r>
              <a:rPr lang="en-GB" sz="2000" dirty="0"/>
              <a:t>Scotet V. et al. Newborn screening for CF across the </a:t>
            </a:r>
            <a:r>
              <a:rPr lang="en-GB" sz="2000" dirty="0" err="1"/>
              <a:t>globe.Int.J.Neonatal</a:t>
            </a:r>
            <a:r>
              <a:rPr lang="en-GB" sz="2000" dirty="0"/>
              <a:t> screen.2020;6:18.</a:t>
            </a:r>
          </a:p>
          <a:p>
            <a:pPr marL="0" indent="0">
              <a:buNone/>
            </a:pPr>
            <a:r>
              <a:rPr lang="en-GB" sz="2000" dirty="0"/>
              <a:t>Schluter D. et al,2022. Thorax 77 (2) , 136-142,2022.</a:t>
            </a:r>
          </a:p>
          <a:p>
            <a:pPr marL="0" indent="0">
              <a:buNone/>
            </a:pPr>
            <a:r>
              <a:rPr lang="en-GB" sz="2000" dirty="0"/>
              <a:t>Solomon M. et al,2016. Clinics in chest medicine 37(1),97-107,2016.</a:t>
            </a:r>
          </a:p>
          <a:p>
            <a:pPr marL="0" indent="0">
              <a:buNone/>
            </a:pPr>
            <a:r>
              <a:rPr lang="en-GB" sz="2000" dirty="0"/>
              <a:t>Zani E. et al,2023. Nutrients 15(3),479,2023</a:t>
            </a:r>
          </a:p>
          <a:p>
            <a:pPr marL="0" indent="0">
              <a:buNone/>
            </a:pPr>
            <a:r>
              <a:rPr lang="en-GB" sz="2000" dirty="0" err="1"/>
              <a:t>Elborn</a:t>
            </a:r>
            <a:r>
              <a:rPr lang="en-GB" sz="2000" dirty="0"/>
              <a:t> JS, Bell SC,1996. Thorax 51(10) pg.971</a:t>
            </a:r>
          </a:p>
          <a:p>
            <a:pPr marL="0" indent="0">
              <a:buNone/>
            </a:pPr>
            <a:r>
              <a:rPr lang="en-GB" sz="2000" dirty="0"/>
              <a:t>Dodge J and Truck D,2006.Best practice &amp;research clinical gastroenterology 20 (3),531-546,2006</a:t>
            </a:r>
          </a:p>
          <a:p>
            <a:pPr marL="0" indent="0">
              <a:buNone/>
            </a:pPr>
            <a:r>
              <a:rPr lang="en-GB" sz="2000" dirty="0" err="1"/>
              <a:t>Engelen</a:t>
            </a:r>
            <a:r>
              <a:rPr lang="en-GB" sz="2000" dirty="0"/>
              <a:t> M. et al,2014.Current opinion in clinical nutrition and metabolic care 17(6),515,2014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174254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B8E67CACA267419C407CF351C4C3A6" ma:contentTypeVersion="3" ma:contentTypeDescription="Create a new document." ma:contentTypeScope="" ma:versionID="09be4540152ec4919a08979306123806">
  <xsd:schema xmlns:xsd="http://www.w3.org/2001/XMLSchema" xmlns:xs="http://www.w3.org/2001/XMLSchema" xmlns:p="http://schemas.microsoft.com/office/2006/metadata/properties" xmlns:ns3="ff61b3c3-502d-4090-a636-5a86155a9d8b" targetNamespace="http://schemas.microsoft.com/office/2006/metadata/properties" ma:root="true" ma:fieldsID="6944831af199b94dc9f50d01a2c9907c" ns3:_="">
    <xsd:import namespace="ff61b3c3-502d-4090-a636-5a86155a9d8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f61b3c3-502d-4090-a636-5a86155a9d8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31AA701-B40A-4CB8-A039-31B5D6C9C84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ff61b3c3-502d-4090-a636-5a86155a9d8b"/>
  </ds:schemaRefs>
</ds:datastoreItem>
</file>

<file path=customXml/itemProps2.xml><?xml version="1.0" encoding="utf-8"?>
<ds:datastoreItem xmlns:ds="http://schemas.openxmlformats.org/officeDocument/2006/customXml" ds:itemID="{324E7F49-4F55-4C5F-8AF8-91AC751FA505}">
  <ds:schemaRefs>
    <ds:schemaRef ds:uri="http://schemas.microsoft.com/office/2006/metadata/propertie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6EE91AE3-289F-4E6E-8A98-B8796A731C0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9325</TotalTime>
  <Words>571</Words>
  <Application>Microsoft Office PowerPoint</Application>
  <PresentationFormat>Widescreen</PresentationFormat>
  <Paragraphs>34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Vishalbhai Gundaniya</dc:creator>
  <cp:lastModifiedBy>Priyanka Vora</cp:lastModifiedBy>
  <cp:revision>3</cp:revision>
  <dcterms:created xsi:type="dcterms:W3CDTF">2023-12-02T14:59:32Z</dcterms:created>
  <dcterms:modified xsi:type="dcterms:W3CDTF">2023-12-10T15:09:59Z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0x010100CAB8E67CACA267419C407CF351C4C3A6</vt:lpwstr>
  </property>
</Properties>
</file>