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E6B1648-9595-AC1A-6F1D-809825C7DFFB}" v="16" dt="2025-11-09T19:56:07.895"/>
    <p1510:client id="{EF3C13AF-3AB8-8FE6-CB49-0FA5C1E96CF2}" v="43" dt="2025-11-09T19:54:12.41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stretch>
            <a:fillRect l="-8000" r="-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974287"/>
            <a:ext cx="7772400" cy="1470025"/>
          </a:xfrm>
        </p:spPr>
        <p:txBody>
          <a:bodyPr/>
          <a:lstStyle/>
          <a:p>
            <a:r>
              <a:t>SY ENTERPRISES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2822028"/>
            <a:ext cx="6400800" cy="2606565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dirty="0">
                <a:solidFill>
                  <a:schemeClr val="tx1"/>
                </a:solidFill>
              </a:rPr>
              <a:t>Transforming Distressed Properties into Premium Rental Assets</a:t>
            </a:r>
            <a:endParaRPr lang="en-US">
              <a:solidFill>
                <a:schemeClr val="tx1"/>
              </a:solidFill>
              <a:ea typeface="Calibri"/>
              <a:cs typeface="Calibri"/>
            </a:endParaRPr>
          </a:p>
          <a:p>
            <a:r>
              <a:rPr dirty="0">
                <a:solidFill>
                  <a:schemeClr val="tx1"/>
                </a:solidFill>
              </a:rPr>
              <a:t>By Saba Yasir (2419521)</a:t>
            </a:r>
            <a:endParaRPr dirty="0">
              <a:solidFill>
                <a:schemeClr val="tx1"/>
              </a:solidFill>
              <a:ea typeface="Calibri"/>
              <a:cs typeface="Calibri"/>
            </a:endParaRPr>
          </a:p>
          <a:p>
            <a:r>
              <a:rPr dirty="0">
                <a:solidFill>
                  <a:schemeClr val="tx1"/>
                </a:solidFill>
              </a:rPr>
              <a:t>LCLM 4006 - Enterprise and Entrepreneurship</a:t>
            </a:r>
            <a:endParaRPr dirty="0">
              <a:solidFill>
                <a:schemeClr val="tx1"/>
              </a:solidFill>
              <a:ea typeface="Calibri"/>
              <a:cs typeface="Calibri"/>
            </a:endParaRPr>
          </a:p>
        </p:txBody>
      </p:sp>
    </p:spTree>
  </p:cSld>
  <p:clrMapOvr>
    <a:masterClrMapping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Business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77691"/>
            <a:ext cx="8229600" cy="3854371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sz="2000" dirty="0">
                <a:solidFill>
                  <a:schemeClr val="bg1"/>
                </a:solidFill>
              </a:rPr>
              <a:t>Our Model:</a:t>
            </a:r>
            <a:endParaRPr lang="en-US" sz="2000">
              <a:solidFill>
                <a:schemeClr val="bg1"/>
              </a:solidFill>
              <a:ea typeface="Calibri"/>
              <a:cs typeface="Calibri"/>
            </a:endParaRPr>
          </a:p>
          <a:p>
            <a:r>
              <a:rPr sz="2000" dirty="0">
                <a:solidFill>
                  <a:schemeClr val="bg1"/>
                </a:solidFill>
              </a:rPr>
              <a:t>• Acquire distressed properties at auction</a:t>
            </a:r>
            <a:endParaRPr sz="2000" dirty="0">
              <a:solidFill>
                <a:schemeClr val="bg1"/>
              </a:solidFill>
              <a:ea typeface="Calibri"/>
              <a:cs typeface="Calibri"/>
            </a:endParaRPr>
          </a:p>
          <a:p>
            <a:r>
              <a:rPr sz="2000" dirty="0">
                <a:solidFill>
                  <a:schemeClr val="bg1"/>
                </a:solidFill>
              </a:rPr>
              <a:t>• Refurbish to modern standards</a:t>
            </a:r>
            <a:endParaRPr sz="2000" dirty="0">
              <a:solidFill>
                <a:schemeClr val="bg1"/>
              </a:solidFill>
              <a:ea typeface="Calibri"/>
              <a:cs typeface="Calibri"/>
            </a:endParaRPr>
          </a:p>
          <a:p>
            <a:r>
              <a:rPr sz="2000" dirty="0">
                <a:solidFill>
                  <a:schemeClr val="bg1"/>
                </a:solidFill>
              </a:rPr>
              <a:t>• Convert to profitable rental assets</a:t>
            </a:r>
            <a:endParaRPr sz="2000" dirty="0">
              <a:solidFill>
                <a:schemeClr val="bg1"/>
              </a:solidFill>
              <a:ea typeface="Calibri"/>
              <a:cs typeface="Calibri"/>
            </a:endParaRPr>
          </a:p>
          <a:p>
            <a:r>
              <a:rPr sz="2000" dirty="0">
                <a:solidFill>
                  <a:schemeClr val="bg1"/>
                </a:solidFill>
              </a:rPr>
              <a:t>• Dual revenue streams</a:t>
            </a:r>
            <a:endParaRPr sz="2000" dirty="0">
              <a:solidFill>
                <a:schemeClr val="bg1"/>
              </a:solidFill>
              <a:ea typeface="Calibri"/>
              <a:cs typeface="Calibri"/>
            </a:endParaRPr>
          </a:p>
          <a:p>
            <a:endParaRPr sz="2000" dirty="0">
              <a:solidFill>
                <a:schemeClr val="bg1"/>
              </a:solidFill>
              <a:ea typeface="Calibri"/>
              <a:cs typeface="Calibri"/>
            </a:endParaRPr>
          </a:p>
          <a:p>
            <a:r>
              <a:rPr sz="2000" dirty="0">
                <a:solidFill>
                  <a:schemeClr val="bg1"/>
                </a:solidFill>
              </a:rPr>
              <a:t>Value Proposition:</a:t>
            </a:r>
            <a:endParaRPr sz="2000" dirty="0">
              <a:solidFill>
                <a:schemeClr val="bg1"/>
              </a:solidFill>
              <a:ea typeface="Calibri"/>
              <a:cs typeface="Calibri"/>
            </a:endParaRPr>
          </a:p>
          <a:p>
            <a:r>
              <a:rPr sz="2000" dirty="0">
                <a:solidFill>
                  <a:schemeClr val="bg1"/>
                </a:solidFill>
              </a:rPr>
              <a:t>• Below-market acquisition costs</a:t>
            </a:r>
            <a:endParaRPr sz="2000" dirty="0">
              <a:solidFill>
                <a:schemeClr val="bg1"/>
              </a:solidFill>
              <a:ea typeface="Calibri"/>
              <a:cs typeface="Calibri"/>
            </a:endParaRPr>
          </a:p>
          <a:p>
            <a:r>
              <a:rPr sz="2000" dirty="0">
                <a:solidFill>
                  <a:schemeClr val="bg1"/>
                </a:solidFill>
              </a:rPr>
              <a:t>• Comprehensive renovation</a:t>
            </a:r>
            <a:endParaRPr sz="2000" dirty="0">
              <a:solidFill>
                <a:schemeClr val="bg1"/>
              </a:solidFill>
              <a:ea typeface="Calibri"/>
              <a:cs typeface="Calibri"/>
            </a:endParaRPr>
          </a:p>
          <a:p>
            <a:r>
              <a:rPr sz="2000" dirty="0">
                <a:solidFill>
                  <a:schemeClr val="bg1"/>
                </a:solidFill>
              </a:rPr>
              <a:t>• Quality housing stock</a:t>
            </a:r>
            <a:endParaRPr sz="2000" dirty="0">
              <a:solidFill>
                <a:schemeClr val="bg1"/>
              </a:solidFill>
              <a:ea typeface="Calibri"/>
              <a:cs typeface="Calibri"/>
            </a:endParaRPr>
          </a:p>
          <a:p>
            <a:r>
              <a:rPr sz="2000" dirty="0">
                <a:solidFill>
                  <a:schemeClr val="bg1"/>
                </a:solidFill>
              </a:rPr>
              <a:t>• Government partnerships</a:t>
            </a:r>
            <a:endParaRPr sz="2000" dirty="0">
              <a:solidFill>
                <a:schemeClr val="bg1"/>
              </a:solidFill>
              <a:ea typeface="Calibri"/>
              <a:cs typeface="Calibri"/>
            </a:endParaRPr>
          </a:p>
          <a:p>
            <a:r>
              <a:rPr sz="2000" dirty="0">
                <a:solidFill>
                  <a:schemeClr val="bg1"/>
                </a:solidFill>
              </a:rPr>
              <a:t>Income Streams: Private Rentals + Government Cont</a:t>
            </a:r>
            <a:r>
              <a:rPr sz="2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racts</a:t>
            </a:r>
            <a:endParaRPr sz="2000" dirty="0">
              <a:solidFill>
                <a:schemeClr val="tx1">
                  <a:lumMod val="95000"/>
                  <a:lumOff val="5000"/>
                </a:schemeClr>
              </a:solidFill>
              <a:ea typeface="Calibri"/>
              <a:cs typeface="Calibri"/>
            </a:endParaRPr>
          </a:p>
        </p:txBody>
      </p:sp>
    </p:spTree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Legal Structure &amp;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77691"/>
            <a:ext cx="8229600" cy="3931862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r>
              <a:rPr dirty="0">
                <a:solidFill>
                  <a:schemeClr val="bg1"/>
                </a:solidFill>
              </a:rPr>
              <a:t>Legal Format: Private Limited Company (Ltd)</a:t>
            </a:r>
            <a:endParaRPr lang="en-US" dirty="0">
              <a:solidFill>
                <a:schemeClr val="bg1"/>
              </a:solidFill>
              <a:ea typeface="Calibri"/>
              <a:cs typeface="Calibri"/>
            </a:endParaRPr>
          </a:p>
          <a:p>
            <a:r>
              <a:rPr dirty="0">
                <a:solidFill>
                  <a:schemeClr val="bg1"/>
                </a:solidFill>
              </a:rPr>
              <a:t>• Limited liability protection</a:t>
            </a:r>
            <a:endParaRPr dirty="0">
              <a:solidFill>
                <a:schemeClr val="bg1"/>
              </a:solidFill>
              <a:ea typeface="Calibri"/>
              <a:cs typeface="Calibri"/>
            </a:endParaRPr>
          </a:p>
          <a:p>
            <a:r>
              <a:rPr dirty="0">
                <a:solidFill>
                  <a:schemeClr val="bg1"/>
                </a:solidFill>
              </a:rPr>
              <a:t>• Enhanced credibility with lenders</a:t>
            </a:r>
            <a:endParaRPr dirty="0">
              <a:solidFill>
                <a:schemeClr val="bg1"/>
              </a:solidFill>
              <a:ea typeface="Calibri"/>
              <a:cs typeface="Calibri"/>
            </a:endParaRPr>
          </a:p>
          <a:p>
            <a:r>
              <a:rPr dirty="0">
                <a:solidFill>
                  <a:schemeClr val="bg1"/>
                </a:solidFill>
              </a:rPr>
              <a:t>• Tax efficiency advantages</a:t>
            </a:r>
            <a:endParaRPr dirty="0">
              <a:solidFill>
                <a:schemeClr val="bg1"/>
              </a:solidFill>
              <a:ea typeface="Calibri"/>
              <a:cs typeface="Calibri"/>
            </a:endParaRPr>
          </a:p>
          <a:p>
            <a:r>
              <a:rPr dirty="0">
                <a:solidFill>
                  <a:schemeClr val="bg1"/>
                </a:solidFill>
              </a:rPr>
              <a:t>• Easier capital access</a:t>
            </a:r>
            <a:endParaRPr dirty="0">
              <a:solidFill>
                <a:schemeClr val="bg1"/>
              </a:solidFill>
              <a:ea typeface="Calibri"/>
              <a:cs typeface="Calibri"/>
            </a:endParaRPr>
          </a:p>
          <a:p>
            <a:endParaRPr dirty="0">
              <a:solidFill>
                <a:schemeClr val="bg1"/>
              </a:solidFill>
              <a:ea typeface="Calibri"/>
              <a:cs typeface="Calibri"/>
            </a:endParaRPr>
          </a:p>
          <a:p>
            <a:r>
              <a:rPr dirty="0">
                <a:solidFill>
                  <a:schemeClr val="bg1"/>
                </a:solidFill>
              </a:rPr>
              <a:t>Management Roles:</a:t>
            </a:r>
            <a:endParaRPr dirty="0">
              <a:solidFill>
                <a:schemeClr val="bg1"/>
              </a:solidFill>
              <a:ea typeface="Calibri"/>
              <a:cs typeface="Calibri"/>
            </a:endParaRPr>
          </a:p>
          <a:p>
            <a:r>
              <a:rPr dirty="0">
                <a:solidFill>
                  <a:schemeClr val="bg1"/>
                </a:solidFill>
              </a:rPr>
              <a:t>• Managing Director – Strategy &amp; Government Contracts</a:t>
            </a:r>
            <a:endParaRPr dirty="0">
              <a:solidFill>
                <a:schemeClr val="bg1"/>
              </a:solidFill>
              <a:ea typeface="Calibri"/>
              <a:cs typeface="Calibri"/>
            </a:endParaRPr>
          </a:p>
          <a:p>
            <a:r>
              <a:rPr dirty="0">
                <a:solidFill>
                  <a:schemeClr val="bg1"/>
                </a:solidFill>
              </a:rPr>
              <a:t>• Operations Manager – Refurbishment &amp; Maintenance</a:t>
            </a:r>
            <a:endParaRPr dirty="0">
              <a:solidFill>
                <a:schemeClr val="bg1"/>
              </a:solidFill>
              <a:ea typeface="Calibri"/>
              <a:cs typeface="Calibri"/>
            </a:endParaRPr>
          </a:p>
          <a:p>
            <a:r>
              <a:rPr dirty="0">
                <a:solidFill>
                  <a:schemeClr val="bg1"/>
                </a:solidFill>
              </a:rPr>
              <a:t>• Finance Manager – Accounting &amp; Planning</a:t>
            </a:r>
            <a:endParaRPr dirty="0">
              <a:solidFill>
                <a:schemeClr val="bg1"/>
              </a:solidFill>
              <a:ea typeface="Calibri"/>
              <a:cs typeface="Calibri"/>
            </a:endParaRPr>
          </a:p>
          <a:p>
            <a:r>
              <a:rPr dirty="0">
                <a:solidFill>
                  <a:schemeClr val="bg1"/>
                </a:solidFill>
              </a:rPr>
              <a:t>• Property Manager – Tenant Management</a:t>
            </a:r>
            <a:endParaRPr dirty="0">
              <a:solidFill>
                <a:schemeClr val="bg1"/>
              </a:solidFill>
              <a:ea typeface="Calibri"/>
              <a:cs typeface="Calibri"/>
            </a:endParaRPr>
          </a:p>
        </p:txBody>
      </p:sp>
    </p:spTree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PESTEL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77691"/>
            <a:ext cx="8229600" cy="4138506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r>
              <a:rPr dirty="0">
                <a:solidFill>
                  <a:schemeClr val="bg1"/>
                </a:solidFill>
              </a:rPr>
              <a:t>Political: Social housing initiatives, planning policies, Brexit labor impacts</a:t>
            </a:r>
            <a:endParaRPr lang="en-US" dirty="0">
              <a:solidFill>
                <a:schemeClr val="bg1"/>
              </a:solidFill>
              <a:ea typeface="Calibri"/>
              <a:cs typeface="Calibri"/>
            </a:endParaRPr>
          </a:p>
          <a:p>
            <a:r>
              <a:rPr dirty="0">
                <a:solidFill>
                  <a:schemeClr val="bg1"/>
                </a:solidFill>
              </a:rPr>
              <a:t>Economic: Interest rates, distressed properties, inflation, finance access</a:t>
            </a:r>
            <a:endParaRPr dirty="0">
              <a:solidFill>
                <a:schemeClr val="bg1"/>
              </a:solidFill>
              <a:ea typeface="Calibri"/>
              <a:cs typeface="Calibri"/>
            </a:endParaRPr>
          </a:p>
          <a:p>
            <a:r>
              <a:rPr dirty="0">
                <a:solidFill>
                  <a:schemeClr val="bg1"/>
                </a:solidFill>
              </a:rPr>
              <a:t>Social: UK housing shortage, rental demand, quality expectations</a:t>
            </a:r>
            <a:endParaRPr dirty="0">
              <a:solidFill>
                <a:schemeClr val="bg1"/>
              </a:solidFill>
              <a:ea typeface="Calibri"/>
              <a:cs typeface="Calibri"/>
            </a:endParaRPr>
          </a:p>
          <a:p>
            <a:r>
              <a:rPr dirty="0">
                <a:solidFill>
                  <a:schemeClr val="bg1"/>
                </a:solidFill>
              </a:rPr>
              <a:t>Technological: Property management software, online auctions, smart home tech</a:t>
            </a:r>
            <a:endParaRPr dirty="0">
              <a:solidFill>
                <a:schemeClr val="bg1"/>
              </a:solidFill>
              <a:ea typeface="Calibri"/>
              <a:cs typeface="Calibri"/>
            </a:endParaRPr>
          </a:p>
          <a:p>
            <a:r>
              <a:rPr dirty="0">
                <a:solidFill>
                  <a:schemeClr val="bg1"/>
                </a:solidFill>
              </a:rPr>
              <a:t>Environmental: EPC ratings, net-zero targets, sustainable refurbishment</a:t>
            </a:r>
            <a:endParaRPr dirty="0">
              <a:solidFill>
                <a:schemeClr val="bg1"/>
              </a:solidFill>
              <a:ea typeface="Calibri"/>
              <a:cs typeface="Calibri"/>
            </a:endParaRPr>
          </a:p>
          <a:p>
            <a:r>
              <a:rPr dirty="0">
                <a:solidFill>
                  <a:schemeClr val="bg1"/>
                </a:solidFill>
              </a:rPr>
              <a:t>Legal: Landlord legislation, Homes Act 2018, tax regulations</a:t>
            </a:r>
            <a:endParaRPr dirty="0">
              <a:solidFill>
                <a:schemeClr val="bg1"/>
              </a:solidFill>
              <a:ea typeface="Calibri"/>
              <a:cs typeface="Calibri"/>
            </a:endParaRPr>
          </a:p>
        </p:txBody>
      </p:sp>
    </p:spTree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Marketing Strategy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77691"/>
            <a:ext cx="8229600" cy="4177252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r>
              <a:rPr dirty="0">
                <a:solidFill>
                  <a:schemeClr val="bg1"/>
                </a:solidFill>
              </a:rPr>
              <a:t>Digital Platforms:</a:t>
            </a:r>
            <a:endParaRPr lang="en-US" dirty="0">
              <a:solidFill>
                <a:schemeClr val="bg1"/>
              </a:solidFill>
              <a:ea typeface="Calibri"/>
              <a:cs typeface="Calibri"/>
            </a:endParaRPr>
          </a:p>
          <a:p>
            <a:r>
              <a:rPr dirty="0">
                <a:solidFill>
                  <a:schemeClr val="bg1"/>
                </a:solidFill>
              </a:rPr>
              <a:t>• Website: Virtual tours, 360° photography, online applications</a:t>
            </a:r>
            <a:endParaRPr dirty="0">
              <a:solidFill>
                <a:schemeClr val="bg1"/>
              </a:solidFill>
              <a:ea typeface="Calibri"/>
              <a:cs typeface="Calibri"/>
            </a:endParaRPr>
          </a:p>
          <a:p>
            <a:r>
              <a:rPr dirty="0">
                <a:solidFill>
                  <a:schemeClr val="bg1"/>
                </a:solidFill>
              </a:rPr>
              <a:t>• Property Portals: Rightmove, Zoopla, </a:t>
            </a:r>
            <a:r>
              <a:rPr err="1">
                <a:solidFill>
                  <a:schemeClr val="bg1"/>
                </a:solidFill>
              </a:rPr>
              <a:t>OnTheMarket</a:t>
            </a:r>
            <a:endParaRPr err="1">
              <a:solidFill>
                <a:schemeClr val="bg1"/>
              </a:solidFill>
              <a:ea typeface="Calibri"/>
              <a:cs typeface="Calibri"/>
            </a:endParaRPr>
          </a:p>
          <a:p>
            <a:r>
              <a:rPr dirty="0">
                <a:solidFill>
                  <a:schemeClr val="bg1"/>
                </a:solidFill>
              </a:rPr>
              <a:t>• Social Media: Facebook &amp; Instagram geo-targeted ads</a:t>
            </a:r>
            <a:endParaRPr dirty="0">
              <a:solidFill>
                <a:schemeClr val="bg1"/>
              </a:solidFill>
              <a:ea typeface="Calibri"/>
              <a:cs typeface="Calibri"/>
            </a:endParaRPr>
          </a:p>
          <a:p>
            <a:r>
              <a:rPr dirty="0">
                <a:solidFill>
                  <a:schemeClr val="bg1"/>
                </a:solidFill>
              </a:rPr>
              <a:t>• SEO/SEM: Google Ads for high-intent keywords</a:t>
            </a:r>
            <a:endParaRPr dirty="0">
              <a:solidFill>
                <a:schemeClr val="bg1"/>
              </a:solidFill>
              <a:ea typeface="Calibri"/>
              <a:cs typeface="Calibri"/>
            </a:endParaRPr>
          </a:p>
          <a:p>
            <a:endParaRPr dirty="0">
              <a:solidFill>
                <a:schemeClr val="bg1"/>
              </a:solidFill>
              <a:ea typeface="Calibri"/>
              <a:cs typeface="Calibri"/>
            </a:endParaRPr>
          </a:p>
          <a:p>
            <a:r>
              <a:rPr dirty="0">
                <a:solidFill>
                  <a:schemeClr val="bg1"/>
                </a:solidFill>
              </a:rPr>
              <a:t>Key Statistics:</a:t>
            </a:r>
            <a:endParaRPr dirty="0">
              <a:solidFill>
                <a:schemeClr val="bg1"/>
              </a:solidFill>
              <a:ea typeface="Calibri"/>
              <a:cs typeface="Calibri"/>
            </a:endParaRPr>
          </a:p>
          <a:p>
            <a:r>
              <a:rPr dirty="0">
                <a:solidFill>
                  <a:schemeClr val="bg1"/>
                </a:solidFill>
              </a:rPr>
              <a:t>• 73% of consumers research online first</a:t>
            </a:r>
            <a:endParaRPr dirty="0">
              <a:solidFill>
                <a:schemeClr val="bg1"/>
              </a:solidFill>
              <a:ea typeface="Calibri"/>
              <a:cs typeface="Calibri"/>
            </a:endParaRPr>
          </a:p>
          <a:p>
            <a:r>
              <a:rPr dirty="0">
                <a:solidFill>
                  <a:schemeClr val="bg1"/>
                </a:solidFill>
              </a:rPr>
              <a:t>• 1200% higher engagement with Instagram Reels</a:t>
            </a:r>
            <a:endParaRPr dirty="0">
              <a:solidFill>
                <a:schemeClr val="bg1"/>
              </a:solidFill>
              <a:ea typeface="Calibri"/>
              <a:cs typeface="Calibri"/>
            </a:endParaRPr>
          </a:p>
          <a:p>
            <a:endParaRPr dirty="0">
              <a:solidFill>
                <a:schemeClr val="bg1"/>
              </a:solidFill>
              <a:ea typeface="Calibri"/>
              <a:cs typeface="Calibri"/>
            </a:endParaRPr>
          </a:p>
          <a:p>
            <a:r>
              <a:rPr dirty="0">
                <a:solidFill>
                  <a:schemeClr val="bg1"/>
                </a:solidFill>
              </a:rPr>
              <a:t>Government Acquisition: Tender responses, housing conferences, strategic partnerships</a:t>
            </a:r>
            <a:endParaRPr dirty="0">
              <a:solidFill>
                <a:schemeClr val="bg1"/>
              </a:solidFill>
              <a:ea typeface="Calibri"/>
              <a:cs typeface="Calibri"/>
            </a:endParaRPr>
          </a:p>
        </p:txBody>
      </p:sp>
    </p:spTree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SWOT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77691"/>
            <a:ext cx="8229600" cy="4151422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dirty="0">
                <a:solidFill>
                  <a:schemeClr val="bg1"/>
                </a:solidFill>
              </a:rPr>
              <a:t>Strengths: Low-cost acquisitions, Dual income streams, Guaranteed government leases, Socially responsible model</a:t>
            </a:r>
            <a:endParaRPr lang="en-US" dirty="0">
              <a:solidFill>
                <a:schemeClr val="bg1"/>
              </a:solidFill>
              <a:ea typeface="Calibri"/>
              <a:cs typeface="Calibri"/>
            </a:endParaRPr>
          </a:p>
          <a:p>
            <a:r>
              <a:rPr dirty="0">
                <a:solidFill>
                  <a:schemeClr val="bg1"/>
                </a:solidFill>
              </a:rPr>
              <a:t>Weaknesses: High upfront capital, Delayed cash flow, Construction complexity, Market sensitivity</a:t>
            </a:r>
            <a:endParaRPr dirty="0">
              <a:solidFill>
                <a:schemeClr val="bg1"/>
              </a:solidFill>
              <a:ea typeface="Calibri"/>
              <a:cs typeface="Calibri"/>
            </a:endParaRPr>
          </a:p>
          <a:p>
            <a:r>
              <a:rPr dirty="0">
                <a:solidFill>
                  <a:schemeClr val="bg1"/>
                </a:solidFill>
              </a:rPr>
              <a:t>Opportunities: Rising affordable housing demand, Green renovation grants, Scalability potential, Distressed asset supply</a:t>
            </a:r>
            <a:endParaRPr dirty="0">
              <a:solidFill>
                <a:schemeClr val="bg1"/>
              </a:solidFill>
              <a:ea typeface="Calibri"/>
              <a:cs typeface="Calibri"/>
            </a:endParaRPr>
          </a:p>
          <a:p>
            <a:r>
              <a:rPr dirty="0">
                <a:solidFill>
                  <a:schemeClr val="bg1"/>
                </a:solidFill>
              </a:rPr>
              <a:t>Threats: Interest rate rises, Cost inflation, Regulatory changes, Developer competition</a:t>
            </a:r>
            <a:endParaRPr dirty="0">
              <a:solidFill>
                <a:schemeClr val="bg1"/>
              </a:solidFill>
              <a:ea typeface="Calibri"/>
              <a:cs typeface="Calibri"/>
            </a:endParaRPr>
          </a:p>
        </p:txBody>
      </p:sp>
    </p:spTree>
  </p:cSld>
  <p:clrMapOvr>
    <a:masterClrMapping/>
  </p:clrMapOvr>
  <p:transition spd="slow">
    <p:push dir="u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Porter’s Five Forces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77691"/>
            <a:ext cx="8229600" cy="4138506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dirty="0">
                <a:solidFill>
                  <a:schemeClr val="bg1"/>
                </a:solidFill>
              </a:rPr>
              <a:t>New Entrants: Moderate – High capital &amp; expertise barriers</a:t>
            </a:r>
            <a:endParaRPr lang="en-US" dirty="0">
              <a:solidFill>
                <a:schemeClr val="bg1"/>
              </a:solidFill>
              <a:ea typeface="Calibri"/>
              <a:cs typeface="Calibri"/>
            </a:endParaRPr>
          </a:p>
          <a:p>
            <a:r>
              <a:rPr dirty="0">
                <a:solidFill>
                  <a:schemeClr val="bg1"/>
                </a:solidFill>
              </a:rPr>
              <a:t>Supplier Power: Moderate-High – Material &amp; labor price fluctuations</a:t>
            </a:r>
            <a:endParaRPr dirty="0">
              <a:solidFill>
                <a:schemeClr val="bg1"/>
              </a:solidFill>
              <a:ea typeface="Calibri"/>
              <a:cs typeface="Calibri"/>
            </a:endParaRPr>
          </a:p>
          <a:p>
            <a:r>
              <a:rPr dirty="0">
                <a:solidFill>
                  <a:schemeClr val="bg1"/>
                </a:solidFill>
              </a:rPr>
              <a:t>Buyer Power: Low-Moderate – Housing shortage limits tenant power</a:t>
            </a:r>
            <a:endParaRPr dirty="0">
              <a:solidFill>
                <a:schemeClr val="bg1"/>
              </a:solidFill>
              <a:ea typeface="Calibri"/>
              <a:cs typeface="Calibri"/>
            </a:endParaRPr>
          </a:p>
          <a:p>
            <a:r>
              <a:rPr dirty="0">
                <a:solidFill>
                  <a:schemeClr val="bg1"/>
                </a:solidFill>
              </a:rPr>
              <a:t>Substitutes: Low – Few affordable alternatives</a:t>
            </a:r>
            <a:endParaRPr dirty="0">
              <a:solidFill>
                <a:schemeClr val="bg1"/>
              </a:solidFill>
              <a:ea typeface="Calibri"/>
              <a:cs typeface="Calibri"/>
            </a:endParaRPr>
          </a:p>
          <a:p>
            <a:r>
              <a:rPr dirty="0">
                <a:solidFill>
                  <a:schemeClr val="bg1"/>
                </a:solidFill>
              </a:rPr>
              <a:t>Industry Rivalry: HIGH – Competition from developers, investors, and institutional funds</a:t>
            </a:r>
            <a:endParaRPr dirty="0">
              <a:solidFill>
                <a:schemeClr val="bg1"/>
              </a:solidFill>
              <a:ea typeface="Calibri"/>
              <a:cs typeface="Calibri"/>
            </a:endParaRPr>
          </a:p>
        </p:txBody>
      </p:sp>
    </p:spTree>
  </p:cSld>
  <p:clrMapOvr>
    <a:masterClrMapping/>
  </p:clrMapOvr>
  <p:transition spd="slow">
    <p:push dir="u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Financial Plan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77691"/>
            <a:ext cx="8229600" cy="4048100"/>
          </a:xfrm>
        </p:spPr>
        <p:txBody>
          <a:bodyPr vert="horz" lIns="91440" tIns="45720" rIns="91440" bIns="45720" rtlCol="0" anchor="t">
            <a:normAutofit fontScale="55000" lnSpcReduction="20000"/>
          </a:bodyPr>
          <a:lstStyle/>
          <a:p>
            <a:r>
              <a:rPr dirty="0">
                <a:solidFill>
                  <a:schemeClr val="bg1"/>
                </a:solidFill>
              </a:rPr>
              <a:t>Initial Investment Required: £500,000</a:t>
            </a:r>
            <a:endParaRPr lang="en-US" dirty="0">
              <a:solidFill>
                <a:schemeClr val="bg1"/>
              </a:solidFill>
              <a:ea typeface="Calibri"/>
              <a:cs typeface="Calibri"/>
            </a:endParaRPr>
          </a:p>
          <a:p>
            <a:endParaRPr dirty="0">
              <a:solidFill>
                <a:schemeClr val="bg1"/>
              </a:solidFill>
              <a:ea typeface="Calibri"/>
              <a:cs typeface="Calibri"/>
            </a:endParaRPr>
          </a:p>
          <a:p>
            <a:r>
              <a:rPr dirty="0">
                <a:solidFill>
                  <a:schemeClr val="bg1"/>
                </a:solidFill>
              </a:rPr>
              <a:t>Funding Sources:</a:t>
            </a:r>
            <a:endParaRPr dirty="0">
              <a:solidFill>
                <a:schemeClr val="bg1"/>
              </a:solidFill>
              <a:ea typeface="Calibri"/>
              <a:cs typeface="Calibri"/>
            </a:endParaRPr>
          </a:p>
          <a:p>
            <a:r>
              <a:rPr dirty="0">
                <a:solidFill>
                  <a:schemeClr val="bg1"/>
                </a:solidFill>
              </a:rPr>
              <a:t>• Bank Loans (secured)</a:t>
            </a:r>
            <a:endParaRPr dirty="0">
              <a:solidFill>
                <a:schemeClr val="bg1"/>
              </a:solidFill>
              <a:ea typeface="Calibri"/>
              <a:cs typeface="Calibri"/>
            </a:endParaRPr>
          </a:p>
          <a:p>
            <a:r>
              <a:rPr dirty="0">
                <a:solidFill>
                  <a:schemeClr val="bg1"/>
                </a:solidFill>
              </a:rPr>
              <a:t>• Private Investors &amp; Angels</a:t>
            </a:r>
            <a:endParaRPr dirty="0">
              <a:solidFill>
                <a:schemeClr val="bg1"/>
              </a:solidFill>
              <a:ea typeface="Calibri"/>
              <a:cs typeface="Calibri"/>
            </a:endParaRPr>
          </a:p>
          <a:p>
            <a:r>
              <a:rPr dirty="0">
                <a:solidFill>
                  <a:schemeClr val="bg1"/>
                </a:solidFill>
              </a:rPr>
              <a:t>• Government Grants</a:t>
            </a:r>
            <a:endParaRPr dirty="0">
              <a:solidFill>
                <a:schemeClr val="bg1"/>
              </a:solidFill>
              <a:ea typeface="Calibri"/>
              <a:cs typeface="Calibri"/>
            </a:endParaRPr>
          </a:p>
          <a:p>
            <a:r>
              <a:rPr dirty="0">
                <a:solidFill>
                  <a:schemeClr val="bg1"/>
                </a:solidFill>
              </a:rPr>
              <a:t>• Equity Partnerships</a:t>
            </a:r>
            <a:endParaRPr dirty="0">
              <a:solidFill>
                <a:schemeClr val="bg1"/>
              </a:solidFill>
              <a:ea typeface="Calibri"/>
              <a:cs typeface="Calibri"/>
            </a:endParaRPr>
          </a:p>
          <a:p>
            <a:endParaRPr dirty="0">
              <a:solidFill>
                <a:schemeClr val="bg1"/>
              </a:solidFill>
              <a:ea typeface="Calibri"/>
              <a:cs typeface="Calibri"/>
            </a:endParaRPr>
          </a:p>
          <a:p>
            <a:r>
              <a:rPr dirty="0">
                <a:solidFill>
                  <a:schemeClr val="bg1"/>
                </a:solidFill>
              </a:rPr>
              <a:t>Key Allocations:</a:t>
            </a:r>
            <a:endParaRPr dirty="0">
              <a:solidFill>
                <a:schemeClr val="bg1"/>
              </a:solidFill>
              <a:ea typeface="Calibri"/>
              <a:cs typeface="Calibri"/>
            </a:endParaRPr>
          </a:p>
          <a:p>
            <a:r>
              <a:rPr dirty="0">
                <a:solidFill>
                  <a:schemeClr val="bg1"/>
                </a:solidFill>
              </a:rPr>
              <a:t>• Property acquisition: £200K</a:t>
            </a:r>
            <a:endParaRPr dirty="0">
              <a:solidFill>
                <a:schemeClr val="bg1"/>
              </a:solidFill>
              <a:ea typeface="Calibri"/>
              <a:cs typeface="Calibri"/>
            </a:endParaRPr>
          </a:p>
          <a:p>
            <a:r>
              <a:rPr dirty="0">
                <a:solidFill>
                  <a:schemeClr val="bg1"/>
                </a:solidFill>
              </a:rPr>
              <a:t>• Refurbishment: £220K</a:t>
            </a:r>
            <a:endParaRPr dirty="0">
              <a:solidFill>
                <a:schemeClr val="bg1"/>
              </a:solidFill>
              <a:ea typeface="Calibri"/>
              <a:cs typeface="Calibri"/>
            </a:endParaRPr>
          </a:p>
          <a:p>
            <a:r>
              <a:rPr dirty="0">
                <a:solidFill>
                  <a:schemeClr val="bg1"/>
                </a:solidFill>
              </a:rPr>
              <a:t>• Licensing &amp; insurance: £20K</a:t>
            </a:r>
            <a:endParaRPr dirty="0">
              <a:solidFill>
                <a:schemeClr val="bg1"/>
              </a:solidFill>
              <a:ea typeface="Calibri"/>
              <a:cs typeface="Calibri"/>
            </a:endParaRPr>
          </a:p>
          <a:p>
            <a:r>
              <a:rPr dirty="0">
                <a:solidFill>
                  <a:schemeClr val="bg1"/>
                </a:solidFill>
              </a:rPr>
              <a:t>• Marketing: £15K</a:t>
            </a:r>
            <a:endParaRPr dirty="0">
              <a:solidFill>
                <a:schemeClr val="bg1"/>
              </a:solidFill>
              <a:ea typeface="Calibri"/>
              <a:cs typeface="Calibri"/>
            </a:endParaRPr>
          </a:p>
          <a:p>
            <a:r>
              <a:rPr dirty="0">
                <a:solidFill>
                  <a:schemeClr val="bg1"/>
                </a:solidFill>
              </a:rPr>
              <a:t>• Contingency: £35K</a:t>
            </a:r>
            <a:endParaRPr dirty="0">
              <a:solidFill>
                <a:schemeClr val="bg1"/>
              </a:solidFill>
              <a:ea typeface="Calibri"/>
              <a:cs typeface="Calibri"/>
            </a:endParaRPr>
          </a:p>
        </p:txBody>
      </p:sp>
    </p:spTree>
  </p:cSld>
  <p:clrMapOvr>
    <a:masterClrMapping/>
  </p:clrMapOvr>
  <p:transition spd="slow">
    <p:push dir="u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Startup Expenses (Month 1)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77691"/>
            <a:ext cx="8229600" cy="3970608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dirty="0">
                <a:solidFill>
                  <a:schemeClr val="bg1"/>
                </a:solidFill>
              </a:rPr>
              <a:t>Property acquisition &amp; legal fees – £200,000</a:t>
            </a:r>
            <a:endParaRPr lang="en-US" dirty="0">
              <a:solidFill>
                <a:schemeClr val="bg1"/>
              </a:solidFill>
              <a:ea typeface="Calibri"/>
              <a:cs typeface="Calibri"/>
            </a:endParaRPr>
          </a:p>
          <a:p>
            <a:r>
              <a:rPr dirty="0">
                <a:solidFill>
                  <a:schemeClr val="bg1"/>
                </a:solidFill>
              </a:rPr>
              <a:t>Refurbishment &amp; contractors – £220,000</a:t>
            </a:r>
            <a:endParaRPr dirty="0">
              <a:solidFill>
                <a:schemeClr val="bg1"/>
              </a:solidFill>
              <a:ea typeface="Calibri"/>
              <a:cs typeface="Calibri"/>
            </a:endParaRPr>
          </a:p>
          <a:p>
            <a:r>
              <a:rPr dirty="0">
                <a:solidFill>
                  <a:schemeClr val="bg1"/>
                </a:solidFill>
              </a:rPr>
              <a:t>Licensing &amp; insurance – £20,000</a:t>
            </a:r>
            <a:endParaRPr dirty="0">
              <a:solidFill>
                <a:schemeClr val="bg1"/>
              </a:solidFill>
              <a:ea typeface="Calibri"/>
              <a:cs typeface="Calibri"/>
            </a:endParaRPr>
          </a:p>
          <a:p>
            <a:r>
              <a:rPr dirty="0">
                <a:solidFill>
                  <a:schemeClr val="bg1"/>
                </a:solidFill>
              </a:rPr>
              <a:t>Marketing &amp; branding – £15,000</a:t>
            </a:r>
            <a:endParaRPr dirty="0">
              <a:solidFill>
                <a:schemeClr val="bg1"/>
              </a:solidFill>
              <a:ea typeface="Calibri"/>
              <a:cs typeface="Calibri"/>
            </a:endParaRPr>
          </a:p>
          <a:p>
            <a:r>
              <a:rPr dirty="0">
                <a:solidFill>
                  <a:schemeClr val="bg1"/>
                </a:solidFill>
              </a:rPr>
              <a:t>Administrative costs – £10,000</a:t>
            </a:r>
            <a:endParaRPr dirty="0">
              <a:solidFill>
                <a:schemeClr val="bg1"/>
              </a:solidFill>
              <a:ea typeface="Calibri"/>
              <a:cs typeface="Calibri"/>
            </a:endParaRPr>
          </a:p>
          <a:p>
            <a:r>
              <a:rPr dirty="0">
                <a:solidFill>
                  <a:schemeClr val="bg1"/>
                </a:solidFill>
              </a:rPr>
              <a:t>Contingency reserve – £35,000</a:t>
            </a:r>
            <a:endParaRPr dirty="0">
              <a:solidFill>
                <a:schemeClr val="bg1"/>
              </a:solidFill>
              <a:ea typeface="Calibri"/>
              <a:cs typeface="Calibri"/>
            </a:endParaRPr>
          </a:p>
          <a:p>
            <a:r>
              <a:rPr dirty="0">
                <a:solidFill>
                  <a:schemeClr val="bg1"/>
                </a:solidFill>
              </a:rPr>
              <a:t>TOTAL: £500,000</a:t>
            </a:r>
            <a:endParaRPr dirty="0">
              <a:solidFill>
                <a:schemeClr val="bg1"/>
              </a:solidFill>
              <a:ea typeface="Calibri"/>
              <a:cs typeface="Calibri"/>
            </a:endParaRPr>
          </a:p>
          <a:p>
            <a:endParaRPr dirty="0">
              <a:solidFill>
                <a:schemeClr val="bg1"/>
              </a:solidFill>
              <a:ea typeface="Calibri"/>
              <a:cs typeface="Calibri"/>
            </a:endParaRPr>
          </a:p>
          <a:p>
            <a:r>
              <a:rPr dirty="0">
                <a:solidFill>
                  <a:schemeClr val="bg1"/>
                </a:solidFill>
              </a:rPr>
              <a:t>Net Cash Flow Month 1: £155,000</a:t>
            </a:r>
            <a:endParaRPr dirty="0">
              <a:solidFill>
                <a:schemeClr val="bg1"/>
              </a:solidFill>
              <a:ea typeface="Calibri"/>
              <a:cs typeface="Calibri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Strategic Advantages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dirty="0">
                <a:solidFill>
                  <a:schemeClr val="bg1"/>
                </a:solidFill>
              </a:rPr>
              <a:t>✓ Sustainable Revenue Model – Dual income streams ensure stability</a:t>
            </a:r>
            <a:endParaRPr lang="en-US" dirty="0">
              <a:solidFill>
                <a:schemeClr val="bg1"/>
              </a:solidFill>
              <a:ea typeface="Calibri"/>
              <a:cs typeface="Calibri"/>
            </a:endParaRPr>
          </a:p>
          <a:p>
            <a:r>
              <a:rPr dirty="0">
                <a:solidFill>
                  <a:schemeClr val="bg1"/>
                </a:solidFill>
              </a:rPr>
              <a:t>✓ Social Impact – Addressing housing shortage</a:t>
            </a:r>
            <a:endParaRPr dirty="0">
              <a:solidFill>
                <a:schemeClr val="bg1"/>
              </a:solidFill>
              <a:ea typeface="Calibri"/>
              <a:cs typeface="Calibri"/>
            </a:endParaRPr>
          </a:p>
          <a:p>
            <a:r>
              <a:rPr dirty="0">
                <a:solidFill>
                  <a:schemeClr val="bg1"/>
                </a:solidFill>
              </a:rPr>
              <a:t>✓ Scalability – Portfolio expansion potential</a:t>
            </a:r>
            <a:endParaRPr dirty="0">
              <a:solidFill>
                <a:schemeClr val="bg1"/>
              </a:solidFill>
              <a:ea typeface="Calibri"/>
              <a:cs typeface="Calibri"/>
            </a:endParaRPr>
          </a:p>
          <a:p>
            <a:r>
              <a:rPr dirty="0">
                <a:solidFill>
                  <a:schemeClr val="bg1"/>
                </a:solidFill>
              </a:rPr>
              <a:t>✓ Risk Mitigation – Diversified income sources</a:t>
            </a:r>
            <a:endParaRPr dirty="0">
              <a:solidFill>
                <a:schemeClr val="bg1"/>
              </a:solidFill>
              <a:ea typeface="Calibri"/>
              <a:cs typeface="Calibri"/>
            </a:endParaRPr>
          </a:p>
          <a:p>
            <a:endParaRPr dirty="0">
              <a:solidFill>
                <a:schemeClr val="bg1"/>
              </a:solidFill>
              <a:ea typeface="Calibri"/>
              <a:cs typeface="Calibri"/>
            </a:endParaRPr>
          </a:p>
          <a:p>
            <a:r>
              <a:rPr dirty="0">
                <a:solidFill>
                  <a:schemeClr val="bg1"/>
                </a:solidFill>
              </a:rPr>
              <a:t>Thank You – Questions?</a:t>
            </a:r>
            <a:endParaRPr dirty="0">
              <a:solidFill>
                <a:schemeClr val="bg1"/>
              </a:solidFill>
              <a:ea typeface="Calibri"/>
              <a:cs typeface="Calibri"/>
            </a:endParaRPr>
          </a:p>
        </p:txBody>
      </p:sp>
    </p:spTree>
  </p:cSld>
  <p:clrMapOvr>
    <a:masterClrMapping/>
  </p:clrMapOvr>
  <p:transition spd="slow">
    <p:push dir="u"/>
  </p:transition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Office PowerPoint</Application>
  <PresentationFormat>On-screen Show (4:3)</PresentationFormat>
  <Paragraphs>0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SY ENTERPRISES</vt:lpstr>
      <vt:lpstr>Business Overview</vt:lpstr>
      <vt:lpstr>Legal Structure &amp; Management</vt:lpstr>
      <vt:lpstr>PESTEL Analysis</vt:lpstr>
      <vt:lpstr>Marketing Strategy</vt:lpstr>
      <vt:lpstr>SWOT Analysis</vt:lpstr>
      <vt:lpstr>Porter’s Five Forces</vt:lpstr>
      <vt:lpstr>Financial Plan</vt:lpstr>
      <vt:lpstr>Startup Expenses (Month 1)</vt:lpstr>
      <vt:lpstr>Strategic Advantages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Steve Canny</cp:lastModifiedBy>
  <cp:revision>45</cp:revision>
  <dcterms:created xsi:type="dcterms:W3CDTF">2013-01-27T09:14:16Z</dcterms:created>
  <dcterms:modified xsi:type="dcterms:W3CDTF">2025-11-09T19:57:05Z</dcterms:modified>
  <cp:category/>
</cp:coreProperties>
</file>