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74" r:id="rId3"/>
    <p:sldId id="259" r:id="rId4"/>
    <p:sldId id="287" r:id="rId5"/>
    <p:sldId id="292" r:id="rId6"/>
    <p:sldId id="293" r:id="rId7"/>
    <p:sldId id="294" r:id="rId8"/>
    <p:sldId id="261" r:id="rId9"/>
    <p:sldId id="260" r:id="rId10"/>
    <p:sldId id="310" r:id="rId11"/>
    <p:sldId id="263" r:id="rId12"/>
    <p:sldId id="264" r:id="rId13"/>
    <p:sldId id="262" r:id="rId14"/>
    <p:sldId id="312" r:id="rId15"/>
    <p:sldId id="313" r:id="rId16"/>
    <p:sldId id="314" r:id="rId17"/>
    <p:sldId id="315" r:id="rId18"/>
    <p:sldId id="316" r:id="rId19"/>
    <p:sldId id="266" r:id="rId20"/>
    <p:sldId id="267" r:id="rId21"/>
    <p:sldId id="268" r:id="rId22"/>
    <p:sldId id="282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3A0D0E-DE56-4C47-AC5A-339287FE1E6F}" v="13" dt="2024-07-30T15:01:40.4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93" autoAdjust="0"/>
    <p:restoredTop sz="94660"/>
  </p:normalViewPr>
  <p:slideViewPr>
    <p:cSldViewPr snapToGrid="0">
      <p:cViewPr varScale="1">
        <p:scale>
          <a:sx n="66" d="100"/>
          <a:sy n="66" d="100"/>
        </p:scale>
        <p:origin x="86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CB7B4DEA-EBC3-4943-913C-AC0CB636AC3D}"/>
    <pc:docChg chg="custSel delSld modSld">
      <pc:chgData name="Dr Charlotte Greenway" userId="21ca5f9ab6ecb0bd" providerId="LiveId" clId="{CB7B4DEA-EBC3-4943-913C-AC0CB636AC3D}" dt="2024-07-29T15:00:28.564" v="54" actId="47"/>
      <pc:docMkLst>
        <pc:docMk/>
      </pc:docMkLst>
      <pc:sldChg chg="modSp mod">
        <pc:chgData name="Dr Charlotte Greenway" userId="21ca5f9ab6ecb0bd" providerId="LiveId" clId="{CB7B4DEA-EBC3-4943-913C-AC0CB636AC3D}" dt="2024-07-29T14:59:53.937" v="41" actId="20577"/>
        <pc:sldMkLst>
          <pc:docMk/>
          <pc:sldMk cId="1725783348" sldId="257"/>
        </pc:sldMkLst>
        <pc:spChg chg="mod">
          <ac:chgData name="Dr Charlotte Greenway" userId="21ca5f9ab6ecb0bd" providerId="LiveId" clId="{CB7B4DEA-EBC3-4943-913C-AC0CB636AC3D}" dt="2024-07-29T14:59:53.937" v="41" actId="20577"/>
          <ac:spMkLst>
            <pc:docMk/>
            <pc:sldMk cId="1725783348" sldId="257"/>
            <ac:spMk id="3" creationId="{00000000-0000-0000-0000-000000000000}"/>
          </ac:spMkLst>
        </pc:spChg>
      </pc:sldChg>
      <pc:sldChg chg="del">
        <pc:chgData name="Dr Charlotte Greenway" userId="21ca5f9ab6ecb0bd" providerId="LiveId" clId="{CB7B4DEA-EBC3-4943-913C-AC0CB636AC3D}" dt="2024-07-29T14:59:58.019" v="42" actId="47"/>
        <pc:sldMkLst>
          <pc:docMk/>
          <pc:sldMk cId="3947814883" sldId="258"/>
        </pc:sldMkLst>
      </pc:sldChg>
      <pc:sldChg chg="del">
        <pc:chgData name="Dr Charlotte Greenway" userId="21ca5f9ab6ecb0bd" providerId="LiveId" clId="{CB7B4DEA-EBC3-4943-913C-AC0CB636AC3D}" dt="2024-07-29T15:00:22.378" v="49" actId="47"/>
        <pc:sldMkLst>
          <pc:docMk/>
          <pc:sldMk cId="190258922" sldId="273"/>
        </pc:sldMkLst>
      </pc:sldChg>
      <pc:sldChg chg="modSp mod">
        <pc:chgData name="Dr Charlotte Greenway" userId="21ca5f9ab6ecb0bd" providerId="LiveId" clId="{CB7B4DEA-EBC3-4943-913C-AC0CB636AC3D}" dt="2024-07-29T15:00:09.622" v="45" actId="20577"/>
        <pc:sldMkLst>
          <pc:docMk/>
          <pc:sldMk cId="2125277014" sldId="274"/>
        </pc:sldMkLst>
        <pc:spChg chg="mod">
          <ac:chgData name="Dr Charlotte Greenway" userId="21ca5f9ab6ecb0bd" providerId="LiveId" clId="{CB7B4DEA-EBC3-4943-913C-AC0CB636AC3D}" dt="2024-07-29T15:00:09.622" v="45" actId="20577"/>
          <ac:spMkLst>
            <pc:docMk/>
            <pc:sldMk cId="2125277014" sldId="274"/>
            <ac:spMk id="2" creationId="{00000000-0000-0000-0000-000000000000}"/>
          </ac:spMkLst>
        </pc:spChg>
      </pc:sldChg>
      <pc:sldChg chg="del">
        <pc:chgData name="Dr Charlotte Greenway" userId="21ca5f9ab6ecb0bd" providerId="LiveId" clId="{CB7B4DEA-EBC3-4943-913C-AC0CB636AC3D}" dt="2024-07-29T15:00:20.594" v="48" actId="47"/>
        <pc:sldMkLst>
          <pc:docMk/>
          <pc:sldMk cId="2918207685" sldId="276"/>
        </pc:sldMkLst>
      </pc:sldChg>
      <pc:sldChg chg="del">
        <pc:chgData name="Dr Charlotte Greenway" userId="21ca5f9ab6ecb0bd" providerId="LiveId" clId="{CB7B4DEA-EBC3-4943-913C-AC0CB636AC3D}" dt="2024-07-29T15:00:24.404" v="50" actId="47"/>
        <pc:sldMkLst>
          <pc:docMk/>
          <pc:sldMk cId="1671885800" sldId="277"/>
        </pc:sldMkLst>
      </pc:sldChg>
      <pc:sldChg chg="del">
        <pc:chgData name="Dr Charlotte Greenway" userId="21ca5f9ab6ecb0bd" providerId="LiveId" clId="{CB7B4DEA-EBC3-4943-913C-AC0CB636AC3D}" dt="2024-07-29T15:00:24.822" v="51" actId="47"/>
        <pc:sldMkLst>
          <pc:docMk/>
          <pc:sldMk cId="3281709448" sldId="278"/>
        </pc:sldMkLst>
      </pc:sldChg>
      <pc:sldChg chg="del">
        <pc:chgData name="Dr Charlotte Greenway" userId="21ca5f9ab6ecb0bd" providerId="LiveId" clId="{CB7B4DEA-EBC3-4943-913C-AC0CB636AC3D}" dt="2024-07-29T15:00:25.359" v="52" actId="47"/>
        <pc:sldMkLst>
          <pc:docMk/>
          <pc:sldMk cId="3305822232" sldId="279"/>
        </pc:sldMkLst>
      </pc:sldChg>
      <pc:sldChg chg="del">
        <pc:chgData name="Dr Charlotte Greenway" userId="21ca5f9ab6ecb0bd" providerId="LiveId" clId="{CB7B4DEA-EBC3-4943-913C-AC0CB636AC3D}" dt="2024-07-29T15:00:27.004" v="53" actId="47"/>
        <pc:sldMkLst>
          <pc:docMk/>
          <pc:sldMk cId="233903199" sldId="280"/>
        </pc:sldMkLst>
      </pc:sldChg>
      <pc:sldChg chg="del">
        <pc:chgData name="Dr Charlotte Greenway" userId="21ca5f9ab6ecb0bd" providerId="LiveId" clId="{CB7B4DEA-EBC3-4943-913C-AC0CB636AC3D}" dt="2024-07-29T15:00:28.564" v="54" actId="47"/>
        <pc:sldMkLst>
          <pc:docMk/>
          <pc:sldMk cId="3987790451" sldId="283"/>
        </pc:sldMkLst>
      </pc:sldChg>
      <pc:sldChg chg="del">
        <pc:chgData name="Dr Charlotte Greenway" userId="21ca5f9ab6ecb0bd" providerId="LiveId" clId="{CB7B4DEA-EBC3-4943-913C-AC0CB636AC3D}" dt="2024-07-29T15:00:19.826" v="47" actId="47"/>
        <pc:sldMkLst>
          <pc:docMk/>
          <pc:sldMk cId="820073529" sldId="288"/>
        </pc:sldMkLst>
      </pc:sldChg>
      <pc:sldChg chg="del">
        <pc:chgData name="Dr Charlotte Greenway" userId="21ca5f9ab6ecb0bd" providerId="LiveId" clId="{CB7B4DEA-EBC3-4943-913C-AC0CB636AC3D}" dt="2024-07-29T15:00:16.793" v="46" actId="47"/>
        <pc:sldMkLst>
          <pc:docMk/>
          <pc:sldMk cId="2520257560" sldId="289"/>
        </pc:sldMkLst>
      </pc:sldChg>
    </pc:docChg>
  </pc:docChgLst>
  <pc:docChgLst>
    <pc:chgData name="Dr Charlotte Greenway" userId="21ca5f9ab6ecb0bd" providerId="LiveId" clId="{563A0D0E-DE56-4C47-AC5A-339287FE1E6F}"/>
    <pc:docChg chg="undo custSel addSld delSld modSld modMainMaster">
      <pc:chgData name="Dr Charlotte Greenway" userId="21ca5f9ab6ecb0bd" providerId="LiveId" clId="{563A0D0E-DE56-4C47-AC5A-339287FE1E6F}" dt="2024-07-30T15:02:23.841" v="70" actId="20577"/>
      <pc:docMkLst>
        <pc:docMk/>
      </pc:docMkLst>
      <pc:sldChg chg="modSp add del mod setBg">
        <pc:chgData name="Dr Charlotte Greenway" userId="21ca5f9ab6ecb0bd" providerId="LiveId" clId="{563A0D0E-DE56-4C47-AC5A-339287FE1E6F}" dt="2024-07-30T14:59:32.327" v="39" actId="20577"/>
        <pc:sldMkLst>
          <pc:docMk/>
          <pc:sldMk cId="1725783348" sldId="257"/>
        </pc:sldMkLst>
        <pc:spChg chg="mod">
          <ac:chgData name="Dr Charlotte Greenway" userId="21ca5f9ab6ecb0bd" providerId="LiveId" clId="{563A0D0E-DE56-4C47-AC5A-339287FE1E6F}" dt="2024-07-30T14:59:32.327" v="39" actId="20577"/>
          <ac:spMkLst>
            <pc:docMk/>
            <pc:sldMk cId="1725783348" sldId="257"/>
            <ac:spMk id="3" creationId="{00000000-0000-0000-0000-000000000000}"/>
          </ac:spMkLst>
        </pc:spChg>
      </pc:sldChg>
      <pc:sldChg chg="add del setBg">
        <pc:chgData name="Dr Charlotte Greenway" userId="21ca5f9ab6ecb0bd" providerId="LiveId" clId="{563A0D0E-DE56-4C47-AC5A-339287FE1E6F}" dt="2024-07-30T14:59:10.429" v="21"/>
        <pc:sldMkLst>
          <pc:docMk/>
          <pc:sldMk cId="2253308674" sldId="257"/>
        </pc:sldMkLst>
      </pc:sldChg>
      <pc:sldChg chg="add del setBg">
        <pc:chgData name="Dr Charlotte Greenway" userId="21ca5f9ab6ecb0bd" providerId="LiveId" clId="{563A0D0E-DE56-4C47-AC5A-339287FE1E6F}" dt="2024-07-30T15:01:44.933" v="66" actId="47"/>
        <pc:sldMkLst>
          <pc:docMk/>
          <pc:sldMk cId="13705357" sldId="258"/>
        </pc:sldMkLst>
      </pc:sldChg>
      <pc:sldChg chg="setBg">
        <pc:chgData name="Dr Charlotte Greenway" userId="21ca5f9ab6ecb0bd" providerId="LiveId" clId="{563A0D0E-DE56-4C47-AC5A-339287FE1E6F}" dt="2024-07-30T14:58:53.872" v="18"/>
        <pc:sldMkLst>
          <pc:docMk/>
          <pc:sldMk cId="178184888" sldId="259"/>
        </pc:sldMkLst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3736060930" sldId="260"/>
        </pc:sldMkLst>
      </pc:sldChg>
      <pc:sldChg chg="modSp add mod setBg">
        <pc:chgData name="Dr Charlotte Greenway" userId="21ca5f9ab6ecb0bd" providerId="LiveId" clId="{563A0D0E-DE56-4C47-AC5A-339287FE1E6F}" dt="2024-07-30T14:58:53.872" v="18"/>
        <pc:sldMkLst>
          <pc:docMk/>
          <pc:sldMk cId="2138131410" sldId="261"/>
        </pc:sldMkLst>
        <pc:spChg chg="mod">
          <ac:chgData name="Dr Charlotte Greenway" userId="21ca5f9ab6ecb0bd" providerId="LiveId" clId="{563A0D0E-DE56-4C47-AC5A-339287FE1E6F}" dt="2024-07-30T14:56:34.462" v="4" actId="27636"/>
          <ac:spMkLst>
            <pc:docMk/>
            <pc:sldMk cId="2138131410" sldId="261"/>
            <ac:spMk id="4" creationId="{00000000-0000-0000-0000-000000000000}"/>
          </ac:spMkLst>
        </pc:spChg>
        <pc:spChg chg="mod">
          <ac:chgData name="Dr Charlotte Greenway" userId="21ca5f9ab6ecb0bd" providerId="LiveId" clId="{563A0D0E-DE56-4C47-AC5A-339287FE1E6F}" dt="2024-07-30T14:56:34.461" v="3" actId="27636"/>
          <ac:spMkLst>
            <pc:docMk/>
            <pc:sldMk cId="2138131410" sldId="261"/>
            <ac:spMk id="6" creationId="{00000000-0000-0000-0000-000000000000}"/>
          </ac:spMkLst>
        </pc:spChg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1073420127" sldId="262"/>
        </pc:sldMkLst>
      </pc:sldChg>
      <pc:sldChg chg="modSp add mod setBg">
        <pc:chgData name="Dr Charlotte Greenway" userId="21ca5f9ab6ecb0bd" providerId="LiveId" clId="{563A0D0E-DE56-4C47-AC5A-339287FE1E6F}" dt="2024-07-30T15:02:05.595" v="68" actId="1076"/>
        <pc:sldMkLst>
          <pc:docMk/>
          <pc:sldMk cId="4014879603" sldId="263"/>
        </pc:sldMkLst>
        <pc:spChg chg="mod">
          <ac:chgData name="Dr Charlotte Greenway" userId="21ca5f9ab6ecb0bd" providerId="LiveId" clId="{563A0D0E-DE56-4C47-AC5A-339287FE1E6F}" dt="2024-07-30T14:56:34.473" v="5" actId="27636"/>
          <ac:spMkLst>
            <pc:docMk/>
            <pc:sldMk cId="4014879603" sldId="263"/>
            <ac:spMk id="2" creationId="{00000000-0000-0000-0000-000000000000}"/>
          </ac:spMkLst>
        </pc:spChg>
        <pc:graphicFrameChg chg="mod">
          <ac:chgData name="Dr Charlotte Greenway" userId="21ca5f9ab6ecb0bd" providerId="LiveId" clId="{563A0D0E-DE56-4C47-AC5A-339287FE1E6F}" dt="2024-07-30T15:02:05.595" v="68" actId="1076"/>
          <ac:graphicFrameMkLst>
            <pc:docMk/>
            <pc:sldMk cId="4014879603" sldId="263"/>
            <ac:graphicFrameMk id="5" creationId="{00000000-0000-0000-0000-000000000000}"/>
          </ac:graphicFrameMkLst>
        </pc:graphicFrameChg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3901349247" sldId="264"/>
        </pc:sldMkLst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3545874780" sldId="266"/>
        </pc:sldMkLst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3530540307" sldId="267"/>
        </pc:sldMkLst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1200030886" sldId="268"/>
        </pc:sldMkLst>
      </pc:sldChg>
      <pc:sldChg chg="setBg">
        <pc:chgData name="Dr Charlotte Greenway" userId="21ca5f9ab6ecb0bd" providerId="LiveId" clId="{563A0D0E-DE56-4C47-AC5A-339287FE1E6F}" dt="2024-07-30T14:58:53.872" v="18"/>
        <pc:sldMkLst>
          <pc:docMk/>
          <pc:sldMk cId="2125277014" sldId="274"/>
        </pc:sldMkLst>
      </pc:sldChg>
      <pc:sldChg chg="setBg">
        <pc:chgData name="Dr Charlotte Greenway" userId="21ca5f9ab6ecb0bd" providerId="LiveId" clId="{563A0D0E-DE56-4C47-AC5A-339287FE1E6F}" dt="2024-07-30T14:58:53.872" v="18"/>
        <pc:sldMkLst>
          <pc:docMk/>
          <pc:sldMk cId="4128681081" sldId="281"/>
        </pc:sldMkLst>
      </pc:sldChg>
      <pc:sldChg chg="setBg">
        <pc:chgData name="Dr Charlotte Greenway" userId="21ca5f9ab6ecb0bd" providerId="LiveId" clId="{563A0D0E-DE56-4C47-AC5A-339287FE1E6F}" dt="2024-07-30T14:58:53.872" v="18"/>
        <pc:sldMkLst>
          <pc:docMk/>
          <pc:sldMk cId="4194619794" sldId="282"/>
        </pc:sldMkLst>
      </pc:sldChg>
      <pc:sldChg chg="setBg">
        <pc:chgData name="Dr Charlotte Greenway" userId="21ca5f9ab6ecb0bd" providerId="LiveId" clId="{563A0D0E-DE56-4C47-AC5A-339287FE1E6F}" dt="2024-07-30T14:58:53.872" v="18"/>
        <pc:sldMkLst>
          <pc:docMk/>
          <pc:sldMk cId="987311928" sldId="287"/>
        </pc:sldMkLst>
      </pc:sldChg>
      <pc:sldChg chg="setBg">
        <pc:chgData name="Dr Charlotte Greenway" userId="21ca5f9ab6ecb0bd" providerId="LiveId" clId="{563A0D0E-DE56-4C47-AC5A-339287FE1E6F}" dt="2024-07-30T14:58:53.872" v="18"/>
        <pc:sldMkLst>
          <pc:docMk/>
          <pc:sldMk cId="3503369539" sldId="292"/>
        </pc:sldMkLst>
      </pc:sldChg>
      <pc:sldChg chg="addSp modSp add mod setBg modAnim">
        <pc:chgData name="Dr Charlotte Greenway" userId="21ca5f9ab6ecb0bd" providerId="LiveId" clId="{563A0D0E-DE56-4C47-AC5A-339287FE1E6F}" dt="2024-07-30T15:01:40.464" v="65" actId="12100"/>
        <pc:sldMkLst>
          <pc:docMk/>
          <pc:sldMk cId="937150489" sldId="293"/>
        </pc:sldMkLst>
        <pc:spChg chg="mod">
          <ac:chgData name="Dr Charlotte Greenway" userId="21ca5f9ab6ecb0bd" providerId="LiveId" clId="{563A0D0E-DE56-4C47-AC5A-339287FE1E6F}" dt="2024-07-30T15:00:39.589" v="51" actId="14100"/>
          <ac:spMkLst>
            <pc:docMk/>
            <pc:sldMk cId="937150489" sldId="293"/>
            <ac:spMk id="2" creationId="{00000000-0000-0000-0000-000000000000}"/>
          </ac:spMkLst>
        </pc:spChg>
        <pc:spChg chg="add mod">
          <ac:chgData name="Dr Charlotte Greenway" userId="21ca5f9ab6ecb0bd" providerId="LiveId" clId="{563A0D0E-DE56-4C47-AC5A-339287FE1E6F}" dt="2024-07-30T15:01:20.918" v="62" actId="27636"/>
          <ac:spMkLst>
            <pc:docMk/>
            <pc:sldMk cId="937150489" sldId="293"/>
            <ac:spMk id="4" creationId="{EF647DA8-1DA7-9DF7-4D8E-BC97D555F73C}"/>
          </ac:spMkLst>
        </pc:spChg>
        <pc:spChg chg="add mod">
          <ac:chgData name="Dr Charlotte Greenway" userId="21ca5f9ab6ecb0bd" providerId="LiveId" clId="{563A0D0E-DE56-4C47-AC5A-339287FE1E6F}" dt="2024-07-30T15:01:16.668" v="60" actId="1076"/>
          <ac:spMkLst>
            <pc:docMk/>
            <pc:sldMk cId="937150489" sldId="293"/>
            <ac:spMk id="12" creationId="{52A23D58-4D24-CEB5-3262-DBA56DAFFA4E}"/>
          </ac:spMkLst>
        </pc:spChg>
        <pc:graphicFrameChg chg="mod">
          <ac:chgData name="Dr Charlotte Greenway" userId="21ca5f9ab6ecb0bd" providerId="LiveId" clId="{563A0D0E-DE56-4C47-AC5A-339287FE1E6F}" dt="2024-07-30T15:01:40.464" v="65" actId="12100"/>
          <ac:graphicFrameMkLst>
            <pc:docMk/>
            <pc:sldMk cId="937150489" sldId="293"/>
            <ac:graphicFrameMk id="5" creationId="{00000000-0000-0000-0000-000000000000}"/>
          </ac:graphicFrameMkLst>
        </pc:graphicFrameChg>
        <pc:graphicFrameChg chg="mod">
          <ac:chgData name="Dr Charlotte Greenway" userId="21ca5f9ab6ecb0bd" providerId="LiveId" clId="{563A0D0E-DE56-4C47-AC5A-339287FE1E6F}" dt="2024-07-30T14:59:59.871" v="41" actId="1076"/>
          <ac:graphicFrameMkLst>
            <pc:docMk/>
            <pc:sldMk cId="937150489" sldId="293"/>
            <ac:graphicFrameMk id="6" creationId="{00000000-0000-0000-0000-000000000000}"/>
          </ac:graphicFrameMkLst>
        </pc:graphicFrameChg>
        <pc:graphicFrameChg chg="mod">
          <ac:chgData name="Dr Charlotte Greenway" userId="21ca5f9ab6ecb0bd" providerId="LiveId" clId="{563A0D0E-DE56-4C47-AC5A-339287FE1E6F}" dt="2024-07-30T15:00:07.011" v="43" actId="1076"/>
          <ac:graphicFrameMkLst>
            <pc:docMk/>
            <pc:sldMk cId="937150489" sldId="293"/>
            <ac:graphicFrameMk id="7" creationId="{00000000-0000-0000-0000-000000000000}"/>
          </ac:graphicFrameMkLst>
        </pc:graphicFrameChg>
        <pc:graphicFrameChg chg="mod">
          <ac:chgData name="Dr Charlotte Greenway" userId="21ca5f9ab6ecb0bd" providerId="LiveId" clId="{563A0D0E-DE56-4C47-AC5A-339287FE1E6F}" dt="2024-07-30T15:01:27.699" v="63" actId="1076"/>
          <ac:graphicFrameMkLst>
            <pc:docMk/>
            <pc:sldMk cId="937150489" sldId="293"/>
            <ac:graphicFrameMk id="8" creationId="{00000000-0000-0000-0000-000000000000}"/>
          </ac:graphicFrameMkLst>
        </pc:graphicFrameChg>
        <pc:graphicFrameChg chg="mod">
          <ac:chgData name="Dr Charlotte Greenway" userId="21ca5f9ab6ecb0bd" providerId="LiveId" clId="{563A0D0E-DE56-4C47-AC5A-339287FE1E6F}" dt="2024-07-30T15:00:16.872" v="45" actId="1076"/>
          <ac:graphicFrameMkLst>
            <pc:docMk/>
            <pc:sldMk cId="937150489" sldId="293"/>
            <ac:graphicFrameMk id="9" creationId="{00000000-0000-0000-0000-000000000000}"/>
          </ac:graphicFrameMkLst>
        </pc:graphicFrameChg>
        <pc:graphicFrameChg chg="mod">
          <ac:chgData name="Dr Charlotte Greenway" userId="21ca5f9ab6ecb0bd" providerId="LiveId" clId="{563A0D0E-DE56-4C47-AC5A-339287FE1E6F}" dt="2024-07-30T15:00:21.094" v="46" actId="1076"/>
          <ac:graphicFrameMkLst>
            <pc:docMk/>
            <pc:sldMk cId="937150489" sldId="293"/>
            <ac:graphicFrameMk id="10" creationId="{00000000-0000-0000-0000-000000000000}"/>
          </ac:graphicFrameMkLst>
        </pc:graphicFrameChg>
      </pc:sldChg>
      <pc:sldChg chg="modSp add mod setBg">
        <pc:chgData name="Dr Charlotte Greenway" userId="21ca5f9ab6ecb0bd" providerId="LiveId" clId="{563A0D0E-DE56-4C47-AC5A-339287FE1E6F}" dt="2024-07-30T14:58:53.872" v="18"/>
        <pc:sldMkLst>
          <pc:docMk/>
          <pc:sldMk cId="278128552" sldId="294"/>
        </pc:sldMkLst>
        <pc:spChg chg="mod">
          <ac:chgData name="Dr Charlotte Greenway" userId="21ca5f9ab6ecb0bd" providerId="LiveId" clId="{563A0D0E-DE56-4C47-AC5A-339287FE1E6F}" dt="2024-07-30T14:56:34.441" v="1" actId="27636"/>
          <ac:spMkLst>
            <pc:docMk/>
            <pc:sldMk cId="278128552" sldId="294"/>
            <ac:spMk id="2" creationId="{00000000-0000-0000-0000-000000000000}"/>
          </ac:spMkLst>
        </pc:spChg>
        <pc:spChg chg="mod">
          <ac:chgData name="Dr Charlotte Greenway" userId="21ca5f9ab6ecb0bd" providerId="LiveId" clId="{563A0D0E-DE56-4C47-AC5A-339287FE1E6F}" dt="2024-07-30T14:56:34.448" v="2" actId="27636"/>
          <ac:spMkLst>
            <pc:docMk/>
            <pc:sldMk cId="278128552" sldId="294"/>
            <ac:spMk id="6" creationId="{00000000-0000-0000-0000-000000000000}"/>
          </ac:spMkLst>
        </pc:spChg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2568662350" sldId="310"/>
        </pc:sldMkLst>
      </pc:sldChg>
      <pc:sldChg chg="modSp add mod setBg">
        <pc:chgData name="Dr Charlotte Greenway" userId="21ca5f9ab6ecb0bd" providerId="LiveId" clId="{563A0D0E-DE56-4C47-AC5A-339287FE1E6F}" dt="2024-07-30T15:02:23.841" v="70" actId="20577"/>
        <pc:sldMkLst>
          <pc:docMk/>
          <pc:sldMk cId="524760531" sldId="312"/>
        </pc:sldMkLst>
        <pc:spChg chg="mod">
          <ac:chgData name="Dr Charlotte Greenway" userId="21ca5f9ab6ecb0bd" providerId="LiveId" clId="{563A0D0E-DE56-4C47-AC5A-339287FE1E6F}" dt="2024-07-30T15:02:23.841" v="70" actId="20577"/>
          <ac:spMkLst>
            <pc:docMk/>
            <pc:sldMk cId="524760531" sldId="312"/>
            <ac:spMk id="2" creationId="{00000000-0000-0000-0000-000000000000}"/>
          </ac:spMkLst>
        </pc:spChg>
      </pc:sldChg>
      <pc:sldChg chg="add setBg">
        <pc:chgData name="Dr Charlotte Greenway" userId="21ca5f9ab6ecb0bd" providerId="LiveId" clId="{563A0D0E-DE56-4C47-AC5A-339287FE1E6F}" dt="2024-07-30T14:58:53.872" v="18"/>
        <pc:sldMkLst>
          <pc:docMk/>
          <pc:sldMk cId="1570969600" sldId="313"/>
        </pc:sldMkLst>
      </pc:sldChg>
      <pc:sldChg chg="modSp add mod setBg">
        <pc:chgData name="Dr Charlotte Greenway" userId="21ca5f9ab6ecb0bd" providerId="LiveId" clId="{563A0D0E-DE56-4C47-AC5A-339287FE1E6F}" dt="2024-07-30T14:58:53.872" v="18"/>
        <pc:sldMkLst>
          <pc:docMk/>
          <pc:sldMk cId="4219746346" sldId="314"/>
        </pc:sldMkLst>
        <pc:spChg chg="mod">
          <ac:chgData name="Dr Charlotte Greenway" userId="21ca5f9ab6ecb0bd" providerId="LiveId" clId="{563A0D0E-DE56-4C47-AC5A-339287FE1E6F}" dt="2024-07-30T14:56:34.486" v="6" actId="27636"/>
          <ac:spMkLst>
            <pc:docMk/>
            <pc:sldMk cId="4219746346" sldId="314"/>
            <ac:spMk id="2" creationId="{00000000-0000-0000-0000-000000000000}"/>
          </ac:spMkLst>
        </pc:spChg>
      </pc:sldChg>
      <pc:sldChg chg="modSp add mod setBg">
        <pc:chgData name="Dr Charlotte Greenway" userId="21ca5f9ab6ecb0bd" providerId="LiveId" clId="{563A0D0E-DE56-4C47-AC5A-339287FE1E6F}" dt="2024-07-30T14:58:53.872" v="18"/>
        <pc:sldMkLst>
          <pc:docMk/>
          <pc:sldMk cId="2280266540" sldId="315"/>
        </pc:sldMkLst>
        <pc:spChg chg="mod">
          <ac:chgData name="Dr Charlotte Greenway" userId="21ca5f9ab6ecb0bd" providerId="LiveId" clId="{563A0D0E-DE56-4C47-AC5A-339287FE1E6F}" dt="2024-07-30T14:56:34.490" v="7" actId="27636"/>
          <ac:spMkLst>
            <pc:docMk/>
            <pc:sldMk cId="2280266540" sldId="315"/>
            <ac:spMk id="2" creationId="{00000000-0000-0000-0000-000000000000}"/>
          </ac:spMkLst>
        </pc:spChg>
      </pc:sldChg>
      <pc:sldChg chg="modSp add mod setBg">
        <pc:chgData name="Dr Charlotte Greenway" userId="21ca5f9ab6ecb0bd" providerId="LiveId" clId="{563A0D0E-DE56-4C47-AC5A-339287FE1E6F}" dt="2024-07-30T14:58:53.872" v="18"/>
        <pc:sldMkLst>
          <pc:docMk/>
          <pc:sldMk cId="3138512476" sldId="316"/>
        </pc:sldMkLst>
        <pc:spChg chg="mod">
          <ac:chgData name="Dr Charlotte Greenway" userId="21ca5f9ab6ecb0bd" providerId="LiveId" clId="{563A0D0E-DE56-4C47-AC5A-339287FE1E6F}" dt="2024-07-30T14:56:34.495" v="8" actId="27636"/>
          <ac:spMkLst>
            <pc:docMk/>
            <pc:sldMk cId="3138512476" sldId="316"/>
            <ac:spMk id="2" creationId="{00000000-0000-0000-0000-000000000000}"/>
          </ac:spMkLst>
        </pc:spChg>
      </pc:sldChg>
      <pc:sldMasterChg chg="setBg modSldLayout">
        <pc:chgData name="Dr Charlotte Greenway" userId="21ca5f9ab6ecb0bd" providerId="LiveId" clId="{563A0D0E-DE56-4C47-AC5A-339287FE1E6F}" dt="2024-07-30T14:58:53.872" v="18"/>
        <pc:sldMasterMkLst>
          <pc:docMk/>
          <pc:sldMasterMk cId="2139682438" sldId="2147483648"/>
        </pc:sldMasterMkLst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2302730908" sldId="2147483649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2589180412" sldId="2147483650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2244056453" sldId="2147483651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1455920037" sldId="2147483652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1247872910" sldId="2147483653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1632687850" sldId="2147483654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687496698" sldId="2147483655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3753487125" sldId="2147483656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1756551540" sldId="2147483657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3298525029" sldId="2147483658"/>
          </pc:sldLayoutMkLst>
        </pc:sldLayoutChg>
        <pc:sldLayoutChg chg="setBg">
          <pc:chgData name="Dr Charlotte Greenway" userId="21ca5f9ab6ecb0bd" providerId="LiveId" clId="{563A0D0E-DE56-4C47-AC5A-339287FE1E6F}" dt="2024-07-30T14:58:53.872" v="18"/>
          <pc:sldLayoutMkLst>
            <pc:docMk/>
            <pc:sldMasterMk cId="2139682438" sldId="2147483648"/>
            <pc:sldLayoutMk cId="3300863761" sldId="2147483659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http://www.sciencedirect.com/science/article/pii/S0191886908002444" TargetMode="External"/></Relationships>
</file>

<file path=ppt/diagrams/_rels/data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ata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ata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ata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http://www.sciencedirect.com/science/article/pii/S0191886908002444" TargetMode="External"/></Relationships>
</file>

<file path=ppt/diagram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rawing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031AC6-4B59-405A-A1B1-B4AFF0CE0651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5FF0A3F-6D9F-426D-841F-DC75A5A7F8DD}">
      <dgm:prSet/>
      <dgm:spPr/>
      <dgm:t>
        <a:bodyPr/>
        <a:lstStyle/>
        <a:p>
          <a:pPr rtl="0"/>
          <a:r>
            <a:rPr lang="en-GB" dirty="0"/>
            <a:t>Many predictors of academic achievement have already been investigated, but no source of variance has been found to be as strong as the student him- or herself [Hattie, 2009]</a:t>
          </a:r>
        </a:p>
      </dgm:t>
    </dgm:pt>
    <dgm:pt modelId="{5F39C16A-D139-4767-BF67-19183396A20D}" type="parTrans" cxnId="{162A1213-E57D-4602-8AFB-612A27F1F429}">
      <dgm:prSet/>
      <dgm:spPr/>
      <dgm:t>
        <a:bodyPr/>
        <a:lstStyle/>
        <a:p>
          <a:endParaRPr lang="en-US"/>
        </a:p>
      </dgm:t>
    </dgm:pt>
    <dgm:pt modelId="{1AB01DEB-512A-4E95-BEAB-039893AF810C}" type="sibTrans" cxnId="{162A1213-E57D-4602-8AFB-612A27F1F429}">
      <dgm:prSet/>
      <dgm:spPr/>
      <dgm:t>
        <a:bodyPr/>
        <a:lstStyle/>
        <a:p>
          <a:endParaRPr lang="en-US"/>
        </a:p>
      </dgm:t>
    </dgm:pt>
    <dgm:pt modelId="{4794FE0F-4A80-4DDB-A3FF-E9EF98CBA5C1}">
      <dgm:prSet/>
      <dgm:spPr/>
      <dgm:t>
        <a:bodyPr/>
        <a:lstStyle/>
        <a:p>
          <a:pPr rtl="0"/>
          <a:r>
            <a:rPr lang="en-GB" dirty="0"/>
            <a:t>When it comes to the prediction of academic achievement, there is no doubt that general intelligence (g) is the most powerful single predictor (Jensen, 1998; </a:t>
          </a:r>
          <a:r>
            <a:rPr lang="en-GB" dirty="0" err="1"/>
            <a:t>Kuncel</a:t>
          </a:r>
          <a:r>
            <a:rPr lang="en-GB" dirty="0"/>
            <a:t>, </a:t>
          </a:r>
          <a:r>
            <a:rPr lang="en-GB" dirty="0" err="1"/>
            <a:t>Hezlett</a:t>
          </a:r>
          <a:r>
            <a:rPr lang="en-GB" dirty="0"/>
            <a:t>, &amp; Ones, 2004).</a:t>
          </a:r>
        </a:p>
      </dgm:t>
    </dgm:pt>
    <dgm:pt modelId="{7D700576-20BC-40A3-B388-454798B5E548}" type="parTrans" cxnId="{EA3E2AA7-1C29-4380-9699-D44A64E01A29}">
      <dgm:prSet/>
      <dgm:spPr/>
      <dgm:t>
        <a:bodyPr/>
        <a:lstStyle/>
        <a:p>
          <a:endParaRPr lang="en-US"/>
        </a:p>
      </dgm:t>
    </dgm:pt>
    <dgm:pt modelId="{802196D2-4383-4A69-A83A-2D72A79DB46A}" type="sibTrans" cxnId="{EA3E2AA7-1C29-4380-9699-D44A64E01A29}">
      <dgm:prSet/>
      <dgm:spPr/>
      <dgm:t>
        <a:bodyPr/>
        <a:lstStyle/>
        <a:p>
          <a:endParaRPr lang="en-US"/>
        </a:p>
      </dgm:t>
    </dgm:pt>
    <dgm:pt modelId="{BB26CC07-D645-4B3B-87DE-E4AC034F10A8}">
      <dgm:prSet/>
      <dgm:spPr/>
      <dgm:t>
        <a:bodyPr/>
        <a:lstStyle/>
        <a:p>
          <a:pPr rtl="0"/>
          <a:r>
            <a:rPr lang="en-GB"/>
            <a:t>Correlations between general intelligence and grades most often range from r = 0.3 to r = 0.5, depending on different factors such as the school subject, years of education, or the selectivity of the sample.</a:t>
          </a:r>
        </a:p>
      </dgm:t>
    </dgm:pt>
    <dgm:pt modelId="{2212A386-57F2-415D-8293-CC4DFF90E708}" type="parTrans" cxnId="{75981859-E45E-48C3-9A5D-1C1AE2D53A13}">
      <dgm:prSet/>
      <dgm:spPr/>
      <dgm:t>
        <a:bodyPr/>
        <a:lstStyle/>
        <a:p>
          <a:endParaRPr lang="en-US"/>
        </a:p>
      </dgm:t>
    </dgm:pt>
    <dgm:pt modelId="{D111E232-BE8F-4D80-9648-6A1ABD0C480D}" type="sibTrans" cxnId="{75981859-E45E-48C3-9A5D-1C1AE2D53A13}">
      <dgm:prSet/>
      <dgm:spPr/>
      <dgm:t>
        <a:bodyPr/>
        <a:lstStyle/>
        <a:p>
          <a:endParaRPr lang="en-US"/>
        </a:p>
      </dgm:t>
    </dgm:pt>
    <dgm:pt modelId="{B0EE968A-4CBC-45CC-9BB5-340C19FDF6CD}">
      <dgm:prSet/>
      <dgm:spPr/>
      <dgm:t>
        <a:bodyPr/>
        <a:lstStyle/>
        <a:p>
          <a:pPr rtl="0"/>
          <a:r>
            <a:rPr lang="en-GB" dirty="0"/>
            <a:t>A maximum correlation of r = 0.5 means that the predictive power of intelligence never exceeds 25% variance explained.</a:t>
          </a:r>
        </a:p>
      </dgm:t>
    </dgm:pt>
    <dgm:pt modelId="{8723A00C-937C-4578-A1C3-75B02141E719}" type="parTrans" cxnId="{30EF5A6C-DBEF-4650-B94B-425D3B0EE0B8}">
      <dgm:prSet/>
      <dgm:spPr/>
      <dgm:t>
        <a:bodyPr/>
        <a:lstStyle/>
        <a:p>
          <a:endParaRPr lang="en-US"/>
        </a:p>
      </dgm:t>
    </dgm:pt>
    <dgm:pt modelId="{A4A93972-A772-4786-8384-DEBABE79C4DA}" type="sibTrans" cxnId="{30EF5A6C-DBEF-4650-B94B-425D3B0EE0B8}">
      <dgm:prSet/>
      <dgm:spPr/>
      <dgm:t>
        <a:bodyPr/>
        <a:lstStyle/>
        <a:p>
          <a:endParaRPr lang="en-US"/>
        </a:p>
      </dgm:t>
    </dgm:pt>
    <dgm:pt modelId="{CD76B034-D09B-4230-85D1-4CCCC6724B43}" type="pres">
      <dgm:prSet presAssocID="{E9031AC6-4B59-405A-A1B1-B4AFF0CE0651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796C5512-0D87-4A4D-BAB3-DC4A621CD5A9}" type="pres">
      <dgm:prSet presAssocID="{55FF0A3F-6D9F-426D-841F-DC75A5A7F8DD}" presName="circle1" presStyleLbl="node1" presStyleIdx="0" presStyleCnt="4"/>
      <dgm:spPr/>
    </dgm:pt>
    <dgm:pt modelId="{8FA4F263-0265-44CB-8A9F-763B325A02A1}" type="pres">
      <dgm:prSet presAssocID="{55FF0A3F-6D9F-426D-841F-DC75A5A7F8DD}" presName="space" presStyleCnt="0"/>
      <dgm:spPr/>
    </dgm:pt>
    <dgm:pt modelId="{F6BDFE1F-FDF0-43C5-B1F8-DC3168F2FE4D}" type="pres">
      <dgm:prSet presAssocID="{55FF0A3F-6D9F-426D-841F-DC75A5A7F8DD}" presName="rect1" presStyleLbl="alignAcc1" presStyleIdx="0" presStyleCnt="4"/>
      <dgm:spPr/>
    </dgm:pt>
    <dgm:pt modelId="{8EEBC78D-12A4-4CDE-95CF-3F3DA70BAF9C}" type="pres">
      <dgm:prSet presAssocID="{4794FE0F-4A80-4DDB-A3FF-E9EF98CBA5C1}" presName="vertSpace2" presStyleLbl="node1" presStyleIdx="0" presStyleCnt="4"/>
      <dgm:spPr/>
    </dgm:pt>
    <dgm:pt modelId="{9AC8BACE-6D4B-48E7-A329-E51874F630E2}" type="pres">
      <dgm:prSet presAssocID="{4794FE0F-4A80-4DDB-A3FF-E9EF98CBA5C1}" presName="circle2" presStyleLbl="node1" presStyleIdx="1" presStyleCnt="4"/>
      <dgm:spPr/>
    </dgm:pt>
    <dgm:pt modelId="{A05FFBFF-6F5B-4B95-B90C-A904F7FA84E7}" type="pres">
      <dgm:prSet presAssocID="{4794FE0F-4A80-4DDB-A3FF-E9EF98CBA5C1}" presName="rect2" presStyleLbl="alignAcc1" presStyleIdx="1" presStyleCnt="4"/>
      <dgm:spPr/>
    </dgm:pt>
    <dgm:pt modelId="{F2594056-E650-412B-82F6-4D89F960FA45}" type="pres">
      <dgm:prSet presAssocID="{BB26CC07-D645-4B3B-87DE-E4AC034F10A8}" presName="vertSpace3" presStyleLbl="node1" presStyleIdx="1" presStyleCnt="4"/>
      <dgm:spPr/>
    </dgm:pt>
    <dgm:pt modelId="{DE9CC26E-12AA-432E-9876-2607B1B87F12}" type="pres">
      <dgm:prSet presAssocID="{BB26CC07-D645-4B3B-87DE-E4AC034F10A8}" presName="circle3" presStyleLbl="node1" presStyleIdx="2" presStyleCnt="4"/>
      <dgm:spPr/>
    </dgm:pt>
    <dgm:pt modelId="{F5DAB55B-6F89-4CD2-AA5D-C48D04F83AF4}" type="pres">
      <dgm:prSet presAssocID="{BB26CC07-D645-4B3B-87DE-E4AC034F10A8}" presName="rect3" presStyleLbl="alignAcc1" presStyleIdx="2" presStyleCnt="4"/>
      <dgm:spPr/>
    </dgm:pt>
    <dgm:pt modelId="{12BE3B80-8A6E-476A-A0DB-FCACBCEEF801}" type="pres">
      <dgm:prSet presAssocID="{B0EE968A-4CBC-45CC-9BB5-340C19FDF6CD}" presName="vertSpace4" presStyleLbl="node1" presStyleIdx="2" presStyleCnt="4"/>
      <dgm:spPr/>
    </dgm:pt>
    <dgm:pt modelId="{BE4F7E4C-39C5-4379-8422-EF875E4DD59E}" type="pres">
      <dgm:prSet presAssocID="{B0EE968A-4CBC-45CC-9BB5-340C19FDF6CD}" presName="circle4" presStyleLbl="node1" presStyleIdx="3" presStyleCnt="4"/>
      <dgm:spPr/>
    </dgm:pt>
    <dgm:pt modelId="{4EF69D04-8A80-459B-90B9-1C5B70389AE9}" type="pres">
      <dgm:prSet presAssocID="{B0EE968A-4CBC-45CC-9BB5-340C19FDF6CD}" presName="rect4" presStyleLbl="alignAcc1" presStyleIdx="3" presStyleCnt="4"/>
      <dgm:spPr/>
    </dgm:pt>
    <dgm:pt modelId="{EEDB595F-0F90-429A-BA85-88513828AFB0}" type="pres">
      <dgm:prSet presAssocID="{55FF0A3F-6D9F-426D-841F-DC75A5A7F8DD}" presName="rect1ParTxNoCh" presStyleLbl="alignAcc1" presStyleIdx="3" presStyleCnt="4">
        <dgm:presLayoutVars>
          <dgm:chMax val="1"/>
          <dgm:bulletEnabled val="1"/>
        </dgm:presLayoutVars>
      </dgm:prSet>
      <dgm:spPr/>
    </dgm:pt>
    <dgm:pt modelId="{895DBB0E-6DF9-46B0-86C7-730521752525}" type="pres">
      <dgm:prSet presAssocID="{4794FE0F-4A80-4DDB-A3FF-E9EF98CBA5C1}" presName="rect2ParTxNoCh" presStyleLbl="alignAcc1" presStyleIdx="3" presStyleCnt="4">
        <dgm:presLayoutVars>
          <dgm:chMax val="1"/>
          <dgm:bulletEnabled val="1"/>
        </dgm:presLayoutVars>
      </dgm:prSet>
      <dgm:spPr/>
    </dgm:pt>
    <dgm:pt modelId="{73D0CDDE-8AA4-4874-9325-9C80F346A3C3}" type="pres">
      <dgm:prSet presAssocID="{BB26CC07-D645-4B3B-87DE-E4AC034F10A8}" presName="rect3ParTxNoCh" presStyleLbl="alignAcc1" presStyleIdx="3" presStyleCnt="4">
        <dgm:presLayoutVars>
          <dgm:chMax val="1"/>
          <dgm:bulletEnabled val="1"/>
        </dgm:presLayoutVars>
      </dgm:prSet>
      <dgm:spPr/>
    </dgm:pt>
    <dgm:pt modelId="{C14D204F-CBFA-40E2-80E3-3113EF22EB7B}" type="pres">
      <dgm:prSet presAssocID="{B0EE968A-4CBC-45CC-9BB5-340C19FDF6CD}" presName="rect4ParTxNoCh" presStyleLbl="alignAcc1" presStyleIdx="3" presStyleCnt="4">
        <dgm:presLayoutVars>
          <dgm:chMax val="1"/>
          <dgm:bulletEnabled val="1"/>
        </dgm:presLayoutVars>
      </dgm:prSet>
      <dgm:spPr/>
    </dgm:pt>
  </dgm:ptLst>
  <dgm:cxnLst>
    <dgm:cxn modelId="{EB4AA804-28D2-48C6-9130-21F44C625C16}" type="presOf" srcId="{4794FE0F-4A80-4DDB-A3FF-E9EF98CBA5C1}" destId="{A05FFBFF-6F5B-4B95-B90C-A904F7FA84E7}" srcOrd="0" destOrd="0" presId="urn:microsoft.com/office/officeart/2005/8/layout/target3"/>
    <dgm:cxn modelId="{162A1213-E57D-4602-8AFB-612A27F1F429}" srcId="{E9031AC6-4B59-405A-A1B1-B4AFF0CE0651}" destId="{55FF0A3F-6D9F-426D-841F-DC75A5A7F8DD}" srcOrd="0" destOrd="0" parTransId="{5F39C16A-D139-4767-BF67-19183396A20D}" sibTransId="{1AB01DEB-512A-4E95-BEAB-039893AF810C}"/>
    <dgm:cxn modelId="{6ADA6E2D-C3C8-45B7-9B03-3E52F76A9274}" type="presOf" srcId="{B0EE968A-4CBC-45CC-9BB5-340C19FDF6CD}" destId="{C14D204F-CBFA-40E2-80E3-3113EF22EB7B}" srcOrd="1" destOrd="0" presId="urn:microsoft.com/office/officeart/2005/8/layout/target3"/>
    <dgm:cxn modelId="{03D3762D-BED7-4606-8F78-FEA574D07C42}" type="presOf" srcId="{55FF0A3F-6D9F-426D-841F-DC75A5A7F8DD}" destId="{F6BDFE1F-FDF0-43C5-B1F8-DC3168F2FE4D}" srcOrd="0" destOrd="0" presId="urn:microsoft.com/office/officeart/2005/8/layout/target3"/>
    <dgm:cxn modelId="{FFE9F05D-451E-43FB-9034-98ABD30914EF}" type="presOf" srcId="{BB26CC07-D645-4B3B-87DE-E4AC034F10A8}" destId="{73D0CDDE-8AA4-4874-9325-9C80F346A3C3}" srcOrd="1" destOrd="0" presId="urn:microsoft.com/office/officeart/2005/8/layout/target3"/>
    <dgm:cxn modelId="{30EF5A6C-DBEF-4650-B94B-425D3B0EE0B8}" srcId="{E9031AC6-4B59-405A-A1B1-B4AFF0CE0651}" destId="{B0EE968A-4CBC-45CC-9BB5-340C19FDF6CD}" srcOrd="3" destOrd="0" parTransId="{8723A00C-937C-4578-A1C3-75B02141E719}" sibTransId="{A4A93972-A772-4786-8384-DEBABE79C4DA}"/>
    <dgm:cxn modelId="{025CE76F-0189-4900-9EE2-455647A935F9}" type="presOf" srcId="{E9031AC6-4B59-405A-A1B1-B4AFF0CE0651}" destId="{CD76B034-D09B-4230-85D1-4CCCC6724B43}" srcOrd="0" destOrd="0" presId="urn:microsoft.com/office/officeart/2005/8/layout/target3"/>
    <dgm:cxn modelId="{75981859-E45E-48C3-9A5D-1C1AE2D53A13}" srcId="{E9031AC6-4B59-405A-A1B1-B4AFF0CE0651}" destId="{BB26CC07-D645-4B3B-87DE-E4AC034F10A8}" srcOrd="2" destOrd="0" parTransId="{2212A386-57F2-415D-8293-CC4DFF90E708}" sibTransId="{D111E232-BE8F-4D80-9648-6A1ABD0C480D}"/>
    <dgm:cxn modelId="{AC972C8A-503E-4710-9F85-55D808114D5B}" type="presOf" srcId="{4794FE0F-4A80-4DDB-A3FF-E9EF98CBA5C1}" destId="{895DBB0E-6DF9-46B0-86C7-730521752525}" srcOrd="1" destOrd="0" presId="urn:microsoft.com/office/officeart/2005/8/layout/target3"/>
    <dgm:cxn modelId="{1DD99A8B-AA38-45BC-8B39-6D14E241BBB2}" type="presOf" srcId="{BB26CC07-D645-4B3B-87DE-E4AC034F10A8}" destId="{F5DAB55B-6F89-4CD2-AA5D-C48D04F83AF4}" srcOrd="0" destOrd="0" presId="urn:microsoft.com/office/officeart/2005/8/layout/target3"/>
    <dgm:cxn modelId="{EA3E2AA7-1C29-4380-9699-D44A64E01A29}" srcId="{E9031AC6-4B59-405A-A1B1-B4AFF0CE0651}" destId="{4794FE0F-4A80-4DDB-A3FF-E9EF98CBA5C1}" srcOrd="1" destOrd="0" parTransId="{7D700576-20BC-40A3-B388-454798B5E548}" sibTransId="{802196D2-4383-4A69-A83A-2D72A79DB46A}"/>
    <dgm:cxn modelId="{BBBD15B4-E981-4952-B823-8432FA1B5AF7}" type="presOf" srcId="{B0EE968A-4CBC-45CC-9BB5-340C19FDF6CD}" destId="{4EF69D04-8A80-459B-90B9-1C5B70389AE9}" srcOrd="0" destOrd="0" presId="urn:microsoft.com/office/officeart/2005/8/layout/target3"/>
    <dgm:cxn modelId="{017693C5-C2BB-4364-BA96-BA7CF4FF6A10}" type="presOf" srcId="{55FF0A3F-6D9F-426D-841F-DC75A5A7F8DD}" destId="{EEDB595F-0F90-429A-BA85-88513828AFB0}" srcOrd="1" destOrd="0" presId="urn:microsoft.com/office/officeart/2005/8/layout/target3"/>
    <dgm:cxn modelId="{E3F0B010-6E07-427C-A9AF-2CB3C1660527}" type="presParOf" srcId="{CD76B034-D09B-4230-85D1-4CCCC6724B43}" destId="{796C5512-0D87-4A4D-BAB3-DC4A621CD5A9}" srcOrd="0" destOrd="0" presId="urn:microsoft.com/office/officeart/2005/8/layout/target3"/>
    <dgm:cxn modelId="{74D6D91E-56A6-489E-8264-70121414E304}" type="presParOf" srcId="{CD76B034-D09B-4230-85D1-4CCCC6724B43}" destId="{8FA4F263-0265-44CB-8A9F-763B325A02A1}" srcOrd="1" destOrd="0" presId="urn:microsoft.com/office/officeart/2005/8/layout/target3"/>
    <dgm:cxn modelId="{AFCDBE30-B7BD-4376-BF4C-F9A856CC7164}" type="presParOf" srcId="{CD76B034-D09B-4230-85D1-4CCCC6724B43}" destId="{F6BDFE1F-FDF0-43C5-B1F8-DC3168F2FE4D}" srcOrd="2" destOrd="0" presId="urn:microsoft.com/office/officeart/2005/8/layout/target3"/>
    <dgm:cxn modelId="{ED23B772-9294-48C4-978F-51C81D1DF277}" type="presParOf" srcId="{CD76B034-D09B-4230-85D1-4CCCC6724B43}" destId="{8EEBC78D-12A4-4CDE-95CF-3F3DA70BAF9C}" srcOrd="3" destOrd="0" presId="urn:microsoft.com/office/officeart/2005/8/layout/target3"/>
    <dgm:cxn modelId="{E1623962-CF4D-464E-9030-206590F9A680}" type="presParOf" srcId="{CD76B034-D09B-4230-85D1-4CCCC6724B43}" destId="{9AC8BACE-6D4B-48E7-A329-E51874F630E2}" srcOrd="4" destOrd="0" presId="urn:microsoft.com/office/officeart/2005/8/layout/target3"/>
    <dgm:cxn modelId="{5677B300-75C4-456A-88A8-705810818F23}" type="presParOf" srcId="{CD76B034-D09B-4230-85D1-4CCCC6724B43}" destId="{A05FFBFF-6F5B-4B95-B90C-A904F7FA84E7}" srcOrd="5" destOrd="0" presId="urn:microsoft.com/office/officeart/2005/8/layout/target3"/>
    <dgm:cxn modelId="{55735262-9BA6-4762-B172-53A04A3A405F}" type="presParOf" srcId="{CD76B034-D09B-4230-85D1-4CCCC6724B43}" destId="{F2594056-E650-412B-82F6-4D89F960FA45}" srcOrd="6" destOrd="0" presId="urn:microsoft.com/office/officeart/2005/8/layout/target3"/>
    <dgm:cxn modelId="{DB57EB9E-096B-42CD-A6EE-9042394C7D9C}" type="presParOf" srcId="{CD76B034-D09B-4230-85D1-4CCCC6724B43}" destId="{DE9CC26E-12AA-432E-9876-2607B1B87F12}" srcOrd="7" destOrd="0" presId="urn:microsoft.com/office/officeart/2005/8/layout/target3"/>
    <dgm:cxn modelId="{780DE278-CBF1-488E-8F54-40A93D213A35}" type="presParOf" srcId="{CD76B034-D09B-4230-85D1-4CCCC6724B43}" destId="{F5DAB55B-6F89-4CD2-AA5D-C48D04F83AF4}" srcOrd="8" destOrd="0" presId="urn:microsoft.com/office/officeart/2005/8/layout/target3"/>
    <dgm:cxn modelId="{F87804FB-ACAE-4637-983A-C1724B2878B2}" type="presParOf" srcId="{CD76B034-D09B-4230-85D1-4CCCC6724B43}" destId="{12BE3B80-8A6E-476A-A0DB-FCACBCEEF801}" srcOrd="9" destOrd="0" presId="urn:microsoft.com/office/officeart/2005/8/layout/target3"/>
    <dgm:cxn modelId="{5BF24232-4F27-4E37-8E01-C6517457C66E}" type="presParOf" srcId="{CD76B034-D09B-4230-85D1-4CCCC6724B43}" destId="{BE4F7E4C-39C5-4379-8422-EF875E4DD59E}" srcOrd="10" destOrd="0" presId="urn:microsoft.com/office/officeart/2005/8/layout/target3"/>
    <dgm:cxn modelId="{90D44387-7CF3-46EC-84F7-CC4E06432509}" type="presParOf" srcId="{CD76B034-D09B-4230-85D1-4CCCC6724B43}" destId="{4EF69D04-8A80-459B-90B9-1C5B70389AE9}" srcOrd="11" destOrd="0" presId="urn:microsoft.com/office/officeart/2005/8/layout/target3"/>
    <dgm:cxn modelId="{4AAFB5C6-344F-4A37-9A43-49BB96345952}" type="presParOf" srcId="{CD76B034-D09B-4230-85D1-4CCCC6724B43}" destId="{EEDB595F-0F90-429A-BA85-88513828AFB0}" srcOrd="12" destOrd="0" presId="urn:microsoft.com/office/officeart/2005/8/layout/target3"/>
    <dgm:cxn modelId="{EB56FE5A-219E-4A0D-8B2F-C341A48A626D}" type="presParOf" srcId="{CD76B034-D09B-4230-85D1-4CCCC6724B43}" destId="{895DBB0E-6DF9-46B0-86C7-730521752525}" srcOrd="13" destOrd="0" presId="urn:microsoft.com/office/officeart/2005/8/layout/target3"/>
    <dgm:cxn modelId="{5207B492-E233-4761-9EA3-F1E04DC42BDF}" type="presParOf" srcId="{CD76B034-D09B-4230-85D1-4CCCC6724B43}" destId="{73D0CDDE-8AA4-4874-9325-9C80F346A3C3}" srcOrd="14" destOrd="0" presId="urn:microsoft.com/office/officeart/2005/8/layout/target3"/>
    <dgm:cxn modelId="{B7B3D661-949F-4C2E-8684-4872F577010E}" type="presParOf" srcId="{CD76B034-D09B-4230-85D1-4CCCC6724B43}" destId="{C14D204F-CBFA-40E2-80E3-3113EF22EB7B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0A0C0C-E23A-4C6C-965D-4150268802FD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F46489F-FCD0-426B-BD28-11A77318260D}">
      <dgm:prSet/>
      <dgm:spPr/>
      <dgm:t>
        <a:bodyPr/>
        <a:lstStyle/>
        <a:p>
          <a:pPr rtl="0"/>
          <a:r>
            <a:rPr lang="en-US" baseline="0" dirty="0"/>
            <a:t>Walberg (1984) - meta-analysis of over 3,000 studies = correlation between cognitive ability and academic performance -  about .70. </a:t>
          </a:r>
          <a:endParaRPr lang="en-US" dirty="0"/>
        </a:p>
      </dgm:t>
    </dgm:pt>
    <dgm:pt modelId="{916842D4-BCDC-4571-A6F6-AA898E753638}" type="parTrans" cxnId="{AC7365AF-987A-4BED-90F0-8B33EEF1DB42}">
      <dgm:prSet/>
      <dgm:spPr/>
      <dgm:t>
        <a:bodyPr/>
        <a:lstStyle/>
        <a:p>
          <a:endParaRPr lang="en-US"/>
        </a:p>
      </dgm:t>
    </dgm:pt>
    <dgm:pt modelId="{30F7F062-9580-4A04-8511-468F5592D15B}" type="sibTrans" cxnId="{AC7365AF-987A-4BED-90F0-8B33EEF1DB42}">
      <dgm:prSet/>
      <dgm:spPr/>
      <dgm:t>
        <a:bodyPr/>
        <a:lstStyle/>
        <a:p>
          <a:endParaRPr lang="en-US"/>
        </a:p>
      </dgm:t>
    </dgm:pt>
    <dgm:pt modelId="{BEBD7307-01D8-4E74-8278-C76369E07290}">
      <dgm:prSet/>
      <dgm:spPr/>
      <dgm:t>
        <a:bodyPr/>
        <a:lstStyle/>
        <a:p>
          <a:pPr rtl="0"/>
          <a:r>
            <a:rPr lang="en-US" baseline="0" dirty="0"/>
            <a:t>Similar findings in Gagne &amp; St Pere (2002) .</a:t>
          </a:r>
          <a:endParaRPr lang="en-US" dirty="0"/>
        </a:p>
      </dgm:t>
    </dgm:pt>
    <dgm:pt modelId="{024CCBFE-4B2E-40DC-B05C-E76A1A8F0461}" type="parTrans" cxnId="{FA6C3E97-0E55-4CCD-8312-B299690A5118}">
      <dgm:prSet/>
      <dgm:spPr/>
      <dgm:t>
        <a:bodyPr/>
        <a:lstStyle/>
        <a:p>
          <a:endParaRPr lang="en-US"/>
        </a:p>
      </dgm:t>
    </dgm:pt>
    <dgm:pt modelId="{3009961F-318E-4990-8BA8-877837F9CA1A}" type="sibTrans" cxnId="{FA6C3E97-0E55-4CCD-8312-B299690A5118}">
      <dgm:prSet/>
      <dgm:spPr/>
      <dgm:t>
        <a:bodyPr/>
        <a:lstStyle/>
        <a:p>
          <a:endParaRPr lang="en-US"/>
        </a:p>
      </dgm:t>
    </dgm:pt>
    <dgm:pt modelId="{05F81D78-8EF8-485B-9B87-B009803D1023}" type="pres">
      <dgm:prSet presAssocID="{840A0C0C-E23A-4C6C-965D-4150268802FD}" presName="linearFlow" presStyleCnt="0">
        <dgm:presLayoutVars>
          <dgm:dir/>
          <dgm:resizeHandles val="exact"/>
        </dgm:presLayoutVars>
      </dgm:prSet>
      <dgm:spPr/>
    </dgm:pt>
    <dgm:pt modelId="{61248CA2-AF1F-4429-9667-23D89C894DD8}" type="pres">
      <dgm:prSet presAssocID="{8F46489F-FCD0-426B-BD28-11A77318260D}" presName="composite" presStyleCnt="0"/>
      <dgm:spPr/>
    </dgm:pt>
    <dgm:pt modelId="{48D14534-813A-4182-AB9E-3B4A202D1C25}" type="pres">
      <dgm:prSet presAssocID="{8F46489F-FCD0-426B-BD28-11A77318260D}" presName="imgShp" presStyleLbl="fgImgPlace1" presStyleIdx="0" presStyleCn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9C225E1-5679-46F2-A770-E5A671F0DC19}" type="pres">
      <dgm:prSet presAssocID="{8F46489F-FCD0-426B-BD28-11A77318260D}" presName="txShp" presStyleLbl="node1" presStyleIdx="0" presStyleCnt="1" custScaleX="108023" custScaleY="110984">
        <dgm:presLayoutVars>
          <dgm:bulletEnabled val="1"/>
        </dgm:presLayoutVars>
      </dgm:prSet>
      <dgm:spPr/>
    </dgm:pt>
  </dgm:ptLst>
  <dgm:cxnLst>
    <dgm:cxn modelId="{3082DA63-B970-4DFA-9958-007975961783}" type="presOf" srcId="{BEBD7307-01D8-4E74-8278-C76369E07290}" destId="{29C225E1-5679-46F2-A770-E5A671F0DC19}" srcOrd="0" destOrd="1" presId="urn:microsoft.com/office/officeart/2005/8/layout/vList3"/>
    <dgm:cxn modelId="{FA6C3E97-0E55-4CCD-8312-B299690A5118}" srcId="{8F46489F-FCD0-426B-BD28-11A77318260D}" destId="{BEBD7307-01D8-4E74-8278-C76369E07290}" srcOrd="0" destOrd="0" parTransId="{024CCBFE-4B2E-40DC-B05C-E76A1A8F0461}" sibTransId="{3009961F-318E-4990-8BA8-877837F9CA1A}"/>
    <dgm:cxn modelId="{AC7365AF-987A-4BED-90F0-8B33EEF1DB42}" srcId="{840A0C0C-E23A-4C6C-965D-4150268802FD}" destId="{8F46489F-FCD0-426B-BD28-11A77318260D}" srcOrd="0" destOrd="0" parTransId="{916842D4-BCDC-4571-A6F6-AA898E753638}" sibTransId="{30F7F062-9580-4A04-8511-468F5592D15B}"/>
    <dgm:cxn modelId="{D91A75B4-C846-4104-B45B-6C3C6A3DD74F}" type="presOf" srcId="{8F46489F-FCD0-426B-BD28-11A77318260D}" destId="{29C225E1-5679-46F2-A770-E5A671F0DC19}" srcOrd="0" destOrd="0" presId="urn:microsoft.com/office/officeart/2005/8/layout/vList3"/>
    <dgm:cxn modelId="{5B4E8ABE-2412-4E7A-8B47-48FFE29389E4}" type="presOf" srcId="{840A0C0C-E23A-4C6C-965D-4150268802FD}" destId="{05F81D78-8EF8-485B-9B87-B009803D1023}" srcOrd="0" destOrd="0" presId="urn:microsoft.com/office/officeart/2005/8/layout/vList3"/>
    <dgm:cxn modelId="{1C263429-01D3-4CF2-A0C9-C1748943F71E}" type="presParOf" srcId="{05F81D78-8EF8-485B-9B87-B009803D1023}" destId="{61248CA2-AF1F-4429-9667-23D89C894DD8}" srcOrd="0" destOrd="0" presId="urn:microsoft.com/office/officeart/2005/8/layout/vList3"/>
    <dgm:cxn modelId="{49E97C30-5011-43DD-8139-15ACFA335D42}" type="presParOf" srcId="{61248CA2-AF1F-4429-9667-23D89C894DD8}" destId="{48D14534-813A-4182-AB9E-3B4A202D1C25}" srcOrd="0" destOrd="0" presId="urn:microsoft.com/office/officeart/2005/8/layout/vList3"/>
    <dgm:cxn modelId="{5D90B19A-0A18-4DDD-BF02-1C357B7255C9}" type="presParOf" srcId="{61248CA2-AF1F-4429-9667-23D89C894DD8}" destId="{29C225E1-5679-46F2-A770-E5A671F0DC1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150697-12EC-4A2C-8D57-D99A88FBFE2E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F33D35-658B-4C69-A00B-E2E0CA813B38}">
      <dgm:prSet/>
      <dgm:spPr/>
      <dgm:t>
        <a:bodyPr/>
        <a:lstStyle/>
        <a:p>
          <a:pPr rtl="0"/>
          <a:r>
            <a:rPr lang="en-US" dirty="0" err="1"/>
            <a:t>Boekaerts</a:t>
          </a:r>
          <a:r>
            <a:rPr lang="en-US" dirty="0"/>
            <a:t> (1995) - correlations tend to decline as students progress in the educational system,  dropping from about r=.7 in elementary school to as little as r =.4 in college</a:t>
          </a:r>
        </a:p>
      </dgm:t>
    </dgm:pt>
    <dgm:pt modelId="{51DA0BEC-94B4-46DE-924D-60727DCA1519}" type="parTrans" cxnId="{9954F27C-BF20-4FF9-BE72-666284A9E9E1}">
      <dgm:prSet/>
      <dgm:spPr/>
      <dgm:t>
        <a:bodyPr/>
        <a:lstStyle/>
        <a:p>
          <a:endParaRPr lang="en-US"/>
        </a:p>
      </dgm:t>
    </dgm:pt>
    <dgm:pt modelId="{7CBC7109-CE88-4322-A325-B8BDD3F6FF6D}" type="sibTrans" cxnId="{9954F27C-BF20-4FF9-BE72-666284A9E9E1}">
      <dgm:prSet/>
      <dgm:spPr/>
      <dgm:t>
        <a:bodyPr/>
        <a:lstStyle/>
        <a:p>
          <a:endParaRPr lang="en-US"/>
        </a:p>
      </dgm:t>
    </dgm:pt>
    <dgm:pt modelId="{15957EF8-6BDF-4DEE-8E2B-D5E240B875C9}" type="pres">
      <dgm:prSet presAssocID="{DB150697-12EC-4A2C-8D57-D99A88FBFE2E}" presName="Name0" presStyleCnt="0">
        <dgm:presLayoutVars>
          <dgm:dir/>
          <dgm:resizeHandles val="exact"/>
        </dgm:presLayoutVars>
      </dgm:prSet>
      <dgm:spPr/>
    </dgm:pt>
    <dgm:pt modelId="{AE7696C0-7BE3-4360-A00A-B738E87212F3}" type="pres">
      <dgm:prSet presAssocID="{02F33D35-658B-4C69-A00B-E2E0CA813B38}" presName="node" presStyleLbl="node1" presStyleIdx="0" presStyleCnt="1" custScaleY="91346" custLinFactNeighborX="8333" custLinFactNeighborY="-76923">
        <dgm:presLayoutVars>
          <dgm:bulletEnabled val="1"/>
        </dgm:presLayoutVars>
      </dgm:prSet>
      <dgm:spPr/>
    </dgm:pt>
  </dgm:ptLst>
  <dgm:cxnLst>
    <dgm:cxn modelId="{F24FC347-6CF7-498A-838E-BE7791921349}" type="presOf" srcId="{DB150697-12EC-4A2C-8D57-D99A88FBFE2E}" destId="{15957EF8-6BDF-4DEE-8E2B-D5E240B875C9}" srcOrd="0" destOrd="0" presId="urn:microsoft.com/office/officeart/2005/8/layout/hList6"/>
    <dgm:cxn modelId="{65334178-5631-45C3-B80E-63F41EF52CCD}" type="presOf" srcId="{02F33D35-658B-4C69-A00B-E2E0CA813B38}" destId="{AE7696C0-7BE3-4360-A00A-B738E87212F3}" srcOrd="0" destOrd="0" presId="urn:microsoft.com/office/officeart/2005/8/layout/hList6"/>
    <dgm:cxn modelId="{9954F27C-BF20-4FF9-BE72-666284A9E9E1}" srcId="{DB150697-12EC-4A2C-8D57-D99A88FBFE2E}" destId="{02F33D35-658B-4C69-A00B-E2E0CA813B38}" srcOrd="0" destOrd="0" parTransId="{51DA0BEC-94B4-46DE-924D-60727DCA1519}" sibTransId="{7CBC7109-CE88-4322-A325-B8BDD3F6FF6D}"/>
    <dgm:cxn modelId="{84641ABC-243F-4546-B68A-083E44352F6F}" type="presParOf" srcId="{15957EF8-6BDF-4DEE-8E2B-D5E240B875C9}" destId="{AE7696C0-7BE3-4360-A00A-B738E87212F3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82A803-A513-452B-AA2A-6F5E6D64B8A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C30EC8-653E-4914-9E54-9FF154B07D30}">
      <dgm:prSet/>
      <dgm:spPr/>
      <dgm:t>
        <a:bodyPr/>
        <a:lstStyle/>
        <a:p>
          <a:pPr rtl="0"/>
          <a:r>
            <a:rPr lang="en-US" dirty="0"/>
            <a:t>Cognitive ability is the strongest predictor of academic performance (Jensen, 1998).</a:t>
          </a:r>
        </a:p>
      </dgm:t>
    </dgm:pt>
    <dgm:pt modelId="{E1CBE9D7-AF96-42B7-BECB-C373A09107CC}" type="parTrans" cxnId="{3ADA5C17-24DA-428C-AC91-4A561254D010}">
      <dgm:prSet/>
      <dgm:spPr/>
      <dgm:t>
        <a:bodyPr/>
        <a:lstStyle/>
        <a:p>
          <a:endParaRPr lang="en-US"/>
        </a:p>
      </dgm:t>
    </dgm:pt>
    <dgm:pt modelId="{F3647A00-7F22-41E0-B565-7EF256B05A37}" type="sibTrans" cxnId="{3ADA5C17-24DA-428C-AC91-4A561254D010}">
      <dgm:prSet/>
      <dgm:spPr/>
      <dgm:t>
        <a:bodyPr/>
        <a:lstStyle/>
        <a:p>
          <a:endParaRPr lang="en-US"/>
        </a:p>
      </dgm:t>
    </dgm:pt>
    <dgm:pt modelId="{03C940FB-7B61-443D-AA73-3C96A87AA330}" type="pres">
      <dgm:prSet presAssocID="{3B82A803-A513-452B-AA2A-6F5E6D64B8A5}" presName="linear" presStyleCnt="0">
        <dgm:presLayoutVars>
          <dgm:animLvl val="lvl"/>
          <dgm:resizeHandles val="exact"/>
        </dgm:presLayoutVars>
      </dgm:prSet>
      <dgm:spPr/>
    </dgm:pt>
    <dgm:pt modelId="{ECD4A428-D8E5-46F9-ABAC-A182A7CE23E7}" type="pres">
      <dgm:prSet presAssocID="{0CC30EC8-653E-4914-9E54-9FF154B07D3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ADA5C17-24DA-428C-AC91-4A561254D010}" srcId="{3B82A803-A513-452B-AA2A-6F5E6D64B8A5}" destId="{0CC30EC8-653E-4914-9E54-9FF154B07D30}" srcOrd="0" destOrd="0" parTransId="{E1CBE9D7-AF96-42B7-BECB-C373A09107CC}" sibTransId="{F3647A00-7F22-41E0-B565-7EF256B05A37}"/>
    <dgm:cxn modelId="{CEDBE161-EE06-4442-8068-919FA8A06E3B}" type="presOf" srcId="{3B82A803-A513-452B-AA2A-6F5E6D64B8A5}" destId="{03C940FB-7B61-443D-AA73-3C96A87AA330}" srcOrd="0" destOrd="0" presId="urn:microsoft.com/office/officeart/2005/8/layout/vList2"/>
    <dgm:cxn modelId="{427A8ECD-3C95-4A67-8E38-83E8772F89F2}" type="presOf" srcId="{0CC30EC8-653E-4914-9E54-9FF154B07D30}" destId="{ECD4A428-D8E5-46F9-ABAC-A182A7CE23E7}" srcOrd="0" destOrd="0" presId="urn:microsoft.com/office/officeart/2005/8/layout/vList2"/>
    <dgm:cxn modelId="{158EE903-7C51-45ED-809E-DEFE6704E819}" type="presParOf" srcId="{03C940FB-7B61-443D-AA73-3C96A87AA330}" destId="{ECD4A428-D8E5-46F9-ABAC-A182A7CE23E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C715BC7-8FBD-4372-936D-2B83FD93320B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95403FFC-64A6-44E4-8ADC-3999D08049C3}">
      <dgm:prSet/>
      <dgm:spPr/>
      <dgm:t>
        <a:bodyPr/>
        <a:lstStyle/>
        <a:p>
          <a:pPr rtl="0"/>
          <a:r>
            <a:rPr lang="en-US" dirty="0"/>
            <a:t>Among secondary school students, cognitive ability correlates with academic performance in the order of .50 (e.g. </a:t>
          </a:r>
          <a:r>
            <a:rPr lang="en-US" dirty="0">
              <a:hlinkClick xmlns:r="http://schemas.openxmlformats.org/officeDocument/2006/relationships" r:id="rId1"/>
            </a:rPr>
            <a:t>Sternberg et al., 2001</a:t>
          </a:r>
          <a:r>
            <a:rPr lang="en-US" dirty="0"/>
            <a:t>)</a:t>
          </a:r>
        </a:p>
      </dgm:t>
    </dgm:pt>
    <dgm:pt modelId="{B38D6407-0A33-4D58-A4DA-DBE3A9D2FC41}" type="parTrans" cxnId="{CCFA9EF4-D4B5-4B18-AF37-0C667C3C1016}">
      <dgm:prSet/>
      <dgm:spPr/>
      <dgm:t>
        <a:bodyPr/>
        <a:lstStyle/>
        <a:p>
          <a:endParaRPr lang="en-US"/>
        </a:p>
      </dgm:t>
    </dgm:pt>
    <dgm:pt modelId="{6CCEAEFF-594C-4BC0-B688-DB1FC4EBE5ED}" type="sibTrans" cxnId="{CCFA9EF4-D4B5-4B18-AF37-0C667C3C1016}">
      <dgm:prSet/>
      <dgm:spPr/>
      <dgm:t>
        <a:bodyPr/>
        <a:lstStyle/>
        <a:p>
          <a:endParaRPr lang="en-US"/>
        </a:p>
      </dgm:t>
    </dgm:pt>
    <dgm:pt modelId="{E213A529-03AD-4BEF-B23C-B7599A0A4F62}" type="pres">
      <dgm:prSet presAssocID="{DC715BC7-8FBD-4372-936D-2B83FD93320B}" presName="Name0" presStyleCnt="0">
        <dgm:presLayoutVars>
          <dgm:dir/>
          <dgm:resizeHandles val="exact"/>
        </dgm:presLayoutVars>
      </dgm:prSet>
      <dgm:spPr/>
    </dgm:pt>
    <dgm:pt modelId="{72214043-0812-42DE-B19F-5FC5D2F14625}" type="pres">
      <dgm:prSet presAssocID="{95403FFC-64A6-44E4-8ADC-3999D08049C3}" presName="node" presStyleLbl="node1" presStyleIdx="0" presStyleCnt="1">
        <dgm:presLayoutVars>
          <dgm:bulletEnabled val="1"/>
        </dgm:presLayoutVars>
      </dgm:prSet>
      <dgm:spPr/>
    </dgm:pt>
  </dgm:ptLst>
  <dgm:cxnLst>
    <dgm:cxn modelId="{67366217-8D20-4E4E-B56C-28316F590305}" type="presOf" srcId="{DC715BC7-8FBD-4372-936D-2B83FD93320B}" destId="{E213A529-03AD-4BEF-B23C-B7599A0A4F62}" srcOrd="0" destOrd="0" presId="urn:microsoft.com/office/officeart/2005/8/layout/process1"/>
    <dgm:cxn modelId="{F87A8EAC-7D9C-4450-AB3D-857BFF1EBD10}" type="presOf" srcId="{95403FFC-64A6-44E4-8ADC-3999D08049C3}" destId="{72214043-0812-42DE-B19F-5FC5D2F14625}" srcOrd="0" destOrd="0" presId="urn:microsoft.com/office/officeart/2005/8/layout/process1"/>
    <dgm:cxn modelId="{CCFA9EF4-D4B5-4B18-AF37-0C667C3C1016}" srcId="{DC715BC7-8FBD-4372-936D-2B83FD93320B}" destId="{95403FFC-64A6-44E4-8ADC-3999D08049C3}" srcOrd="0" destOrd="0" parTransId="{B38D6407-0A33-4D58-A4DA-DBE3A9D2FC41}" sibTransId="{6CCEAEFF-594C-4BC0-B688-DB1FC4EBE5ED}"/>
    <dgm:cxn modelId="{BB8E87AD-15D3-4AFD-ACB8-2F36125731CE}" type="presParOf" srcId="{E213A529-03AD-4BEF-B23C-B7599A0A4F62}" destId="{72214043-0812-42DE-B19F-5FC5D2F14625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93C7F-2C70-459F-BE33-D462808ADF75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089AA81-9D67-4903-B61D-087A9061CE61}">
      <dgm:prSet/>
      <dgm:spPr/>
      <dgm:t>
        <a:bodyPr/>
        <a:lstStyle/>
        <a:p>
          <a:pPr rtl="0"/>
          <a:r>
            <a:rPr lang="en-GB" dirty="0"/>
            <a:t>Five year longitudinal study</a:t>
          </a:r>
        </a:p>
      </dgm:t>
    </dgm:pt>
    <dgm:pt modelId="{1CA3D245-9B45-44EE-B6D9-D35CEEAF47EA}" type="parTrans" cxnId="{6DCE4CC5-EEEC-4FDE-A1FF-4FEA68160C0D}">
      <dgm:prSet/>
      <dgm:spPr/>
      <dgm:t>
        <a:bodyPr/>
        <a:lstStyle/>
        <a:p>
          <a:endParaRPr lang="en-US"/>
        </a:p>
      </dgm:t>
    </dgm:pt>
    <dgm:pt modelId="{5DB750D0-BDE4-42A1-B0F6-94E5B8159B7F}" type="sibTrans" cxnId="{6DCE4CC5-EEEC-4FDE-A1FF-4FEA68160C0D}">
      <dgm:prSet/>
      <dgm:spPr/>
      <dgm:t>
        <a:bodyPr/>
        <a:lstStyle/>
        <a:p>
          <a:endParaRPr lang="en-US"/>
        </a:p>
      </dgm:t>
    </dgm:pt>
    <dgm:pt modelId="{72A7CEF4-2F28-473D-BD26-1231540B340B}">
      <dgm:prSet/>
      <dgm:spPr/>
      <dgm:t>
        <a:bodyPr/>
        <a:lstStyle/>
        <a:p>
          <a:pPr rtl="0"/>
          <a:r>
            <a:rPr lang="en-GB"/>
            <a:t>70,000 English children</a:t>
          </a:r>
        </a:p>
      </dgm:t>
    </dgm:pt>
    <dgm:pt modelId="{9FEE79CD-0FA0-4CB1-B0D3-B9A07194BF45}" type="parTrans" cxnId="{893DC902-92F3-45FD-B143-0F655F56B74A}">
      <dgm:prSet/>
      <dgm:spPr/>
      <dgm:t>
        <a:bodyPr/>
        <a:lstStyle/>
        <a:p>
          <a:endParaRPr lang="en-US"/>
        </a:p>
      </dgm:t>
    </dgm:pt>
    <dgm:pt modelId="{F294D778-0722-4550-B85B-E0767CEF0332}" type="sibTrans" cxnId="{893DC902-92F3-45FD-B143-0F655F56B74A}">
      <dgm:prSet/>
      <dgm:spPr/>
      <dgm:t>
        <a:bodyPr/>
        <a:lstStyle/>
        <a:p>
          <a:endParaRPr lang="en-US"/>
        </a:p>
      </dgm:t>
    </dgm:pt>
    <dgm:pt modelId="{AF07E1E9-AF67-4ED9-9715-C8F650859276}">
      <dgm:prSet/>
      <dgm:spPr/>
      <dgm:t>
        <a:bodyPr/>
        <a:lstStyle/>
        <a:p>
          <a:pPr rtl="0"/>
          <a:r>
            <a:rPr lang="en-GB"/>
            <a:t>Examined the association between </a:t>
          </a:r>
          <a:r>
            <a:rPr lang="en-GB" i="1"/>
            <a:t>g</a:t>
          </a:r>
          <a:r>
            <a:rPr lang="en-GB"/>
            <a:t> at age 11 and educational achievement in GCSEs at 16.</a:t>
          </a:r>
        </a:p>
      </dgm:t>
    </dgm:pt>
    <dgm:pt modelId="{AFE870EA-5B25-48FD-8D14-5F86CF938AA9}" type="parTrans" cxnId="{7ABAC2A4-09DD-4935-9E69-DDF9DC74F5E7}">
      <dgm:prSet/>
      <dgm:spPr/>
      <dgm:t>
        <a:bodyPr/>
        <a:lstStyle/>
        <a:p>
          <a:endParaRPr lang="en-US"/>
        </a:p>
      </dgm:t>
    </dgm:pt>
    <dgm:pt modelId="{47B4F2EF-E0EA-41C1-B19A-FD519331957D}" type="sibTrans" cxnId="{7ABAC2A4-09DD-4935-9E69-DDF9DC74F5E7}">
      <dgm:prSet/>
      <dgm:spPr/>
      <dgm:t>
        <a:bodyPr/>
        <a:lstStyle/>
        <a:p>
          <a:endParaRPr lang="en-US"/>
        </a:p>
      </dgm:t>
    </dgm:pt>
    <dgm:pt modelId="{5713D16F-E64A-412F-AFED-B167E15942F8}" type="pres">
      <dgm:prSet presAssocID="{00693C7F-2C70-459F-BE33-D462808ADF75}" presName="Name0" presStyleCnt="0">
        <dgm:presLayoutVars>
          <dgm:dir/>
          <dgm:animLvl val="lvl"/>
          <dgm:resizeHandles val="exact"/>
        </dgm:presLayoutVars>
      </dgm:prSet>
      <dgm:spPr/>
    </dgm:pt>
    <dgm:pt modelId="{3F5662B8-FB27-46BC-8F4A-694CE0D551B3}" type="pres">
      <dgm:prSet presAssocID="{1089AA81-9D67-4903-B61D-087A9061CE61}" presName="composite" presStyleCnt="0"/>
      <dgm:spPr/>
    </dgm:pt>
    <dgm:pt modelId="{DCE50D3C-017B-48E3-A7E5-F7038D269EA5}" type="pres">
      <dgm:prSet presAssocID="{1089AA81-9D67-4903-B61D-087A9061CE61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09ACFB31-D2C0-49E6-AF4D-A9DF6C904D16}" type="pres">
      <dgm:prSet presAssocID="{1089AA81-9D67-4903-B61D-087A9061CE61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893DC902-92F3-45FD-B143-0F655F56B74A}" srcId="{1089AA81-9D67-4903-B61D-087A9061CE61}" destId="{72A7CEF4-2F28-473D-BD26-1231540B340B}" srcOrd="0" destOrd="0" parTransId="{9FEE79CD-0FA0-4CB1-B0D3-B9A07194BF45}" sibTransId="{F294D778-0722-4550-B85B-E0767CEF0332}"/>
    <dgm:cxn modelId="{61A64C6C-CB72-479C-9D23-1DC71A326318}" type="presOf" srcId="{AF07E1E9-AF67-4ED9-9715-C8F650859276}" destId="{09ACFB31-D2C0-49E6-AF4D-A9DF6C904D16}" srcOrd="0" destOrd="1" presId="urn:microsoft.com/office/officeart/2005/8/layout/hList1"/>
    <dgm:cxn modelId="{E001EF50-DA5B-44C6-AC18-457AB9B91845}" type="presOf" srcId="{00693C7F-2C70-459F-BE33-D462808ADF75}" destId="{5713D16F-E64A-412F-AFED-B167E15942F8}" srcOrd="0" destOrd="0" presId="urn:microsoft.com/office/officeart/2005/8/layout/hList1"/>
    <dgm:cxn modelId="{68FB335A-208D-4CDF-BD96-18487BFAE9F8}" type="presOf" srcId="{72A7CEF4-2F28-473D-BD26-1231540B340B}" destId="{09ACFB31-D2C0-49E6-AF4D-A9DF6C904D16}" srcOrd="0" destOrd="0" presId="urn:microsoft.com/office/officeart/2005/8/layout/hList1"/>
    <dgm:cxn modelId="{7ABAC2A4-09DD-4935-9E69-DDF9DC74F5E7}" srcId="{1089AA81-9D67-4903-B61D-087A9061CE61}" destId="{AF07E1E9-AF67-4ED9-9715-C8F650859276}" srcOrd="1" destOrd="0" parTransId="{AFE870EA-5B25-48FD-8D14-5F86CF938AA9}" sibTransId="{47B4F2EF-E0EA-41C1-B19A-FD519331957D}"/>
    <dgm:cxn modelId="{6DCE4CC5-EEEC-4FDE-A1FF-4FEA68160C0D}" srcId="{00693C7F-2C70-459F-BE33-D462808ADF75}" destId="{1089AA81-9D67-4903-B61D-087A9061CE61}" srcOrd="0" destOrd="0" parTransId="{1CA3D245-9B45-44EE-B6D9-D35CEEAF47EA}" sibTransId="{5DB750D0-BDE4-42A1-B0F6-94E5B8159B7F}"/>
    <dgm:cxn modelId="{433891DA-401A-45DC-919D-9D40914F749C}" type="presOf" srcId="{1089AA81-9D67-4903-B61D-087A9061CE61}" destId="{DCE50D3C-017B-48E3-A7E5-F7038D269EA5}" srcOrd="0" destOrd="0" presId="urn:microsoft.com/office/officeart/2005/8/layout/hList1"/>
    <dgm:cxn modelId="{0C9B36F3-A00D-49FB-854D-205EF1D78FA2}" type="presParOf" srcId="{5713D16F-E64A-412F-AFED-B167E15942F8}" destId="{3F5662B8-FB27-46BC-8F4A-694CE0D551B3}" srcOrd="0" destOrd="0" presId="urn:microsoft.com/office/officeart/2005/8/layout/hList1"/>
    <dgm:cxn modelId="{936C38B7-2441-4D41-8515-C523E557C953}" type="presParOf" srcId="{3F5662B8-FB27-46BC-8F4A-694CE0D551B3}" destId="{DCE50D3C-017B-48E3-A7E5-F7038D269EA5}" srcOrd="0" destOrd="0" presId="urn:microsoft.com/office/officeart/2005/8/layout/hList1"/>
    <dgm:cxn modelId="{0C388A90-770C-46A6-920A-87FD81CE0CA0}" type="presParOf" srcId="{3F5662B8-FB27-46BC-8F4A-694CE0D551B3}" destId="{09ACFB31-D2C0-49E6-AF4D-A9DF6C904D1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E3D9DE-0457-42F5-A06C-DE80D87C3B70}" type="doc">
      <dgm:prSet loTypeId="urn:microsoft.com/office/officeart/2005/8/layout/vList5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7DE27E4D-84CD-4423-A6C4-BD0FEAE01B5C}">
      <dgm:prSet custT="1"/>
      <dgm:spPr/>
      <dgm:t>
        <a:bodyPr/>
        <a:lstStyle/>
        <a:p>
          <a:pPr rtl="0"/>
          <a:endParaRPr lang="en-GB" sz="1600" dirty="0"/>
        </a:p>
        <a:p>
          <a:pPr rtl="0"/>
          <a:r>
            <a:rPr lang="en-GB" sz="1600" dirty="0"/>
            <a:t>An internal state that arouses, directs and maintains behaviour</a:t>
          </a:r>
        </a:p>
        <a:p>
          <a:pPr rtl="0"/>
          <a:r>
            <a:rPr lang="en-US" sz="1600" dirty="0"/>
            <a:t>Motivation refers to “the reasons underlying </a:t>
          </a:r>
          <a:r>
            <a:rPr lang="en-US" sz="1600" dirty="0" err="1"/>
            <a:t>behaviour</a:t>
          </a:r>
          <a:r>
            <a:rPr lang="en-US" sz="1600" dirty="0"/>
            <a:t>” (</a:t>
          </a:r>
          <a:r>
            <a:rPr lang="en-US" sz="1600" dirty="0" err="1"/>
            <a:t>Guay</a:t>
          </a:r>
          <a:r>
            <a:rPr lang="en-US" sz="1600" dirty="0"/>
            <a:t> et al., 2010, p. 712). </a:t>
          </a:r>
          <a:endParaRPr lang="en-GB" sz="1600" dirty="0"/>
        </a:p>
        <a:p>
          <a:pPr rtl="0"/>
          <a:endParaRPr lang="en-US" sz="1600" dirty="0"/>
        </a:p>
      </dgm:t>
    </dgm:pt>
    <dgm:pt modelId="{5139D49F-B08C-4CD5-8B0C-0E9C702B8E66}" type="parTrans" cxnId="{26CEF397-0037-4E4B-A283-18E3F5C89757}">
      <dgm:prSet/>
      <dgm:spPr/>
      <dgm:t>
        <a:bodyPr/>
        <a:lstStyle/>
        <a:p>
          <a:endParaRPr lang="en-US"/>
        </a:p>
      </dgm:t>
    </dgm:pt>
    <dgm:pt modelId="{F5FEDF9B-20D9-4C70-8884-539F2C76EAF5}" type="sibTrans" cxnId="{26CEF397-0037-4E4B-A283-18E3F5C89757}">
      <dgm:prSet/>
      <dgm:spPr/>
      <dgm:t>
        <a:bodyPr/>
        <a:lstStyle/>
        <a:p>
          <a:endParaRPr lang="en-US"/>
        </a:p>
      </dgm:t>
    </dgm:pt>
    <dgm:pt modelId="{7D84A49C-E3D7-417F-AC53-24BD18409A72}" type="pres">
      <dgm:prSet presAssocID="{02E3D9DE-0457-42F5-A06C-DE80D87C3B70}" presName="Name0" presStyleCnt="0">
        <dgm:presLayoutVars>
          <dgm:dir/>
          <dgm:animLvl val="lvl"/>
          <dgm:resizeHandles val="exact"/>
        </dgm:presLayoutVars>
      </dgm:prSet>
      <dgm:spPr/>
    </dgm:pt>
    <dgm:pt modelId="{E15C4981-404E-4BFE-B9C6-ACD2ADF6A18D}" type="pres">
      <dgm:prSet presAssocID="{7DE27E4D-84CD-4423-A6C4-BD0FEAE01B5C}" presName="linNode" presStyleCnt="0"/>
      <dgm:spPr/>
    </dgm:pt>
    <dgm:pt modelId="{9425806A-E67C-4DC9-8CAF-D610068D1900}" type="pres">
      <dgm:prSet presAssocID="{7DE27E4D-84CD-4423-A6C4-BD0FEAE01B5C}" presName="parentText" presStyleLbl="node1" presStyleIdx="0" presStyleCnt="1" custScaleX="277776" custLinFactNeighborX="1" custLinFactNeighborY="-11111">
        <dgm:presLayoutVars>
          <dgm:chMax val="1"/>
          <dgm:bulletEnabled val="1"/>
        </dgm:presLayoutVars>
      </dgm:prSet>
      <dgm:spPr/>
    </dgm:pt>
  </dgm:ptLst>
  <dgm:cxnLst>
    <dgm:cxn modelId="{53777532-64AB-4605-8DEE-E57F97BE0869}" type="presOf" srcId="{7DE27E4D-84CD-4423-A6C4-BD0FEAE01B5C}" destId="{9425806A-E67C-4DC9-8CAF-D610068D1900}" srcOrd="0" destOrd="0" presId="urn:microsoft.com/office/officeart/2005/8/layout/vList5"/>
    <dgm:cxn modelId="{B5A31A64-D464-446F-824F-B1C60146331C}" type="presOf" srcId="{02E3D9DE-0457-42F5-A06C-DE80D87C3B70}" destId="{7D84A49C-E3D7-417F-AC53-24BD18409A72}" srcOrd="0" destOrd="0" presId="urn:microsoft.com/office/officeart/2005/8/layout/vList5"/>
    <dgm:cxn modelId="{26CEF397-0037-4E4B-A283-18E3F5C89757}" srcId="{02E3D9DE-0457-42F5-A06C-DE80D87C3B70}" destId="{7DE27E4D-84CD-4423-A6C4-BD0FEAE01B5C}" srcOrd="0" destOrd="0" parTransId="{5139D49F-B08C-4CD5-8B0C-0E9C702B8E66}" sibTransId="{F5FEDF9B-20D9-4C70-8884-539F2C76EAF5}"/>
    <dgm:cxn modelId="{10236381-0DD0-4B38-B9B8-EC0EB9E580AA}" type="presParOf" srcId="{7D84A49C-E3D7-417F-AC53-24BD18409A72}" destId="{E15C4981-404E-4BFE-B9C6-ACD2ADF6A18D}" srcOrd="0" destOrd="0" presId="urn:microsoft.com/office/officeart/2005/8/layout/vList5"/>
    <dgm:cxn modelId="{C80958EC-B6C1-439E-9B9A-F0B4682128AA}" type="presParOf" srcId="{E15C4981-404E-4BFE-B9C6-ACD2ADF6A18D}" destId="{9425806A-E67C-4DC9-8CAF-D610068D190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choices people make about their behaviour? E.g., why do some focus on homework and others watch TV?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/>
      <dgm:spPr/>
    </dgm:pt>
  </dgm:ptLst>
  <dgm:cxnLst>
    <dgm:cxn modelId="{8961A74A-9C9D-4F6C-9B1B-A8318D1CBA18}" type="presOf" srcId="{974EE7B2-33D2-451B-B0E8-D7EB3A665C08}" destId="{C5B37252-9C92-4DBA-9C1F-BCF5A6730E3E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089278D3-9B33-4A2A-ABB0-E6C3AC39D91A}" type="presOf" srcId="{D6BF8C55-DC70-49FB-9769-0F128826EF6F}" destId="{AFB500AB-F487-4CEE-BD74-FAFEE5AB71B0}" srcOrd="0" destOrd="0" presId="urn:microsoft.com/office/officeart/2005/8/layout/venn1"/>
    <dgm:cxn modelId="{DFF232A0-6E6D-438A-9D9F-E1B2E54CBD02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How long does it take to get started? E.g., why do some start homework straight away and others procrastinate?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 custLinFactNeighborX="-69629" custLinFactNeighborY="6329"/>
      <dgm:spPr/>
    </dgm:pt>
  </dgm:ptLst>
  <dgm:cxnLst>
    <dgm:cxn modelId="{12D51C31-0A17-4F05-8A4D-211E6264C284}" type="presOf" srcId="{974EE7B2-33D2-451B-B0E8-D7EB3A665C08}" destId="{C5B37252-9C92-4DBA-9C1F-BCF5A6730E3E}" srcOrd="0" destOrd="0" presId="urn:microsoft.com/office/officeart/2005/8/layout/venn1"/>
    <dgm:cxn modelId="{6CD0029E-4C83-4C51-8AAF-0FF14430170F}" type="presOf" srcId="{D6BF8C55-DC70-49FB-9769-0F128826EF6F}" destId="{AFB500AB-F487-4CEE-BD74-FAFEE5AB71B0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CBEB6574-DACE-47C5-B383-578CCB6BB61E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is the intensity or level of involvement? E.g., once the bag is open, is the student engrossed or just going through the motions?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06667" custLinFactNeighborX="0" custLinFactNeighborY="5030"/>
      <dgm:spPr/>
    </dgm:pt>
  </dgm:ptLst>
  <dgm:cxnLst>
    <dgm:cxn modelId="{64ACE70B-C778-41B4-95BC-2D05023AADC3}" type="presOf" srcId="{974EE7B2-33D2-451B-B0E8-D7EB3A665C08}" destId="{C5B37252-9C92-4DBA-9C1F-BCF5A6730E3E}" srcOrd="0" destOrd="0" presId="urn:microsoft.com/office/officeart/2005/8/layout/venn1"/>
    <dgm:cxn modelId="{E6E1C64A-AC9B-461A-AD39-B31AAEDBA370}" type="presOf" srcId="{D6BF8C55-DC70-49FB-9769-0F128826EF6F}" destId="{AFB500AB-F487-4CEE-BD74-FAFEE5AB71B0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6B0B5E28-676A-47AC-95B2-1C710C75AA9C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causes someone to persist or give up? Will a student read the full journal article or just the first few pages?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 custLinFactNeighborX="-15577"/>
      <dgm:spPr/>
    </dgm:pt>
  </dgm:ptLst>
  <dgm:cxnLst>
    <dgm:cxn modelId="{B52A5C43-2BF2-49C5-B92A-310575195DB9}" type="presOf" srcId="{D6BF8C55-DC70-49FB-9769-0F128826EF6F}" destId="{AFB500AB-F487-4CEE-BD74-FAFEE5AB71B0}" srcOrd="0" destOrd="0" presId="urn:microsoft.com/office/officeart/2005/8/layout/venn1"/>
    <dgm:cxn modelId="{04B0BA55-6229-4BA3-84DD-872B36D1CE51}" type="presOf" srcId="{974EE7B2-33D2-451B-B0E8-D7EB3A665C08}" destId="{C5B37252-9C92-4DBA-9C1F-BCF5A6730E3E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B794645C-FBFF-4092-92AA-B07D96A61A47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is the person thinking and feeling while engaged in the activity? Are they enjoying, feeling competent or worrying about something? 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 custLinFactNeighborX="-15577"/>
      <dgm:spPr/>
    </dgm:pt>
  </dgm:ptLst>
  <dgm:cxnLst>
    <dgm:cxn modelId="{B40F3825-49A3-4C5C-8EA6-D0D95300620E}" type="presOf" srcId="{D6BF8C55-DC70-49FB-9769-0F128826EF6F}" destId="{AFB500AB-F487-4CEE-BD74-FAFEE5AB71B0}" srcOrd="0" destOrd="0" presId="urn:microsoft.com/office/officeart/2005/8/layout/venn1"/>
    <dgm:cxn modelId="{0D1FC934-80D6-4035-AB13-57B952A2FB09}" type="presOf" srcId="{974EE7B2-33D2-451B-B0E8-D7EB3A665C08}" destId="{C5B37252-9C92-4DBA-9C1F-BCF5A6730E3E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D533FB98-3A66-4022-A25A-F47F5BF1DFD3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0AE74EC-3FBC-4BF6-8ED1-93AB3A8B73F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E07658-EF64-477F-8073-EFB5540E3C30}">
      <dgm:prSet/>
      <dgm:spPr/>
      <dgm:t>
        <a:bodyPr/>
        <a:lstStyle/>
        <a:p>
          <a:pPr rtl="0"/>
          <a:r>
            <a:rPr lang="en-US" dirty="0"/>
            <a:t>Sammy loves to run, and will often go running just to clear his head or blow off steam. </a:t>
          </a:r>
          <a:endParaRPr lang="en-GB" dirty="0"/>
        </a:p>
      </dgm:t>
    </dgm:pt>
    <dgm:pt modelId="{DC19AF2D-96DE-4998-BBD7-5DE12C2DD842}" type="parTrans" cxnId="{4FB69EB0-529E-404A-880C-62A10A18884C}">
      <dgm:prSet/>
      <dgm:spPr/>
      <dgm:t>
        <a:bodyPr/>
        <a:lstStyle/>
        <a:p>
          <a:endParaRPr lang="en-GB"/>
        </a:p>
      </dgm:t>
    </dgm:pt>
    <dgm:pt modelId="{F557CBE1-32B6-4873-B9FD-F1D1C0EEC9E6}" type="sibTrans" cxnId="{4FB69EB0-529E-404A-880C-62A10A18884C}">
      <dgm:prSet/>
      <dgm:spPr/>
      <dgm:t>
        <a:bodyPr/>
        <a:lstStyle/>
        <a:p>
          <a:endParaRPr lang="en-GB"/>
        </a:p>
      </dgm:t>
    </dgm:pt>
    <dgm:pt modelId="{002ABBE4-9589-46F0-9064-E78F82C74036}" type="pres">
      <dgm:prSet presAssocID="{40AE74EC-3FBC-4BF6-8ED1-93AB3A8B73F3}" presName="linear" presStyleCnt="0">
        <dgm:presLayoutVars>
          <dgm:animLvl val="lvl"/>
          <dgm:resizeHandles val="exact"/>
        </dgm:presLayoutVars>
      </dgm:prSet>
      <dgm:spPr/>
    </dgm:pt>
    <dgm:pt modelId="{4E1E3B85-D60A-485A-A1A3-C623A833050A}" type="pres">
      <dgm:prSet presAssocID="{F4E07658-EF64-477F-8073-EFB5540E3C30}" presName="parentText" presStyleLbl="node1" presStyleIdx="0" presStyleCnt="1" custScaleY="121762" custLinFactNeighborX="29825" custLinFactNeighborY="8074">
        <dgm:presLayoutVars>
          <dgm:chMax val="0"/>
          <dgm:bulletEnabled val="1"/>
        </dgm:presLayoutVars>
      </dgm:prSet>
      <dgm:spPr/>
    </dgm:pt>
  </dgm:ptLst>
  <dgm:cxnLst>
    <dgm:cxn modelId="{083C1037-6FFE-4211-8A11-D3924A73E29E}" type="presOf" srcId="{40AE74EC-3FBC-4BF6-8ED1-93AB3A8B73F3}" destId="{002ABBE4-9589-46F0-9064-E78F82C74036}" srcOrd="0" destOrd="0" presId="urn:microsoft.com/office/officeart/2005/8/layout/vList2"/>
    <dgm:cxn modelId="{0B3BF175-BD45-4886-9BFC-26CCFE833DE6}" type="presOf" srcId="{F4E07658-EF64-477F-8073-EFB5540E3C30}" destId="{4E1E3B85-D60A-485A-A1A3-C623A833050A}" srcOrd="0" destOrd="0" presId="urn:microsoft.com/office/officeart/2005/8/layout/vList2"/>
    <dgm:cxn modelId="{4FB69EB0-529E-404A-880C-62A10A18884C}" srcId="{40AE74EC-3FBC-4BF6-8ED1-93AB3A8B73F3}" destId="{F4E07658-EF64-477F-8073-EFB5540E3C30}" srcOrd="0" destOrd="0" parTransId="{DC19AF2D-96DE-4998-BBD7-5DE12C2DD842}" sibTransId="{F557CBE1-32B6-4873-B9FD-F1D1C0EEC9E6}"/>
    <dgm:cxn modelId="{AA06E8BA-FEC3-414B-9D0B-3C19251EEEF3}" type="presParOf" srcId="{002ABBE4-9589-46F0-9064-E78F82C74036}" destId="{4E1E3B85-D60A-485A-A1A3-C623A83305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D17A349-FE1C-4B08-955C-8160D5F88E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BBA4541-A1F5-4930-9C53-7688808D855C}">
      <dgm:prSet/>
      <dgm:spPr/>
      <dgm:t>
        <a:bodyPr/>
        <a:lstStyle/>
        <a:p>
          <a:pPr rtl="0"/>
          <a:r>
            <a:rPr lang="en-US" dirty="0" err="1"/>
            <a:t>Dani</a:t>
          </a:r>
          <a:r>
            <a:rPr lang="en-US" dirty="0"/>
            <a:t>, meanwhile, hates to run, but she does it because her doctor told her that she needs to lose weight or she might end up with diabetes. </a:t>
          </a:r>
          <a:endParaRPr lang="en-GB" dirty="0"/>
        </a:p>
      </dgm:t>
    </dgm:pt>
    <dgm:pt modelId="{B3DF558D-F237-4990-B95D-7A85B697DE3C}" type="parTrans" cxnId="{F3677FE5-0CAB-4F93-BB14-47DE93A24E0C}">
      <dgm:prSet/>
      <dgm:spPr/>
      <dgm:t>
        <a:bodyPr/>
        <a:lstStyle/>
        <a:p>
          <a:endParaRPr lang="en-GB"/>
        </a:p>
      </dgm:t>
    </dgm:pt>
    <dgm:pt modelId="{214CC856-B913-4C2D-B3DD-4CD6A1E8403C}" type="sibTrans" cxnId="{F3677FE5-0CAB-4F93-BB14-47DE93A24E0C}">
      <dgm:prSet/>
      <dgm:spPr/>
      <dgm:t>
        <a:bodyPr/>
        <a:lstStyle/>
        <a:p>
          <a:endParaRPr lang="en-GB"/>
        </a:p>
      </dgm:t>
    </dgm:pt>
    <dgm:pt modelId="{C074E81B-24C4-44D8-94AD-025586217E08}" type="pres">
      <dgm:prSet presAssocID="{0D17A349-FE1C-4B08-955C-8160D5F88E55}" presName="linear" presStyleCnt="0">
        <dgm:presLayoutVars>
          <dgm:animLvl val="lvl"/>
          <dgm:resizeHandles val="exact"/>
        </dgm:presLayoutVars>
      </dgm:prSet>
      <dgm:spPr/>
    </dgm:pt>
    <dgm:pt modelId="{4D428037-F3C9-4837-8F44-F81F29854C19}" type="pres">
      <dgm:prSet presAssocID="{5BBA4541-A1F5-4930-9C53-7688808D855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2E31D17-9DD9-4717-9628-740FEE499B77}" type="presOf" srcId="{5BBA4541-A1F5-4930-9C53-7688808D855C}" destId="{4D428037-F3C9-4837-8F44-F81F29854C19}" srcOrd="0" destOrd="0" presId="urn:microsoft.com/office/officeart/2005/8/layout/vList2"/>
    <dgm:cxn modelId="{F0A2CC91-3296-4C5B-A00B-56BE31886DDE}" type="presOf" srcId="{0D17A349-FE1C-4B08-955C-8160D5F88E55}" destId="{C074E81B-24C4-44D8-94AD-025586217E08}" srcOrd="0" destOrd="0" presId="urn:microsoft.com/office/officeart/2005/8/layout/vList2"/>
    <dgm:cxn modelId="{F3677FE5-0CAB-4F93-BB14-47DE93A24E0C}" srcId="{0D17A349-FE1C-4B08-955C-8160D5F88E55}" destId="{5BBA4541-A1F5-4930-9C53-7688808D855C}" srcOrd="0" destOrd="0" parTransId="{B3DF558D-F237-4990-B95D-7A85B697DE3C}" sibTransId="{214CC856-B913-4C2D-B3DD-4CD6A1E8403C}"/>
    <dgm:cxn modelId="{19098250-4949-46CF-A2E3-FB0C78C7A226}" type="presParOf" srcId="{C074E81B-24C4-44D8-94AD-025586217E08}" destId="{4D428037-F3C9-4837-8F44-F81F29854C1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6BBC696-7C3B-42AA-91AB-A79B24F672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550AA6-12B7-4A9B-A6E4-E28B2B33230A}">
      <dgm:prSet custT="1"/>
      <dgm:spPr/>
      <dgm:t>
        <a:bodyPr/>
        <a:lstStyle/>
        <a:p>
          <a:pPr algn="ctr" rtl="0"/>
          <a:r>
            <a:rPr lang="en-US" sz="2000" dirty="0"/>
            <a:t>Studies have shown that people are more likely to stick to a task, invest more time in a task, and be more successful at it if they are intrinsically motivated. </a:t>
          </a:r>
        </a:p>
      </dgm:t>
    </dgm:pt>
    <dgm:pt modelId="{09098A0B-963C-4295-8F47-8130030ED783}" type="parTrans" cxnId="{C616314E-A8E5-45AC-99A7-597136E6BA25}">
      <dgm:prSet/>
      <dgm:spPr/>
      <dgm:t>
        <a:bodyPr/>
        <a:lstStyle/>
        <a:p>
          <a:endParaRPr lang="en-US"/>
        </a:p>
      </dgm:t>
    </dgm:pt>
    <dgm:pt modelId="{580CFA2A-B7CC-48D9-A7EF-57B35CFFABEE}" type="sibTrans" cxnId="{C616314E-A8E5-45AC-99A7-597136E6BA25}">
      <dgm:prSet/>
      <dgm:spPr/>
      <dgm:t>
        <a:bodyPr/>
        <a:lstStyle/>
        <a:p>
          <a:endParaRPr lang="en-US"/>
        </a:p>
      </dgm:t>
    </dgm:pt>
    <dgm:pt modelId="{5D5D087B-6012-4866-8537-1AFE9240EF12}" type="pres">
      <dgm:prSet presAssocID="{56BBC696-7C3B-42AA-91AB-A79B24F67216}" presName="linear" presStyleCnt="0">
        <dgm:presLayoutVars>
          <dgm:animLvl val="lvl"/>
          <dgm:resizeHandles val="exact"/>
        </dgm:presLayoutVars>
      </dgm:prSet>
      <dgm:spPr/>
    </dgm:pt>
    <dgm:pt modelId="{E8938F46-3F19-471D-BC91-B7449D425EDC}" type="pres">
      <dgm:prSet presAssocID="{0D550AA6-12B7-4A9B-A6E4-E28B2B33230A}" presName="parentText" presStyleLbl="node1" presStyleIdx="0" presStyleCnt="1" custScaleY="404551">
        <dgm:presLayoutVars>
          <dgm:chMax val="0"/>
          <dgm:bulletEnabled val="1"/>
        </dgm:presLayoutVars>
      </dgm:prSet>
      <dgm:spPr/>
    </dgm:pt>
  </dgm:ptLst>
  <dgm:cxnLst>
    <dgm:cxn modelId="{C616314E-A8E5-45AC-99A7-597136E6BA25}" srcId="{56BBC696-7C3B-42AA-91AB-A79B24F67216}" destId="{0D550AA6-12B7-4A9B-A6E4-E28B2B33230A}" srcOrd="0" destOrd="0" parTransId="{09098A0B-963C-4295-8F47-8130030ED783}" sibTransId="{580CFA2A-B7CC-48D9-A7EF-57B35CFFABEE}"/>
    <dgm:cxn modelId="{A31BADA1-8343-4377-A523-81BA7C5DBFBE}" type="presOf" srcId="{0D550AA6-12B7-4A9B-A6E4-E28B2B33230A}" destId="{E8938F46-3F19-471D-BC91-B7449D425EDC}" srcOrd="0" destOrd="0" presId="urn:microsoft.com/office/officeart/2005/8/layout/vList2"/>
    <dgm:cxn modelId="{4EDCB0CD-14DB-4E06-B084-304F83CB6D37}" type="presOf" srcId="{56BBC696-7C3B-42AA-91AB-A79B24F67216}" destId="{5D5D087B-6012-4866-8537-1AFE9240EF12}" srcOrd="0" destOrd="0" presId="urn:microsoft.com/office/officeart/2005/8/layout/vList2"/>
    <dgm:cxn modelId="{DB1C5C9F-C6F6-47AB-B970-332FDE13BC3E}" type="presParOf" srcId="{5D5D087B-6012-4866-8537-1AFE9240EF12}" destId="{E8938F46-3F19-471D-BC91-B7449D425ED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EE1459F-538A-4806-AF2C-4E98CB0D9DD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E581F10-823D-49AA-91EA-94AC1304FD44}">
      <dgm:prSet/>
      <dgm:spPr/>
      <dgm:t>
        <a:bodyPr/>
        <a:lstStyle/>
        <a:p>
          <a:pPr rtl="0"/>
          <a:r>
            <a:rPr lang="en-US"/>
            <a:t>However, extrinsic motivation has its place, too. </a:t>
          </a:r>
          <a:endParaRPr lang="en-GB"/>
        </a:p>
      </dgm:t>
    </dgm:pt>
    <dgm:pt modelId="{D39BB099-AEC4-46EA-8189-9122AC345BFC}" type="parTrans" cxnId="{51CEF0D5-AAAD-4800-8828-E1BC4BB47C98}">
      <dgm:prSet/>
      <dgm:spPr/>
      <dgm:t>
        <a:bodyPr/>
        <a:lstStyle/>
        <a:p>
          <a:endParaRPr lang="en-GB"/>
        </a:p>
      </dgm:t>
    </dgm:pt>
    <dgm:pt modelId="{12A90A1A-CA9C-47A8-9C31-49F6008D6716}" type="sibTrans" cxnId="{51CEF0D5-AAAD-4800-8828-E1BC4BB47C98}">
      <dgm:prSet/>
      <dgm:spPr/>
      <dgm:t>
        <a:bodyPr/>
        <a:lstStyle/>
        <a:p>
          <a:endParaRPr lang="en-GB"/>
        </a:p>
      </dgm:t>
    </dgm:pt>
    <dgm:pt modelId="{99C6641F-A248-44BD-8E69-F59EF03E57D9}">
      <dgm:prSet/>
      <dgm:spPr/>
      <dgm:t>
        <a:bodyPr/>
        <a:lstStyle/>
        <a:p>
          <a:pPr rtl="0"/>
          <a:r>
            <a:rPr lang="en-US"/>
            <a:t>After all, without extrinsic motivation, many of us would never exercise, never go to work, and never clean our houses. </a:t>
          </a:r>
          <a:endParaRPr lang="en-GB"/>
        </a:p>
      </dgm:t>
    </dgm:pt>
    <dgm:pt modelId="{C5A0EC2B-08CD-453A-B759-141A22A12AC0}" type="parTrans" cxnId="{B694EE0A-95B1-42EC-9587-B1E5CAEAD7C2}">
      <dgm:prSet/>
      <dgm:spPr/>
      <dgm:t>
        <a:bodyPr/>
        <a:lstStyle/>
        <a:p>
          <a:endParaRPr lang="en-GB"/>
        </a:p>
      </dgm:t>
    </dgm:pt>
    <dgm:pt modelId="{8F020CC3-0B18-425C-9649-39BD58875E96}" type="sibTrans" cxnId="{B694EE0A-95B1-42EC-9587-B1E5CAEAD7C2}">
      <dgm:prSet/>
      <dgm:spPr/>
      <dgm:t>
        <a:bodyPr/>
        <a:lstStyle/>
        <a:p>
          <a:endParaRPr lang="en-GB"/>
        </a:p>
      </dgm:t>
    </dgm:pt>
    <dgm:pt modelId="{C8E73494-DE1B-47B2-AB70-F8FCC26DA243}">
      <dgm:prSet/>
      <dgm:spPr/>
      <dgm:t>
        <a:bodyPr/>
        <a:lstStyle/>
        <a:p>
          <a:pPr rtl="0"/>
          <a:r>
            <a:rPr lang="en-US"/>
            <a:t>Many day-to-day tasks that are required to live a healthy life are extrinsically motivated. </a:t>
          </a:r>
          <a:endParaRPr lang="en-GB"/>
        </a:p>
      </dgm:t>
    </dgm:pt>
    <dgm:pt modelId="{6165F61E-A25D-4B47-B85F-E3A153C50093}" type="parTrans" cxnId="{1B2CE814-9D50-4352-8C83-823D997D9740}">
      <dgm:prSet/>
      <dgm:spPr/>
      <dgm:t>
        <a:bodyPr/>
        <a:lstStyle/>
        <a:p>
          <a:endParaRPr lang="en-GB"/>
        </a:p>
      </dgm:t>
    </dgm:pt>
    <dgm:pt modelId="{B8131C65-9CD4-4247-B928-89F5CDAECE1B}" type="sibTrans" cxnId="{1B2CE814-9D50-4352-8C83-823D997D9740}">
      <dgm:prSet/>
      <dgm:spPr/>
      <dgm:t>
        <a:bodyPr/>
        <a:lstStyle/>
        <a:p>
          <a:endParaRPr lang="en-GB"/>
        </a:p>
      </dgm:t>
    </dgm:pt>
    <dgm:pt modelId="{4DF6E787-324B-4304-B190-F45764E37D88}">
      <dgm:prSet/>
      <dgm:spPr/>
      <dgm:t>
        <a:bodyPr/>
        <a:lstStyle/>
        <a:p>
          <a:pPr rtl="0"/>
          <a:r>
            <a:rPr lang="en-US"/>
            <a:t>Besides, who doesn't like to be rewarded for what they do? </a:t>
          </a:r>
          <a:endParaRPr lang="en-GB"/>
        </a:p>
      </dgm:t>
    </dgm:pt>
    <dgm:pt modelId="{8EDB9C9E-5CF7-42F5-B5BA-2B16E0AEB703}" type="parTrans" cxnId="{4BD8263B-C96F-4B91-81FA-7352585743A4}">
      <dgm:prSet/>
      <dgm:spPr/>
      <dgm:t>
        <a:bodyPr/>
        <a:lstStyle/>
        <a:p>
          <a:endParaRPr lang="en-GB"/>
        </a:p>
      </dgm:t>
    </dgm:pt>
    <dgm:pt modelId="{6729ABC8-1AB1-440A-A0FB-9C6195917109}" type="sibTrans" cxnId="{4BD8263B-C96F-4B91-81FA-7352585743A4}">
      <dgm:prSet/>
      <dgm:spPr/>
      <dgm:t>
        <a:bodyPr/>
        <a:lstStyle/>
        <a:p>
          <a:endParaRPr lang="en-GB"/>
        </a:p>
      </dgm:t>
    </dgm:pt>
    <dgm:pt modelId="{0BACF26B-D372-44B8-9E8F-CE4B8594884E}" type="pres">
      <dgm:prSet presAssocID="{EEE1459F-538A-4806-AF2C-4E98CB0D9DDE}" presName="vert0" presStyleCnt="0">
        <dgm:presLayoutVars>
          <dgm:dir/>
          <dgm:animOne val="branch"/>
          <dgm:animLvl val="lvl"/>
        </dgm:presLayoutVars>
      </dgm:prSet>
      <dgm:spPr/>
    </dgm:pt>
    <dgm:pt modelId="{DBBCB4B9-8788-47AD-A449-CF627E946E0E}" type="pres">
      <dgm:prSet presAssocID="{5E581F10-823D-49AA-91EA-94AC1304FD44}" presName="thickLine" presStyleLbl="alignNode1" presStyleIdx="0" presStyleCnt="4"/>
      <dgm:spPr/>
    </dgm:pt>
    <dgm:pt modelId="{E0B0761C-E845-4A71-A034-E33D3769D703}" type="pres">
      <dgm:prSet presAssocID="{5E581F10-823D-49AA-91EA-94AC1304FD44}" presName="horz1" presStyleCnt="0"/>
      <dgm:spPr/>
    </dgm:pt>
    <dgm:pt modelId="{CA5FC5A2-E0C2-4A2D-8920-639F7485AE39}" type="pres">
      <dgm:prSet presAssocID="{5E581F10-823D-49AA-91EA-94AC1304FD44}" presName="tx1" presStyleLbl="revTx" presStyleIdx="0" presStyleCnt="4"/>
      <dgm:spPr/>
    </dgm:pt>
    <dgm:pt modelId="{E738C93A-F396-40DD-B70E-A0CEBC82C7AF}" type="pres">
      <dgm:prSet presAssocID="{5E581F10-823D-49AA-91EA-94AC1304FD44}" presName="vert1" presStyleCnt="0"/>
      <dgm:spPr/>
    </dgm:pt>
    <dgm:pt modelId="{BC5033AB-E2C4-4471-A503-6A534F9F6ECE}" type="pres">
      <dgm:prSet presAssocID="{99C6641F-A248-44BD-8E69-F59EF03E57D9}" presName="thickLine" presStyleLbl="alignNode1" presStyleIdx="1" presStyleCnt="4"/>
      <dgm:spPr/>
    </dgm:pt>
    <dgm:pt modelId="{82ECB932-BE99-43D3-B53A-943C90057AAC}" type="pres">
      <dgm:prSet presAssocID="{99C6641F-A248-44BD-8E69-F59EF03E57D9}" presName="horz1" presStyleCnt="0"/>
      <dgm:spPr/>
    </dgm:pt>
    <dgm:pt modelId="{385258D3-A52E-476A-9967-5014B4B95028}" type="pres">
      <dgm:prSet presAssocID="{99C6641F-A248-44BD-8E69-F59EF03E57D9}" presName="tx1" presStyleLbl="revTx" presStyleIdx="1" presStyleCnt="4"/>
      <dgm:spPr/>
    </dgm:pt>
    <dgm:pt modelId="{0748E5FB-8D1D-4999-8B7D-2D7DB1D8FCB6}" type="pres">
      <dgm:prSet presAssocID="{99C6641F-A248-44BD-8E69-F59EF03E57D9}" presName="vert1" presStyleCnt="0"/>
      <dgm:spPr/>
    </dgm:pt>
    <dgm:pt modelId="{43B204A2-E853-40E0-890E-B12456325115}" type="pres">
      <dgm:prSet presAssocID="{C8E73494-DE1B-47B2-AB70-F8FCC26DA243}" presName="thickLine" presStyleLbl="alignNode1" presStyleIdx="2" presStyleCnt="4"/>
      <dgm:spPr/>
    </dgm:pt>
    <dgm:pt modelId="{F9408160-F2F3-4B27-BF99-5F521B1E895A}" type="pres">
      <dgm:prSet presAssocID="{C8E73494-DE1B-47B2-AB70-F8FCC26DA243}" presName="horz1" presStyleCnt="0"/>
      <dgm:spPr/>
    </dgm:pt>
    <dgm:pt modelId="{D59BC8A4-C27C-42FC-9457-BEC066853AC4}" type="pres">
      <dgm:prSet presAssocID="{C8E73494-DE1B-47B2-AB70-F8FCC26DA243}" presName="tx1" presStyleLbl="revTx" presStyleIdx="2" presStyleCnt="4"/>
      <dgm:spPr/>
    </dgm:pt>
    <dgm:pt modelId="{C5D3697A-4C74-4996-99A5-4B0DBBEAEF52}" type="pres">
      <dgm:prSet presAssocID="{C8E73494-DE1B-47B2-AB70-F8FCC26DA243}" presName="vert1" presStyleCnt="0"/>
      <dgm:spPr/>
    </dgm:pt>
    <dgm:pt modelId="{FEA24FF7-A2FD-4BEB-889D-EF8BD1E371C7}" type="pres">
      <dgm:prSet presAssocID="{4DF6E787-324B-4304-B190-F45764E37D88}" presName="thickLine" presStyleLbl="alignNode1" presStyleIdx="3" presStyleCnt="4"/>
      <dgm:spPr/>
    </dgm:pt>
    <dgm:pt modelId="{E76244CA-07DA-4377-B9D7-744549A799C6}" type="pres">
      <dgm:prSet presAssocID="{4DF6E787-324B-4304-B190-F45764E37D88}" presName="horz1" presStyleCnt="0"/>
      <dgm:spPr/>
    </dgm:pt>
    <dgm:pt modelId="{14772D96-3F08-4A21-B13D-CF74E4416AB5}" type="pres">
      <dgm:prSet presAssocID="{4DF6E787-324B-4304-B190-F45764E37D88}" presName="tx1" presStyleLbl="revTx" presStyleIdx="3" presStyleCnt="4"/>
      <dgm:spPr/>
    </dgm:pt>
    <dgm:pt modelId="{A12AE5AF-54C2-49DC-BE72-B9F79033A65A}" type="pres">
      <dgm:prSet presAssocID="{4DF6E787-324B-4304-B190-F45764E37D88}" presName="vert1" presStyleCnt="0"/>
      <dgm:spPr/>
    </dgm:pt>
  </dgm:ptLst>
  <dgm:cxnLst>
    <dgm:cxn modelId="{B694EE0A-95B1-42EC-9587-B1E5CAEAD7C2}" srcId="{EEE1459F-538A-4806-AF2C-4E98CB0D9DDE}" destId="{99C6641F-A248-44BD-8E69-F59EF03E57D9}" srcOrd="1" destOrd="0" parTransId="{C5A0EC2B-08CD-453A-B759-141A22A12AC0}" sibTransId="{8F020CC3-0B18-425C-9649-39BD58875E96}"/>
    <dgm:cxn modelId="{4995FE0B-DED4-4E40-9B5D-58E7B7E2C8F8}" type="presOf" srcId="{EEE1459F-538A-4806-AF2C-4E98CB0D9DDE}" destId="{0BACF26B-D372-44B8-9E8F-CE4B8594884E}" srcOrd="0" destOrd="0" presId="urn:microsoft.com/office/officeart/2008/layout/LinedList"/>
    <dgm:cxn modelId="{1B2CE814-9D50-4352-8C83-823D997D9740}" srcId="{EEE1459F-538A-4806-AF2C-4E98CB0D9DDE}" destId="{C8E73494-DE1B-47B2-AB70-F8FCC26DA243}" srcOrd="2" destOrd="0" parTransId="{6165F61E-A25D-4B47-B85F-E3A153C50093}" sibTransId="{B8131C65-9CD4-4247-B928-89F5CDAECE1B}"/>
    <dgm:cxn modelId="{4BD8263B-C96F-4B91-81FA-7352585743A4}" srcId="{EEE1459F-538A-4806-AF2C-4E98CB0D9DDE}" destId="{4DF6E787-324B-4304-B190-F45764E37D88}" srcOrd="3" destOrd="0" parTransId="{8EDB9C9E-5CF7-42F5-B5BA-2B16E0AEB703}" sibTransId="{6729ABC8-1AB1-440A-A0FB-9C6195917109}"/>
    <dgm:cxn modelId="{FB22826E-D7CD-4B9A-B45D-4ABEB4A73909}" type="presOf" srcId="{4DF6E787-324B-4304-B190-F45764E37D88}" destId="{14772D96-3F08-4A21-B13D-CF74E4416AB5}" srcOrd="0" destOrd="0" presId="urn:microsoft.com/office/officeart/2008/layout/LinedList"/>
    <dgm:cxn modelId="{8B16358C-A428-44F0-9A40-2B636D06A132}" type="presOf" srcId="{5E581F10-823D-49AA-91EA-94AC1304FD44}" destId="{CA5FC5A2-E0C2-4A2D-8920-639F7485AE39}" srcOrd="0" destOrd="0" presId="urn:microsoft.com/office/officeart/2008/layout/LinedList"/>
    <dgm:cxn modelId="{8A86D7CA-3BEC-4C95-8E75-ADCAB004BC3C}" type="presOf" srcId="{C8E73494-DE1B-47B2-AB70-F8FCC26DA243}" destId="{D59BC8A4-C27C-42FC-9457-BEC066853AC4}" srcOrd="0" destOrd="0" presId="urn:microsoft.com/office/officeart/2008/layout/LinedList"/>
    <dgm:cxn modelId="{D89179CD-A6DB-43DE-BC44-0BF09AEAED1C}" type="presOf" srcId="{99C6641F-A248-44BD-8E69-F59EF03E57D9}" destId="{385258D3-A52E-476A-9967-5014B4B95028}" srcOrd="0" destOrd="0" presId="urn:microsoft.com/office/officeart/2008/layout/LinedList"/>
    <dgm:cxn modelId="{51CEF0D5-AAAD-4800-8828-E1BC4BB47C98}" srcId="{EEE1459F-538A-4806-AF2C-4E98CB0D9DDE}" destId="{5E581F10-823D-49AA-91EA-94AC1304FD44}" srcOrd="0" destOrd="0" parTransId="{D39BB099-AEC4-46EA-8189-9122AC345BFC}" sibTransId="{12A90A1A-CA9C-47A8-9C31-49F6008D6716}"/>
    <dgm:cxn modelId="{C0DD79CE-D316-4FF9-B1CB-9C8BE6438D84}" type="presParOf" srcId="{0BACF26B-D372-44B8-9E8F-CE4B8594884E}" destId="{DBBCB4B9-8788-47AD-A449-CF627E946E0E}" srcOrd="0" destOrd="0" presId="urn:microsoft.com/office/officeart/2008/layout/LinedList"/>
    <dgm:cxn modelId="{CE3BD4EC-AB45-40F6-85C6-0269F9193E7D}" type="presParOf" srcId="{0BACF26B-D372-44B8-9E8F-CE4B8594884E}" destId="{E0B0761C-E845-4A71-A034-E33D3769D703}" srcOrd="1" destOrd="0" presId="urn:microsoft.com/office/officeart/2008/layout/LinedList"/>
    <dgm:cxn modelId="{8E6C839A-D14F-4BC9-BB58-CBF23D7A09EA}" type="presParOf" srcId="{E0B0761C-E845-4A71-A034-E33D3769D703}" destId="{CA5FC5A2-E0C2-4A2D-8920-639F7485AE39}" srcOrd="0" destOrd="0" presId="urn:microsoft.com/office/officeart/2008/layout/LinedList"/>
    <dgm:cxn modelId="{CB8B9F94-1608-433F-92EB-4D7963B899FE}" type="presParOf" srcId="{E0B0761C-E845-4A71-A034-E33D3769D703}" destId="{E738C93A-F396-40DD-B70E-A0CEBC82C7AF}" srcOrd="1" destOrd="0" presId="urn:microsoft.com/office/officeart/2008/layout/LinedList"/>
    <dgm:cxn modelId="{11C75F87-4A29-4BB0-BC15-8257756FCF6E}" type="presParOf" srcId="{0BACF26B-D372-44B8-9E8F-CE4B8594884E}" destId="{BC5033AB-E2C4-4471-A503-6A534F9F6ECE}" srcOrd="2" destOrd="0" presId="urn:microsoft.com/office/officeart/2008/layout/LinedList"/>
    <dgm:cxn modelId="{ED224B59-476E-42F2-97B0-DD4585B9D9A6}" type="presParOf" srcId="{0BACF26B-D372-44B8-9E8F-CE4B8594884E}" destId="{82ECB932-BE99-43D3-B53A-943C90057AAC}" srcOrd="3" destOrd="0" presId="urn:microsoft.com/office/officeart/2008/layout/LinedList"/>
    <dgm:cxn modelId="{5CA0FD9B-1A18-400D-9699-F0A81554EF8E}" type="presParOf" srcId="{82ECB932-BE99-43D3-B53A-943C90057AAC}" destId="{385258D3-A52E-476A-9967-5014B4B95028}" srcOrd="0" destOrd="0" presId="urn:microsoft.com/office/officeart/2008/layout/LinedList"/>
    <dgm:cxn modelId="{20112654-AAB1-40B3-B315-43FA6D7E3133}" type="presParOf" srcId="{82ECB932-BE99-43D3-B53A-943C90057AAC}" destId="{0748E5FB-8D1D-4999-8B7D-2D7DB1D8FCB6}" srcOrd="1" destOrd="0" presId="urn:microsoft.com/office/officeart/2008/layout/LinedList"/>
    <dgm:cxn modelId="{15B8ACDC-82B3-4BEE-8E9E-476104E9EE8F}" type="presParOf" srcId="{0BACF26B-D372-44B8-9E8F-CE4B8594884E}" destId="{43B204A2-E853-40E0-890E-B12456325115}" srcOrd="4" destOrd="0" presId="urn:microsoft.com/office/officeart/2008/layout/LinedList"/>
    <dgm:cxn modelId="{3626BE27-C970-4E42-84CA-1062B7AC93CD}" type="presParOf" srcId="{0BACF26B-D372-44B8-9E8F-CE4B8594884E}" destId="{F9408160-F2F3-4B27-BF99-5F521B1E895A}" srcOrd="5" destOrd="0" presId="urn:microsoft.com/office/officeart/2008/layout/LinedList"/>
    <dgm:cxn modelId="{A6B6D306-014F-4116-B2FD-E7CE72542F60}" type="presParOf" srcId="{F9408160-F2F3-4B27-BF99-5F521B1E895A}" destId="{D59BC8A4-C27C-42FC-9457-BEC066853AC4}" srcOrd="0" destOrd="0" presId="urn:microsoft.com/office/officeart/2008/layout/LinedList"/>
    <dgm:cxn modelId="{CCC8E08B-FA98-4CE9-ADE0-420655A6349D}" type="presParOf" srcId="{F9408160-F2F3-4B27-BF99-5F521B1E895A}" destId="{C5D3697A-4C74-4996-99A5-4B0DBBEAEF52}" srcOrd="1" destOrd="0" presId="urn:microsoft.com/office/officeart/2008/layout/LinedList"/>
    <dgm:cxn modelId="{AE89AD45-B319-401F-A8E3-106B79092CAA}" type="presParOf" srcId="{0BACF26B-D372-44B8-9E8F-CE4B8594884E}" destId="{FEA24FF7-A2FD-4BEB-889D-EF8BD1E371C7}" srcOrd="6" destOrd="0" presId="urn:microsoft.com/office/officeart/2008/layout/LinedList"/>
    <dgm:cxn modelId="{7D6B3B47-8A2F-41B2-A30E-730331D10E76}" type="presParOf" srcId="{0BACF26B-D372-44B8-9E8F-CE4B8594884E}" destId="{E76244CA-07DA-4377-B9D7-744549A799C6}" srcOrd="7" destOrd="0" presId="urn:microsoft.com/office/officeart/2008/layout/LinedList"/>
    <dgm:cxn modelId="{B783D1B5-B2DE-4106-8F42-A8BFAC11F2C0}" type="presParOf" srcId="{E76244CA-07DA-4377-B9D7-744549A799C6}" destId="{14772D96-3F08-4A21-B13D-CF74E4416AB5}" srcOrd="0" destOrd="0" presId="urn:microsoft.com/office/officeart/2008/layout/LinedList"/>
    <dgm:cxn modelId="{2EE1586B-2466-4C14-BC7E-946C8363D423}" type="presParOf" srcId="{E76244CA-07DA-4377-B9D7-744549A799C6}" destId="{A12AE5AF-54C2-49DC-BE72-B9F79033A65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BECADA6-447A-4E0A-B2C4-806911E0212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54AA8EF-CA31-4D5C-B41F-8D75AEF7B47A}">
      <dgm:prSet/>
      <dgm:spPr/>
      <dgm:t>
        <a:bodyPr/>
        <a:lstStyle/>
        <a:p>
          <a:pPr rtl="0"/>
          <a:r>
            <a:rPr lang="en-GB" dirty="0"/>
            <a:t>In some situations, there are external factors that contribute to their willingness to learn. </a:t>
          </a:r>
        </a:p>
      </dgm:t>
    </dgm:pt>
    <dgm:pt modelId="{F0092E6D-588B-4055-9BDB-CE4AFBF6BB02}" type="parTrans" cxnId="{0C585686-883F-49B6-A7B3-05FC22B8AA2B}">
      <dgm:prSet/>
      <dgm:spPr/>
      <dgm:t>
        <a:bodyPr/>
        <a:lstStyle/>
        <a:p>
          <a:endParaRPr lang="en-GB"/>
        </a:p>
      </dgm:t>
    </dgm:pt>
    <dgm:pt modelId="{A25B7091-9BA2-459D-BB83-35CD99BC1596}" type="sibTrans" cxnId="{0C585686-883F-49B6-A7B3-05FC22B8AA2B}">
      <dgm:prSet/>
      <dgm:spPr/>
      <dgm:t>
        <a:bodyPr/>
        <a:lstStyle/>
        <a:p>
          <a:endParaRPr lang="en-GB"/>
        </a:p>
      </dgm:t>
    </dgm:pt>
    <dgm:pt modelId="{7F887D35-BAFE-41AB-BF50-52E22E950910}" type="pres">
      <dgm:prSet presAssocID="{9BECADA6-447A-4E0A-B2C4-806911E02126}" presName="vert0" presStyleCnt="0">
        <dgm:presLayoutVars>
          <dgm:dir/>
          <dgm:animOne val="branch"/>
          <dgm:animLvl val="lvl"/>
        </dgm:presLayoutVars>
      </dgm:prSet>
      <dgm:spPr/>
    </dgm:pt>
    <dgm:pt modelId="{D9EA1027-9D8E-474E-B7EF-3AEE271F1E15}" type="pres">
      <dgm:prSet presAssocID="{D54AA8EF-CA31-4D5C-B41F-8D75AEF7B47A}" presName="thickLine" presStyleLbl="alignNode1" presStyleIdx="0" presStyleCnt="1"/>
      <dgm:spPr/>
    </dgm:pt>
    <dgm:pt modelId="{E2731543-3B02-4A1B-851B-4873ECBB367E}" type="pres">
      <dgm:prSet presAssocID="{D54AA8EF-CA31-4D5C-B41F-8D75AEF7B47A}" presName="horz1" presStyleCnt="0"/>
      <dgm:spPr/>
    </dgm:pt>
    <dgm:pt modelId="{9C6158CF-B556-474D-A2BD-BB14AF84495E}" type="pres">
      <dgm:prSet presAssocID="{D54AA8EF-CA31-4D5C-B41F-8D75AEF7B47A}" presName="tx1" presStyleLbl="revTx" presStyleIdx="0" presStyleCnt="1"/>
      <dgm:spPr/>
    </dgm:pt>
    <dgm:pt modelId="{E983339B-470B-4779-873E-B11720D76628}" type="pres">
      <dgm:prSet presAssocID="{D54AA8EF-CA31-4D5C-B41F-8D75AEF7B47A}" presName="vert1" presStyleCnt="0"/>
      <dgm:spPr/>
    </dgm:pt>
  </dgm:ptLst>
  <dgm:cxnLst>
    <dgm:cxn modelId="{0C585686-883F-49B6-A7B3-05FC22B8AA2B}" srcId="{9BECADA6-447A-4E0A-B2C4-806911E02126}" destId="{D54AA8EF-CA31-4D5C-B41F-8D75AEF7B47A}" srcOrd="0" destOrd="0" parTransId="{F0092E6D-588B-4055-9BDB-CE4AFBF6BB02}" sibTransId="{A25B7091-9BA2-459D-BB83-35CD99BC1596}"/>
    <dgm:cxn modelId="{FF7242AF-14CC-49EC-93A5-91938890B864}" type="presOf" srcId="{9BECADA6-447A-4E0A-B2C4-806911E02126}" destId="{7F887D35-BAFE-41AB-BF50-52E22E950910}" srcOrd="0" destOrd="0" presId="urn:microsoft.com/office/officeart/2008/layout/LinedList"/>
    <dgm:cxn modelId="{DE9C3DD5-7C23-42FB-BEAE-F09D0DE772F8}" type="presOf" srcId="{D54AA8EF-CA31-4D5C-B41F-8D75AEF7B47A}" destId="{9C6158CF-B556-474D-A2BD-BB14AF84495E}" srcOrd="0" destOrd="0" presId="urn:microsoft.com/office/officeart/2008/layout/LinedList"/>
    <dgm:cxn modelId="{D22F2D40-5A09-4573-A1DB-4DDAD413B105}" type="presParOf" srcId="{7F887D35-BAFE-41AB-BF50-52E22E950910}" destId="{D9EA1027-9D8E-474E-B7EF-3AEE271F1E15}" srcOrd="0" destOrd="0" presId="urn:microsoft.com/office/officeart/2008/layout/LinedList"/>
    <dgm:cxn modelId="{962557EE-DCF1-47EA-A3C8-347D4EC532D1}" type="presParOf" srcId="{7F887D35-BAFE-41AB-BF50-52E22E950910}" destId="{E2731543-3B02-4A1B-851B-4873ECBB367E}" srcOrd="1" destOrd="0" presId="urn:microsoft.com/office/officeart/2008/layout/LinedList"/>
    <dgm:cxn modelId="{65B404FF-5FD0-4A2F-8870-01D1A0DE5CC0}" type="presParOf" srcId="{E2731543-3B02-4A1B-851B-4873ECBB367E}" destId="{9C6158CF-B556-474D-A2BD-BB14AF84495E}" srcOrd="0" destOrd="0" presId="urn:microsoft.com/office/officeart/2008/layout/LinedList"/>
    <dgm:cxn modelId="{F4868B06-58D3-45E6-9B3C-A74F48C65925}" type="presParOf" srcId="{E2731543-3B02-4A1B-851B-4873ECBB367E}" destId="{E983339B-470B-4779-873E-B11720D766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C57D911-EC29-495C-80BF-FBA472F19EF5}" type="doc">
      <dgm:prSet loTypeId="urn:microsoft.com/office/officeart/2005/8/layout/vList5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782CF59B-7B0B-4F1F-9EA9-3185E76C977C}">
      <dgm:prSet/>
      <dgm:spPr/>
      <dgm:t>
        <a:bodyPr/>
        <a:lstStyle/>
        <a:p>
          <a:pPr rtl="0"/>
          <a:r>
            <a:rPr lang="en-GB" dirty="0"/>
            <a:t>Covington &amp; </a:t>
          </a:r>
          <a:r>
            <a:rPr lang="en-GB" dirty="0" err="1"/>
            <a:t>Müeller</a:t>
          </a:r>
          <a:r>
            <a:rPr lang="en-GB" dirty="0"/>
            <a:t> (2001)- </a:t>
          </a:r>
          <a:r>
            <a:rPr lang="en-GB" b="1" dirty="0"/>
            <a:t>intrinsic motivation </a:t>
          </a:r>
          <a:r>
            <a:rPr lang="en-GB" dirty="0"/>
            <a:t>correlates with an internal force that triggers people to participate in activities, - </a:t>
          </a:r>
          <a:r>
            <a:rPr lang="en-GB" b="1" dirty="0"/>
            <a:t>students engage actively and look forward to learning </a:t>
          </a:r>
        </a:p>
      </dgm:t>
    </dgm:pt>
    <dgm:pt modelId="{420A2574-86B4-469F-A89F-81321E22827F}" type="parTrans" cxnId="{C26A6F46-BF69-47DB-9A1F-82914F1BAF77}">
      <dgm:prSet/>
      <dgm:spPr/>
      <dgm:t>
        <a:bodyPr/>
        <a:lstStyle/>
        <a:p>
          <a:endParaRPr lang="en-GB"/>
        </a:p>
      </dgm:t>
    </dgm:pt>
    <dgm:pt modelId="{939CA816-8595-4B21-B82D-6E4CAC41F626}" type="sibTrans" cxnId="{C26A6F46-BF69-47DB-9A1F-82914F1BAF77}">
      <dgm:prSet/>
      <dgm:spPr/>
      <dgm:t>
        <a:bodyPr/>
        <a:lstStyle/>
        <a:p>
          <a:endParaRPr lang="en-GB"/>
        </a:p>
      </dgm:t>
    </dgm:pt>
    <dgm:pt modelId="{8C6EED44-59DC-41A6-BC80-B724B0C289B4}">
      <dgm:prSet custT="1"/>
      <dgm:spPr/>
      <dgm:t>
        <a:bodyPr/>
        <a:lstStyle/>
        <a:p>
          <a:pPr rtl="0"/>
          <a:r>
            <a:rPr lang="en-GB" sz="1800" dirty="0" err="1"/>
            <a:t>Stipek</a:t>
          </a:r>
          <a:r>
            <a:rPr lang="en-GB" sz="1800" dirty="0"/>
            <a:t> (2002) adds that people are intrinsically motivated to fulfil tasks by a desire to advance their abilities.</a:t>
          </a:r>
        </a:p>
      </dgm:t>
    </dgm:pt>
    <dgm:pt modelId="{E3828D1E-EF32-41B8-A1F3-72AD87B3B153}" type="parTrans" cxnId="{688BD273-3DFB-4759-9C03-40AFA5448012}">
      <dgm:prSet/>
      <dgm:spPr/>
      <dgm:t>
        <a:bodyPr/>
        <a:lstStyle/>
        <a:p>
          <a:endParaRPr lang="en-GB"/>
        </a:p>
      </dgm:t>
    </dgm:pt>
    <dgm:pt modelId="{A7155A5D-21EB-4BDB-BEC9-976FD833CCC0}" type="sibTrans" cxnId="{688BD273-3DFB-4759-9C03-40AFA5448012}">
      <dgm:prSet/>
      <dgm:spPr/>
      <dgm:t>
        <a:bodyPr/>
        <a:lstStyle/>
        <a:p>
          <a:endParaRPr lang="en-GB"/>
        </a:p>
      </dgm:t>
    </dgm:pt>
    <dgm:pt modelId="{1F638FA0-96EE-4649-A09B-58840C7F4DED}" type="pres">
      <dgm:prSet presAssocID="{1C57D911-EC29-495C-80BF-FBA472F19EF5}" presName="Name0" presStyleCnt="0">
        <dgm:presLayoutVars>
          <dgm:dir/>
          <dgm:animLvl val="lvl"/>
          <dgm:resizeHandles val="exact"/>
        </dgm:presLayoutVars>
      </dgm:prSet>
      <dgm:spPr/>
    </dgm:pt>
    <dgm:pt modelId="{01574E95-EAAB-4189-99B6-71623AA6A91C}" type="pres">
      <dgm:prSet presAssocID="{782CF59B-7B0B-4F1F-9EA9-3185E76C977C}" presName="linNode" presStyleCnt="0"/>
      <dgm:spPr/>
    </dgm:pt>
    <dgm:pt modelId="{25C8AA0B-0246-4313-A83B-1EDD4F2FAA36}" type="pres">
      <dgm:prSet presAssocID="{782CF59B-7B0B-4F1F-9EA9-3185E76C977C}" presName="parentText" presStyleLbl="node1" presStyleIdx="0" presStyleCnt="2" custScaleX="148148" custScaleY="82216">
        <dgm:presLayoutVars>
          <dgm:chMax val="1"/>
          <dgm:bulletEnabled val="1"/>
        </dgm:presLayoutVars>
      </dgm:prSet>
      <dgm:spPr/>
    </dgm:pt>
    <dgm:pt modelId="{8FA0A967-D1B8-4396-A93F-AC68FA9BE43C}" type="pres">
      <dgm:prSet presAssocID="{939CA816-8595-4B21-B82D-6E4CAC41F626}" presName="sp" presStyleCnt="0"/>
      <dgm:spPr/>
    </dgm:pt>
    <dgm:pt modelId="{C47CF414-AD09-4B1C-8F4E-44573A7A5A29}" type="pres">
      <dgm:prSet presAssocID="{8C6EED44-59DC-41A6-BC80-B724B0C289B4}" presName="linNode" presStyleCnt="0"/>
      <dgm:spPr/>
    </dgm:pt>
    <dgm:pt modelId="{AC8E3F8B-5A32-433B-BD3F-AA1195AC4063}" type="pres">
      <dgm:prSet presAssocID="{8C6EED44-59DC-41A6-BC80-B724B0C289B4}" presName="parentText" presStyleLbl="node1" presStyleIdx="1" presStyleCnt="2" custScaleY="75555" custLinFactNeighborX="24691" custLinFactNeighborY="708">
        <dgm:presLayoutVars>
          <dgm:chMax val="1"/>
          <dgm:bulletEnabled val="1"/>
        </dgm:presLayoutVars>
      </dgm:prSet>
      <dgm:spPr/>
    </dgm:pt>
  </dgm:ptLst>
  <dgm:cxnLst>
    <dgm:cxn modelId="{C1FDDB0E-4B7C-4444-8E1F-C88BEB9CA375}" type="presOf" srcId="{8C6EED44-59DC-41A6-BC80-B724B0C289B4}" destId="{AC8E3F8B-5A32-433B-BD3F-AA1195AC4063}" srcOrd="0" destOrd="0" presId="urn:microsoft.com/office/officeart/2005/8/layout/vList5"/>
    <dgm:cxn modelId="{C26A6F46-BF69-47DB-9A1F-82914F1BAF77}" srcId="{1C57D911-EC29-495C-80BF-FBA472F19EF5}" destId="{782CF59B-7B0B-4F1F-9EA9-3185E76C977C}" srcOrd="0" destOrd="0" parTransId="{420A2574-86B4-469F-A89F-81321E22827F}" sibTransId="{939CA816-8595-4B21-B82D-6E4CAC41F626}"/>
    <dgm:cxn modelId="{688BD273-3DFB-4759-9C03-40AFA5448012}" srcId="{1C57D911-EC29-495C-80BF-FBA472F19EF5}" destId="{8C6EED44-59DC-41A6-BC80-B724B0C289B4}" srcOrd="1" destOrd="0" parTransId="{E3828D1E-EF32-41B8-A1F3-72AD87B3B153}" sibTransId="{A7155A5D-21EB-4BDB-BEC9-976FD833CCC0}"/>
    <dgm:cxn modelId="{95A875B2-AF29-4A21-9F0A-87E4243FE3B9}" type="presOf" srcId="{782CF59B-7B0B-4F1F-9EA9-3185E76C977C}" destId="{25C8AA0B-0246-4313-A83B-1EDD4F2FAA36}" srcOrd="0" destOrd="0" presId="urn:microsoft.com/office/officeart/2005/8/layout/vList5"/>
    <dgm:cxn modelId="{5ABAB7C0-41F8-4E14-9ABA-24291BBC1208}" type="presOf" srcId="{1C57D911-EC29-495C-80BF-FBA472F19EF5}" destId="{1F638FA0-96EE-4649-A09B-58840C7F4DED}" srcOrd="0" destOrd="0" presId="urn:microsoft.com/office/officeart/2005/8/layout/vList5"/>
    <dgm:cxn modelId="{AD0E433F-EAEB-495E-B46A-984808DD6182}" type="presParOf" srcId="{1F638FA0-96EE-4649-A09B-58840C7F4DED}" destId="{01574E95-EAAB-4189-99B6-71623AA6A91C}" srcOrd="0" destOrd="0" presId="urn:microsoft.com/office/officeart/2005/8/layout/vList5"/>
    <dgm:cxn modelId="{6620AF61-E831-4FDF-A74C-A57EA9A96717}" type="presParOf" srcId="{01574E95-EAAB-4189-99B6-71623AA6A91C}" destId="{25C8AA0B-0246-4313-A83B-1EDD4F2FAA36}" srcOrd="0" destOrd="0" presId="urn:microsoft.com/office/officeart/2005/8/layout/vList5"/>
    <dgm:cxn modelId="{67B17E85-678A-41A5-A326-F3B0F2B1E756}" type="presParOf" srcId="{1F638FA0-96EE-4649-A09B-58840C7F4DED}" destId="{8FA0A967-D1B8-4396-A93F-AC68FA9BE43C}" srcOrd="1" destOrd="0" presId="urn:microsoft.com/office/officeart/2005/8/layout/vList5"/>
    <dgm:cxn modelId="{4BC09985-AA81-4EC6-978E-0B9B0EFB2CF0}" type="presParOf" srcId="{1F638FA0-96EE-4649-A09B-58840C7F4DED}" destId="{C47CF414-AD09-4B1C-8F4E-44573A7A5A29}" srcOrd="2" destOrd="0" presId="urn:microsoft.com/office/officeart/2005/8/layout/vList5"/>
    <dgm:cxn modelId="{DDBB2CFF-6A3C-44E3-8387-43EA8B7D4A27}" type="presParOf" srcId="{C47CF414-AD09-4B1C-8F4E-44573A7A5A29}" destId="{AC8E3F8B-5A32-433B-BD3F-AA1195AC406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475BDA8-6C5E-414D-A964-B22FF2A24FB1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D1161B-0894-4AF8-A198-D62D3FD78852}">
      <dgm:prSet/>
      <dgm:spPr/>
      <dgm:t>
        <a:bodyPr/>
        <a:lstStyle/>
        <a:p>
          <a:pPr rtl="0"/>
          <a:r>
            <a:rPr lang="en-GB" dirty="0"/>
            <a:t>However, when young students participate in academic activities they do not always act according to their intrinsic desires (</a:t>
          </a:r>
          <a:r>
            <a:rPr lang="en-GB" dirty="0" err="1"/>
            <a:t>Urdan</a:t>
          </a:r>
          <a:r>
            <a:rPr lang="en-GB" dirty="0"/>
            <a:t> &amp; Turner 2005). </a:t>
          </a:r>
        </a:p>
      </dgm:t>
    </dgm:pt>
    <dgm:pt modelId="{31EA282E-EB56-4FE9-A6BF-157161C0D55D}" type="parTrans" cxnId="{9AE87B80-754E-4DF1-B6CE-AAB5F814FD91}">
      <dgm:prSet/>
      <dgm:spPr/>
      <dgm:t>
        <a:bodyPr/>
        <a:lstStyle/>
        <a:p>
          <a:endParaRPr lang="en-GB"/>
        </a:p>
      </dgm:t>
    </dgm:pt>
    <dgm:pt modelId="{7D50BDCE-0F8E-4294-91D6-656F06A7DD48}" type="sibTrans" cxnId="{9AE87B80-754E-4DF1-B6CE-AAB5F814FD91}">
      <dgm:prSet/>
      <dgm:spPr/>
      <dgm:t>
        <a:bodyPr/>
        <a:lstStyle/>
        <a:p>
          <a:endParaRPr lang="en-GB"/>
        </a:p>
      </dgm:t>
    </dgm:pt>
    <dgm:pt modelId="{5657F319-26FE-4947-8CD9-A1DD750E8903}" type="pres">
      <dgm:prSet presAssocID="{B475BDA8-6C5E-414D-A964-B22FF2A24FB1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45FF1B86-FC24-410C-9CA6-2187536FA0E1}" type="pres">
      <dgm:prSet presAssocID="{46D1161B-0894-4AF8-A198-D62D3FD78852}" presName="circle1" presStyleLbl="node1" presStyleIdx="0" presStyleCnt="1" custScaleY="7279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5471F07-7D86-445A-88E4-29B3390654FF}" type="pres">
      <dgm:prSet presAssocID="{46D1161B-0894-4AF8-A198-D62D3FD78852}" presName="space" presStyleCnt="0"/>
      <dgm:spPr/>
    </dgm:pt>
    <dgm:pt modelId="{70D37594-CE1E-41B1-8DD3-836303B95747}" type="pres">
      <dgm:prSet presAssocID="{46D1161B-0894-4AF8-A198-D62D3FD78852}" presName="rect1" presStyleLbl="alignAcc1" presStyleIdx="0" presStyleCnt="1" custScaleY="72798"/>
      <dgm:spPr/>
    </dgm:pt>
    <dgm:pt modelId="{0ABDBFA2-9409-41C1-828F-1A017918F5CB}" type="pres">
      <dgm:prSet presAssocID="{46D1161B-0894-4AF8-A198-D62D3FD78852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F8C18613-7A97-4FC0-9F96-E319CEA4021F}" type="presOf" srcId="{46D1161B-0894-4AF8-A198-D62D3FD78852}" destId="{0ABDBFA2-9409-41C1-828F-1A017918F5CB}" srcOrd="1" destOrd="0" presId="urn:microsoft.com/office/officeart/2005/8/layout/target3"/>
    <dgm:cxn modelId="{ADCD9D62-6692-48C6-A8E5-6188DBB1FCCB}" type="presOf" srcId="{46D1161B-0894-4AF8-A198-D62D3FD78852}" destId="{70D37594-CE1E-41B1-8DD3-836303B95747}" srcOrd="0" destOrd="0" presId="urn:microsoft.com/office/officeart/2005/8/layout/target3"/>
    <dgm:cxn modelId="{395FED5A-99D7-4AF1-9490-925E7048C4E3}" type="presOf" srcId="{B475BDA8-6C5E-414D-A964-B22FF2A24FB1}" destId="{5657F319-26FE-4947-8CD9-A1DD750E8903}" srcOrd="0" destOrd="0" presId="urn:microsoft.com/office/officeart/2005/8/layout/target3"/>
    <dgm:cxn modelId="{9AE87B80-754E-4DF1-B6CE-AAB5F814FD91}" srcId="{B475BDA8-6C5E-414D-A964-B22FF2A24FB1}" destId="{46D1161B-0894-4AF8-A198-D62D3FD78852}" srcOrd="0" destOrd="0" parTransId="{31EA282E-EB56-4FE9-A6BF-157161C0D55D}" sibTransId="{7D50BDCE-0F8E-4294-91D6-656F06A7DD48}"/>
    <dgm:cxn modelId="{A047B85E-1123-42C3-B291-09FFED6D4D0F}" type="presParOf" srcId="{5657F319-26FE-4947-8CD9-A1DD750E8903}" destId="{45FF1B86-FC24-410C-9CA6-2187536FA0E1}" srcOrd="0" destOrd="0" presId="urn:microsoft.com/office/officeart/2005/8/layout/target3"/>
    <dgm:cxn modelId="{01C5DD82-B955-4FA8-8BD1-A8375039E68D}" type="presParOf" srcId="{5657F319-26FE-4947-8CD9-A1DD750E8903}" destId="{75471F07-7D86-445A-88E4-29B3390654FF}" srcOrd="1" destOrd="0" presId="urn:microsoft.com/office/officeart/2005/8/layout/target3"/>
    <dgm:cxn modelId="{48D7BA18-1CC9-45ED-9F51-F7237AEA868A}" type="presParOf" srcId="{5657F319-26FE-4947-8CD9-A1DD750E8903}" destId="{70D37594-CE1E-41B1-8DD3-836303B95747}" srcOrd="2" destOrd="0" presId="urn:microsoft.com/office/officeart/2005/8/layout/target3"/>
    <dgm:cxn modelId="{BB9B73C7-F8C3-4421-95D0-C68C8A11C765}" type="presParOf" srcId="{5657F319-26FE-4947-8CD9-A1DD750E8903}" destId="{0ABDBFA2-9409-41C1-828F-1A017918F5CB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E7D70011-0605-4D72-B9C7-3AB7C5F51E82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7F1305-D616-4DBE-B902-41D9872AA02E}">
      <dgm:prSet custT="1"/>
      <dgm:spPr/>
      <dgm:t>
        <a:bodyPr/>
        <a:lstStyle/>
        <a:p>
          <a:pPr rtl="0"/>
          <a:r>
            <a:rPr lang="en-GB" sz="1600" dirty="0" err="1"/>
            <a:t>Vansteenkiste</a:t>
          </a:r>
          <a:r>
            <a:rPr lang="en-GB" sz="1600" dirty="0"/>
            <a:t> et al. (2006) - extrinsic motivation is the desire of people to participate in activities in order to gain something different from the task itself.</a:t>
          </a:r>
        </a:p>
      </dgm:t>
    </dgm:pt>
    <dgm:pt modelId="{9849BE94-88F6-4DF5-B7A9-2B0A7BDA07AC}" type="parTrans" cxnId="{7DE1D62B-4E0E-42B3-A6B1-0E6EF8997E82}">
      <dgm:prSet/>
      <dgm:spPr/>
      <dgm:t>
        <a:bodyPr/>
        <a:lstStyle/>
        <a:p>
          <a:endParaRPr lang="en-GB"/>
        </a:p>
      </dgm:t>
    </dgm:pt>
    <dgm:pt modelId="{44920D23-D210-401B-8DE5-7513B1FB7774}" type="sibTrans" cxnId="{7DE1D62B-4E0E-42B3-A6B1-0E6EF8997E82}">
      <dgm:prSet/>
      <dgm:spPr/>
      <dgm:t>
        <a:bodyPr/>
        <a:lstStyle/>
        <a:p>
          <a:endParaRPr lang="en-GB"/>
        </a:p>
      </dgm:t>
    </dgm:pt>
    <dgm:pt modelId="{87A603B3-C34C-4C00-AF80-0170F73506D1}" type="pres">
      <dgm:prSet presAssocID="{E7D70011-0605-4D72-B9C7-3AB7C5F51E82}" presName="Name0" presStyleCnt="0">
        <dgm:presLayoutVars>
          <dgm:dir/>
          <dgm:resizeHandles val="exact"/>
        </dgm:presLayoutVars>
      </dgm:prSet>
      <dgm:spPr/>
    </dgm:pt>
    <dgm:pt modelId="{0465900B-76CC-484B-BD15-0188C54A6346}" type="pres">
      <dgm:prSet presAssocID="{237F1305-D616-4DBE-B902-41D9872AA02E}" presName="compNode" presStyleCnt="0"/>
      <dgm:spPr/>
    </dgm:pt>
    <dgm:pt modelId="{8E0B1913-C6D3-4529-9435-A209D9718D58}" type="pres">
      <dgm:prSet presAssocID="{237F1305-D616-4DBE-B902-41D9872AA02E}" presName="pictRect" presStyleLbl="node1" presStyleIdx="0" presStyleCnt="1" custScaleX="96503" custScaleY="9258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F5EEF9B1-FE10-4BF9-92AE-8DCF1D5E1B47}" type="pres">
      <dgm:prSet presAssocID="{237F1305-D616-4DBE-B902-41D9872AA02E}" presName="textRect" presStyleLbl="revTx" presStyleIdx="0" presStyleCnt="1" custLinFactNeighborX="572" custLinFactNeighborY="-8575">
        <dgm:presLayoutVars>
          <dgm:bulletEnabled val="1"/>
        </dgm:presLayoutVars>
      </dgm:prSet>
      <dgm:spPr/>
    </dgm:pt>
  </dgm:ptLst>
  <dgm:cxnLst>
    <dgm:cxn modelId="{7DE1D62B-4E0E-42B3-A6B1-0E6EF8997E82}" srcId="{E7D70011-0605-4D72-B9C7-3AB7C5F51E82}" destId="{237F1305-D616-4DBE-B902-41D9872AA02E}" srcOrd="0" destOrd="0" parTransId="{9849BE94-88F6-4DF5-B7A9-2B0A7BDA07AC}" sibTransId="{44920D23-D210-401B-8DE5-7513B1FB7774}"/>
    <dgm:cxn modelId="{9B871079-94B3-43B8-81C7-4BA18B1E391D}" type="presOf" srcId="{237F1305-D616-4DBE-B902-41D9872AA02E}" destId="{F5EEF9B1-FE10-4BF9-92AE-8DCF1D5E1B47}" srcOrd="0" destOrd="0" presId="urn:microsoft.com/office/officeart/2005/8/layout/pList1"/>
    <dgm:cxn modelId="{D2F5C8D2-6AA1-410F-85C2-7B0AC50D58E5}" type="presOf" srcId="{E7D70011-0605-4D72-B9C7-3AB7C5F51E82}" destId="{87A603B3-C34C-4C00-AF80-0170F73506D1}" srcOrd="0" destOrd="0" presId="urn:microsoft.com/office/officeart/2005/8/layout/pList1"/>
    <dgm:cxn modelId="{97F96888-1F6B-4FE0-A935-18ED893F0144}" type="presParOf" srcId="{87A603B3-C34C-4C00-AF80-0170F73506D1}" destId="{0465900B-76CC-484B-BD15-0188C54A6346}" srcOrd="0" destOrd="0" presId="urn:microsoft.com/office/officeart/2005/8/layout/pList1"/>
    <dgm:cxn modelId="{4C0C608A-ADE2-46B1-BAB7-44B9AE0E7EEF}" type="presParOf" srcId="{0465900B-76CC-484B-BD15-0188C54A6346}" destId="{8E0B1913-C6D3-4529-9435-A209D9718D58}" srcOrd="0" destOrd="0" presId="urn:microsoft.com/office/officeart/2005/8/layout/pList1"/>
    <dgm:cxn modelId="{B91C9F8A-E03E-47E9-90A4-516BE6A1C8AB}" type="presParOf" srcId="{0465900B-76CC-484B-BD15-0188C54A6346}" destId="{F5EEF9B1-FE10-4BF9-92AE-8DCF1D5E1B47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07CCD24-8B93-4595-8448-ADEF6061C30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45AD84-DBC2-42CE-B871-646CB7E3EE8F}">
      <dgm:prSet custT="1"/>
      <dgm:spPr/>
      <dgm:t>
        <a:bodyPr/>
        <a:lstStyle/>
        <a:p>
          <a:pPr rtl="0"/>
          <a:r>
            <a:rPr lang="en-GB" sz="1400" dirty="0"/>
            <a:t>It </a:t>
          </a:r>
          <a:r>
            <a:rPr lang="en-GB" sz="1400" b="1" dirty="0"/>
            <a:t>decreases intrinsic </a:t>
          </a:r>
          <a:r>
            <a:rPr lang="en-GB" sz="1400" dirty="0"/>
            <a:t>motivation because the individual’s attitude becomes controlled by the stimulus (</a:t>
          </a:r>
          <a:r>
            <a:rPr lang="en-GB" sz="1400" dirty="0" err="1"/>
            <a:t>Deci</a:t>
          </a:r>
          <a:r>
            <a:rPr lang="en-GB" sz="1400" dirty="0"/>
            <a:t> et al., 2001).</a:t>
          </a:r>
        </a:p>
      </dgm:t>
    </dgm:pt>
    <dgm:pt modelId="{FCE58474-CF2B-44C2-86E6-1B5E5D32F0E8}" type="parTrans" cxnId="{5D35CBCD-00CE-4458-AEF8-C2980B9C43C9}">
      <dgm:prSet/>
      <dgm:spPr/>
      <dgm:t>
        <a:bodyPr/>
        <a:lstStyle/>
        <a:p>
          <a:endParaRPr lang="en-GB"/>
        </a:p>
      </dgm:t>
    </dgm:pt>
    <dgm:pt modelId="{5B478A04-CF4A-499A-82B6-25DD4E929CAA}" type="sibTrans" cxnId="{5D35CBCD-00CE-4458-AEF8-C2980B9C43C9}">
      <dgm:prSet/>
      <dgm:spPr/>
      <dgm:t>
        <a:bodyPr/>
        <a:lstStyle/>
        <a:p>
          <a:endParaRPr lang="en-GB"/>
        </a:p>
      </dgm:t>
    </dgm:pt>
    <dgm:pt modelId="{92C11A4A-12EA-44FE-9D7E-2E8A3DA518B9}" type="pres">
      <dgm:prSet presAssocID="{A07CCD24-8B93-4595-8448-ADEF6061C30C}" presName="cycle" presStyleCnt="0">
        <dgm:presLayoutVars>
          <dgm:dir/>
          <dgm:resizeHandles val="exact"/>
        </dgm:presLayoutVars>
      </dgm:prSet>
      <dgm:spPr/>
    </dgm:pt>
    <dgm:pt modelId="{29F2BFCF-467D-41F4-985E-4A6A2D86F791}" type="pres">
      <dgm:prSet presAssocID="{2045AD84-DBC2-42CE-B871-646CB7E3EE8F}" presName="node" presStyleLbl="node1" presStyleIdx="0" presStyleCnt="1" custScaleX="117551" custScaleY="86199" custRadScaleRad="100010" custRadScaleInc="230">
        <dgm:presLayoutVars>
          <dgm:bulletEnabled val="1"/>
        </dgm:presLayoutVars>
      </dgm:prSet>
      <dgm:spPr/>
    </dgm:pt>
  </dgm:ptLst>
  <dgm:cxnLst>
    <dgm:cxn modelId="{CB4B43AB-15A0-4447-8767-D1D5784A8E2D}" type="presOf" srcId="{2045AD84-DBC2-42CE-B871-646CB7E3EE8F}" destId="{29F2BFCF-467D-41F4-985E-4A6A2D86F791}" srcOrd="0" destOrd="0" presId="urn:microsoft.com/office/officeart/2005/8/layout/cycle2"/>
    <dgm:cxn modelId="{F3CC48AC-6EF9-482C-9BDB-D0DA289A2528}" type="presOf" srcId="{A07CCD24-8B93-4595-8448-ADEF6061C30C}" destId="{92C11A4A-12EA-44FE-9D7E-2E8A3DA518B9}" srcOrd="0" destOrd="0" presId="urn:microsoft.com/office/officeart/2005/8/layout/cycle2"/>
    <dgm:cxn modelId="{5D35CBCD-00CE-4458-AEF8-C2980B9C43C9}" srcId="{A07CCD24-8B93-4595-8448-ADEF6061C30C}" destId="{2045AD84-DBC2-42CE-B871-646CB7E3EE8F}" srcOrd="0" destOrd="0" parTransId="{FCE58474-CF2B-44C2-86E6-1B5E5D32F0E8}" sibTransId="{5B478A04-CF4A-499A-82B6-25DD4E929CAA}"/>
    <dgm:cxn modelId="{3884FB3D-3B56-40A5-BBA0-245EABA8EF15}" type="presParOf" srcId="{92C11A4A-12EA-44FE-9D7E-2E8A3DA518B9}" destId="{29F2BFCF-467D-41F4-985E-4A6A2D86F79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4B2C828-389A-40B9-AF0B-88369A5728BC}" type="doc">
      <dgm:prSet loTypeId="urn:microsoft.com/office/officeart/2005/8/layout/pyramid2" loCatId="pyramid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15396E0-5250-4541-BD54-D6145E5359AC}">
      <dgm:prSet/>
      <dgm:spPr/>
      <dgm:t>
        <a:bodyPr/>
        <a:lstStyle/>
        <a:p>
          <a:pPr rtl="0"/>
          <a:r>
            <a:rPr lang="en-GB" dirty="0"/>
            <a:t>Cameron (2001) - external motives </a:t>
          </a:r>
          <a:r>
            <a:rPr lang="en-GB" b="1" dirty="0"/>
            <a:t>promote children’s willingness to learn</a:t>
          </a:r>
          <a:r>
            <a:rPr lang="en-GB" dirty="0"/>
            <a:t>, and disagree that they are harmful to students’ intrinsic motivation to learn.</a:t>
          </a:r>
        </a:p>
      </dgm:t>
    </dgm:pt>
    <dgm:pt modelId="{F597746D-9B8B-4C52-8DC4-CF4433C74346}" type="parTrans" cxnId="{FFBC20F5-F633-407D-933A-C523A5B2137C}">
      <dgm:prSet/>
      <dgm:spPr/>
      <dgm:t>
        <a:bodyPr/>
        <a:lstStyle/>
        <a:p>
          <a:endParaRPr lang="en-GB"/>
        </a:p>
      </dgm:t>
    </dgm:pt>
    <dgm:pt modelId="{5A5F9D9C-11DC-4280-B907-8D285D55AF80}" type="sibTrans" cxnId="{FFBC20F5-F633-407D-933A-C523A5B2137C}">
      <dgm:prSet/>
      <dgm:spPr/>
      <dgm:t>
        <a:bodyPr/>
        <a:lstStyle/>
        <a:p>
          <a:endParaRPr lang="en-GB"/>
        </a:p>
      </dgm:t>
    </dgm:pt>
    <dgm:pt modelId="{A9C2092C-BF89-40C5-AA5D-AD73B209DF9D}" type="pres">
      <dgm:prSet presAssocID="{84B2C828-389A-40B9-AF0B-88369A5728BC}" presName="compositeShape" presStyleCnt="0">
        <dgm:presLayoutVars>
          <dgm:dir/>
          <dgm:resizeHandles/>
        </dgm:presLayoutVars>
      </dgm:prSet>
      <dgm:spPr/>
    </dgm:pt>
    <dgm:pt modelId="{D5A67AC7-6CE4-49D3-BE34-167882D4F232}" type="pres">
      <dgm:prSet presAssocID="{84B2C828-389A-40B9-AF0B-88369A5728BC}" presName="pyramid" presStyleLbl="node1" presStyleIdx="0" presStyleCnt="1" custScaleX="79178" custLinFactNeighborX="576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EE1368E-6C23-4B35-B7A6-2495DF7F75D8}" type="pres">
      <dgm:prSet presAssocID="{84B2C828-389A-40B9-AF0B-88369A5728BC}" presName="theList" presStyleCnt="0"/>
      <dgm:spPr/>
    </dgm:pt>
    <dgm:pt modelId="{4193D25F-F29B-4514-AE55-8AC05B303DCB}" type="pres">
      <dgm:prSet presAssocID="{515396E0-5250-4541-BD54-D6145E5359AC}" presName="aNode" presStyleLbl="fgAcc1" presStyleIdx="0" presStyleCnt="1" custScaleX="76231">
        <dgm:presLayoutVars>
          <dgm:bulletEnabled val="1"/>
        </dgm:presLayoutVars>
      </dgm:prSet>
      <dgm:spPr/>
    </dgm:pt>
    <dgm:pt modelId="{18B2D5BB-6FE4-4481-9EE4-EA5F96E6C3F7}" type="pres">
      <dgm:prSet presAssocID="{515396E0-5250-4541-BD54-D6145E5359AC}" presName="aSpace" presStyleCnt="0"/>
      <dgm:spPr/>
    </dgm:pt>
  </dgm:ptLst>
  <dgm:cxnLst>
    <dgm:cxn modelId="{E5EAD899-37FA-4281-B97A-97B04D0D857D}" type="presOf" srcId="{515396E0-5250-4541-BD54-D6145E5359AC}" destId="{4193D25F-F29B-4514-AE55-8AC05B303DCB}" srcOrd="0" destOrd="0" presId="urn:microsoft.com/office/officeart/2005/8/layout/pyramid2"/>
    <dgm:cxn modelId="{FFBC20F5-F633-407D-933A-C523A5B2137C}" srcId="{84B2C828-389A-40B9-AF0B-88369A5728BC}" destId="{515396E0-5250-4541-BD54-D6145E5359AC}" srcOrd="0" destOrd="0" parTransId="{F597746D-9B8B-4C52-8DC4-CF4433C74346}" sibTransId="{5A5F9D9C-11DC-4280-B907-8D285D55AF80}"/>
    <dgm:cxn modelId="{6E56F6FA-2A47-40A0-AD25-AD25A8789A12}" type="presOf" srcId="{84B2C828-389A-40B9-AF0B-88369A5728BC}" destId="{A9C2092C-BF89-40C5-AA5D-AD73B209DF9D}" srcOrd="0" destOrd="0" presId="urn:microsoft.com/office/officeart/2005/8/layout/pyramid2"/>
    <dgm:cxn modelId="{5790BC6D-A0AD-4169-A189-73E94112A017}" type="presParOf" srcId="{A9C2092C-BF89-40C5-AA5D-AD73B209DF9D}" destId="{D5A67AC7-6CE4-49D3-BE34-167882D4F232}" srcOrd="0" destOrd="0" presId="urn:microsoft.com/office/officeart/2005/8/layout/pyramid2"/>
    <dgm:cxn modelId="{AD8F6E6A-B13B-4203-A9A1-F52E0FD3EE69}" type="presParOf" srcId="{A9C2092C-BF89-40C5-AA5D-AD73B209DF9D}" destId="{DEE1368E-6C23-4B35-B7A6-2495DF7F75D8}" srcOrd="1" destOrd="0" presId="urn:microsoft.com/office/officeart/2005/8/layout/pyramid2"/>
    <dgm:cxn modelId="{CD024ECA-E870-4E27-BB03-AA6C17DDED22}" type="presParOf" srcId="{DEE1368E-6C23-4B35-B7A6-2495DF7F75D8}" destId="{4193D25F-F29B-4514-AE55-8AC05B303DCB}" srcOrd="0" destOrd="0" presId="urn:microsoft.com/office/officeart/2005/8/layout/pyramid2"/>
    <dgm:cxn modelId="{70597C14-2C7E-4ECD-99E3-1701D3328FFD}" type="presParOf" srcId="{DEE1368E-6C23-4B35-B7A6-2495DF7F75D8}" destId="{18B2D5BB-6FE4-4481-9EE4-EA5F96E6C3F7}" srcOrd="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E2353DF-EB7C-4276-8CF1-6094F91846CE}" type="doc">
      <dgm:prSet loTypeId="urn:microsoft.com/office/officeart/2008/layout/AscendingPictureAccentProcess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5DAE8948-57E8-4A32-A600-A8D11A51F916}">
      <dgm:prSet/>
      <dgm:spPr/>
      <dgm:t>
        <a:bodyPr/>
        <a:lstStyle/>
        <a:p>
          <a:pPr rtl="0"/>
          <a:r>
            <a:rPr lang="en-GB" dirty="0"/>
            <a:t>Although Ryan &amp; </a:t>
          </a:r>
          <a:r>
            <a:rPr lang="en-GB" dirty="0" err="1"/>
            <a:t>Deci</a:t>
          </a:r>
          <a:r>
            <a:rPr lang="en-GB" dirty="0"/>
            <a:t> (2000)-  some forms of extrinsic motivation can be internalised and contribute beneficially to autonomy. Sometimes students commence activities because they are extrinsically stimulated to participate and as a result internally stimulated. </a:t>
          </a:r>
        </a:p>
      </dgm:t>
    </dgm:pt>
    <dgm:pt modelId="{0ACBF015-A11A-439B-912E-8E342A67F2EA}" type="parTrans" cxnId="{E0445260-ACBB-4181-8ADB-7E505EFBBCFE}">
      <dgm:prSet/>
      <dgm:spPr/>
      <dgm:t>
        <a:bodyPr/>
        <a:lstStyle/>
        <a:p>
          <a:endParaRPr lang="en-GB"/>
        </a:p>
      </dgm:t>
    </dgm:pt>
    <dgm:pt modelId="{E978F38B-98E5-47F6-BE85-3FBA9D4FEFC1}" type="sibTrans" cxnId="{E0445260-ACBB-4181-8ADB-7E505EFBBCFE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155A07B6-800D-465E-87F5-57E2AB285C65}" type="pres">
      <dgm:prSet presAssocID="{CE2353DF-EB7C-4276-8CF1-6094F91846CE}" presName="Name0" presStyleCnt="0">
        <dgm:presLayoutVars>
          <dgm:chMax val="7"/>
          <dgm:chPref val="7"/>
          <dgm:dir/>
        </dgm:presLayoutVars>
      </dgm:prSet>
      <dgm:spPr/>
    </dgm:pt>
    <dgm:pt modelId="{6213496A-BA24-47DF-AD25-33664F459323}" type="pres">
      <dgm:prSet presAssocID="{5DAE8948-57E8-4A32-A600-A8D11A51F916}" presName="parTx1" presStyleLbl="node1" presStyleIdx="0" presStyleCnt="1" custScaleX="113673" custScaleY="114532" custLinFactNeighborX="-516" custLinFactNeighborY="-5985"/>
      <dgm:spPr/>
    </dgm:pt>
    <dgm:pt modelId="{A84B061E-D3E6-4D54-A60E-F18DCAA816BE}" type="pres">
      <dgm:prSet presAssocID="{E978F38B-98E5-47F6-BE85-3FBA9D4FEFC1}" presName="picture1" presStyleCnt="0"/>
      <dgm:spPr/>
    </dgm:pt>
    <dgm:pt modelId="{3076AC13-7654-40F3-A9CE-20C30FF0555D}" type="pres">
      <dgm:prSet presAssocID="{E978F38B-98E5-47F6-BE85-3FBA9D4FEFC1}" presName="imageRepeatNode" presStyleLbl="fgImgPlace1" presStyleIdx="0" presStyleCnt="1" custLinFactNeighborX="-8380" custLinFactNeighborY="-6786"/>
      <dgm:spPr/>
    </dgm:pt>
  </dgm:ptLst>
  <dgm:cxnLst>
    <dgm:cxn modelId="{F6989615-ACAB-48C6-A0BA-17A7AF7596BD}" type="presOf" srcId="{CE2353DF-EB7C-4276-8CF1-6094F91846CE}" destId="{155A07B6-800D-465E-87F5-57E2AB285C65}" srcOrd="0" destOrd="0" presId="urn:microsoft.com/office/officeart/2008/layout/AscendingPictureAccentProcess"/>
    <dgm:cxn modelId="{E0445260-ACBB-4181-8ADB-7E505EFBBCFE}" srcId="{CE2353DF-EB7C-4276-8CF1-6094F91846CE}" destId="{5DAE8948-57E8-4A32-A600-A8D11A51F916}" srcOrd="0" destOrd="0" parTransId="{0ACBF015-A11A-439B-912E-8E342A67F2EA}" sibTransId="{E978F38B-98E5-47F6-BE85-3FBA9D4FEFC1}"/>
    <dgm:cxn modelId="{A0268D70-642A-44D7-AD0E-1558B1986D16}" type="presOf" srcId="{E978F38B-98E5-47F6-BE85-3FBA9D4FEFC1}" destId="{3076AC13-7654-40F3-A9CE-20C30FF0555D}" srcOrd="0" destOrd="0" presId="urn:microsoft.com/office/officeart/2008/layout/AscendingPictureAccentProcess"/>
    <dgm:cxn modelId="{00A85389-98C9-49E5-A7F9-99DE96BE3DD3}" type="presOf" srcId="{5DAE8948-57E8-4A32-A600-A8D11A51F916}" destId="{6213496A-BA24-47DF-AD25-33664F459323}" srcOrd="0" destOrd="0" presId="urn:microsoft.com/office/officeart/2008/layout/AscendingPictureAccentProcess"/>
    <dgm:cxn modelId="{B2DD498F-022A-4E87-BF62-2D735BE630C0}" type="presParOf" srcId="{155A07B6-800D-465E-87F5-57E2AB285C65}" destId="{6213496A-BA24-47DF-AD25-33664F459323}" srcOrd="0" destOrd="0" presId="urn:microsoft.com/office/officeart/2008/layout/AscendingPictureAccentProcess"/>
    <dgm:cxn modelId="{BC45E8C7-3FC5-479C-8CEA-A77B6D13F040}" type="presParOf" srcId="{155A07B6-800D-465E-87F5-57E2AB285C65}" destId="{A84B061E-D3E6-4D54-A60E-F18DCAA816BE}" srcOrd="1" destOrd="0" presId="urn:microsoft.com/office/officeart/2008/layout/AscendingPictureAccentProcess"/>
    <dgm:cxn modelId="{7AF99FC4-7120-4368-884D-CF914EAD7F6B}" type="presParOf" srcId="{A84B061E-D3E6-4D54-A60E-F18DCAA816BE}" destId="{3076AC13-7654-40F3-A9CE-20C30FF0555D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941D2250-07FB-44D4-AA4F-DF6CB7D6074E}" type="doc">
      <dgm:prSet loTypeId="urn:microsoft.com/office/officeart/2005/8/layout/vList5" loCatId="list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E85A3EB1-30A7-4FB4-91A8-DE2FC52BF3F1}">
      <dgm:prSet/>
      <dgm:spPr/>
      <dgm:t>
        <a:bodyPr/>
        <a:lstStyle/>
        <a:p>
          <a:pPr rtl="0"/>
          <a:r>
            <a:rPr lang="en-GB"/>
            <a:t>Ryan et al. (1983) - cognitive evaluation theory (CET)</a:t>
          </a:r>
        </a:p>
      </dgm:t>
    </dgm:pt>
    <dgm:pt modelId="{14D422E2-77E4-4C5B-A126-FEC967594E2F}" type="parTrans" cxnId="{6BC96632-900C-4CD0-B4DD-02997F1B0956}">
      <dgm:prSet/>
      <dgm:spPr/>
      <dgm:t>
        <a:bodyPr/>
        <a:lstStyle/>
        <a:p>
          <a:endParaRPr lang="en-GB"/>
        </a:p>
      </dgm:t>
    </dgm:pt>
    <dgm:pt modelId="{CF98848F-780E-415A-8D45-6371A92C108A}" type="sibTrans" cxnId="{6BC96632-900C-4CD0-B4DD-02997F1B0956}">
      <dgm:prSet/>
      <dgm:spPr/>
      <dgm:t>
        <a:bodyPr/>
        <a:lstStyle/>
        <a:p>
          <a:endParaRPr lang="en-GB"/>
        </a:p>
      </dgm:t>
    </dgm:pt>
    <dgm:pt modelId="{2F5975B1-D9A6-4FED-B05E-D1286D6E2A63}">
      <dgm:prSet custT="1"/>
      <dgm:spPr/>
      <dgm:t>
        <a:bodyPr/>
        <a:lstStyle/>
        <a:p>
          <a:pPr rtl="0"/>
          <a:r>
            <a:rPr lang="en-GB" sz="1800" dirty="0"/>
            <a:t>rewards are classified according to individuals’ interpretation</a:t>
          </a:r>
        </a:p>
      </dgm:t>
    </dgm:pt>
    <dgm:pt modelId="{CAAC6C5A-C5A2-42FE-88D9-383BF41E8D89}" type="parTrans" cxnId="{C8243257-F8CC-4FF1-9E54-EC5BD396316E}">
      <dgm:prSet/>
      <dgm:spPr/>
      <dgm:t>
        <a:bodyPr/>
        <a:lstStyle/>
        <a:p>
          <a:endParaRPr lang="en-GB"/>
        </a:p>
      </dgm:t>
    </dgm:pt>
    <dgm:pt modelId="{40763151-E1B6-413D-8D4E-6F6BB2EA4048}" type="sibTrans" cxnId="{C8243257-F8CC-4FF1-9E54-EC5BD396316E}">
      <dgm:prSet/>
      <dgm:spPr/>
      <dgm:t>
        <a:bodyPr/>
        <a:lstStyle/>
        <a:p>
          <a:endParaRPr lang="en-GB"/>
        </a:p>
      </dgm:t>
    </dgm:pt>
    <dgm:pt modelId="{CF43307F-BA7A-412F-AA8B-931C5FB0C229}">
      <dgm:prSet custT="1"/>
      <dgm:spPr/>
      <dgm:t>
        <a:bodyPr/>
        <a:lstStyle/>
        <a:p>
          <a:pPr rtl="0"/>
          <a:r>
            <a:rPr lang="en-GB" sz="1800" dirty="0"/>
            <a:t>They may have an informational aspect, which communicates meaningful information to people</a:t>
          </a:r>
        </a:p>
      </dgm:t>
    </dgm:pt>
    <dgm:pt modelId="{1D3BF89C-53EE-4D25-B217-356EDF57765C}" type="parTrans" cxnId="{D7C3C4D6-6CA9-4F47-AC5F-E832C39291FA}">
      <dgm:prSet/>
      <dgm:spPr/>
      <dgm:t>
        <a:bodyPr/>
        <a:lstStyle/>
        <a:p>
          <a:endParaRPr lang="en-GB"/>
        </a:p>
      </dgm:t>
    </dgm:pt>
    <dgm:pt modelId="{FCDF3360-F0BA-4181-B375-B728A51047F3}" type="sibTrans" cxnId="{D7C3C4D6-6CA9-4F47-AC5F-E832C39291FA}">
      <dgm:prSet/>
      <dgm:spPr/>
      <dgm:t>
        <a:bodyPr/>
        <a:lstStyle/>
        <a:p>
          <a:endParaRPr lang="en-GB"/>
        </a:p>
      </dgm:t>
    </dgm:pt>
    <dgm:pt modelId="{FC452C50-33AA-4EF3-B56C-CF616ACFC337}">
      <dgm:prSet custT="1"/>
      <dgm:spPr/>
      <dgm:t>
        <a:bodyPr/>
        <a:lstStyle/>
        <a:p>
          <a:pPr rtl="0"/>
          <a:r>
            <a:rPr lang="en-GB" sz="1800" dirty="0"/>
            <a:t>or a controlling aspect, where this communication pressures people toward specific outcomes</a:t>
          </a:r>
        </a:p>
      </dgm:t>
    </dgm:pt>
    <dgm:pt modelId="{BC09A016-2B76-4274-A036-113F155AC5D1}" type="parTrans" cxnId="{D91989FB-A04F-4294-BECE-0E93C6F34751}">
      <dgm:prSet/>
      <dgm:spPr/>
      <dgm:t>
        <a:bodyPr/>
        <a:lstStyle/>
        <a:p>
          <a:endParaRPr lang="en-GB"/>
        </a:p>
      </dgm:t>
    </dgm:pt>
    <dgm:pt modelId="{6D35513B-8A37-469A-833B-2857DE7BC32F}" type="sibTrans" cxnId="{D91989FB-A04F-4294-BECE-0E93C6F34751}">
      <dgm:prSet/>
      <dgm:spPr/>
      <dgm:t>
        <a:bodyPr/>
        <a:lstStyle/>
        <a:p>
          <a:endParaRPr lang="en-GB"/>
        </a:p>
      </dgm:t>
    </dgm:pt>
    <dgm:pt modelId="{CE8EEC47-3A38-484D-AB3D-2A10402105BA}" type="pres">
      <dgm:prSet presAssocID="{941D2250-07FB-44D4-AA4F-DF6CB7D6074E}" presName="Name0" presStyleCnt="0">
        <dgm:presLayoutVars>
          <dgm:dir/>
          <dgm:animLvl val="lvl"/>
          <dgm:resizeHandles val="exact"/>
        </dgm:presLayoutVars>
      </dgm:prSet>
      <dgm:spPr/>
    </dgm:pt>
    <dgm:pt modelId="{7CF4EFA6-469C-46AC-82E9-4A79E22081DE}" type="pres">
      <dgm:prSet presAssocID="{E85A3EB1-30A7-4FB4-91A8-DE2FC52BF3F1}" presName="linNode" presStyleCnt="0"/>
      <dgm:spPr/>
    </dgm:pt>
    <dgm:pt modelId="{4D64F7E2-A996-47DC-80F2-18123717811A}" type="pres">
      <dgm:prSet presAssocID="{E85A3EB1-30A7-4FB4-91A8-DE2FC52BF3F1}" presName="parentText" presStyleLbl="node1" presStyleIdx="0" presStyleCnt="1" custScaleX="67703">
        <dgm:presLayoutVars>
          <dgm:chMax val="1"/>
          <dgm:bulletEnabled val="1"/>
        </dgm:presLayoutVars>
      </dgm:prSet>
      <dgm:spPr/>
    </dgm:pt>
    <dgm:pt modelId="{7FBD0A5D-F420-4E3F-A72A-946D226996DC}" type="pres">
      <dgm:prSet presAssocID="{E85A3EB1-30A7-4FB4-91A8-DE2FC52BF3F1}" presName="descendantText" presStyleLbl="alignAccFollowNode1" presStyleIdx="0" presStyleCnt="1" custScaleX="117159" custScaleY="103571">
        <dgm:presLayoutVars>
          <dgm:bulletEnabled val="1"/>
        </dgm:presLayoutVars>
      </dgm:prSet>
      <dgm:spPr/>
    </dgm:pt>
  </dgm:ptLst>
  <dgm:cxnLst>
    <dgm:cxn modelId="{6BC96632-900C-4CD0-B4DD-02997F1B0956}" srcId="{941D2250-07FB-44D4-AA4F-DF6CB7D6074E}" destId="{E85A3EB1-30A7-4FB4-91A8-DE2FC52BF3F1}" srcOrd="0" destOrd="0" parTransId="{14D422E2-77E4-4C5B-A126-FEC967594E2F}" sibTransId="{CF98848F-780E-415A-8D45-6371A92C108A}"/>
    <dgm:cxn modelId="{8F517E5B-70EB-474A-B5DB-65A165ED5B8D}" type="presOf" srcId="{941D2250-07FB-44D4-AA4F-DF6CB7D6074E}" destId="{CE8EEC47-3A38-484D-AB3D-2A10402105BA}" srcOrd="0" destOrd="0" presId="urn:microsoft.com/office/officeart/2005/8/layout/vList5"/>
    <dgm:cxn modelId="{C8243257-F8CC-4FF1-9E54-EC5BD396316E}" srcId="{E85A3EB1-30A7-4FB4-91A8-DE2FC52BF3F1}" destId="{2F5975B1-D9A6-4FED-B05E-D1286D6E2A63}" srcOrd="0" destOrd="0" parTransId="{CAAC6C5A-C5A2-42FE-88D9-383BF41E8D89}" sibTransId="{40763151-E1B6-413D-8D4E-6F6BB2EA4048}"/>
    <dgm:cxn modelId="{4996CD78-9321-410B-A280-9F60B667B652}" type="presOf" srcId="{E85A3EB1-30A7-4FB4-91A8-DE2FC52BF3F1}" destId="{4D64F7E2-A996-47DC-80F2-18123717811A}" srcOrd="0" destOrd="0" presId="urn:microsoft.com/office/officeart/2005/8/layout/vList5"/>
    <dgm:cxn modelId="{8987277C-D384-4C2D-A9E8-0D5A0FB6947A}" type="presOf" srcId="{CF43307F-BA7A-412F-AA8B-931C5FB0C229}" destId="{7FBD0A5D-F420-4E3F-A72A-946D226996DC}" srcOrd="0" destOrd="1" presId="urn:microsoft.com/office/officeart/2005/8/layout/vList5"/>
    <dgm:cxn modelId="{2C2000C5-8C2D-4C68-BF22-72A32D95CC71}" type="presOf" srcId="{FC452C50-33AA-4EF3-B56C-CF616ACFC337}" destId="{7FBD0A5D-F420-4E3F-A72A-946D226996DC}" srcOrd="0" destOrd="2" presId="urn:microsoft.com/office/officeart/2005/8/layout/vList5"/>
    <dgm:cxn modelId="{D7C3C4D6-6CA9-4F47-AC5F-E832C39291FA}" srcId="{E85A3EB1-30A7-4FB4-91A8-DE2FC52BF3F1}" destId="{CF43307F-BA7A-412F-AA8B-931C5FB0C229}" srcOrd="1" destOrd="0" parTransId="{1D3BF89C-53EE-4D25-B217-356EDF57765C}" sibTransId="{FCDF3360-F0BA-4181-B375-B728A51047F3}"/>
    <dgm:cxn modelId="{A743BDEA-3F70-4733-A9DE-5E5B7A02D6E1}" type="presOf" srcId="{2F5975B1-D9A6-4FED-B05E-D1286D6E2A63}" destId="{7FBD0A5D-F420-4E3F-A72A-946D226996DC}" srcOrd="0" destOrd="0" presId="urn:microsoft.com/office/officeart/2005/8/layout/vList5"/>
    <dgm:cxn modelId="{D91989FB-A04F-4294-BECE-0E93C6F34751}" srcId="{E85A3EB1-30A7-4FB4-91A8-DE2FC52BF3F1}" destId="{FC452C50-33AA-4EF3-B56C-CF616ACFC337}" srcOrd="2" destOrd="0" parTransId="{BC09A016-2B76-4274-A036-113F155AC5D1}" sibTransId="{6D35513B-8A37-469A-833B-2857DE7BC32F}"/>
    <dgm:cxn modelId="{5B8CE5CD-D11C-4E14-9AE9-F71C551E800A}" type="presParOf" srcId="{CE8EEC47-3A38-484D-AB3D-2A10402105BA}" destId="{7CF4EFA6-469C-46AC-82E9-4A79E22081DE}" srcOrd="0" destOrd="0" presId="urn:microsoft.com/office/officeart/2005/8/layout/vList5"/>
    <dgm:cxn modelId="{A2E18F40-C922-429E-A871-E16F66BC6399}" type="presParOf" srcId="{7CF4EFA6-469C-46AC-82E9-4A79E22081DE}" destId="{4D64F7E2-A996-47DC-80F2-18123717811A}" srcOrd="0" destOrd="0" presId="urn:microsoft.com/office/officeart/2005/8/layout/vList5"/>
    <dgm:cxn modelId="{D9C341E1-30DB-4CB7-9274-559347CAD447}" type="presParOf" srcId="{7CF4EFA6-469C-46AC-82E9-4A79E22081DE}" destId="{7FBD0A5D-F420-4E3F-A72A-946D226996D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E1AF142C-AA48-4EFA-9F81-5B0E3DA1285D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23F7F4C-C331-4E8B-8EFE-925451EE6A32}">
      <dgm:prSet/>
      <dgm:spPr/>
      <dgm:t>
        <a:bodyPr/>
        <a:lstStyle/>
        <a:p>
          <a:pPr rtl="0"/>
          <a:r>
            <a:rPr lang="en-GB"/>
            <a:t>Verbal vs. Tangible rewards - Deci et al. (2001)</a:t>
          </a:r>
        </a:p>
      </dgm:t>
    </dgm:pt>
    <dgm:pt modelId="{FC4CC256-92E7-4D69-AF8E-56D99B1F9C34}" type="parTrans" cxnId="{9B85A152-7C35-474A-835C-64E32ED40F78}">
      <dgm:prSet/>
      <dgm:spPr/>
      <dgm:t>
        <a:bodyPr/>
        <a:lstStyle/>
        <a:p>
          <a:endParaRPr lang="en-GB"/>
        </a:p>
      </dgm:t>
    </dgm:pt>
    <dgm:pt modelId="{800C94C2-0E64-4961-AD62-098DEBA573F0}" type="sibTrans" cxnId="{9B85A152-7C35-474A-835C-64E32ED40F78}">
      <dgm:prSet/>
      <dgm:spPr/>
      <dgm:t>
        <a:bodyPr/>
        <a:lstStyle/>
        <a:p>
          <a:endParaRPr lang="en-GB"/>
        </a:p>
      </dgm:t>
    </dgm:pt>
    <dgm:pt modelId="{4B1609D8-6DDA-4AE1-B945-FE7A41EFE5D7}">
      <dgm:prSet/>
      <dgm:spPr/>
      <dgm:t>
        <a:bodyPr/>
        <a:lstStyle/>
        <a:p>
          <a:pPr rtl="0"/>
          <a:r>
            <a:rPr lang="en-GB"/>
            <a:t>Verbal rewards are strongly correlated with positive reinforcement and are commonly interpreted as informational. </a:t>
          </a:r>
        </a:p>
      </dgm:t>
    </dgm:pt>
    <dgm:pt modelId="{D410109C-828C-477C-A80A-DA102D82B5AF}" type="parTrans" cxnId="{AB1109FE-1320-48D1-8220-5FAA023D5EA3}">
      <dgm:prSet/>
      <dgm:spPr/>
      <dgm:t>
        <a:bodyPr/>
        <a:lstStyle/>
        <a:p>
          <a:endParaRPr lang="en-GB"/>
        </a:p>
      </dgm:t>
    </dgm:pt>
    <dgm:pt modelId="{8A0CDD5C-275D-4E0E-AA40-C2FEE7D60573}" type="sibTrans" cxnId="{AB1109FE-1320-48D1-8220-5FAA023D5EA3}">
      <dgm:prSet/>
      <dgm:spPr/>
      <dgm:t>
        <a:bodyPr/>
        <a:lstStyle/>
        <a:p>
          <a:endParaRPr lang="en-GB"/>
        </a:p>
      </dgm:t>
    </dgm:pt>
    <dgm:pt modelId="{A6E52863-9D3B-4717-9804-C467C47F84DD}">
      <dgm:prSet/>
      <dgm:spPr/>
      <dgm:t>
        <a:bodyPr/>
        <a:lstStyle/>
        <a:p>
          <a:pPr rtl="0"/>
          <a:r>
            <a:rPr lang="en-GB"/>
            <a:t>Tangible rewards are perceived as controlling when they are expected. </a:t>
          </a:r>
        </a:p>
      </dgm:t>
    </dgm:pt>
    <dgm:pt modelId="{E8408D40-9C21-4B03-8741-6499E8C1C5E1}" type="parTrans" cxnId="{DA6B2047-9CB8-45A6-B92F-0E20BC9D3251}">
      <dgm:prSet/>
      <dgm:spPr/>
      <dgm:t>
        <a:bodyPr/>
        <a:lstStyle/>
        <a:p>
          <a:endParaRPr lang="en-GB"/>
        </a:p>
      </dgm:t>
    </dgm:pt>
    <dgm:pt modelId="{7AF07D73-5A14-46C9-BD1A-9744FAB0FED8}" type="sibTrans" cxnId="{DA6B2047-9CB8-45A6-B92F-0E20BC9D3251}">
      <dgm:prSet/>
      <dgm:spPr/>
      <dgm:t>
        <a:bodyPr/>
        <a:lstStyle/>
        <a:p>
          <a:endParaRPr lang="en-GB"/>
        </a:p>
      </dgm:t>
    </dgm:pt>
    <dgm:pt modelId="{A12F95FE-A699-4524-BD53-5556A8DFA97B}" type="pres">
      <dgm:prSet presAssocID="{E1AF142C-AA48-4EFA-9F81-5B0E3DA1285D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CCB145C-7022-46BB-AE23-50504B75A33D}" type="pres">
      <dgm:prSet presAssocID="{923F7F4C-C331-4E8B-8EFE-925451EE6A32}" presName="hierRoot1" presStyleCnt="0">
        <dgm:presLayoutVars>
          <dgm:hierBranch val="init"/>
        </dgm:presLayoutVars>
      </dgm:prSet>
      <dgm:spPr/>
    </dgm:pt>
    <dgm:pt modelId="{E7003128-EB99-4523-8C09-C082E400CDD7}" type="pres">
      <dgm:prSet presAssocID="{923F7F4C-C331-4E8B-8EFE-925451EE6A32}" presName="rootComposite1" presStyleCnt="0"/>
      <dgm:spPr/>
    </dgm:pt>
    <dgm:pt modelId="{2BA6B9B2-DD26-4960-9AE1-A29F3B150299}" type="pres">
      <dgm:prSet presAssocID="{923F7F4C-C331-4E8B-8EFE-925451EE6A32}" presName="rootText1" presStyleLbl="alignAcc1" presStyleIdx="0" presStyleCnt="0">
        <dgm:presLayoutVars>
          <dgm:chPref val="3"/>
        </dgm:presLayoutVars>
      </dgm:prSet>
      <dgm:spPr/>
    </dgm:pt>
    <dgm:pt modelId="{9C720A23-7397-420A-940D-5D5CFB05A293}" type="pres">
      <dgm:prSet presAssocID="{923F7F4C-C331-4E8B-8EFE-925451EE6A32}" presName="topArc1" presStyleLbl="parChTrans1D1" presStyleIdx="0" presStyleCnt="6"/>
      <dgm:spPr/>
    </dgm:pt>
    <dgm:pt modelId="{EF83FB03-B67E-4ACB-BB94-9FE0C060E285}" type="pres">
      <dgm:prSet presAssocID="{923F7F4C-C331-4E8B-8EFE-925451EE6A32}" presName="bottomArc1" presStyleLbl="parChTrans1D1" presStyleIdx="1" presStyleCnt="6"/>
      <dgm:spPr/>
    </dgm:pt>
    <dgm:pt modelId="{81D22EF0-A69F-4F8D-AE4A-8EEF578B36B2}" type="pres">
      <dgm:prSet presAssocID="{923F7F4C-C331-4E8B-8EFE-925451EE6A32}" presName="topConnNode1" presStyleLbl="node1" presStyleIdx="0" presStyleCnt="0"/>
      <dgm:spPr/>
    </dgm:pt>
    <dgm:pt modelId="{2E9D95CD-A770-4A56-8E63-A5BB7FE4FC4D}" type="pres">
      <dgm:prSet presAssocID="{923F7F4C-C331-4E8B-8EFE-925451EE6A32}" presName="hierChild2" presStyleCnt="0"/>
      <dgm:spPr/>
    </dgm:pt>
    <dgm:pt modelId="{122CDFDB-DC9E-4BBE-BB49-FA8A5BE92757}" type="pres">
      <dgm:prSet presAssocID="{923F7F4C-C331-4E8B-8EFE-925451EE6A32}" presName="hierChild3" presStyleCnt="0"/>
      <dgm:spPr/>
    </dgm:pt>
    <dgm:pt modelId="{9AFAAAF7-A222-4D9F-ABBA-5CB67E03E87E}" type="pres">
      <dgm:prSet presAssocID="{4B1609D8-6DDA-4AE1-B945-FE7A41EFE5D7}" presName="hierRoot1" presStyleCnt="0">
        <dgm:presLayoutVars>
          <dgm:hierBranch val="init"/>
        </dgm:presLayoutVars>
      </dgm:prSet>
      <dgm:spPr/>
    </dgm:pt>
    <dgm:pt modelId="{54238332-88FE-453B-B748-FCA20D8AF5BB}" type="pres">
      <dgm:prSet presAssocID="{4B1609D8-6DDA-4AE1-B945-FE7A41EFE5D7}" presName="rootComposite1" presStyleCnt="0"/>
      <dgm:spPr/>
    </dgm:pt>
    <dgm:pt modelId="{A41D3519-AB13-4C71-810A-258FBFD2D46E}" type="pres">
      <dgm:prSet presAssocID="{4B1609D8-6DDA-4AE1-B945-FE7A41EFE5D7}" presName="rootText1" presStyleLbl="alignAcc1" presStyleIdx="0" presStyleCnt="0">
        <dgm:presLayoutVars>
          <dgm:chPref val="3"/>
        </dgm:presLayoutVars>
      </dgm:prSet>
      <dgm:spPr/>
    </dgm:pt>
    <dgm:pt modelId="{FA17EB21-5D01-42DE-8E0F-A33A35CDF726}" type="pres">
      <dgm:prSet presAssocID="{4B1609D8-6DDA-4AE1-B945-FE7A41EFE5D7}" presName="topArc1" presStyleLbl="parChTrans1D1" presStyleIdx="2" presStyleCnt="6"/>
      <dgm:spPr/>
    </dgm:pt>
    <dgm:pt modelId="{130E558B-5EC9-4B25-8E52-FEB632E1A215}" type="pres">
      <dgm:prSet presAssocID="{4B1609D8-6DDA-4AE1-B945-FE7A41EFE5D7}" presName="bottomArc1" presStyleLbl="parChTrans1D1" presStyleIdx="3" presStyleCnt="6"/>
      <dgm:spPr/>
    </dgm:pt>
    <dgm:pt modelId="{12932397-7599-4D6E-9A2F-FDD01308C954}" type="pres">
      <dgm:prSet presAssocID="{4B1609D8-6DDA-4AE1-B945-FE7A41EFE5D7}" presName="topConnNode1" presStyleLbl="node1" presStyleIdx="0" presStyleCnt="0"/>
      <dgm:spPr/>
    </dgm:pt>
    <dgm:pt modelId="{DAFB0DEF-71F8-4669-A81C-F90CF2EEAEAD}" type="pres">
      <dgm:prSet presAssocID="{4B1609D8-6DDA-4AE1-B945-FE7A41EFE5D7}" presName="hierChild2" presStyleCnt="0"/>
      <dgm:spPr/>
    </dgm:pt>
    <dgm:pt modelId="{DF006A46-E90B-401C-ABD0-A921B62DC7FD}" type="pres">
      <dgm:prSet presAssocID="{4B1609D8-6DDA-4AE1-B945-FE7A41EFE5D7}" presName="hierChild3" presStyleCnt="0"/>
      <dgm:spPr/>
    </dgm:pt>
    <dgm:pt modelId="{3F3B7D15-218D-4B25-B07A-EFD3E2EBFF27}" type="pres">
      <dgm:prSet presAssocID="{A6E52863-9D3B-4717-9804-C467C47F84DD}" presName="hierRoot1" presStyleCnt="0">
        <dgm:presLayoutVars>
          <dgm:hierBranch val="init"/>
        </dgm:presLayoutVars>
      </dgm:prSet>
      <dgm:spPr/>
    </dgm:pt>
    <dgm:pt modelId="{C2BE0657-E69A-4288-B1A1-B17F471AD78A}" type="pres">
      <dgm:prSet presAssocID="{A6E52863-9D3B-4717-9804-C467C47F84DD}" presName="rootComposite1" presStyleCnt="0"/>
      <dgm:spPr/>
    </dgm:pt>
    <dgm:pt modelId="{6C4A4771-83C1-40A9-B970-D412852965E1}" type="pres">
      <dgm:prSet presAssocID="{A6E52863-9D3B-4717-9804-C467C47F84DD}" presName="rootText1" presStyleLbl="alignAcc1" presStyleIdx="0" presStyleCnt="0">
        <dgm:presLayoutVars>
          <dgm:chPref val="3"/>
        </dgm:presLayoutVars>
      </dgm:prSet>
      <dgm:spPr/>
    </dgm:pt>
    <dgm:pt modelId="{A4F66D3E-60EA-4C1C-B0B6-893CC3BF7DB0}" type="pres">
      <dgm:prSet presAssocID="{A6E52863-9D3B-4717-9804-C467C47F84DD}" presName="topArc1" presStyleLbl="parChTrans1D1" presStyleIdx="4" presStyleCnt="6"/>
      <dgm:spPr/>
    </dgm:pt>
    <dgm:pt modelId="{22668FED-6043-4491-881A-47FA3812D3BA}" type="pres">
      <dgm:prSet presAssocID="{A6E52863-9D3B-4717-9804-C467C47F84DD}" presName="bottomArc1" presStyleLbl="parChTrans1D1" presStyleIdx="5" presStyleCnt="6"/>
      <dgm:spPr/>
    </dgm:pt>
    <dgm:pt modelId="{C8CDE2BA-505C-4C99-9DD6-839A1399ED6B}" type="pres">
      <dgm:prSet presAssocID="{A6E52863-9D3B-4717-9804-C467C47F84DD}" presName="topConnNode1" presStyleLbl="node1" presStyleIdx="0" presStyleCnt="0"/>
      <dgm:spPr/>
    </dgm:pt>
    <dgm:pt modelId="{55057BDA-25D4-40A5-9FA4-645B4DBE6A46}" type="pres">
      <dgm:prSet presAssocID="{A6E52863-9D3B-4717-9804-C467C47F84DD}" presName="hierChild2" presStyleCnt="0"/>
      <dgm:spPr/>
    </dgm:pt>
    <dgm:pt modelId="{C92380B2-398C-41BC-B399-4BBBC3FD4084}" type="pres">
      <dgm:prSet presAssocID="{A6E52863-9D3B-4717-9804-C467C47F84DD}" presName="hierChild3" presStyleCnt="0"/>
      <dgm:spPr/>
    </dgm:pt>
  </dgm:ptLst>
  <dgm:cxnLst>
    <dgm:cxn modelId="{240DD504-049D-4F47-B68D-50366AFBDDCA}" type="presOf" srcId="{A6E52863-9D3B-4717-9804-C467C47F84DD}" destId="{C8CDE2BA-505C-4C99-9DD6-839A1399ED6B}" srcOrd="1" destOrd="0" presId="urn:microsoft.com/office/officeart/2008/layout/HalfCircleOrganizationChart"/>
    <dgm:cxn modelId="{2FFB592A-9857-4032-A0DE-BC28E1EAB6A5}" type="presOf" srcId="{923F7F4C-C331-4E8B-8EFE-925451EE6A32}" destId="{2BA6B9B2-DD26-4960-9AE1-A29F3B150299}" srcOrd="0" destOrd="0" presId="urn:microsoft.com/office/officeart/2008/layout/HalfCircleOrganizationChart"/>
    <dgm:cxn modelId="{F855362C-1C7E-4BE5-A64B-C68914231067}" type="presOf" srcId="{4B1609D8-6DDA-4AE1-B945-FE7A41EFE5D7}" destId="{A41D3519-AB13-4C71-810A-258FBFD2D46E}" srcOrd="0" destOrd="0" presId="urn:microsoft.com/office/officeart/2008/layout/HalfCircleOrganizationChart"/>
    <dgm:cxn modelId="{CBFFBC64-37C5-49BE-9F9E-E5FDAEB96ADB}" type="presOf" srcId="{4B1609D8-6DDA-4AE1-B945-FE7A41EFE5D7}" destId="{12932397-7599-4D6E-9A2F-FDD01308C954}" srcOrd="1" destOrd="0" presId="urn:microsoft.com/office/officeart/2008/layout/HalfCircleOrganizationChart"/>
    <dgm:cxn modelId="{DA6B2047-9CB8-45A6-B92F-0E20BC9D3251}" srcId="{E1AF142C-AA48-4EFA-9F81-5B0E3DA1285D}" destId="{A6E52863-9D3B-4717-9804-C467C47F84DD}" srcOrd="2" destOrd="0" parTransId="{E8408D40-9C21-4B03-8741-6499E8C1C5E1}" sibTransId="{7AF07D73-5A14-46C9-BD1A-9744FAB0FED8}"/>
    <dgm:cxn modelId="{9B85A152-7C35-474A-835C-64E32ED40F78}" srcId="{E1AF142C-AA48-4EFA-9F81-5B0E3DA1285D}" destId="{923F7F4C-C331-4E8B-8EFE-925451EE6A32}" srcOrd="0" destOrd="0" parTransId="{FC4CC256-92E7-4D69-AF8E-56D99B1F9C34}" sibTransId="{800C94C2-0E64-4961-AD62-098DEBA573F0}"/>
    <dgm:cxn modelId="{53F42DA2-2603-4846-8E9B-DF800389D831}" type="presOf" srcId="{E1AF142C-AA48-4EFA-9F81-5B0E3DA1285D}" destId="{A12F95FE-A699-4524-BD53-5556A8DFA97B}" srcOrd="0" destOrd="0" presId="urn:microsoft.com/office/officeart/2008/layout/HalfCircleOrganizationChart"/>
    <dgm:cxn modelId="{FEB1F3C5-A45E-48E6-88A4-E757BD1C4C94}" type="presOf" srcId="{A6E52863-9D3B-4717-9804-C467C47F84DD}" destId="{6C4A4771-83C1-40A9-B970-D412852965E1}" srcOrd="0" destOrd="0" presId="urn:microsoft.com/office/officeart/2008/layout/HalfCircleOrganizationChart"/>
    <dgm:cxn modelId="{D73CD9EB-E598-4F6B-8607-4D3B50C53007}" type="presOf" srcId="{923F7F4C-C331-4E8B-8EFE-925451EE6A32}" destId="{81D22EF0-A69F-4F8D-AE4A-8EEF578B36B2}" srcOrd="1" destOrd="0" presId="urn:microsoft.com/office/officeart/2008/layout/HalfCircleOrganizationChart"/>
    <dgm:cxn modelId="{AB1109FE-1320-48D1-8220-5FAA023D5EA3}" srcId="{E1AF142C-AA48-4EFA-9F81-5B0E3DA1285D}" destId="{4B1609D8-6DDA-4AE1-B945-FE7A41EFE5D7}" srcOrd="1" destOrd="0" parTransId="{D410109C-828C-477C-A80A-DA102D82B5AF}" sibTransId="{8A0CDD5C-275D-4E0E-AA40-C2FEE7D60573}"/>
    <dgm:cxn modelId="{D4B9AF82-A3C2-45D4-9709-B0BA568850C5}" type="presParOf" srcId="{A12F95FE-A699-4524-BD53-5556A8DFA97B}" destId="{8CCB145C-7022-46BB-AE23-50504B75A33D}" srcOrd="0" destOrd="0" presId="urn:microsoft.com/office/officeart/2008/layout/HalfCircleOrganizationChart"/>
    <dgm:cxn modelId="{21734752-9CD7-4343-A9D8-AB6CDC3599C8}" type="presParOf" srcId="{8CCB145C-7022-46BB-AE23-50504B75A33D}" destId="{E7003128-EB99-4523-8C09-C082E400CDD7}" srcOrd="0" destOrd="0" presId="urn:microsoft.com/office/officeart/2008/layout/HalfCircleOrganizationChart"/>
    <dgm:cxn modelId="{7A447C54-4BC2-4539-A4EE-B3CE2A2589A8}" type="presParOf" srcId="{E7003128-EB99-4523-8C09-C082E400CDD7}" destId="{2BA6B9B2-DD26-4960-9AE1-A29F3B150299}" srcOrd="0" destOrd="0" presId="urn:microsoft.com/office/officeart/2008/layout/HalfCircleOrganizationChart"/>
    <dgm:cxn modelId="{A1A4EB5F-2569-42D3-871B-0B8986DA9745}" type="presParOf" srcId="{E7003128-EB99-4523-8C09-C082E400CDD7}" destId="{9C720A23-7397-420A-940D-5D5CFB05A293}" srcOrd="1" destOrd="0" presId="urn:microsoft.com/office/officeart/2008/layout/HalfCircleOrganizationChart"/>
    <dgm:cxn modelId="{EC4913EC-3AB3-4B95-A0A8-E068E3CA53AD}" type="presParOf" srcId="{E7003128-EB99-4523-8C09-C082E400CDD7}" destId="{EF83FB03-B67E-4ACB-BB94-9FE0C060E285}" srcOrd="2" destOrd="0" presId="urn:microsoft.com/office/officeart/2008/layout/HalfCircleOrganizationChart"/>
    <dgm:cxn modelId="{EDD8783B-A014-4556-98C8-425FD98F2499}" type="presParOf" srcId="{E7003128-EB99-4523-8C09-C082E400CDD7}" destId="{81D22EF0-A69F-4F8D-AE4A-8EEF578B36B2}" srcOrd="3" destOrd="0" presId="urn:microsoft.com/office/officeart/2008/layout/HalfCircleOrganizationChart"/>
    <dgm:cxn modelId="{674ACC61-8847-4A16-B227-4AECC9AA9C46}" type="presParOf" srcId="{8CCB145C-7022-46BB-AE23-50504B75A33D}" destId="{2E9D95CD-A770-4A56-8E63-A5BB7FE4FC4D}" srcOrd="1" destOrd="0" presId="urn:microsoft.com/office/officeart/2008/layout/HalfCircleOrganizationChart"/>
    <dgm:cxn modelId="{1523216E-880F-4723-8E68-086F867E1BF4}" type="presParOf" srcId="{8CCB145C-7022-46BB-AE23-50504B75A33D}" destId="{122CDFDB-DC9E-4BBE-BB49-FA8A5BE92757}" srcOrd="2" destOrd="0" presId="urn:microsoft.com/office/officeart/2008/layout/HalfCircleOrganizationChart"/>
    <dgm:cxn modelId="{A67905B0-5E6A-4575-BECA-3778F310E1F1}" type="presParOf" srcId="{A12F95FE-A699-4524-BD53-5556A8DFA97B}" destId="{9AFAAAF7-A222-4D9F-ABBA-5CB67E03E87E}" srcOrd="1" destOrd="0" presId="urn:microsoft.com/office/officeart/2008/layout/HalfCircleOrganizationChart"/>
    <dgm:cxn modelId="{64934385-965C-48FB-B72D-1DD1AA0C329B}" type="presParOf" srcId="{9AFAAAF7-A222-4D9F-ABBA-5CB67E03E87E}" destId="{54238332-88FE-453B-B748-FCA20D8AF5BB}" srcOrd="0" destOrd="0" presId="urn:microsoft.com/office/officeart/2008/layout/HalfCircleOrganizationChart"/>
    <dgm:cxn modelId="{8ED507C5-E6BB-487B-9B4E-A2E974CF4ABD}" type="presParOf" srcId="{54238332-88FE-453B-B748-FCA20D8AF5BB}" destId="{A41D3519-AB13-4C71-810A-258FBFD2D46E}" srcOrd="0" destOrd="0" presId="urn:microsoft.com/office/officeart/2008/layout/HalfCircleOrganizationChart"/>
    <dgm:cxn modelId="{54D740FD-4AF3-4B44-A975-FA56CEBAA9BA}" type="presParOf" srcId="{54238332-88FE-453B-B748-FCA20D8AF5BB}" destId="{FA17EB21-5D01-42DE-8E0F-A33A35CDF726}" srcOrd="1" destOrd="0" presId="urn:microsoft.com/office/officeart/2008/layout/HalfCircleOrganizationChart"/>
    <dgm:cxn modelId="{B2628A2C-E1A6-4AA1-A435-BEF1A0FABD00}" type="presParOf" srcId="{54238332-88FE-453B-B748-FCA20D8AF5BB}" destId="{130E558B-5EC9-4B25-8E52-FEB632E1A215}" srcOrd="2" destOrd="0" presId="urn:microsoft.com/office/officeart/2008/layout/HalfCircleOrganizationChart"/>
    <dgm:cxn modelId="{9CF71BCB-7DA8-4F34-9558-301A98BF8450}" type="presParOf" srcId="{54238332-88FE-453B-B748-FCA20D8AF5BB}" destId="{12932397-7599-4D6E-9A2F-FDD01308C954}" srcOrd="3" destOrd="0" presId="urn:microsoft.com/office/officeart/2008/layout/HalfCircleOrganizationChart"/>
    <dgm:cxn modelId="{FB01CF59-0F1D-4119-AAE2-1EC80545602A}" type="presParOf" srcId="{9AFAAAF7-A222-4D9F-ABBA-5CB67E03E87E}" destId="{DAFB0DEF-71F8-4669-A81C-F90CF2EEAEAD}" srcOrd="1" destOrd="0" presId="urn:microsoft.com/office/officeart/2008/layout/HalfCircleOrganizationChart"/>
    <dgm:cxn modelId="{C5D29311-7C77-471B-8A96-25D9AD96269E}" type="presParOf" srcId="{9AFAAAF7-A222-4D9F-ABBA-5CB67E03E87E}" destId="{DF006A46-E90B-401C-ABD0-A921B62DC7FD}" srcOrd="2" destOrd="0" presId="urn:microsoft.com/office/officeart/2008/layout/HalfCircleOrganizationChart"/>
    <dgm:cxn modelId="{B0A3BAD1-9D7A-45D5-9D62-B650777CBF39}" type="presParOf" srcId="{A12F95FE-A699-4524-BD53-5556A8DFA97B}" destId="{3F3B7D15-218D-4B25-B07A-EFD3E2EBFF27}" srcOrd="2" destOrd="0" presId="urn:microsoft.com/office/officeart/2008/layout/HalfCircleOrganizationChart"/>
    <dgm:cxn modelId="{9929225D-61DA-4F7F-9B1F-940EC9B3B290}" type="presParOf" srcId="{3F3B7D15-218D-4B25-B07A-EFD3E2EBFF27}" destId="{C2BE0657-E69A-4288-B1A1-B17F471AD78A}" srcOrd="0" destOrd="0" presId="urn:microsoft.com/office/officeart/2008/layout/HalfCircleOrganizationChart"/>
    <dgm:cxn modelId="{C9C09DD1-274C-4585-AE4D-E2E9873E634A}" type="presParOf" srcId="{C2BE0657-E69A-4288-B1A1-B17F471AD78A}" destId="{6C4A4771-83C1-40A9-B970-D412852965E1}" srcOrd="0" destOrd="0" presId="urn:microsoft.com/office/officeart/2008/layout/HalfCircleOrganizationChart"/>
    <dgm:cxn modelId="{ABCF85C3-8FD8-4476-8427-4BFAEB93A3D4}" type="presParOf" srcId="{C2BE0657-E69A-4288-B1A1-B17F471AD78A}" destId="{A4F66D3E-60EA-4C1C-B0B6-893CC3BF7DB0}" srcOrd="1" destOrd="0" presId="urn:microsoft.com/office/officeart/2008/layout/HalfCircleOrganizationChart"/>
    <dgm:cxn modelId="{4C15E6F7-4C4D-4715-B802-D6795FD02884}" type="presParOf" srcId="{C2BE0657-E69A-4288-B1A1-B17F471AD78A}" destId="{22668FED-6043-4491-881A-47FA3812D3BA}" srcOrd="2" destOrd="0" presId="urn:microsoft.com/office/officeart/2008/layout/HalfCircleOrganizationChart"/>
    <dgm:cxn modelId="{40133046-89CE-4383-9BA5-1274BB72B1BF}" type="presParOf" srcId="{C2BE0657-E69A-4288-B1A1-B17F471AD78A}" destId="{C8CDE2BA-505C-4C99-9DD6-839A1399ED6B}" srcOrd="3" destOrd="0" presId="urn:microsoft.com/office/officeart/2008/layout/HalfCircleOrganizationChart"/>
    <dgm:cxn modelId="{326C50EB-E0D4-49C5-A530-839A1035EBD8}" type="presParOf" srcId="{3F3B7D15-218D-4B25-B07A-EFD3E2EBFF27}" destId="{55057BDA-25D4-40A5-9FA4-645B4DBE6A46}" srcOrd="1" destOrd="0" presId="urn:microsoft.com/office/officeart/2008/layout/HalfCircleOrganizationChart"/>
    <dgm:cxn modelId="{D9359A49-F36E-407E-9E90-A969D1BEB186}" type="presParOf" srcId="{3F3B7D15-218D-4B25-B07A-EFD3E2EBFF27}" destId="{C92380B2-398C-41BC-B399-4BBBC3FD4084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1E788F10-9295-421E-84ED-E65425374BF6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38E7B9-8006-435B-8251-970B7DE54597}">
      <dgm:prSet/>
      <dgm:spPr/>
      <dgm:t>
        <a:bodyPr/>
        <a:lstStyle/>
        <a:p>
          <a:pPr rtl="0"/>
          <a:r>
            <a:rPr lang="en-GB" b="1" dirty="0"/>
            <a:t>Task-non-contingent </a:t>
          </a:r>
          <a:r>
            <a:rPr lang="en-GB" dirty="0"/>
            <a:t>rewards go to individuals merely for being present for a task. </a:t>
          </a:r>
        </a:p>
      </dgm:t>
    </dgm:pt>
    <dgm:pt modelId="{C4C11D13-97AB-4FCA-B967-25A0E655A892}" type="parTrans" cxnId="{377F2614-D280-40CD-ACF8-3BCB167C5956}">
      <dgm:prSet/>
      <dgm:spPr/>
      <dgm:t>
        <a:bodyPr/>
        <a:lstStyle/>
        <a:p>
          <a:endParaRPr lang="en-GB"/>
        </a:p>
      </dgm:t>
    </dgm:pt>
    <dgm:pt modelId="{7AEBAD1C-ABAE-4151-BBEE-D45FC9EA260D}" type="sibTrans" cxnId="{377F2614-D280-40CD-ACF8-3BCB167C5956}">
      <dgm:prSet/>
      <dgm:spPr/>
      <dgm:t>
        <a:bodyPr/>
        <a:lstStyle/>
        <a:p>
          <a:endParaRPr lang="en-GB"/>
        </a:p>
      </dgm:t>
    </dgm:pt>
    <dgm:pt modelId="{89991E47-874E-43AA-B5C3-6EAD9193852C}">
      <dgm:prSet/>
      <dgm:spPr/>
      <dgm:t>
        <a:bodyPr/>
        <a:lstStyle/>
        <a:p>
          <a:pPr rtl="0"/>
          <a:r>
            <a:rPr lang="en-GB" b="1" dirty="0"/>
            <a:t>Performance-contingent </a:t>
          </a:r>
          <a:r>
            <a:rPr lang="en-GB" dirty="0"/>
            <a:t>rewards are presented for acting according to a specific model of performance. </a:t>
          </a:r>
        </a:p>
      </dgm:t>
    </dgm:pt>
    <dgm:pt modelId="{53122B53-5954-4615-BA4E-8B9A5C9045A6}" type="parTrans" cxnId="{29A50835-CC72-4900-99EB-ADF79F82ECF1}">
      <dgm:prSet/>
      <dgm:spPr/>
      <dgm:t>
        <a:bodyPr/>
        <a:lstStyle/>
        <a:p>
          <a:endParaRPr lang="en-GB"/>
        </a:p>
      </dgm:t>
    </dgm:pt>
    <dgm:pt modelId="{951C4112-7121-4A86-9ECD-D90D3153E8DD}" type="sibTrans" cxnId="{29A50835-CC72-4900-99EB-ADF79F82ECF1}">
      <dgm:prSet/>
      <dgm:spPr/>
      <dgm:t>
        <a:bodyPr/>
        <a:lstStyle/>
        <a:p>
          <a:endParaRPr lang="en-GB"/>
        </a:p>
      </dgm:t>
    </dgm:pt>
    <dgm:pt modelId="{11BFF529-B6A7-4B58-A069-9EFCEDBDCE36}">
      <dgm:prSet/>
      <dgm:spPr/>
      <dgm:t>
        <a:bodyPr/>
        <a:lstStyle/>
        <a:p>
          <a:pPr rtl="0"/>
          <a:r>
            <a:rPr lang="en-GB" b="1" dirty="0"/>
            <a:t>Task-contingent </a:t>
          </a:r>
          <a:r>
            <a:rPr lang="en-GB" dirty="0"/>
            <a:t>rewards comprise engagement-contingent rewards, which are given simply for working at activities</a:t>
          </a:r>
        </a:p>
      </dgm:t>
    </dgm:pt>
    <dgm:pt modelId="{6DF39B95-4440-4ACD-9C4A-090D18442873}" type="parTrans" cxnId="{C40B95C4-BCF6-4804-8565-75A27E8727F1}">
      <dgm:prSet/>
      <dgm:spPr/>
      <dgm:t>
        <a:bodyPr/>
        <a:lstStyle/>
        <a:p>
          <a:endParaRPr lang="en-GB"/>
        </a:p>
      </dgm:t>
    </dgm:pt>
    <dgm:pt modelId="{2FE03970-6246-4BA9-BF37-DB79F89B58CE}" type="sibTrans" cxnId="{C40B95C4-BCF6-4804-8565-75A27E8727F1}">
      <dgm:prSet/>
      <dgm:spPr/>
      <dgm:t>
        <a:bodyPr/>
        <a:lstStyle/>
        <a:p>
          <a:endParaRPr lang="en-GB"/>
        </a:p>
      </dgm:t>
    </dgm:pt>
    <dgm:pt modelId="{597BA372-7DF3-424D-A19F-79E2985C37D4}">
      <dgm:prSet/>
      <dgm:spPr/>
      <dgm:t>
        <a:bodyPr/>
        <a:lstStyle/>
        <a:p>
          <a:pPr rtl="0"/>
          <a:r>
            <a:rPr lang="en-GB" b="1" dirty="0"/>
            <a:t>Completion-contingent </a:t>
          </a:r>
          <a:r>
            <a:rPr lang="en-GB" dirty="0"/>
            <a:t>rewards, which are allocated for completing the task.</a:t>
          </a:r>
        </a:p>
      </dgm:t>
    </dgm:pt>
    <dgm:pt modelId="{F086A6FF-CE02-4BB5-B848-D4A8C1CC78F9}" type="parTrans" cxnId="{0CCEE751-F07E-4E99-AA9B-42F1AC3A7D5E}">
      <dgm:prSet/>
      <dgm:spPr/>
      <dgm:t>
        <a:bodyPr/>
        <a:lstStyle/>
        <a:p>
          <a:endParaRPr lang="en-GB"/>
        </a:p>
      </dgm:t>
    </dgm:pt>
    <dgm:pt modelId="{32DB1F61-E70E-4673-8E50-ED9A3B9445BB}" type="sibTrans" cxnId="{0CCEE751-F07E-4E99-AA9B-42F1AC3A7D5E}">
      <dgm:prSet/>
      <dgm:spPr/>
      <dgm:t>
        <a:bodyPr/>
        <a:lstStyle/>
        <a:p>
          <a:endParaRPr lang="en-GB"/>
        </a:p>
      </dgm:t>
    </dgm:pt>
    <dgm:pt modelId="{CBF4ADD2-EA3B-4264-BDD7-C153E087A4BF}" type="pres">
      <dgm:prSet presAssocID="{1E788F10-9295-421E-84ED-E65425374BF6}" presName="cycle" presStyleCnt="0">
        <dgm:presLayoutVars>
          <dgm:dir/>
          <dgm:resizeHandles val="exact"/>
        </dgm:presLayoutVars>
      </dgm:prSet>
      <dgm:spPr/>
    </dgm:pt>
    <dgm:pt modelId="{39C87C3F-3C2A-4A54-A4D3-97D18EF2ABFA}" type="pres">
      <dgm:prSet presAssocID="{EC38E7B9-8006-435B-8251-970B7DE54597}" presName="dummy" presStyleCnt="0"/>
      <dgm:spPr/>
    </dgm:pt>
    <dgm:pt modelId="{0920D626-59DC-4226-928A-13A619FF89A2}" type="pres">
      <dgm:prSet presAssocID="{EC38E7B9-8006-435B-8251-970B7DE54597}" presName="node" presStyleLbl="revTx" presStyleIdx="0" presStyleCnt="4">
        <dgm:presLayoutVars>
          <dgm:bulletEnabled val="1"/>
        </dgm:presLayoutVars>
      </dgm:prSet>
      <dgm:spPr/>
    </dgm:pt>
    <dgm:pt modelId="{E8094E00-360E-4E70-8C6E-C7AAF57147D5}" type="pres">
      <dgm:prSet presAssocID="{7AEBAD1C-ABAE-4151-BBEE-D45FC9EA260D}" presName="sibTrans" presStyleLbl="node1" presStyleIdx="0" presStyleCnt="4"/>
      <dgm:spPr/>
    </dgm:pt>
    <dgm:pt modelId="{F1DAA776-3951-4DCE-A31F-01F3F28DDC16}" type="pres">
      <dgm:prSet presAssocID="{89991E47-874E-43AA-B5C3-6EAD9193852C}" presName="dummy" presStyleCnt="0"/>
      <dgm:spPr/>
    </dgm:pt>
    <dgm:pt modelId="{1883D738-678C-4B71-B8A8-D548558C9A4B}" type="pres">
      <dgm:prSet presAssocID="{89991E47-874E-43AA-B5C3-6EAD9193852C}" presName="node" presStyleLbl="revTx" presStyleIdx="1" presStyleCnt="4">
        <dgm:presLayoutVars>
          <dgm:bulletEnabled val="1"/>
        </dgm:presLayoutVars>
      </dgm:prSet>
      <dgm:spPr/>
    </dgm:pt>
    <dgm:pt modelId="{EF0D5ACA-4CB7-49F0-B2DF-622ADBD68ADF}" type="pres">
      <dgm:prSet presAssocID="{951C4112-7121-4A86-9ECD-D90D3153E8DD}" presName="sibTrans" presStyleLbl="node1" presStyleIdx="1" presStyleCnt="4"/>
      <dgm:spPr/>
    </dgm:pt>
    <dgm:pt modelId="{4454E9F2-D8A9-4D2A-9F63-0356B2D574C8}" type="pres">
      <dgm:prSet presAssocID="{11BFF529-B6A7-4B58-A069-9EFCEDBDCE36}" presName="dummy" presStyleCnt="0"/>
      <dgm:spPr/>
    </dgm:pt>
    <dgm:pt modelId="{E1FFA224-B6C0-41C0-B7B2-8D5925EF20B7}" type="pres">
      <dgm:prSet presAssocID="{11BFF529-B6A7-4B58-A069-9EFCEDBDCE36}" presName="node" presStyleLbl="revTx" presStyleIdx="2" presStyleCnt="4">
        <dgm:presLayoutVars>
          <dgm:bulletEnabled val="1"/>
        </dgm:presLayoutVars>
      </dgm:prSet>
      <dgm:spPr/>
    </dgm:pt>
    <dgm:pt modelId="{7F92B48C-CD57-49CF-93EC-86F02B9A1BE6}" type="pres">
      <dgm:prSet presAssocID="{2FE03970-6246-4BA9-BF37-DB79F89B58CE}" presName="sibTrans" presStyleLbl="node1" presStyleIdx="2" presStyleCnt="4"/>
      <dgm:spPr/>
    </dgm:pt>
    <dgm:pt modelId="{D765F1DD-7DC4-440F-9B73-67B739A287C2}" type="pres">
      <dgm:prSet presAssocID="{597BA372-7DF3-424D-A19F-79E2985C37D4}" presName="dummy" presStyleCnt="0"/>
      <dgm:spPr/>
    </dgm:pt>
    <dgm:pt modelId="{11D6822A-B9DA-47EE-8EBB-A02F4BDD1484}" type="pres">
      <dgm:prSet presAssocID="{597BA372-7DF3-424D-A19F-79E2985C37D4}" presName="node" presStyleLbl="revTx" presStyleIdx="3" presStyleCnt="4">
        <dgm:presLayoutVars>
          <dgm:bulletEnabled val="1"/>
        </dgm:presLayoutVars>
      </dgm:prSet>
      <dgm:spPr/>
    </dgm:pt>
    <dgm:pt modelId="{F0857A73-7056-4717-8BEC-2F5ADC8B1B27}" type="pres">
      <dgm:prSet presAssocID="{32DB1F61-E70E-4673-8E50-ED9A3B9445BB}" presName="sibTrans" presStyleLbl="node1" presStyleIdx="3" presStyleCnt="4"/>
      <dgm:spPr/>
    </dgm:pt>
  </dgm:ptLst>
  <dgm:cxnLst>
    <dgm:cxn modelId="{377F2614-D280-40CD-ACF8-3BCB167C5956}" srcId="{1E788F10-9295-421E-84ED-E65425374BF6}" destId="{EC38E7B9-8006-435B-8251-970B7DE54597}" srcOrd="0" destOrd="0" parTransId="{C4C11D13-97AB-4FCA-B967-25A0E655A892}" sibTransId="{7AEBAD1C-ABAE-4151-BBEE-D45FC9EA260D}"/>
    <dgm:cxn modelId="{29A50835-CC72-4900-99EB-ADF79F82ECF1}" srcId="{1E788F10-9295-421E-84ED-E65425374BF6}" destId="{89991E47-874E-43AA-B5C3-6EAD9193852C}" srcOrd="1" destOrd="0" parTransId="{53122B53-5954-4615-BA4E-8B9A5C9045A6}" sibTransId="{951C4112-7121-4A86-9ECD-D90D3153E8DD}"/>
    <dgm:cxn modelId="{4887685B-A17D-42B7-8966-E7176DA432A3}" type="presOf" srcId="{32DB1F61-E70E-4673-8E50-ED9A3B9445BB}" destId="{F0857A73-7056-4717-8BEC-2F5ADC8B1B27}" srcOrd="0" destOrd="0" presId="urn:microsoft.com/office/officeart/2005/8/layout/cycle1"/>
    <dgm:cxn modelId="{0CCEE751-F07E-4E99-AA9B-42F1AC3A7D5E}" srcId="{1E788F10-9295-421E-84ED-E65425374BF6}" destId="{597BA372-7DF3-424D-A19F-79E2985C37D4}" srcOrd="3" destOrd="0" parTransId="{F086A6FF-CE02-4BB5-B848-D4A8C1CC78F9}" sibTransId="{32DB1F61-E70E-4673-8E50-ED9A3B9445BB}"/>
    <dgm:cxn modelId="{A2942954-FA77-4587-BF80-01179D0F36A7}" type="presOf" srcId="{11BFF529-B6A7-4B58-A069-9EFCEDBDCE36}" destId="{E1FFA224-B6C0-41C0-B7B2-8D5925EF20B7}" srcOrd="0" destOrd="0" presId="urn:microsoft.com/office/officeart/2005/8/layout/cycle1"/>
    <dgm:cxn modelId="{41679B95-002D-4BEC-AACF-DF06FE9EBFFA}" type="presOf" srcId="{951C4112-7121-4A86-9ECD-D90D3153E8DD}" destId="{EF0D5ACA-4CB7-49F0-B2DF-622ADBD68ADF}" srcOrd="0" destOrd="0" presId="urn:microsoft.com/office/officeart/2005/8/layout/cycle1"/>
    <dgm:cxn modelId="{913254A8-2E8D-49DB-8EB4-5D0302C36694}" type="presOf" srcId="{2FE03970-6246-4BA9-BF37-DB79F89B58CE}" destId="{7F92B48C-CD57-49CF-93EC-86F02B9A1BE6}" srcOrd="0" destOrd="0" presId="urn:microsoft.com/office/officeart/2005/8/layout/cycle1"/>
    <dgm:cxn modelId="{5D24CEBB-4FBC-4807-A707-FC9FEEA1FBC0}" type="presOf" srcId="{7AEBAD1C-ABAE-4151-BBEE-D45FC9EA260D}" destId="{E8094E00-360E-4E70-8C6E-C7AAF57147D5}" srcOrd="0" destOrd="0" presId="urn:microsoft.com/office/officeart/2005/8/layout/cycle1"/>
    <dgm:cxn modelId="{C40B95C4-BCF6-4804-8565-75A27E8727F1}" srcId="{1E788F10-9295-421E-84ED-E65425374BF6}" destId="{11BFF529-B6A7-4B58-A069-9EFCEDBDCE36}" srcOrd="2" destOrd="0" parTransId="{6DF39B95-4440-4ACD-9C4A-090D18442873}" sibTransId="{2FE03970-6246-4BA9-BF37-DB79F89B58CE}"/>
    <dgm:cxn modelId="{04D3C9CB-65A1-48C1-A9B5-F391546EC696}" type="presOf" srcId="{EC38E7B9-8006-435B-8251-970B7DE54597}" destId="{0920D626-59DC-4226-928A-13A619FF89A2}" srcOrd="0" destOrd="0" presId="urn:microsoft.com/office/officeart/2005/8/layout/cycle1"/>
    <dgm:cxn modelId="{A2330BD0-8210-4837-8FD7-E1D7BC3AAC2E}" type="presOf" srcId="{89991E47-874E-43AA-B5C3-6EAD9193852C}" destId="{1883D738-678C-4B71-B8A8-D548558C9A4B}" srcOrd="0" destOrd="0" presId="urn:microsoft.com/office/officeart/2005/8/layout/cycle1"/>
    <dgm:cxn modelId="{5E3326E4-3F82-43FE-ACFC-809EB0651699}" type="presOf" srcId="{1E788F10-9295-421E-84ED-E65425374BF6}" destId="{CBF4ADD2-EA3B-4264-BDD7-C153E087A4BF}" srcOrd="0" destOrd="0" presId="urn:microsoft.com/office/officeart/2005/8/layout/cycle1"/>
    <dgm:cxn modelId="{4194D8EA-227F-4D53-BA3F-A24B227075CE}" type="presOf" srcId="{597BA372-7DF3-424D-A19F-79E2985C37D4}" destId="{11D6822A-B9DA-47EE-8EBB-A02F4BDD1484}" srcOrd="0" destOrd="0" presId="urn:microsoft.com/office/officeart/2005/8/layout/cycle1"/>
    <dgm:cxn modelId="{68DCD4F7-81A3-4DF3-8520-DA868499DC90}" type="presParOf" srcId="{CBF4ADD2-EA3B-4264-BDD7-C153E087A4BF}" destId="{39C87C3F-3C2A-4A54-A4D3-97D18EF2ABFA}" srcOrd="0" destOrd="0" presId="urn:microsoft.com/office/officeart/2005/8/layout/cycle1"/>
    <dgm:cxn modelId="{E21D3721-1B32-4244-AE03-9AD6F0F9CDF0}" type="presParOf" srcId="{CBF4ADD2-EA3B-4264-BDD7-C153E087A4BF}" destId="{0920D626-59DC-4226-928A-13A619FF89A2}" srcOrd="1" destOrd="0" presId="urn:microsoft.com/office/officeart/2005/8/layout/cycle1"/>
    <dgm:cxn modelId="{7302ABDC-729C-4A02-A5E4-41EB592B2086}" type="presParOf" srcId="{CBF4ADD2-EA3B-4264-BDD7-C153E087A4BF}" destId="{E8094E00-360E-4E70-8C6E-C7AAF57147D5}" srcOrd="2" destOrd="0" presId="urn:microsoft.com/office/officeart/2005/8/layout/cycle1"/>
    <dgm:cxn modelId="{2BE466D8-16B0-4958-9EBA-89ED2AD39277}" type="presParOf" srcId="{CBF4ADD2-EA3B-4264-BDD7-C153E087A4BF}" destId="{F1DAA776-3951-4DCE-A31F-01F3F28DDC16}" srcOrd="3" destOrd="0" presId="urn:microsoft.com/office/officeart/2005/8/layout/cycle1"/>
    <dgm:cxn modelId="{E9BD7C7D-81F6-45FF-BE04-6B18E7554AEE}" type="presParOf" srcId="{CBF4ADD2-EA3B-4264-BDD7-C153E087A4BF}" destId="{1883D738-678C-4B71-B8A8-D548558C9A4B}" srcOrd="4" destOrd="0" presId="urn:microsoft.com/office/officeart/2005/8/layout/cycle1"/>
    <dgm:cxn modelId="{C373E0D8-5A88-43AC-B721-8609751DCA61}" type="presParOf" srcId="{CBF4ADD2-EA3B-4264-BDD7-C153E087A4BF}" destId="{EF0D5ACA-4CB7-49F0-B2DF-622ADBD68ADF}" srcOrd="5" destOrd="0" presId="urn:microsoft.com/office/officeart/2005/8/layout/cycle1"/>
    <dgm:cxn modelId="{E4FCB62C-D594-4957-9E3F-23F590916DCF}" type="presParOf" srcId="{CBF4ADD2-EA3B-4264-BDD7-C153E087A4BF}" destId="{4454E9F2-D8A9-4D2A-9F63-0356B2D574C8}" srcOrd="6" destOrd="0" presId="urn:microsoft.com/office/officeart/2005/8/layout/cycle1"/>
    <dgm:cxn modelId="{EE7C3177-8D08-4E7D-9687-5312E9413935}" type="presParOf" srcId="{CBF4ADD2-EA3B-4264-BDD7-C153E087A4BF}" destId="{E1FFA224-B6C0-41C0-B7B2-8D5925EF20B7}" srcOrd="7" destOrd="0" presId="urn:microsoft.com/office/officeart/2005/8/layout/cycle1"/>
    <dgm:cxn modelId="{87113045-1AA4-4AC5-8837-2E39C8584715}" type="presParOf" srcId="{CBF4ADD2-EA3B-4264-BDD7-C153E087A4BF}" destId="{7F92B48C-CD57-49CF-93EC-86F02B9A1BE6}" srcOrd="8" destOrd="0" presId="urn:microsoft.com/office/officeart/2005/8/layout/cycle1"/>
    <dgm:cxn modelId="{4E767AAD-8550-4630-B176-7AABEECEDAB7}" type="presParOf" srcId="{CBF4ADD2-EA3B-4264-BDD7-C153E087A4BF}" destId="{D765F1DD-7DC4-440F-9B73-67B739A287C2}" srcOrd="9" destOrd="0" presId="urn:microsoft.com/office/officeart/2005/8/layout/cycle1"/>
    <dgm:cxn modelId="{B2BBF6D2-33EF-45D3-8033-F63FC9833D09}" type="presParOf" srcId="{CBF4ADD2-EA3B-4264-BDD7-C153E087A4BF}" destId="{11D6822A-B9DA-47EE-8EBB-A02F4BDD1484}" srcOrd="10" destOrd="0" presId="urn:microsoft.com/office/officeart/2005/8/layout/cycle1"/>
    <dgm:cxn modelId="{9A489055-060C-4809-81EE-3CCF530571C0}" type="presParOf" srcId="{CBF4ADD2-EA3B-4264-BDD7-C153E087A4BF}" destId="{F0857A73-7056-4717-8BEC-2F5ADC8B1B27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E1090A6-57BB-4973-86B4-C57E7CBE6230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B9BFFB2-F515-43B6-8C6F-0A44ECCB8300}">
      <dgm:prSet/>
      <dgm:spPr/>
      <dgm:t>
        <a:bodyPr/>
        <a:lstStyle/>
        <a:p>
          <a:pPr algn="ctr" rtl="0"/>
          <a:r>
            <a:rPr lang="en-GB"/>
            <a:t>Therefore, rewards may not be the central problem but the way they are used may have detrimental effects on students’ willingness to learn. </a:t>
          </a:r>
        </a:p>
      </dgm:t>
    </dgm:pt>
    <dgm:pt modelId="{4CC12811-BDF9-4660-BEAB-1E5E2348AD7A}" type="parTrans" cxnId="{C66CFF96-1403-4C3F-86C3-694164BC078F}">
      <dgm:prSet/>
      <dgm:spPr/>
      <dgm:t>
        <a:bodyPr/>
        <a:lstStyle/>
        <a:p>
          <a:endParaRPr lang="en-GB"/>
        </a:p>
      </dgm:t>
    </dgm:pt>
    <dgm:pt modelId="{81133B4B-7A24-43A1-B330-69ABE3B3B098}" type="sibTrans" cxnId="{C66CFF96-1403-4C3F-86C3-694164BC078F}">
      <dgm:prSet/>
      <dgm:spPr/>
      <dgm:t>
        <a:bodyPr/>
        <a:lstStyle/>
        <a:p>
          <a:endParaRPr lang="en-GB"/>
        </a:p>
      </dgm:t>
    </dgm:pt>
    <dgm:pt modelId="{36E1E601-A1D8-4CE9-ABA0-E734BD919F87}" type="pres">
      <dgm:prSet presAssocID="{BE1090A6-57BB-4973-86B4-C57E7CBE6230}" presName="linear" presStyleCnt="0">
        <dgm:presLayoutVars>
          <dgm:animLvl val="lvl"/>
          <dgm:resizeHandles val="exact"/>
        </dgm:presLayoutVars>
      </dgm:prSet>
      <dgm:spPr/>
    </dgm:pt>
    <dgm:pt modelId="{BB4E1193-8352-4F89-932B-054C4D37B814}" type="pres">
      <dgm:prSet presAssocID="{7B9BFFB2-F515-43B6-8C6F-0A44ECCB8300}" presName="parentText" presStyleLbl="node1" presStyleIdx="0" presStyleCnt="1" custScaleY="78402" custLinFactNeighborY="8131">
        <dgm:presLayoutVars>
          <dgm:chMax val="0"/>
          <dgm:bulletEnabled val="1"/>
        </dgm:presLayoutVars>
      </dgm:prSet>
      <dgm:spPr/>
    </dgm:pt>
  </dgm:ptLst>
  <dgm:cxnLst>
    <dgm:cxn modelId="{F624D411-3E4F-4728-A99F-82236B1CFD16}" type="presOf" srcId="{BE1090A6-57BB-4973-86B4-C57E7CBE6230}" destId="{36E1E601-A1D8-4CE9-ABA0-E734BD919F87}" srcOrd="0" destOrd="0" presId="urn:microsoft.com/office/officeart/2005/8/layout/vList2"/>
    <dgm:cxn modelId="{BB3A3A88-E8AC-40FD-BEC1-0BC6CEAE88B0}" type="presOf" srcId="{7B9BFFB2-F515-43B6-8C6F-0A44ECCB8300}" destId="{BB4E1193-8352-4F89-932B-054C4D37B814}" srcOrd="0" destOrd="0" presId="urn:microsoft.com/office/officeart/2005/8/layout/vList2"/>
    <dgm:cxn modelId="{C66CFF96-1403-4C3F-86C3-694164BC078F}" srcId="{BE1090A6-57BB-4973-86B4-C57E7CBE6230}" destId="{7B9BFFB2-F515-43B6-8C6F-0A44ECCB8300}" srcOrd="0" destOrd="0" parTransId="{4CC12811-BDF9-4660-BEAB-1E5E2348AD7A}" sibTransId="{81133B4B-7A24-43A1-B330-69ABE3B3B098}"/>
    <dgm:cxn modelId="{42B2ADC5-1F3E-4D29-9FE4-3BF066E19DDF}" type="presParOf" srcId="{36E1E601-A1D8-4CE9-ABA0-E734BD919F87}" destId="{BB4E1193-8352-4F89-932B-054C4D37B81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A5341521-0FC5-433D-8728-FC7C7E44C74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8D0D55-BE99-4691-96FF-54462E1B4404}">
      <dgm:prSet/>
      <dgm:spPr/>
      <dgm:t>
        <a:bodyPr/>
        <a:lstStyle/>
        <a:p>
          <a:pPr rtl="0"/>
          <a:r>
            <a:rPr lang="en-GB" dirty="0"/>
            <a:t>Remedios et al. 2005; </a:t>
          </a:r>
          <a:r>
            <a:rPr lang="en-GB" dirty="0" err="1"/>
            <a:t>Marinak</a:t>
          </a:r>
          <a:r>
            <a:rPr lang="en-GB" dirty="0"/>
            <a:t> &amp; </a:t>
          </a:r>
          <a:r>
            <a:rPr lang="en-GB" dirty="0" err="1"/>
            <a:t>Gambrell</a:t>
          </a:r>
          <a:r>
            <a:rPr lang="en-GB" dirty="0"/>
            <a:t>, 2008. Extrinsic motives have </a:t>
          </a:r>
          <a:r>
            <a:rPr lang="en-GB" b="1" dirty="0"/>
            <a:t>harmful outcomes </a:t>
          </a:r>
          <a:r>
            <a:rPr lang="en-GB" dirty="0"/>
            <a:t>on children’s willingness to learn. </a:t>
          </a:r>
        </a:p>
      </dgm:t>
    </dgm:pt>
    <dgm:pt modelId="{7B3BAB7F-C944-4415-A150-281C339F1803}" type="parTrans" cxnId="{74171972-CC20-4915-BB2D-7C1A6A1F456F}">
      <dgm:prSet/>
      <dgm:spPr/>
      <dgm:t>
        <a:bodyPr/>
        <a:lstStyle/>
        <a:p>
          <a:endParaRPr lang="en-GB"/>
        </a:p>
      </dgm:t>
    </dgm:pt>
    <dgm:pt modelId="{68B023EE-FCAC-441B-BEEB-EDA889F61168}" type="sibTrans" cxnId="{74171972-CC20-4915-BB2D-7C1A6A1F456F}">
      <dgm:prSet/>
      <dgm:spPr/>
      <dgm:t>
        <a:bodyPr/>
        <a:lstStyle/>
        <a:p>
          <a:endParaRPr lang="en-GB"/>
        </a:p>
      </dgm:t>
    </dgm:pt>
    <dgm:pt modelId="{355845BF-62BB-4B4C-B890-DC6EB9E7AC72}" type="pres">
      <dgm:prSet presAssocID="{A5341521-0FC5-433D-8728-FC7C7E44C74C}" presName="Name0" presStyleCnt="0">
        <dgm:presLayoutVars>
          <dgm:dir/>
          <dgm:resizeHandles val="exact"/>
        </dgm:presLayoutVars>
      </dgm:prSet>
      <dgm:spPr/>
    </dgm:pt>
    <dgm:pt modelId="{AD6E22C9-494C-4476-BC01-D2B9F16C07A7}" type="pres">
      <dgm:prSet presAssocID="{468D0D55-BE99-4691-96FF-54462E1B4404}" presName="node" presStyleLbl="node1" presStyleIdx="0" presStyleCnt="1" custScaleY="117947" custLinFactNeighborX="-7143" custLinFactNeighborY="-14998">
        <dgm:presLayoutVars>
          <dgm:bulletEnabled val="1"/>
        </dgm:presLayoutVars>
      </dgm:prSet>
      <dgm:spPr/>
    </dgm:pt>
  </dgm:ptLst>
  <dgm:cxnLst>
    <dgm:cxn modelId="{74171972-CC20-4915-BB2D-7C1A6A1F456F}" srcId="{A5341521-0FC5-433D-8728-FC7C7E44C74C}" destId="{468D0D55-BE99-4691-96FF-54462E1B4404}" srcOrd="0" destOrd="0" parTransId="{7B3BAB7F-C944-4415-A150-281C339F1803}" sibTransId="{68B023EE-FCAC-441B-BEEB-EDA889F61168}"/>
    <dgm:cxn modelId="{26FE5759-F1DF-40EC-9DB1-0788679348F9}" type="presOf" srcId="{468D0D55-BE99-4691-96FF-54462E1B4404}" destId="{AD6E22C9-494C-4476-BC01-D2B9F16C07A7}" srcOrd="0" destOrd="0" presId="urn:microsoft.com/office/officeart/2005/8/layout/process1"/>
    <dgm:cxn modelId="{7E517EBB-D24A-44FB-9AEB-E72BE48CFF90}" type="presOf" srcId="{A5341521-0FC5-433D-8728-FC7C7E44C74C}" destId="{355845BF-62BB-4B4C-B890-DC6EB9E7AC72}" srcOrd="0" destOrd="0" presId="urn:microsoft.com/office/officeart/2005/8/layout/process1"/>
    <dgm:cxn modelId="{7252DB53-56F7-4489-BAC8-AA15E49763E2}" type="presParOf" srcId="{355845BF-62BB-4B4C-B890-DC6EB9E7AC72}" destId="{AD6E22C9-494C-4476-BC01-D2B9F16C07A7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B73705BB-66A4-49B6-8E81-72B803996B17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C0E6903-33A1-4993-A2DE-3D89C5478C49}">
      <dgm:prSet custT="1"/>
      <dgm:spPr/>
      <dgm:t>
        <a:bodyPr/>
        <a:lstStyle/>
        <a:p>
          <a:pPr rtl="0"/>
          <a:r>
            <a:rPr lang="en-US" sz="1500" dirty="0"/>
            <a:t>Giving someone a reward for doing a task can actually </a:t>
          </a:r>
          <a:r>
            <a:rPr lang="en-US" sz="1500" b="1" dirty="0"/>
            <a:t>decrease their intrinsic motivation </a:t>
          </a:r>
          <a:r>
            <a:rPr lang="en-US" sz="1500" dirty="0"/>
            <a:t>for that task because they begin to feel like they should only do the task for external rewards. </a:t>
          </a:r>
          <a:endParaRPr lang="en-GB" sz="1500" dirty="0"/>
        </a:p>
      </dgm:t>
    </dgm:pt>
    <dgm:pt modelId="{61E9241A-B785-47F5-9929-E20318B42B92}" type="parTrans" cxnId="{391609B3-2092-41CE-8F57-CE06BA4F0DF0}">
      <dgm:prSet/>
      <dgm:spPr/>
      <dgm:t>
        <a:bodyPr/>
        <a:lstStyle/>
        <a:p>
          <a:endParaRPr lang="en-GB"/>
        </a:p>
      </dgm:t>
    </dgm:pt>
    <dgm:pt modelId="{86BD0C41-1BE2-44F9-BB4A-156E28A92F52}" type="sibTrans" cxnId="{391609B3-2092-41CE-8F57-CE06BA4F0DF0}">
      <dgm:prSet/>
      <dgm:spPr/>
      <dgm:t>
        <a:bodyPr/>
        <a:lstStyle/>
        <a:p>
          <a:endParaRPr lang="en-GB"/>
        </a:p>
      </dgm:t>
    </dgm:pt>
    <dgm:pt modelId="{017C0A1F-504A-4D8B-8785-E04057CF0470}">
      <dgm:prSet custT="1"/>
      <dgm:spPr/>
      <dgm:t>
        <a:bodyPr/>
        <a:lstStyle/>
        <a:p>
          <a:pPr rtl="0"/>
          <a:r>
            <a:rPr lang="en-GB" sz="1800" dirty="0"/>
            <a:t>This is called the </a:t>
          </a:r>
          <a:r>
            <a:rPr lang="en-GB" sz="1800" dirty="0" err="1"/>
            <a:t>overjustification</a:t>
          </a:r>
          <a:r>
            <a:rPr lang="en-GB" sz="1800" dirty="0"/>
            <a:t> effect. </a:t>
          </a:r>
        </a:p>
      </dgm:t>
    </dgm:pt>
    <dgm:pt modelId="{0718A7B2-7009-49BF-9A6E-F8C62161213B}" type="parTrans" cxnId="{C7D7E08A-DD5E-4B91-A83A-6A320A9F5EC6}">
      <dgm:prSet/>
      <dgm:spPr/>
      <dgm:t>
        <a:bodyPr/>
        <a:lstStyle/>
        <a:p>
          <a:endParaRPr lang="en-GB"/>
        </a:p>
      </dgm:t>
    </dgm:pt>
    <dgm:pt modelId="{30451DE0-8DB3-458E-AD8A-F5F48187DE7B}" type="sibTrans" cxnId="{C7D7E08A-DD5E-4B91-A83A-6A320A9F5EC6}">
      <dgm:prSet/>
      <dgm:spPr/>
      <dgm:t>
        <a:bodyPr/>
        <a:lstStyle/>
        <a:p>
          <a:endParaRPr lang="en-GB"/>
        </a:p>
      </dgm:t>
    </dgm:pt>
    <dgm:pt modelId="{92BF8943-C580-4A6D-86F3-80078514A866}" type="pres">
      <dgm:prSet presAssocID="{B73705BB-66A4-49B6-8E81-72B803996B17}" presName="cycle" presStyleCnt="0">
        <dgm:presLayoutVars>
          <dgm:dir/>
          <dgm:resizeHandles val="exact"/>
        </dgm:presLayoutVars>
      </dgm:prSet>
      <dgm:spPr/>
    </dgm:pt>
    <dgm:pt modelId="{AF154C97-0291-406C-AF65-CDD92E0626E6}" type="pres">
      <dgm:prSet presAssocID="{AC0E6903-33A1-4993-A2DE-3D89C5478C49}" presName="node" presStyleLbl="node1" presStyleIdx="0" presStyleCnt="2" custScaleX="120885" custScaleY="104964">
        <dgm:presLayoutVars>
          <dgm:bulletEnabled val="1"/>
        </dgm:presLayoutVars>
      </dgm:prSet>
      <dgm:spPr/>
    </dgm:pt>
    <dgm:pt modelId="{43CC699D-683D-472F-A8D4-DB4EF73093A0}" type="pres">
      <dgm:prSet presAssocID="{86BD0C41-1BE2-44F9-BB4A-156E28A92F52}" presName="sibTrans" presStyleLbl="sibTrans2D1" presStyleIdx="0" presStyleCnt="2"/>
      <dgm:spPr/>
    </dgm:pt>
    <dgm:pt modelId="{3E372824-B1E5-46C1-ABFB-4D681FC9EE7F}" type="pres">
      <dgm:prSet presAssocID="{86BD0C41-1BE2-44F9-BB4A-156E28A92F52}" presName="connectorText" presStyleLbl="sibTrans2D1" presStyleIdx="0" presStyleCnt="2"/>
      <dgm:spPr/>
    </dgm:pt>
    <dgm:pt modelId="{EE2069C5-F29B-44A5-8F1C-BD5B584B63FF}" type="pres">
      <dgm:prSet presAssocID="{017C0A1F-504A-4D8B-8785-E04057CF0470}" presName="node" presStyleLbl="node1" presStyleIdx="1" presStyleCnt="2" custScaleX="110137">
        <dgm:presLayoutVars>
          <dgm:bulletEnabled val="1"/>
        </dgm:presLayoutVars>
      </dgm:prSet>
      <dgm:spPr/>
    </dgm:pt>
    <dgm:pt modelId="{5B526CD4-BEC0-42B4-9F23-93B973372E83}" type="pres">
      <dgm:prSet presAssocID="{30451DE0-8DB3-458E-AD8A-F5F48187DE7B}" presName="sibTrans" presStyleLbl="sibTrans2D1" presStyleIdx="1" presStyleCnt="2"/>
      <dgm:spPr/>
    </dgm:pt>
    <dgm:pt modelId="{2F70584A-8B8F-4B52-93A0-D01960709A87}" type="pres">
      <dgm:prSet presAssocID="{30451DE0-8DB3-458E-AD8A-F5F48187DE7B}" presName="connectorText" presStyleLbl="sibTrans2D1" presStyleIdx="1" presStyleCnt="2"/>
      <dgm:spPr/>
    </dgm:pt>
  </dgm:ptLst>
  <dgm:cxnLst>
    <dgm:cxn modelId="{3985D409-2597-4CA2-8BD4-B506530C1BAE}" type="presOf" srcId="{30451DE0-8DB3-458E-AD8A-F5F48187DE7B}" destId="{5B526CD4-BEC0-42B4-9F23-93B973372E83}" srcOrd="0" destOrd="0" presId="urn:microsoft.com/office/officeart/2005/8/layout/cycle2"/>
    <dgm:cxn modelId="{5550A123-54CF-4052-8AFF-DC73FA785DAD}" type="presOf" srcId="{B73705BB-66A4-49B6-8E81-72B803996B17}" destId="{92BF8943-C580-4A6D-86F3-80078514A866}" srcOrd="0" destOrd="0" presId="urn:microsoft.com/office/officeart/2005/8/layout/cycle2"/>
    <dgm:cxn modelId="{A24E4333-7684-4695-B4CD-CBAE7BFAE0E3}" type="presOf" srcId="{86BD0C41-1BE2-44F9-BB4A-156E28A92F52}" destId="{43CC699D-683D-472F-A8D4-DB4EF73093A0}" srcOrd="0" destOrd="0" presId="urn:microsoft.com/office/officeart/2005/8/layout/cycle2"/>
    <dgm:cxn modelId="{5E9DF04E-8954-40C4-AA83-035CC85AB08C}" type="presOf" srcId="{AC0E6903-33A1-4993-A2DE-3D89C5478C49}" destId="{AF154C97-0291-406C-AF65-CDD92E0626E6}" srcOrd="0" destOrd="0" presId="urn:microsoft.com/office/officeart/2005/8/layout/cycle2"/>
    <dgm:cxn modelId="{10F0F183-2900-4A36-9C40-85401A31AC9A}" type="presOf" srcId="{30451DE0-8DB3-458E-AD8A-F5F48187DE7B}" destId="{2F70584A-8B8F-4B52-93A0-D01960709A87}" srcOrd="1" destOrd="0" presId="urn:microsoft.com/office/officeart/2005/8/layout/cycle2"/>
    <dgm:cxn modelId="{2B6A4684-7671-4C16-8106-60E66AD86815}" type="presOf" srcId="{86BD0C41-1BE2-44F9-BB4A-156E28A92F52}" destId="{3E372824-B1E5-46C1-ABFB-4D681FC9EE7F}" srcOrd="1" destOrd="0" presId="urn:microsoft.com/office/officeart/2005/8/layout/cycle2"/>
    <dgm:cxn modelId="{C7D7E08A-DD5E-4B91-A83A-6A320A9F5EC6}" srcId="{B73705BB-66A4-49B6-8E81-72B803996B17}" destId="{017C0A1F-504A-4D8B-8785-E04057CF0470}" srcOrd="1" destOrd="0" parTransId="{0718A7B2-7009-49BF-9A6E-F8C62161213B}" sibTransId="{30451DE0-8DB3-458E-AD8A-F5F48187DE7B}"/>
    <dgm:cxn modelId="{2330308C-67AA-46B5-9C35-D93A99E314F6}" type="presOf" srcId="{017C0A1F-504A-4D8B-8785-E04057CF0470}" destId="{EE2069C5-F29B-44A5-8F1C-BD5B584B63FF}" srcOrd="0" destOrd="0" presId="urn:microsoft.com/office/officeart/2005/8/layout/cycle2"/>
    <dgm:cxn modelId="{391609B3-2092-41CE-8F57-CE06BA4F0DF0}" srcId="{B73705BB-66A4-49B6-8E81-72B803996B17}" destId="{AC0E6903-33A1-4993-A2DE-3D89C5478C49}" srcOrd="0" destOrd="0" parTransId="{61E9241A-B785-47F5-9929-E20318B42B92}" sibTransId="{86BD0C41-1BE2-44F9-BB4A-156E28A92F52}"/>
    <dgm:cxn modelId="{1100AEA9-3009-4857-B5C2-A6DEBF780CEC}" type="presParOf" srcId="{92BF8943-C580-4A6D-86F3-80078514A866}" destId="{AF154C97-0291-406C-AF65-CDD92E0626E6}" srcOrd="0" destOrd="0" presId="urn:microsoft.com/office/officeart/2005/8/layout/cycle2"/>
    <dgm:cxn modelId="{A27EE3D0-F6DC-456C-BD6A-45872854A300}" type="presParOf" srcId="{92BF8943-C580-4A6D-86F3-80078514A866}" destId="{43CC699D-683D-472F-A8D4-DB4EF73093A0}" srcOrd="1" destOrd="0" presId="urn:microsoft.com/office/officeart/2005/8/layout/cycle2"/>
    <dgm:cxn modelId="{48EAB22A-F3FD-48F0-A85A-73ADB3D4CCB5}" type="presParOf" srcId="{43CC699D-683D-472F-A8D4-DB4EF73093A0}" destId="{3E372824-B1E5-46C1-ABFB-4D681FC9EE7F}" srcOrd="0" destOrd="0" presId="urn:microsoft.com/office/officeart/2005/8/layout/cycle2"/>
    <dgm:cxn modelId="{F1A470D5-E17D-42F2-ABD0-73608CDCC6DE}" type="presParOf" srcId="{92BF8943-C580-4A6D-86F3-80078514A866}" destId="{EE2069C5-F29B-44A5-8F1C-BD5B584B63FF}" srcOrd="2" destOrd="0" presId="urn:microsoft.com/office/officeart/2005/8/layout/cycle2"/>
    <dgm:cxn modelId="{4217A93D-627E-428E-B0BF-E2489DCB2E6E}" type="presParOf" srcId="{92BF8943-C580-4A6D-86F3-80078514A866}" destId="{5B526CD4-BEC0-42B4-9F23-93B973372E83}" srcOrd="3" destOrd="0" presId="urn:microsoft.com/office/officeart/2005/8/layout/cycle2"/>
    <dgm:cxn modelId="{DA3F076E-FFEE-460D-BEE3-0DC5D8ADE2FE}" type="presParOf" srcId="{5B526CD4-BEC0-42B4-9F23-93B973372E83}" destId="{2F70584A-8B8F-4B52-93A0-D01960709A8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241D3318-DC72-4A6D-95D5-78C07CD8E3E4}" type="doc">
      <dgm:prSet loTypeId="urn:microsoft.com/office/officeart/2005/8/layout/vList2" loCatId="list" qsTypeId="urn:microsoft.com/office/officeart/2005/8/quickstyle/simple1" qsCatId="simple" csTypeId="urn:microsoft.com/office/officeart/2005/8/colors/accent6_5" csCatId="accent6"/>
      <dgm:spPr/>
      <dgm:t>
        <a:bodyPr/>
        <a:lstStyle/>
        <a:p>
          <a:endParaRPr lang="en-US"/>
        </a:p>
      </dgm:t>
    </dgm:pt>
    <dgm:pt modelId="{84E96974-3A90-4DCB-A060-2AFEDF9BAC6A}">
      <dgm:prSet/>
      <dgm:spPr/>
      <dgm:t>
        <a:bodyPr/>
        <a:lstStyle/>
        <a:p>
          <a:pPr rtl="0"/>
          <a:r>
            <a:rPr lang="en-US"/>
            <a:t>Played mathematical games with schoolchildren, which the children seemed to enjoy. </a:t>
          </a:r>
        </a:p>
      </dgm:t>
    </dgm:pt>
    <dgm:pt modelId="{921BC41D-0997-4B7A-8991-9DE1FCB95E31}" type="parTrans" cxnId="{357F95EA-C90B-48E1-90A4-1213DC825CDB}">
      <dgm:prSet/>
      <dgm:spPr/>
      <dgm:t>
        <a:bodyPr/>
        <a:lstStyle/>
        <a:p>
          <a:endParaRPr lang="en-US"/>
        </a:p>
      </dgm:t>
    </dgm:pt>
    <dgm:pt modelId="{2558702F-DEFE-4C27-8719-DE82E0750388}" type="sibTrans" cxnId="{357F95EA-C90B-48E1-90A4-1213DC825CDB}">
      <dgm:prSet/>
      <dgm:spPr/>
      <dgm:t>
        <a:bodyPr/>
        <a:lstStyle/>
        <a:p>
          <a:endParaRPr lang="en-US"/>
        </a:p>
      </dgm:t>
    </dgm:pt>
    <dgm:pt modelId="{A9643249-C4DF-4AEF-9504-64B1FD43D346}">
      <dgm:prSet/>
      <dgm:spPr/>
      <dgm:t>
        <a:bodyPr/>
        <a:lstStyle/>
        <a:p>
          <a:pPr rtl="0"/>
          <a:r>
            <a:rPr lang="en-US" dirty="0"/>
            <a:t>After a while, they started giving rewards for success. When they took away the rewards, the children quickly gave up playing the games. </a:t>
          </a:r>
        </a:p>
      </dgm:t>
    </dgm:pt>
    <dgm:pt modelId="{D8AFDAB3-8A9C-48B6-92B5-C69DE1C0D672}" type="parTrans" cxnId="{7BCA45BF-A5FB-49E4-96CC-650999ECF3FD}">
      <dgm:prSet/>
      <dgm:spPr/>
      <dgm:t>
        <a:bodyPr/>
        <a:lstStyle/>
        <a:p>
          <a:endParaRPr lang="en-US"/>
        </a:p>
      </dgm:t>
    </dgm:pt>
    <dgm:pt modelId="{D219B8E7-FDCF-49B8-9261-FF69EBEF2BFF}" type="sibTrans" cxnId="{7BCA45BF-A5FB-49E4-96CC-650999ECF3FD}">
      <dgm:prSet/>
      <dgm:spPr/>
      <dgm:t>
        <a:bodyPr/>
        <a:lstStyle/>
        <a:p>
          <a:endParaRPr lang="en-US"/>
        </a:p>
      </dgm:t>
    </dgm:pt>
    <dgm:pt modelId="{74894561-8A2A-4C0C-B9AB-81799D7E4DB0}" type="pres">
      <dgm:prSet presAssocID="{241D3318-DC72-4A6D-95D5-78C07CD8E3E4}" presName="linear" presStyleCnt="0">
        <dgm:presLayoutVars>
          <dgm:animLvl val="lvl"/>
          <dgm:resizeHandles val="exact"/>
        </dgm:presLayoutVars>
      </dgm:prSet>
      <dgm:spPr/>
    </dgm:pt>
    <dgm:pt modelId="{8474A85A-B52E-47A1-AA0B-C45CDE44E60C}" type="pres">
      <dgm:prSet presAssocID="{84E96974-3A90-4DCB-A060-2AFEDF9BAC6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B946741-20E6-4701-879D-99F0CE77DCD1}" type="pres">
      <dgm:prSet presAssocID="{2558702F-DEFE-4C27-8719-DE82E0750388}" presName="spacer" presStyleCnt="0"/>
      <dgm:spPr/>
    </dgm:pt>
    <dgm:pt modelId="{19A5F2A5-7774-4483-8A6B-10F880AEA377}" type="pres">
      <dgm:prSet presAssocID="{A9643249-C4DF-4AEF-9504-64B1FD43D34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1876DAB-B837-4841-AD60-AA7FC836BE18}" type="presOf" srcId="{84E96974-3A90-4DCB-A060-2AFEDF9BAC6A}" destId="{8474A85A-B52E-47A1-AA0B-C45CDE44E60C}" srcOrd="0" destOrd="0" presId="urn:microsoft.com/office/officeart/2005/8/layout/vList2"/>
    <dgm:cxn modelId="{7BCA45BF-A5FB-49E4-96CC-650999ECF3FD}" srcId="{241D3318-DC72-4A6D-95D5-78C07CD8E3E4}" destId="{A9643249-C4DF-4AEF-9504-64B1FD43D346}" srcOrd="1" destOrd="0" parTransId="{D8AFDAB3-8A9C-48B6-92B5-C69DE1C0D672}" sibTransId="{D219B8E7-FDCF-49B8-9261-FF69EBEF2BFF}"/>
    <dgm:cxn modelId="{F9A562C4-B94C-4F89-B2AD-FB83DCD03CC1}" type="presOf" srcId="{A9643249-C4DF-4AEF-9504-64B1FD43D346}" destId="{19A5F2A5-7774-4483-8A6B-10F880AEA377}" srcOrd="0" destOrd="0" presId="urn:microsoft.com/office/officeart/2005/8/layout/vList2"/>
    <dgm:cxn modelId="{4CA2CCD6-CA26-45E4-A3C3-263F15036591}" type="presOf" srcId="{241D3318-DC72-4A6D-95D5-78C07CD8E3E4}" destId="{74894561-8A2A-4C0C-B9AB-81799D7E4DB0}" srcOrd="0" destOrd="0" presId="urn:microsoft.com/office/officeart/2005/8/layout/vList2"/>
    <dgm:cxn modelId="{357F95EA-C90B-48E1-90A4-1213DC825CDB}" srcId="{241D3318-DC72-4A6D-95D5-78C07CD8E3E4}" destId="{84E96974-3A90-4DCB-A060-2AFEDF9BAC6A}" srcOrd="0" destOrd="0" parTransId="{921BC41D-0997-4B7A-8991-9DE1FCB95E31}" sibTransId="{2558702F-DEFE-4C27-8719-DE82E0750388}"/>
    <dgm:cxn modelId="{65DC66C3-3478-4F71-933F-FAF7FE7A2E32}" type="presParOf" srcId="{74894561-8A2A-4C0C-B9AB-81799D7E4DB0}" destId="{8474A85A-B52E-47A1-AA0B-C45CDE44E60C}" srcOrd="0" destOrd="0" presId="urn:microsoft.com/office/officeart/2005/8/layout/vList2"/>
    <dgm:cxn modelId="{E5D442C2-BD98-46F0-8794-8E02E14ED178}" type="presParOf" srcId="{74894561-8A2A-4C0C-B9AB-81799D7E4DB0}" destId="{AB946741-20E6-4701-879D-99F0CE77DCD1}" srcOrd="1" destOrd="0" presId="urn:microsoft.com/office/officeart/2005/8/layout/vList2"/>
    <dgm:cxn modelId="{D5695A35-1E52-4B78-BC9E-E7294D484D34}" type="presParOf" srcId="{74894561-8A2A-4C0C-B9AB-81799D7E4DB0}" destId="{19A5F2A5-7774-4483-8A6B-10F880AEA37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C37297C7-0FD0-4618-A6B6-B31BF8EC8216}" type="doc">
      <dgm:prSet loTypeId="urn:microsoft.com/office/officeart/2005/8/layout/venn1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464FC7E-60DF-45FE-9FF0-AB301884AF62}">
      <dgm:prSet/>
      <dgm:spPr/>
      <dgm:t>
        <a:bodyPr/>
        <a:lstStyle/>
        <a:p>
          <a:pPr rtl="0"/>
          <a:r>
            <a:rPr lang="en-US" dirty="0"/>
            <a:t>so…children had decided that they were playing for the reward, not for the fun.</a:t>
          </a:r>
        </a:p>
      </dgm:t>
    </dgm:pt>
    <dgm:pt modelId="{335F47AC-BAE3-49D5-B7E0-39E5879C5E83}" type="parTrans" cxnId="{578CA119-EFB7-4E48-AD65-CAFF75AA6B66}">
      <dgm:prSet/>
      <dgm:spPr/>
      <dgm:t>
        <a:bodyPr/>
        <a:lstStyle/>
        <a:p>
          <a:endParaRPr lang="en-US"/>
        </a:p>
      </dgm:t>
    </dgm:pt>
    <dgm:pt modelId="{1AC37E2D-938A-4E33-A5AE-11AC58124DBB}" type="sibTrans" cxnId="{578CA119-EFB7-4E48-AD65-CAFF75AA6B66}">
      <dgm:prSet/>
      <dgm:spPr/>
      <dgm:t>
        <a:bodyPr/>
        <a:lstStyle/>
        <a:p>
          <a:endParaRPr lang="en-US"/>
        </a:p>
      </dgm:t>
    </dgm:pt>
    <dgm:pt modelId="{9E0E3286-3048-4BE3-8D32-CE676766A584}" type="pres">
      <dgm:prSet presAssocID="{C37297C7-0FD0-4618-A6B6-B31BF8EC8216}" presName="compositeShape" presStyleCnt="0">
        <dgm:presLayoutVars>
          <dgm:chMax val="7"/>
          <dgm:dir/>
          <dgm:resizeHandles val="exact"/>
        </dgm:presLayoutVars>
      </dgm:prSet>
      <dgm:spPr/>
    </dgm:pt>
    <dgm:pt modelId="{8E9CFED2-C69E-454B-A9A1-298010B50AA4}" type="pres">
      <dgm:prSet presAssocID="{0464FC7E-60DF-45FE-9FF0-AB301884AF62}" presName="circ1TxSh" presStyleLbl="vennNode1" presStyleIdx="0" presStyleCnt="1" custScaleX="114713"/>
      <dgm:spPr/>
    </dgm:pt>
  </dgm:ptLst>
  <dgm:cxnLst>
    <dgm:cxn modelId="{0095BF0D-461D-4993-9D9F-9A9D62403DC5}" type="presOf" srcId="{C37297C7-0FD0-4618-A6B6-B31BF8EC8216}" destId="{9E0E3286-3048-4BE3-8D32-CE676766A584}" srcOrd="0" destOrd="0" presId="urn:microsoft.com/office/officeart/2005/8/layout/venn1"/>
    <dgm:cxn modelId="{578CA119-EFB7-4E48-AD65-CAFF75AA6B66}" srcId="{C37297C7-0FD0-4618-A6B6-B31BF8EC8216}" destId="{0464FC7E-60DF-45FE-9FF0-AB301884AF62}" srcOrd="0" destOrd="0" parTransId="{335F47AC-BAE3-49D5-B7E0-39E5879C5E83}" sibTransId="{1AC37E2D-938A-4E33-A5AE-11AC58124DBB}"/>
    <dgm:cxn modelId="{5B31FD2A-89C3-43A4-B911-79DDE5111351}" type="presOf" srcId="{0464FC7E-60DF-45FE-9FF0-AB301884AF62}" destId="{8E9CFED2-C69E-454B-A9A1-298010B50AA4}" srcOrd="0" destOrd="0" presId="urn:microsoft.com/office/officeart/2005/8/layout/venn1"/>
    <dgm:cxn modelId="{5B0E5FB2-4709-46A1-BB6D-C3D75EFF09F4}" type="presParOf" srcId="{9E0E3286-3048-4BE3-8D32-CE676766A584}" destId="{8E9CFED2-C69E-454B-A9A1-298010B50AA4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154B52C6-8DF5-43A4-82B1-D65473CF9842}" type="doc">
      <dgm:prSet loTypeId="urn:microsoft.com/office/officeart/2005/8/layout/target3" loCatId="relationship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2D51A4F9-2AD7-43C8-9BB0-34CECD1A5AA3}">
      <dgm:prSet/>
      <dgm:spPr/>
      <dgm:t>
        <a:bodyPr/>
        <a:lstStyle/>
        <a:p>
          <a:pPr rtl="0"/>
          <a:r>
            <a:rPr lang="en-US"/>
            <a:t>No one is exactly sure why the overjustification effect occurs.</a:t>
          </a:r>
          <a:endParaRPr lang="en-GB"/>
        </a:p>
      </dgm:t>
    </dgm:pt>
    <dgm:pt modelId="{CBEEC788-610F-40B2-9E24-F0A86189CA70}" type="parTrans" cxnId="{969EE194-7D43-4950-8613-514CCF778533}">
      <dgm:prSet/>
      <dgm:spPr/>
      <dgm:t>
        <a:bodyPr/>
        <a:lstStyle/>
        <a:p>
          <a:endParaRPr lang="en-GB"/>
        </a:p>
      </dgm:t>
    </dgm:pt>
    <dgm:pt modelId="{1D72DF7A-D164-471A-BC7B-864571627A84}" type="sibTrans" cxnId="{969EE194-7D43-4950-8613-514CCF778533}">
      <dgm:prSet/>
      <dgm:spPr/>
      <dgm:t>
        <a:bodyPr/>
        <a:lstStyle/>
        <a:p>
          <a:endParaRPr lang="en-GB"/>
        </a:p>
      </dgm:t>
    </dgm:pt>
    <dgm:pt modelId="{6017E380-7AD1-4CA9-BD18-BB67153D7AEA}">
      <dgm:prSet/>
      <dgm:spPr/>
      <dgm:t>
        <a:bodyPr/>
        <a:lstStyle/>
        <a:p>
          <a:pPr rtl="0"/>
          <a:r>
            <a:rPr lang="en-US" dirty="0"/>
            <a:t>… only happens with tasks that have a </a:t>
          </a:r>
          <a:r>
            <a:rPr lang="en-US" b="1" dirty="0"/>
            <a:t>high intrinsic motivation to begin with</a:t>
          </a:r>
          <a:r>
            <a:rPr lang="en-US" dirty="0"/>
            <a:t>. If someone isn't interested in doing the task before a reward, their interest won't decrease after being given a reward. </a:t>
          </a:r>
          <a:endParaRPr lang="en-GB" dirty="0"/>
        </a:p>
      </dgm:t>
    </dgm:pt>
    <dgm:pt modelId="{C74E32AF-35A8-4455-A8E9-0C4FE1545F86}" type="parTrans" cxnId="{E20DCAF5-C3AF-472B-B2A2-FCD9B9387F2E}">
      <dgm:prSet/>
      <dgm:spPr/>
      <dgm:t>
        <a:bodyPr/>
        <a:lstStyle/>
        <a:p>
          <a:endParaRPr lang="en-GB"/>
        </a:p>
      </dgm:t>
    </dgm:pt>
    <dgm:pt modelId="{C90887D3-CAC4-409E-8606-D228F2A74007}" type="sibTrans" cxnId="{E20DCAF5-C3AF-472B-B2A2-FCD9B9387F2E}">
      <dgm:prSet/>
      <dgm:spPr/>
      <dgm:t>
        <a:bodyPr/>
        <a:lstStyle/>
        <a:p>
          <a:endParaRPr lang="en-GB"/>
        </a:p>
      </dgm:t>
    </dgm:pt>
    <dgm:pt modelId="{2649E3A9-6B3A-40D8-B333-3A4F1F756A88}">
      <dgm:prSet/>
      <dgm:spPr/>
      <dgm:t>
        <a:bodyPr/>
        <a:lstStyle/>
        <a:p>
          <a:pPr rtl="0"/>
          <a:r>
            <a:rPr lang="en-US" dirty="0"/>
            <a:t>… rewards for </a:t>
          </a:r>
          <a:r>
            <a:rPr lang="en-US" b="1" dirty="0"/>
            <a:t>performance are less likely to cause the </a:t>
          </a:r>
          <a:r>
            <a:rPr lang="en-US" b="1" dirty="0" err="1"/>
            <a:t>overjustification</a:t>
          </a:r>
          <a:r>
            <a:rPr lang="en-US" b="1" dirty="0"/>
            <a:t> effect </a:t>
          </a:r>
          <a:r>
            <a:rPr lang="en-US" dirty="0"/>
            <a:t>than rewards that are given just for doing a task. </a:t>
          </a:r>
        </a:p>
        <a:p>
          <a:pPr rtl="0"/>
          <a:r>
            <a:rPr lang="en-US" dirty="0"/>
            <a:t>In other words, being given chocolate to play a game is more likely to decrease your intrinsic motivation for the game than being given chocolate to win the game. </a:t>
          </a:r>
          <a:endParaRPr lang="en-GB" dirty="0"/>
        </a:p>
      </dgm:t>
    </dgm:pt>
    <dgm:pt modelId="{8CA813E1-92E5-4BB7-ACAC-72EB945586D9}" type="parTrans" cxnId="{51B09B74-1BE3-413C-B838-20CEED9C3C9F}">
      <dgm:prSet/>
      <dgm:spPr/>
      <dgm:t>
        <a:bodyPr/>
        <a:lstStyle/>
        <a:p>
          <a:endParaRPr lang="en-GB"/>
        </a:p>
      </dgm:t>
    </dgm:pt>
    <dgm:pt modelId="{15A65810-BB20-4427-972A-8E5EBB408E45}" type="sibTrans" cxnId="{51B09B74-1BE3-413C-B838-20CEED9C3C9F}">
      <dgm:prSet/>
      <dgm:spPr/>
      <dgm:t>
        <a:bodyPr/>
        <a:lstStyle/>
        <a:p>
          <a:endParaRPr lang="en-GB"/>
        </a:p>
      </dgm:t>
    </dgm:pt>
    <dgm:pt modelId="{EECCC236-FA68-4A93-AA25-5F8D31B8D37B}" type="pres">
      <dgm:prSet presAssocID="{154B52C6-8DF5-43A4-82B1-D65473CF9842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AB74919-E8B9-40A6-8A41-D70895B29C66}" type="pres">
      <dgm:prSet presAssocID="{2D51A4F9-2AD7-43C8-9BB0-34CECD1A5AA3}" presName="circle1" presStyleLbl="node1" presStyleIdx="0" presStyleCnt="3"/>
      <dgm:spPr/>
    </dgm:pt>
    <dgm:pt modelId="{27FDD889-FAAE-4752-95D6-D37BEC6CA441}" type="pres">
      <dgm:prSet presAssocID="{2D51A4F9-2AD7-43C8-9BB0-34CECD1A5AA3}" presName="space" presStyleCnt="0"/>
      <dgm:spPr/>
    </dgm:pt>
    <dgm:pt modelId="{5BA2D97F-F0C0-4C50-8E88-CDF9A935A194}" type="pres">
      <dgm:prSet presAssocID="{2D51A4F9-2AD7-43C8-9BB0-34CECD1A5AA3}" presName="rect1" presStyleLbl="alignAcc1" presStyleIdx="0" presStyleCnt="3"/>
      <dgm:spPr/>
    </dgm:pt>
    <dgm:pt modelId="{E92E6203-1C69-49CA-AACE-22FA968A3612}" type="pres">
      <dgm:prSet presAssocID="{6017E380-7AD1-4CA9-BD18-BB67153D7AEA}" presName="vertSpace2" presStyleLbl="node1" presStyleIdx="0" presStyleCnt="3"/>
      <dgm:spPr/>
    </dgm:pt>
    <dgm:pt modelId="{201FC36E-21A6-4DEA-8DE1-ECE6C2D43360}" type="pres">
      <dgm:prSet presAssocID="{6017E380-7AD1-4CA9-BD18-BB67153D7AEA}" presName="circle2" presStyleLbl="node1" presStyleIdx="1" presStyleCnt="3"/>
      <dgm:spPr/>
    </dgm:pt>
    <dgm:pt modelId="{F1819BED-E493-437B-B8AA-1B81868B145C}" type="pres">
      <dgm:prSet presAssocID="{6017E380-7AD1-4CA9-BD18-BB67153D7AEA}" presName="rect2" presStyleLbl="alignAcc1" presStyleIdx="1" presStyleCnt="3" custScaleY="122513"/>
      <dgm:spPr/>
    </dgm:pt>
    <dgm:pt modelId="{AE98F57D-116C-4413-A624-7791697215D2}" type="pres">
      <dgm:prSet presAssocID="{2649E3A9-6B3A-40D8-B333-3A4F1F756A88}" presName="vertSpace3" presStyleLbl="node1" presStyleIdx="1" presStyleCnt="3"/>
      <dgm:spPr/>
    </dgm:pt>
    <dgm:pt modelId="{57F9BF6E-E03B-4F88-A29E-880AE4857EEC}" type="pres">
      <dgm:prSet presAssocID="{2649E3A9-6B3A-40D8-B333-3A4F1F756A88}" presName="circle3" presStyleLbl="node1" presStyleIdx="2" presStyleCnt="3"/>
      <dgm:spPr/>
    </dgm:pt>
    <dgm:pt modelId="{850376CE-732B-4CC2-A430-604A327D2E23}" type="pres">
      <dgm:prSet presAssocID="{2649E3A9-6B3A-40D8-B333-3A4F1F756A88}" presName="rect3" presStyleLbl="alignAcc1" presStyleIdx="2" presStyleCnt="3" custScaleY="128947"/>
      <dgm:spPr/>
    </dgm:pt>
    <dgm:pt modelId="{4A3A85B6-E752-483E-A1F5-3DF0D85A9FEB}" type="pres">
      <dgm:prSet presAssocID="{2D51A4F9-2AD7-43C8-9BB0-34CECD1A5AA3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2C073956-279B-4BA6-A931-A788983E30A8}" type="pres">
      <dgm:prSet presAssocID="{6017E380-7AD1-4CA9-BD18-BB67153D7AEA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E72C838D-8ACE-4CF9-B25B-ACB015F26A9A}" type="pres">
      <dgm:prSet presAssocID="{2649E3A9-6B3A-40D8-B333-3A4F1F756A88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DBD8FE16-4CC7-4153-BF9E-6FEF0F1FB10C}" type="presOf" srcId="{2649E3A9-6B3A-40D8-B333-3A4F1F756A88}" destId="{850376CE-732B-4CC2-A430-604A327D2E23}" srcOrd="0" destOrd="0" presId="urn:microsoft.com/office/officeart/2005/8/layout/target3"/>
    <dgm:cxn modelId="{1E5F5668-5512-4402-BD47-C5D0D7E5789E}" type="presOf" srcId="{6017E380-7AD1-4CA9-BD18-BB67153D7AEA}" destId="{2C073956-279B-4BA6-A931-A788983E30A8}" srcOrd="1" destOrd="0" presId="urn:microsoft.com/office/officeart/2005/8/layout/target3"/>
    <dgm:cxn modelId="{51B09B74-1BE3-413C-B838-20CEED9C3C9F}" srcId="{154B52C6-8DF5-43A4-82B1-D65473CF9842}" destId="{2649E3A9-6B3A-40D8-B333-3A4F1F756A88}" srcOrd="2" destOrd="0" parTransId="{8CA813E1-92E5-4BB7-ACAC-72EB945586D9}" sibTransId="{15A65810-BB20-4427-972A-8E5EBB408E45}"/>
    <dgm:cxn modelId="{E0D15981-96F9-40E7-A67A-6E692376C532}" type="presOf" srcId="{6017E380-7AD1-4CA9-BD18-BB67153D7AEA}" destId="{F1819BED-E493-437B-B8AA-1B81868B145C}" srcOrd="0" destOrd="0" presId="urn:microsoft.com/office/officeart/2005/8/layout/target3"/>
    <dgm:cxn modelId="{E856A08E-ECAF-4EA3-9FD5-4698586547EA}" type="presOf" srcId="{154B52C6-8DF5-43A4-82B1-D65473CF9842}" destId="{EECCC236-FA68-4A93-AA25-5F8D31B8D37B}" srcOrd="0" destOrd="0" presId="urn:microsoft.com/office/officeart/2005/8/layout/target3"/>
    <dgm:cxn modelId="{969EE194-7D43-4950-8613-514CCF778533}" srcId="{154B52C6-8DF5-43A4-82B1-D65473CF9842}" destId="{2D51A4F9-2AD7-43C8-9BB0-34CECD1A5AA3}" srcOrd="0" destOrd="0" parTransId="{CBEEC788-610F-40B2-9E24-F0A86189CA70}" sibTransId="{1D72DF7A-D164-471A-BC7B-864571627A84}"/>
    <dgm:cxn modelId="{3DCB6FC8-B7B9-4675-A513-347D4E544B8F}" type="presOf" srcId="{2D51A4F9-2AD7-43C8-9BB0-34CECD1A5AA3}" destId="{4A3A85B6-E752-483E-A1F5-3DF0D85A9FEB}" srcOrd="1" destOrd="0" presId="urn:microsoft.com/office/officeart/2005/8/layout/target3"/>
    <dgm:cxn modelId="{A67F67DA-DEF0-476F-AEB1-86667FEF66FF}" type="presOf" srcId="{2649E3A9-6B3A-40D8-B333-3A4F1F756A88}" destId="{E72C838D-8ACE-4CF9-B25B-ACB015F26A9A}" srcOrd="1" destOrd="0" presId="urn:microsoft.com/office/officeart/2005/8/layout/target3"/>
    <dgm:cxn modelId="{87A2BBE1-4020-4556-A5A9-ECCAC32863AA}" type="presOf" srcId="{2D51A4F9-2AD7-43C8-9BB0-34CECD1A5AA3}" destId="{5BA2D97F-F0C0-4C50-8E88-CDF9A935A194}" srcOrd="0" destOrd="0" presId="urn:microsoft.com/office/officeart/2005/8/layout/target3"/>
    <dgm:cxn modelId="{E20DCAF5-C3AF-472B-B2A2-FCD9B9387F2E}" srcId="{154B52C6-8DF5-43A4-82B1-D65473CF9842}" destId="{6017E380-7AD1-4CA9-BD18-BB67153D7AEA}" srcOrd="1" destOrd="0" parTransId="{C74E32AF-35A8-4455-A8E9-0C4FE1545F86}" sibTransId="{C90887D3-CAC4-409E-8606-D228F2A74007}"/>
    <dgm:cxn modelId="{812E3C3C-14C9-4CCB-91FE-BE3B5BF11CA2}" type="presParOf" srcId="{EECCC236-FA68-4A93-AA25-5F8D31B8D37B}" destId="{9AB74919-E8B9-40A6-8A41-D70895B29C66}" srcOrd="0" destOrd="0" presId="urn:microsoft.com/office/officeart/2005/8/layout/target3"/>
    <dgm:cxn modelId="{C6C6262A-BD6D-4925-A03D-20DD3FB00DEF}" type="presParOf" srcId="{EECCC236-FA68-4A93-AA25-5F8D31B8D37B}" destId="{27FDD889-FAAE-4752-95D6-D37BEC6CA441}" srcOrd="1" destOrd="0" presId="urn:microsoft.com/office/officeart/2005/8/layout/target3"/>
    <dgm:cxn modelId="{350CFD88-2BE1-4C14-A4DC-FE244BD7C98D}" type="presParOf" srcId="{EECCC236-FA68-4A93-AA25-5F8D31B8D37B}" destId="{5BA2D97F-F0C0-4C50-8E88-CDF9A935A194}" srcOrd="2" destOrd="0" presId="urn:microsoft.com/office/officeart/2005/8/layout/target3"/>
    <dgm:cxn modelId="{A3B9F3AC-CAE1-4D72-852B-E5B36229B92C}" type="presParOf" srcId="{EECCC236-FA68-4A93-AA25-5F8D31B8D37B}" destId="{E92E6203-1C69-49CA-AACE-22FA968A3612}" srcOrd="3" destOrd="0" presId="urn:microsoft.com/office/officeart/2005/8/layout/target3"/>
    <dgm:cxn modelId="{CEDC4F5B-9617-484B-802D-D8E7C5CC07E0}" type="presParOf" srcId="{EECCC236-FA68-4A93-AA25-5F8D31B8D37B}" destId="{201FC36E-21A6-4DEA-8DE1-ECE6C2D43360}" srcOrd="4" destOrd="0" presId="urn:microsoft.com/office/officeart/2005/8/layout/target3"/>
    <dgm:cxn modelId="{60604334-D743-4FCC-9783-589BEAF5B27B}" type="presParOf" srcId="{EECCC236-FA68-4A93-AA25-5F8D31B8D37B}" destId="{F1819BED-E493-437B-B8AA-1B81868B145C}" srcOrd="5" destOrd="0" presId="urn:microsoft.com/office/officeart/2005/8/layout/target3"/>
    <dgm:cxn modelId="{62453EB4-B3ED-4C3D-BFB8-7B3118CA192B}" type="presParOf" srcId="{EECCC236-FA68-4A93-AA25-5F8D31B8D37B}" destId="{AE98F57D-116C-4413-A624-7791697215D2}" srcOrd="6" destOrd="0" presId="urn:microsoft.com/office/officeart/2005/8/layout/target3"/>
    <dgm:cxn modelId="{CD5DFF88-CC87-4B04-AF74-C8515FE3ABF0}" type="presParOf" srcId="{EECCC236-FA68-4A93-AA25-5F8D31B8D37B}" destId="{57F9BF6E-E03B-4F88-A29E-880AE4857EEC}" srcOrd="7" destOrd="0" presId="urn:microsoft.com/office/officeart/2005/8/layout/target3"/>
    <dgm:cxn modelId="{33DDB3A0-46AA-48AA-8A02-261955217E1C}" type="presParOf" srcId="{EECCC236-FA68-4A93-AA25-5F8D31B8D37B}" destId="{850376CE-732B-4CC2-A430-604A327D2E23}" srcOrd="8" destOrd="0" presId="urn:microsoft.com/office/officeart/2005/8/layout/target3"/>
    <dgm:cxn modelId="{DD04418C-5CE5-418F-9A95-7264D177C890}" type="presParOf" srcId="{EECCC236-FA68-4A93-AA25-5F8D31B8D37B}" destId="{4A3A85B6-E752-483E-A1F5-3DF0D85A9FEB}" srcOrd="9" destOrd="0" presId="urn:microsoft.com/office/officeart/2005/8/layout/target3"/>
    <dgm:cxn modelId="{84609ED3-074E-4252-9022-8629B3407B8F}" type="presParOf" srcId="{EECCC236-FA68-4A93-AA25-5F8D31B8D37B}" destId="{2C073956-279B-4BA6-A931-A788983E30A8}" srcOrd="10" destOrd="0" presId="urn:microsoft.com/office/officeart/2005/8/layout/target3"/>
    <dgm:cxn modelId="{B7C30223-2B8D-461A-9499-0D213AC57704}" type="presParOf" srcId="{EECCC236-FA68-4A93-AA25-5F8D31B8D37B}" destId="{E72C838D-8ACE-4CF9-B25B-ACB015F26A9A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A85E6AF9-8743-4E90-BF7C-4EDA875F0A0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5488045-F11D-4FE5-A1D1-9770C774008C}">
      <dgm:prSet custT="1"/>
      <dgm:spPr/>
      <dgm:t>
        <a:bodyPr/>
        <a:lstStyle/>
        <a:p>
          <a:pPr rtl="0"/>
          <a:r>
            <a:rPr lang="en-US" sz="2400" dirty="0"/>
            <a:t>Why do people who are intrinsically motivated to do a task suddenly change their motivation? </a:t>
          </a:r>
        </a:p>
      </dgm:t>
    </dgm:pt>
    <dgm:pt modelId="{095BB7CA-423B-4CC7-B40D-616380AE1B5E}" type="parTrans" cxnId="{7D5B8AB6-D671-44F9-A4CE-C10B6C93BDD5}">
      <dgm:prSet/>
      <dgm:spPr/>
      <dgm:t>
        <a:bodyPr/>
        <a:lstStyle/>
        <a:p>
          <a:endParaRPr lang="en-US"/>
        </a:p>
      </dgm:t>
    </dgm:pt>
    <dgm:pt modelId="{DA4844C0-EBB7-41AA-BE6B-2F4ECAB42F4B}" type="sibTrans" cxnId="{7D5B8AB6-D671-44F9-A4CE-C10B6C93BDD5}">
      <dgm:prSet/>
      <dgm:spPr/>
      <dgm:t>
        <a:bodyPr/>
        <a:lstStyle/>
        <a:p>
          <a:endParaRPr lang="en-US"/>
        </a:p>
      </dgm:t>
    </dgm:pt>
    <dgm:pt modelId="{0A2B292B-8ABF-4DA6-8EB8-18DF04B635EC}" type="pres">
      <dgm:prSet presAssocID="{A85E6AF9-8743-4E90-BF7C-4EDA875F0A0F}" presName="linear" presStyleCnt="0">
        <dgm:presLayoutVars>
          <dgm:animLvl val="lvl"/>
          <dgm:resizeHandles val="exact"/>
        </dgm:presLayoutVars>
      </dgm:prSet>
      <dgm:spPr/>
    </dgm:pt>
    <dgm:pt modelId="{1E96A830-B739-4BD5-BB2A-AD5F1F63277A}" type="pres">
      <dgm:prSet presAssocID="{95488045-F11D-4FE5-A1D1-9770C774008C}" presName="parentText" presStyleLbl="node1" presStyleIdx="0" presStyleCnt="1" custScaleY="296518" custLinFactNeighborY="-27361">
        <dgm:presLayoutVars>
          <dgm:chMax val="0"/>
          <dgm:bulletEnabled val="1"/>
        </dgm:presLayoutVars>
      </dgm:prSet>
      <dgm:spPr/>
    </dgm:pt>
  </dgm:ptLst>
  <dgm:cxnLst>
    <dgm:cxn modelId="{5E4AFAB4-B2B9-4BAB-B376-7E79D26B2EF1}" type="presOf" srcId="{A85E6AF9-8743-4E90-BF7C-4EDA875F0A0F}" destId="{0A2B292B-8ABF-4DA6-8EB8-18DF04B635EC}" srcOrd="0" destOrd="0" presId="urn:microsoft.com/office/officeart/2005/8/layout/vList2"/>
    <dgm:cxn modelId="{7D5B8AB6-D671-44F9-A4CE-C10B6C93BDD5}" srcId="{A85E6AF9-8743-4E90-BF7C-4EDA875F0A0F}" destId="{95488045-F11D-4FE5-A1D1-9770C774008C}" srcOrd="0" destOrd="0" parTransId="{095BB7CA-423B-4CC7-B40D-616380AE1B5E}" sibTransId="{DA4844C0-EBB7-41AA-BE6B-2F4ECAB42F4B}"/>
    <dgm:cxn modelId="{B61933FC-FB9D-49E0-BCCB-0D312B57B575}" type="presOf" srcId="{95488045-F11D-4FE5-A1D1-9770C774008C}" destId="{1E96A830-B739-4BD5-BB2A-AD5F1F63277A}" srcOrd="0" destOrd="0" presId="urn:microsoft.com/office/officeart/2005/8/layout/vList2"/>
    <dgm:cxn modelId="{92812326-4CDC-4536-8493-C28103B8E7C2}" type="presParOf" srcId="{0A2B292B-8ABF-4DA6-8EB8-18DF04B635EC}" destId="{1E96A830-B739-4BD5-BB2A-AD5F1F63277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C5512-0D87-4A4D-BAB3-DC4A621CD5A9}">
      <dsp:nvSpPr>
        <dsp:cNvPr id="0" name=""/>
        <dsp:cNvSpPr/>
      </dsp:nvSpPr>
      <dsp:spPr>
        <a:xfrm>
          <a:off x="0" y="0"/>
          <a:ext cx="5106168" cy="51061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DFE1F-FDF0-43C5-B1F8-DC3168F2FE4D}">
      <dsp:nvSpPr>
        <dsp:cNvPr id="0" name=""/>
        <dsp:cNvSpPr/>
      </dsp:nvSpPr>
      <dsp:spPr>
        <a:xfrm>
          <a:off x="2553084" y="0"/>
          <a:ext cx="9144930" cy="51061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Many predictors of academic achievement have already been investigated, but no source of variance has been found to be as strong as the student him- or herself [Hattie, 2009]</a:t>
          </a:r>
        </a:p>
      </dsp:txBody>
      <dsp:txXfrm>
        <a:off x="2553084" y="0"/>
        <a:ext cx="9144930" cy="1085060"/>
      </dsp:txXfrm>
    </dsp:sp>
    <dsp:sp modelId="{9AC8BACE-6D4B-48E7-A329-E51874F630E2}">
      <dsp:nvSpPr>
        <dsp:cNvPr id="0" name=""/>
        <dsp:cNvSpPr/>
      </dsp:nvSpPr>
      <dsp:spPr>
        <a:xfrm>
          <a:off x="670184" y="1085060"/>
          <a:ext cx="3765798" cy="3765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FFBFF-6F5B-4B95-B90C-A904F7FA84E7}">
      <dsp:nvSpPr>
        <dsp:cNvPr id="0" name=""/>
        <dsp:cNvSpPr/>
      </dsp:nvSpPr>
      <dsp:spPr>
        <a:xfrm>
          <a:off x="2553084" y="1085060"/>
          <a:ext cx="9144930" cy="3765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When it comes to the prediction of academic achievement, there is no doubt that general intelligence (g) is the most powerful single predictor (Jensen, 1998; </a:t>
          </a:r>
          <a:r>
            <a:rPr lang="en-GB" sz="2100" kern="1200" dirty="0" err="1"/>
            <a:t>Kuncel</a:t>
          </a:r>
          <a:r>
            <a:rPr lang="en-GB" sz="2100" kern="1200" dirty="0"/>
            <a:t>, </a:t>
          </a:r>
          <a:r>
            <a:rPr lang="en-GB" sz="2100" kern="1200" dirty="0" err="1"/>
            <a:t>Hezlett</a:t>
          </a:r>
          <a:r>
            <a:rPr lang="en-GB" sz="2100" kern="1200" dirty="0"/>
            <a:t>, &amp; Ones, 2004).</a:t>
          </a:r>
        </a:p>
      </dsp:txBody>
      <dsp:txXfrm>
        <a:off x="2553084" y="1085060"/>
        <a:ext cx="9144930" cy="1085060"/>
      </dsp:txXfrm>
    </dsp:sp>
    <dsp:sp modelId="{DE9CC26E-12AA-432E-9876-2607B1B87F12}">
      <dsp:nvSpPr>
        <dsp:cNvPr id="0" name=""/>
        <dsp:cNvSpPr/>
      </dsp:nvSpPr>
      <dsp:spPr>
        <a:xfrm>
          <a:off x="1340369" y="2170121"/>
          <a:ext cx="2425429" cy="242542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AB55B-6F89-4CD2-AA5D-C48D04F83AF4}">
      <dsp:nvSpPr>
        <dsp:cNvPr id="0" name=""/>
        <dsp:cNvSpPr/>
      </dsp:nvSpPr>
      <dsp:spPr>
        <a:xfrm>
          <a:off x="2553084" y="2170121"/>
          <a:ext cx="9144930" cy="2425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Correlations between general intelligence and grades most often range from r = 0.3 to r = 0.5, depending on different factors such as the school subject, years of education, or the selectivity of the sample.</a:t>
          </a:r>
        </a:p>
      </dsp:txBody>
      <dsp:txXfrm>
        <a:off x="2553084" y="2170121"/>
        <a:ext cx="9144930" cy="1085060"/>
      </dsp:txXfrm>
    </dsp:sp>
    <dsp:sp modelId="{BE4F7E4C-39C5-4379-8422-EF875E4DD59E}">
      <dsp:nvSpPr>
        <dsp:cNvPr id="0" name=""/>
        <dsp:cNvSpPr/>
      </dsp:nvSpPr>
      <dsp:spPr>
        <a:xfrm>
          <a:off x="2010553" y="3255182"/>
          <a:ext cx="1085060" cy="10850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69D04-8A80-459B-90B9-1C5B70389AE9}">
      <dsp:nvSpPr>
        <dsp:cNvPr id="0" name=""/>
        <dsp:cNvSpPr/>
      </dsp:nvSpPr>
      <dsp:spPr>
        <a:xfrm>
          <a:off x="2553084" y="3255182"/>
          <a:ext cx="9144930" cy="10850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maximum correlation of r = 0.5 means that the predictive power of intelligence never exceeds 25% variance explained.</a:t>
          </a:r>
        </a:p>
      </dsp:txBody>
      <dsp:txXfrm>
        <a:off x="2553084" y="3255182"/>
        <a:ext cx="9144930" cy="1085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225E1-5679-46F2-A770-E5A671F0DC19}">
      <dsp:nvSpPr>
        <dsp:cNvPr id="0" name=""/>
        <dsp:cNvSpPr/>
      </dsp:nvSpPr>
      <dsp:spPr>
        <a:xfrm rot="10800000">
          <a:off x="1508437" y="84576"/>
          <a:ext cx="5129778" cy="2655008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4913" tIns="83820" rIns="156464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 dirty="0"/>
            <a:t>Walberg (1984) - meta-analysis of over 3,000 studies = correlation between cognitive ability and academic performance -  about .70. </a:t>
          </a:r>
          <a:endParaRPr lang="en-US" sz="22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baseline="0" dirty="0"/>
            <a:t>Similar findings in Gagne &amp; St Pere (2002) .</a:t>
          </a:r>
          <a:endParaRPr lang="en-US" sz="1700" kern="1200" dirty="0"/>
        </a:p>
      </dsp:txBody>
      <dsp:txXfrm rot="10800000">
        <a:off x="2172189" y="84576"/>
        <a:ext cx="4466026" cy="2655008"/>
      </dsp:txXfrm>
    </dsp:sp>
    <dsp:sp modelId="{48D14534-813A-4182-AB9E-3B4A202D1C25}">
      <dsp:nvSpPr>
        <dsp:cNvPr id="0" name=""/>
        <dsp:cNvSpPr/>
      </dsp:nvSpPr>
      <dsp:spPr>
        <a:xfrm>
          <a:off x="502812" y="215958"/>
          <a:ext cx="2392244" cy="2392244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7696C0-7BE3-4360-A00A-B738E87212F3}">
      <dsp:nvSpPr>
        <dsp:cNvPr id="0" name=""/>
        <dsp:cNvSpPr/>
      </dsp:nvSpPr>
      <dsp:spPr>
        <a:xfrm rot="16200000">
          <a:off x="923926" y="-923926"/>
          <a:ext cx="1809746" cy="365760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7234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Boekaerts</a:t>
          </a:r>
          <a:r>
            <a:rPr lang="en-US" sz="1500" kern="1200" dirty="0"/>
            <a:t> (1995) - correlations tend to decline as students progress in the educational system,  dropping from about r=.7 in elementary school to as little as r =.4 in college</a:t>
          </a:r>
        </a:p>
      </dsp:txBody>
      <dsp:txXfrm rot="5400000">
        <a:off x="-1" y="361950"/>
        <a:ext cx="3657600" cy="10858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D4A428-D8E5-46F9-ABAC-A182A7CE23E7}">
      <dsp:nvSpPr>
        <dsp:cNvPr id="0" name=""/>
        <dsp:cNvSpPr/>
      </dsp:nvSpPr>
      <dsp:spPr>
        <a:xfrm>
          <a:off x="0" y="29519"/>
          <a:ext cx="3940629" cy="1998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Cognitive ability is the strongest predictor of academic performance (Jensen, 1998).</a:t>
          </a:r>
        </a:p>
      </dsp:txBody>
      <dsp:txXfrm>
        <a:off x="97552" y="127071"/>
        <a:ext cx="3745525" cy="18032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14043-0812-42DE-B19F-5FC5D2F14625}">
      <dsp:nvSpPr>
        <dsp:cNvPr id="0" name=""/>
        <dsp:cNvSpPr/>
      </dsp:nvSpPr>
      <dsp:spPr>
        <a:xfrm>
          <a:off x="5232" y="0"/>
          <a:ext cx="10705037" cy="13192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Among secondary school students, cognitive ability correlates with academic performance in the order of .50 (e.g. </a:t>
          </a:r>
          <a:r>
            <a:rPr lang="en-US" sz="2900" kern="1200" dirty="0">
              <a:hlinkClick xmlns:r="http://schemas.openxmlformats.org/officeDocument/2006/relationships" r:id="rId1"/>
            </a:rPr>
            <a:t>Sternberg et al., 2001</a:t>
          </a:r>
          <a:r>
            <a:rPr lang="en-US" sz="2900" kern="1200" dirty="0"/>
            <a:t>)</a:t>
          </a:r>
        </a:p>
      </dsp:txBody>
      <dsp:txXfrm>
        <a:off x="43870" y="38638"/>
        <a:ext cx="10627761" cy="12419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50D3C-017B-48E3-A7E5-F7038D269EA5}">
      <dsp:nvSpPr>
        <dsp:cNvPr id="0" name=""/>
        <dsp:cNvSpPr/>
      </dsp:nvSpPr>
      <dsp:spPr>
        <a:xfrm>
          <a:off x="0" y="35230"/>
          <a:ext cx="3900055" cy="10815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Five year longitudinal study</a:t>
          </a:r>
        </a:p>
      </dsp:txBody>
      <dsp:txXfrm>
        <a:off x="0" y="35230"/>
        <a:ext cx="3900055" cy="1081506"/>
      </dsp:txXfrm>
    </dsp:sp>
    <dsp:sp modelId="{09ACFB31-D2C0-49E6-AF4D-A9DF6C904D16}">
      <dsp:nvSpPr>
        <dsp:cNvPr id="0" name=""/>
        <dsp:cNvSpPr/>
      </dsp:nvSpPr>
      <dsp:spPr>
        <a:xfrm>
          <a:off x="0" y="1116737"/>
          <a:ext cx="3900055" cy="387045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70,000 English children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Examined the association between </a:t>
          </a:r>
          <a:r>
            <a:rPr lang="en-GB" sz="3000" i="1" kern="1200"/>
            <a:t>g</a:t>
          </a:r>
          <a:r>
            <a:rPr lang="en-GB" sz="3000" kern="1200"/>
            <a:t> at age 11 and educational achievement in GCSEs at 16.</a:t>
          </a:r>
        </a:p>
      </dsp:txBody>
      <dsp:txXfrm>
        <a:off x="0" y="1116737"/>
        <a:ext cx="3900055" cy="38704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5806A-E67C-4DC9-8CAF-D610068D1900}">
      <dsp:nvSpPr>
        <dsp:cNvPr id="0" name=""/>
        <dsp:cNvSpPr/>
      </dsp:nvSpPr>
      <dsp:spPr>
        <a:xfrm>
          <a:off x="50" y="0"/>
          <a:ext cx="7863069" cy="92089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An internal state that arouses, directs and maintains behaviour</a:t>
          </a:r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Motivation refers to “the reasons underlying </a:t>
          </a:r>
          <a:r>
            <a:rPr lang="en-US" sz="1600" kern="1200" dirty="0" err="1"/>
            <a:t>behaviour</a:t>
          </a:r>
          <a:r>
            <a:rPr lang="en-US" sz="1600" kern="1200" dirty="0"/>
            <a:t>” (</a:t>
          </a:r>
          <a:r>
            <a:rPr lang="en-US" sz="1600" kern="1200" dirty="0" err="1"/>
            <a:t>Guay</a:t>
          </a:r>
          <a:r>
            <a:rPr lang="en-US" sz="1600" kern="1200" dirty="0"/>
            <a:t> et al., 2010, p. 712). </a:t>
          </a:r>
          <a:endParaRPr lang="en-GB" sz="1600" kern="1200" dirty="0"/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45004" y="44954"/>
        <a:ext cx="7773161" cy="8309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710565" y="0"/>
          <a:ext cx="2541268" cy="220979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What choices people make about their behaviour? E.g., why do some focus on homework and others watch TV?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082725" y="323618"/>
        <a:ext cx="1796948" cy="15625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0" y="0"/>
          <a:ext cx="2628898" cy="228599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How long does it take to get started? E.g., why do some start homework straight away and others procrastinate?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84993" y="334777"/>
        <a:ext cx="1858912" cy="16164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721355" y="0"/>
          <a:ext cx="2519688" cy="236220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1">
                  <a:lumMod val="50000"/>
                </a:schemeClr>
              </a:solidFill>
            </a:rPr>
            <a:t>What is the intensity or level of involvement? E.g., once the bag is open, is the student engrossed or just going through the motions?</a:t>
          </a:r>
          <a:endParaRPr lang="en-US" sz="14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090355" y="345936"/>
        <a:ext cx="1781688" cy="167032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187424" y="0"/>
          <a:ext cx="2822832" cy="245463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1">
                  <a:lumMod val="50000"/>
                </a:schemeClr>
              </a:solidFill>
            </a:rPr>
            <a:t>What causes someone to persist or give up? Will a student read the full journal article or just the first few pages?</a:t>
          </a:r>
          <a:endParaRPr lang="en-US" sz="18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00818" y="359473"/>
        <a:ext cx="1996044" cy="173569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193917" y="0"/>
          <a:ext cx="2812614" cy="24457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What is the person thinking and feeling while engaged in the activity? Are they enjoying, feeling competent or worrying about something? 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05815" y="358172"/>
        <a:ext cx="1988818" cy="172940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E3B85-D60A-485A-A1A3-C623A833050A}">
      <dsp:nvSpPr>
        <dsp:cNvPr id="0" name=""/>
        <dsp:cNvSpPr/>
      </dsp:nvSpPr>
      <dsp:spPr>
        <a:xfrm>
          <a:off x="0" y="431860"/>
          <a:ext cx="4343400" cy="26939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Sammy loves to run, and will often go running just to clear his head or blow off steam. </a:t>
          </a:r>
          <a:endParaRPr lang="en-GB" sz="3100" kern="1200" dirty="0"/>
        </a:p>
      </dsp:txBody>
      <dsp:txXfrm>
        <a:off x="131508" y="563368"/>
        <a:ext cx="4080384" cy="243093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428037-F3C9-4837-8F44-F81F29854C19}">
      <dsp:nvSpPr>
        <dsp:cNvPr id="0" name=""/>
        <dsp:cNvSpPr/>
      </dsp:nvSpPr>
      <dsp:spPr>
        <a:xfrm>
          <a:off x="0" y="132299"/>
          <a:ext cx="3886200" cy="3393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 err="1"/>
            <a:t>Dani</a:t>
          </a:r>
          <a:r>
            <a:rPr lang="en-US" sz="2900" kern="1200" dirty="0"/>
            <a:t>, meanwhile, hates to run, but she does it because her doctor told her that she needs to lose weight or she might end up with diabetes. </a:t>
          </a:r>
          <a:endParaRPr lang="en-GB" sz="2900" kern="1200" dirty="0"/>
        </a:p>
      </dsp:txBody>
      <dsp:txXfrm>
        <a:off x="165633" y="297932"/>
        <a:ext cx="3554934" cy="306173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938F46-3F19-471D-BC91-B7449D425EDC}">
      <dsp:nvSpPr>
        <dsp:cNvPr id="0" name=""/>
        <dsp:cNvSpPr/>
      </dsp:nvSpPr>
      <dsp:spPr>
        <a:xfrm>
          <a:off x="0" y="213410"/>
          <a:ext cx="10613985" cy="1505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Studies have shown that people are more likely to stick to a task, invest more time in a task, and be more successful at it if they are intrinsically motivated. </a:t>
          </a:r>
        </a:p>
      </dsp:txBody>
      <dsp:txXfrm>
        <a:off x="73476" y="286886"/>
        <a:ext cx="10467033" cy="135822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CB4B9-8788-47AD-A449-CF627E946E0E}">
      <dsp:nvSpPr>
        <dsp:cNvPr id="0" name=""/>
        <dsp:cNvSpPr/>
      </dsp:nvSpPr>
      <dsp:spPr>
        <a:xfrm>
          <a:off x="0" y="0"/>
          <a:ext cx="5715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C5A2-E0C2-4A2D-8920-639F7485AE39}">
      <dsp:nvSpPr>
        <dsp:cNvPr id="0" name=""/>
        <dsp:cNvSpPr/>
      </dsp:nvSpPr>
      <dsp:spPr>
        <a:xfrm>
          <a:off x="0" y="0"/>
          <a:ext cx="5715000" cy="121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However, extrinsic motivation has its place, too. </a:t>
          </a:r>
          <a:endParaRPr lang="en-GB" sz="2400" kern="1200"/>
        </a:p>
      </dsp:txBody>
      <dsp:txXfrm>
        <a:off x="0" y="0"/>
        <a:ext cx="5715000" cy="1219200"/>
      </dsp:txXfrm>
    </dsp:sp>
    <dsp:sp modelId="{BC5033AB-E2C4-4471-A503-6A534F9F6ECE}">
      <dsp:nvSpPr>
        <dsp:cNvPr id="0" name=""/>
        <dsp:cNvSpPr/>
      </dsp:nvSpPr>
      <dsp:spPr>
        <a:xfrm>
          <a:off x="0" y="1219200"/>
          <a:ext cx="5715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258D3-A52E-476A-9967-5014B4B95028}">
      <dsp:nvSpPr>
        <dsp:cNvPr id="0" name=""/>
        <dsp:cNvSpPr/>
      </dsp:nvSpPr>
      <dsp:spPr>
        <a:xfrm>
          <a:off x="0" y="1219200"/>
          <a:ext cx="5715000" cy="121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After all, without extrinsic motivation, many of us would never exercise, never go to work, and never clean our houses. </a:t>
          </a:r>
          <a:endParaRPr lang="en-GB" sz="2400" kern="1200"/>
        </a:p>
      </dsp:txBody>
      <dsp:txXfrm>
        <a:off x="0" y="1219200"/>
        <a:ext cx="5715000" cy="1219200"/>
      </dsp:txXfrm>
    </dsp:sp>
    <dsp:sp modelId="{43B204A2-E853-40E0-890E-B12456325115}">
      <dsp:nvSpPr>
        <dsp:cNvPr id="0" name=""/>
        <dsp:cNvSpPr/>
      </dsp:nvSpPr>
      <dsp:spPr>
        <a:xfrm>
          <a:off x="0" y="2438400"/>
          <a:ext cx="5715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BC8A4-C27C-42FC-9457-BEC066853AC4}">
      <dsp:nvSpPr>
        <dsp:cNvPr id="0" name=""/>
        <dsp:cNvSpPr/>
      </dsp:nvSpPr>
      <dsp:spPr>
        <a:xfrm>
          <a:off x="0" y="2438400"/>
          <a:ext cx="5715000" cy="121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Many day-to-day tasks that are required to live a healthy life are extrinsically motivated. </a:t>
          </a:r>
          <a:endParaRPr lang="en-GB" sz="2400" kern="1200"/>
        </a:p>
      </dsp:txBody>
      <dsp:txXfrm>
        <a:off x="0" y="2438400"/>
        <a:ext cx="5715000" cy="1219200"/>
      </dsp:txXfrm>
    </dsp:sp>
    <dsp:sp modelId="{FEA24FF7-A2FD-4BEB-889D-EF8BD1E371C7}">
      <dsp:nvSpPr>
        <dsp:cNvPr id="0" name=""/>
        <dsp:cNvSpPr/>
      </dsp:nvSpPr>
      <dsp:spPr>
        <a:xfrm>
          <a:off x="0" y="3657600"/>
          <a:ext cx="5715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72D96-3F08-4A21-B13D-CF74E4416AB5}">
      <dsp:nvSpPr>
        <dsp:cNvPr id="0" name=""/>
        <dsp:cNvSpPr/>
      </dsp:nvSpPr>
      <dsp:spPr>
        <a:xfrm>
          <a:off x="0" y="3657600"/>
          <a:ext cx="5715000" cy="121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Besides, who doesn't like to be rewarded for what they do? </a:t>
          </a:r>
          <a:endParaRPr lang="en-GB" sz="2400" kern="1200"/>
        </a:p>
      </dsp:txBody>
      <dsp:txXfrm>
        <a:off x="0" y="3657600"/>
        <a:ext cx="5715000" cy="12192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EA1027-9D8E-474E-B7EF-3AEE271F1E15}">
      <dsp:nvSpPr>
        <dsp:cNvPr id="0" name=""/>
        <dsp:cNvSpPr/>
      </dsp:nvSpPr>
      <dsp:spPr>
        <a:xfrm>
          <a:off x="0" y="0"/>
          <a:ext cx="47651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158CF-B556-474D-A2BD-BB14AF84495E}">
      <dsp:nvSpPr>
        <dsp:cNvPr id="0" name=""/>
        <dsp:cNvSpPr/>
      </dsp:nvSpPr>
      <dsp:spPr>
        <a:xfrm>
          <a:off x="0" y="0"/>
          <a:ext cx="4765158" cy="2101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 some situations, there are external factors that contribute to their willingness to learn. </a:t>
          </a:r>
        </a:p>
      </dsp:txBody>
      <dsp:txXfrm>
        <a:off x="0" y="0"/>
        <a:ext cx="4765158" cy="210170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8AA0B-0246-4313-A83B-1EDD4F2FAA36}">
      <dsp:nvSpPr>
        <dsp:cNvPr id="0" name=""/>
        <dsp:cNvSpPr/>
      </dsp:nvSpPr>
      <dsp:spPr>
        <a:xfrm>
          <a:off x="1600201" y="449"/>
          <a:ext cx="3657596" cy="2728076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Covington &amp; </a:t>
          </a:r>
          <a:r>
            <a:rPr lang="en-GB" sz="2100" kern="1200" dirty="0" err="1"/>
            <a:t>Müeller</a:t>
          </a:r>
          <a:r>
            <a:rPr lang="en-GB" sz="2100" kern="1200" dirty="0"/>
            <a:t> (2001)- </a:t>
          </a:r>
          <a:r>
            <a:rPr lang="en-GB" sz="2100" b="1" kern="1200" dirty="0"/>
            <a:t>intrinsic motivation </a:t>
          </a:r>
          <a:r>
            <a:rPr lang="en-GB" sz="2100" kern="1200" dirty="0"/>
            <a:t>correlates with an internal force that triggers people to participate in activities, - </a:t>
          </a:r>
          <a:r>
            <a:rPr lang="en-GB" sz="2100" b="1" kern="1200" dirty="0"/>
            <a:t>students engage actively and look forward to learning </a:t>
          </a:r>
        </a:p>
      </dsp:txBody>
      <dsp:txXfrm>
        <a:off x="1733375" y="133623"/>
        <a:ext cx="3391248" cy="2461728"/>
      </dsp:txXfrm>
    </dsp:sp>
    <dsp:sp modelId="{AC8E3F8B-5A32-433B-BD3F-AA1195AC4063}">
      <dsp:nvSpPr>
        <dsp:cNvPr id="0" name=""/>
        <dsp:cNvSpPr/>
      </dsp:nvSpPr>
      <dsp:spPr>
        <a:xfrm>
          <a:off x="2209792" y="2894884"/>
          <a:ext cx="2468880" cy="2507052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Stipek</a:t>
          </a:r>
          <a:r>
            <a:rPr lang="en-GB" sz="1800" kern="1200" dirty="0"/>
            <a:t> (2002) adds that people are intrinsically motivated to fulfil tasks by a desire to advance their abilities.</a:t>
          </a:r>
        </a:p>
      </dsp:txBody>
      <dsp:txXfrm>
        <a:off x="2330313" y="3015405"/>
        <a:ext cx="2227838" cy="226601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F1B86-FC24-410C-9CA6-2187536FA0E1}">
      <dsp:nvSpPr>
        <dsp:cNvPr id="0" name=""/>
        <dsp:cNvSpPr/>
      </dsp:nvSpPr>
      <dsp:spPr>
        <a:xfrm>
          <a:off x="0" y="457202"/>
          <a:ext cx="2930842" cy="21335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37594-CE1E-41B1-8DD3-836303B95747}">
      <dsp:nvSpPr>
        <dsp:cNvPr id="0" name=""/>
        <dsp:cNvSpPr/>
      </dsp:nvSpPr>
      <dsp:spPr>
        <a:xfrm>
          <a:off x="1465421" y="457202"/>
          <a:ext cx="3419316" cy="21335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However, when young students participate in academic activities they do not always act according to their intrinsic desires (</a:t>
          </a:r>
          <a:r>
            <a:rPr lang="en-GB" sz="2300" kern="1200" dirty="0" err="1"/>
            <a:t>Urdan</a:t>
          </a:r>
          <a:r>
            <a:rPr lang="en-GB" sz="2300" kern="1200" dirty="0"/>
            <a:t> &amp; Turner 2005). </a:t>
          </a:r>
        </a:p>
      </dsp:txBody>
      <dsp:txXfrm>
        <a:off x="1465421" y="457202"/>
        <a:ext cx="3419316" cy="213359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B1913-C6D3-4529-9435-A209D9718D58}">
      <dsp:nvSpPr>
        <dsp:cNvPr id="0" name=""/>
        <dsp:cNvSpPr/>
      </dsp:nvSpPr>
      <dsp:spPr>
        <a:xfrm>
          <a:off x="2552687" y="1924"/>
          <a:ext cx="3124224" cy="2065128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EF9B1-FE10-4BF9-92AE-8DCF1D5E1B47}">
      <dsp:nvSpPr>
        <dsp:cNvPr id="0" name=""/>
        <dsp:cNvSpPr/>
      </dsp:nvSpPr>
      <dsp:spPr>
        <a:xfrm>
          <a:off x="2514599" y="2046792"/>
          <a:ext cx="3237437" cy="1201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Vansteenkiste</a:t>
          </a:r>
          <a:r>
            <a:rPr lang="en-GB" sz="1600" kern="1200" dirty="0"/>
            <a:t> et al. (2006) - extrinsic motivation is the desire of people to participate in activities in order to gain something different from the task itself.</a:t>
          </a:r>
        </a:p>
      </dsp:txBody>
      <dsp:txXfrm>
        <a:off x="2514599" y="2046792"/>
        <a:ext cx="3237437" cy="120108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F2BFCF-467D-41F4-985E-4A6A2D86F791}">
      <dsp:nvSpPr>
        <dsp:cNvPr id="0" name=""/>
        <dsp:cNvSpPr/>
      </dsp:nvSpPr>
      <dsp:spPr>
        <a:xfrm>
          <a:off x="225901" y="77457"/>
          <a:ext cx="2596242" cy="19037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</a:t>
          </a:r>
          <a:r>
            <a:rPr lang="en-GB" sz="1400" b="1" kern="1200" dirty="0"/>
            <a:t>decreases intrinsic </a:t>
          </a:r>
          <a:r>
            <a:rPr lang="en-GB" sz="1400" kern="1200" dirty="0"/>
            <a:t>motivation because the individual’s attitude becomes controlled by the stimulus (</a:t>
          </a:r>
          <a:r>
            <a:rPr lang="en-GB" sz="1400" kern="1200" dirty="0" err="1"/>
            <a:t>Deci</a:t>
          </a:r>
          <a:r>
            <a:rPr lang="en-GB" sz="1400" kern="1200" dirty="0"/>
            <a:t> et al., 2001).</a:t>
          </a:r>
        </a:p>
      </dsp:txBody>
      <dsp:txXfrm>
        <a:off x="606112" y="356262"/>
        <a:ext cx="1835820" cy="134618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A67AC7-6CE4-49D3-BE34-167882D4F232}">
      <dsp:nvSpPr>
        <dsp:cNvPr id="0" name=""/>
        <dsp:cNvSpPr/>
      </dsp:nvSpPr>
      <dsp:spPr>
        <a:xfrm>
          <a:off x="595321" y="0"/>
          <a:ext cx="3137349" cy="3962400"/>
        </a:xfrm>
        <a:prstGeom prst="triangl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3D25F-F29B-4514-AE55-8AC05B303DCB}">
      <dsp:nvSpPr>
        <dsp:cNvPr id="0" name=""/>
        <dsp:cNvSpPr/>
      </dsp:nvSpPr>
      <dsp:spPr>
        <a:xfrm>
          <a:off x="2241695" y="396626"/>
          <a:ext cx="1963375" cy="28170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Cameron (2001) - external motives </a:t>
          </a:r>
          <a:r>
            <a:rPr lang="en-GB" sz="1600" b="1" kern="1200" dirty="0"/>
            <a:t>promote children’s willingness to learn</a:t>
          </a:r>
          <a:r>
            <a:rPr lang="en-GB" sz="1600" kern="1200" dirty="0"/>
            <a:t>, and disagree that they are harmful to students’ intrinsic motivation to learn.</a:t>
          </a:r>
        </a:p>
      </dsp:txBody>
      <dsp:txXfrm>
        <a:off x="2337539" y="492470"/>
        <a:ext cx="1771687" cy="262533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3496A-BA24-47DF-AD25-33664F459323}">
      <dsp:nvSpPr>
        <dsp:cNvPr id="0" name=""/>
        <dsp:cNvSpPr/>
      </dsp:nvSpPr>
      <dsp:spPr>
        <a:xfrm>
          <a:off x="1066822" y="1676406"/>
          <a:ext cx="5355243" cy="1447062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182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Although Ryan &amp; </a:t>
          </a:r>
          <a:r>
            <a:rPr lang="en-GB" sz="1400" kern="1200" dirty="0" err="1"/>
            <a:t>Deci</a:t>
          </a:r>
          <a:r>
            <a:rPr lang="en-GB" sz="1400" kern="1200" dirty="0"/>
            <a:t> (2000)-  some forms of extrinsic motivation can be internalised and contribute beneficially to autonomy. Sometimes students commence activities because they are extrinsically stimulated to participate and as a result internally stimulated. </a:t>
          </a:r>
        </a:p>
      </dsp:txBody>
      <dsp:txXfrm>
        <a:off x="1137462" y="1747046"/>
        <a:ext cx="5213963" cy="1305782"/>
      </dsp:txXfrm>
    </dsp:sp>
    <dsp:sp modelId="{3076AC13-7654-40F3-A9CE-20C30FF0555D}">
      <dsp:nvSpPr>
        <dsp:cNvPr id="0" name=""/>
        <dsp:cNvSpPr/>
      </dsp:nvSpPr>
      <dsp:spPr>
        <a:xfrm>
          <a:off x="0" y="457195"/>
          <a:ext cx="2184181" cy="218450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D0A5D-F420-4E3F-A72A-946D226996DC}">
      <dsp:nvSpPr>
        <dsp:cNvPr id="0" name=""/>
        <dsp:cNvSpPr/>
      </dsp:nvSpPr>
      <dsp:spPr>
        <a:xfrm rot="5400000">
          <a:off x="4345590" y="-1951825"/>
          <a:ext cx="2207632" cy="6570651"/>
        </a:xfrm>
        <a:prstGeom prst="round2SameRect">
          <a:avLst/>
        </a:prstGeom>
        <a:solidFill>
          <a:schemeClr val="accent2">
            <a:alpha val="90000"/>
            <a:tint val="5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rewards are classified according to individuals’ interpretation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They may have an informational aspect, which communicates meaningful information to people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or a controlling aspect, where this communication pressures people toward specific outcomes</a:t>
          </a:r>
        </a:p>
      </dsp:txBody>
      <dsp:txXfrm rot="-5400000">
        <a:off x="2164081" y="337452"/>
        <a:ext cx="6462883" cy="1992096"/>
      </dsp:txXfrm>
    </dsp:sp>
    <dsp:sp modelId="{4D64F7E2-A996-47DC-80F2-18123717811A}">
      <dsp:nvSpPr>
        <dsp:cNvPr id="0" name=""/>
        <dsp:cNvSpPr/>
      </dsp:nvSpPr>
      <dsp:spPr>
        <a:xfrm>
          <a:off x="28267" y="1302"/>
          <a:ext cx="2135813" cy="2664395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Ryan et al. (1983) - cognitive evaluation theory (CET)</a:t>
          </a:r>
        </a:p>
      </dsp:txBody>
      <dsp:txXfrm>
        <a:off x="132529" y="105564"/>
        <a:ext cx="1927289" cy="245587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20A23-7397-420A-940D-5D5CFB05A293}">
      <dsp:nvSpPr>
        <dsp:cNvPr id="0" name=""/>
        <dsp:cNvSpPr/>
      </dsp:nvSpPr>
      <dsp:spPr>
        <a:xfrm>
          <a:off x="656370" y="677732"/>
          <a:ext cx="1311535" cy="1311535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83FB03-B67E-4ACB-BB94-9FE0C060E285}">
      <dsp:nvSpPr>
        <dsp:cNvPr id="0" name=""/>
        <dsp:cNvSpPr/>
      </dsp:nvSpPr>
      <dsp:spPr>
        <a:xfrm>
          <a:off x="656370" y="677732"/>
          <a:ext cx="1311535" cy="1311535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A6B9B2-DD26-4960-9AE1-A29F3B150299}">
      <dsp:nvSpPr>
        <dsp:cNvPr id="0" name=""/>
        <dsp:cNvSpPr/>
      </dsp:nvSpPr>
      <dsp:spPr>
        <a:xfrm>
          <a:off x="602" y="913808"/>
          <a:ext cx="2623070" cy="8393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Verbal vs. Tangible rewards - Deci et al. (2001)</a:t>
          </a:r>
        </a:p>
      </dsp:txBody>
      <dsp:txXfrm>
        <a:off x="602" y="913808"/>
        <a:ext cx="2623070" cy="839382"/>
      </dsp:txXfrm>
    </dsp:sp>
    <dsp:sp modelId="{FA17EB21-5D01-42DE-8E0F-A33A35CDF726}">
      <dsp:nvSpPr>
        <dsp:cNvPr id="0" name=""/>
        <dsp:cNvSpPr/>
      </dsp:nvSpPr>
      <dsp:spPr>
        <a:xfrm>
          <a:off x="3830285" y="677732"/>
          <a:ext cx="1311535" cy="1311535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0E558B-5EC9-4B25-8E52-FEB632E1A215}">
      <dsp:nvSpPr>
        <dsp:cNvPr id="0" name=""/>
        <dsp:cNvSpPr/>
      </dsp:nvSpPr>
      <dsp:spPr>
        <a:xfrm>
          <a:off x="3830285" y="677732"/>
          <a:ext cx="1311535" cy="1311535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1D3519-AB13-4C71-810A-258FBFD2D46E}">
      <dsp:nvSpPr>
        <dsp:cNvPr id="0" name=""/>
        <dsp:cNvSpPr/>
      </dsp:nvSpPr>
      <dsp:spPr>
        <a:xfrm>
          <a:off x="3174518" y="913808"/>
          <a:ext cx="2623070" cy="8393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Verbal rewards are strongly correlated with positive reinforcement and are commonly interpreted as informational. </a:t>
          </a:r>
        </a:p>
      </dsp:txBody>
      <dsp:txXfrm>
        <a:off x="3174518" y="913808"/>
        <a:ext cx="2623070" cy="839382"/>
      </dsp:txXfrm>
    </dsp:sp>
    <dsp:sp modelId="{A4F66D3E-60EA-4C1C-B0B6-893CC3BF7DB0}">
      <dsp:nvSpPr>
        <dsp:cNvPr id="0" name=""/>
        <dsp:cNvSpPr/>
      </dsp:nvSpPr>
      <dsp:spPr>
        <a:xfrm>
          <a:off x="7004201" y="677732"/>
          <a:ext cx="1311535" cy="1311535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668FED-6043-4491-881A-47FA3812D3BA}">
      <dsp:nvSpPr>
        <dsp:cNvPr id="0" name=""/>
        <dsp:cNvSpPr/>
      </dsp:nvSpPr>
      <dsp:spPr>
        <a:xfrm>
          <a:off x="7004201" y="677732"/>
          <a:ext cx="1311535" cy="1311535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4A4771-83C1-40A9-B970-D412852965E1}">
      <dsp:nvSpPr>
        <dsp:cNvPr id="0" name=""/>
        <dsp:cNvSpPr/>
      </dsp:nvSpPr>
      <dsp:spPr>
        <a:xfrm>
          <a:off x="6348433" y="913808"/>
          <a:ext cx="2623070" cy="8393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Tangible rewards are perceived as controlling when they are expected. </a:t>
          </a:r>
        </a:p>
      </dsp:txBody>
      <dsp:txXfrm>
        <a:off x="6348433" y="913808"/>
        <a:ext cx="2623070" cy="83938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20D626-59DC-4226-928A-13A619FF89A2}">
      <dsp:nvSpPr>
        <dsp:cNvPr id="0" name=""/>
        <dsp:cNvSpPr/>
      </dsp:nvSpPr>
      <dsp:spPr>
        <a:xfrm>
          <a:off x="5233286" y="90592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Task-non-contingent </a:t>
          </a:r>
          <a:r>
            <a:rPr lang="en-GB" sz="1200" kern="1200" dirty="0"/>
            <a:t>rewards go to individuals merely for being present for a task. </a:t>
          </a:r>
        </a:p>
      </dsp:txBody>
      <dsp:txXfrm>
        <a:off x="5233286" y="90592"/>
        <a:ext cx="1457920" cy="1457920"/>
      </dsp:txXfrm>
    </dsp:sp>
    <dsp:sp modelId="{E8094E00-360E-4E70-8C6E-C7AAF57147D5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548380"/>
            <a:gd name="adj4" fmla="val 205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3D738-678C-4B71-B8A8-D548558C9A4B}">
      <dsp:nvSpPr>
        <dsp:cNvPr id="0" name=""/>
        <dsp:cNvSpPr/>
      </dsp:nvSpPr>
      <dsp:spPr>
        <a:xfrm>
          <a:off x="5233286" y="2566286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Performance-contingent </a:t>
          </a:r>
          <a:r>
            <a:rPr lang="en-GB" sz="1200" kern="1200" dirty="0"/>
            <a:t>rewards are presented for acting according to a specific model of performance. </a:t>
          </a:r>
        </a:p>
      </dsp:txBody>
      <dsp:txXfrm>
        <a:off x="5233286" y="2566286"/>
        <a:ext cx="1457920" cy="1457920"/>
      </dsp:txXfrm>
    </dsp:sp>
    <dsp:sp modelId="{EF0D5ACA-4CB7-49F0-B2DF-622ADBD68ADF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5948380"/>
            <a:gd name="adj4" fmla="val 43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FA224-B6C0-41C0-B7B2-8D5925EF20B7}">
      <dsp:nvSpPr>
        <dsp:cNvPr id="0" name=""/>
        <dsp:cNvSpPr/>
      </dsp:nvSpPr>
      <dsp:spPr>
        <a:xfrm>
          <a:off x="2757592" y="2566286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Task-contingent </a:t>
          </a:r>
          <a:r>
            <a:rPr lang="en-GB" sz="1200" kern="1200" dirty="0"/>
            <a:t>rewards comprise engagement-contingent rewards, which are given simply for working at activities</a:t>
          </a:r>
        </a:p>
      </dsp:txBody>
      <dsp:txXfrm>
        <a:off x="2757592" y="2566286"/>
        <a:ext cx="1457920" cy="1457920"/>
      </dsp:txXfrm>
    </dsp:sp>
    <dsp:sp modelId="{7F92B48C-CD57-49CF-93EC-86F02B9A1BE6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11348380"/>
            <a:gd name="adj4" fmla="val 97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6822A-B9DA-47EE-8EBB-A02F4BDD1484}">
      <dsp:nvSpPr>
        <dsp:cNvPr id="0" name=""/>
        <dsp:cNvSpPr/>
      </dsp:nvSpPr>
      <dsp:spPr>
        <a:xfrm>
          <a:off x="2757592" y="90592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Completion-contingent </a:t>
          </a:r>
          <a:r>
            <a:rPr lang="en-GB" sz="1200" kern="1200" dirty="0"/>
            <a:t>rewards, which are allocated for completing the task.</a:t>
          </a:r>
        </a:p>
      </dsp:txBody>
      <dsp:txXfrm>
        <a:off x="2757592" y="90592"/>
        <a:ext cx="1457920" cy="1457920"/>
      </dsp:txXfrm>
    </dsp:sp>
    <dsp:sp modelId="{F0857A73-7056-4717-8BEC-2F5ADC8B1B27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16748380"/>
            <a:gd name="adj4" fmla="val 151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4E1193-8352-4F89-932B-054C4D37B814}">
      <dsp:nvSpPr>
        <dsp:cNvPr id="0" name=""/>
        <dsp:cNvSpPr/>
      </dsp:nvSpPr>
      <dsp:spPr>
        <a:xfrm>
          <a:off x="0" y="14063"/>
          <a:ext cx="4876800" cy="106315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Therefore, rewards may not be the central problem but the way they are used may have detrimental effects on students’ willingness to learn. </a:t>
          </a:r>
        </a:p>
      </dsp:txBody>
      <dsp:txXfrm>
        <a:off x="51899" y="65962"/>
        <a:ext cx="4773002" cy="95935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6E22C9-494C-4476-BC01-D2B9F16C07A7}">
      <dsp:nvSpPr>
        <dsp:cNvPr id="0" name=""/>
        <dsp:cNvSpPr/>
      </dsp:nvSpPr>
      <dsp:spPr>
        <a:xfrm>
          <a:off x="0" y="0"/>
          <a:ext cx="2133600" cy="2996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Remedios et al. 2005; </a:t>
          </a:r>
          <a:r>
            <a:rPr lang="en-GB" sz="1800" kern="1200" dirty="0" err="1"/>
            <a:t>Marinak</a:t>
          </a:r>
          <a:r>
            <a:rPr lang="en-GB" sz="1800" kern="1200" dirty="0"/>
            <a:t> &amp; </a:t>
          </a:r>
          <a:r>
            <a:rPr lang="en-GB" sz="1800" kern="1200" dirty="0" err="1"/>
            <a:t>Gambrell</a:t>
          </a:r>
          <a:r>
            <a:rPr lang="en-GB" sz="1800" kern="1200" dirty="0"/>
            <a:t>, 2008. Extrinsic motives have </a:t>
          </a:r>
          <a:r>
            <a:rPr lang="en-GB" sz="1800" b="1" kern="1200" dirty="0"/>
            <a:t>harmful outcomes </a:t>
          </a:r>
          <a:r>
            <a:rPr lang="en-GB" sz="1800" kern="1200" dirty="0"/>
            <a:t>on children’s willingness to learn. </a:t>
          </a:r>
        </a:p>
      </dsp:txBody>
      <dsp:txXfrm>
        <a:off x="62491" y="62491"/>
        <a:ext cx="2008618" cy="2871246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4A85A-B52E-47A1-AA0B-C45CDE44E60C}">
      <dsp:nvSpPr>
        <dsp:cNvPr id="0" name=""/>
        <dsp:cNvSpPr/>
      </dsp:nvSpPr>
      <dsp:spPr>
        <a:xfrm>
          <a:off x="0" y="184698"/>
          <a:ext cx="4800600" cy="2174554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Played mathematical games with schoolchildren, which the children seemed to enjoy. </a:t>
          </a:r>
        </a:p>
      </dsp:txBody>
      <dsp:txXfrm>
        <a:off x="106153" y="290851"/>
        <a:ext cx="4588294" cy="1962248"/>
      </dsp:txXfrm>
    </dsp:sp>
    <dsp:sp modelId="{19A5F2A5-7774-4483-8A6B-10F880AEA377}">
      <dsp:nvSpPr>
        <dsp:cNvPr id="0" name=""/>
        <dsp:cNvSpPr/>
      </dsp:nvSpPr>
      <dsp:spPr>
        <a:xfrm>
          <a:off x="0" y="2431253"/>
          <a:ext cx="4800600" cy="2174554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After a while, they started giving rewards for success. When they took away the rewards, the children quickly gave up playing the games. </a:t>
          </a:r>
        </a:p>
      </dsp:txBody>
      <dsp:txXfrm>
        <a:off x="106153" y="2537406"/>
        <a:ext cx="4588294" cy="196224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CFED2-C69E-454B-A9A1-298010B50AA4}">
      <dsp:nvSpPr>
        <dsp:cNvPr id="0" name=""/>
        <dsp:cNvSpPr/>
      </dsp:nvSpPr>
      <dsp:spPr>
        <a:xfrm>
          <a:off x="1" y="0"/>
          <a:ext cx="2647947" cy="2308324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so…children had decided that they were playing for the reward, not for the fun.</a:t>
          </a:r>
        </a:p>
      </dsp:txBody>
      <dsp:txXfrm>
        <a:off x="387784" y="338046"/>
        <a:ext cx="1872381" cy="1632232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74919-E8B9-40A6-8A41-D70895B29C66}">
      <dsp:nvSpPr>
        <dsp:cNvPr id="0" name=""/>
        <dsp:cNvSpPr/>
      </dsp:nvSpPr>
      <dsp:spPr>
        <a:xfrm>
          <a:off x="0" y="-48896"/>
          <a:ext cx="4221163" cy="42211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2D97F-F0C0-4C50-8E88-CDF9A935A194}">
      <dsp:nvSpPr>
        <dsp:cNvPr id="0" name=""/>
        <dsp:cNvSpPr/>
      </dsp:nvSpPr>
      <dsp:spPr>
        <a:xfrm>
          <a:off x="2110581" y="-48896"/>
          <a:ext cx="6423818" cy="42211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 one is exactly sure why the overjustification effect occurs.</a:t>
          </a:r>
          <a:endParaRPr lang="en-GB" sz="1500" kern="1200"/>
        </a:p>
      </dsp:txBody>
      <dsp:txXfrm>
        <a:off x="2110581" y="-48896"/>
        <a:ext cx="6423818" cy="1266351"/>
      </dsp:txXfrm>
    </dsp:sp>
    <dsp:sp modelId="{201FC36E-21A6-4DEA-8DE1-ECE6C2D43360}">
      <dsp:nvSpPr>
        <dsp:cNvPr id="0" name=""/>
        <dsp:cNvSpPr/>
      </dsp:nvSpPr>
      <dsp:spPr>
        <a:xfrm>
          <a:off x="738704" y="1217455"/>
          <a:ext cx="2743753" cy="274375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19BED-E493-437B-B8AA-1B81868B145C}">
      <dsp:nvSpPr>
        <dsp:cNvPr id="0" name=""/>
        <dsp:cNvSpPr/>
      </dsp:nvSpPr>
      <dsp:spPr>
        <a:xfrm>
          <a:off x="2110581" y="908604"/>
          <a:ext cx="6423818" cy="33614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… only happens with tasks that have a </a:t>
          </a:r>
          <a:r>
            <a:rPr lang="en-US" sz="1500" b="1" kern="1200" dirty="0"/>
            <a:t>high intrinsic motivation to begin with</a:t>
          </a:r>
          <a:r>
            <a:rPr lang="en-US" sz="1500" kern="1200" dirty="0"/>
            <a:t>. If someone isn't interested in doing the task before a reward, their interest won't decrease after being given a reward. </a:t>
          </a:r>
          <a:endParaRPr lang="en-GB" sz="1500" kern="1200" dirty="0"/>
        </a:p>
      </dsp:txBody>
      <dsp:txXfrm>
        <a:off x="2110581" y="908604"/>
        <a:ext cx="6423818" cy="1551440"/>
      </dsp:txXfrm>
    </dsp:sp>
    <dsp:sp modelId="{57F9BF6E-E03B-4F88-A29E-880AE4857EEC}">
      <dsp:nvSpPr>
        <dsp:cNvPr id="0" name=""/>
        <dsp:cNvSpPr/>
      </dsp:nvSpPr>
      <dsp:spPr>
        <a:xfrm>
          <a:off x="1477407" y="2483802"/>
          <a:ext cx="1266347" cy="126634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376CE-732B-4CC2-A430-604A327D2E23}">
      <dsp:nvSpPr>
        <dsp:cNvPr id="0" name=""/>
        <dsp:cNvSpPr/>
      </dsp:nvSpPr>
      <dsp:spPr>
        <a:xfrm>
          <a:off x="2110581" y="2300518"/>
          <a:ext cx="6423818" cy="16329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… rewards for </a:t>
          </a:r>
          <a:r>
            <a:rPr lang="en-US" sz="1500" b="1" kern="1200" dirty="0"/>
            <a:t>performance are less likely to cause the </a:t>
          </a:r>
          <a:r>
            <a:rPr lang="en-US" sz="1500" b="1" kern="1200" dirty="0" err="1"/>
            <a:t>overjustification</a:t>
          </a:r>
          <a:r>
            <a:rPr lang="en-US" sz="1500" b="1" kern="1200" dirty="0"/>
            <a:t> effect </a:t>
          </a:r>
          <a:r>
            <a:rPr lang="en-US" sz="1500" kern="1200" dirty="0"/>
            <a:t>than rewards that are given just for doing a task. </a:t>
          </a:r>
        </a:p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 other words, being given chocolate to play a game is more likely to decrease your intrinsic motivation for the game than being given chocolate to win the game. </a:t>
          </a:r>
          <a:endParaRPr lang="en-GB" sz="1500" kern="1200" dirty="0"/>
        </a:p>
      </dsp:txBody>
      <dsp:txXfrm>
        <a:off x="2110581" y="2300518"/>
        <a:ext cx="6423818" cy="1632917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96A830-B739-4BD5-BB2A-AD5F1F63277A}">
      <dsp:nvSpPr>
        <dsp:cNvPr id="0" name=""/>
        <dsp:cNvSpPr/>
      </dsp:nvSpPr>
      <dsp:spPr>
        <a:xfrm>
          <a:off x="0" y="0"/>
          <a:ext cx="8458200" cy="8301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Why do people who are intrinsically motivated to do a task suddenly change their motivation? </a:t>
          </a:r>
        </a:p>
      </dsp:txBody>
      <dsp:txXfrm>
        <a:off x="40526" y="40526"/>
        <a:ext cx="8377148" cy="749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F2F0E-EF8A-405B-8025-6FC764DAC025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8CC33-5207-47E6-B35F-41E4EB8A8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35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82C41-3A83-4D4D-812A-B6223ECE27A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08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Sammy loves to run, and will often go running just to clear his head or blow off steam. </a:t>
            </a:r>
            <a:r>
              <a:rPr lang="en-US" dirty="0" err="1"/>
              <a:t>Dani</a:t>
            </a:r>
            <a:r>
              <a:rPr lang="en-US" dirty="0"/>
              <a:t>, meanwhile, hates to run, but she does it because her doctor told her that she needs to lose weight or she might end up with diabetes. </a:t>
            </a:r>
          </a:p>
          <a:p>
            <a:endParaRPr lang="en-US" dirty="0"/>
          </a:p>
          <a:p>
            <a:r>
              <a:rPr lang="en-US" dirty="0"/>
              <a:t>Sammy is intrinsically motivated to run. Intrinsic motivation is when you do something because you enjoy it or find it interesting. Compare that to </a:t>
            </a:r>
            <a:r>
              <a:rPr lang="en-US" dirty="0" err="1"/>
              <a:t>Dani</a:t>
            </a:r>
            <a:r>
              <a:rPr lang="en-US" dirty="0"/>
              <a:t>, whose reason for running involves extrinsic motivation, or doing something for external rewards or to avoid negative consequences.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82C41-3A83-4D4D-812A-B6223ECE27A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1106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Now, you may think that intrinsic motivation is better than extrinsic motivation, and you'd be right up to a point. Studies have shown that people are more likely to stick to a task, invest more time in a task, and be more successful at it if they are intrinsically motivated.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82C41-3A83-4D4D-812A-B6223ECE27A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432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30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80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56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20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7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687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96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87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5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52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6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88600-D48C-4FCB-A763-CB41CD12688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82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ww.youtube.com/watch?v=lk8sdMGJ3m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hyperlink" Target="https://www.youtube.com/watch?v=lk8sdMGJ3m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emilkirkegaard.dk/en/wp-content/uploads/Intelligence-and-educational-achievement.pdf" TargetMode="Externa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angela_lee_duckworth_grit_the_power_of_passion_and_perseverance/discussion?referrer=playlist-what_is_success&amp;language=e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13" Type="http://schemas.openxmlformats.org/officeDocument/2006/relationships/diagramData" Target="../diagrams/data9.xml"/><Relationship Id="rId18" Type="http://schemas.openxmlformats.org/officeDocument/2006/relationships/diagramData" Target="../diagrams/data10.xml"/><Relationship Id="rId26" Type="http://schemas.openxmlformats.org/officeDocument/2006/relationships/diagramColors" Target="../diagrams/colors11.xml"/><Relationship Id="rId3" Type="http://schemas.openxmlformats.org/officeDocument/2006/relationships/diagramData" Target="../diagrams/data7.xml"/><Relationship Id="rId21" Type="http://schemas.openxmlformats.org/officeDocument/2006/relationships/diagramColors" Target="../diagrams/colors10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17" Type="http://schemas.microsoft.com/office/2007/relationships/diagramDrawing" Target="../diagrams/drawing9.xml"/><Relationship Id="rId25" Type="http://schemas.openxmlformats.org/officeDocument/2006/relationships/diagramQuickStyle" Target="../diagrams/quickStyle11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9.xml"/><Relationship Id="rId20" Type="http://schemas.openxmlformats.org/officeDocument/2006/relationships/diagramQuickStyle" Target="../diagrams/quickStyle10.xml"/><Relationship Id="rId29" Type="http://schemas.openxmlformats.org/officeDocument/2006/relationships/diagramLayout" Target="../diagrams/layout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24" Type="http://schemas.openxmlformats.org/officeDocument/2006/relationships/diagramLayout" Target="../diagrams/layout11.xml"/><Relationship Id="rId32" Type="http://schemas.microsoft.com/office/2007/relationships/diagramDrawing" Target="../diagrams/drawing12.xml"/><Relationship Id="rId5" Type="http://schemas.openxmlformats.org/officeDocument/2006/relationships/diagramQuickStyle" Target="../diagrams/quickStyle7.xml"/><Relationship Id="rId15" Type="http://schemas.openxmlformats.org/officeDocument/2006/relationships/diagramQuickStyle" Target="../diagrams/quickStyle9.xml"/><Relationship Id="rId23" Type="http://schemas.openxmlformats.org/officeDocument/2006/relationships/diagramData" Target="../diagrams/data11.xml"/><Relationship Id="rId28" Type="http://schemas.openxmlformats.org/officeDocument/2006/relationships/diagramData" Target="../diagrams/data12.xml"/><Relationship Id="rId10" Type="http://schemas.openxmlformats.org/officeDocument/2006/relationships/diagramQuickStyle" Target="../diagrams/quickStyle8.xml"/><Relationship Id="rId19" Type="http://schemas.openxmlformats.org/officeDocument/2006/relationships/diagramLayout" Target="../diagrams/layout10.xml"/><Relationship Id="rId31" Type="http://schemas.openxmlformats.org/officeDocument/2006/relationships/diagramColors" Target="../diagrams/colors12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Relationship Id="rId14" Type="http://schemas.openxmlformats.org/officeDocument/2006/relationships/diagramLayout" Target="../diagrams/layout9.xml"/><Relationship Id="rId22" Type="http://schemas.microsoft.com/office/2007/relationships/diagramDrawing" Target="../diagrams/drawing10.xml"/><Relationship Id="rId27" Type="http://schemas.microsoft.com/office/2007/relationships/diagramDrawing" Target="../diagrams/drawing11.xml"/><Relationship Id="rId30" Type="http://schemas.openxmlformats.org/officeDocument/2006/relationships/diagramQuickStyle" Target="../diagrams/quickStyle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4.gif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16.xml"/><Relationship Id="rId7" Type="http://schemas.openxmlformats.org/officeDocument/2006/relationships/image" Target="../media/image6.gif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13" Type="http://schemas.openxmlformats.org/officeDocument/2006/relationships/diagramLayout" Target="../diagrams/layout19.xml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12" Type="http://schemas.openxmlformats.org/officeDocument/2006/relationships/diagramData" Target="../diagrams/data19.xml"/><Relationship Id="rId2" Type="http://schemas.openxmlformats.org/officeDocument/2006/relationships/diagramData" Target="../diagrams/data17.xml"/><Relationship Id="rId16" Type="http://schemas.microsoft.com/office/2007/relationships/diagramDrawing" Target="../diagrams/drawing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5" Type="http://schemas.openxmlformats.org/officeDocument/2006/relationships/diagramColors" Target="../diagrams/colors19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Relationship Id="rId14" Type="http://schemas.openxmlformats.org/officeDocument/2006/relationships/diagramQuickStyle" Target="../diagrams/quickStyle1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13" Type="http://schemas.openxmlformats.org/officeDocument/2006/relationships/diagramLayout" Target="../diagrams/layout22.xml"/><Relationship Id="rId18" Type="http://schemas.openxmlformats.org/officeDocument/2006/relationships/diagramLayout" Target="../diagrams/layout23.xml"/><Relationship Id="rId3" Type="http://schemas.openxmlformats.org/officeDocument/2006/relationships/diagramLayout" Target="../diagrams/layout20.xml"/><Relationship Id="rId21" Type="http://schemas.microsoft.com/office/2007/relationships/diagramDrawing" Target="../diagrams/drawing23.xml"/><Relationship Id="rId7" Type="http://schemas.openxmlformats.org/officeDocument/2006/relationships/diagramData" Target="../diagrams/data21.xml"/><Relationship Id="rId12" Type="http://schemas.openxmlformats.org/officeDocument/2006/relationships/diagramData" Target="../diagrams/data22.xml"/><Relationship Id="rId17" Type="http://schemas.openxmlformats.org/officeDocument/2006/relationships/diagramData" Target="../diagrams/data23.xml"/><Relationship Id="rId2" Type="http://schemas.openxmlformats.org/officeDocument/2006/relationships/diagramData" Target="../diagrams/data20.xml"/><Relationship Id="rId16" Type="http://schemas.microsoft.com/office/2007/relationships/diagramDrawing" Target="../diagrams/drawing22.xml"/><Relationship Id="rId20" Type="http://schemas.openxmlformats.org/officeDocument/2006/relationships/diagramColors" Target="../diagrams/colors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5" Type="http://schemas.openxmlformats.org/officeDocument/2006/relationships/diagramColors" Target="../diagrams/colors22.xml"/><Relationship Id="rId10" Type="http://schemas.openxmlformats.org/officeDocument/2006/relationships/diagramColors" Target="../diagrams/colors21.xml"/><Relationship Id="rId19" Type="http://schemas.openxmlformats.org/officeDocument/2006/relationships/diagramQuickStyle" Target="../diagrams/quickStyle23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Relationship Id="rId14" Type="http://schemas.openxmlformats.org/officeDocument/2006/relationships/diagramQuickStyle" Target="../diagrams/quickStyle2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5.xml"/><Relationship Id="rId3" Type="http://schemas.openxmlformats.org/officeDocument/2006/relationships/diagramLayout" Target="../diagrams/layout24.xml"/><Relationship Id="rId7" Type="http://schemas.openxmlformats.org/officeDocument/2006/relationships/diagramData" Target="../diagrams/data25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11" Type="http://schemas.microsoft.com/office/2007/relationships/diagramDrawing" Target="../diagrams/drawing25.xml"/><Relationship Id="rId5" Type="http://schemas.openxmlformats.org/officeDocument/2006/relationships/diagramColors" Target="../diagrams/colors24.xml"/><Relationship Id="rId10" Type="http://schemas.openxmlformats.org/officeDocument/2006/relationships/diagramColors" Target="../diagrams/colors25.xml"/><Relationship Id="rId4" Type="http://schemas.openxmlformats.org/officeDocument/2006/relationships/diagramQuickStyle" Target="../diagrams/quickStyle24.xml"/><Relationship Id="rId9" Type="http://schemas.openxmlformats.org/officeDocument/2006/relationships/diagramQuickStyle" Target="../diagrams/quickStyle2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diagramQuickStyle" Target="../diagrams/quickStyle27.xml"/><Relationship Id="rId3" Type="http://schemas.openxmlformats.org/officeDocument/2006/relationships/diagramLayout" Target="../diagrams/layout26.xml"/><Relationship Id="rId7" Type="http://schemas.openxmlformats.org/officeDocument/2006/relationships/image" Target="../media/image13.png"/><Relationship Id="rId12" Type="http://schemas.openxmlformats.org/officeDocument/2006/relationships/diagramLayout" Target="../diagrams/layout27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11" Type="http://schemas.openxmlformats.org/officeDocument/2006/relationships/diagramData" Target="../diagrams/data27.xml"/><Relationship Id="rId5" Type="http://schemas.openxmlformats.org/officeDocument/2006/relationships/diagramColors" Target="../diagrams/colors26.xml"/><Relationship Id="rId15" Type="http://schemas.microsoft.com/office/2007/relationships/diagramDrawing" Target="../diagrams/drawing27.xml"/><Relationship Id="rId10" Type="http://schemas.openxmlformats.org/officeDocument/2006/relationships/image" Target="../media/image16.png"/><Relationship Id="rId4" Type="http://schemas.openxmlformats.org/officeDocument/2006/relationships/diagramQuickStyle" Target="../diagrams/quickStyle26.xml"/><Relationship Id="rId9" Type="http://schemas.openxmlformats.org/officeDocument/2006/relationships/image" Target="../media/image15.png"/><Relationship Id="rId14" Type="http://schemas.openxmlformats.org/officeDocument/2006/relationships/diagramColors" Target="../diagrams/colors2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9.xml"/><Relationship Id="rId13" Type="http://schemas.openxmlformats.org/officeDocument/2006/relationships/image" Target="../media/image17.gif"/><Relationship Id="rId3" Type="http://schemas.openxmlformats.org/officeDocument/2006/relationships/diagramLayout" Target="../diagrams/layout28.xml"/><Relationship Id="rId7" Type="http://schemas.openxmlformats.org/officeDocument/2006/relationships/diagramData" Target="../diagrams/data29.xml"/><Relationship Id="rId12" Type="http://schemas.openxmlformats.org/officeDocument/2006/relationships/hyperlink" Target="http://content.presentermedia.com/files/animsp/00004000/4338/group_clapping_md_wm.gif" TargetMode="Externa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11" Type="http://schemas.microsoft.com/office/2007/relationships/diagramDrawing" Target="../diagrams/drawing29.xml"/><Relationship Id="rId5" Type="http://schemas.openxmlformats.org/officeDocument/2006/relationships/diagramColors" Target="../diagrams/colors28.xml"/><Relationship Id="rId10" Type="http://schemas.openxmlformats.org/officeDocument/2006/relationships/diagramColors" Target="../diagrams/colors29.xml"/><Relationship Id="rId4" Type="http://schemas.openxmlformats.org/officeDocument/2006/relationships/diagramQuickStyle" Target="../diagrams/quickStyle28.xml"/><Relationship Id="rId9" Type="http://schemas.openxmlformats.org/officeDocument/2006/relationships/diagramQuickStyle" Target="../diagrams/quickStyle2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1.xml"/><Relationship Id="rId3" Type="http://schemas.openxmlformats.org/officeDocument/2006/relationships/diagramLayout" Target="../diagrams/layout30.xml"/><Relationship Id="rId7" Type="http://schemas.openxmlformats.org/officeDocument/2006/relationships/image" Target="../media/image18.png"/><Relationship Id="rId12" Type="http://schemas.microsoft.com/office/2007/relationships/diagramDrawing" Target="../diagrams/drawing31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11" Type="http://schemas.openxmlformats.org/officeDocument/2006/relationships/diagramColors" Target="../diagrams/colors31.xml"/><Relationship Id="rId5" Type="http://schemas.openxmlformats.org/officeDocument/2006/relationships/diagramColors" Target="../diagrams/colors30.xml"/><Relationship Id="rId10" Type="http://schemas.openxmlformats.org/officeDocument/2006/relationships/diagramQuickStyle" Target="../diagrams/quickStyle31.xml"/><Relationship Id="rId4" Type="http://schemas.openxmlformats.org/officeDocument/2006/relationships/diagramQuickStyle" Target="../diagrams/quickStyle30.xml"/><Relationship Id="rId9" Type="http://schemas.openxmlformats.org/officeDocument/2006/relationships/diagramLayout" Target="../diagrams/layout3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3.xml"/><Relationship Id="rId3" Type="http://schemas.openxmlformats.org/officeDocument/2006/relationships/diagramLayout" Target="../diagrams/layout32.xml"/><Relationship Id="rId7" Type="http://schemas.openxmlformats.org/officeDocument/2006/relationships/diagramData" Target="../diagrams/data33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11" Type="http://schemas.microsoft.com/office/2007/relationships/diagramDrawing" Target="../diagrams/drawing33.xml"/><Relationship Id="rId5" Type="http://schemas.openxmlformats.org/officeDocument/2006/relationships/diagramColors" Target="../diagrams/colors32.xml"/><Relationship Id="rId10" Type="http://schemas.openxmlformats.org/officeDocument/2006/relationships/diagramColors" Target="../diagrams/colors33.xml"/><Relationship Id="rId4" Type="http://schemas.openxmlformats.org/officeDocument/2006/relationships/diagramQuickStyle" Target="../diagrams/quickStyle32.xml"/><Relationship Id="rId9" Type="http://schemas.openxmlformats.org/officeDocument/2006/relationships/diagramQuickStyle" Target="../diagrams/quickStyle3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58743" y="4942115"/>
            <a:ext cx="4833257" cy="1915885"/>
          </a:xfrm>
          <a:solidFill>
            <a:schemeClr val="accent6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endParaRPr lang="en-US" sz="1500" dirty="0">
              <a:solidFill>
                <a:schemeClr val="bg1"/>
              </a:solidFill>
            </a:endParaRPr>
          </a:p>
          <a:p>
            <a:r>
              <a:rPr lang="en-US" sz="5400" dirty="0">
                <a:solidFill>
                  <a:schemeClr val="bg1"/>
                </a:solidFill>
              </a:rPr>
              <a:t>Intelligence, motivation and education</a:t>
            </a:r>
          </a:p>
        </p:txBody>
      </p:sp>
    </p:spTree>
    <p:extLst>
      <p:ext uri="{BB962C8B-B14F-4D97-AF65-F5344CB8AC3E}">
        <p14:creationId xmlns:p14="http://schemas.microsoft.com/office/powerpoint/2010/main" val="172578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8150" y="17216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Intelligence as predictors of academic success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539723"/>
              </p:ext>
            </p:extLst>
          </p:nvPr>
        </p:nvGraphicFramePr>
        <p:xfrm>
          <a:off x="-14264" y="1497724"/>
          <a:ext cx="11698014" cy="5106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5553742" y="6052189"/>
            <a:ext cx="5035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https://www.youtube.com/watch?v=lk8sdMGJ3m4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5277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7640726"/>
              </p:ext>
            </p:extLst>
          </p:nvPr>
        </p:nvGraphicFramePr>
        <p:xfrm>
          <a:off x="4572001" y="1219200"/>
          <a:ext cx="7141028" cy="2824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693282937"/>
              </p:ext>
            </p:extLst>
          </p:nvPr>
        </p:nvGraphicFramePr>
        <p:xfrm>
          <a:off x="2421346" y="3124200"/>
          <a:ext cx="3657600" cy="198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62098325"/>
              </p:ext>
            </p:extLst>
          </p:nvPr>
        </p:nvGraphicFramePr>
        <p:xfrm>
          <a:off x="783771" y="1219200"/>
          <a:ext cx="3940629" cy="2057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586863927"/>
              </p:ext>
            </p:extLst>
          </p:nvPr>
        </p:nvGraphicFramePr>
        <p:xfrm>
          <a:off x="478971" y="5181601"/>
          <a:ext cx="10715502" cy="13192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10" name="Title 1"/>
          <p:cNvSpPr txBox="1">
            <a:spLocks/>
          </p:cNvSpPr>
          <p:nvPr/>
        </p:nvSpPr>
        <p:spPr>
          <a:xfrm>
            <a:off x="1014663" y="-3016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Research studies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48512" y="6488668"/>
            <a:ext cx="5035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2"/>
              </a:rPr>
              <a:t>https://www.youtube.com/watch?v=lk8sdMGJ3m4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8184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4000"/>
            <a:lum/>
          </a:blip>
          <a:srcRect/>
          <a:stretch>
            <a:fillRect t="-42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53443" y="203200"/>
            <a:ext cx="3938910" cy="957079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Deary</a:t>
            </a:r>
            <a:r>
              <a:rPr lang="en-GB" sz="3600" dirty="0">
                <a:solidFill>
                  <a:schemeClr val="bg1"/>
                </a:solidFill>
              </a:rPr>
              <a:t> et al (2007)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575947"/>
              </p:ext>
            </p:extLst>
          </p:nvPr>
        </p:nvGraphicFramePr>
        <p:xfrm>
          <a:off x="272871" y="1418897"/>
          <a:ext cx="3900055" cy="5022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64579"/>
              </p:ext>
            </p:extLst>
          </p:nvPr>
        </p:nvGraphicFramePr>
        <p:xfrm>
          <a:off x="5412509" y="138246"/>
          <a:ext cx="6142182" cy="666433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71091">
                  <a:extLst>
                    <a:ext uri="{9D8B030D-6E8A-4147-A177-3AD203B41FA5}">
                      <a16:colId xmlns:a16="http://schemas.microsoft.com/office/drawing/2014/main" val="3553120834"/>
                    </a:ext>
                  </a:extLst>
                </a:gridCol>
                <a:gridCol w="3071091">
                  <a:extLst>
                    <a:ext uri="{9D8B030D-6E8A-4147-A177-3AD203B41FA5}">
                      <a16:colId xmlns:a16="http://schemas.microsoft.com/office/drawing/2014/main" val="2308118544"/>
                    </a:ext>
                  </a:extLst>
                </a:gridCol>
              </a:tblGrid>
              <a:tr h="171988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Correlation with </a:t>
                      </a:r>
                      <a:r>
                        <a:rPr lang="en-GB" i="1" dirty="0"/>
                        <a:t>g</a:t>
                      </a:r>
                      <a:r>
                        <a:rPr lang="en-GB" dirty="0"/>
                        <a:t>  (</a:t>
                      </a:r>
                      <a:r>
                        <a:rPr lang="en-GB" i="1" dirty="0"/>
                        <a:t>r </a:t>
                      </a:r>
                      <a:r>
                        <a:rPr lang="en-GB" dirty="0"/>
                        <a:t>=)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1838014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GCSE total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7963567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GCSE best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6068832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Maths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0.77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55727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Biology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822094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Chemistry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1413565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Physics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318503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9926692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English Lit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6426843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6029277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Geography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223804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French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05007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German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3439223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Spanish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217576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Drama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997572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Art and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1767978"/>
                  </a:ext>
                </a:extLst>
              </a:tr>
              <a:tr h="393661">
                <a:tc>
                  <a:txBody>
                    <a:bodyPr/>
                    <a:lstStyle/>
                    <a:p>
                      <a:r>
                        <a:rPr lang="en-GB" dirty="0"/>
                        <a:t>Music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5029335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0" y="6396335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hlinkClick r:id="rId8"/>
              </a:rPr>
              <a:t>http://emilkirkegaard.dk/en/wp-content/uploads/Intelligence-and-educational-achievement.pdf</a:t>
            </a:r>
            <a:r>
              <a:rPr lang="en-GB" sz="1200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987311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4000"/>
            <a:lum/>
          </a:blip>
          <a:srcRect/>
          <a:stretch>
            <a:fillRect t="-42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53443" y="203200"/>
            <a:ext cx="3938910" cy="957079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Duckworth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3545" y="1724025"/>
            <a:ext cx="10515600" cy="3217430"/>
          </a:xfrm>
        </p:spPr>
        <p:txBody>
          <a:bodyPr>
            <a:noAutofit/>
          </a:bodyPr>
          <a:lstStyle/>
          <a:p>
            <a:r>
              <a:rPr lang="en-GB" sz="3200" dirty="0"/>
              <a:t>Isn’t it more than IQ?</a:t>
            </a:r>
          </a:p>
          <a:p>
            <a:r>
              <a:rPr lang="en-GB" sz="3200" dirty="0"/>
              <a:t>What about motivation?</a:t>
            </a:r>
          </a:p>
          <a:p>
            <a:r>
              <a:rPr lang="en-GB" sz="3200" dirty="0"/>
              <a:t>One characteristic emerged as a significant predictor of success. And it wasn't social intelligence. It wasn't good looks, physical health, and it wasn't IQ. It was grit</a:t>
            </a:r>
          </a:p>
        </p:txBody>
      </p:sp>
      <p:sp>
        <p:nvSpPr>
          <p:cNvPr id="7" name="Rectangle 6"/>
          <p:cNvSpPr/>
          <p:nvPr/>
        </p:nvSpPr>
        <p:spPr>
          <a:xfrm>
            <a:off x="498763" y="5008572"/>
            <a:ext cx="11268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https://www.ted.com/talks/angela_lee_duckworth_grit_the_power_of_passion_and_perseverance/discussion?referrer=playlist-what_is_success&amp;language=en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3369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948" y="14104"/>
            <a:ext cx="10893198" cy="734628"/>
          </a:xfrm>
        </p:spPr>
        <p:txBody>
          <a:bodyPr/>
          <a:lstStyle/>
          <a:p>
            <a:r>
              <a:rPr lang="en-GB" dirty="0"/>
              <a:t>What is motivation?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2731336"/>
              </p:ext>
            </p:extLst>
          </p:nvPr>
        </p:nvGraphicFramePr>
        <p:xfrm>
          <a:off x="396758" y="858673"/>
          <a:ext cx="7863120" cy="921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59882056"/>
              </p:ext>
            </p:extLst>
          </p:nvPr>
        </p:nvGraphicFramePr>
        <p:xfrm>
          <a:off x="-339524" y="2125885"/>
          <a:ext cx="3962400" cy="2209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94231359"/>
              </p:ext>
            </p:extLst>
          </p:nvPr>
        </p:nvGraphicFramePr>
        <p:xfrm>
          <a:off x="2980287" y="2161299"/>
          <a:ext cx="3962400" cy="2285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933301022"/>
              </p:ext>
            </p:extLst>
          </p:nvPr>
        </p:nvGraphicFramePr>
        <p:xfrm>
          <a:off x="4961487" y="2166049"/>
          <a:ext cx="3962400" cy="2362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02689415"/>
              </p:ext>
            </p:extLst>
          </p:nvPr>
        </p:nvGraphicFramePr>
        <p:xfrm>
          <a:off x="499544" y="4426103"/>
          <a:ext cx="3962400" cy="2454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891170186"/>
              </p:ext>
            </p:extLst>
          </p:nvPr>
        </p:nvGraphicFramePr>
        <p:xfrm>
          <a:off x="3622876" y="4434988"/>
          <a:ext cx="3962400" cy="244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74975" y="6591032"/>
            <a:ext cx="333456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Graham &amp; Weiner, 1996; </a:t>
            </a:r>
            <a:r>
              <a:rPr lang="en-GB" sz="1100" dirty="0" err="1"/>
              <a:t>Pintrich</a:t>
            </a:r>
            <a:r>
              <a:rPr lang="en-GB" sz="1100" dirty="0"/>
              <a:t>, Marx &amp; Boyle, 1993)</a:t>
            </a:r>
            <a:endParaRPr lang="en-US" sz="11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F647DA8-1DA7-9DF7-4D8E-BC97D555F73C}"/>
              </a:ext>
            </a:extLst>
          </p:cNvPr>
          <p:cNvSpPr txBox="1">
            <a:spLocks/>
          </p:cNvSpPr>
          <p:nvPr/>
        </p:nvSpPr>
        <p:spPr>
          <a:xfrm>
            <a:off x="8709482" y="381418"/>
            <a:ext cx="2741685" cy="19907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anose="020B0604020202020204" pitchFamily="34" charset="0"/>
              <a:buNone/>
            </a:pPr>
            <a:r>
              <a:rPr lang="en-GB" dirty="0"/>
              <a:t>What energizes and directs our behaviour even if we are bored of a task?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A23D58-4D24-CEB5-3262-DBA56DAFFA4E}"/>
              </a:ext>
            </a:extLst>
          </p:cNvPr>
          <p:cNvSpPr txBox="1"/>
          <p:nvPr/>
        </p:nvSpPr>
        <p:spPr>
          <a:xfrm>
            <a:off x="9073828" y="2555003"/>
            <a:ext cx="274168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Drives</a:t>
            </a:r>
          </a:p>
          <a:p>
            <a:r>
              <a:rPr lang="en-GB" dirty="0"/>
              <a:t>Basic desires</a:t>
            </a:r>
          </a:p>
          <a:p>
            <a:r>
              <a:rPr lang="en-GB" dirty="0"/>
              <a:t>Needs</a:t>
            </a:r>
          </a:p>
          <a:p>
            <a:r>
              <a:rPr lang="en-GB" dirty="0"/>
              <a:t>Incentives fears</a:t>
            </a:r>
          </a:p>
          <a:p>
            <a:r>
              <a:rPr lang="en-GB" dirty="0"/>
              <a:t>Goals</a:t>
            </a:r>
          </a:p>
          <a:p>
            <a:r>
              <a:rPr lang="en-GB" dirty="0"/>
              <a:t>Social pressure</a:t>
            </a:r>
          </a:p>
          <a:p>
            <a:r>
              <a:rPr lang="en-GB" dirty="0"/>
              <a:t>Self-confidence</a:t>
            </a:r>
          </a:p>
          <a:p>
            <a:r>
              <a:rPr lang="en-GB" dirty="0"/>
              <a:t>Interest</a:t>
            </a:r>
          </a:p>
          <a:p>
            <a:r>
              <a:rPr lang="en-GB" dirty="0"/>
              <a:t>Curiosity</a:t>
            </a:r>
          </a:p>
          <a:p>
            <a:r>
              <a:rPr lang="en-GB" dirty="0"/>
              <a:t>Beliefs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Expectations</a:t>
            </a:r>
          </a:p>
        </p:txBody>
      </p:sp>
    </p:spTree>
    <p:extLst>
      <p:ext uri="{BB962C8B-B14F-4D97-AF65-F5344CB8AC3E}">
        <p14:creationId xmlns:p14="http://schemas.microsoft.com/office/powerpoint/2010/main" val="93715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Motivation </a:t>
            </a:r>
            <a:br>
              <a:rPr lang="en-US" dirty="0"/>
            </a:br>
            <a:r>
              <a:rPr lang="en-US" dirty="0"/>
              <a:t>– </a:t>
            </a:r>
            <a:r>
              <a:rPr lang="en-US" sz="2000" dirty="0"/>
              <a:t>so what does it depend 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6400" y="1981200"/>
            <a:ext cx="4343400" cy="4589206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Personal traits</a:t>
            </a:r>
          </a:p>
          <a:p>
            <a:pPr lvl="1"/>
            <a:r>
              <a:rPr lang="en-GB" dirty="0"/>
              <a:t>Strong need to achieve</a:t>
            </a:r>
          </a:p>
          <a:p>
            <a:pPr lvl="2"/>
            <a:r>
              <a:rPr lang="en-GB" dirty="0"/>
              <a:t>Work hard to achieve</a:t>
            </a:r>
          </a:p>
          <a:p>
            <a:pPr lvl="2"/>
            <a:endParaRPr lang="en-GB" sz="1200" dirty="0"/>
          </a:p>
          <a:p>
            <a:pPr lvl="1"/>
            <a:r>
              <a:rPr lang="en-GB" dirty="0"/>
              <a:t>A fear of tests</a:t>
            </a:r>
          </a:p>
          <a:p>
            <a:pPr lvl="2"/>
            <a:r>
              <a:rPr lang="en-GB" dirty="0"/>
              <a:t>Avoid tests</a:t>
            </a:r>
          </a:p>
          <a:p>
            <a:pPr lvl="2"/>
            <a:endParaRPr lang="en-GB" sz="1200" dirty="0"/>
          </a:p>
          <a:p>
            <a:pPr lvl="1"/>
            <a:r>
              <a:rPr lang="en-GB" dirty="0"/>
              <a:t>A curiosity about mechanical objects</a:t>
            </a:r>
          </a:p>
          <a:p>
            <a:pPr lvl="2"/>
            <a:r>
              <a:rPr lang="en-GB" dirty="0"/>
              <a:t>Tinker in garages</a:t>
            </a:r>
          </a:p>
          <a:p>
            <a:pPr lvl="2"/>
            <a:endParaRPr lang="en-GB" sz="1200" dirty="0"/>
          </a:p>
          <a:p>
            <a:pPr lvl="1"/>
            <a:r>
              <a:rPr lang="en-GB" dirty="0"/>
              <a:t>Interest in art</a:t>
            </a:r>
          </a:p>
          <a:p>
            <a:pPr lvl="2"/>
            <a:r>
              <a:rPr lang="en-GB" dirty="0"/>
              <a:t>Spend hours in art galleries 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172200" y="1981201"/>
            <a:ext cx="4343400" cy="2133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State </a:t>
            </a:r>
            <a:r>
              <a:rPr lang="en-GB" sz="1600" dirty="0"/>
              <a:t>(temporary situation)</a:t>
            </a:r>
          </a:p>
          <a:p>
            <a:pPr lvl="1"/>
            <a:r>
              <a:rPr lang="en-GB" dirty="0"/>
              <a:t>If you read a chapter because you have a test on it tomorrow, you are motivated (now) by the situation.</a:t>
            </a:r>
          </a:p>
          <a:p>
            <a:pPr lvl="2"/>
            <a:endParaRPr lang="en-GB" sz="12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172200" y="4267200"/>
            <a:ext cx="4343400" cy="231303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Motivation is usually a combination of trait and state.</a:t>
            </a:r>
          </a:p>
          <a:p>
            <a:pPr lvl="1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You may be studying because you value learning and because you are preparing for a test.  </a:t>
            </a:r>
          </a:p>
          <a:p>
            <a:pPr lvl="2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812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Intrinsic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Natural tendency to seek out and conquer challenges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 need for incentives or punishments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activity itself is satisfying and rewarding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11430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	(</a:t>
            </a:r>
            <a:r>
              <a:rPr lang="en-GB" sz="1500" dirty="0" err="1">
                <a:solidFill>
                  <a:schemeClr val="bg1"/>
                </a:solidFill>
              </a:rPr>
              <a:t>Anderman</a:t>
            </a:r>
            <a:r>
              <a:rPr lang="en-GB" sz="1500" dirty="0">
                <a:solidFill>
                  <a:schemeClr val="bg1"/>
                </a:solidFill>
              </a:rPr>
              <a:t> &amp; </a:t>
            </a:r>
            <a:r>
              <a:rPr lang="en-GB" sz="1500" dirty="0" err="1">
                <a:solidFill>
                  <a:schemeClr val="bg1"/>
                </a:solidFill>
              </a:rPr>
              <a:t>Anderman</a:t>
            </a:r>
            <a:r>
              <a:rPr lang="en-GB" sz="1500" dirty="0">
                <a:solidFill>
                  <a:schemeClr val="bg1"/>
                </a:solidFill>
              </a:rPr>
              <a:t>, 2010)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dirty="0"/>
              <a:t>Extrinsic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We do things for reward, grade, avoid punishment, for the teacher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We are not really interested in the activity for its own sake, we care only about what it will gain us  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752600" y="381001"/>
            <a:ext cx="8534400" cy="1143001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GB" sz="3600" dirty="0"/>
              <a:t>Intrinsic and Extrinsic Motivation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138131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1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GB" dirty="0"/>
              <a:t>Intrinsic or Extrinsic Motivation?</a:t>
            </a:r>
            <a:br>
              <a:rPr lang="en-GB" dirty="0"/>
            </a:br>
            <a:endParaRPr lang="en-US" dirty="0"/>
          </a:p>
        </p:txBody>
      </p:sp>
      <p:pic>
        <p:nvPicPr>
          <p:cNvPr id="2053" name="Picture 5" descr="C:\Users\c.greenway.CAMPUS\AppData\Local\Microsoft\Windows\Temporary Internet Files\Content.IE5\K9RQ68YW\MM90039577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057400"/>
            <a:ext cx="2819400" cy="402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/>
        </p:nvGraphicFramePr>
        <p:xfrm>
          <a:off x="5562600" y="2362200"/>
          <a:ext cx="4343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3606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3" descr="C:\Users\c.greenway.CAMPUS\Pictures\female_running_md_wm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062843"/>
            <a:ext cx="2857500" cy="402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209800" y="2244270"/>
          <a:ext cx="38862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1981200" y="533401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GB" dirty="0"/>
              <a:t>Intrinsic or Extrinsic Motivation?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6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Which do you think is better?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2057401"/>
            <a:ext cx="8229600" cy="4373563"/>
          </a:xfrm>
        </p:spPr>
        <p:txBody>
          <a:bodyPr>
            <a:normAutofit/>
          </a:bodyPr>
          <a:lstStyle/>
          <a:p>
            <a:pPr marL="411480" lvl="1" indent="0">
              <a:buNone/>
            </a:pPr>
            <a:r>
              <a:rPr lang="en-US" sz="5400" dirty="0"/>
              <a:t>extrinsic motivation</a:t>
            </a:r>
          </a:p>
          <a:p>
            <a:pPr marL="411480" lvl="1" indent="0">
              <a:buNone/>
            </a:pPr>
            <a:r>
              <a:rPr lang="en-GB" sz="5400" dirty="0"/>
              <a:t>	          or</a:t>
            </a:r>
            <a:endParaRPr lang="en-US" sz="5400" dirty="0"/>
          </a:p>
          <a:p>
            <a:pPr marL="411480" lvl="1" indent="0">
              <a:buNone/>
            </a:pPr>
            <a:r>
              <a:rPr lang="en-US" sz="5400" dirty="0"/>
              <a:t>intrinsic motivation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79913582"/>
              </p:ext>
            </p:extLst>
          </p:nvPr>
        </p:nvGraphicFramePr>
        <p:xfrm>
          <a:off x="838200" y="5082037"/>
          <a:ext cx="10613985" cy="1931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4879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981200" y="1752600"/>
          <a:ext cx="57150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 motivation</a:t>
            </a:r>
          </a:p>
        </p:txBody>
      </p:sp>
      <p:pic>
        <p:nvPicPr>
          <p:cNvPr id="3077" name="Picture 5" descr="http://content.presentermedia.com/files/animsp/00012000/12023/stick_woman_toe_touch_md_wm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1828800"/>
            <a:ext cx="17907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800" y="4191000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1349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Associated with..</a:t>
            </a:r>
          </a:p>
          <a:p>
            <a:endParaRPr lang="en-US" sz="1400" dirty="0"/>
          </a:p>
          <a:p>
            <a:pPr lvl="1"/>
            <a:r>
              <a:rPr lang="en-US" dirty="0"/>
              <a:t>academic achievement</a:t>
            </a:r>
          </a:p>
          <a:p>
            <a:pPr lvl="1"/>
            <a:r>
              <a:rPr lang="en-US" dirty="0"/>
              <a:t>creativity</a:t>
            </a:r>
          </a:p>
          <a:p>
            <a:pPr lvl="1"/>
            <a:r>
              <a:rPr lang="en-US" dirty="0"/>
              <a:t>reading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2438400"/>
            <a:ext cx="4270375" cy="3687762"/>
          </a:xfrm>
        </p:spPr>
        <p:txBody>
          <a:bodyPr/>
          <a:lstStyle/>
          <a:p>
            <a:r>
              <a:rPr lang="en-US" dirty="0"/>
              <a:t>Associated with..</a:t>
            </a:r>
          </a:p>
          <a:p>
            <a:endParaRPr lang="en-US" sz="1400" dirty="0"/>
          </a:p>
          <a:p>
            <a:pPr lvl="1"/>
            <a:r>
              <a:rPr lang="en-GB" dirty="0"/>
              <a:t>negative emotions</a:t>
            </a:r>
          </a:p>
          <a:p>
            <a:pPr lvl="1"/>
            <a:r>
              <a:rPr lang="en-US" dirty="0"/>
              <a:t>poor academic achievement</a:t>
            </a:r>
          </a:p>
          <a:p>
            <a:pPr lvl="1"/>
            <a:r>
              <a:rPr lang="en-GB" dirty="0"/>
              <a:t>maladaptive learning strategies </a:t>
            </a:r>
          </a:p>
          <a:p>
            <a:pPr lvl="1"/>
            <a:endParaRPr lang="en-US" dirty="0"/>
          </a:p>
          <a:p>
            <a:pPr marL="411480" lvl="1" indent="0">
              <a:buNone/>
            </a:pPr>
            <a:r>
              <a:rPr lang="en-US" dirty="0"/>
              <a:t>   </a:t>
            </a:r>
            <a:r>
              <a:rPr lang="en-US" sz="1200" dirty="0"/>
              <a:t>(Corpus, </a:t>
            </a:r>
            <a:r>
              <a:rPr lang="en-US" sz="1200" dirty="0" err="1"/>
              <a:t>McClintic</a:t>
            </a:r>
            <a:r>
              <a:rPr lang="en-US" sz="1200" dirty="0"/>
              <a:t>-Gilbert &amp; </a:t>
            </a:r>
            <a:r>
              <a:rPr lang="en-US" sz="1200" dirty="0" err="1"/>
              <a:t>Hayenga</a:t>
            </a:r>
            <a:r>
              <a:rPr lang="en-US" sz="1200" dirty="0"/>
              <a:t>, 2009)</a:t>
            </a:r>
          </a:p>
          <a:p>
            <a:endParaRPr lang="en-US" sz="160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Intrinsic</a:t>
            </a:r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676400" y="609601"/>
            <a:ext cx="8717872" cy="1039427"/>
          </a:xfrm>
        </p:spPr>
        <p:txBody>
          <a:bodyPr>
            <a:noAutofit/>
          </a:bodyPr>
          <a:lstStyle/>
          <a:p>
            <a:r>
              <a:rPr lang="en-GB" sz="3200" dirty="0"/>
              <a:t>Intrinsic and Extrinsic Motivation in education</a:t>
            </a:r>
            <a:br>
              <a:rPr lang="en-GB" sz="3200" dirty="0"/>
            </a:br>
            <a:endParaRPr lang="en-US" sz="3200" dirty="0"/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Extrinsic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4572000"/>
            <a:ext cx="3429000" cy="1840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3420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04801"/>
            <a:ext cx="8260672" cy="1039427"/>
          </a:xfrm>
        </p:spPr>
        <p:txBody>
          <a:bodyPr/>
          <a:lstStyle/>
          <a:p>
            <a:r>
              <a:rPr lang="en-GB" dirty="0"/>
              <a:t>Intrinsic motivation </a:t>
            </a:r>
            <a:r>
              <a:rPr lang="en-GB"/>
              <a:t>to learn</a:t>
            </a: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5638800" y="4419600"/>
          <a:ext cx="4765158" cy="2101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381000" y="1434799"/>
          <a:ext cx="6858000" cy="5401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5486400" y="1219201"/>
          <a:ext cx="4884738" cy="304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52476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Extrinsic motivation to learn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905000" y="1610810"/>
          <a:ext cx="8229600" cy="335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1981200" y="1828801"/>
          <a:ext cx="3048000" cy="220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6400800" y="2667000"/>
          <a:ext cx="4572000" cy="39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1828800" y="3581401"/>
          <a:ext cx="6553200" cy="3804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1570969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concept of rewards in relation to children’s learning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828800" y="1752601"/>
          <a:ext cx="8763000" cy="266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1539950" y="4191000"/>
          <a:ext cx="8972107" cy="266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197463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Ryan et al. (1983) Four tangible rewards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47800" y="1447801"/>
          <a:ext cx="9448800" cy="411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828801"/>
            <a:ext cx="1828800" cy="1447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9200" y="4800601"/>
            <a:ext cx="15240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9209" y="1802219"/>
            <a:ext cx="1828800" cy="1391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953000"/>
            <a:ext cx="19050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Diagram 5"/>
          <p:cNvGraphicFramePr/>
          <p:nvPr/>
        </p:nvGraphicFramePr>
        <p:xfrm>
          <a:off x="3810000" y="5564372"/>
          <a:ext cx="4876800" cy="1077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2280266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rewards and children’s learning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981200" y="1524000"/>
            <a:ext cx="8229600" cy="1066800"/>
          </a:xfrm>
        </p:spPr>
        <p:txBody>
          <a:bodyPr/>
          <a:lstStyle/>
          <a:p>
            <a:pPr marL="114300" indent="0">
              <a:buNone/>
            </a:pPr>
            <a:r>
              <a:rPr lang="en-GB" dirty="0"/>
              <a:t>Are rewards bad for academic performance?</a:t>
            </a:r>
          </a:p>
          <a:p>
            <a:endParaRPr lang="en-GB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1905000" y="2133600"/>
          <a:ext cx="2133600" cy="3505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4267200" y="1828800"/>
          <a:ext cx="6172200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1" name="Picture 7" descr="Group of People Clapping Powerpoint animation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4876801"/>
            <a:ext cx="1986591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512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Overjustification</a:t>
            </a:r>
            <a:r>
              <a:rPr lang="en-US" sz="2400" dirty="0"/>
              <a:t> effect - Greene, Sternberg and </a:t>
            </a:r>
            <a:r>
              <a:rPr lang="en-US" sz="2400" dirty="0" err="1"/>
              <a:t>Lepper</a:t>
            </a:r>
            <a:r>
              <a:rPr lang="en-US" sz="2400" dirty="0"/>
              <a:t> (1976)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905000" y="1981200"/>
          <a:ext cx="4800600" cy="4790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424" y="1981201"/>
            <a:ext cx="2647950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/>
        </p:nvGraphicFramePr>
        <p:xfrm>
          <a:off x="7119488" y="4114800"/>
          <a:ext cx="2647950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5458747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overjustification</a:t>
            </a:r>
            <a:r>
              <a:rPr lang="en-US" dirty="0"/>
              <a:t> effect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676400" y="2514601"/>
          <a:ext cx="8534400" cy="4221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828800" y="1600201"/>
          <a:ext cx="8458200" cy="830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30540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overjustification</a:t>
            </a:r>
            <a:r>
              <a:rPr lang="en-US" dirty="0"/>
              <a:t> effect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4600" y="1752600"/>
            <a:ext cx="4114800" cy="48006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en-US" dirty="0"/>
              <a:t>If they don't get rewards, they decide that they must like doing it, but if they get rewards, they might decide that they only do it for the rewards.</a:t>
            </a:r>
          </a:p>
          <a:p>
            <a:pPr marL="114300" indent="0">
              <a:buNone/>
            </a:pPr>
            <a:endParaRPr lang="en-US" sz="1200" dirty="0"/>
          </a:p>
          <a:p>
            <a:pPr marL="114300" indent="0">
              <a:buNone/>
            </a:pPr>
            <a:r>
              <a:rPr lang="en-US" dirty="0"/>
              <a:t>Thus, they convince themselves that they don't really like to do it. This is called self-perception theory (</a:t>
            </a:r>
            <a:r>
              <a:rPr lang="en-US" dirty="0" err="1"/>
              <a:t>Bem</a:t>
            </a:r>
            <a:r>
              <a:rPr lang="en-US" dirty="0"/>
              <a:t>, 1972).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616" y="1745413"/>
            <a:ext cx="4327584" cy="2711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844616" y="4876801"/>
            <a:ext cx="4327584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114300">
              <a:spcBef>
                <a:spcPct val="20000"/>
              </a:spcBef>
              <a:buClr>
                <a:srgbClr val="93A299"/>
              </a:buClr>
            </a:pPr>
            <a:r>
              <a:rPr lang="en-US" sz="2400" dirty="0">
                <a:solidFill>
                  <a:schemeClr val="bg1"/>
                </a:solidFill>
              </a:rPr>
              <a:t>When people engage in a </a:t>
            </a:r>
            <a:r>
              <a:rPr lang="en-US" sz="2400" dirty="0" err="1">
                <a:solidFill>
                  <a:schemeClr val="bg1"/>
                </a:solidFill>
              </a:rPr>
              <a:t>behaviour</a:t>
            </a:r>
            <a:r>
              <a:rPr lang="en-US" sz="2400" dirty="0">
                <a:solidFill>
                  <a:schemeClr val="bg1"/>
                </a:solidFill>
              </a:rPr>
              <a:t>, they justify their actions to themselves. </a:t>
            </a:r>
          </a:p>
        </p:txBody>
      </p:sp>
    </p:spTree>
    <p:extLst>
      <p:ext uri="{BB962C8B-B14F-4D97-AF65-F5344CB8AC3E}">
        <p14:creationId xmlns:p14="http://schemas.microsoft.com/office/powerpoint/2010/main" val="1200030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297" y="1044302"/>
            <a:ext cx="11427372" cy="581369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Chamorro‐</a:t>
            </a:r>
            <a:r>
              <a:rPr lang="en-GB" dirty="0" err="1"/>
              <a:t>Premuzic</a:t>
            </a:r>
            <a:r>
              <a:rPr lang="en-GB" dirty="0"/>
              <a:t>, T., &amp; </a:t>
            </a:r>
            <a:r>
              <a:rPr lang="en-GB" dirty="0" err="1"/>
              <a:t>Furnham</a:t>
            </a:r>
            <a:r>
              <a:rPr lang="en-GB" dirty="0"/>
              <a:t>, A. (2003). Personality traits and academic examination performance. European journal of Personality, 17(3), 237-250.</a:t>
            </a:r>
          </a:p>
          <a:p>
            <a:r>
              <a:rPr lang="en-GB" dirty="0" err="1"/>
              <a:t>Furnham</a:t>
            </a:r>
            <a:r>
              <a:rPr lang="en-GB" dirty="0"/>
              <a:t>, A., &amp; </a:t>
            </a:r>
            <a:r>
              <a:rPr lang="en-GB" dirty="0" err="1"/>
              <a:t>Medhurst</a:t>
            </a:r>
            <a:r>
              <a:rPr lang="en-GB" dirty="0"/>
              <a:t>, S. (1995). Personality correlates of academic seminar behaviour: A study of four instruments. </a:t>
            </a:r>
            <a:r>
              <a:rPr lang="en-GB" i="1" dirty="0"/>
              <a:t>Personality and individual differences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(2), 197-208.</a:t>
            </a:r>
          </a:p>
          <a:p>
            <a:r>
              <a:rPr lang="en-GB" dirty="0" err="1"/>
              <a:t>Zeidner</a:t>
            </a:r>
            <a:r>
              <a:rPr lang="en-GB" dirty="0"/>
              <a:t>, M., &amp; Matthews, G. (2000). Intelligence and personality.</a:t>
            </a:r>
          </a:p>
          <a:p>
            <a:r>
              <a:rPr lang="en-GB" dirty="0"/>
              <a:t>Eysenck, H. J. (1996). Personality and the experimental study of education. </a:t>
            </a:r>
            <a:r>
              <a:rPr lang="en-GB" i="1" dirty="0"/>
              <a:t>European Journal of Personality</a:t>
            </a:r>
            <a:r>
              <a:rPr lang="en-GB" dirty="0"/>
              <a:t>, </a:t>
            </a:r>
            <a:r>
              <a:rPr lang="en-GB" i="1" dirty="0"/>
              <a:t>10</a:t>
            </a:r>
            <a:r>
              <a:rPr lang="en-GB" dirty="0"/>
              <a:t>(5), 427-439.</a:t>
            </a:r>
          </a:p>
          <a:p>
            <a:r>
              <a:rPr lang="en-GB" dirty="0" err="1"/>
              <a:t>Laidra</a:t>
            </a:r>
            <a:r>
              <a:rPr lang="en-GB" dirty="0"/>
              <a:t>, K., </a:t>
            </a:r>
            <a:r>
              <a:rPr lang="en-GB" dirty="0" err="1"/>
              <a:t>Pullmann</a:t>
            </a:r>
            <a:r>
              <a:rPr lang="en-GB" dirty="0"/>
              <a:t>, H., &amp; </a:t>
            </a:r>
            <a:r>
              <a:rPr lang="en-GB" dirty="0" err="1"/>
              <a:t>Allik</a:t>
            </a:r>
            <a:r>
              <a:rPr lang="en-GB" dirty="0"/>
              <a:t>, J. (2007). Personality and intelligence as predictors of academic achievement: A cross-sectional study from elementary to secondary school. </a:t>
            </a:r>
            <a:r>
              <a:rPr lang="en-GB" i="1" dirty="0"/>
              <a:t>Personality and individual differences</a:t>
            </a:r>
            <a:r>
              <a:rPr lang="en-GB" dirty="0"/>
              <a:t>, </a:t>
            </a:r>
            <a:r>
              <a:rPr lang="en-GB" i="1" dirty="0"/>
              <a:t>42</a:t>
            </a:r>
            <a:r>
              <a:rPr lang="en-GB" dirty="0"/>
              <a:t>(3), 441-451.</a:t>
            </a:r>
          </a:p>
          <a:p>
            <a:r>
              <a:rPr lang="en-GB" dirty="0" err="1"/>
              <a:t>Wagerman</a:t>
            </a:r>
            <a:r>
              <a:rPr lang="en-GB" dirty="0"/>
              <a:t>, S. A., &amp; Funder, D. C. (2007). Acquaintance reports of personality and academic achievement: A case for conscientiousness. </a:t>
            </a:r>
            <a:r>
              <a:rPr lang="en-GB" i="1" dirty="0"/>
              <a:t>Journal of Research in Personality</a:t>
            </a:r>
            <a:r>
              <a:rPr lang="en-GB" dirty="0"/>
              <a:t>, </a:t>
            </a:r>
            <a:r>
              <a:rPr lang="en-GB" i="1" dirty="0"/>
              <a:t>41</a:t>
            </a:r>
            <a:r>
              <a:rPr lang="en-GB" dirty="0"/>
              <a:t>(1), 221-229.</a:t>
            </a:r>
          </a:p>
          <a:p>
            <a:r>
              <a:rPr lang="en-GB" dirty="0"/>
              <a:t>Lynn, R., &amp; </a:t>
            </a:r>
            <a:r>
              <a:rPr lang="en-GB" dirty="0" err="1"/>
              <a:t>Meisenberg</a:t>
            </a:r>
            <a:r>
              <a:rPr lang="en-GB" dirty="0"/>
              <a:t>, G. (2010). National IQs calculated and validated for 108 nations. </a:t>
            </a:r>
            <a:r>
              <a:rPr lang="en-GB" i="1" dirty="0"/>
              <a:t>Intelligence</a:t>
            </a:r>
            <a:r>
              <a:rPr lang="en-GB" dirty="0"/>
              <a:t>, </a:t>
            </a:r>
            <a:r>
              <a:rPr lang="en-GB" i="1" dirty="0"/>
              <a:t>38</a:t>
            </a:r>
            <a:r>
              <a:rPr lang="en-GB" dirty="0"/>
              <a:t>(4), 353-360.</a:t>
            </a:r>
          </a:p>
          <a:p>
            <a:r>
              <a:rPr lang="en-GB" dirty="0" err="1"/>
              <a:t>Rindermann</a:t>
            </a:r>
            <a:r>
              <a:rPr lang="en-GB" dirty="0"/>
              <a:t>, H. (2007). The big g‐factor of national cognitive ability. </a:t>
            </a:r>
            <a:r>
              <a:rPr lang="en-GB" i="1" dirty="0"/>
              <a:t>European Journal of Personality: Published for the European Association of Personality Psychology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(5), 767-787.</a:t>
            </a:r>
          </a:p>
          <a:p>
            <a:r>
              <a:rPr lang="en-GB" dirty="0"/>
              <a:t>Luo, D., Thompson, L. A., &amp; </a:t>
            </a:r>
            <a:r>
              <a:rPr lang="en-GB" dirty="0" err="1"/>
              <a:t>Detterman</a:t>
            </a:r>
            <a:r>
              <a:rPr lang="en-GB" dirty="0"/>
              <a:t>, D. K. (2003). The causal factor underlying the correlation between psychometric g and scholastic performance. </a:t>
            </a:r>
            <a:r>
              <a:rPr lang="en-GB" i="1" dirty="0"/>
              <a:t>Intelligence</a:t>
            </a:r>
            <a:r>
              <a:rPr lang="en-GB" dirty="0"/>
              <a:t>, </a:t>
            </a:r>
            <a:r>
              <a:rPr lang="en-GB" i="1" dirty="0"/>
              <a:t>31</a:t>
            </a:r>
            <a:r>
              <a:rPr lang="en-GB" dirty="0"/>
              <a:t>(1), 67-83.</a:t>
            </a:r>
          </a:p>
          <a:p>
            <a:r>
              <a:rPr lang="en-GB" dirty="0" err="1"/>
              <a:t>Boekaerts</a:t>
            </a:r>
            <a:r>
              <a:rPr lang="en-GB" dirty="0"/>
              <a:t>, M. (1995). Self-regulated learning: Bridging the gap between metacognitive and </a:t>
            </a:r>
            <a:r>
              <a:rPr lang="en-GB" dirty="0" err="1"/>
              <a:t>metamotivation</a:t>
            </a:r>
            <a:r>
              <a:rPr lang="en-GB" dirty="0"/>
              <a:t> theories. </a:t>
            </a:r>
            <a:r>
              <a:rPr lang="en-GB" i="1" dirty="0"/>
              <a:t>Educational Psychologist</a:t>
            </a:r>
            <a:r>
              <a:rPr lang="en-GB" dirty="0"/>
              <a:t>, </a:t>
            </a:r>
            <a:r>
              <a:rPr lang="en-GB" i="1" dirty="0"/>
              <a:t>30</a:t>
            </a:r>
            <a:r>
              <a:rPr lang="en-GB" dirty="0"/>
              <a:t>(4), 195-200.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28297" y="-28126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1946197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297" y="-28126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297" y="807820"/>
            <a:ext cx="11159358" cy="5592980"/>
          </a:xfrm>
        </p:spPr>
        <p:txBody>
          <a:bodyPr>
            <a:normAutofit fontScale="55000" lnSpcReduction="20000"/>
          </a:bodyPr>
          <a:lstStyle/>
          <a:p>
            <a:pPr indent="0"/>
            <a:r>
              <a:rPr lang="en-GB" dirty="0"/>
              <a:t>Hattie, J. Visible Learning: A Synthesis of over 800 Meta-Analyses Relating to Achievement; </a:t>
            </a:r>
            <a:r>
              <a:rPr lang="en-GB" dirty="0" err="1"/>
              <a:t>Routlege</a:t>
            </a:r>
            <a:r>
              <a:rPr lang="en-GB" dirty="0"/>
              <a:t>: London, UK, 2009;.</a:t>
            </a:r>
          </a:p>
          <a:p>
            <a:pPr indent="0"/>
            <a:r>
              <a:rPr lang="en-GB" dirty="0"/>
              <a:t> Ackerman, P.L.; Chamorro-</a:t>
            </a:r>
            <a:r>
              <a:rPr lang="en-GB" dirty="0" err="1"/>
              <a:t>Premuzic</a:t>
            </a:r>
            <a:r>
              <a:rPr lang="en-GB" dirty="0"/>
              <a:t>, T.; </a:t>
            </a:r>
            <a:r>
              <a:rPr lang="en-GB" dirty="0" err="1"/>
              <a:t>Furnham</a:t>
            </a:r>
            <a:r>
              <a:rPr lang="en-GB" dirty="0"/>
              <a:t>, A. Trait complexes and academic achievement: Old and new ways of examining personality in educational contexts. Br. J. Educ. Psychol. 2011, 81, 27–40. 3. Jensen, A.R. The g Factor: The Science of Mental Ability; </a:t>
            </a:r>
            <a:r>
              <a:rPr lang="en-GB" dirty="0" err="1"/>
              <a:t>Praeger</a:t>
            </a:r>
            <a:r>
              <a:rPr lang="en-GB" dirty="0"/>
              <a:t>: Westport, CT, USA, 1998; </a:t>
            </a:r>
          </a:p>
          <a:p>
            <a:pPr indent="0"/>
            <a:r>
              <a:rPr lang="en-GB" dirty="0"/>
              <a:t>4. Von </a:t>
            </a:r>
            <a:r>
              <a:rPr lang="en-GB" dirty="0" err="1"/>
              <a:t>Stumm</a:t>
            </a:r>
            <a:r>
              <a:rPr lang="en-GB" dirty="0"/>
              <a:t>, S.; </a:t>
            </a:r>
            <a:r>
              <a:rPr lang="en-GB" dirty="0" err="1"/>
              <a:t>Furnham</a:t>
            </a:r>
            <a:r>
              <a:rPr lang="en-GB" dirty="0"/>
              <a:t>, A.F. Learning approaches: Associations with Typical Intellectual Engagement, intelligence and the Big Five. Pers. </a:t>
            </a:r>
            <a:r>
              <a:rPr lang="en-GB" dirty="0" err="1"/>
              <a:t>Individ</a:t>
            </a:r>
            <a:r>
              <a:rPr lang="en-GB" dirty="0"/>
              <a:t>. Differ. 2012, 53, 720–723. </a:t>
            </a:r>
          </a:p>
          <a:p>
            <a:pPr indent="0"/>
            <a:r>
              <a:rPr lang="en-GB" dirty="0"/>
              <a:t> </a:t>
            </a:r>
            <a:r>
              <a:rPr lang="en-GB" dirty="0" err="1"/>
              <a:t>Kuncel</a:t>
            </a:r>
            <a:r>
              <a:rPr lang="en-GB" dirty="0"/>
              <a:t>, N.R.; </a:t>
            </a:r>
            <a:r>
              <a:rPr lang="en-GB" dirty="0" err="1"/>
              <a:t>Hezlett</a:t>
            </a:r>
            <a:r>
              <a:rPr lang="en-GB" dirty="0"/>
              <a:t>, S.A.; Ones, D.S. Academic performance, career potential, creativity, and job performance: Can one construct predict them all? J. Pers. Soc. Psychol. 2004, 86, 148–161. </a:t>
            </a:r>
          </a:p>
          <a:p>
            <a:pPr indent="0"/>
            <a:r>
              <a:rPr lang="en-GB" dirty="0" err="1"/>
              <a:t>Zeidner</a:t>
            </a:r>
            <a:r>
              <a:rPr lang="en-GB" dirty="0"/>
              <a:t>, M. Test Anxiety: The State of the Art; Plenum: New York, NY, USA, 1998; </a:t>
            </a:r>
          </a:p>
          <a:p>
            <a:pPr indent="0"/>
            <a:r>
              <a:rPr lang="en-GB" dirty="0"/>
              <a:t>O’Connor, M.C.; </a:t>
            </a:r>
            <a:r>
              <a:rPr lang="en-GB" dirty="0" err="1"/>
              <a:t>Paunonen</a:t>
            </a:r>
            <a:r>
              <a:rPr lang="en-GB" dirty="0"/>
              <a:t>, S.V. Big Five personality predictors of post-secondary academic performance. Pers. </a:t>
            </a:r>
            <a:r>
              <a:rPr lang="en-GB" dirty="0" err="1"/>
              <a:t>Individ</a:t>
            </a:r>
            <a:r>
              <a:rPr lang="en-GB" dirty="0"/>
              <a:t>. Differ. 2007, 43, 971–990. </a:t>
            </a:r>
          </a:p>
          <a:p>
            <a:pPr indent="0"/>
            <a:r>
              <a:rPr lang="en-GB" dirty="0"/>
              <a:t>Ackerman, P.L.; </a:t>
            </a:r>
            <a:r>
              <a:rPr lang="en-GB" dirty="0" err="1"/>
              <a:t>Heggestad</a:t>
            </a:r>
            <a:r>
              <a:rPr lang="en-GB" dirty="0"/>
              <a:t>, E.D. Intelligence, personality, and interests: Evidence for overlapping traits. Psychol. Bull. 1997, 121, 219–245. </a:t>
            </a:r>
          </a:p>
          <a:p>
            <a:pPr indent="0"/>
            <a:r>
              <a:rPr lang="en-GB" dirty="0" err="1"/>
              <a:t>Blickle</a:t>
            </a:r>
            <a:r>
              <a:rPr lang="en-GB" dirty="0"/>
              <a:t>, G. Personality traits, learning strategies, and performance. Eur. J. Pers. 1996, 10, 337–352.</a:t>
            </a:r>
          </a:p>
          <a:p>
            <a:pPr indent="0"/>
            <a:r>
              <a:rPr lang="en-GB" dirty="0"/>
              <a:t> Ziegler, M.; </a:t>
            </a:r>
            <a:r>
              <a:rPr lang="en-GB" dirty="0" err="1"/>
              <a:t>Knogler</a:t>
            </a:r>
            <a:r>
              <a:rPr lang="en-GB" dirty="0"/>
              <a:t>, M.; </a:t>
            </a:r>
            <a:r>
              <a:rPr lang="en-GB" dirty="0" err="1"/>
              <a:t>Bühner</a:t>
            </a:r>
            <a:r>
              <a:rPr lang="en-GB" dirty="0"/>
              <a:t>, M. Conscientiousness, achievement striving, and intelligence as performance predictors in a sample of German psychology students: Always a linear relationship? Learn. </a:t>
            </a:r>
            <a:r>
              <a:rPr lang="en-GB" dirty="0" err="1"/>
              <a:t>Individ</a:t>
            </a:r>
            <a:r>
              <a:rPr lang="en-GB" dirty="0"/>
              <a:t>. Differ. 2009, 19, 288–292. [</a:t>
            </a:r>
          </a:p>
          <a:p>
            <a:pPr indent="0"/>
            <a:r>
              <a:rPr lang="en-GB" dirty="0" err="1"/>
              <a:t>Poropat</a:t>
            </a:r>
            <a:r>
              <a:rPr lang="en-GB" dirty="0"/>
              <a:t>, A.E. A meta-analysis of the Five-Factor model of personality and academic performance. Psychol. Bull. 2009, 135, 322–338. </a:t>
            </a:r>
          </a:p>
          <a:p>
            <a:pPr indent="0"/>
            <a:r>
              <a:rPr lang="en-GB" dirty="0" err="1"/>
              <a:t>Poropat</a:t>
            </a:r>
            <a:r>
              <a:rPr lang="en-GB" dirty="0"/>
              <a:t>, A.E. The </a:t>
            </a:r>
            <a:r>
              <a:rPr lang="en-GB" dirty="0" err="1"/>
              <a:t>Eysenckian</a:t>
            </a:r>
            <a:r>
              <a:rPr lang="en-GB" dirty="0"/>
              <a:t> personality factors and their correlations with academic performance. Br. J. Educ. Psychol. 2011, 81, 41–58</a:t>
            </a:r>
          </a:p>
          <a:p>
            <a:pPr indent="0"/>
            <a:r>
              <a:rPr lang="en-GB" dirty="0"/>
              <a:t>Cattell, R.B. Intelligence: Its Structure, Growth and Action; North-Holland: Amsterdam, The Netherlands, 1987;</a:t>
            </a:r>
          </a:p>
          <a:p>
            <a:pPr indent="0"/>
            <a:r>
              <a:rPr lang="en-GB" dirty="0"/>
              <a:t>ISBN 9780080866895.</a:t>
            </a:r>
          </a:p>
          <a:p>
            <a:pPr indent="0"/>
            <a:r>
              <a:rPr lang="en-GB" dirty="0"/>
              <a:t>42. Hollenbeck, J.R.; Brief, A.P.; Whitener, E.M.; Pauli, K.E. An empirical note on the interaction of personality</a:t>
            </a:r>
          </a:p>
          <a:p>
            <a:pPr indent="0"/>
            <a:r>
              <a:rPr lang="en-GB" dirty="0"/>
              <a:t>and aptitude in personnel selection. J. </a:t>
            </a:r>
            <a:r>
              <a:rPr lang="en-GB" dirty="0" err="1"/>
              <a:t>Manag</a:t>
            </a:r>
            <a:r>
              <a:rPr lang="en-GB" dirty="0"/>
              <a:t>. 1988, 14, 441–451.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681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2746</Words>
  <Application>Microsoft Office PowerPoint</Application>
  <PresentationFormat>Widescreen</PresentationFormat>
  <Paragraphs>221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PowerPoint Presentation</vt:lpstr>
      <vt:lpstr>Intelligence as predictors of academic success </vt:lpstr>
      <vt:lpstr>PowerPoint Presentation</vt:lpstr>
      <vt:lpstr>Deary et al (2007)</vt:lpstr>
      <vt:lpstr>Duckworth</vt:lpstr>
      <vt:lpstr>What is motivation?</vt:lpstr>
      <vt:lpstr>Motivation  – so what does it depend on?</vt:lpstr>
      <vt:lpstr>Intrinsic and Extrinsic Motivation</vt:lpstr>
      <vt:lpstr>Intrinsic or Extrinsic Motivation? </vt:lpstr>
      <vt:lpstr>Intrinsic or Extrinsic Motivation? </vt:lpstr>
      <vt:lpstr>Which do you think is better? </vt:lpstr>
      <vt:lpstr>Extrinsic motivation</vt:lpstr>
      <vt:lpstr>Intrinsic and Extrinsic Motivation in education </vt:lpstr>
      <vt:lpstr>Intrinsic motivation to learn</vt:lpstr>
      <vt:lpstr>Extrinsic motivation to learn</vt:lpstr>
      <vt:lpstr>The concept of rewards in relation to children’s learning</vt:lpstr>
      <vt:lpstr>Ryan et al. (1983) Four tangible rewards</vt:lpstr>
      <vt:lpstr>rewards and children’s learning</vt:lpstr>
      <vt:lpstr>Overjustification effect - Greene, Sternberg and Lepper (1976) </vt:lpstr>
      <vt:lpstr>overjustification effect </vt:lpstr>
      <vt:lpstr>overjustification effect </vt:lpstr>
      <vt:lpstr>References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Greenway</dc:creator>
  <cp:lastModifiedBy>Charlotte Greenway</cp:lastModifiedBy>
  <cp:revision>44</cp:revision>
  <dcterms:created xsi:type="dcterms:W3CDTF">2019-09-16T12:34:49Z</dcterms:created>
  <dcterms:modified xsi:type="dcterms:W3CDTF">2024-07-30T15:02:32Z</dcterms:modified>
</cp:coreProperties>
</file>