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20"/>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196" autoAdjust="0"/>
    <p:restoredTop sz="94049" autoAdjust="0"/>
  </p:normalViewPr>
  <p:slideViewPr>
    <p:cSldViewPr snapToGrid="0">
      <p:cViewPr>
        <p:scale>
          <a:sx n="81" d="100"/>
          <a:sy n="81" d="100"/>
        </p:scale>
        <p:origin x="0"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80AD09-DFD8-4EEB-ACF6-D26DABED6DA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D527051-BADA-4496-A322-D6DE5F1A907F}">
      <dgm:prSet/>
      <dgm:spPr/>
      <dgm:t>
        <a:bodyPr/>
        <a:lstStyle/>
        <a:p>
          <a:r>
            <a:rPr lang="en-IN" dirty="0">
              <a:latin typeface="+mn-lt"/>
            </a:rPr>
            <a:t>Dementia basically involves progressive decline in the cognitive brain functions </a:t>
          </a:r>
          <a:r>
            <a:rPr kumimoji="0" lang="en-US" altLang="en-US" b="0" i="0" u="none" strike="noStrike" cap="none" normalizeH="0" baseline="0" dirty="0">
              <a:ln>
                <a:noFill/>
              </a:ln>
              <a:solidFill>
                <a:schemeClr val="tx1"/>
              </a:solidFill>
              <a:effectLst/>
              <a:latin typeface="+mn-lt"/>
              <a:cs typeface="Times New Roman" panose="02020603050405020304" pitchFamily="18" charset="0"/>
            </a:rPr>
            <a:t>(Hermann and Zerr, 2022)</a:t>
          </a:r>
          <a:r>
            <a:rPr lang="en-IN" dirty="0">
              <a:latin typeface="+mn-lt"/>
            </a:rPr>
            <a:t>.</a:t>
          </a:r>
          <a:endParaRPr lang="en-US" dirty="0">
            <a:latin typeface="+mn-lt"/>
          </a:endParaRPr>
        </a:p>
      </dgm:t>
    </dgm:pt>
    <dgm:pt modelId="{0842833E-C04F-4747-915A-4ABC4CCB1DAA}" type="parTrans" cxnId="{5BA2AA6B-6650-48B9-9B5D-DD4B3C68D02E}">
      <dgm:prSet/>
      <dgm:spPr/>
      <dgm:t>
        <a:bodyPr/>
        <a:lstStyle/>
        <a:p>
          <a:endParaRPr lang="en-US"/>
        </a:p>
      </dgm:t>
    </dgm:pt>
    <dgm:pt modelId="{5C916672-4BC2-45D1-8C15-448535C3AE95}" type="sibTrans" cxnId="{5BA2AA6B-6650-48B9-9B5D-DD4B3C68D02E}">
      <dgm:prSet/>
      <dgm:spPr/>
      <dgm:t>
        <a:bodyPr/>
        <a:lstStyle/>
        <a:p>
          <a:endParaRPr lang="en-US"/>
        </a:p>
      </dgm:t>
    </dgm:pt>
    <dgm:pt modelId="{DAA6BBF9-462F-409A-BB3A-5CD3B12540BC}">
      <dgm:prSet/>
      <dgm:spPr/>
      <dgm:t>
        <a:bodyPr/>
        <a:lstStyle/>
        <a:p>
          <a:r>
            <a:rPr lang="en-IN" dirty="0">
              <a:latin typeface="+mn-lt"/>
            </a:rPr>
            <a:t>Condition affects the essential aspects of a human body such as memory along with reasoning, and the overall communication abilities </a:t>
          </a:r>
          <a:r>
            <a:rPr kumimoji="0" lang="en-US" altLang="en-US" b="0" i="0" u="none" strike="noStrike" cap="none" normalizeH="0" baseline="0" dirty="0">
              <a:ln>
                <a:noFill/>
              </a:ln>
              <a:solidFill>
                <a:schemeClr val="tx1"/>
              </a:solidFill>
              <a:effectLst/>
              <a:latin typeface="+mn-lt"/>
              <a:cs typeface="Times New Roman" panose="02020603050405020304" pitchFamily="18" charset="0"/>
            </a:rPr>
            <a:t>(Florin </a:t>
          </a:r>
          <a:r>
            <a:rPr kumimoji="0" lang="en-US" altLang="en-US" b="0" i="0" u="none" strike="noStrike" cap="none" normalizeH="0" baseline="0" dirty="0" err="1">
              <a:ln>
                <a:noFill/>
              </a:ln>
              <a:solidFill>
                <a:schemeClr val="tx1"/>
              </a:solidFill>
              <a:effectLst/>
              <a:latin typeface="+mn-lt"/>
              <a:cs typeface="Times New Roman" panose="02020603050405020304" pitchFamily="18" charset="0"/>
            </a:rPr>
            <a:t>Gaiseanu</a:t>
          </a:r>
          <a:r>
            <a:rPr kumimoji="0" lang="en-US" altLang="en-US" b="0" i="0" u="none" strike="noStrike" cap="none" normalizeH="0" baseline="0" dirty="0">
              <a:ln>
                <a:noFill/>
              </a:ln>
              <a:solidFill>
                <a:schemeClr val="tx1"/>
              </a:solidFill>
              <a:effectLst/>
              <a:latin typeface="+mn-lt"/>
              <a:cs typeface="Times New Roman" panose="02020603050405020304" pitchFamily="18" charset="0"/>
            </a:rPr>
            <a:t>, 2021)</a:t>
          </a:r>
          <a:r>
            <a:rPr lang="en-IN" dirty="0">
              <a:latin typeface="+mn-lt"/>
            </a:rPr>
            <a:t>.</a:t>
          </a:r>
          <a:endParaRPr lang="en-US" dirty="0">
            <a:latin typeface="+mn-lt"/>
          </a:endParaRPr>
        </a:p>
      </dgm:t>
    </dgm:pt>
    <dgm:pt modelId="{6F7E6503-92B8-4ABE-95F6-5312B9B77C67}" type="parTrans" cxnId="{1BD259AF-CB86-469B-B837-B6EBDF1BDEC8}">
      <dgm:prSet/>
      <dgm:spPr/>
      <dgm:t>
        <a:bodyPr/>
        <a:lstStyle/>
        <a:p>
          <a:endParaRPr lang="en-US"/>
        </a:p>
      </dgm:t>
    </dgm:pt>
    <dgm:pt modelId="{038DBBD2-44A2-4422-86A0-F2A5BE58EC7E}" type="sibTrans" cxnId="{1BD259AF-CB86-469B-B837-B6EBDF1BDEC8}">
      <dgm:prSet/>
      <dgm:spPr/>
      <dgm:t>
        <a:bodyPr/>
        <a:lstStyle/>
        <a:p>
          <a:endParaRPr lang="en-US"/>
        </a:p>
      </dgm:t>
    </dgm:pt>
    <dgm:pt modelId="{717BBB38-6DEF-48C7-8F1E-C621FD6A42D1}">
      <dgm:prSet/>
      <dgm:spPr/>
      <dgm:t>
        <a:bodyPr/>
        <a:lstStyle/>
        <a:p>
          <a:r>
            <a:rPr lang="en-IN"/>
            <a:t>Difficulties arise in effectively performing the daily living tasks.</a:t>
          </a:r>
          <a:endParaRPr lang="en-US"/>
        </a:p>
      </dgm:t>
    </dgm:pt>
    <dgm:pt modelId="{E681BAEE-CCC4-4CC2-894A-5ED9BAA0CC72}" type="parTrans" cxnId="{E6A30B4E-DC07-4C9D-9D65-CAF2EFFCD2BD}">
      <dgm:prSet/>
      <dgm:spPr/>
      <dgm:t>
        <a:bodyPr/>
        <a:lstStyle/>
        <a:p>
          <a:endParaRPr lang="en-US"/>
        </a:p>
      </dgm:t>
    </dgm:pt>
    <dgm:pt modelId="{0F0DBC7A-72D5-4D15-A0F4-4B848071BD7F}" type="sibTrans" cxnId="{E6A30B4E-DC07-4C9D-9D65-CAF2EFFCD2BD}">
      <dgm:prSet/>
      <dgm:spPr/>
      <dgm:t>
        <a:bodyPr/>
        <a:lstStyle/>
        <a:p>
          <a:endParaRPr lang="en-US"/>
        </a:p>
      </dgm:t>
    </dgm:pt>
    <dgm:pt modelId="{FDC7C4F3-7BA1-442A-9F7A-94F8A0CFC870}">
      <dgm:prSet/>
      <dgm:spPr/>
      <dgm:t>
        <a:bodyPr/>
        <a:lstStyle/>
        <a:p>
          <a:r>
            <a:rPr lang="en-IN"/>
            <a:t>While focusing on the causes or the main reasons of occurrences of it is caused by the various neurodegenerative and vascular processes.</a:t>
          </a:r>
          <a:endParaRPr lang="en-US"/>
        </a:p>
      </dgm:t>
    </dgm:pt>
    <dgm:pt modelId="{6FFCBC71-952C-430E-80C0-000882C1EFAB}" type="parTrans" cxnId="{E0BAEB45-F453-4261-AC7A-3AEB63618B72}">
      <dgm:prSet/>
      <dgm:spPr/>
      <dgm:t>
        <a:bodyPr/>
        <a:lstStyle/>
        <a:p>
          <a:endParaRPr lang="en-US"/>
        </a:p>
      </dgm:t>
    </dgm:pt>
    <dgm:pt modelId="{5C6688AC-393A-41E3-ADF6-9744434A893D}" type="sibTrans" cxnId="{E0BAEB45-F453-4261-AC7A-3AEB63618B72}">
      <dgm:prSet/>
      <dgm:spPr/>
      <dgm:t>
        <a:bodyPr/>
        <a:lstStyle/>
        <a:p>
          <a:endParaRPr lang="en-US"/>
        </a:p>
      </dgm:t>
    </dgm:pt>
    <dgm:pt modelId="{CFD5DAC6-CCC9-45BE-A357-D648C97A0B44}">
      <dgm:prSet/>
      <dgm:spPr/>
      <dgm:t>
        <a:bodyPr/>
        <a:lstStyle/>
        <a:p>
          <a:r>
            <a:rPr lang="en-IN"/>
            <a:t>Dementia is eventually a slightly different kind from normal ageing changes and it brings a set of challenges as it increases.</a:t>
          </a:r>
          <a:endParaRPr lang="en-US"/>
        </a:p>
      </dgm:t>
    </dgm:pt>
    <dgm:pt modelId="{1B30C7BA-3A39-4EBE-B4D8-337624CAC4EA}" type="parTrans" cxnId="{12C14EF5-BDB9-407E-A11F-834E56034E56}">
      <dgm:prSet/>
      <dgm:spPr/>
      <dgm:t>
        <a:bodyPr/>
        <a:lstStyle/>
        <a:p>
          <a:endParaRPr lang="en-US"/>
        </a:p>
      </dgm:t>
    </dgm:pt>
    <dgm:pt modelId="{514D13B9-6AAA-4097-802C-90AA60CD7E36}" type="sibTrans" cxnId="{12C14EF5-BDB9-407E-A11F-834E56034E56}">
      <dgm:prSet/>
      <dgm:spPr/>
      <dgm:t>
        <a:bodyPr/>
        <a:lstStyle/>
        <a:p>
          <a:endParaRPr lang="en-US"/>
        </a:p>
      </dgm:t>
    </dgm:pt>
    <dgm:pt modelId="{CD5C9F4D-9E51-4C8E-89CF-EC0454A2222D}" type="pres">
      <dgm:prSet presAssocID="{B980AD09-DFD8-4EEB-ACF6-D26DABED6DA5}" presName="outerComposite" presStyleCnt="0">
        <dgm:presLayoutVars>
          <dgm:chMax val="5"/>
          <dgm:dir/>
          <dgm:resizeHandles val="exact"/>
        </dgm:presLayoutVars>
      </dgm:prSet>
      <dgm:spPr/>
    </dgm:pt>
    <dgm:pt modelId="{D2DE48A3-D563-4BB1-A491-C37B3AB2EA44}" type="pres">
      <dgm:prSet presAssocID="{B980AD09-DFD8-4EEB-ACF6-D26DABED6DA5}" presName="dummyMaxCanvas" presStyleCnt="0">
        <dgm:presLayoutVars/>
      </dgm:prSet>
      <dgm:spPr/>
    </dgm:pt>
    <dgm:pt modelId="{3A1BFDB4-92B8-4DB8-8C7B-C9D51B785025}" type="pres">
      <dgm:prSet presAssocID="{B980AD09-DFD8-4EEB-ACF6-D26DABED6DA5}" presName="FiveNodes_1" presStyleLbl="node1" presStyleIdx="0" presStyleCnt="5">
        <dgm:presLayoutVars>
          <dgm:bulletEnabled val="1"/>
        </dgm:presLayoutVars>
      </dgm:prSet>
      <dgm:spPr/>
    </dgm:pt>
    <dgm:pt modelId="{A024E20D-FC9A-4A53-86E5-6EA9595FF8A0}" type="pres">
      <dgm:prSet presAssocID="{B980AD09-DFD8-4EEB-ACF6-D26DABED6DA5}" presName="FiveNodes_2" presStyleLbl="node1" presStyleIdx="1" presStyleCnt="5">
        <dgm:presLayoutVars>
          <dgm:bulletEnabled val="1"/>
        </dgm:presLayoutVars>
      </dgm:prSet>
      <dgm:spPr/>
    </dgm:pt>
    <dgm:pt modelId="{21CE1A41-EF18-4213-8A08-ED2E0D4EB409}" type="pres">
      <dgm:prSet presAssocID="{B980AD09-DFD8-4EEB-ACF6-D26DABED6DA5}" presName="FiveNodes_3" presStyleLbl="node1" presStyleIdx="2" presStyleCnt="5">
        <dgm:presLayoutVars>
          <dgm:bulletEnabled val="1"/>
        </dgm:presLayoutVars>
      </dgm:prSet>
      <dgm:spPr/>
    </dgm:pt>
    <dgm:pt modelId="{B60AC176-0332-4185-BF78-C830A5A57696}" type="pres">
      <dgm:prSet presAssocID="{B980AD09-DFD8-4EEB-ACF6-D26DABED6DA5}" presName="FiveNodes_4" presStyleLbl="node1" presStyleIdx="3" presStyleCnt="5">
        <dgm:presLayoutVars>
          <dgm:bulletEnabled val="1"/>
        </dgm:presLayoutVars>
      </dgm:prSet>
      <dgm:spPr/>
    </dgm:pt>
    <dgm:pt modelId="{C0557E38-4FAF-43A6-BDE2-34014A93954E}" type="pres">
      <dgm:prSet presAssocID="{B980AD09-DFD8-4EEB-ACF6-D26DABED6DA5}" presName="FiveNodes_5" presStyleLbl="node1" presStyleIdx="4" presStyleCnt="5">
        <dgm:presLayoutVars>
          <dgm:bulletEnabled val="1"/>
        </dgm:presLayoutVars>
      </dgm:prSet>
      <dgm:spPr/>
    </dgm:pt>
    <dgm:pt modelId="{76120616-4FF9-4A43-85BD-5F5CBB0F758D}" type="pres">
      <dgm:prSet presAssocID="{B980AD09-DFD8-4EEB-ACF6-D26DABED6DA5}" presName="FiveConn_1-2" presStyleLbl="fgAccFollowNode1" presStyleIdx="0" presStyleCnt="4">
        <dgm:presLayoutVars>
          <dgm:bulletEnabled val="1"/>
        </dgm:presLayoutVars>
      </dgm:prSet>
      <dgm:spPr/>
    </dgm:pt>
    <dgm:pt modelId="{655454DC-25ED-4A31-9BD3-8767EA039747}" type="pres">
      <dgm:prSet presAssocID="{B980AD09-DFD8-4EEB-ACF6-D26DABED6DA5}" presName="FiveConn_2-3" presStyleLbl="fgAccFollowNode1" presStyleIdx="1" presStyleCnt="4">
        <dgm:presLayoutVars>
          <dgm:bulletEnabled val="1"/>
        </dgm:presLayoutVars>
      </dgm:prSet>
      <dgm:spPr/>
    </dgm:pt>
    <dgm:pt modelId="{6EA87207-C3FA-4EA9-A1E1-208CD2511547}" type="pres">
      <dgm:prSet presAssocID="{B980AD09-DFD8-4EEB-ACF6-D26DABED6DA5}" presName="FiveConn_3-4" presStyleLbl="fgAccFollowNode1" presStyleIdx="2" presStyleCnt="4">
        <dgm:presLayoutVars>
          <dgm:bulletEnabled val="1"/>
        </dgm:presLayoutVars>
      </dgm:prSet>
      <dgm:spPr/>
    </dgm:pt>
    <dgm:pt modelId="{4BC9DD1B-A3C7-4996-A18F-6D7345F7D4B7}" type="pres">
      <dgm:prSet presAssocID="{B980AD09-DFD8-4EEB-ACF6-D26DABED6DA5}" presName="FiveConn_4-5" presStyleLbl="fgAccFollowNode1" presStyleIdx="3" presStyleCnt="4">
        <dgm:presLayoutVars>
          <dgm:bulletEnabled val="1"/>
        </dgm:presLayoutVars>
      </dgm:prSet>
      <dgm:spPr/>
    </dgm:pt>
    <dgm:pt modelId="{F061249A-5E53-42FF-8291-598CEBF88C2E}" type="pres">
      <dgm:prSet presAssocID="{B980AD09-DFD8-4EEB-ACF6-D26DABED6DA5}" presName="FiveNodes_1_text" presStyleLbl="node1" presStyleIdx="4" presStyleCnt="5">
        <dgm:presLayoutVars>
          <dgm:bulletEnabled val="1"/>
        </dgm:presLayoutVars>
      </dgm:prSet>
      <dgm:spPr/>
    </dgm:pt>
    <dgm:pt modelId="{9EECA29B-FD9A-4E98-BDD5-B6E2ED242A37}" type="pres">
      <dgm:prSet presAssocID="{B980AD09-DFD8-4EEB-ACF6-D26DABED6DA5}" presName="FiveNodes_2_text" presStyleLbl="node1" presStyleIdx="4" presStyleCnt="5">
        <dgm:presLayoutVars>
          <dgm:bulletEnabled val="1"/>
        </dgm:presLayoutVars>
      </dgm:prSet>
      <dgm:spPr/>
    </dgm:pt>
    <dgm:pt modelId="{AB4E2C36-538F-4885-8D7F-0685C9A0808C}" type="pres">
      <dgm:prSet presAssocID="{B980AD09-DFD8-4EEB-ACF6-D26DABED6DA5}" presName="FiveNodes_3_text" presStyleLbl="node1" presStyleIdx="4" presStyleCnt="5">
        <dgm:presLayoutVars>
          <dgm:bulletEnabled val="1"/>
        </dgm:presLayoutVars>
      </dgm:prSet>
      <dgm:spPr/>
    </dgm:pt>
    <dgm:pt modelId="{C9EF35B5-1044-4EA0-BF53-243EB8F74793}" type="pres">
      <dgm:prSet presAssocID="{B980AD09-DFD8-4EEB-ACF6-D26DABED6DA5}" presName="FiveNodes_4_text" presStyleLbl="node1" presStyleIdx="4" presStyleCnt="5">
        <dgm:presLayoutVars>
          <dgm:bulletEnabled val="1"/>
        </dgm:presLayoutVars>
      </dgm:prSet>
      <dgm:spPr/>
    </dgm:pt>
    <dgm:pt modelId="{80A54E2C-3EE1-4289-98CB-0CF31E565C31}" type="pres">
      <dgm:prSet presAssocID="{B980AD09-DFD8-4EEB-ACF6-D26DABED6DA5}" presName="FiveNodes_5_text" presStyleLbl="node1" presStyleIdx="4" presStyleCnt="5">
        <dgm:presLayoutVars>
          <dgm:bulletEnabled val="1"/>
        </dgm:presLayoutVars>
      </dgm:prSet>
      <dgm:spPr/>
    </dgm:pt>
  </dgm:ptLst>
  <dgm:cxnLst>
    <dgm:cxn modelId="{4A54BC01-5ABC-4691-9800-F92AC6E134A8}" type="presOf" srcId="{CFD5DAC6-CCC9-45BE-A357-D648C97A0B44}" destId="{80A54E2C-3EE1-4289-98CB-0CF31E565C31}" srcOrd="1" destOrd="0" presId="urn:microsoft.com/office/officeart/2005/8/layout/vProcess5"/>
    <dgm:cxn modelId="{F44C3914-B22D-42FA-94F1-9165589B4029}" type="presOf" srcId="{FDC7C4F3-7BA1-442A-9F7A-94F8A0CFC870}" destId="{B60AC176-0332-4185-BF78-C830A5A57696}" srcOrd="0" destOrd="0" presId="urn:microsoft.com/office/officeart/2005/8/layout/vProcess5"/>
    <dgm:cxn modelId="{F499682E-9E89-439D-B100-CDEC3986D88D}" type="presOf" srcId="{717BBB38-6DEF-48C7-8F1E-C621FD6A42D1}" destId="{AB4E2C36-538F-4885-8D7F-0685C9A0808C}" srcOrd="1" destOrd="0" presId="urn:microsoft.com/office/officeart/2005/8/layout/vProcess5"/>
    <dgm:cxn modelId="{1980123B-93F8-4818-8B88-F59FD8F0C2F8}" type="presOf" srcId="{DAA6BBF9-462F-409A-BB3A-5CD3B12540BC}" destId="{A024E20D-FC9A-4A53-86E5-6EA9595FF8A0}" srcOrd="0" destOrd="0" presId="urn:microsoft.com/office/officeart/2005/8/layout/vProcess5"/>
    <dgm:cxn modelId="{5C7AFD3E-D2CD-44EB-8B4F-927D13451AF0}" type="presOf" srcId="{717BBB38-6DEF-48C7-8F1E-C621FD6A42D1}" destId="{21CE1A41-EF18-4213-8A08-ED2E0D4EB409}" srcOrd="0" destOrd="0" presId="urn:microsoft.com/office/officeart/2005/8/layout/vProcess5"/>
    <dgm:cxn modelId="{C8F5AE3F-2830-448D-AA98-DFC4EB1EAB0F}" type="presOf" srcId="{DAA6BBF9-462F-409A-BB3A-5CD3B12540BC}" destId="{9EECA29B-FD9A-4E98-BDD5-B6E2ED242A37}" srcOrd="1" destOrd="0" presId="urn:microsoft.com/office/officeart/2005/8/layout/vProcess5"/>
    <dgm:cxn modelId="{E0BAEB45-F453-4261-AC7A-3AEB63618B72}" srcId="{B980AD09-DFD8-4EEB-ACF6-D26DABED6DA5}" destId="{FDC7C4F3-7BA1-442A-9F7A-94F8A0CFC870}" srcOrd="3" destOrd="0" parTransId="{6FFCBC71-952C-430E-80C0-000882C1EFAB}" sibTransId="{5C6688AC-393A-41E3-ADF6-9744434A893D}"/>
    <dgm:cxn modelId="{5BA2AA6B-6650-48B9-9B5D-DD4B3C68D02E}" srcId="{B980AD09-DFD8-4EEB-ACF6-D26DABED6DA5}" destId="{FD527051-BADA-4496-A322-D6DE5F1A907F}" srcOrd="0" destOrd="0" parTransId="{0842833E-C04F-4747-915A-4ABC4CCB1DAA}" sibTransId="{5C916672-4BC2-45D1-8C15-448535C3AE95}"/>
    <dgm:cxn modelId="{E6A30B4E-DC07-4C9D-9D65-CAF2EFFCD2BD}" srcId="{B980AD09-DFD8-4EEB-ACF6-D26DABED6DA5}" destId="{717BBB38-6DEF-48C7-8F1E-C621FD6A42D1}" srcOrd="2" destOrd="0" parTransId="{E681BAEE-CCC4-4CC2-894A-5ED9BAA0CC72}" sibTransId="{0F0DBC7A-72D5-4D15-A0F4-4B848071BD7F}"/>
    <dgm:cxn modelId="{FD652F7A-A520-4403-BC85-DF2EB0200A22}" type="presOf" srcId="{B980AD09-DFD8-4EEB-ACF6-D26DABED6DA5}" destId="{CD5C9F4D-9E51-4C8E-89CF-EC0454A2222D}" srcOrd="0" destOrd="0" presId="urn:microsoft.com/office/officeart/2005/8/layout/vProcess5"/>
    <dgm:cxn modelId="{7799E47A-4C7A-4FC5-AB8D-D54FCFA0BFAA}" type="presOf" srcId="{5C916672-4BC2-45D1-8C15-448535C3AE95}" destId="{76120616-4FF9-4A43-85BD-5F5CBB0F758D}" srcOrd="0" destOrd="0" presId="urn:microsoft.com/office/officeart/2005/8/layout/vProcess5"/>
    <dgm:cxn modelId="{29CC948B-8CBE-485D-A2ED-D4B528A67475}" type="presOf" srcId="{5C6688AC-393A-41E3-ADF6-9744434A893D}" destId="{4BC9DD1B-A3C7-4996-A18F-6D7345F7D4B7}" srcOrd="0" destOrd="0" presId="urn:microsoft.com/office/officeart/2005/8/layout/vProcess5"/>
    <dgm:cxn modelId="{AED8F292-6B4F-4F07-97CB-E3402CE045F8}" type="presOf" srcId="{FDC7C4F3-7BA1-442A-9F7A-94F8A0CFC870}" destId="{C9EF35B5-1044-4EA0-BF53-243EB8F74793}" srcOrd="1" destOrd="0" presId="urn:microsoft.com/office/officeart/2005/8/layout/vProcess5"/>
    <dgm:cxn modelId="{1BD259AF-CB86-469B-B837-B6EBDF1BDEC8}" srcId="{B980AD09-DFD8-4EEB-ACF6-D26DABED6DA5}" destId="{DAA6BBF9-462F-409A-BB3A-5CD3B12540BC}" srcOrd="1" destOrd="0" parTransId="{6F7E6503-92B8-4ABE-95F6-5312B9B77C67}" sibTransId="{038DBBD2-44A2-4422-86A0-F2A5BE58EC7E}"/>
    <dgm:cxn modelId="{918C32C2-6261-4F15-BCA8-E683FD6C54A1}" type="presOf" srcId="{0F0DBC7A-72D5-4D15-A0F4-4B848071BD7F}" destId="{6EA87207-C3FA-4EA9-A1E1-208CD2511547}" srcOrd="0" destOrd="0" presId="urn:microsoft.com/office/officeart/2005/8/layout/vProcess5"/>
    <dgm:cxn modelId="{E68D7ACC-779A-4CD2-A76F-3332CC46A037}" type="presOf" srcId="{FD527051-BADA-4496-A322-D6DE5F1A907F}" destId="{3A1BFDB4-92B8-4DB8-8C7B-C9D51B785025}" srcOrd="0" destOrd="0" presId="urn:microsoft.com/office/officeart/2005/8/layout/vProcess5"/>
    <dgm:cxn modelId="{88F109D1-EDC1-430B-A8EC-2B49E9304D83}" type="presOf" srcId="{FD527051-BADA-4496-A322-D6DE5F1A907F}" destId="{F061249A-5E53-42FF-8291-598CEBF88C2E}" srcOrd="1" destOrd="0" presId="urn:microsoft.com/office/officeart/2005/8/layout/vProcess5"/>
    <dgm:cxn modelId="{1E0306E3-151A-468F-9FB9-A932CCA80EAE}" type="presOf" srcId="{038DBBD2-44A2-4422-86A0-F2A5BE58EC7E}" destId="{655454DC-25ED-4A31-9BD3-8767EA039747}" srcOrd="0" destOrd="0" presId="urn:microsoft.com/office/officeart/2005/8/layout/vProcess5"/>
    <dgm:cxn modelId="{12C14EF5-BDB9-407E-A11F-834E56034E56}" srcId="{B980AD09-DFD8-4EEB-ACF6-D26DABED6DA5}" destId="{CFD5DAC6-CCC9-45BE-A357-D648C97A0B44}" srcOrd="4" destOrd="0" parTransId="{1B30C7BA-3A39-4EBE-B4D8-337624CAC4EA}" sibTransId="{514D13B9-6AAA-4097-802C-90AA60CD7E36}"/>
    <dgm:cxn modelId="{89A1E7F8-39AC-4A6C-AD69-A9CAFDBEC418}" type="presOf" srcId="{CFD5DAC6-CCC9-45BE-A357-D648C97A0B44}" destId="{C0557E38-4FAF-43A6-BDE2-34014A93954E}" srcOrd="0" destOrd="0" presId="urn:microsoft.com/office/officeart/2005/8/layout/vProcess5"/>
    <dgm:cxn modelId="{C7461791-4D84-4C3E-B7EE-3070BBBFC765}" type="presParOf" srcId="{CD5C9F4D-9E51-4C8E-89CF-EC0454A2222D}" destId="{D2DE48A3-D563-4BB1-A491-C37B3AB2EA44}" srcOrd="0" destOrd="0" presId="urn:microsoft.com/office/officeart/2005/8/layout/vProcess5"/>
    <dgm:cxn modelId="{32440D97-769F-4342-A482-9F37B7076E59}" type="presParOf" srcId="{CD5C9F4D-9E51-4C8E-89CF-EC0454A2222D}" destId="{3A1BFDB4-92B8-4DB8-8C7B-C9D51B785025}" srcOrd="1" destOrd="0" presId="urn:microsoft.com/office/officeart/2005/8/layout/vProcess5"/>
    <dgm:cxn modelId="{602088BE-A67F-48DD-982F-D86739C1D4C8}" type="presParOf" srcId="{CD5C9F4D-9E51-4C8E-89CF-EC0454A2222D}" destId="{A024E20D-FC9A-4A53-86E5-6EA9595FF8A0}" srcOrd="2" destOrd="0" presId="urn:microsoft.com/office/officeart/2005/8/layout/vProcess5"/>
    <dgm:cxn modelId="{822897BF-5633-4CAE-9664-7BCC3836EED5}" type="presParOf" srcId="{CD5C9F4D-9E51-4C8E-89CF-EC0454A2222D}" destId="{21CE1A41-EF18-4213-8A08-ED2E0D4EB409}" srcOrd="3" destOrd="0" presId="urn:microsoft.com/office/officeart/2005/8/layout/vProcess5"/>
    <dgm:cxn modelId="{21BA010A-A42B-46B2-A876-05ADA4DC9CAA}" type="presParOf" srcId="{CD5C9F4D-9E51-4C8E-89CF-EC0454A2222D}" destId="{B60AC176-0332-4185-BF78-C830A5A57696}" srcOrd="4" destOrd="0" presId="urn:microsoft.com/office/officeart/2005/8/layout/vProcess5"/>
    <dgm:cxn modelId="{957112BE-5A5A-47EA-B344-8D6A3DEF1D2D}" type="presParOf" srcId="{CD5C9F4D-9E51-4C8E-89CF-EC0454A2222D}" destId="{C0557E38-4FAF-43A6-BDE2-34014A93954E}" srcOrd="5" destOrd="0" presId="urn:microsoft.com/office/officeart/2005/8/layout/vProcess5"/>
    <dgm:cxn modelId="{9E6C95F0-5CB0-4414-B8AD-418334F00F4C}" type="presParOf" srcId="{CD5C9F4D-9E51-4C8E-89CF-EC0454A2222D}" destId="{76120616-4FF9-4A43-85BD-5F5CBB0F758D}" srcOrd="6" destOrd="0" presId="urn:microsoft.com/office/officeart/2005/8/layout/vProcess5"/>
    <dgm:cxn modelId="{D3DB6C38-9108-49E8-99C1-0122E3A2C6A0}" type="presParOf" srcId="{CD5C9F4D-9E51-4C8E-89CF-EC0454A2222D}" destId="{655454DC-25ED-4A31-9BD3-8767EA039747}" srcOrd="7" destOrd="0" presId="urn:microsoft.com/office/officeart/2005/8/layout/vProcess5"/>
    <dgm:cxn modelId="{846958E9-D54B-4C87-928A-C424C3170296}" type="presParOf" srcId="{CD5C9F4D-9E51-4C8E-89CF-EC0454A2222D}" destId="{6EA87207-C3FA-4EA9-A1E1-208CD2511547}" srcOrd="8" destOrd="0" presId="urn:microsoft.com/office/officeart/2005/8/layout/vProcess5"/>
    <dgm:cxn modelId="{185DE5A0-427A-4073-85C3-FBDD51319F1B}" type="presParOf" srcId="{CD5C9F4D-9E51-4C8E-89CF-EC0454A2222D}" destId="{4BC9DD1B-A3C7-4996-A18F-6D7345F7D4B7}" srcOrd="9" destOrd="0" presId="urn:microsoft.com/office/officeart/2005/8/layout/vProcess5"/>
    <dgm:cxn modelId="{AAE9A922-CEDC-4E7B-901D-BACF025BBE27}" type="presParOf" srcId="{CD5C9F4D-9E51-4C8E-89CF-EC0454A2222D}" destId="{F061249A-5E53-42FF-8291-598CEBF88C2E}" srcOrd="10" destOrd="0" presId="urn:microsoft.com/office/officeart/2005/8/layout/vProcess5"/>
    <dgm:cxn modelId="{B89956D6-45C5-4494-B86F-9844FF8FA0F6}" type="presParOf" srcId="{CD5C9F4D-9E51-4C8E-89CF-EC0454A2222D}" destId="{9EECA29B-FD9A-4E98-BDD5-B6E2ED242A37}" srcOrd="11" destOrd="0" presId="urn:microsoft.com/office/officeart/2005/8/layout/vProcess5"/>
    <dgm:cxn modelId="{A11AF3BF-6CC2-4450-9B91-FBF1FF010393}" type="presParOf" srcId="{CD5C9F4D-9E51-4C8E-89CF-EC0454A2222D}" destId="{AB4E2C36-538F-4885-8D7F-0685C9A0808C}" srcOrd="12" destOrd="0" presId="urn:microsoft.com/office/officeart/2005/8/layout/vProcess5"/>
    <dgm:cxn modelId="{A638F67E-97CD-4F66-843F-F1083DF3290B}" type="presParOf" srcId="{CD5C9F4D-9E51-4C8E-89CF-EC0454A2222D}" destId="{C9EF35B5-1044-4EA0-BF53-243EB8F74793}" srcOrd="13" destOrd="0" presId="urn:microsoft.com/office/officeart/2005/8/layout/vProcess5"/>
    <dgm:cxn modelId="{1431E9F1-F0F9-4FE9-BB37-1C124BE67416}" type="presParOf" srcId="{CD5C9F4D-9E51-4C8E-89CF-EC0454A2222D}" destId="{80A54E2C-3EE1-4289-98CB-0CF31E565C31}"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CE71F3-51C6-4F76-B935-CAC3FFC99F46}"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B3446E5-F53B-42F2-B6EE-4A8191FCD514}">
      <dgm:prSet/>
      <dgm:spPr/>
      <dgm:t>
        <a:bodyPr/>
        <a:lstStyle/>
        <a:p>
          <a:r>
            <a:rPr lang="en-IN" dirty="0">
              <a:latin typeface="+mn-lt"/>
            </a:rPr>
            <a:t>The loss of memory is considered to be one of the major symptoms of this disease </a:t>
          </a:r>
          <a:r>
            <a:rPr kumimoji="0" lang="en-US" altLang="en-US" b="0" i="0" u="none" strike="noStrike" cap="none" normalizeH="0" baseline="0" dirty="0">
              <a:ln>
                <a:noFill/>
              </a:ln>
              <a:solidFill>
                <a:schemeClr val="tx1"/>
              </a:solidFill>
              <a:effectLst/>
              <a:latin typeface="+mn-lt"/>
              <a:cs typeface="Times New Roman" panose="02020603050405020304" pitchFamily="18" charset="0"/>
            </a:rPr>
            <a:t>(Tampi and </a:t>
          </a:r>
          <a:r>
            <a:rPr kumimoji="0" lang="en-US" altLang="en-US" b="0" i="0" u="none" strike="noStrike" cap="none" normalizeH="0" baseline="0" dirty="0" err="1">
              <a:ln>
                <a:noFill/>
              </a:ln>
              <a:solidFill>
                <a:schemeClr val="tx1"/>
              </a:solidFill>
              <a:effectLst/>
              <a:latin typeface="+mn-lt"/>
              <a:cs typeface="Times New Roman" panose="02020603050405020304" pitchFamily="18" charset="0"/>
            </a:rPr>
            <a:t>Jeste</a:t>
          </a:r>
          <a:r>
            <a:rPr kumimoji="0" lang="en-US" altLang="en-US" b="0" i="0" u="none" strike="noStrike" cap="none" normalizeH="0" baseline="0" dirty="0">
              <a:ln>
                <a:noFill/>
              </a:ln>
              <a:solidFill>
                <a:schemeClr val="tx1"/>
              </a:solidFill>
              <a:effectLst/>
              <a:latin typeface="+mn-lt"/>
              <a:cs typeface="Times New Roman" panose="02020603050405020304" pitchFamily="18" charset="0"/>
            </a:rPr>
            <a:t>, 2022).</a:t>
          </a:r>
          <a:r>
            <a:rPr lang="en-IN" dirty="0">
              <a:latin typeface="+mn-lt"/>
            </a:rPr>
            <a:t> </a:t>
          </a:r>
          <a:endParaRPr lang="en-US" dirty="0">
            <a:latin typeface="+mn-lt"/>
          </a:endParaRPr>
        </a:p>
      </dgm:t>
    </dgm:pt>
    <dgm:pt modelId="{FA3AE052-9A68-48A9-B410-9E22A80F79CF}" type="parTrans" cxnId="{E9FA5841-6978-41D3-AD39-34ED6303C24E}">
      <dgm:prSet/>
      <dgm:spPr/>
      <dgm:t>
        <a:bodyPr/>
        <a:lstStyle/>
        <a:p>
          <a:endParaRPr lang="en-US"/>
        </a:p>
      </dgm:t>
    </dgm:pt>
    <dgm:pt modelId="{651E0EA6-98E2-4E72-9740-65F16F8B5825}" type="sibTrans" cxnId="{E9FA5841-6978-41D3-AD39-34ED6303C24E}">
      <dgm:prSet/>
      <dgm:spPr/>
      <dgm:t>
        <a:bodyPr/>
        <a:lstStyle/>
        <a:p>
          <a:endParaRPr lang="en-US"/>
        </a:p>
      </dgm:t>
    </dgm:pt>
    <dgm:pt modelId="{06B7F347-9B67-4B15-AB0C-25403B9A5FE7}">
      <dgm:prSet/>
      <dgm:spPr/>
      <dgm:t>
        <a:bodyPr/>
        <a:lstStyle/>
        <a:p>
          <a:r>
            <a:rPr lang="en-IN" dirty="0"/>
            <a:t>Individuals suffering from this basically faces difficulty planning, organising, or solving routine problems that they counter in daily life </a:t>
          </a:r>
          <a:r>
            <a:rPr kumimoji="0" lang="en-US" altLang="en-US" b="0" i="0" u="none" strike="noStrike" cap="none" normalizeH="0" baseline="0" dirty="0">
              <a:ln>
                <a:noFill/>
              </a:ln>
              <a:solidFill>
                <a:schemeClr val="tx1"/>
              </a:solidFill>
              <a:effectLst/>
              <a:cs typeface="Times New Roman" panose="02020603050405020304" pitchFamily="18" charset="0"/>
            </a:rPr>
            <a:t>(Tetsuka, 2021)</a:t>
          </a:r>
          <a:endParaRPr lang="en-US" dirty="0"/>
        </a:p>
      </dgm:t>
    </dgm:pt>
    <dgm:pt modelId="{C895428C-27F8-4E0C-B38B-5375A1AF2EBC}" type="parTrans" cxnId="{DE704074-A55F-4481-8B7A-1E9FAD5D128C}">
      <dgm:prSet/>
      <dgm:spPr/>
      <dgm:t>
        <a:bodyPr/>
        <a:lstStyle/>
        <a:p>
          <a:endParaRPr lang="en-US"/>
        </a:p>
      </dgm:t>
    </dgm:pt>
    <dgm:pt modelId="{91725619-D5C3-4EF7-BDE7-5F1E88ADBC95}" type="sibTrans" cxnId="{DE704074-A55F-4481-8B7A-1E9FAD5D128C}">
      <dgm:prSet/>
      <dgm:spPr/>
      <dgm:t>
        <a:bodyPr/>
        <a:lstStyle/>
        <a:p>
          <a:endParaRPr lang="en-US"/>
        </a:p>
      </dgm:t>
    </dgm:pt>
    <dgm:pt modelId="{26850B42-D170-48E8-89EF-9DC37195AB65}">
      <dgm:prSet/>
      <dgm:spPr/>
      <dgm:t>
        <a:bodyPr/>
        <a:lstStyle/>
        <a:p>
          <a:r>
            <a:rPr lang="en-IN"/>
            <a:t>There are a set of challenges that an individual basically has to face due to this such as the communication challenges.</a:t>
          </a:r>
          <a:endParaRPr lang="en-US"/>
        </a:p>
      </dgm:t>
    </dgm:pt>
    <dgm:pt modelId="{81EAE348-E1A9-4406-ABE9-213E832B5C3A}" type="parTrans" cxnId="{43AA1C5E-EF7E-412B-B949-2236FF614D64}">
      <dgm:prSet/>
      <dgm:spPr/>
      <dgm:t>
        <a:bodyPr/>
        <a:lstStyle/>
        <a:p>
          <a:endParaRPr lang="en-US"/>
        </a:p>
      </dgm:t>
    </dgm:pt>
    <dgm:pt modelId="{136B1FBC-FD4A-47A6-A230-C02BB3CAE413}" type="sibTrans" cxnId="{43AA1C5E-EF7E-412B-B949-2236FF614D64}">
      <dgm:prSet/>
      <dgm:spPr/>
      <dgm:t>
        <a:bodyPr/>
        <a:lstStyle/>
        <a:p>
          <a:endParaRPr lang="en-US"/>
        </a:p>
      </dgm:t>
    </dgm:pt>
    <dgm:pt modelId="{B7D36DE4-8404-4D3E-A557-77E840AADBFD}">
      <dgm:prSet/>
      <dgm:spPr/>
      <dgm:t>
        <a:bodyPr/>
        <a:lstStyle/>
        <a:p>
          <a:r>
            <a:rPr lang="en-IN" dirty="0"/>
            <a:t>Some basic and genuine symptoms of this eventually involves personality shifts, along with agitation, and behavioural disturbances </a:t>
          </a:r>
          <a:r>
            <a:rPr kumimoji="0" lang="en-US" altLang="en-US" b="0" i="0" u="none" strike="noStrike" cap="none" normalizeH="0" baseline="0" dirty="0">
              <a:ln>
                <a:noFill/>
              </a:ln>
              <a:solidFill>
                <a:schemeClr val="tx1"/>
              </a:solidFill>
              <a:effectLst/>
              <a:cs typeface="Times New Roman" panose="02020603050405020304" pitchFamily="18" charset="0"/>
            </a:rPr>
            <a:t>(Husain et al., 2023).</a:t>
          </a:r>
          <a:endParaRPr lang="en-US" dirty="0"/>
        </a:p>
      </dgm:t>
    </dgm:pt>
    <dgm:pt modelId="{C3E680C4-D2EC-4F40-9101-01D29B3F7490}" type="parTrans" cxnId="{B760CE75-98C2-41B0-ACFC-B44E20D570D0}">
      <dgm:prSet/>
      <dgm:spPr/>
      <dgm:t>
        <a:bodyPr/>
        <a:lstStyle/>
        <a:p>
          <a:endParaRPr lang="en-US"/>
        </a:p>
      </dgm:t>
    </dgm:pt>
    <dgm:pt modelId="{8B278F00-8073-4360-B942-10800AB09F62}" type="sibTrans" cxnId="{B760CE75-98C2-41B0-ACFC-B44E20D570D0}">
      <dgm:prSet/>
      <dgm:spPr/>
      <dgm:t>
        <a:bodyPr/>
        <a:lstStyle/>
        <a:p>
          <a:endParaRPr lang="en-US"/>
        </a:p>
      </dgm:t>
    </dgm:pt>
    <dgm:pt modelId="{EFB2F1C1-AAFB-47E4-B94C-AF00FE90AE0A}" type="pres">
      <dgm:prSet presAssocID="{A2CE71F3-51C6-4F76-B935-CAC3FFC99F46}" presName="diagram" presStyleCnt="0">
        <dgm:presLayoutVars>
          <dgm:dir/>
          <dgm:resizeHandles val="exact"/>
        </dgm:presLayoutVars>
      </dgm:prSet>
      <dgm:spPr/>
    </dgm:pt>
    <dgm:pt modelId="{005909AA-9DE9-4011-8830-3DD9872A5BD6}" type="pres">
      <dgm:prSet presAssocID="{AB3446E5-F53B-42F2-B6EE-4A8191FCD514}" presName="node" presStyleLbl="node1" presStyleIdx="0" presStyleCnt="4">
        <dgm:presLayoutVars>
          <dgm:bulletEnabled val="1"/>
        </dgm:presLayoutVars>
      </dgm:prSet>
      <dgm:spPr/>
    </dgm:pt>
    <dgm:pt modelId="{510A5150-7B3F-4311-BE7E-AE6AC169973F}" type="pres">
      <dgm:prSet presAssocID="{651E0EA6-98E2-4E72-9740-65F16F8B5825}" presName="sibTrans" presStyleLbl="sibTrans2D1" presStyleIdx="0" presStyleCnt="3"/>
      <dgm:spPr/>
    </dgm:pt>
    <dgm:pt modelId="{48BD3196-B155-4B5E-B3CC-573329026BD4}" type="pres">
      <dgm:prSet presAssocID="{651E0EA6-98E2-4E72-9740-65F16F8B5825}" presName="connectorText" presStyleLbl="sibTrans2D1" presStyleIdx="0" presStyleCnt="3"/>
      <dgm:spPr/>
    </dgm:pt>
    <dgm:pt modelId="{F8C42F94-56E5-4D61-9B96-8096959DC03D}" type="pres">
      <dgm:prSet presAssocID="{06B7F347-9B67-4B15-AB0C-25403B9A5FE7}" presName="node" presStyleLbl="node1" presStyleIdx="1" presStyleCnt="4">
        <dgm:presLayoutVars>
          <dgm:bulletEnabled val="1"/>
        </dgm:presLayoutVars>
      </dgm:prSet>
      <dgm:spPr/>
    </dgm:pt>
    <dgm:pt modelId="{581B74A6-7B38-4B24-BF1D-9DB87A7E8FE9}" type="pres">
      <dgm:prSet presAssocID="{91725619-D5C3-4EF7-BDE7-5F1E88ADBC95}" presName="sibTrans" presStyleLbl="sibTrans2D1" presStyleIdx="1" presStyleCnt="3"/>
      <dgm:spPr/>
    </dgm:pt>
    <dgm:pt modelId="{738522A1-078A-4CFE-938B-B4BC1B30E987}" type="pres">
      <dgm:prSet presAssocID="{91725619-D5C3-4EF7-BDE7-5F1E88ADBC95}" presName="connectorText" presStyleLbl="sibTrans2D1" presStyleIdx="1" presStyleCnt="3"/>
      <dgm:spPr/>
    </dgm:pt>
    <dgm:pt modelId="{635BD023-4816-44F6-8C7A-31D3D218307A}" type="pres">
      <dgm:prSet presAssocID="{26850B42-D170-48E8-89EF-9DC37195AB65}" presName="node" presStyleLbl="node1" presStyleIdx="2" presStyleCnt="4">
        <dgm:presLayoutVars>
          <dgm:bulletEnabled val="1"/>
        </dgm:presLayoutVars>
      </dgm:prSet>
      <dgm:spPr/>
    </dgm:pt>
    <dgm:pt modelId="{AE213EA8-B7AD-4E25-A185-14591B37652A}" type="pres">
      <dgm:prSet presAssocID="{136B1FBC-FD4A-47A6-A230-C02BB3CAE413}" presName="sibTrans" presStyleLbl="sibTrans2D1" presStyleIdx="2" presStyleCnt="3"/>
      <dgm:spPr/>
    </dgm:pt>
    <dgm:pt modelId="{F433B6FE-B6A2-49CE-A989-41EAAAE30C79}" type="pres">
      <dgm:prSet presAssocID="{136B1FBC-FD4A-47A6-A230-C02BB3CAE413}" presName="connectorText" presStyleLbl="sibTrans2D1" presStyleIdx="2" presStyleCnt="3"/>
      <dgm:spPr/>
    </dgm:pt>
    <dgm:pt modelId="{B256F5D0-4680-4382-AF91-C6755BE87F73}" type="pres">
      <dgm:prSet presAssocID="{B7D36DE4-8404-4D3E-A557-77E840AADBFD}" presName="node" presStyleLbl="node1" presStyleIdx="3" presStyleCnt="4">
        <dgm:presLayoutVars>
          <dgm:bulletEnabled val="1"/>
        </dgm:presLayoutVars>
      </dgm:prSet>
      <dgm:spPr/>
    </dgm:pt>
  </dgm:ptLst>
  <dgm:cxnLst>
    <dgm:cxn modelId="{1BC54E02-1B36-400F-BE0F-C6B7FDD71F84}" type="presOf" srcId="{B7D36DE4-8404-4D3E-A557-77E840AADBFD}" destId="{B256F5D0-4680-4382-AF91-C6755BE87F73}" srcOrd="0" destOrd="0" presId="urn:microsoft.com/office/officeart/2005/8/layout/process5"/>
    <dgm:cxn modelId="{0B0B960A-F758-4E2E-BA28-42A91AD14B5C}" type="presOf" srcId="{136B1FBC-FD4A-47A6-A230-C02BB3CAE413}" destId="{F433B6FE-B6A2-49CE-A989-41EAAAE30C79}" srcOrd="1" destOrd="0" presId="urn:microsoft.com/office/officeart/2005/8/layout/process5"/>
    <dgm:cxn modelId="{4E325D10-A0A0-4BD0-BEB3-4421239F0F06}" type="presOf" srcId="{91725619-D5C3-4EF7-BDE7-5F1E88ADBC95}" destId="{738522A1-078A-4CFE-938B-B4BC1B30E987}" srcOrd="1" destOrd="0" presId="urn:microsoft.com/office/officeart/2005/8/layout/process5"/>
    <dgm:cxn modelId="{57979E3E-DCDB-49D1-969C-D0C793BC38DB}" type="presOf" srcId="{651E0EA6-98E2-4E72-9740-65F16F8B5825}" destId="{510A5150-7B3F-4311-BE7E-AE6AC169973F}" srcOrd="0" destOrd="0" presId="urn:microsoft.com/office/officeart/2005/8/layout/process5"/>
    <dgm:cxn modelId="{43AA1C5E-EF7E-412B-B949-2236FF614D64}" srcId="{A2CE71F3-51C6-4F76-B935-CAC3FFC99F46}" destId="{26850B42-D170-48E8-89EF-9DC37195AB65}" srcOrd="2" destOrd="0" parTransId="{81EAE348-E1A9-4406-ABE9-213E832B5C3A}" sibTransId="{136B1FBC-FD4A-47A6-A230-C02BB3CAE413}"/>
    <dgm:cxn modelId="{E9FA5841-6978-41D3-AD39-34ED6303C24E}" srcId="{A2CE71F3-51C6-4F76-B935-CAC3FFC99F46}" destId="{AB3446E5-F53B-42F2-B6EE-4A8191FCD514}" srcOrd="0" destOrd="0" parTransId="{FA3AE052-9A68-48A9-B410-9E22A80F79CF}" sibTransId="{651E0EA6-98E2-4E72-9740-65F16F8B5825}"/>
    <dgm:cxn modelId="{CB0A8F42-1B32-45D8-A398-88D25DD11E72}" type="presOf" srcId="{136B1FBC-FD4A-47A6-A230-C02BB3CAE413}" destId="{AE213EA8-B7AD-4E25-A185-14591B37652A}" srcOrd="0" destOrd="0" presId="urn:microsoft.com/office/officeart/2005/8/layout/process5"/>
    <dgm:cxn modelId="{DE704074-A55F-4481-8B7A-1E9FAD5D128C}" srcId="{A2CE71F3-51C6-4F76-B935-CAC3FFC99F46}" destId="{06B7F347-9B67-4B15-AB0C-25403B9A5FE7}" srcOrd="1" destOrd="0" parTransId="{C895428C-27F8-4E0C-B38B-5375A1AF2EBC}" sibTransId="{91725619-D5C3-4EF7-BDE7-5F1E88ADBC95}"/>
    <dgm:cxn modelId="{B760CE75-98C2-41B0-ACFC-B44E20D570D0}" srcId="{A2CE71F3-51C6-4F76-B935-CAC3FFC99F46}" destId="{B7D36DE4-8404-4D3E-A557-77E840AADBFD}" srcOrd="3" destOrd="0" parTransId="{C3E680C4-D2EC-4F40-9101-01D29B3F7490}" sibTransId="{8B278F00-8073-4360-B942-10800AB09F62}"/>
    <dgm:cxn modelId="{1C345487-0C9B-456A-86F4-E2D911DF7257}" type="presOf" srcId="{651E0EA6-98E2-4E72-9740-65F16F8B5825}" destId="{48BD3196-B155-4B5E-B3CC-573329026BD4}" srcOrd="1" destOrd="0" presId="urn:microsoft.com/office/officeart/2005/8/layout/process5"/>
    <dgm:cxn modelId="{44429F8F-8FDC-4806-A92B-121283C39CCC}" type="presOf" srcId="{06B7F347-9B67-4B15-AB0C-25403B9A5FE7}" destId="{F8C42F94-56E5-4D61-9B96-8096959DC03D}" srcOrd="0" destOrd="0" presId="urn:microsoft.com/office/officeart/2005/8/layout/process5"/>
    <dgm:cxn modelId="{0F66A992-7A79-4AA0-A5A5-1989E9FB1519}" type="presOf" srcId="{AB3446E5-F53B-42F2-B6EE-4A8191FCD514}" destId="{005909AA-9DE9-4011-8830-3DD9872A5BD6}" srcOrd="0" destOrd="0" presId="urn:microsoft.com/office/officeart/2005/8/layout/process5"/>
    <dgm:cxn modelId="{9BC6879C-8359-49CF-9F92-974AB172E1D7}" type="presOf" srcId="{A2CE71F3-51C6-4F76-B935-CAC3FFC99F46}" destId="{EFB2F1C1-AAFB-47E4-B94C-AF00FE90AE0A}" srcOrd="0" destOrd="0" presId="urn:microsoft.com/office/officeart/2005/8/layout/process5"/>
    <dgm:cxn modelId="{BBFDF8A7-4C77-45BD-88A1-30EF409FE9DB}" type="presOf" srcId="{91725619-D5C3-4EF7-BDE7-5F1E88ADBC95}" destId="{581B74A6-7B38-4B24-BF1D-9DB87A7E8FE9}" srcOrd="0" destOrd="0" presId="urn:microsoft.com/office/officeart/2005/8/layout/process5"/>
    <dgm:cxn modelId="{99C861B6-13EA-421F-9198-24524AB124BF}" type="presOf" srcId="{26850B42-D170-48E8-89EF-9DC37195AB65}" destId="{635BD023-4816-44F6-8C7A-31D3D218307A}" srcOrd="0" destOrd="0" presId="urn:microsoft.com/office/officeart/2005/8/layout/process5"/>
    <dgm:cxn modelId="{42CB7B1B-EB13-40EA-8497-9CF72CC47A2F}" type="presParOf" srcId="{EFB2F1C1-AAFB-47E4-B94C-AF00FE90AE0A}" destId="{005909AA-9DE9-4011-8830-3DD9872A5BD6}" srcOrd="0" destOrd="0" presId="urn:microsoft.com/office/officeart/2005/8/layout/process5"/>
    <dgm:cxn modelId="{3528A00E-153A-48CE-9D1E-4B806F1D8314}" type="presParOf" srcId="{EFB2F1C1-AAFB-47E4-B94C-AF00FE90AE0A}" destId="{510A5150-7B3F-4311-BE7E-AE6AC169973F}" srcOrd="1" destOrd="0" presId="urn:microsoft.com/office/officeart/2005/8/layout/process5"/>
    <dgm:cxn modelId="{5D0E9987-F743-4280-AB57-EB312AE88634}" type="presParOf" srcId="{510A5150-7B3F-4311-BE7E-AE6AC169973F}" destId="{48BD3196-B155-4B5E-B3CC-573329026BD4}" srcOrd="0" destOrd="0" presId="urn:microsoft.com/office/officeart/2005/8/layout/process5"/>
    <dgm:cxn modelId="{087CFDCB-5BAA-40F5-B3F6-31BB6E1F91A8}" type="presParOf" srcId="{EFB2F1C1-AAFB-47E4-B94C-AF00FE90AE0A}" destId="{F8C42F94-56E5-4D61-9B96-8096959DC03D}" srcOrd="2" destOrd="0" presId="urn:microsoft.com/office/officeart/2005/8/layout/process5"/>
    <dgm:cxn modelId="{98D7FB86-47EE-43F9-BFDE-47DA11A4EDF2}" type="presParOf" srcId="{EFB2F1C1-AAFB-47E4-B94C-AF00FE90AE0A}" destId="{581B74A6-7B38-4B24-BF1D-9DB87A7E8FE9}" srcOrd="3" destOrd="0" presId="urn:microsoft.com/office/officeart/2005/8/layout/process5"/>
    <dgm:cxn modelId="{2B9B2717-18FB-4F96-84C7-0EFF017C3011}" type="presParOf" srcId="{581B74A6-7B38-4B24-BF1D-9DB87A7E8FE9}" destId="{738522A1-078A-4CFE-938B-B4BC1B30E987}" srcOrd="0" destOrd="0" presId="urn:microsoft.com/office/officeart/2005/8/layout/process5"/>
    <dgm:cxn modelId="{CD325D24-87F9-4938-BF0E-C65AE5D08F7C}" type="presParOf" srcId="{EFB2F1C1-AAFB-47E4-B94C-AF00FE90AE0A}" destId="{635BD023-4816-44F6-8C7A-31D3D218307A}" srcOrd="4" destOrd="0" presId="urn:microsoft.com/office/officeart/2005/8/layout/process5"/>
    <dgm:cxn modelId="{817265B8-CF87-4208-82A6-5F5764DAC78C}" type="presParOf" srcId="{EFB2F1C1-AAFB-47E4-B94C-AF00FE90AE0A}" destId="{AE213EA8-B7AD-4E25-A185-14591B37652A}" srcOrd="5" destOrd="0" presId="urn:microsoft.com/office/officeart/2005/8/layout/process5"/>
    <dgm:cxn modelId="{F8E13C86-393C-43FB-9BC9-A20099D6296D}" type="presParOf" srcId="{AE213EA8-B7AD-4E25-A185-14591B37652A}" destId="{F433B6FE-B6A2-49CE-A989-41EAAAE30C79}" srcOrd="0" destOrd="0" presId="urn:microsoft.com/office/officeart/2005/8/layout/process5"/>
    <dgm:cxn modelId="{940B81AC-5512-475F-9B2D-50260760817B}" type="presParOf" srcId="{EFB2F1C1-AAFB-47E4-B94C-AF00FE90AE0A}" destId="{B256F5D0-4680-4382-AF91-C6755BE87F73}"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5ABBB0-726F-42B3-BFF9-E8B46D895F2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E936CD3-99C5-4199-A7FA-8556FD392CF8}">
      <dgm:prSet/>
      <dgm:spPr/>
      <dgm:t>
        <a:bodyPr/>
        <a:lstStyle/>
        <a:p>
          <a:r>
            <a:rPr lang="en-IN"/>
            <a:t>Dementia is that basically the increasingly affects ageing UK populations annually</a:t>
          </a:r>
          <a:endParaRPr lang="en-US"/>
        </a:p>
      </dgm:t>
    </dgm:pt>
    <dgm:pt modelId="{5025BBAC-E508-4C35-AE57-07A111CB5C54}" type="parTrans" cxnId="{C84C5CA3-0A1E-4560-B866-0CC48CF0E618}">
      <dgm:prSet/>
      <dgm:spPr/>
      <dgm:t>
        <a:bodyPr/>
        <a:lstStyle/>
        <a:p>
          <a:endParaRPr lang="en-US"/>
        </a:p>
      </dgm:t>
    </dgm:pt>
    <dgm:pt modelId="{7D282979-EB02-4362-8288-A93774221E61}" type="sibTrans" cxnId="{C84C5CA3-0A1E-4560-B866-0CC48CF0E618}">
      <dgm:prSet/>
      <dgm:spPr/>
      <dgm:t>
        <a:bodyPr/>
        <a:lstStyle/>
        <a:p>
          <a:endParaRPr lang="en-US"/>
        </a:p>
      </dgm:t>
    </dgm:pt>
    <dgm:pt modelId="{132D522D-981E-4D6D-90BF-8D7A14512B87}">
      <dgm:prSet/>
      <dgm:spPr/>
      <dgm:t>
        <a:bodyPr/>
        <a:lstStyle/>
        <a:p>
          <a:r>
            <a:rPr lang="en-IN"/>
            <a:t>Over one million individuals have been predicted UK cases by year 2030 as an assumption figure</a:t>
          </a:r>
          <a:endParaRPr lang="en-US"/>
        </a:p>
      </dgm:t>
    </dgm:pt>
    <dgm:pt modelId="{67C9F1A7-0961-44D2-921F-FA9F738DABE1}" type="parTrans" cxnId="{6F935E34-2EDE-4620-B35B-5C4668029917}">
      <dgm:prSet/>
      <dgm:spPr/>
      <dgm:t>
        <a:bodyPr/>
        <a:lstStyle/>
        <a:p>
          <a:endParaRPr lang="en-US"/>
        </a:p>
      </dgm:t>
    </dgm:pt>
    <dgm:pt modelId="{4E7266AA-3F06-4F7C-9A36-7F7C73DEF190}" type="sibTrans" cxnId="{6F935E34-2EDE-4620-B35B-5C4668029917}">
      <dgm:prSet/>
      <dgm:spPr/>
      <dgm:t>
        <a:bodyPr/>
        <a:lstStyle/>
        <a:p>
          <a:endParaRPr lang="en-US"/>
        </a:p>
      </dgm:t>
    </dgm:pt>
    <dgm:pt modelId="{33956F95-F10E-4DF7-96CF-F99E465996BB}">
      <dgm:prSet/>
      <dgm:spPr/>
      <dgm:t>
        <a:bodyPr/>
        <a:lstStyle/>
        <a:p>
          <a:r>
            <a:rPr lang="en-IN"/>
            <a:t>Worldwide prevalence rising with is that basically the global population ageing</a:t>
          </a:r>
          <a:endParaRPr lang="en-US"/>
        </a:p>
      </dgm:t>
    </dgm:pt>
    <dgm:pt modelId="{5E70EF87-5536-45A1-AC1E-7ACF704BEB92}" type="parTrans" cxnId="{64DBE07D-0EA7-4B09-9425-127F1F701435}">
      <dgm:prSet/>
      <dgm:spPr/>
      <dgm:t>
        <a:bodyPr/>
        <a:lstStyle/>
        <a:p>
          <a:endParaRPr lang="en-US"/>
        </a:p>
      </dgm:t>
    </dgm:pt>
    <dgm:pt modelId="{1FB07BBF-02BB-4B95-B08D-536FB7B8EDAD}" type="sibTrans" cxnId="{64DBE07D-0EA7-4B09-9425-127F1F701435}">
      <dgm:prSet/>
      <dgm:spPr/>
      <dgm:t>
        <a:bodyPr/>
        <a:lstStyle/>
        <a:p>
          <a:endParaRPr lang="en-US"/>
        </a:p>
      </dgm:t>
    </dgm:pt>
    <dgm:pt modelId="{4659D5A8-98D2-41DF-95B2-F32705FFDA2D}">
      <dgm:prSet/>
      <dgm:spPr/>
      <dgm:t>
        <a:bodyPr/>
        <a:lstStyle/>
        <a:p>
          <a:r>
            <a:rPr lang="en-IN"/>
            <a:t>WHO is that basically the estimates millions newly diagnosed each passing year on a regular basis</a:t>
          </a:r>
          <a:endParaRPr lang="en-US"/>
        </a:p>
      </dgm:t>
    </dgm:pt>
    <dgm:pt modelId="{76DC920A-6D3E-4BF4-92E5-1C04A57FCBF9}" type="parTrans" cxnId="{7FE54D09-BB53-4946-8C91-149B7008CDA6}">
      <dgm:prSet/>
      <dgm:spPr/>
      <dgm:t>
        <a:bodyPr/>
        <a:lstStyle/>
        <a:p>
          <a:endParaRPr lang="en-US"/>
        </a:p>
      </dgm:t>
    </dgm:pt>
    <dgm:pt modelId="{3C81D7FD-FA9B-414F-A118-EEF653276E67}" type="sibTrans" cxnId="{7FE54D09-BB53-4946-8C91-149B7008CDA6}">
      <dgm:prSet/>
      <dgm:spPr/>
      <dgm:t>
        <a:bodyPr/>
        <a:lstStyle/>
        <a:p>
          <a:endParaRPr lang="en-US"/>
        </a:p>
      </dgm:t>
    </dgm:pt>
    <dgm:pt modelId="{32A08234-4888-4B53-979B-840B25596614}">
      <dgm:prSet/>
      <dgm:spPr/>
      <dgm:t>
        <a:bodyPr/>
        <a:lstStyle/>
        <a:p>
          <a:r>
            <a:rPr lang="en-IN"/>
            <a:t>Growing demand for community health and social services at the same point of time</a:t>
          </a:r>
          <a:endParaRPr lang="en-US"/>
        </a:p>
      </dgm:t>
    </dgm:pt>
    <dgm:pt modelId="{302CD8D5-EF9A-4778-A9C1-B07B8F663214}" type="parTrans" cxnId="{DB7DABC2-9CC7-4876-98F3-4427F4A5B269}">
      <dgm:prSet/>
      <dgm:spPr/>
      <dgm:t>
        <a:bodyPr/>
        <a:lstStyle/>
        <a:p>
          <a:endParaRPr lang="en-US"/>
        </a:p>
      </dgm:t>
    </dgm:pt>
    <dgm:pt modelId="{1B7F2CDE-CE88-427C-8282-75DD3645336D}" type="sibTrans" cxnId="{DB7DABC2-9CC7-4876-98F3-4427F4A5B269}">
      <dgm:prSet/>
      <dgm:spPr/>
      <dgm:t>
        <a:bodyPr/>
        <a:lstStyle/>
        <a:p>
          <a:endParaRPr lang="en-US"/>
        </a:p>
      </dgm:t>
    </dgm:pt>
    <dgm:pt modelId="{90CAB05B-7F2B-4214-ACE6-E08FD53BE0C4}" type="pres">
      <dgm:prSet presAssocID="{CC5ABBB0-726F-42B3-BFF9-E8B46D895F25}" presName="hierChild1" presStyleCnt="0">
        <dgm:presLayoutVars>
          <dgm:chPref val="1"/>
          <dgm:dir/>
          <dgm:animOne val="branch"/>
          <dgm:animLvl val="lvl"/>
          <dgm:resizeHandles/>
        </dgm:presLayoutVars>
      </dgm:prSet>
      <dgm:spPr/>
    </dgm:pt>
    <dgm:pt modelId="{DE434875-66F0-4F1C-90DF-96FEB4B4B5FF}" type="pres">
      <dgm:prSet presAssocID="{6E936CD3-99C5-4199-A7FA-8556FD392CF8}" presName="hierRoot1" presStyleCnt="0"/>
      <dgm:spPr/>
    </dgm:pt>
    <dgm:pt modelId="{09C1A5F9-22F8-40C0-A4AE-2EF7E0CA48BD}" type="pres">
      <dgm:prSet presAssocID="{6E936CD3-99C5-4199-A7FA-8556FD392CF8}" presName="composite" presStyleCnt="0"/>
      <dgm:spPr/>
    </dgm:pt>
    <dgm:pt modelId="{6D97BED8-DF08-4842-9442-7EA61FAA84C1}" type="pres">
      <dgm:prSet presAssocID="{6E936CD3-99C5-4199-A7FA-8556FD392CF8}" presName="background" presStyleLbl="node0" presStyleIdx="0" presStyleCnt="5"/>
      <dgm:spPr/>
    </dgm:pt>
    <dgm:pt modelId="{FFD89871-68F9-4DB0-A6EB-D44F829911B9}" type="pres">
      <dgm:prSet presAssocID="{6E936CD3-99C5-4199-A7FA-8556FD392CF8}" presName="text" presStyleLbl="fgAcc0" presStyleIdx="0" presStyleCnt="5">
        <dgm:presLayoutVars>
          <dgm:chPref val="3"/>
        </dgm:presLayoutVars>
      </dgm:prSet>
      <dgm:spPr/>
    </dgm:pt>
    <dgm:pt modelId="{BCC65DFE-4ABA-418F-AA04-130330B8EC66}" type="pres">
      <dgm:prSet presAssocID="{6E936CD3-99C5-4199-A7FA-8556FD392CF8}" presName="hierChild2" presStyleCnt="0"/>
      <dgm:spPr/>
    </dgm:pt>
    <dgm:pt modelId="{1402F924-B763-4D90-A48F-9FED2C8A0200}" type="pres">
      <dgm:prSet presAssocID="{132D522D-981E-4D6D-90BF-8D7A14512B87}" presName="hierRoot1" presStyleCnt="0"/>
      <dgm:spPr/>
    </dgm:pt>
    <dgm:pt modelId="{27B36271-34F0-492D-B970-4A2E6744D581}" type="pres">
      <dgm:prSet presAssocID="{132D522D-981E-4D6D-90BF-8D7A14512B87}" presName="composite" presStyleCnt="0"/>
      <dgm:spPr/>
    </dgm:pt>
    <dgm:pt modelId="{1B58F0B4-F3AB-4E8A-B883-08F6BB3A4DA7}" type="pres">
      <dgm:prSet presAssocID="{132D522D-981E-4D6D-90BF-8D7A14512B87}" presName="background" presStyleLbl="node0" presStyleIdx="1" presStyleCnt="5"/>
      <dgm:spPr/>
    </dgm:pt>
    <dgm:pt modelId="{5834A57F-D5EE-4FD4-A6B7-14F62D29BB97}" type="pres">
      <dgm:prSet presAssocID="{132D522D-981E-4D6D-90BF-8D7A14512B87}" presName="text" presStyleLbl="fgAcc0" presStyleIdx="1" presStyleCnt="5">
        <dgm:presLayoutVars>
          <dgm:chPref val="3"/>
        </dgm:presLayoutVars>
      </dgm:prSet>
      <dgm:spPr/>
    </dgm:pt>
    <dgm:pt modelId="{FF4CCC7D-4A73-4ACB-8655-FB0AE652A57B}" type="pres">
      <dgm:prSet presAssocID="{132D522D-981E-4D6D-90BF-8D7A14512B87}" presName="hierChild2" presStyleCnt="0"/>
      <dgm:spPr/>
    </dgm:pt>
    <dgm:pt modelId="{EE09F4D6-6D6F-4BEB-9970-523386C794F6}" type="pres">
      <dgm:prSet presAssocID="{33956F95-F10E-4DF7-96CF-F99E465996BB}" presName="hierRoot1" presStyleCnt="0"/>
      <dgm:spPr/>
    </dgm:pt>
    <dgm:pt modelId="{90C7BB3B-633F-4496-AB9D-54567C2F5B78}" type="pres">
      <dgm:prSet presAssocID="{33956F95-F10E-4DF7-96CF-F99E465996BB}" presName="composite" presStyleCnt="0"/>
      <dgm:spPr/>
    </dgm:pt>
    <dgm:pt modelId="{2306FF0C-22FF-4194-BAED-816A972FD78D}" type="pres">
      <dgm:prSet presAssocID="{33956F95-F10E-4DF7-96CF-F99E465996BB}" presName="background" presStyleLbl="node0" presStyleIdx="2" presStyleCnt="5"/>
      <dgm:spPr/>
    </dgm:pt>
    <dgm:pt modelId="{6F3E7753-2103-4BC8-902E-31B18AC249DC}" type="pres">
      <dgm:prSet presAssocID="{33956F95-F10E-4DF7-96CF-F99E465996BB}" presName="text" presStyleLbl="fgAcc0" presStyleIdx="2" presStyleCnt="5">
        <dgm:presLayoutVars>
          <dgm:chPref val="3"/>
        </dgm:presLayoutVars>
      </dgm:prSet>
      <dgm:spPr/>
    </dgm:pt>
    <dgm:pt modelId="{4F773581-2B5C-46CB-9330-BEB3E2F174FF}" type="pres">
      <dgm:prSet presAssocID="{33956F95-F10E-4DF7-96CF-F99E465996BB}" presName="hierChild2" presStyleCnt="0"/>
      <dgm:spPr/>
    </dgm:pt>
    <dgm:pt modelId="{F3ECC2F9-1B26-4039-87AA-E487BF0D7E1F}" type="pres">
      <dgm:prSet presAssocID="{4659D5A8-98D2-41DF-95B2-F32705FFDA2D}" presName="hierRoot1" presStyleCnt="0"/>
      <dgm:spPr/>
    </dgm:pt>
    <dgm:pt modelId="{06BDA427-4FC9-4D7E-AE0A-4FA8D956F19A}" type="pres">
      <dgm:prSet presAssocID="{4659D5A8-98D2-41DF-95B2-F32705FFDA2D}" presName="composite" presStyleCnt="0"/>
      <dgm:spPr/>
    </dgm:pt>
    <dgm:pt modelId="{D88CF5A4-6156-4D18-A735-931AB919CC6F}" type="pres">
      <dgm:prSet presAssocID="{4659D5A8-98D2-41DF-95B2-F32705FFDA2D}" presName="background" presStyleLbl="node0" presStyleIdx="3" presStyleCnt="5"/>
      <dgm:spPr/>
    </dgm:pt>
    <dgm:pt modelId="{42F6214D-012C-4CFA-84A6-963AE7D80706}" type="pres">
      <dgm:prSet presAssocID="{4659D5A8-98D2-41DF-95B2-F32705FFDA2D}" presName="text" presStyleLbl="fgAcc0" presStyleIdx="3" presStyleCnt="5">
        <dgm:presLayoutVars>
          <dgm:chPref val="3"/>
        </dgm:presLayoutVars>
      </dgm:prSet>
      <dgm:spPr/>
    </dgm:pt>
    <dgm:pt modelId="{52C55C06-9018-4EF2-B067-EAB327D39593}" type="pres">
      <dgm:prSet presAssocID="{4659D5A8-98D2-41DF-95B2-F32705FFDA2D}" presName="hierChild2" presStyleCnt="0"/>
      <dgm:spPr/>
    </dgm:pt>
    <dgm:pt modelId="{6DBC0B60-49BB-49CA-A599-B45CE9A4967F}" type="pres">
      <dgm:prSet presAssocID="{32A08234-4888-4B53-979B-840B25596614}" presName="hierRoot1" presStyleCnt="0"/>
      <dgm:spPr/>
    </dgm:pt>
    <dgm:pt modelId="{1772EA6F-2961-4E5B-9DCD-0FF96757B77B}" type="pres">
      <dgm:prSet presAssocID="{32A08234-4888-4B53-979B-840B25596614}" presName="composite" presStyleCnt="0"/>
      <dgm:spPr/>
    </dgm:pt>
    <dgm:pt modelId="{B1BC2969-17B2-42A6-A023-BA14270C31AB}" type="pres">
      <dgm:prSet presAssocID="{32A08234-4888-4B53-979B-840B25596614}" presName="background" presStyleLbl="node0" presStyleIdx="4" presStyleCnt="5"/>
      <dgm:spPr/>
    </dgm:pt>
    <dgm:pt modelId="{28885E6C-8F27-4943-9477-2D7D0A1B1510}" type="pres">
      <dgm:prSet presAssocID="{32A08234-4888-4B53-979B-840B25596614}" presName="text" presStyleLbl="fgAcc0" presStyleIdx="4" presStyleCnt="5">
        <dgm:presLayoutVars>
          <dgm:chPref val="3"/>
        </dgm:presLayoutVars>
      </dgm:prSet>
      <dgm:spPr/>
    </dgm:pt>
    <dgm:pt modelId="{80C8467A-80F5-4E71-8480-6F419F83F1D6}" type="pres">
      <dgm:prSet presAssocID="{32A08234-4888-4B53-979B-840B25596614}" presName="hierChild2" presStyleCnt="0"/>
      <dgm:spPr/>
    </dgm:pt>
  </dgm:ptLst>
  <dgm:cxnLst>
    <dgm:cxn modelId="{7FE54D09-BB53-4946-8C91-149B7008CDA6}" srcId="{CC5ABBB0-726F-42B3-BFF9-E8B46D895F25}" destId="{4659D5A8-98D2-41DF-95B2-F32705FFDA2D}" srcOrd="3" destOrd="0" parTransId="{76DC920A-6D3E-4BF4-92E5-1C04A57FCBF9}" sibTransId="{3C81D7FD-FA9B-414F-A118-EEF653276E67}"/>
    <dgm:cxn modelId="{FC8D7616-CA70-4D2D-ACF2-99915829824F}" type="presOf" srcId="{33956F95-F10E-4DF7-96CF-F99E465996BB}" destId="{6F3E7753-2103-4BC8-902E-31B18AC249DC}" srcOrd="0" destOrd="0" presId="urn:microsoft.com/office/officeart/2005/8/layout/hierarchy1"/>
    <dgm:cxn modelId="{F5341B34-1E9F-42A5-B726-E91A75B454BA}" type="presOf" srcId="{32A08234-4888-4B53-979B-840B25596614}" destId="{28885E6C-8F27-4943-9477-2D7D0A1B1510}" srcOrd="0" destOrd="0" presId="urn:microsoft.com/office/officeart/2005/8/layout/hierarchy1"/>
    <dgm:cxn modelId="{6F935E34-2EDE-4620-B35B-5C4668029917}" srcId="{CC5ABBB0-726F-42B3-BFF9-E8B46D895F25}" destId="{132D522D-981E-4D6D-90BF-8D7A14512B87}" srcOrd="1" destOrd="0" parTransId="{67C9F1A7-0961-44D2-921F-FA9F738DABE1}" sibTransId="{4E7266AA-3F06-4F7C-9A36-7F7C73DEF190}"/>
    <dgm:cxn modelId="{D9D32062-A609-4BE1-91D9-8D9B7A9ABDD7}" type="presOf" srcId="{6E936CD3-99C5-4199-A7FA-8556FD392CF8}" destId="{FFD89871-68F9-4DB0-A6EB-D44F829911B9}" srcOrd="0" destOrd="0" presId="urn:microsoft.com/office/officeart/2005/8/layout/hierarchy1"/>
    <dgm:cxn modelId="{2D104F62-BF01-409E-A505-2777D1514358}" type="presOf" srcId="{132D522D-981E-4D6D-90BF-8D7A14512B87}" destId="{5834A57F-D5EE-4FD4-A6B7-14F62D29BB97}" srcOrd="0" destOrd="0" presId="urn:microsoft.com/office/officeart/2005/8/layout/hierarchy1"/>
    <dgm:cxn modelId="{64DBE07D-0EA7-4B09-9425-127F1F701435}" srcId="{CC5ABBB0-726F-42B3-BFF9-E8B46D895F25}" destId="{33956F95-F10E-4DF7-96CF-F99E465996BB}" srcOrd="2" destOrd="0" parTransId="{5E70EF87-5536-45A1-AC1E-7ACF704BEB92}" sibTransId="{1FB07BBF-02BB-4B95-B08D-536FB7B8EDAD}"/>
    <dgm:cxn modelId="{7388C988-8C2C-4A3E-B7EB-8A12CBB7B211}" type="presOf" srcId="{CC5ABBB0-726F-42B3-BFF9-E8B46D895F25}" destId="{90CAB05B-7F2B-4214-ACE6-E08FD53BE0C4}" srcOrd="0" destOrd="0" presId="urn:microsoft.com/office/officeart/2005/8/layout/hierarchy1"/>
    <dgm:cxn modelId="{C84C5CA3-0A1E-4560-B866-0CC48CF0E618}" srcId="{CC5ABBB0-726F-42B3-BFF9-E8B46D895F25}" destId="{6E936CD3-99C5-4199-A7FA-8556FD392CF8}" srcOrd="0" destOrd="0" parTransId="{5025BBAC-E508-4C35-AE57-07A111CB5C54}" sibTransId="{7D282979-EB02-4362-8288-A93774221E61}"/>
    <dgm:cxn modelId="{77D2AABD-AEB7-495F-B5BE-0B0DA9396D9F}" type="presOf" srcId="{4659D5A8-98D2-41DF-95B2-F32705FFDA2D}" destId="{42F6214D-012C-4CFA-84A6-963AE7D80706}" srcOrd="0" destOrd="0" presId="urn:microsoft.com/office/officeart/2005/8/layout/hierarchy1"/>
    <dgm:cxn modelId="{DB7DABC2-9CC7-4876-98F3-4427F4A5B269}" srcId="{CC5ABBB0-726F-42B3-BFF9-E8B46D895F25}" destId="{32A08234-4888-4B53-979B-840B25596614}" srcOrd="4" destOrd="0" parTransId="{302CD8D5-EF9A-4778-A9C1-B07B8F663214}" sibTransId="{1B7F2CDE-CE88-427C-8282-75DD3645336D}"/>
    <dgm:cxn modelId="{F21CE56A-20E3-4DDB-B149-F42A8CD3B5B7}" type="presParOf" srcId="{90CAB05B-7F2B-4214-ACE6-E08FD53BE0C4}" destId="{DE434875-66F0-4F1C-90DF-96FEB4B4B5FF}" srcOrd="0" destOrd="0" presId="urn:microsoft.com/office/officeart/2005/8/layout/hierarchy1"/>
    <dgm:cxn modelId="{46D2D1BB-D95B-40BB-B957-B76BC23CED0E}" type="presParOf" srcId="{DE434875-66F0-4F1C-90DF-96FEB4B4B5FF}" destId="{09C1A5F9-22F8-40C0-A4AE-2EF7E0CA48BD}" srcOrd="0" destOrd="0" presId="urn:microsoft.com/office/officeart/2005/8/layout/hierarchy1"/>
    <dgm:cxn modelId="{B842654E-22AA-4087-BD0B-FDDD32C86814}" type="presParOf" srcId="{09C1A5F9-22F8-40C0-A4AE-2EF7E0CA48BD}" destId="{6D97BED8-DF08-4842-9442-7EA61FAA84C1}" srcOrd="0" destOrd="0" presId="urn:microsoft.com/office/officeart/2005/8/layout/hierarchy1"/>
    <dgm:cxn modelId="{E09D33C5-3279-4CFD-B2AF-53002446FCEF}" type="presParOf" srcId="{09C1A5F9-22F8-40C0-A4AE-2EF7E0CA48BD}" destId="{FFD89871-68F9-4DB0-A6EB-D44F829911B9}" srcOrd="1" destOrd="0" presId="urn:microsoft.com/office/officeart/2005/8/layout/hierarchy1"/>
    <dgm:cxn modelId="{F22F1913-B17F-4D0F-AA8D-AA8A1E2039E7}" type="presParOf" srcId="{DE434875-66F0-4F1C-90DF-96FEB4B4B5FF}" destId="{BCC65DFE-4ABA-418F-AA04-130330B8EC66}" srcOrd="1" destOrd="0" presId="urn:microsoft.com/office/officeart/2005/8/layout/hierarchy1"/>
    <dgm:cxn modelId="{8E03B290-33EE-4671-90A6-26578757E5CB}" type="presParOf" srcId="{90CAB05B-7F2B-4214-ACE6-E08FD53BE0C4}" destId="{1402F924-B763-4D90-A48F-9FED2C8A0200}" srcOrd="1" destOrd="0" presId="urn:microsoft.com/office/officeart/2005/8/layout/hierarchy1"/>
    <dgm:cxn modelId="{5E55E690-C847-43F4-83CA-02601A1D4C57}" type="presParOf" srcId="{1402F924-B763-4D90-A48F-9FED2C8A0200}" destId="{27B36271-34F0-492D-B970-4A2E6744D581}" srcOrd="0" destOrd="0" presId="urn:microsoft.com/office/officeart/2005/8/layout/hierarchy1"/>
    <dgm:cxn modelId="{72727888-28E8-4826-BBDF-9B86B0EE0BBB}" type="presParOf" srcId="{27B36271-34F0-492D-B970-4A2E6744D581}" destId="{1B58F0B4-F3AB-4E8A-B883-08F6BB3A4DA7}" srcOrd="0" destOrd="0" presId="urn:microsoft.com/office/officeart/2005/8/layout/hierarchy1"/>
    <dgm:cxn modelId="{D23D3C3E-AC2F-490C-88B2-7BED3D0D96E5}" type="presParOf" srcId="{27B36271-34F0-492D-B970-4A2E6744D581}" destId="{5834A57F-D5EE-4FD4-A6B7-14F62D29BB97}" srcOrd="1" destOrd="0" presId="urn:microsoft.com/office/officeart/2005/8/layout/hierarchy1"/>
    <dgm:cxn modelId="{0D08A6BE-F70F-486D-87C5-2CA4908E6F4D}" type="presParOf" srcId="{1402F924-B763-4D90-A48F-9FED2C8A0200}" destId="{FF4CCC7D-4A73-4ACB-8655-FB0AE652A57B}" srcOrd="1" destOrd="0" presId="urn:microsoft.com/office/officeart/2005/8/layout/hierarchy1"/>
    <dgm:cxn modelId="{DE9F990D-D682-4C22-AE40-E0BBB88D3EAD}" type="presParOf" srcId="{90CAB05B-7F2B-4214-ACE6-E08FD53BE0C4}" destId="{EE09F4D6-6D6F-4BEB-9970-523386C794F6}" srcOrd="2" destOrd="0" presId="urn:microsoft.com/office/officeart/2005/8/layout/hierarchy1"/>
    <dgm:cxn modelId="{2ABE57FD-5A29-4B20-884E-50EA46BBDA9A}" type="presParOf" srcId="{EE09F4D6-6D6F-4BEB-9970-523386C794F6}" destId="{90C7BB3B-633F-4496-AB9D-54567C2F5B78}" srcOrd="0" destOrd="0" presId="urn:microsoft.com/office/officeart/2005/8/layout/hierarchy1"/>
    <dgm:cxn modelId="{B917277E-2973-4688-82F9-7E5DEB7B21D5}" type="presParOf" srcId="{90C7BB3B-633F-4496-AB9D-54567C2F5B78}" destId="{2306FF0C-22FF-4194-BAED-816A972FD78D}" srcOrd="0" destOrd="0" presId="urn:microsoft.com/office/officeart/2005/8/layout/hierarchy1"/>
    <dgm:cxn modelId="{A99B9A39-E880-49FA-913E-E1A822A40EB1}" type="presParOf" srcId="{90C7BB3B-633F-4496-AB9D-54567C2F5B78}" destId="{6F3E7753-2103-4BC8-902E-31B18AC249DC}" srcOrd="1" destOrd="0" presId="urn:microsoft.com/office/officeart/2005/8/layout/hierarchy1"/>
    <dgm:cxn modelId="{B7B49224-F20C-45D9-A858-4DE257E4BF27}" type="presParOf" srcId="{EE09F4D6-6D6F-4BEB-9970-523386C794F6}" destId="{4F773581-2B5C-46CB-9330-BEB3E2F174FF}" srcOrd="1" destOrd="0" presId="urn:microsoft.com/office/officeart/2005/8/layout/hierarchy1"/>
    <dgm:cxn modelId="{DF0FC957-E325-4574-BAAB-4B6D2FDC335A}" type="presParOf" srcId="{90CAB05B-7F2B-4214-ACE6-E08FD53BE0C4}" destId="{F3ECC2F9-1B26-4039-87AA-E487BF0D7E1F}" srcOrd="3" destOrd="0" presId="urn:microsoft.com/office/officeart/2005/8/layout/hierarchy1"/>
    <dgm:cxn modelId="{6D5E4CF4-F51F-46CB-BA11-203F65F02739}" type="presParOf" srcId="{F3ECC2F9-1B26-4039-87AA-E487BF0D7E1F}" destId="{06BDA427-4FC9-4D7E-AE0A-4FA8D956F19A}" srcOrd="0" destOrd="0" presId="urn:microsoft.com/office/officeart/2005/8/layout/hierarchy1"/>
    <dgm:cxn modelId="{79CFFF63-AFFC-42D5-8D93-02E431A925B3}" type="presParOf" srcId="{06BDA427-4FC9-4D7E-AE0A-4FA8D956F19A}" destId="{D88CF5A4-6156-4D18-A735-931AB919CC6F}" srcOrd="0" destOrd="0" presId="urn:microsoft.com/office/officeart/2005/8/layout/hierarchy1"/>
    <dgm:cxn modelId="{7E062FB6-A6FE-46E0-9630-E740CEA19705}" type="presParOf" srcId="{06BDA427-4FC9-4D7E-AE0A-4FA8D956F19A}" destId="{42F6214D-012C-4CFA-84A6-963AE7D80706}" srcOrd="1" destOrd="0" presId="urn:microsoft.com/office/officeart/2005/8/layout/hierarchy1"/>
    <dgm:cxn modelId="{7EE70003-AC31-4A10-8BC1-B0B0643F55CA}" type="presParOf" srcId="{F3ECC2F9-1B26-4039-87AA-E487BF0D7E1F}" destId="{52C55C06-9018-4EF2-B067-EAB327D39593}" srcOrd="1" destOrd="0" presId="urn:microsoft.com/office/officeart/2005/8/layout/hierarchy1"/>
    <dgm:cxn modelId="{AF2C6FD6-A309-4569-8DC3-A714235D5E5B}" type="presParOf" srcId="{90CAB05B-7F2B-4214-ACE6-E08FD53BE0C4}" destId="{6DBC0B60-49BB-49CA-A599-B45CE9A4967F}" srcOrd="4" destOrd="0" presId="urn:microsoft.com/office/officeart/2005/8/layout/hierarchy1"/>
    <dgm:cxn modelId="{9B28102E-058C-49C4-927C-7B3FE118AB65}" type="presParOf" srcId="{6DBC0B60-49BB-49CA-A599-B45CE9A4967F}" destId="{1772EA6F-2961-4E5B-9DCD-0FF96757B77B}" srcOrd="0" destOrd="0" presId="urn:microsoft.com/office/officeart/2005/8/layout/hierarchy1"/>
    <dgm:cxn modelId="{75AB26BC-1C4D-425B-8E35-0EC93B6E555A}" type="presParOf" srcId="{1772EA6F-2961-4E5B-9DCD-0FF96757B77B}" destId="{B1BC2969-17B2-42A6-A023-BA14270C31AB}" srcOrd="0" destOrd="0" presId="urn:microsoft.com/office/officeart/2005/8/layout/hierarchy1"/>
    <dgm:cxn modelId="{983C2510-FD4A-442D-889E-28A13B353D08}" type="presParOf" srcId="{1772EA6F-2961-4E5B-9DCD-0FF96757B77B}" destId="{28885E6C-8F27-4943-9477-2D7D0A1B1510}" srcOrd="1" destOrd="0" presId="urn:microsoft.com/office/officeart/2005/8/layout/hierarchy1"/>
    <dgm:cxn modelId="{6029554D-8929-47F4-B3B5-5D33CDFAA53F}" type="presParOf" srcId="{6DBC0B60-49BB-49CA-A599-B45CE9A4967F}" destId="{80C8467A-80F5-4E71-8480-6F419F83F1D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CE5AC1-1A0A-411D-9B89-5E91318990D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C1D29EC-69C1-40FB-A0AD-A34B18605ECD}">
      <dgm:prSet/>
      <dgm:spPr/>
      <dgm:t>
        <a:bodyPr/>
        <a:lstStyle/>
        <a:p>
          <a:r>
            <a:rPr lang="en-US"/>
            <a:t>High healthcare costs involved and strain the NHS and the community services</a:t>
          </a:r>
        </a:p>
      </dgm:t>
    </dgm:pt>
    <dgm:pt modelId="{4AB63AAB-7191-427A-868C-7A7BF67BD747}" type="parTrans" cxnId="{8703328E-96C1-4070-8D45-75999A91B040}">
      <dgm:prSet/>
      <dgm:spPr/>
      <dgm:t>
        <a:bodyPr/>
        <a:lstStyle/>
        <a:p>
          <a:endParaRPr lang="en-US"/>
        </a:p>
      </dgm:t>
    </dgm:pt>
    <dgm:pt modelId="{623A64F5-CF88-4D66-B642-793DE700EABD}" type="sibTrans" cxnId="{8703328E-96C1-4070-8D45-75999A91B040}">
      <dgm:prSet/>
      <dgm:spPr/>
      <dgm:t>
        <a:bodyPr/>
        <a:lstStyle/>
        <a:p>
          <a:endParaRPr lang="en-US"/>
        </a:p>
      </dgm:t>
    </dgm:pt>
    <dgm:pt modelId="{4EA494BB-02DA-4495-9B0B-32E8EE6CC150}">
      <dgm:prSet/>
      <dgm:spPr/>
      <dgm:t>
        <a:bodyPr/>
        <a:lstStyle/>
        <a:p>
          <a:r>
            <a:rPr lang="en-US"/>
            <a:t>Families provide the unpaid care impacting personal wellbeing</a:t>
          </a:r>
        </a:p>
      </dgm:t>
    </dgm:pt>
    <dgm:pt modelId="{3CA7FB0E-6408-45D4-84AD-6B18DB5700BD}" type="parTrans" cxnId="{C120FD28-D1A2-4F19-AEE3-BB64543BC32F}">
      <dgm:prSet/>
      <dgm:spPr/>
      <dgm:t>
        <a:bodyPr/>
        <a:lstStyle/>
        <a:p>
          <a:endParaRPr lang="en-US"/>
        </a:p>
      </dgm:t>
    </dgm:pt>
    <dgm:pt modelId="{BB7A8914-04A5-4AC1-B9E1-175AC23F63B5}" type="sibTrans" cxnId="{C120FD28-D1A2-4F19-AEE3-BB64543BC32F}">
      <dgm:prSet/>
      <dgm:spPr/>
      <dgm:t>
        <a:bodyPr/>
        <a:lstStyle/>
        <a:p>
          <a:endParaRPr lang="en-US"/>
        </a:p>
      </dgm:t>
    </dgm:pt>
    <dgm:pt modelId="{0785900C-E867-42FB-8CF5-3021D62DBA90}">
      <dgm:prSet/>
      <dgm:spPr/>
      <dgm:t>
        <a:bodyPr/>
        <a:lstStyle/>
        <a:p>
          <a:r>
            <a:rPr lang="en-US"/>
            <a:t>Dementia basically increases risks of the different type of social isolation and distress (Giebel et al. 2023)</a:t>
          </a:r>
        </a:p>
      </dgm:t>
    </dgm:pt>
    <dgm:pt modelId="{219A64E8-E824-4697-980B-428BB15DC47A}" type="parTrans" cxnId="{9D81762F-C57C-4912-A3E0-2DB9A186CD3F}">
      <dgm:prSet/>
      <dgm:spPr/>
      <dgm:t>
        <a:bodyPr/>
        <a:lstStyle/>
        <a:p>
          <a:endParaRPr lang="en-US"/>
        </a:p>
      </dgm:t>
    </dgm:pt>
    <dgm:pt modelId="{1C33FA05-095C-49B7-8F97-5C335224F966}" type="sibTrans" cxnId="{9D81762F-C57C-4912-A3E0-2DB9A186CD3F}">
      <dgm:prSet/>
      <dgm:spPr/>
      <dgm:t>
        <a:bodyPr/>
        <a:lstStyle/>
        <a:p>
          <a:endParaRPr lang="en-US"/>
        </a:p>
      </dgm:t>
    </dgm:pt>
    <dgm:pt modelId="{61ADA51C-4E33-4D97-AA1B-3FFCBD69E7B9}">
      <dgm:prSet/>
      <dgm:spPr/>
      <dgm:t>
        <a:bodyPr/>
        <a:lstStyle/>
        <a:p>
          <a:r>
            <a:rPr lang="en-US"/>
            <a:t>Productivity losses affect the broader national economic stability on a overall basis</a:t>
          </a:r>
        </a:p>
      </dgm:t>
    </dgm:pt>
    <dgm:pt modelId="{CDC63E00-2E02-460B-800F-C33D677634AA}" type="parTrans" cxnId="{A5BDB0F3-A458-46B3-9D82-C19A60E56254}">
      <dgm:prSet/>
      <dgm:spPr/>
      <dgm:t>
        <a:bodyPr/>
        <a:lstStyle/>
        <a:p>
          <a:endParaRPr lang="en-US"/>
        </a:p>
      </dgm:t>
    </dgm:pt>
    <dgm:pt modelId="{5C29BE8C-3D18-4E3B-9DA2-6D131D4CB8EA}" type="sibTrans" cxnId="{A5BDB0F3-A458-46B3-9D82-C19A60E56254}">
      <dgm:prSet/>
      <dgm:spPr/>
      <dgm:t>
        <a:bodyPr/>
        <a:lstStyle/>
        <a:p>
          <a:endParaRPr lang="en-US"/>
        </a:p>
      </dgm:t>
    </dgm:pt>
    <dgm:pt modelId="{7CF2E98E-51A7-4F26-AA0B-DFAD5297EE3E}">
      <dgm:prSet/>
      <dgm:spPr/>
      <dgm:t>
        <a:bodyPr/>
        <a:lstStyle/>
        <a:p>
          <a:r>
            <a:rPr lang="en-US"/>
            <a:t>Long-term care the needs significantly exceed available resources on a overall basis</a:t>
          </a:r>
        </a:p>
      </dgm:t>
    </dgm:pt>
    <dgm:pt modelId="{D760CCD2-BACE-49F5-896A-C6EFC6AB72A5}" type="parTrans" cxnId="{9ADDD755-47AA-4D52-B2E3-CE26F4746F59}">
      <dgm:prSet/>
      <dgm:spPr/>
      <dgm:t>
        <a:bodyPr/>
        <a:lstStyle/>
        <a:p>
          <a:endParaRPr lang="en-US"/>
        </a:p>
      </dgm:t>
    </dgm:pt>
    <dgm:pt modelId="{8B6BD49A-34FE-4AD9-8063-1AFC0D784225}" type="sibTrans" cxnId="{9ADDD755-47AA-4D52-B2E3-CE26F4746F59}">
      <dgm:prSet/>
      <dgm:spPr/>
      <dgm:t>
        <a:bodyPr/>
        <a:lstStyle/>
        <a:p>
          <a:endParaRPr lang="en-US"/>
        </a:p>
      </dgm:t>
    </dgm:pt>
    <dgm:pt modelId="{CC517D49-3B15-4B52-9F3C-0E33A07E0E08}" type="pres">
      <dgm:prSet presAssocID="{C8CE5AC1-1A0A-411D-9B89-5E91318990DD}" presName="outerComposite" presStyleCnt="0">
        <dgm:presLayoutVars>
          <dgm:chMax val="5"/>
          <dgm:dir/>
          <dgm:resizeHandles val="exact"/>
        </dgm:presLayoutVars>
      </dgm:prSet>
      <dgm:spPr/>
    </dgm:pt>
    <dgm:pt modelId="{AA62500D-83BC-4F23-921D-49256BE2C303}" type="pres">
      <dgm:prSet presAssocID="{C8CE5AC1-1A0A-411D-9B89-5E91318990DD}" presName="dummyMaxCanvas" presStyleCnt="0">
        <dgm:presLayoutVars/>
      </dgm:prSet>
      <dgm:spPr/>
    </dgm:pt>
    <dgm:pt modelId="{68D75523-859A-4090-BE34-4486E64221E2}" type="pres">
      <dgm:prSet presAssocID="{C8CE5AC1-1A0A-411D-9B89-5E91318990DD}" presName="FiveNodes_1" presStyleLbl="node1" presStyleIdx="0" presStyleCnt="5">
        <dgm:presLayoutVars>
          <dgm:bulletEnabled val="1"/>
        </dgm:presLayoutVars>
      </dgm:prSet>
      <dgm:spPr/>
    </dgm:pt>
    <dgm:pt modelId="{B4154BAE-3DB0-4A4B-8691-711BAA91FCDB}" type="pres">
      <dgm:prSet presAssocID="{C8CE5AC1-1A0A-411D-9B89-5E91318990DD}" presName="FiveNodes_2" presStyleLbl="node1" presStyleIdx="1" presStyleCnt="5">
        <dgm:presLayoutVars>
          <dgm:bulletEnabled val="1"/>
        </dgm:presLayoutVars>
      </dgm:prSet>
      <dgm:spPr/>
    </dgm:pt>
    <dgm:pt modelId="{558BF584-1D7E-4B68-9B31-990C9CA7BA75}" type="pres">
      <dgm:prSet presAssocID="{C8CE5AC1-1A0A-411D-9B89-5E91318990DD}" presName="FiveNodes_3" presStyleLbl="node1" presStyleIdx="2" presStyleCnt="5">
        <dgm:presLayoutVars>
          <dgm:bulletEnabled val="1"/>
        </dgm:presLayoutVars>
      </dgm:prSet>
      <dgm:spPr/>
    </dgm:pt>
    <dgm:pt modelId="{E1F994C9-36B9-4CAB-B1AE-06A65684C005}" type="pres">
      <dgm:prSet presAssocID="{C8CE5AC1-1A0A-411D-9B89-5E91318990DD}" presName="FiveNodes_4" presStyleLbl="node1" presStyleIdx="3" presStyleCnt="5">
        <dgm:presLayoutVars>
          <dgm:bulletEnabled val="1"/>
        </dgm:presLayoutVars>
      </dgm:prSet>
      <dgm:spPr/>
    </dgm:pt>
    <dgm:pt modelId="{81CD06A9-8FA3-487D-83B0-9F1A260D3451}" type="pres">
      <dgm:prSet presAssocID="{C8CE5AC1-1A0A-411D-9B89-5E91318990DD}" presName="FiveNodes_5" presStyleLbl="node1" presStyleIdx="4" presStyleCnt="5">
        <dgm:presLayoutVars>
          <dgm:bulletEnabled val="1"/>
        </dgm:presLayoutVars>
      </dgm:prSet>
      <dgm:spPr/>
    </dgm:pt>
    <dgm:pt modelId="{AB92B2BE-9976-4363-8F80-E51145870DCA}" type="pres">
      <dgm:prSet presAssocID="{C8CE5AC1-1A0A-411D-9B89-5E91318990DD}" presName="FiveConn_1-2" presStyleLbl="fgAccFollowNode1" presStyleIdx="0" presStyleCnt="4">
        <dgm:presLayoutVars>
          <dgm:bulletEnabled val="1"/>
        </dgm:presLayoutVars>
      </dgm:prSet>
      <dgm:spPr/>
    </dgm:pt>
    <dgm:pt modelId="{D2B9C1D3-963B-4F8A-8A74-DE01861FDF7E}" type="pres">
      <dgm:prSet presAssocID="{C8CE5AC1-1A0A-411D-9B89-5E91318990DD}" presName="FiveConn_2-3" presStyleLbl="fgAccFollowNode1" presStyleIdx="1" presStyleCnt="4">
        <dgm:presLayoutVars>
          <dgm:bulletEnabled val="1"/>
        </dgm:presLayoutVars>
      </dgm:prSet>
      <dgm:spPr/>
    </dgm:pt>
    <dgm:pt modelId="{879555CF-1EB9-4D13-A6E0-B50C94BB53BE}" type="pres">
      <dgm:prSet presAssocID="{C8CE5AC1-1A0A-411D-9B89-5E91318990DD}" presName="FiveConn_3-4" presStyleLbl="fgAccFollowNode1" presStyleIdx="2" presStyleCnt="4">
        <dgm:presLayoutVars>
          <dgm:bulletEnabled val="1"/>
        </dgm:presLayoutVars>
      </dgm:prSet>
      <dgm:spPr/>
    </dgm:pt>
    <dgm:pt modelId="{87574524-26F4-4342-9377-8533CD6B48D7}" type="pres">
      <dgm:prSet presAssocID="{C8CE5AC1-1A0A-411D-9B89-5E91318990DD}" presName="FiveConn_4-5" presStyleLbl="fgAccFollowNode1" presStyleIdx="3" presStyleCnt="4">
        <dgm:presLayoutVars>
          <dgm:bulletEnabled val="1"/>
        </dgm:presLayoutVars>
      </dgm:prSet>
      <dgm:spPr/>
    </dgm:pt>
    <dgm:pt modelId="{FEA73607-7BF5-4172-88FB-ADF06BB9A3E9}" type="pres">
      <dgm:prSet presAssocID="{C8CE5AC1-1A0A-411D-9B89-5E91318990DD}" presName="FiveNodes_1_text" presStyleLbl="node1" presStyleIdx="4" presStyleCnt="5">
        <dgm:presLayoutVars>
          <dgm:bulletEnabled val="1"/>
        </dgm:presLayoutVars>
      </dgm:prSet>
      <dgm:spPr/>
    </dgm:pt>
    <dgm:pt modelId="{FC1B9094-90E5-4FB0-881A-7B12C7F83D62}" type="pres">
      <dgm:prSet presAssocID="{C8CE5AC1-1A0A-411D-9B89-5E91318990DD}" presName="FiveNodes_2_text" presStyleLbl="node1" presStyleIdx="4" presStyleCnt="5">
        <dgm:presLayoutVars>
          <dgm:bulletEnabled val="1"/>
        </dgm:presLayoutVars>
      </dgm:prSet>
      <dgm:spPr/>
    </dgm:pt>
    <dgm:pt modelId="{F462E5EC-26FD-4DB9-A22E-2DAD31299C02}" type="pres">
      <dgm:prSet presAssocID="{C8CE5AC1-1A0A-411D-9B89-5E91318990DD}" presName="FiveNodes_3_text" presStyleLbl="node1" presStyleIdx="4" presStyleCnt="5">
        <dgm:presLayoutVars>
          <dgm:bulletEnabled val="1"/>
        </dgm:presLayoutVars>
      </dgm:prSet>
      <dgm:spPr/>
    </dgm:pt>
    <dgm:pt modelId="{29F31089-0A6A-45D5-B768-215632FC9B84}" type="pres">
      <dgm:prSet presAssocID="{C8CE5AC1-1A0A-411D-9B89-5E91318990DD}" presName="FiveNodes_4_text" presStyleLbl="node1" presStyleIdx="4" presStyleCnt="5">
        <dgm:presLayoutVars>
          <dgm:bulletEnabled val="1"/>
        </dgm:presLayoutVars>
      </dgm:prSet>
      <dgm:spPr/>
    </dgm:pt>
    <dgm:pt modelId="{8D01D9AB-2EBE-4276-86FF-53AE1CDD7372}" type="pres">
      <dgm:prSet presAssocID="{C8CE5AC1-1A0A-411D-9B89-5E91318990DD}" presName="FiveNodes_5_text" presStyleLbl="node1" presStyleIdx="4" presStyleCnt="5">
        <dgm:presLayoutVars>
          <dgm:bulletEnabled val="1"/>
        </dgm:presLayoutVars>
      </dgm:prSet>
      <dgm:spPr/>
    </dgm:pt>
  </dgm:ptLst>
  <dgm:cxnLst>
    <dgm:cxn modelId="{0130ED03-C75F-4380-92B6-D793C2136369}" type="presOf" srcId="{7CF2E98E-51A7-4F26-AA0B-DFAD5297EE3E}" destId="{8D01D9AB-2EBE-4276-86FF-53AE1CDD7372}" srcOrd="1" destOrd="0" presId="urn:microsoft.com/office/officeart/2005/8/layout/vProcess5"/>
    <dgm:cxn modelId="{AF675E21-307E-4C3D-ABB6-72135230AD6B}" type="presOf" srcId="{0785900C-E867-42FB-8CF5-3021D62DBA90}" destId="{F462E5EC-26FD-4DB9-A22E-2DAD31299C02}" srcOrd="1" destOrd="0" presId="urn:microsoft.com/office/officeart/2005/8/layout/vProcess5"/>
    <dgm:cxn modelId="{C120FD28-D1A2-4F19-AEE3-BB64543BC32F}" srcId="{C8CE5AC1-1A0A-411D-9B89-5E91318990DD}" destId="{4EA494BB-02DA-4495-9B0B-32E8EE6CC150}" srcOrd="1" destOrd="0" parTransId="{3CA7FB0E-6408-45D4-84AD-6B18DB5700BD}" sibTransId="{BB7A8914-04A5-4AC1-B9E1-175AC23F63B5}"/>
    <dgm:cxn modelId="{5ED2482F-B818-4B9D-8528-438F6966BBA5}" type="presOf" srcId="{623A64F5-CF88-4D66-B642-793DE700EABD}" destId="{AB92B2BE-9976-4363-8F80-E51145870DCA}" srcOrd="0" destOrd="0" presId="urn:microsoft.com/office/officeart/2005/8/layout/vProcess5"/>
    <dgm:cxn modelId="{9D81762F-C57C-4912-A3E0-2DB9A186CD3F}" srcId="{C8CE5AC1-1A0A-411D-9B89-5E91318990DD}" destId="{0785900C-E867-42FB-8CF5-3021D62DBA90}" srcOrd="2" destOrd="0" parTransId="{219A64E8-E824-4697-980B-428BB15DC47A}" sibTransId="{1C33FA05-095C-49B7-8F97-5C335224F966}"/>
    <dgm:cxn modelId="{4E98CB33-5D6C-4D3C-83CF-9E0050870A61}" type="presOf" srcId="{5C29BE8C-3D18-4E3B-9DA2-6D131D4CB8EA}" destId="{87574524-26F4-4342-9377-8533CD6B48D7}" srcOrd="0" destOrd="0" presId="urn:microsoft.com/office/officeart/2005/8/layout/vProcess5"/>
    <dgm:cxn modelId="{239C1145-BA01-44A4-9111-155596C36F36}" type="presOf" srcId="{1C33FA05-095C-49B7-8F97-5C335224F966}" destId="{879555CF-1EB9-4D13-A6E0-B50C94BB53BE}" srcOrd="0" destOrd="0" presId="urn:microsoft.com/office/officeart/2005/8/layout/vProcess5"/>
    <dgm:cxn modelId="{05C4314E-A691-43AA-BBAF-3C51EDBE31E1}" type="presOf" srcId="{BB7A8914-04A5-4AC1-B9E1-175AC23F63B5}" destId="{D2B9C1D3-963B-4F8A-8A74-DE01861FDF7E}" srcOrd="0" destOrd="0" presId="urn:microsoft.com/office/officeart/2005/8/layout/vProcess5"/>
    <dgm:cxn modelId="{9ADDD755-47AA-4D52-B2E3-CE26F4746F59}" srcId="{C8CE5AC1-1A0A-411D-9B89-5E91318990DD}" destId="{7CF2E98E-51A7-4F26-AA0B-DFAD5297EE3E}" srcOrd="4" destOrd="0" parTransId="{D760CCD2-BACE-49F5-896A-C6EFC6AB72A5}" sibTransId="{8B6BD49A-34FE-4AD9-8063-1AFC0D784225}"/>
    <dgm:cxn modelId="{81D80857-0708-4DA3-85B4-CBC8632708B0}" type="presOf" srcId="{C8CE5AC1-1A0A-411D-9B89-5E91318990DD}" destId="{CC517D49-3B15-4B52-9F3C-0E33A07E0E08}" srcOrd="0" destOrd="0" presId="urn:microsoft.com/office/officeart/2005/8/layout/vProcess5"/>
    <dgm:cxn modelId="{FA40B68A-15BF-4C83-AD38-EEFF3ACB6F1C}" type="presOf" srcId="{0C1D29EC-69C1-40FB-A0AD-A34B18605ECD}" destId="{68D75523-859A-4090-BE34-4486E64221E2}" srcOrd="0" destOrd="0" presId="urn:microsoft.com/office/officeart/2005/8/layout/vProcess5"/>
    <dgm:cxn modelId="{8703328E-96C1-4070-8D45-75999A91B040}" srcId="{C8CE5AC1-1A0A-411D-9B89-5E91318990DD}" destId="{0C1D29EC-69C1-40FB-A0AD-A34B18605ECD}" srcOrd="0" destOrd="0" parTransId="{4AB63AAB-7191-427A-868C-7A7BF67BD747}" sibTransId="{623A64F5-CF88-4D66-B642-793DE700EABD}"/>
    <dgm:cxn modelId="{96BC37AA-C1F6-4905-B822-7729618DA687}" type="presOf" srcId="{7CF2E98E-51A7-4F26-AA0B-DFAD5297EE3E}" destId="{81CD06A9-8FA3-487D-83B0-9F1A260D3451}" srcOrd="0" destOrd="0" presId="urn:microsoft.com/office/officeart/2005/8/layout/vProcess5"/>
    <dgm:cxn modelId="{99F5ADAD-A7AC-460A-BF7F-3EBC617560AE}" type="presOf" srcId="{0C1D29EC-69C1-40FB-A0AD-A34B18605ECD}" destId="{FEA73607-7BF5-4172-88FB-ADF06BB9A3E9}" srcOrd="1" destOrd="0" presId="urn:microsoft.com/office/officeart/2005/8/layout/vProcess5"/>
    <dgm:cxn modelId="{B24F12AF-7DA6-48B9-BDE7-A8C1A6CAC453}" type="presOf" srcId="{61ADA51C-4E33-4D97-AA1B-3FFCBD69E7B9}" destId="{E1F994C9-36B9-4CAB-B1AE-06A65684C005}" srcOrd="0" destOrd="0" presId="urn:microsoft.com/office/officeart/2005/8/layout/vProcess5"/>
    <dgm:cxn modelId="{8BCF4BAF-1F74-4AC9-9B8E-F3CA1CEF7B21}" type="presOf" srcId="{61ADA51C-4E33-4D97-AA1B-3FFCBD69E7B9}" destId="{29F31089-0A6A-45D5-B768-215632FC9B84}" srcOrd="1" destOrd="0" presId="urn:microsoft.com/office/officeart/2005/8/layout/vProcess5"/>
    <dgm:cxn modelId="{8C55EEBA-6B84-4500-A64A-6CF62A161FC3}" type="presOf" srcId="{0785900C-E867-42FB-8CF5-3021D62DBA90}" destId="{558BF584-1D7E-4B68-9B31-990C9CA7BA75}" srcOrd="0" destOrd="0" presId="urn:microsoft.com/office/officeart/2005/8/layout/vProcess5"/>
    <dgm:cxn modelId="{040BEFBB-C521-44A2-9208-F06B07849F68}" type="presOf" srcId="{4EA494BB-02DA-4495-9B0B-32E8EE6CC150}" destId="{B4154BAE-3DB0-4A4B-8691-711BAA91FCDB}" srcOrd="0" destOrd="0" presId="urn:microsoft.com/office/officeart/2005/8/layout/vProcess5"/>
    <dgm:cxn modelId="{A5BDB0F3-A458-46B3-9D82-C19A60E56254}" srcId="{C8CE5AC1-1A0A-411D-9B89-5E91318990DD}" destId="{61ADA51C-4E33-4D97-AA1B-3FFCBD69E7B9}" srcOrd="3" destOrd="0" parTransId="{CDC63E00-2E02-460B-800F-C33D677634AA}" sibTransId="{5C29BE8C-3D18-4E3B-9DA2-6D131D4CB8EA}"/>
    <dgm:cxn modelId="{6D58ADFA-A897-404C-B2CB-7C691B839BD6}" type="presOf" srcId="{4EA494BB-02DA-4495-9B0B-32E8EE6CC150}" destId="{FC1B9094-90E5-4FB0-881A-7B12C7F83D62}" srcOrd="1" destOrd="0" presId="urn:microsoft.com/office/officeart/2005/8/layout/vProcess5"/>
    <dgm:cxn modelId="{5C48D64C-024A-4333-96B9-AA6B351357DC}" type="presParOf" srcId="{CC517D49-3B15-4B52-9F3C-0E33A07E0E08}" destId="{AA62500D-83BC-4F23-921D-49256BE2C303}" srcOrd="0" destOrd="0" presId="urn:microsoft.com/office/officeart/2005/8/layout/vProcess5"/>
    <dgm:cxn modelId="{D40AF5F9-8826-40BB-92D7-359A70336450}" type="presParOf" srcId="{CC517D49-3B15-4B52-9F3C-0E33A07E0E08}" destId="{68D75523-859A-4090-BE34-4486E64221E2}" srcOrd="1" destOrd="0" presId="urn:microsoft.com/office/officeart/2005/8/layout/vProcess5"/>
    <dgm:cxn modelId="{CE76C2CF-D5B6-4CB4-8357-AFD1D7C89EDE}" type="presParOf" srcId="{CC517D49-3B15-4B52-9F3C-0E33A07E0E08}" destId="{B4154BAE-3DB0-4A4B-8691-711BAA91FCDB}" srcOrd="2" destOrd="0" presId="urn:microsoft.com/office/officeart/2005/8/layout/vProcess5"/>
    <dgm:cxn modelId="{266EB6CB-EA96-44A8-9FE2-D7151F7F9565}" type="presParOf" srcId="{CC517D49-3B15-4B52-9F3C-0E33A07E0E08}" destId="{558BF584-1D7E-4B68-9B31-990C9CA7BA75}" srcOrd="3" destOrd="0" presId="urn:microsoft.com/office/officeart/2005/8/layout/vProcess5"/>
    <dgm:cxn modelId="{346EF728-8617-4B00-AEA3-9A2548666985}" type="presParOf" srcId="{CC517D49-3B15-4B52-9F3C-0E33A07E0E08}" destId="{E1F994C9-36B9-4CAB-B1AE-06A65684C005}" srcOrd="4" destOrd="0" presId="urn:microsoft.com/office/officeart/2005/8/layout/vProcess5"/>
    <dgm:cxn modelId="{ECC08ED0-93C0-4B6D-9762-DA9FE6E9F517}" type="presParOf" srcId="{CC517D49-3B15-4B52-9F3C-0E33A07E0E08}" destId="{81CD06A9-8FA3-487D-83B0-9F1A260D3451}" srcOrd="5" destOrd="0" presId="urn:microsoft.com/office/officeart/2005/8/layout/vProcess5"/>
    <dgm:cxn modelId="{F995B792-252A-4D04-8856-9A049CAFABA0}" type="presParOf" srcId="{CC517D49-3B15-4B52-9F3C-0E33A07E0E08}" destId="{AB92B2BE-9976-4363-8F80-E51145870DCA}" srcOrd="6" destOrd="0" presId="urn:microsoft.com/office/officeart/2005/8/layout/vProcess5"/>
    <dgm:cxn modelId="{D0D08FCE-B39D-440B-B139-E7572845EC76}" type="presParOf" srcId="{CC517D49-3B15-4B52-9F3C-0E33A07E0E08}" destId="{D2B9C1D3-963B-4F8A-8A74-DE01861FDF7E}" srcOrd="7" destOrd="0" presId="urn:microsoft.com/office/officeart/2005/8/layout/vProcess5"/>
    <dgm:cxn modelId="{76A54558-DA15-42CF-8310-8B3FA54B696B}" type="presParOf" srcId="{CC517D49-3B15-4B52-9F3C-0E33A07E0E08}" destId="{879555CF-1EB9-4D13-A6E0-B50C94BB53BE}" srcOrd="8" destOrd="0" presId="urn:microsoft.com/office/officeart/2005/8/layout/vProcess5"/>
    <dgm:cxn modelId="{8B7EC844-2F42-43D5-9BDB-498622D845CB}" type="presParOf" srcId="{CC517D49-3B15-4B52-9F3C-0E33A07E0E08}" destId="{87574524-26F4-4342-9377-8533CD6B48D7}" srcOrd="9" destOrd="0" presId="urn:microsoft.com/office/officeart/2005/8/layout/vProcess5"/>
    <dgm:cxn modelId="{5F69DD8E-DC61-4073-A832-73085B6E44C1}" type="presParOf" srcId="{CC517D49-3B15-4B52-9F3C-0E33A07E0E08}" destId="{FEA73607-7BF5-4172-88FB-ADF06BB9A3E9}" srcOrd="10" destOrd="0" presId="urn:microsoft.com/office/officeart/2005/8/layout/vProcess5"/>
    <dgm:cxn modelId="{EA788724-1626-4B8D-B760-2C41FEE00058}" type="presParOf" srcId="{CC517D49-3B15-4B52-9F3C-0E33A07E0E08}" destId="{FC1B9094-90E5-4FB0-881A-7B12C7F83D62}" srcOrd="11" destOrd="0" presId="urn:microsoft.com/office/officeart/2005/8/layout/vProcess5"/>
    <dgm:cxn modelId="{CEC514DC-E195-411F-AAAA-714128709167}" type="presParOf" srcId="{CC517D49-3B15-4B52-9F3C-0E33A07E0E08}" destId="{F462E5EC-26FD-4DB9-A22E-2DAD31299C02}" srcOrd="12" destOrd="0" presId="urn:microsoft.com/office/officeart/2005/8/layout/vProcess5"/>
    <dgm:cxn modelId="{E668DF94-29C3-402F-B5B5-47DDC8F3672E}" type="presParOf" srcId="{CC517D49-3B15-4B52-9F3C-0E33A07E0E08}" destId="{29F31089-0A6A-45D5-B768-215632FC9B84}" srcOrd="13" destOrd="0" presId="urn:microsoft.com/office/officeart/2005/8/layout/vProcess5"/>
    <dgm:cxn modelId="{3D01A5D2-A922-4C75-BED1-F16E999E16B1}" type="presParOf" srcId="{CC517D49-3B15-4B52-9F3C-0E33A07E0E08}" destId="{8D01D9AB-2EBE-4276-86FF-53AE1CDD737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4F4ADF-BD79-4F02-A345-99B3B1135D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E6B44A2-C7F0-4CEA-8A60-1E018118DBD1}">
      <dgm:prSet/>
      <dgm:spPr/>
      <dgm:t>
        <a:bodyPr/>
        <a:lstStyle/>
        <a:p>
          <a:r>
            <a:rPr lang="en-IN"/>
            <a:t>Early assessment begins with the detailed patient is that basically the clinical history</a:t>
          </a:r>
          <a:endParaRPr lang="en-US"/>
        </a:p>
      </dgm:t>
    </dgm:pt>
    <dgm:pt modelId="{3B9B0019-FB43-450C-8A6A-AE6E7D6B2B7F}" type="parTrans" cxnId="{48C71CBC-D8FD-4EF1-8979-3A21AACF6868}">
      <dgm:prSet/>
      <dgm:spPr/>
      <dgm:t>
        <a:bodyPr/>
        <a:lstStyle/>
        <a:p>
          <a:endParaRPr lang="en-US"/>
        </a:p>
      </dgm:t>
    </dgm:pt>
    <dgm:pt modelId="{32314A42-B4F8-4236-842C-D54E7C1901D3}" type="sibTrans" cxnId="{48C71CBC-D8FD-4EF1-8979-3A21AACF6868}">
      <dgm:prSet/>
      <dgm:spPr/>
      <dgm:t>
        <a:bodyPr/>
        <a:lstStyle/>
        <a:p>
          <a:endParaRPr lang="en-US"/>
        </a:p>
      </dgm:t>
    </dgm:pt>
    <dgm:pt modelId="{E9360885-126B-4D80-8DCD-C5A87A3DFB5C}">
      <dgm:prSet/>
      <dgm:spPr/>
      <dgm:t>
        <a:bodyPr/>
        <a:lstStyle/>
        <a:p>
          <a:r>
            <a:rPr lang="en-IN"/>
            <a:t>Cognitive testing includes is that basically the MMSE and MoCA assessments</a:t>
          </a:r>
          <a:endParaRPr lang="en-US"/>
        </a:p>
      </dgm:t>
    </dgm:pt>
    <dgm:pt modelId="{B16D0980-A80E-49F6-94B7-095FF582BF70}" type="parTrans" cxnId="{A25C3C26-F883-4858-8A09-414EC2E4AB17}">
      <dgm:prSet/>
      <dgm:spPr/>
      <dgm:t>
        <a:bodyPr/>
        <a:lstStyle/>
        <a:p>
          <a:endParaRPr lang="en-US"/>
        </a:p>
      </dgm:t>
    </dgm:pt>
    <dgm:pt modelId="{6518D1DC-1E1F-433A-B4B0-C4CD78042334}" type="sibTrans" cxnId="{A25C3C26-F883-4858-8A09-414EC2E4AB17}">
      <dgm:prSet/>
      <dgm:spPr/>
      <dgm:t>
        <a:bodyPr/>
        <a:lstStyle/>
        <a:p>
          <a:endParaRPr lang="en-US"/>
        </a:p>
      </dgm:t>
    </dgm:pt>
    <dgm:pt modelId="{EE170AB6-2460-4784-8865-9DB0817C363B}">
      <dgm:prSet/>
      <dgm:spPr/>
      <dgm:t>
        <a:bodyPr/>
        <a:lstStyle/>
        <a:p>
          <a:r>
            <a:rPr lang="en-IN"/>
            <a:t>Blood tests exclude reversible causes is that basically the influencing cognition</a:t>
          </a:r>
          <a:endParaRPr lang="en-US"/>
        </a:p>
      </dgm:t>
    </dgm:pt>
    <dgm:pt modelId="{9FC4E0B6-CC13-485B-9FB0-20BF059315CB}" type="parTrans" cxnId="{0669F400-7553-47CF-8DD2-852B6437DDF9}">
      <dgm:prSet/>
      <dgm:spPr/>
      <dgm:t>
        <a:bodyPr/>
        <a:lstStyle/>
        <a:p>
          <a:endParaRPr lang="en-US"/>
        </a:p>
      </dgm:t>
    </dgm:pt>
    <dgm:pt modelId="{5736AB0C-0F60-4BFC-A1CA-7984DEB2E1FD}" type="sibTrans" cxnId="{0669F400-7553-47CF-8DD2-852B6437DDF9}">
      <dgm:prSet/>
      <dgm:spPr/>
      <dgm:t>
        <a:bodyPr/>
        <a:lstStyle/>
        <a:p>
          <a:endParaRPr lang="en-US"/>
        </a:p>
      </dgm:t>
    </dgm:pt>
    <dgm:pt modelId="{FD56342C-E0B7-434C-AB37-6763B0F3CC14}">
      <dgm:prSet/>
      <dgm:spPr/>
      <dgm:t>
        <a:bodyPr/>
        <a:lstStyle/>
        <a:p>
          <a:r>
            <a:rPr lang="en-IN"/>
            <a:t>Neuroimaging identifies structural or is that basically the functional brain changes (Frost </a:t>
          </a:r>
          <a:r>
            <a:rPr lang="en-IN" i="1"/>
            <a:t>et al.</a:t>
          </a:r>
          <a:r>
            <a:rPr lang="en-IN"/>
            <a:t> 2021)</a:t>
          </a:r>
          <a:endParaRPr lang="en-US"/>
        </a:p>
      </dgm:t>
    </dgm:pt>
    <dgm:pt modelId="{62F29489-DA3E-4E36-9394-1DD4D2AC9E95}" type="parTrans" cxnId="{9D6D1060-90F3-44E5-A205-19FCD46BDBB6}">
      <dgm:prSet/>
      <dgm:spPr/>
      <dgm:t>
        <a:bodyPr/>
        <a:lstStyle/>
        <a:p>
          <a:endParaRPr lang="en-US"/>
        </a:p>
      </dgm:t>
    </dgm:pt>
    <dgm:pt modelId="{59081DD2-7015-453A-9F3F-29B7DEB86A1F}" type="sibTrans" cxnId="{9D6D1060-90F3-44E5-A205-19FCD46BDBB6}">
      <dgm:prSet/>
      <dgm:spPr/>
      <dgm:t>
        <a:bodyPr/>
        <a:lstStyle/>
        <a:p>
          <a:endParaRPr lang="en-US"/>
        </a:p>
      </dgm:t>
    </dgm:pt>
    <dgm:pt modelId="{AD311B2C-4A61-4962-A4DD-31C8B5A12348}">
      <dgm:prSet/>
      <dgm:spPr/>
      <dgm:t>
        <a:bodyPr/>
        <a:lstStyle/>
        <a:p>
          <a:r>
            <a:rPr lang="en-IN"/>
            <a:t>Multidisciplinary input supports accurate is that basically the diagnostic decision-making</a:t>
          </a:r>
          <a:endParaRPr lang="en-US"/>
        </a:p>
      </dgm:t>
    </dgm:pt>
    <dgm:pt modelId="{A10865FF-3445-464A-BA68-E515F80440AE}" type="parTrans" cxnId="{557AC3E4-C5FB-4C69-946F-9060C69CABB1}">
      <dgm:prSet/>
      <dgm:spPr/>
      <dgm:t>
        <a:bodyPr/>
        <a:lstStyle/>
        <a:p>
          <a:endParaRPr lang="en-US"/>
        </a:p>
      </dgm:t>
    </dgm:pt>
    <dgm:pt modelId="{823631DB-82D5-4FA0-89E3-D01DB697CE3D}" type="sibTrans" cxnId="{557AC3E4-C5FB-4C69-946F-9060C69CABB1}">
      <dgm:prSet/>
      <dgm:spPr/>
      <dgm:t>
        <a:bodyPr/>
        <a:lstStyle/>
        <a:p>
          <a:endParaRPr lang="en-US"/>
        </a:p>
      </dgm:t>
    </dgm:pt>
    <dgm:pt modelId="{7B08BAC6-2DB8-4958-AE21-11069780C45E}" type="pres">
      <dgm:prSet presAssocID="{904F4ADF-BD79-4F02-A345-99B3B1135D40}" presName="root" presStyleCnt="0">
        <dgm:presLayoutVars>
          <dgm:dir/>
          <dgm:resizeHandles val="exact"/>
        </dgm:presLayoutVars>
      </dgm:prSet>
      <dgm:spPr/>
    </dgm:pt>
    <dgm:pt modelId="{780EC495-7043-4ED3-A6EC-6D3F71337688}" type="pres">
      <dgm:prSet presAssocID="{DE6B44A2-C7F0-4CEA-8A60-1E018118DBD1}" presName="compNode" presStyleCnt="0"/>
      <dgm:spPr/>
    </dgm:pt>
    <dgm:pt modelId="{061E1327-4DBF-41EC-8ECA-2B76D5832F2A}" type="pres">
      <dgm:prSet presAssocID="{DE6B44A2-C7F0-4CEA-8A60-1E018118DBD1}" presName="bgRect" presStyleLbl="bgShp" presStyleIdx="0" presStyleCnt="5"/>
      <dgm:spPr/>
    </dgm:pt>
    <dgm:pt modelId="{B4A08C79-3700-4308-AC4E-C4E2E942C4D6}" type="pres">
      <dgm:prSet presAssocID="{DE6B44A2-C7F0-4CEA-8A60-1E018118DB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D1E9732-63F4-4DB7-8B2A-DFADE7002AE6}" type="pres">
      <dgm:prSet presAssocID="{DE6B44A2-C7F0-4CEA-8A60-1E018118DBD1}" presName="spaceRect" presStyleCnt="0"/>
      <dgm:spPr/>
    </dgm:pt>
    <dgm:pt modelId="{D73548BC-6A21-459E-BBD1-0668524551A3}" type="pres">
      <dgm:prSet presAssocID="{DE6B44A2-C7F0-4CEA-8A60-1E018118DBD1}" presName="parTx" presStyleLbl="revTx" presStyleIdx="0" presStyleCnt="5">
        <dgm:presLayoutVars>
          <dgm:chMax val="0"/>
          <dgm:chPref val="0"/>
        </dgm:presLayoutVars>
      </dgm:prSet>
      <dgm:spPr/>
    </dgm:pt>
    <dgm:pt modelId="{AA8D15B4-201E-46D3-AC59-7C008340A39F}" type="pres">
      <dgm:prSet presAssocID="{32314A42-B4F8-4236-842C-D54E7C1901D3}" presName="sibTrans" presStyleCnt="0"/>
      <dgm:spPr/>
    </dgm:pt>
    <dgm:pt modelId="{5C73E9A0-6F30-4F8C-8AFE-0C5DE72290A6}" type="pres">
      <dgm:prSet presAssocID="{E9360885-126B-4D80-8DCD-C5A87A3DFB5C}" presName="compNode" presStyleCnt="0"/>
      <dgm:spPr/>
    </dgm:pt>
    <dgm:pt modelId="{8F05AA37-FC9E-4151-A23E-F22DB46105E4}" type="pres">
      <dgm:prSet presAssocID="{E9360885-126B-4D80-8DCD-C5A87A3DFB5C}" presName="bgRect" presStyleLbl="bgShp" presStyleIdx="1" presStyleCnt="5"/>
      <dgm:spPr/>
    </dgm:pt>
    <dgm:pt modelId="{CC687C60-1C66-4F92-B74A-AD3C128F0A79}" type="pres">
      <dgm:prSet presAssocID="{E9360885-126B-4D80-8DCD-C5A87A3DFB5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04019359-3A67-4505-A1DF-EE78BA81759B}" type="pres">
      <dgm:prSet presAssocID="{E9360885-126B-4D80-8DCD-C5A87A3DFB5C}" presName="spaceRect" presStyleCnt="0"/>
      <dgm:spPr/>
    </dgm:pt>
    <dgm:pt modelId="{01CB63BE-2325-4B55-AE0F-2D4647C9F6C6}" type="pres">
      <dgm:prSet presAssocID="{E9360885-126B-4D80-8DCD-C5A87A3DFB5C}" presName="parTx" presStyleLbl="revTx" presStyleIdx="1" presStyleCnt="5">
        <dgm:presLayoutVars>
          <dgm:chMax val="0"/>
          <dgm:chPref val="0"/>
        </dgm:presLayoutVars>
      </dgm:prSet>
      <dgm:spPr/>
    </dgm:pt>
    <dgm:pt modelId="{FE9818D4-4A51-4DD7-B371-CE355A490B2C}" type="pres">
      <dgm:prSet presAssocID="{6518D1DC-1E1F-433A-B4B0-C4CD78042334}" presName="sibTrans" presStyleCnt="0"/>
      <dgm:spPr/>
    </dgm:pt>
    <dgm:pt modelId="{E88D90A0-2FFD-4C1B-A0F9-6186072B1607}" type="pres">
      <dgm:prSet presAssocID="{EE170AB6-2460-4784-8865-9DB0817C363B}" presName="compNode" presStyleCnt="0"/>
      <dgm:spPr/>
    </dgm:pt>
    <dgm:pt modelId="{1FE773B8-AD32-4CA1-B358-3DEA2D519822}" type="pres">
      <dgm:prSet presAssocID="{EE170AB6-2460-4784-8865-9DB0817C363B}" presName="bgRect" presStyleLbl="bgShp" presStyleIdx="2" presStyleCnt="5"/>
      <dgm:spPr/>
    </dgm:pt>
    <dgm:pt modelId="{DD43421A-5366-4E85-9DD7-B37DF8056CFE}" type="pres">
      <dgm:prSet presAssocID="{EE170AB6-2460-4784-8865-9DB0817C363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A7AAEC4D-6871-41DD-B069-C58C7062DF8E}" type="pres">
      <dgm:prSet presAssocID="{EE170AB6-2460-4784-8865-9DB0817C363B}" presName="spaceRect" presStyleCnt="0"/>
      <dgm:spPr/>
    </dgm:pt>
    <dgm:pt modelId="{7B91F066-CAFF-4338-A6D2-3C166D4E4925}" type="pres">
      <dgm:prSet presAssocID="{EE170AB6-2460-4784-8865-9DB0817C363B}" presName="parTx" presStyleLbl="revTx" presStyleIdx="2" presStyleCnt="5">
        <dgm:presLayoutVars>
          <dgm:chMax val="0"/>
          <dgm:chPref val="0"/>
        </dgm:presLayoutVars>
      </dgm:prSet>
      <dgm:spPr/>
    </dgm:pt>
    <dgm:pt modelId="{0A71C659-68D6-4099-8C0D-95EC9D0FF577}" type="pres">
      <dgm:prSet presAssocID="{5736AB0C-0F60-4BFC-A1CA-7984DEB2E1FD}" presName="sibTrans" presStyleCnt="0"/>
      <dgm:spPr/>
    </dgm:pt>
    <dgm:pt modelId="{7A6AF656-3C5A-4E54-A4F5-BBCEC0243EE4}" type="pres">
      <dgm:prSet presAssocID="{FD56342C-E0B7-434C-AB37-6763B0F3CC14}" presName="compNode" presStyleCnt="0"/>
      <dgm:spPr/>
    </dgm:pt>
    <dgm:pt modelId="{941ACD89-0B16-4307-A2EA-172C610FC3BA}" type="pres">
      <dgm:prSet presAssocID="{FD56342C-E0B7-434C-AB37-6763B0F3CC14}" presName="bgRect" presStyleLbl="bgShp" presStyleIdx="3" presStyleCnt="5"/>
      <dgm:spPr/>
    </dgm:pt>
    <dgm:pt modelId="{9B6549E4-1B1D-45CC-92CD-26D0ADC84867}" type="pres">
      <dgm:prSet presAssocID="{FD56342C-E0B7-434C-AB37-6763B0F3CC1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8B8B8E98-7E7B-4B9F-A64E-A95D073A0C23}" type="pres">
      <dgm:prSet presAssocID="{FD56342C-E0B7-434C-AB37-6763B0F3CC14}" presName="spaceRect" presStyleCnt="0"/>
      <dgm:spPr/>
    </dgm:pt>
    <dgm:pt modelId="{75ECE762-145D-4D24-8084-5179DD30047B}" type="pres">
      <dgm:prSet presAssocID="{FD56342C-E0B7-434C-AB37-6763B0F3CC14}" presName="parTx" presStyleLbl="revTx" presStyleIdx="3" presStyleCnt="5">
        <dgm:presLayoutVars>
          <dgm:chMax val="0"/>
          <dgm:chPref val="0"/>
        </dgm:presLayoutVars>
      </dgm:prSet>
      <dgm:spPr/>
    </dgm:pt>
    <dgm:pt modelId="{9074F4F5-C7B7-44B4-9808-E4080831A433}" type="pres">
      <dgm:prSet presAssocID="{59081DD2-7015-453A-9F3F-29B7DEB86A1F}" presName="sibTrans" presStyleCnt="0"/>
      <dgm:spPr/>
    </dgm:pt>
    <dgm:pt modelId="{5D09297A-748C-45EC-B8D5-39202639AC2F}" type="pres">
      <dgm:prSet presAssocID="{AD311B2C-4A61-4962-A4DD-31C8B5A12348}" presName="compNode" presStyleCnt="0"/>
      <dgm:spPr/>
    </dgm:pt>
    <dgm:pt modelId="{9855AFE9-F9B2-456F-AD4C-66FCBBA31367}" type="pres">
      <dgm:prSet presAssocID="{AD311B2C-4A61-4962-A4DD-31C8B5A12348}" presName="bgRect" presStyleLbl="bgShp" presStyleIdx="4" presStyleCnt="5"/>
      <dgm:spPr/>
    </dgm:pt>
    <dgm:pt modelId="{A7636C7F-B09D-49FC-9DDC-180F44004E9B}" type="pres">
      <dgm:prSet presAssocID="{AD311B2C-4A61-4962-A4DD-31C8B5A123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6274D47A-B74F-46F9-BFE8-BEF0404F505F}" type="pres">
      <dgm:prSet presAssocID="{AD311B2C-4A61-4962-A4DD-31C8B5A12348}" presName="spaceRect" presStyleCnt="0"/>
      <dgm:spPr/>
    </dgm:pt>
    <dgm:pt modelId="{A695E598-AA16-4A07-A1C7-7D9611C25BBD}" type="pres">
      <dgm:prSet presAssocID="{AD311B2C-4A61-4962-A4DD-31C8B5A12348}" presName="parTx" presStyleLbl="revTx" presStyleIdx="4" presStyleCnt="5">
        <dgm:presLayoutVars>
          <dgm:chMax val="0"/>
          <dgm:chPref val="0"/>
        </dgm:presLayoutVars>
      </dgm:prSet>
      <dgm:spPr/>
    </dgm:pt>
  </dgm:ptLst>
  <dgm:cxnLst>
    <dgm:cxn modelId="{0669F400-7553-47CF-8DD2-852B6437DDF9}" srcId="{904F4ADF-BD79-4F02-A345-99B3B1135D40}" destId="{EE170AB6-2460-4784-8865-9DB0817C363B}" srcOrd="2" destOrd="0" parTransId="{9FC4E0B6-CC13-485B-9FB0-20BF059315CB}" sibTransId="{5736AB0C-0F60-4BFC-A1CA-7984DEB2E1FD}"/>
    <dgm:cxn modelId="{A25C3C26-F883-4858-8A09-414EC2E4AB17}" srcId="{904F4ADF-BD79-4F02-A345-99B3B1135D40}" destId="{E9360885-126B-4D80-8DCD-C5A87A3DFB5C}" srcOrd="1" destOrd="0" parTransId="{B16D0980-A80E-49F6-94B7-095FF582BF70}" sibTransId="{6518D1DC-1E1F-433A-B4B0-C4CD78042334}"/>
    <dgm:cxn modelId="{BFCB6B38-3CA9-45E6-9B6B-B5374FD44F6C}" type="presOf" srcId="{AD311B2C-4A61-4962-A4DD-31C8B5A12348}" destId="{A695E598-AA16-4A07-A1C7-7D9611C25BBD}" srcOrd="0" destOrd="0" presId="urn:microsoft.com/office/officeart/2018/2/layout/IconVerticalSolidList"/>
    <dgm:cxn modelId="{9D6D1060-90F3-44E5-A205-19FCD46BDBB6}" srcId="{904F4ADF-BD79-4F02-A345-99B3B1135D40}" destId="{FD56342C-E0B7-434C-AB37-6763B0F3CC14}" srcOrd="3" destOrd="0" parTransId="{62F29489-DA3E-4E36-9394-1DD4D2AC9E95}" sibTransId="{59081DD2-7015-453A-9F3F-29B7DEB86A1F}"/>
    <dgm:cxn modelId="{668ED94B-F473-4961-870B-4035AA00DA6F}" type="presOf" srcId="{DE6B44A2-C7F0-4CEA-8A60-1E018118DBD1}" destId="{D73548BC-6A21-459E-BBD1-0668524551A3}" srcOrd="0" destOrd="0" presId="urn:microsoft.com/office/officeart/2018/2/layout/IconVerticalSolidList"/>
    <dgm:cxn modelId="{94FDF877-03B2-4E15-A6AB-678ADB91F419}" type="presOf" srcId="{904F4ADF-BD79-4F02-A345-99B3B1135D40}" destId="{7B08BAC6-2DB8-4958-AE21-11069780C45E}" srcOrd="0" destOrd="0" presId="urn:microsoft.com/office/officeart/2018/2/layout/IconVerticalSolidList"/>
    <dgm:cxn modelId="{924CA97B-B635-4039-A8FA-61DE2A4EE064}" type="presOf" srcId="{EE170AB6-2460-4784-8865-9DB0817C363B}" destId="{7B91F066-CAFF-4338-A6D2-3C166D4E4925}" srcOrd="0" destOrd="0" presId="urn:microsoft.com/office/officeart/2018/2/layout/IconVerticalSolidList"/>
    <dgm:cxn modelId="{FB9E509D-F45B-4B0B-A1D0-213187A77CCA}" type="presOf" srcId="{FD56342C-E0B7-434C-AB37-6763B0F3CC14}" destId="{75ECE762-145D-4D24-8084-5179DD30047B}" srcOrd="0" destOrd="0" presId="urn:microsoft.com/office/officeart/2018/2/layout/IconVerticalSolidList"/>
    <dgm:cxn modelId="{9E50B9B0-CC1D-430D-96FB-9CCDE3108DFC}" type="presOf" srcId="{E9360885-126B-4D80-8DCD-C5A87A3DFB5C}" destId="{01CB63BE-2325-4B55-AE0F-2D4647C9F6C6}" srcOrd="0" destOrd="0" presId="urn:microsoft.com/office/officeart/2018/2/layout/IconVerticalSolidList"/>
    <dgm:cxn modelId="{48C71CBC-D8FD-4EF1-8979-3A21AACF6868}" srcId="{904F4ADF-BD79-4F02-A345-99B3B1135D40}" destId="{DE6B44A2-C7F0-4CEA-8A60-1E018118DBD1}" srcOrd="0" destOrd="0" parTransId="{3B9B0019-FB43-450C-8A6A-AE6E7D6B2B7F}" sibTransId="{32314A42-B4F8-4236-842C-D54E7C1901D3}"/>
    <dgm:cxn modelId="{557AC3E4-C5FB-4C69-946F-9060C69CABB1}" srcId="{904F4ADF-BD79-4F02-A345-99B3B1135D40}" destId="{AD311B2C-4A61-4962-A4DD-31C8B5A12348}" srcOrd="4" destOrd="0" parTransId="{A10865FF-3445-464A-BA68-E515F80440AE}" sibTransId="{823631DB-82D5-4FA0-89E3-D01DB697CE3D}"/>
    <dgm:cxn modelId="{6226EE41-FE54-4041-8CFB-AFBE65E06E67}" type="presParOf" srcId="{7B08BAC6-2DB8-4958-AE21-11069780C45E}" destId="{780EC495-7043-4ED3-A6EC-6D3F71337688}" srcOrd="0" destOrd="0" presId="urn:microsoft.com/office/officeart/2018/2/layout/IconVerticalSolidList"/>
    <dgm:cxn modelId="{DCAB89CE-E80B-4C7D-BC5E-41975CDB0C65}" type="presParOf" srcId="{780EC495-7043-4ED3-A6EC-6D3F71337688}" destId="{061E1327-4DBF-41EC-8ECA-2B76D5832F2A}" srcOrd="0" destOrd="0" presId="urn:microsoft.com/office/officeart/2018/2/layout/IconVerticalSolidList"/>
    <dgm:cxn modelId="{ED1ECE86-06C8-4D42-B594-258648CAE326}" type="presParOf" srcId="{780EC495-7043-4ED3-A6EC-6D3F71337688}" destId="{B4A08C79-3700-4308-AC4E-C4E2E942C4D6}" srcOrd="1" destOrd="0" presId="urn:microsoft.com/office/officeart/2018/2/layout/IconVerticalSolidList"/>
    <dgm:cxn modelId="{B22C659A-5E40-450B-A343-D8C913B075C8}" type="presParOf" srcId="{780EC495-7043-4ED3-A6EC-6D3F71337688}" destId="{0D1E9732-63F4-4DB7-8B2A-DFADE7002AE6}" srcOrd="2" destOrd="0" presId="urn:microsoft.com/office/officeart/2018/2/layout/IconVerticalSolidList"/>
    <dgm:cxn modelId="{D02A2684-D678-498E-8329-633CE46E35B5}" type="presParOf" srcId="{780EC495-7043-4ED3-A6EC-6D3F71337688}" destId="{D73548BC-6A21-459E-BBD1-0668524551A3}" srcOrd="3" destOrd="0" presId="urn:microsoft.com/office/officeart/2018/2/layout/IconVerticalSolidList"/>
    <dgm:cxn modelId="{FCA43CAE-77A2-4C50-A41D-71F6E8EB363A}" type="presParOf" srcId="{7B08BAC6-2DB8-4958-AE21-11069780C45E}" destId="{AA8D15B4-201E-46D3-AC59-7C008340A39F}" srcOrd="1" destOrd="0" presId="urn:microsoft.com/office/officeart/2018/2/layout/IconVerticalSolidList"/>
    <dgm:cxn modelId="{FD69AE4B-7714-4197-AA4F-43B49D778D0E}" type="presParOf" srcId="{7B08BAC6-2DB8-4958-AE21-11069780C45E}" destId="{5C73E9A0-6F30-4F8C-8AFE-0C5DE72290A6}" srcOrd="2" destOrd="0" presId="urn:microsoft.com/office/officeart/2018/2/layout/IconVerticalSolidList"/>
    <dgm:cxn modelId="{17F4D8E1-7FFA-4CAB-9D9E-8E231F9906FE}" type="presParOf" srcId="{5C73E9A0-6F30-4F8C-8AFE-0C5DE72290A6}" destId="{8F05AA37-FC9E-4151-A23E-F22DB46105E4}" srcOrd="0" destOrd="0" presId="urn:microsoft.com/office/officeart/2018/2/layout/IconVerticalSolidList"/>
    <dgm:cxn modelId="{A4746BCC-6A20-4D46-A6D1-213127EDF424}" type="presParOf" srcId="{5C73E9A0-6F30-4F8C-8AFE-0C5DE72290A6}" destId="{CC687C60-1C66-4F92-B74A-AD3C128F0A79}" srcOrd="1" destOrd="0" presId="urn:microsoft.com/office/officeart/2018/2/layout/IconVerticalSolidList"/>
    <dgm:cxn modelId="{32945796-29DC-4126-B8C1-8E09625D8E8E}" type="presParOf" srcId="{5C73E9A0-6F30-4F8C-8AFE-0C5DE72290A6}" destId="{04019359-3A67-4505-A1DF-EE78BA81759B}" srcOrd="2" destOrd="0" presId="urn:microsoft.com/office/officeart/2018/2/layout/IconVerticalSolidList"/>
    <dgm:cxn modelId="{121B46CE-7DF0-44F3-BC19-C5C194CF3AE9}" type="presParOf" srcId="{5C73E9A0-6F30-4F8C-8AFE-0C5DE72290A6}" destId="{01CB63BE-2325-4B55-AE0F-2D4647C9F6C6}" srcOrd="3" destOrd="0" presId="urn:microsoft.com/office/officeart/2018/2/layout/IconVerticalSolidList"/>
    <dgm:cxn modelId="{CC6B0CA8-1171-4FF3-8ED4-5B0DDDE2AD3C}" type="presParOf" srcId="{7B08BAC6-2DB8-4958-AE21-11069780C45E}" destId="{FE9818D4-4A51-4DD7-B371-CE355A490B2C}" srcOrd="3" destOrd="0" presId="urn:microsoft.com/office/officeart/2018/2/layout/IconVerticalSolidList"/>
    <dgm:cxn modelId="{28DA4305-30C9-4F00-89C0-9C4B96E2FF41}" type="presParOf" srcId="{7B08BAC6-2DB8-4958-AE21-11069780C45E}" destId="{E88D90A0-2FFD-4C1B-A0F9-6186072B1607}" srcOrd="4" destOrd="0" presId="urn:microsoft.com/office/officeart/2018/2/layout/IconVerticalSolidList"/>
    <dgm:cxn modelId="{C810525C-B108-41A2-956C-959F9F018D31}" type="presParOf" srcId="{E88D90A0-2FFD-4C1B-A0F9-6186072B1607}" destId="{1FE773B8-AD32-4CA1-B358-3DEA2D519822}" srcOrd="0" destOrd="0" presId="urn:microsoft.com/office/officeart/2018/2/layout/IconVerticalSolidList"/>
    <dgm:cxn modelId="{95A98A6B-568C-40FC-9255-88CF5F878B29}" type="presParOf" srcId="{E88D90A0-2FFD-4C1B-A0F9-6186072B1607}" destId="{DD43421A-5366-4E85-9DD7-B37DF8056CFE}" srcOrd="1" destOrd="0" presId="urn:microsoft.com/office/officeart/2018/2/layout/IconVerticalSolidList"/>
    <dgm:cxn modelId="{D1AFF416-247F-494B-AB90-A6FEEC02E5CD}" type="presParOf" srcId="{E88D90A0-2FFD-4C1B-A0F9-6186072B1607}" destId="{A7AAEC4D-6871-41DD-B069-C58C7062DF8E}" srcOrd="2" destOrd="0" presId="urn:microsoft.com/office/officeart/2018/2/layout/IconVerticalSolidList"/>
    <dgm:cxn modelId="{7EAAD99C-C151-4B4E-AFE4-FB9B5ED1F69B}" type="presParOf" srcId="{E88D90A0-2FFD-4C1B-A0F9-6186072B1607}" destId="{7B91F066-CAFF-4338-A6D2-3C166D4E4925}" srcOrd="3" destOrd="0" presId="urn:microsoft.com/office/officeart/2018/2/layout/IconVerticalSolidList"/>
    <dgm:cxn modelId="{AD2E3F51-3B1C-44E2-87E1-40938B9A7F72}" type="presParOf" srcId="{7B08BAC6-2DB8-4958-AE21-11069780C45E}" destId="{0A71C659-68D6-4099-8C0D-95EC9D0FF577}" srcOrd="5" destOrd="0" presId="urn:microsoft.com/office/officeart/2018/2/layout/IconVerticalSolidList"/>
    <dgm:cxn modelId="{EAAB808E-5C77-4ABF-A28B-EFE3959173E7}" type="presParOf" srcId="{7B08BAC6-2DB8-4958-AE21-11069780C45E}" destId="{7A6AF656-3C5A-4E54-A4F5-BBCEC0243EE4}" srcOrd="6" destOrd="0" presId="urn:microsoft.com/office/officeart/2018/2/layout/IconVerticalSolidList"/>
    <dgm:cxn modelId="{9A936F5F-140D-4B1F-8666-A00348747314}" type="presParOf" srcId="{7A6AF656-3C5A-4E54-A4F5-BBCEC0243EE4}" destId="{941ACD89-0B16-4307-A2EA-172C610FC3BA}" srcOrd="0" destOrd="0" presId="urn:microsoft.com/office/officeart/2018/2/layout/IconVerticalSolidList"/>
    <dgm:cxn modelId="{E1938F3C-DF11-48E5-B38D-097E3DDC2DB3}" type="presParOf" srcId="{7A6AF656-3C5A-4E54-A4F5-BBCEC0243EE4}" destId="{9B6549E4-1B1D-45CC-92CD-26D0ADC84867}" srcOrd="1" destOrd="0" presId="urn:microsoft.com/office/officeart/2018/2/layout/IconVerticalSolidList"/>
    <dgm:cxn modelId="{F55B476B-62DB-4F7E-A059-14ACF80235FC}" type="presParOf" srcId="{7A6AF656-3C5A-4E54-A4F5-BBCEC0243EE4}" destId="{8B8B8E98-7E7B-4B9F-A64E-A95D073A0C23}" srcOrd="2" destOrd="0" presId="urn:microsoft.com/office/officeart/2018/2/layout/IconVerticalSolidList"/>
    <dgm:cxn modelId="{3740AC97-AD0C-457A-9645-F9D9ABF29923}" type="presParOf" srcId="{7A6AF656-3C5A-4E54-A4F5-BBCEC0243EE4}" destId="{75ECE762-145D-4D24-8084-5179DD30047B}" srcOrd="3" destOrd="0" presId="urn:microsoft.com/office/officeart/2018/2/layout/IconVerticalSolidList"/>
    <dgm:cxn modelId="{90615411-55A3-482B-9646-339A3E07D389}" type="presParOf" srcId="{7B08BAC6-2DB8-4958-AE21-11069780C45E}" destId="{9074F4F5-C7B7-44B4-9808-E4080831A433}" srcOrd="7" destOrd="0" presId="urn:microsoft.com/office/officeart/2018/2/layout/IconVerticalSolidList"/>
    <dgm:cxn modelId="{7CB75C9E-4F52-4F25-8D03-BAE6BE943BC0}" type="presParOf" srcId="{7B08BAC6-2DB8-4958-AE21-11069780C45E}" destId="{5D09297A-748C-45EC-B8D5-39202639AC2F}" srcOrd="8" destOrd="0" presId="urn:microsoft.com/office/officeart/2018/2/layout/IconVerticalSolidList"/>
    <dgm:cxn modelId="{D24794F4-BBD5-4A63-BBCE-1A3EEFD43821}" type="presParOf" srcId="{5D09297A-748C-45EC-B8D5-39202639AC2F}" destId="{9855AFE9-F9B2-456F-AD4C-66FCBBA31367}" srcOrd="0" destOrd="0" presId="urn:microsoft.com/office/officeart/2018/2/layout/IconVerticalSolidList"/>
    <dgm:cxn modelId="{B0E5F3CA-CE99-4449-8C17-38C2A4CC78DB}" type="presParOf" srcId="{5D09297A-748C-45EC-B8D5-39202639AC2F}" destId="{A7636C7F-B09D-49FC-9DDC-180F44004E9B}" srcOrd="1" destOrd="0" presId="urn:microsoft.com/office/officeart/2018/2/layout/IconVerticalSolidList"/>
    <dgm:cxn modelId="{AF7704B4-FFFE-4C0D-B933-BDA9F1FEED99}" type="presParOf" srcId="{5D09297A-748C-45EC-B8D5-39202639AC2F}" destId="{6274D47A-B74F-46F9-BFE8-BEF0404F505F}" srcOrd="2" destOrd="0" presId="urn:microsoft.com/office/officeart/2018/2/layout/IconVerticalSolidList"/>
    <dgm:cxn modelId="{161C7108-0081-4ED0-9134-7EC1D407706E}" type="presParOf" srcId="{5D09297A-748C-45EC-B8D5-39202639AC2F}" destId="{A695E598-AA16-4A07-A1C7-7D9611C25BB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CD3628-0140-4FF8-9CA3-A19C9C699148}"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95BF531B-34F2-4E58-A1EA-397CD394E73A}">
      <dgm:prSet/>
      <dgm:spPr/>
      <dgm:t>
        <a:bodyPr/>
        <a:lstStyle/>
        <a:p>
          <a:r>
            <a:rPr lang="en-IN"/>
            <a:t>Hypertension increases risk and worsens is that basically the cognitive decline</a:t>
          </a:r>
          <a:endParaRPr lang="en-US"/>
        </a:p>
      </dgm:t>
    </dgm:pt>
    <dgm:pt modelId="{4F219B42-A110-42C1-BEBD-303AB48CFF71}" type="parTrans" cxnId="{1AA59D9A-28A2-4AAA-A0FB-50EF3BDE09E3}">
      <dgm:prSet/>
      <dgm:spPr/>
      <dgm:t>
        <a:bodyPr/>
        <a:lstStyle/>
        <a:p>
          <a:endParaRPr lang="en-US"/>
        </a:p>
      </dgm:t>
    </dgm:pt>
    <dgm:pt modelId="{CD1FF97B-858F-47F9-A77D-EAECB10C4527}" type="sibTrans" cxnId="{1AA59D9A-28A2-4AAA-A0FB-50EF3BDE09E3}">
      <dgm:prSet/>
      <dgm:spPr/>
      <dgm:t>
        <a:bodyPr/>
        <a:lstStyle/>
        <a:p>
          <a:endParaRPr lang="en-US"/>
        </a:p>
      </dgm:t>
    </dgm:pt>
    <dgm:pt modelId="{0DF3FCE8-EC92-4CF5-BD40-882F04BFDA94}">
      <dgm:prSet/>
      <dgm:spPr/>
      <dgm:t>
        <a:bodyPr/>
        <a:lstStyle/>
        <a:p>
          <a:r>
            <a:rPr lang="en-IN"/>
            <a:t>Diabetes strongly associated with vascular is that basically the dementia development</a:t>
          </a:r>
          <a:endParaRPr lang="en-US"/>
        </a:p>
      </dgm:t>
    </dgm:pt>
    <dgm:pt modelId="{1C5D94D8-34F8-46EB-B77C-72B4470AD50C}" type="parTrans" cxnId="{85F13DA2-7905-4DF1-9D25-22ECD4A15B53}">
      <dgm:prSet/>
      <dgm:spPr/>
      <dgm:t>
        <a:bodyPr/>
        <a:lstStyle/>
        <a:p>
          <a:endParaRPr lang="en-US"/>
        </a:p>
      </dgm:t>
    </dgm:pt>
    <dgm:pt modelId="{2C8D8F1C-4A75-4EDB-8403-12B1705E186D}" type="sibTrans" cxnId="{85F13DA2-7905-4DF1-9D25-22ECD4A15B53}">
      <dgm:prSet/>
      <dgm:spPr/>
      <dgm:t>
        <a:bodyPr/>
        <a:lstStyle/>
        <a:p>
          <a:endParaRPr lang="en-US"/>
        </a:p>
      </dgm:t>
    </dgm:pt>
    <dgm:pt modelId="{34179DFA-B091-45F0-B1F8-3917D50374DC}">
      <dgm:prSet/>
      <dgm:spPr/>
      <dgm:t>
        <a:bodyPr/>
        <a:lstStyle/>
        <a:p>
          <a:r>
            <a:rPr lang="en-IN"/>
            <a:t>Depression common and complicates is that basically the dementia management</a:t>
          </a:r>
          <a:endParaRPr lang="en-US"/>
        </a:p>
      </dgm:t>
    </dgm:pt>
    <dgm:pt modelId="{D02BE769-3168-4A54-8749-729A74999D9B}" type="parTrans" cxnId="{0853E8DD-01DE-45DF-BB32-A72E1F316AF0}">
      <dgm:prSet/>
      <dgm:spPr/>
      <dgm:t>
        <a:bodyPr/>
        <a:lstStyle/>
        <a:p>
          <a:endParaRPr lang="en-US"/>
        </a:p>
      </dgm:t>
    </dgm:pt>
    <dgm:pt modelId="{BEED4153-9856-4E81-82CD-D26251637CF6}" type="sibTrans" cxnId="{0853E8DD-01DE-45DF-BB32-A72E1F316AF0}">
      <dgm:prSet/>
      <dgm:spPr/>
      <dgm:t>
        <a:bodyPr/>
        <a:lstStyle/>
        <a:p>
          <a:endParaRPr lang="en-US"/>
        </a:p>
      </dgm:t>
    </dgm:pt>
    <dgm:pt modelId="{320B8FD5-60B1-4C74-82D2-A8BC309C8B00}">
      <dgm:prSet/>
      <dgm:spPr/>
      <dgm:t>
        <a:bodyPr/>
        <a:lstStyle/>
        <a:p>
          <a:r>
            <a:rPr lang="en-IN"/>
            <a:t>Frailty heightens vulnerability to adverse is that basically the health outcomes (Smith </a:t>
          </a:r>
          <a:r>
            <a:rPr lang="en-IN" i="1"/>
            <a:t>et al.</a:t>
          </a:r>
          <a:r>
            <a:rPr lang="en-IN"/>
            <a:t> 2025)</a:t>
          </a:r>
          <a:endParaRPr lang="en-US"/>
        </a:p>
      </dgm:t>
    </dgm:pt>
    <dgm:pt modelId="{628B78BE-6261-43C4-8694-100FF05009F8}" type="parTrans" cxnId="{16B9342F-EE6E-49DD-BD8A-E51F19A474AB}">
      <dgm:prSet/>
      <dgm:spPr/>
      <dgm:t>
        <a:bodyPr/>
        <a:lstStyle/>
        <a:p>
          <a:endParaRPr lang="en-US"/>
        </a:p>
      </dgm:t>
    </dgm:pt>
    <dgm:pt modelId="{677CAA8E-BFE2-4E7C-AC5E-9BEC19B8F568}" type="sibTrans" cxnId="{16B9342F-EE6E-49DD-BD8A-E51F19A474AB}">
      <dgm:prSet/>
      <dgm:spPr/>
      <dgm:t>
        <a:bodyPr/>
        <a:lstStyle/>
        <a:p>
          <a:endParaRPr lang="en-US"/>
        </a:p>
      </dgm:t>
    </dgm:pt>
    <dgm:pt modelId="{C5BC07AE-4A7E-4404-931F-3FC818AB331B}">
      <dgm:prSet/>
      <dgm:spPr/>
      <dgm:t>
        <a:bodyPr/>
        <a:lstStyle/>
        <a:p>
          <a:r>
            <a:rPr lang="en-IN"/>
            <a:t>Polypharmacy increases medication-related is that basically the risks significantly</a:t>
          </a:r>
          <a:endParaRPr lang="en-US"/>
        </a:p>
      </dgm:t>
    </dgm:pt>
    <dgm:pt modelId="{BCA41B34-2A29-4D0D-B635-E6F336BD93D5}" type="parTrans" cxnId="{0546FC29-BA46-47D8-B097-93E4CE1EC684}">
      <dgm:prSet/>
      <dgm:spPr/>
      <dgm:t>
        <a:bodyPr/>
        <a:lstStyle/>
        <a:p>
          <a:endParaRPr lang="en-US"/>
        </a:p>
      </dgm:t>
    </dgm:pt>
    <dgm:pt modelId="{A4A64FE9-09B5-4373-BA2F-1680B3D5E333}" type="sibTrans" cxnId="{0546FC29-BA46-47D8-B097-93E4CE1EC684}">
      <dgm:prSet/>
      <dgm:spPr/>
      <dgm:t>
        <a:bodyPr/>
        <a:lstStyle/>
        <a:p>
          <a:endParaRPr lang="en-US"/>
        </a:p>
      </dgm:t>
    </dgm:pt>
    <dgm:pt modelId="{3B6B2EBB-A8D2-4A67-A557-0E2701FB6C5F}" type="pres">
      <dgm:prSet presAssocID="{8FCD3628-0140-4FF8-9CA3-A19C9C699148}" presName="linear" presStyleCnt="0">
        <dgm:presLayoutVars>
          <dgm:animLvl val="lvl"/>
          <dgm:resizeHandles val="exact"/>
        </dgm:presLayoutVars>
      </dgm:prSet>
      <dgm:spPr/>
    </dgm:pt>
    <dgm:pt modelId="{9D6511EA-DEF3-40A1-945B-9EE93071B7F9}" type="pres">
      <dgm:prSet presAssocID="{95BF531B-34F2-4E58-A1EA-397CD394E73A}" presName="parentText" presStyleLbl="node1" presStyleIdx="0" presStyleCnt="5">
        <dgm:presLayoutVars>
          <dgm:chMax val="0"/>
          <dgm:bulletEnabled val="1"/>
        </dgm:presLayoutVars>
      </dgm:prSet>
      <dgm:spPr/>
    </dgm:pt>
    <dgm:pt modelId="{29C237B7-D314-4251-A890-74E72C843AA9}" type="pres">
      <dgm:prSet presAssocID="{CD1FF97B-858F-47F9-A77D-EAECB10C4527}" presName="spacer" presStyleCnt="0"/>
      <dgm:spPr/>
    </dgm:pt>
    <dgm:pt modelId="{605F9A25-0874-4347-8B59-DB9E56886972}" type="pres">
      <dgm:prSet presAssocID="{0DF3FCE8-EC92-4CF5-BD40-882F04BFDA94}" presName="parentText" presStyleLbl="node1" presStyleIdx="1" presStyleCnt="5">
        <dgm:presLayoutVars>
          <dgm:chMax val="0"/>
          <dgm:bulletEnabled val="1"/>
        </dgm:presLayoutVars>
      </dgm:prSet>
      <dgm:spPr/>
    </dgm:pt>
    <dgm:pt modelId="{3D6BD2D3-D0CE-4181-8FB5-89E652AADB85}" type="pres">
      <dgm:prSet presAssocID="{2C8D8F1C-4A75-4EDB-8403-12B1705E186D}" presName="spacer" presStyleCnt="0"/>
      <dgm:spPr/>
    </dgm:pt>
    <dgm:pt modelId="{7A8A63C3-3C22-44EE-9064-D8B576EDAA3E}" type="pres">
      <dgm:prSet presAssocID="{34179DFA-B091-45F0-B1F8-3917D50374DC}" presName="parentText" presStyleLbl="node1" presStyleIdx="2" presStyleCnt="5">
        <dgm:presLayoutVars>
          <dgm:chMax val="0"/>
          <dgm:bulletEnabled val="1"/>
        </dgm:presLayoutVars>
      </dgm:prSet>
      <dgm:spPr/>
    </dgm:pt>
    <dgm:pt modelId="{938931C4-6084-43AA-917A-41F5B0F5FA69}" type="pres">
      <dgm:prSet presAssocID="{BEED4153-9856-4E81-82CD-D26251637CF6}" presName="spacer" presStyleCnt="0"/>
      <dgm:spPr/>
    </dgm:pt>
    <dgm:pt modelId="{A8F2959C-4293-42A1-A614-C8A41EA6CED5}" type="pres">
      <dgm:prSet presAssocID="{320B8FD5-60B1-4C74-82D2-A8BC309C8B00}" presName="parentText" presStyleLbl="node1" presStyleIdx="3" presStyleCnt="5">
        <dgm:presLayoutVars>
          <dgm:chMax val="0"/>
          <dgm:bulletEnabled val="1"/>
        </dgm:presLayoutVars>
      </dgm:prSet>
      <dgm:spPr/>
    </dgm:pt>
    <dgm:pt modelId="{BA9E7F64-18A3-4902-B093-09F9AF1119B7}" type="pres">
      <dgm:prSet presAssocID="{677CAA8E-BFE2-4E7C-AC5E-9BEC19B8F568}" presName="spacer" presStyleCnt="0"/>
      <dgm:spPr/>
    </dgm:pt>
    <dgm:pt modelId="{C2B309BC-FB1F-4539-8849-BE495C622571}" type="pres">
      <dgm:prSet presAssocID="{C5BC07AE-4A7E-4404-931F-3FC818AB331B}" presName="parentText" presStyleLbl="node1" presStyleIdx="4" presStyleCnt="5">
        <dgm:presLayoutVars>
          <dgm:chMax val="0"/>
          <dgm:bulletEnabled val="1"/>
        </dgm:presLayoutVars>
      </dgm:prSet>
      <dgm:spPr/>
    </dgm:pt>
  </dgm:ptLst>
  <dgm:cxnLst>
    <dgm:cxn modelId="{4DAAB30E-B10D-46C2-A783-CD3BD6C6E576}" type="presOf" srcId="{34179DFA-B091-45F0-B1F8-3917D50374DC}" destId="{7A8A63C3-3C22-44EE-9064-D8B576EDAA3E}" srcOrd="0" destOrd="0" presId="urn:microsoft.com/office/officeart/2005/8/layout/vList2"/>
    <dgm:cxn modelId="{0546FC29-BA46-47D8-B097-93E4CE1EC684}" srcId="{8FCD3628-0140-4FF8-9CA3-A19C9C699148}" destId="{C5BC07AE-4A7E-4404-931F-3FC818AB331B}" srcOrd="4" destOrd="0" parTransId="{BCA41B34-2A29-4D0D-B635-E6F336BD93D5}" sibTransId="{A4A64FE9-09B5-4373-BA2F-1680B3D5E333}"/>
    <dgm:cxn modelId="{16B9342F-EE6E-49DD-BD8A-E51F19A474AB}" srcId="{8FCD3628-0140-4FF8-9CA3-A19C9C699148}" destId="{320B8FD5-60B1-4C74-82D2-A8BC309C8B00}" srcOrd="3" destOrd="0" parTransId="{628B78BE-6261-43C4-8694-100FF05009F8}" sibTransId="{677CAA8E-BFE2-4E7C-AC5E-9BEC19B8F568}"/>
    <dgm:cxn modelId="{ACA15174-7E14-4079-B0C6-BF24A7DFE131}" type="presOf" srcId="{8FCD3628-0140-4FF8-9CA3-A19C9C699148}" destId="{3B6B2EBB-A8D2-4A67-A557-0E2701FB6C5F}" srcOrd="0" destOrd="0" presId="urn:microsoft.com/office/officeart/2005/8/layout/vList2"/>
    <dgm:cxn modelId="{FE57E258-CED5-4ACA-9AAA-EE780DF7FA1F}" type="presOf" srcId="{0DF3FCE8-EC92-4CF5-BD40-882F04BFDA94}" destId="{605F9A25-0874-4347-8B59-DB9E56886972}" srcOrd="0" destOrd="0" presId="urn:microsoft.com/office/officeart/2005/8/layout/vList2"/>
    <dgm:cxn modelId="{FE5D4E7C-12CB-4837-AA76-D3BCCCA9B00D}" type="presOf" srcId="{C5BC07AE-4A7E-4404-931F-3FC818AB331B}" destId="{C2B309BC-FB1F-4539-8849-BE495C622571}" srcOrd="0" destOrd="0" presId="urn:microsoft.com/office/officeart/2005/8/layout/vList2"/>
    <dgm:cxn modelId="{1AA59D9A-28A2-4AAA-A0FB-50EF3BDE09E3}" srcId="{8FCD3628-0140-4FF8-9CA3-A19C9C699148}" destId="{95BF531B-34F2-4E58-A1EA-397CD394E73A}" srcOrd="0" destOrd="0" parTransId="{4F219B42-A110-42C1-BEBD-303AB48CFF71}" sibTransId="{CD1FF97B-858F-47F9-A77D-EAECB10C4527}"/>
    <dgm:cxn modelId="{B5D79D9A-272E-4EED-9B7A-F125D3E3011D}" type="presOf" srcId="{95BF531B-34F2-4E58-A1EA-397CD394E73A}" destId="{9D6511EA-DEF3-40A1-945B-9EE93071B7F9}" srcOrd="0" destOrd="0" presId="urn:microsoft.com/office/officeart/2005/8/layout/vList2"/>
    <dgm:cxn modelId="{85F13DA2-7905-4DF1-9D25-22ECD4A15B53}" srcId="{8FCD3628-0140-4FF8-9CA3-A19C9C699148}" destId="{0DF3FCE8-EC92-4CF5-BD40-882F04BFDA94}" srcOrd="1" destOrd="0" parTransId="{1C5D94D8-34F8-46EB-B77C-72B4470AD50C}" sibTransId="{2C8D8F1C-4A75-4EDB-8403-12B1705E186D}"/>
    <dgm:cxn modelId="{0853E8DD-01DE-45DF-BB32-A72E1F316AF0}" srcId="{8FCD3628-0140-4FF8-9CA3-A19C9C699148}" destId="{34179DFA-B091-45F0-B1F8-3917D50374DC}" srcOrd="2" destOrd="0" parTransId="{D02BE769-3168-4A54-8749-729A74999D9B}" sibTransId="{BEED4153-9856-4E81-82CD-D26251637CF6}"/>
    <dgm:cxn modelId="{A26A2FF4-E912-43D1-9B61-DE07CC5E2BBB}" type="presOf" srcId="{320B8FD5-60B1-4C74-82D2-A8BC309C8B00}" destId="{A8F2959C-4293-42A1-A614-C8A41EA6CED5}" srcOrd="0" destOrd="0" presId="urn:microsoft.com/office/officeart/2005/8/layout/vList2"/>
    <dgm:cxn modelId="{82A12163-9852-42B7-8F60-9359B603141F}" type="presParOf" srcId="{3B6B2EBB-A8D2-4A67-A557-0E2701FB6C5F}" destId="{9D6511EA-DEF3-40A1-945B-9EE93071B7F9}" srcOrd="0" destOrd="0" presId="urn:microsoft.com/office/officeart/2005/8/layout/vList2"/>
    <dgm:cxn modelId="{B8AE782E-39F7-47DC-96B8-83E1CF9C3223}" type="presParOf" srcId="{3B6B2EBB-A8D2-4A67-A557-0E2701FB6C5F}" destId="{29C237B7-D314-4251-A890-74E72C843AA9}" srcOrd="1" destOrd="0" presId="urn:microsoft.com/office/officeart/2005/8/layout/vList2"/>
    <dgm:cxn modelId="{8431B7D9-5DA6-4E5B-A926-EACAD9EB097A}" type="presParOf" srcId="{3B6B2EBB-A8D2-4A67-A557-0E2701FB6C5F}" destId="{605F9A25-0874-4347-8B59-DB9E56886972}" srcOrd="2" destOrd="0" presId="urn:microsoft.com/office/officeart/2005/8/layout/vList2"/>
    <dgm:cxn modelId="{7778B281-BE3E-43C3-B687-9D81AF105FC3}" type="presParOf" srcId="{3B6B2EBB-A8D2-4A67-A557-0E2701FB6C5F}" destId="{3D6BD2D3-D0CE-4181-8FB5-89E652AADB85}" srcOrd="3" destOrd="0" presId="urn:microsoft.com/office/officeart/2005/8/layout/vList2"/>
    <dgm:cxn modelId="{B355D590-CB96-426C-98DC-D85E0ABCC976}" type="presParOf" srcId="{3B6B2EBB-A8D2-4A67-A557-0E2701FB6C5F}" destId="{7A8A63C3-3C22-44EE-9064-D8B576EDAA3E}" srcOrd="4" destOrd="0" presId="urn:microsoft.com/office/officeart/2005/8/layout/vList2"/>
    <dgm:cxn modelId="{F228A61D-B93E-465F-8BF7-2C212E0E495B}" type="presParOf" srcId="{3B6B2EBB-A8D2-4A67-A557-0E2701FB6C5F}" destId="{938931C4-6084-43AA-917A-41F5B0F5FA69}" srcOrd="5" destOrd="0" presId="urn:microsoft.com/office/officeart/2005/8/layout/vList2"/>
    <dgm:cxn modelId="{13CA076B-EACE-4ABB-8B60-C7AA570950C8}" type="presParOf" srcId="{3B6B2EBB-A8D2-4A67-A557-0E2701FB6C5F}" destId="{A8F2959C-4293-42A1-A614-C8A41EA6CED5}" srcOrd="6" destOrd="0" presId="urn:microsoft.com/office/officeart/2005/8/layout/vList2"/>
    <dgm:cxn modelId="{AE8DE3EE-A761-4C23-B96B-9078E2A9C963}" type="presParOf" srcId="{3B6B2EBB-A8D2-4A67-A557-0E2701FB6C5F}" destId="{BA9E7F64-18A3-4902-B093-09F9AF1119B7}" srcOrd="7" destOrd="0" presId="urn:microsoft.com/office/officeart/2005/8/layout/vList2"/>
    <dgm:cxn modelId="{B01E689A-BA54-4F31-854E-4902C174F80E}" type="presParOf" srcId="{3B6B2EBB-A8D2-4A67-A557-0E2701FB6C5F}" destId="{C2B309BC-FB1F-4539-8849-BE495C622571}"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53493E-4F1D-4DFC-8D61-62AAD75B015D}"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2F240024-72ED-49AA-B3DC-C3B6063256D2}">
      <dgm:prSet/>
      <dgm:spPr/>
      <dgm:t>
        <a:bodyPr/>
        <a:lstStyle/>
        <a:p>
          <a:r>
            <a:rPr lang="en-IN"/>
            <a:t>Healthy diet reduces long-term brain degeneration risk at the same point of time</a:t>
          </a:r>
          <a:endParaRPr lang="en-US"/>
        </a:p>
      </dgm:t>
    </dgm:pt>
    <dgm:pt modelId="{0BC52A4D-60D1-44B0-96DA-517A326EBAE6}" type="parTrans" cxnId="{79F7D985-A598-4B64-8FB0-CC424F377DBF}">
      <dgm:prSet/>
      <dgm:spPr/>
      <dgm:t>
        <a:bodyPr/>
        <a:lstStyle/>
        <a:p>
          <a:endParaRPr lang="en-US"/>
        </a:p>
      </dgm:t>
    </dgm:pt>
    <dgm:pt modelId="{F002EDCA-21C3-41F2-B376-F6D6890819CC}" type="sibTrans" cxnId="{79F7D985-A598-4B64-8FB0-CC424F377DBF}">
      <dgm:prSet/>
      <dgm:spPr/>
      <dgm:t>
        <a:bodyPr/>
        <a:lstStyle/>
        <a:p>
          <a:endParaRPr lang="en-US"/>
        </a:p>
      </dgm:t>
    </dgm:pt>
    <dgm:pt modelId="{C86D2415-BB9D-4393-8883-17FFE1BFBEB3}">
      <dgm:prSet/>
      <dgm:spPr/>
      <dgm:t>
        <a:bodyPr/>
        <a:lstStyle/>
        <a:p>
          <a:r>
            <a:rPr lang="en-IN"/>
            <a:t>Regular exercise improves vascular and cognitive health is eventually the main reason for it.</a:t>
          </a:r>
          <a:endParaRPr lang="en-US"/>
        </a:p>
      </dgm:t>
    </dgm:pt>
    <dgm:pt modelId="{0D96695A-0B2F-46C1-891A-FD859D261E79}" type="parTrans" cxnId="{6ACDB2BC-AF8F-4C80-ADCD-729AB2F6128F}">
      <dgm:prSet/>
      <dgm:spPr/>
      <dgm:t>
        <a:bodyPr/>
        <a:lstStyle/>
        <a:p>
          <a:endParaRPr lang="en-US"/>
        </a:p>
      </dgm:t>
    </dgm:pt>
    <dgm:pt modelId="{2FFF998D-B3A3-497C-8C7D-D1F4358A3348}" type="sibTrans" cxnId="{6ACDB2BC-AF8F-4C80-ADCD-729AB2F6128F}">
      <dgm:prSet/>
      <dgm:spPr/>
      <dgm:t>
        <a:bodyPr/>
        <a:lstStyle/>
        <a:p>
          <a:endParaRPr lang="en-US"/>
        </a:p>
      </dgm:t>
    </dgm:pt>
    <dgm:pt modelId="{012FC3A8-C634-4BAC-A156-BBF774B92E04}">
      <dgm:prSet/>
      <dgm:spPr/>
      <dgm:t>
        <a:bodyPr/>
        <a:lstStyle/>
        <a:p>
          <a:r>
            <a:rPr lang="en-IN"/>
            <a:t>Smoking cessation lowers the dementia progression likelihood comprehensively</a:t>
          </a:r>
          <a:endParaRPr lang="en-US"/>
        </a:p>
      </dgm:t>
    </dgm:pt>
    <dgm:pt modelId="{D0C26758-E0D5-4D4A-B26E-716E8F3CEC6E}" type="parTrans" cxnId="{A430A709-7FFF-4468-B9CF-173FE9B49743}">
      <dgm:prSet/>
      <dgm:spPr/>
      <dgm:t>
        <a:bodyPr/>
        <a:lstStyle/>
        <a:p>
          <a:endParaRPr lang="en-US"/>
        </a:p>
      </dgm:t>
    </dgm:pt>
    <dgm:pt modelId="{39CF0F8A-D4D9-4461-9938-87569BE168C7}" type="sibTrans" cxnId="{A430A709-7FFF-4468-B9CF-173FE9B49743}">
      <dgm:prSet/>
      <dgm:spPr/>
      <dgm:t>
        <a:bodyPr/>
        <a:lstStyle/>
        <a:p>
          <a:endParaRPr lang="en-US"/>
        </a:p>
      </dgm:t>
    </dgm:pt>
    <dgm:pt modelId="{FAF42DDD-2838-4B4A-A48C-CE184A925244}">
      <dgm:prSet/>
      <dgm:spPr/>
      <dgm:t>
        <a:bodyPr/>
        <a:lstStyle/>
        <a:p>
          <a:r>
            <a:rPr lang="en-IN"/>
            <a:t>Social engagement protects against the cognitive decline risks at the same point of time (Gray </a:t>
          </a:r>
          <a:r>
            <a:rPr lang="en-IN" i="1"/>
            <a:t>et al.</a:t>
          </a:r>
          <a:r>
            <a:rPr lang="en-IN"/>
            <a:t> 2022)</a:t>
          </a:r>
          <a:endParaRPr lang="en-US"/>
        </a:p>
      </dgm:t>
    </dgm:pt>
    <dgm:pt modelId="{63899DAD-4FD6-4526-82DA-708204100CDC}" type="parTrans" cxnId="{88F6C2A4-4801-4D1F-95AC-0F7B4F5E4DA4}">
      <dgm:prSet/>
      <dgm:spPr/>
      <dgm:t>
        <a:bodyPr/>
        <a:lstStyle/>
        <a:p>
          <a:endParaRPr lang="en-US"/>
        </a:p>
      </dgm:t>
    </dgm:pt>
    <dgm:pt modelId="{577174AD-AB4C-41EF-A3BC-79C69C374FB2}" type="sibTrans" cxnId="{88F6C2A4-4801-4D1F-95AC-0F7B4F5E4DA4}">
      <dgm:prSet/>
      <dgm:spPr/>
      <dgm:t>
        <a:bodyPr/>
        <a:lstStyle/>
        <a:p>
          <a:endParaRPr lang="en-US"/>
        </a:p>
      </dgm:t>
    </dgm:pt>
    <dgm:pt modelId="{7F2EF7AB-F44A-49A6-A377-4D5A9BD665D9}">
      <dgm:prSet/>
      <dgm:spPr/>
      <dgm:t>
        <a:bodyPr/>
        <a:lstStyle/>
        <a:p>
          <a:r>
            <a:rPr lang="en-IN"/>
            <a:t>Managing hypertension prevents the vascular-related cognitive damage at the same point of time</a:t>
          </a:r>
          <a:endParaRPr lang="en-US"/>
        </a:p>
      </dgm:t>
    </dgm:pt>
    <dgm:pt modelId="{56450612-2A52-4378-A78C-D247DB0264A6}" type="parTrans" cxnId="{9B926FC2-0E84-4AA7-8E1E-2FD44A806235}">
      <dgm:prSet/>
      <dgm:spPr/>
      <dgm:t>
        <a:bodyPr/>
        <a:lstStyle/>
        <a:p>
          <a:endParaRPr lang="en-US"/>
        </a:p>
      </dgm:t>
    </dgm:pt>
    <dgm:pt modelId="{742B4D1C-4530-4857-909D-10973CE920B2}" type="sibTrans" cxnId="{9B926FC2-0E84-4AA7-8E1E-2FD44A806235}">
      <dgm:prSet/>
      <dgm:spPr/>
      <dgm:t>
        <a:bodyPr/>
        <a:lstStyle/>
        <a:p>
          <a:endParaRPr lang="en-US"/>
        </a:p>
      </dgm:t>
    </dgm:pt>
    <dgm:pt modelId="{14340489-AED3-4156-B647-72464A520D2E}" type="pres">
      <dgm:prSet presAssocID="{0A53493E-4F1D-4DFC-8D61-62AAD75B015D}" presName="diagram" presStyleCnt="0">
        <dgm:presLayoutVars>
          <dgm:dir/>
          <dgm:resizeHandles val="exact"/>
        </dgm:presLayoutVars>
      </dgm:prSet>
      <dgm:spPr/>
    </dgm:pt>
    <dgm:pt modelId="{4C68E44E-AC0C-43B7-844A-962DCE5F1A91}" type="pres">
      <dgm:prSet presAssocID="{2F240024-72ED-49AA-B3DC-C3B6063256D2}" presName="node" presStyleLbl="node1" presStyleIdx="0" presStyleCnt="5">
        <dgm:presLayoutVars>
          <dgm:bulletEnabled val="1"/>
        </dgm:presLayoutVars>
      </dgm:prSet>
      <dgm:spPr/>
    </dgm:pt>
    <dgm:pt modelId="{5B94E885-580A-42FC-8649-48B01EB7C3CF}" type="pres">
      <dgm:prSet presAssocID="{F002EDCA-21C3-41F2-B376-F6D6890819CC}" presName="sibTrans" presStyleCnt="0"/>
      <dgm:spPr/>
    </dgm:pt>
    <dgm:pt modelId="{6C2575F6-13F0-43D5-B13C-12304B891E61}" type="pres">
      <dgm:prSet presAssocID="{C86D2415-BB9D-4393-8883-17FFE1BFBEB3}" presName="node" presStyleLbl="node1" presStyleIdx="1" presStyleCnt="5">
        <dgm:presLayoutVars>
          <dgm:bulletEnabled val="1"/>
        </dgm:presLayoutVars>
      </dgm:prSet>
      <dgm:spPr/>
    </dgm:pt>
    <dgm:pt modelId="{8EF670D0-6F1A-43A0-B74F-3CF9F2DDFD0D}" type="pres">
      <dgm:prSet presAssocID="{2FFF998D-B3A3-497C-8C7D-D1F4358A3348}" presName="sibTrans" presStyleCnt="0"/>
      <dgm:spPr/>
    </dgm:pt>
    <dgm:pt modelId="{CC42D8A9-C8A1-40F6-9C47-F1246F6CCB86}" type="pres">
      <dgm:prSet presAssocID="{012FC3A8-C634-4BAC-A156-BBF774B92E04}" presName="node" presStyleLbl="node1" presStyleIdx="2" presStyleCnt="5">
        <dgm:presLayoutVars>
          <dgm:bulletEnabled val="1"/>
        </dgm:presLayoutVars>
      </dgm:prSet>
      <dgm:spPr/>
    </dgm:pt>
    <dgm:pt modelId="{9349E609-26C7-43A1-BE22-9FAC1E8D5928}" type="pres">
      <dgm:prSet presAssocID="{39CF0F8A-D4D9-4461-9938-87569BE168C7}" presName="sibTrans" presStyleCnt="0"/>
      <dgm:spPr/>
    </dgm:pt>
    <dgm:pt modelId="{38F94530-5641-406F-B104-8A2A44901904}" type="pres">
      <dgm:prSet presAssocID="{FAF42DDD-2838-4B4A-A48C-CE184A925244}" presName="node" presStyleLbl="node1" presStyleIdx="3" presStyleCnt="5">
        <dgm:presLayoutVars>
          <dgm:bulletEnabled val="1"/>
        </dgm:presLayoutVars>
      </dgm:prSet>
      <dgm:spPr/>
    </dgm:pt>
    <dgm:pt modelId="{42DC6DEC-5B76-44E8-9842-5B55D8B10A94}" type="pres">
      <dgm:prSet presAssocID="{577174AD-AB4C-41EF-A3BC-79C69C374FB2}" presName="sibTrans" presStyleCnt="0"/>
      <dgm:spPr/>
    </dgm:pt>
    <dgm:pt modelId="{8E19A97D-CF9D-4589-82D6-9EFD0C74E680}" type="pres">
      <dgm:prSet presAssocID="{7F2EF7AB-F44A-49A6-A377-4D5A9BD665D9}" presName="node" presStyleLbl="node1" presStyleIdx="4" presStyleCnt="5">
        <dgm:presLayoutVars>
          <dgm:bulletEnabled val="1"/>
        </dgm:presLayoutVars>
      </dgm:prSet>
      <dgm:spPr/>
    </dgm:pt>
  </dgm:ptLst>
  <dgm:cxnLst>
    <dgm:cxn modelId="{A430A709-7FFF-4468-B9CF-173FE9B49743}" srcId="{0A53493E-4F1D-4DFC-8D61-62AAD75B015D}" destId="{012FC3A8-C634-4BAC-A156-BBF774B92E04}" srcOrd="2" destOrd="0" parTransId="{D0C26758-E0D5-4D4A-B26E-716E8F3CEC6E}" sibTransId="{39CF0F8A-D4D9-4461-9938-87569BE168C7}"/>
    <dgm:cxn modelId="{7848940A-7BAC-4B9D-BE76-3853CE64D80A}" type="presOf" srcId="{012FC3A8-C634-4BAC-A156-BBF774B92E04}" destId="{CC42D8A9-C8A1-40F6-9C47-F1246F6CCB86}" srcOrd="0" destOrd="0" presId="urn:microsoft.com/office/officeart/2005/8/layout/default"/>
    <dgm:cxn modelId="{8D37571C-AC86-44F1-B39A-D7C576D3CD3E}" type="presOf" srcId="{FAF42DDD-2838-4B4A-A48C-CE184A925244}" destId="{38F94530-5641-406F-B104-8A2A44901904}" srcOrd="0" destOrd="0" presId="urn:microsoft.com/office/officeart/2005/8/layout/default"/>
    <dgm:cxn modelId="{679FD635-42FA-4FC6-AEA9-32979CF754A4}" type="presOf" srcId="{7F2EF7AB-F44A-49A6-A377-4D5A9BD665D9}" destId="{8E19A97D-CF9D-4589-82D6-9EFD0C74E680}" srcOrd="0" destOrd="0" presId="urn:microsoft.com/office/officeart/2005/8/layout/default"/>
    <dgm:cxn modelId="{4DA50439-84DE-4C03-A3FF-7379F9FFA533}" type="presOf" srcId="{0A53493E-4F1D-4DFC-8D61-62AAD75B015D}" destId="{14340489-AED3-4156-B647-72464A520D2E}" srcOrd="0" destOrd="0" presId="urn:microsoft.com/office/officeart/2005/8/layout/default"/>
    <dgm:cxn modelId="{E36EEC6F-0A49-4062-AA2C-B8D724235F5F}" type="presOf" srcId="{C86D2415-BB9D-4393-8883-17FFE1BFBEB3}" destId="{6C2575F6-13F0-43D5-B13C-12304B891E61}" srcOrd="0" destOrd="0" presId="urn:microsoft.com/office/officeart/2005/8/layout/default"/>
    <dgm:cxn modelId="{79F7D985-A598-4B64-8FB0-CC424F377DBF}" srcId="{0A53493E-4F1D-4DFC-8D61-62AAD75B015D}" destId="{2F240024-72ED-49AA-B3DC-C3B6063256D2}" srcOrd="0" destOrd="0" parTransId="{0BC52A4D-60D1-44B0-96DA-517A326EBAE6}" sibTransId="{F002EDCA-21C3-41F2-B376-F6D6890819CC}"/>
    <dgm:cxn modelId="{88F6C2A4-4801-4D1F-95AC-0F7B4F5E4DA4}" srcId="{0A53493E-4F1D-4DFC-8D61-62AAD75B015D}" destId="{FAF42DDD-2838-4B4A-A48C-CE184A925244}" srcOrd="3" destOrd="0" parTransId="{63899DAD-4FD6-4526-82DA-708204100CDC}" sibTransId="{577174AD-AB4C-41EF-A3BC-79C69C374FB2}"/>
    <dgm:cxn modelId="{C835EEB7-93A8-472F-A53D-741186BFF119}" type="presOf" srcId="{2F240024-72ED-49AA-B3DC-C3B6063256D2}" destId="{4C68E44E-AC0C-43B7-844A-962DCE5F1A91}" srcOrd="0" destOrd="0" presId="urn:microsoft.com/office/officeart/2005/8/layout/default"/>
    <dgm:cxn modelId="{6ACDB2BC-AF8F-4C80-ADCD-729AB2F6128F}" srcId="{0A53493E-4F1D-4DFC-8D61-62AAD75B015D}" destId="{C86D2415-BB9D-4393-8883-17FFE1BFBEB3}" srcOrd="1" destOrd="0" parTransId="{0D96695A-0B2F-46C1-891A-FD859D261E79}" sibTransId="{2FFF998D-B3A3-497C-8C7D-D1F4358A3348}"/>
    <dgm:cxn modelId="{9B926FC2-0E84-4AA7-8E1E-2FD44A806235}" srcId="{0A53493E-4F1D-4DFC-8D61-62AAD75B015D}" destId="{7F2EF7AB-F44A-49A6-A377-4D5A9BD665D9}" srcOrd="4" destOrd="0" parTransId="{56450612-2A52-4378-A78C-D247DB0264A6}" sibTransId="{742B4D1C-4530-4857-909D-10973CE920B2}"/>
    <dgm:cxn modelId="{86956A01-6FA2-461D-AE7F-8B8F73D64E11}" type="presParOf" srcId="{14340489-AED3-4156-B647-72464A520D2E}" destId="{4C68E44E-AC0C-43B7-844A-962DCE5F1A91}" srcOrd="0" destOrd="0" presId="urn:microsoft.com/office/officeart/2005/8/layout/default"/>
    <dgm:cxn modelId="{7E9A63AE-BE2B-4D5F-9DF2-ACFCFF74013B}" type="presParOf" srcId="{14340489-AED3-4156-B647-72464A520D2E}" destId="{5B94E885-580A-42FC-8649-48B01EB7C3CF}" srcOrd="1" destOrd="0" presId="urn:microsoft.com/office/officeart/2005/8/layout/default"/>
    <dgm:cxn modelId="{B264240E-5D54-4EB1-898D-1FE3647645C2}" type="presParOf" srcId="{14340489-AED3-4156-B647-72464A520D2E}" destId="{6C2575F6-13F0-43D5-B13C-12304B891E61}" srcOrd="2" destOrd="0" presId="urn:microsoft.com/office/officeart/2005/8/layout/default"/>
    <dgm:cxn modelId="{23E5C3D1-AE08-48FE-8EB6-DEAD7F62AF2D}" type="presParOf" srcId="{14340489-AED3-4156-B647-72464A520D2E}" destId="{8EF670D0-6F1A-43A0-B74F-3CF9F2DDFD0D}" srcOrd="3" destOrd="0" presId="urn:microsoft.com/office/officeart/2005/8/layout/default"/>
    <dgm:cxn modelId="{395F021E-ECF0-4986-9B07-4786B9519A43}" type="presParOf" srcId="{14340489-AED3-4156-B647-72464A520D2E}" destId="{CC42D8A9-C8A1-40F6-9C47-F1246F6CCB86}" srcOrd="4" destOrd="0" presId="urn:microsoft.com/office/officeart/2005/8/layout/default"/>
    <dgm:cxn modelId="{AE0D8CAC-3E65-4608-A013-DC3AFBC70B70}" type="presParOf" srcId="{14340489-AED3-4156-B647-72464A520D2E}" destId="{9349E609-26C7-43A1-BE22-9FAC1E8D5928}" srcOrd="5" destOrd="0" presId="urn:microsoft.com/office/officeart/2005/8/layout/default"/>
    <dgm:cxn modelId="{FDDB3D73-E6C3-4C60-82DE-2CC5CFEDB0A8}" type="presParOf" srcId="{14340489-AED3-4156-B647-72464A520D2E}" destId="{38F94530-5641-406F-B104-8A2A44901904}" srcOrd="6" destOrd="0" presId="urn:microsoft.com/office/officeart/2005/8/layout/default"/>
    <dgm:cxn modelId="{042410CF-3BBB-4DA9-A8E6-B6202059329E}" type="presParOf" srcId="{14340489-AED3-4156-B647-72464A520D2E}" destId="{42DC6DEC-5B76-44E8-9842-5B55D8B10A94}" srcOrd="7" destOrd="0" presId="urn:microsoft.com/office/officeart/2005/8/layout/default"/>
    <dgm:cxn modelId="{6409EB9D-6E9E-4397-BC74-DEBC002DDC8D}" type="presParOf" srcId="{14340489-AED3-4156-B647-72464A520D2E}" destId="{8E19A97D-CF9D-4589-82D6-9EFD0C74E680}"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287C955-F52A-4774-83CE-A432276DEFF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6FD6777-ED51-4DF3-9EC2-73F51C828518}">
      <dgm:prSet/>
      <dgm:spPr/>
      <dgm:t>
        <a:bodyPr/>
        <a:lstStyle/>
        <a:p>
          <a:r>
            <a:rPr lang="en-IN"/>
            <a:t>Empathy strengthens trust and encourages meaningful patient engagement at the same point of time</a:t>
          </a:r>
          <a:endParaRPr lang="en-US"/>
        </a:p>
      </dgm:t>
    </dgm:pt>
    <dgm:pt modelId="{A2A2C1DE-AABD-4313-9477-0A6ADA3CA86C}" type="parTrans" cxnId="{E70942C9-D99A-45B6-B83A-AEEC3E525BD4}">
      <dgm:prSet/>
      <dgm:spPr/>
      <dgm:t>
        <a:bodyPr/>
        <a:lstStyle/>
        <a:p>
          <a:endParaRPr lang="en-US"/>
        </a:p>
      </dgm:t>
    </dgm:pt>
    <dgm:pt modelId="{06E8DC42-CEB8-4807-88DF-29E5427993E4}" type="sibTrans" cxnId="{E70942C9-D99A-45B6-B83A-AEEC3E525BD4}">
      <dgm:prSet/>
      <dgm:spPr/>
      <dgm:t>
        <a:bodyPr/>
        <a:lstStyle/>
        <a:p>
          <a:endParaRPr lang="en-US"/>
        </a:p>
      </dgm:t>
    </dgm:pt>
    <dgm:pt modelId="{D9BF1D3F-5D43-44A2-A4BF-087903360024}">
      <dgm:prSet/>
      <dgm:spPr/>
      <dgm:t>
        <a:bodyPr/>
        <a:lstStyle/>
        <a:p>
          <a:r>
            <a:rPr lang="en-IN"/>
            <a:t>Active listening supports personalised communication and understanding on a overall basis </a:t>
          </a:r>
          <a:endParaRPr lang="en-US"/>
        </a:p>
      </dgm:t>
    </dgm:pt>
    <dgm:pt modelId="{4C679B1D-C26C-4C52-96BF-398D6EC1DFE4}" type="parTrans" cxnId="{EB9FF0E5-694F-4B86-8C11-20AA9551A972}">
      <dgm:prSet/>
      <dgm:spPr/>
      <dgm:t>
        <a:bodyPr/>
        <a:lstStyle/>
        <a:p>
          <a:endParaRPr lang="en-US"/>
        </a:p>
      </dgm:t>
    </dgm:pt>
    <dgm:pt modelId="{C7E7ACAF-E922-4F66-8CDC-719449668277}" type="sibTrans" cxnId="{EB9FF0E5-694F-4B86-8C11-20AA9551A972}">
      <dgm:prSet/>
      <dgm:spPr/>
      <dgm:t>
        <a:bodyPr/>
        <a:lstStyle/>
        <a:p>
          <a:endParaRPr lang="en-US"/>
        </a:p>
      </dgm:t>
    </dgm:pt>
    <dgm:pt modelId="{C5721EAE-C32E-4544-BB85-61E378572AF5}">
      <dgm:prSet/>
      <dgm:spPr/>
      <dgm:t>
        <a:bodyPr/>
        <a:lstStyle/>
        <a:p>
          <a:r>
            <a:rPr lang="en-IN"/>
            <a:t>Shared decisions empower the overall patient autonomy and informed choices accordingly (Wang, Song and Niu, 2022)</a:t>
          </a:r>
          <a:endParaRPr lang="en-US"/>
        </a:p>
      </dgm:t>
    </dgm:pt>
    <dgm:pt modelId="{250E4854-BE92-4CA3-9C9B-E15AC540E604}" type="parTrans" cxnId="{AFAAF7AF-798E-4CD8-A9CC-1DF2315336ED}">
      <dgm:prSet/>
      <dgm:spPr/>
      <dgm:t>
        <a:bodyPr/>
        <a:lstStyle/>
        <a:p>
          <a:endParaRPr lang="en-US"/>
        </a:p>
      </dgm:t>
    </dgm:pt>
    <dgm:pt modelId="{EAE8AE2B-FB34-4504-BF87-831A92964EDC}" type="sibTrans" cxnId="{AFAAF7AF-798E-4CD8-A9CC-1DF2315336ED}">
      <dgm:prSet/>
      <dgm:spPr/>
      <dgm:t>
        <a:bodyPr/>
        <a:lstStyle/>
        <a:p>
          <a:endParaRPr lang="en-US"/>
        </a:p>
      </dgm:t>
    </dgm:pt>
    <dgm:pt modelId="{BAEAEC59-7CE5-4258-BEC5-D831D54E1CB9}">
      <dgm:prSet/>
      <dgm:spPr/>
      <dgm:t>
        <a:bodyPr/>
        <a:lstStyle/>
        <a:p>
          <a:r>
            <a:rPr lang="en-IN"/>
            <a:t>Cultural awareness eventually plays a significant role to ensures inclusive, respectful dementia care</a:t>
          </a:r>
          <a:endParaRPr lang="en-US"/>
        </a:p>
      </dgm:t>
    </dgm:pt>
    <dgm:pt modelId="{B91BB259-025A-4A5B-BDF9-1FF5E3FBB492}" type="parTrans" cxnId="{16C9B738-0426-439D-AC7E-CE911CD84A0E}">
      <dgm:prSet/>
      <dgm:spPr/>
      <dgm:t>
        <a:bodyPr/>
        <a:lstStyle/>
        <a:p>
          <a:endParaRPr lang="en-US"/>
        </a:p>
      </dgm:t>
    </dgm:pt>
    <dgm:pt modelId="{668E4B10-62DD-44DB-9FAF-500333431DC0}" type="sibTrans" cxnId="{16C9B738-0426-439D-AC7E-CE911CD84A0E}">
      <dgm:prSet/>
      <dgm:spPr/>
      <dgm:t>
        <a:bodyPr/>
        <a:lstStyle/>
        <a:p>
          <a:endParaRPr lang="en-US"/>
        </a:p>
      </dgm:t>
    </dgm:pt>
    <dgm:pt modelId="{D679A2E6-6CE8-484E-A439-E4177E278DAD}">
      <dgm:prSet/>
      <dgm:spPr/>
      <dgm:t>
        <a:bodyPr/>
        <a:lstStyle/>
        <a:p>
          <a:r>
            <a:rPr lang="en-IN"/>
            <a:t>Collaboration with the families enhances the overall continuity across care settings comprehensively.</a:t>
          </a:r>
          <a:endParaRPr lang="en-US"/>
        </a:p>
      </dgm:t>
    </dgm:pt>
    <dgm:pt modelId="{8C3F4711-5906-4BF3-A5B8-80B5F9AB6E5F}" type="parTrans" cxnId="{1D6D6565-77BD-4CFD-BAE1-C536BEC87D37}">
      <dgm:prSet/>
      <dgm:spPr/>
      <dgm:t>
        <a:bodyPr/>
        <a:lstStyle/>
        <a:p>
          <a:endParaRPr lang="en-US"/>
        </a:p>
      </dgm:t>
    </dgm:pt>
    <dgm:pt modelId="{58003474-B350-49E8-BB15-67DA4B084E43}" type="sibTrans" cxnId="{1D6D6565-77BD-4CFD-BAE1-C536BEC87D37}">
      <dgm:prSet/>
      <dgm:spPr/>
      <dgm:t>
        <a:bodyPr/>
        <a:lstStyle/>
        <a:p>
          <a:endParaRPr lang="en-US"/>
        </a:p>
      </dgm:t>
    </dgm:pt>
    <dgm:pt modelId="{6D1C41AE-1C66-42D9-A93F-D3D7A05A89BC}" type="pres">
      <dgm:prSet presAssocID="{B287C955-F52A-4774-83CE-A432276DEFF1}" presName="hierChild1" presStyleCnt="0">
        <dgm:presLayoutVars>
          <dgm:chPref val="1"/>
          <dgm:dir/>
          <dgm:animOne val="branch"/>
          <dgm:animLvl val="lvl"/>
          <dgm:resizeHandles/>
        </dgm:presLayoutVars>
      </dgm:prSet>
      <dgm:spPr/>
    </dgm:pt>
    <dgm:pt modelId="{FE0CA29F-28A2-49A0-AAF8-F7176585E1BE}" type="pres">
      <dgm:prSet presAssocID="{C6FD6777-ED51-4DF3-9EC2-73F51C828518}" presName="hierRoot1" presStyleCnt="0"/>
      <dgm:spPr/>
    </dgm:pt>
    <dgm:pt modelId="{A8EDF1C1-793E-4E0B-B856-8349A3EB117B}" type="pres">
      <dgm:prSet presAssocID="{C6FD6777-ED51-4DF3-9EC2-73F51C828518}" presName="composite" presStyleCnt="0"/>
      <dgm:spPr/>
    </dgm:pt>
    <dgm:pt modelId="{55F92A5A-D191-44B3-8A3D-264CFE54623F}" type="pres">
      <dgm:prSet presAssocID="{C6FD6777-ED51-4DF3-9EC2-73F51C828518}" presName="background" presStyleLbl="node0" presStyleIdx="0" presStyleCnt="5"/>
      <dgm:spPr/>
    </dgm:pt>
    <dgm:pt modelId="{AE737E12-137A-431A-BFB3-CB1D7E0A089E}" type="pres">
      <dgm:prSet presAssocID="{C6FD6777-ED51-4DF3-9EC2-73F51C828518}" presName="text" presStyleLbl="fgAcc0" presStyleIdx="0" presStyleCnt="5">
        <dgm:presLayoutVars>
          <dgm:chPref val="3"/>
        </dgm:presLayoutVars>
      </dgm:prSet>
      <dgm:spPr/>
    </dgm:pt>
    <dgm:pt modelId="{224C6B2E-41D7-44A5-91E2-203F303C7572}" type="pres">
      <dgm:prSet presAssocID="{C6FD6777-ED51-4DF3-9EC2-73F51C828518}" presName="hierChild2" presStyleCnt="0"/>
      <dgm:spPr/>
    </dgm:pt>
    <dgm:pt modelId="{64717C24-7638-4971-A59A-70F9439861CF}" type="pres">
      <dgm:prSet presAssocID="{D9BF1D3F-5D43-44A2-A4BF-087903360024}" presName="hierRoot1" presStyleCnt="0"/>
      <dgm:spPr/>
    </dgm:pt>
    <dgm:pt modelId="{F2AE3D92-4E16-4C36-9B2F-5A1E4FD246CB}" type="pres">
      <dgm:prSet presAssocID="{D9BF1D3F-5D43-44A2-A4BF-087903360024}" presName="composite" presStyleCnt="0"/>
      <dgm:spPr/>
    </dgm:pt>
    <dgm:pt modelId="{D02F6B6E-475F-4B50-95BD-5268A1276FB4}" type="pres">
      <dgm:prSet presAssocID="{D9BF1D3F-5D43-44A2-A4BF-087903360024}" presName="background" presStyleLbl="node0" presStyleIdx="1" presStyleCnt="5"/>
      <dgm:spPr/>
    </dgm:pt>
    <dgm:pt modelId="{86D13A8D-3BDE-4262-B9B4-ED1470D68F7F}" type="pres">
      <dgm:prSet presAssocID="{D9BF1D3F-5D43-44A2-A4BF-087903360024}" presName="text" presStyleLbl="fgAcc0" presStyleIdx="1" presStyleCnt="5">
        <dgm:presLayoutVars>
          <dgm:chPref val="3"/>
        </dgm:presLayoutVars>
      </dgm:prSet>
      <dgm:spPr/>
    </dgm:pt>
    <dgm:pt modelId="{40D91C8F-6C96-4E8E-A8AF-B1F73EA43F29}" type="pres">
      <dgm:prSet presAssocID="{D9BF1D3F-5D43-44A2-A4BF-087903360024}" presName="hierChild2" presStyleCnt="0"/>
      <dgm:spPr/>
    </dgm:pt>
    <dgm:pt modelId="{0716D5CE-1D67-42E6-BD0E-A0EE020CE29C}" type="pres">
      <dgm:prSet presAssocID="{C5721EAE-C32E-4544-BB85-61E378572AF5}" presName="hierRoot1" presStyleCnt="0"/>
      <dgm:spPr/>
    </dgm:pt>
    <dgm:pt modelId="{F829B923-BDFF-41B2-856A-F25D72C80E71}" type="pres">
      <dgm:prSet presAssocID="{C5721EAE-C32E-4544-BB85-61E378572AF5}" presName="composite" presStyleCnt="0"/>
      <dgm:spPr/>
    </dgm:pt>
    <dgm:pt modelId="{55914366-52D4-4FF1-9B51-18CD1725369F}" type="pres">
      <dgm:prSet presAssocID="{C5721EAE-C32E-4544-BB85-61E378572AF5}" presName="background" presStyleLbl="node0" presStyleIdx="2" presStyleCnt="5"/>
      <dgm:spPr/>
    </dgm:pt>
    <dgm:pt modelId="{0FA55741-1F85-4867-854B-2E38B41696DA}" type="pres">
      <dgm:prSet presAssocID="{C5721EAE-C32E-4544-BB85-61E378572AF5}" presName="text" presStyleLbl="fgAcc0" presStyleIdx="2" presStyleCnt="5">
        <dgm:presLayoutVars>
          <dgm:chPref val="3"/>
        </dgm:presLayoutVars>
      </dgm:prSet>
      <dgm:spPr/>
    </dgm:pt>
    <dgm:pt modelId="{CD0B5BD7-AAB9-477A-9AA7-4E0A2B7CF0A9}" type="pres">
      <dgm:prSet presAssocID="{C5721EAE-C32E-4544-BB85-61E378572AF5}" presName="hierChild2" presStyleCnt="0"/>
      <dgm:spPr/>
    </dgm:pt>
    <dgm:pt modelId="{AA8F4D67-0863-4E3A-9C82-3BB7836B0959}" type="pres">
      <dgm:prSet presAssocID="{BAEAEC59-7CE5-4258-BEC5-D831D54E1CB9}" presName="hierRoot1" presStyleCnt="0"/>
      <dgm:spPr/>
    </dgm:pt>
    <dgm:pt modelId="{B0335EFD-652D-406E-A3E5-D5DAB7D63504}" type="pres">
      <dgm:prSet presAssocID="{BAEAEC59-7CE5-4258-BEC5-D831D54E1CB9}" presName="composite" presStyleCnt="0"/>
      <dgm:spPr/>
    </dgm:pt>
    <dgm:pt modelId="{5CC5A20F-2A9F-4493-A30E-9D28470BC3A9}" type="pres">
      <dgm:prSet presAssocID="{BAEAEC59-7CE5-4258-BEC5-D831D54E1CB9}" presName="background" presStyleLbl="node0" presStyleIdx="3" presStyleCnt="5"/>
      <dgm:spPr/>
    </dgm:pt>
    <dgm:pt modelId="{43F52616-8BE3-4B51-A536-980DCC70A485}" type="pres">
      <dgm:prSet presAssocID="{BAEAEC59-7CE5-4258-BEC5-D831D54E1CB9}" presName="text" presStyleLbl="fgAcc0" presStyleIdx="3" presStyleCnt="5">
        <dgm:presLayoutVars>
          <dgm:chPref val="3"/>
        </dgm:presLayoutVars>
      </dgm:prSet>
      <dgm:spPr/>
    </dgm:pt>
    <dgm:pt modelId="{598C9BBE-1528-43B2-BAF8-B489159109FB}" type="pres">
      <dgm:prSet presAssocID="{BAEAEC59-7CE5-4258-BEC5-D831D54E1CB9}" presName="hierChild2" presStyleCnt="0"/>
      <dgm:spPr/>
    </dgm:pt>
    <dgm:pt modelId="{83245B41-6A05-4AD2-95FA-1D3701B47F65}" type="pres">
      <dgm:prSet presAssocID="{D679A2E6-6CE8-484E-A439-E4177E278DAD}" presName="hierRoot1" presStyleCnt="0"/>
      <dgm:spPr/>
    </dgm:pt>
    <dgm:pt modelId="{846DFC91-D47D-4DE7-971C-65914AB84C9B}" type="pres">
      <dgm:prSet presAssocID="{D679A2E6-6CE8-484E-A439-E4177E278DAD}" presName="composite" presStyleCnt="0"/>
      <dgm:spPr/>
    </dgm:pt>
    <dgm:pt modelId="{77302A47-6852-4393-9B2B-651BE794EFDE}" type="pres">
      <dgm:prSet presAssocID="{D679A2E6-6CE8-484E-A439-E4177E278DAD}" presName="background" presStyleLbl="node0" presStyleIdx="4" presStyleCnt="5"/>
      <dgm:spPr/>
    </dgm:pt>
    <dgm:pt modelId="{E0562142-4103-42E4-9E47-627F4E470D3C}" type="pres">
      <dgm:prSet presAssocID="{D679A2E6-6CE8-484E-A439-E4177E278DAD}" presName="text" presStyleLbl="fgAcc0" presStyleIdx="4" presStyleCnt="5">
        <dgm:presLayoutVars>
          <dgm:chPref val="3"/>
        </dgm:presLayoutVars>
      </dgm:prSet>
      <dgm:spPr/>
    </dgm:pt>
    <dgm:pt modelId="{28671D6E-BD52-4434-B288-F112F09A8C92}" type="pres">
      <dgm:prSet presAssocID="{D679A2E6-6CE8-484E-A439-E4177E278DAD}" presName="hierChild2" presStyleCnt="0"/>
      <dgm:spPr/>
    </dgm:pt>
  </dgm:ptLst>
  <dgm:cxnLst>
    <dgm:cxn modelId="{16C9B738-0426-439D-AC7E-CE911CD84A0E}" srcId="{B287C955-F52A-4774-83CE-A432276DEFF1}" destId="{BAEAEC59-7CE5-4258-BEC5-D831D54E1CB9}" srcOrd="3" destOrd="0" parTransId="{B91BB259-025A-4A5B-BDF9-1FF5E3FBB492}" sibTransId="{668E4B10-62DD-44DB-9FAF-500333431DC0}"/>
    <dgm:cxn modelId="{1D6D6565-77BD-4CFD-BAE1-C536BEC87D37}" srcId="{B287C955-F52A-4774-83CE-A432276DEFF1}" destId="{D679A2E6-6CE8-484E-A439-E4177E278DAD}" srcOrd="4" destOrd="0" parTransId="{8C3F4711-5906-4BF3-A5B8-80B5F9AB6E5F}" sibTransId="{58003474-B350-49E8-BB15-67DA4B084E43}"/>
    <dgm:cxn modelId="{3DBFAF47-A1FA-4412-9CFB-2B535DAB889C}" type="presOf" srcId="{C5721EAE-C32E-4544-BB85-61E378572AF5}" destId="{0FA55741-1F85-4867-854B-2E38B41696DA}" srcOrd="0" destOrd="0" presId="urn:microsoft.com/office/officeart/2005/8/layout/hierarchy1"/>
    <dgm:cxn modelId="{3F185F6A-C489-4213-A797-12E14BFF9421}" type="presOf" srcId="{B287C955-F52A-4774-83CE-A432276DEFF1}" destId="{6D1C41AE-1C66-42D9-A93F-D3D7A05A89BC}" srcOrd="0" destOrd="0" presId="urn:microsoft.com/office/officeart/2005/8/layout/hierarchy1"/>
    <dgm:cxn modelId="{E1709E54-0205-4AD8-A1E7-0D258CE73D8F}" type="presOf" srcId="{D679A2E6-6CE8-484E-A439-E4177E278DAD}" destId="{E0562142-4103-42E4-9E47-627F4E470D3C}" srcOrd="0" destOrd="0" presId="urn:microsoft.com/office/officeart/2005/8/layout/hierarchy1"/>
    <dgm:cxn modelId="{34DB9D81-4CFA-42AE-B2AB-2DBDB0C8D985}" type="presOf" srcId="{BAEAEC59-7CE5-4258-BEC5-D831D54E1CB9}" destId="{43F52616-8BE3-4B51-A536-980DCC70A485}" srcOrd="0" destOrd="0" presId="urn:microsoft.com/office/officeart/2005/8/layout/hierarchy1"/>
    <dgm:cxn modelId="{5B54A7AC-98FC-47F3-9796-C6DE439611E1}" type="presOf" srcId="{D9BF1D3F-5D43-44A2-A4BF-087903360024}" destId="{86D13A8D-3BDE-4262-B9B4-ED1470D68F7F}" srcOrd="0" destOrd="0" presId="urn:microsoft.com/office/officeart/2005/8/layout/hierarchy1"/>
    <dgm:cxn modelId="{AFAAF7AF-798E-4CD8-A9CC-1DF2315336ED}" srcId="{B287C955-F52A-4774-83CE-A432276DEFF1}" destId="{C5721EAE-C32E-4544-BB85-61E378572AF5}" srcOrd="2" destOrd="0" parTransId="{250E4854-BE92-4CA3-9C9B-E15AC540E604}" sibTransId="{EAE8AE2B-FB34-4504-BF87-831A92964EDC}"/>
    <dgm:cxn modelId="{E70942C9-D99A-45B6-B83A-AEEC3E525BD4}" srcId="{B287C955-F52A-4774-83CE-A432276DEFF1}" destId="{C6FD6777-ED51-4DF3-9EC2-73F51C828518}" srcOrd="0" destOrd="0" parTransId="{A2A2C1DE-AABD-4313-9477-0A6ADA3CA86C}" sibTransId="{06E8DC42-CEB8-4807-88DF-29E5427993E4}"/>
    <dgm:cxn modelId="{EB9FF0E5-694F-4B86-8C11-20AA9551A972}" srcId="{B287C955-F52A-4774-83CE-A432276DEFF1}" destId="{D9BF1D3F-5D43-44A2-A4BF-087903360024}" srcOrd="1" destOrd="0" parTransId="{4C679B1D-C26C-4C52-96BF-398D6EC1DFE4}" sibTransId="{C7E7ACAF-E922-4F66-8CDC-719449668277}"/>
    <dgm:cxn modelId="{71788AFC-13FF-4C70-A870-A7DB3D5D12DC}" type="presOf" srcId="{C6FD6777-ED51-4DF3-9EC2-73F51C828518}" destId="{AE737E12-137A-431A-BFB3-CB1D7E0A089E}" srcOrd="0" destOrd="0" presId="urn:microsoft.com/office/officeart/2005/8/layout/hierarchy1"/>
    <dgm:cxn modelId="{2B9ECBDF-629A-4483-A3DC-96890315F5A9}" type="presParOf" srcId="{6D1C41AE-1C66-42D9-A93F-D3D7A05A89BC}" destId="{FE0CA29F-28A2-49A0-AAF8-F7176585E1BE}" srcOrd="0" destOrd="0" presId="urn:microsoft.com/office/officeart/2005/8/layout/hierarchy1"/>
    <dgm:cxn modelId="{FA8D9468-BA70-45DA-B4CA-771B19E4A6E5}" type="presParOf" srcId="{FE0CA29F-28A2-49A0-AAF8-F7176585E1BE}" destId="{A8EDF1C1-793E-4E0B-B856-8349A3EB117B}" srcOrd="0" destOrd="0" presId="urn:microsoft.com/office/officeart/2005/8/layout/hierarchy1"/>
    <dgm:cxn modelId="{4D0A00D4-3896-42DC-B40C-7BBD6E9F7F1A}" type="presParOf" srcId="{A8EDF1C1-793E-4E0B-B856-8349A3EB117B}" destId="{55F92A5A-D191-44B3-8A3D-264CFE54623F}" srcOrd="0" destOrd="0" presId="urn:microsoft.com/office/officeart/2005/8/layout/hierarchy1"/>
    <dgm:cxn modelId="{E994FF80-E0D0-4713-A073-223352BAF9E8}" type="presParOf" srcId="{A8EDF1C1-793E-4E0B-B856-8349A3EB117B}" destId="{AE737E12-137A-431A-BFB3-CB1D7E0A089E}" srcOrd="1" destOrd="0" presId="urn:microsoft.com/office/officeart/2005/8/layout/hierarchy1"/>
    <dgm:cxn modelId="{1C381CCC-3CE9-4130-9B67-68B3FDD56ADD}" type="presParOf" srcId="{FE0CA29F-28A2-49A0-AAF8-F7176585E1BE}" destId="{224C6B2E-41D7-44A5-91E2-203F303C7572}" srcOrd="1" destOrd="0" presId="urn:microsoft.com/office/officeart/2005/8/layout/hierarchy1"/>
    <dgm:cxn modelId="{451FD2E4-6825-430C-B5F1-7CCA646C1C52}" type="presParOf" srcId="{6D1C41AE-1C66-42D9-A93F-D3D7A05A89BC}" destId="{64717C24-7638-4971-A59A-70F9439861CF}" srcOrd="1" destOrd="0" presId="urn:microsoft.com/office/officeart/2005/8/layout/hierarchy1"/>
    <dgm:cxn modelId="{44A1720A-F3DE-4CE0-BDCE-E2DAE7BED3E2}" type="presParOf" srcId="{64717C24-7638-4971-A59A-70F9439861CF}" destId="{F2AE3D92-4E16-4C36-9B2F-5A1E4FD246CB}" srcOrd="0" destOrd="0" presId="urn:microsoft.com/office/officeart/2005/8/layout/hierarchy1"/>
    <dgm:cxn modelId="{E648BF56-7B23-47BE-9E30-2A81F260C332}" type="presParOf" srcId="{F2AE3D92-4E16-4C36-9B2F-5A1E4FD246CB}" destId="{D02F6B6E-475F-4B50-95BD-5268A1276FB4}" srcOrd="0" destOrd="0" presId="urn:microsoft.com/office/officeart/2005/8/layout/hierarchy1"/>
    <dgm:cxn modelId="{9BDD05EE-C860-4407-A019-6300FA9AA2A3}" type="presParOf" srcId="{F2AE3D92-4E16-4C36-9B2F-5A1E4FD246CB}" destId="{86D13A8D-3BDE-4262-B9B4-ED1470D68F7F}" srcOrd="1" destOrd="0" presId="urn:microsoft.com/office/officeart/2005/8/layout/hierarchy1"/>
    <dgm:cxn modelId="{7662B57C-161D-4391-8FD8-6C385548DBA4}" type="presParOf" srcId="{64717C24-7638-4971-A59A-70F9439861CF}" destId="{40D91C8F-6C96-4E8E-A8AF-B1F73EA43F29}" srcOrd="1" destOrd="0" presId="urn:microsoft.com/office/officeart/2005/8/layout/hierarchy1"/>
    <dgm:cxn modelId="{76956B95-C32D-4D02-BB7A-15B4BBF00EEA}" type="presParOf" srcId="{6D1C41AE-1C66-42D9-A93F-D3D7A05A89BC}" destId="{0716D5CE-1D67-42E6-BD0E-A0EE020CE29C}" srcOrd="2" destOrd="0" presId="urn:microsoft.com/office/officeart/2005/8/layout/hierarchy1"/>
    <dgm:cxn modelId="{2E5EC921-0838-45CB-A41B-8BA853051333}" type="presParOf" srcId="{0716D5CE-1D67-42E6-BD0E-A0EE020CE29C}" destId="{F829B923-BDFF-41B2-856A-F25D72C80E71}" srcOrd="0" destOrd="0" presId="urn:microsoft.com/office/officeart/2005/8/layout/hierarchy1"/>
    <dgm:cxn modelId="{C7373646-6D8E-4597-A1E3-338E0FA8E073}" type="presParOf" srcId="{F829B923-BDFF-41B2-856A-F25D72C80E71}" destId="{55914366-52D4-4FF1-9B51-18CD1725369F}" srcOrd="0" destOrd="0" presId="urn:microsoft.com/office/officeart/2005/8/layout/hierarchy1"/>
    <dgm:cxn modelId="{39CE1AD6-7132-4BD6-9B70-EB2CB481DCAF}" type="presParOf" srcId="{F829B923-BDFF-41B2-856A-F25D72C80E71}" destId="{0FA55741-1F85-4867-854B-2E38B41696DA}" srcOrd="1" destOrd="0" presId="urn:microsoft.com/office/officeart/2005/8/layout/hierarchy1"/>
    <dgm:cxn modelId="{729FBFBF-9DD0-40EE-8E7C-7E600585461B}" type="presParOf" srcId="{0716D5CE-1D67-42E6-BD0E-A0EE020CE29C}" destId="{CD0B5BD7-AAB9-477A-9AA7-4E0A2B7CF0A9}" srcOrd="1" destOrd="0" presId="urn:microsoft.com/office/officeart/2005/8/layout/hierarchy1"/>
    <dgm:cxn modelId="{BA685B10-9FCD-403C-925B-812F0ECA0129}" type="presParOf" srcId="{6D1C41AE-1C66-42D9-A93F-D3D7A05A89BC}" destId="{AA8F4D67-0863-4E3A-9C82-3BB7836B0959}" srcOrd="3" destOrd="0" presId="urn:microsoft.com/office/officeart/2005/8/layout/hierarchy1"/>
    <dgm:cxn modelId="{0010BB49-CC02-4B2C-8F42-AD87371C808E}" type="presParOf" srcId="{AA8F4D67-0863-4E3A-9C82-3BB7836B0959}" destId="{B0335EFD-652D-406E-A3E5-D5DAB7D63504}" srcOrd="0" destOrd="0" presId="urn:microsoft.com/office/officeart/2005/8/layout/hierarchy1"/>
    <dgm:cxn modelId="{7D0FDBDA-CEB6-4334-B29C-9802B46F8863}" type="presParOf" srcId="{B0335EFD-652D-406E-A3E5-D5DAB7D63504}" destId="{5CC5A20F-2A9F-4493-A30E-9D28470BC3A9}" srcOrd="0" destOrd="0" presId="urn:microsoft.com/office/officeart/2005/8/layout/hierarchy1"/>
    <dgm:cxn modelId="{92BD5F3F-B948-4CBD-8A97-C0403C1B7C2D}" type="presParOf" srcId="{B0335EFD-652D-406E-A3E5-D5DAB7D63504}" destId="{43F52616-8BE3-4B51-A536-980DCC70A485}" srcOrd="1" destOrd="0" presId="urn:microsoft.com/office/officeart/2005/8/layout/hierarchy1"/>
    <dgm:cxn modelId="{42B40EB1-261C-4946-82A8-B9E24524A4E5}" type="presParOf" srcId="{AA8F4D67-0863-4E3A-9C82-3BB7836B0959}" destId="{598C9BBE-1528-43B2-BAF8-B489159109FB}" srcOrd="1" destOrd="0" presId="urn:microsoft.com/office/officeart/2005/8/layout/hierarchy1"/>
    <dgm:cxn modelId="{69A9CE21-B6DC-48D8-9340-008AB9CE6D01}" type="presParOf" srcId="{6D1C41AE-1C66-42D9-A93F-D3D7A05A89BC}" destId="{83245B41-6A05-4AD2-95FA-1D3701B47F65}" srcOrd="4" destOrd="0" presId="urn:microsoft.com/office/officeart/2005/8/layout/hierarchy1"/>
    <dgm:cxn modelId="{7C79F610-7DD8-4C73-A4AF-C4C4A78B60EA}" type="presParOf" srcId="{83245B41-6A05-4AD2-95FA-1D3701B47F65}" destId="{846DFC91-D47D-4DE7-971C-65914AB84C9B}" srcOrd="0" destOrd="0" presId="urn:microsoft.com/office/officeart/2005/8/layout/hierarchy1"/>
    <dgm:cxn modelId="{99E0216E-D73F-4581-ABB6-6DC87AA5F0BD}" type="presParOf" srcId="{846DFC91-D47D-4DE7-971C-65914AB84C9B}" destId="{77302A47-6852-4393-9B2B-651BE794EFDE}" srcOrd="0" destOrd="0" presId="urn:microsoft.com/office/officeart/2005/8/layout/hierarchy1"/>
    <dgm:cxn modelId="{74B70051-60EE-43F5-914A-8F127FA78110}" type="presParOf" srcId="{846DFC91-D47D-4DE7-971C-65914AB84C9B}" destId="{E0562142-4103-42E4-9E47-627F4E470D3C}" srcOrd="1" destOrd="0" presId="urn:microsoft.com/office/officeart/2005/8/layout/hierarchy1"/>
    <dgm:cxn modelId="{9756EF49-A9CE-476A-8556-3F1A58522DFC}" type="presParOf" srcId="{83245B41-6A05-4AD2-95FA-1D3701B47F65}" destId="{28671D6E-BD52-4434-B288-F112F09A8C9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0563FDA-EC9B-43CC-B941-58D26AF761BA}"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663C9A47-B45B-419C-A59E-B1D220E61189}">
      <dgm:prSet phldrT="[Text]" custT="1"/>
      <dgm:spPr/>
      <dgm:t>
        <a:bodyPr/>
        <a:lstStyle/>
        <a:p>
          <a:pPr>
            <a:buNone/>
          </a:pPr>
          <a:r>
            <a:rPr lang="en-GB" sz="800" b="1">
              <a:solidFill>
                <a:schemeClr val="bg1"/>
              </a:solidFill>
              <a:latin typeface="Trebuchet MS" panose="020B0603020202020204" pitchFamily="34" charset="0"/>
            </a:rPr>
            <a:t>Shared Decision Making</a:t>
          </a:r>
          <a:endParaRPr lang="en-GB" sz="800">
            <a:solidFill>
              <a:schemeClr val="bg1"/>
            </a:solidFill>
            <a:latin typeface="Trebuchet MS" panose="020B0603020202020204" pitchFamily="34" charset="0"/>
          </a:endParaRPr>
        </a:p>
      </dgm:t>
    </dgm:pt>
    <dgm:pt modelId="{83AFB951-AF3A-46F1-B3D7-318949C27F17}" type="parTrans" cxnId="{28DE3075-6F2B-4F79-A03D-3810ABB3C22A}">
      <dgm:prSet/>
      <dgm:spPr/>
      <dgm:t>
        <a:bodyPr/>
        <a:lstStyle/>
        <a:p>
          <a:endParaRPr lang="en-GB"/>
        </a:p>
      </dgm:t>
    </dgm:pt>
    <dgm:pt modelId="{959405BF-171F-4C53-B4D7-211030BEA3C4}" type="sibTrans" cxnId="{28DE3075-6F2B-4F79-A03D-3810ABB3C22A}">
      <dgm:prSet/>
      <dgm:spPr/>
      <dgm:t>
        <a:bodyPr/>
        <a:lstStyle/>
        <a:p>
          <a:endParaRPr lang="en-GB"/>
        </a:p>
      </dgm:t>
    </dgm:pt>
    <dgm:pt modelId="{18B586EC-3976-47F7-96BA-1E15C16E2041}">
      <dgm:prSet phldrT="[Text]" custT="1"/>
      <dgm:spPr/>
      <dgm:t>
        <a:bodyPr/>
        <a:lstStyle/>
        <a:p>
          <a:pPr>
            <a:buNone/>
          </a:pPr>
          <a:r>
            <a:rPr lang="en-GB" sz="800" dirty="0">
              <a:solidFill>
                <a:schemeClr val="bg1"/>
              </a:solidFill>
              <a:latin typeface="Trebuchet MS" panose="020B0603020202020204" pitchFamily="34" charset="0"/>
            </a:rPr>
            <a:t>People with dementia, families, and clinicians jointly plan care, treatment and support, ensuring decisions reflect preferences, cognitive needs, and lifestyle.</a:t>
          </a:r>
        </a:p>
      </dgm:t>
    </dgm:pt>
    <dgm:pt modelId="{931F352A-CEBA-4F88-96AF-6A15560C7F25}" type="parTrans" cxnId="{F99579AC-D5FD-4280-8D73-20081BD668C5}">
      <dgm:prSet/>
      <dgm:spPr/>
      <dgm:t>
        <a:bodyPr/>
        <a:lstStyle/>
        <a:p>
          <a:endParaRPr lang="en-GB"/>
        </a:p>
      </dgm:t>
    </dgm:pt>
    <dgm:pt modelId="{CE54383D-008F-46A8-99E9-7BFBA15D626D}" type="sibTrans" cxnId="{F99579AC-D5FD-4280-8D73-20081BD668C5}">
      <dgm:prSet/>
      <dgm:spPr/>
      <dgm:t>
        <a:bodyPr/>
        <a:lstStyle/>
        <a:p>
          <a:endParaRPr lang="en-GB"/>
        </a:p>
      </dgm:t>
    </dgm:pt>
    <dgm:pt modelId="{C0FEAE33-D3DE-4BE0-A6C7-75346C763508}">
      <dgm:prSet phldrT="[Text]" custT="1"/>
      <dgm:spPr/>
      <dgm:t>
        <a:bodyPr/>
        <a:lstStyle/>
        <a:p>
          <a:pPr>
            <a:buNone/>
          </a:pPr>
          <a:r>
            <a:rPr lang="en-GB" sz="800" b="1">
              <a:solidFill>
                <a:schemeClr val="bg1"/>
              </a:solidFill>
              <a:latin typeface="Trebuchet MS" panose="020B0603020202020204" pitchFamily="34" charset="0"/>
            </a:rPr>
            <a:t>Supported Self-Management</a:t>
          </a:r>
          <a:endParaRPr lang="en-GB" sz="800">
            <a:solidFill>
              <a:schemeClr val="bg1"/>
            </a:solidFill>
            <a:latin typeface="Trebuchet MS" panose="020B0603020202020204" pitchFamily="34" charset="0"/>
          </a:endParaRPr>
        </a:p>
      </dgm:t>
    </dgm:pt>
    <dgm:pt modelId="{5F2BDF30-8BC6-400A-8656-F3CBA72ABD4B}" type="parTrans" cxnId="{EE449858-8DDA-472D-B8D0-CFC3AE89866B}">
      <dgm:prSet/>
      <dgm:spPr/>
      <dgm:t>
        <a:bodyPr/>
        <a:lstStyle/>
        <a:p>
          <a:endParaRPr lang="en-GB"/>
        </a:p>
      </dgm:t>
    </dgm:pt>
    <dgm:pt modelId="{3D76900E-0879-446F-AE4D-10734396AA48}" type="sibTrans" cxnId="{EE449858-8DDA-472D-B8D0-CFC3AE89866B}">
      <dgm:prSet/>
      <dgm:spPr/>
      <dgm:t>
        <a:bodyPr/>
        <a:lstStyle/>
        <a:p>
          <a:endParaRPr lang="en-GB"/>
        </a:p>
      </dgm:t>
    </dgm:pt>
    <dgm:pt modelId="{C3531C83-C071-47E8-A182-DF2963639D32}">
      <dgm:prSet phldrT="[Text]" custT="1"/>
      <dgm:spPr/>
      <dgm:t>
        <a:bodyPr/>
        <a:lstStyle/>
        <a:p>
          <a:pPr>
            <a:buNone/>
          </a:pPr>
          <a:r>
            <a:rPr lang="en-GB" sz="800">
              <a:solidFill>
                <a:schemeClr val="bg1"/>
              </a:solidFill>
              <a:latin typeface="Trebuchet MS" panose="020B0603020202020204" pitchFamily="34" charset="0"/>
            </a:rPr>
            <a:t>Memory aids, routines, environmental cues, and caregiver coaching help maintain independence and manage daily activities safely</a:t>
          </a:r>
          <a:r>
            <a:rPr lang="en-GB" sz="700">
              <a:solidFill>
                <a:schemeClr val="bg1"/>
              </a:solidFill>
              <a:latin typeface="Trebuchet MS" panose="020B0603020202020204" pitchFamily="34" charset="0"/>
            </a:rPr>
            <a:t>.</a:t>
          </a:r>
        </a:p>
      </dgm:t>
    </dgm:pt>
    <dgm:pt modelId="{4DB4FF55-1413-4FD7-A427-04A8DB591B3F}" type="parTrans" cxnId="{85E0D37D-B231-4CB7-82F9-2DC5FCB9F4DE}">
      <dgm:prSet/>
      <dgm:spPr/>
      <dgm:t>
        <a:bodyPr/>
        <a:lstStyle/>
        <a:p>
          <a:endParaRPr lang="en-GB"/>
        </a:p>
      </dgm:t>
    </dgm:pt>
    <dgm:pt modelId="{4D010D1B-6C97-4296-A01D-8D379264A826}" type="sibTrans" cxnId="{85E0D37D-B231-4CB7-82F9-2DC5FCB9F4DE}">
      <dgm:prSet/>
      <dgm:spPr/>
      <dgm:t>
        <a:bodyPr/>
        <a:lstStyle/>
        <a:p>
          <a:endParaRPr lang="en-GB"/>
        </a:p>
      </dgm:t>
    </dgm:pt>
    <dgm:pt modelId="{2F8DB71A-7F52-4A08-B0A4-9384A5FC10BC}">
      <dgm:prSet custT="1"/>
      <dgm:spPr/>
      <dgm:t>
        <a:bodyPr/>
        <a:lstStyle/>
        <a:p>
          <a:pPr>
            <a:buNone/>
          </a:pPr>
          <a:r>
            <a:rPr lang="en-GB" sz="800" b="1">
              <a:solidFill>
                <a:schemeClr val="bg1"/>
              </a:solidFill>
              <a:latin typeface="Trebuchet MS" panose="020B0603020202020204" pitchFamily="34" charset="0"/>
            </a:rPr>
            <a:t>Personalised Care &amp; Support Planning</a:t>
          </a:r>
          <a:endParaRPr lang="en-GB" sz="800">
            <a:solidFill>
              <a:schemeClr val="bg1"/>
            </a:solidFill>
            <a:latin typeface="Trebuchet MS" panose="020B0603020202020204" pitchFamily="34" charset="0"/>
          </a:endParaRPr>
        </a:p>
      </dgm:t>
    </dgm:pt>
    <dgm:pt modelId="{F20CE450-EC47-429A-913C-51AC5D0C1F2E}" type="parTrans" cxnId="{28202ECA-1337-46B6-B241-12C013244D3F}">
      <dgm:prSet/>
      <dgm:spPr/>
      <dgm:t>
        <a:bodyPr/>
        <a:lstStyle/>
        <a:p>
          <a:endParaRPr lang="en-GB"/>
        </a:p>
      </dgm:t>
    </dgm:pt>
    <dgm:pt modelId="{CE2B7537-0B44-408B-AD6E-E9C23384B2CB}" type="sibTrans" cxnId="{28202ECA-1337-46B6-B241-12C013244D3F}">
      <dgm:prSet/>
      <dgm:spPr/>
      <dgm:t>
        <a:bodyPr/>
        <a:lstStyle/>
        <a:p>
          <a:endParaRPr lang="en-GB"/>
        </a:p>
      </dgm:t>
    </dgm:pt>
    <dgm:pt modelId="{18ACBC79-0605-43FC-A376-AACA8CDE764F}">
      <dgm:prSet custT="1"/>
      <dgm:spPr/>
      <dgm:t>
        <a:bodyPr/>
        <a:lstStyle/>
        <a:p>
          <a:pPr>
            <a:buNone/>
          </a:pPr>
          <a:r>
            <a:rPr lang="en-GB" sz="800">
              <a:solidFill>
                <a:schemeClr val="bg1"/>
              </a:solidFill>
              <a:latin typeface="Trebuchet MS" panose="020B0603020202020204" pitchFamily="34" charset="0"/>
            </a:rPr>
            <a:t>Holistic plans integrate medical treatment, behavioural needs, mental health, home safety, and social priorities for stable long-term care.</a:t>
          </a:r>
        </a:p>
      </dgm:t>
    </dgm:pt>
    <dgm:pt modelId="{C5036C7B-1E5E-448C-880C-F53F2BBA1BDF}" type="parTrans" cxnId="{92905FD9-2867-44C8-B9C3-B93DA411876C}">
      <dgm:prSet/>
      <dgm:spPr/>
      <dgm:t>
        <a:bodyPr/>
        <a:lstStyle/>
        <a:p>
          <a:endParaRPr lang="en-GB"/>
        </a:p>
      </dgm:t>
    </dgm:pt>
    <dgm:pt modelId="{28EF7078-A24E-4648-8175-BE4457F75837}" type="sibTrans" cxnId="{92905FD9-2867-44C8-B9C3-B93DA411876C}">
      <dgm:prSet/>
      <dgm:spPr/>
      <dgm:t>
        <a:bodyPr/>
        <a:lstStyle/>
        <a:p>
          <a:endParaRPr lang="en-GB"/>
        </a:p>
      </dgm:t>
    </dgm:pt>
    <dgm:pt modelId="{228C9AA1-6F92-4C88-A662-536A88126B89}">
      <dgm:prSet custT="1"/>
      <dgm:spPr/>
      <dgm:t>
        <a:bodyPr/>
        <a:lstStyle/>
        <a:p>
          <a:pPr>
            <a:buNone/>
          </a:pPr>
          <a:r>
            <a:rPr lang="en-GB" sz="800" b="1">
              <a:solidFill>
                <a:schemeClr val="bg1"/>
              </a:solidFill>
              <a:latin typeface="Trebuchet MS" panose="020B0603020202020204" pitchFamily="34" charset="0"/>
            </a:rPr>
            <a:t>Social Prescribing &amp; Community Support</a:t>
          </a:r>
          <a:endParaRPr lang="en-GB" sz="800">
            <a:solidFill>
              <a:schemeClr val="bg1"/>
            </a:solidFill>
            <a:latin typeface="Trebuchet MS" panose="020B0603020202020204" pitchFamily="34" charset="0"/>
          </a:endParaRPr>
        </a:p>
      </dgm:t>
    </dgm:pt>
    <dgm:pt modelId="{ECD7AD5A-A9DE-4125-959A-E3B39AC0F0B0}" type="parTrans" cxnId="{72BF5196-4EE8-4A38-B0A3-67A0EA48A268}">
      <dgm:prSet/>
      <dgm:spPr/>
      <dgm:t>
        <a:bodyPr/>
        <a:lstStyle/>
        <a:p>
          <a:endParaRPr lang="en-GB"/>
        </a:p>
      </dgm:t>
    </dgm:pt>
    <dgm:pt modelId="{A56EF17B-7979-4195-8DD6-B8BAE8238FA5}" type="sibTrans" cxnId="{72BF5196-4EE8-4A38-B0A3-67A0EA48A268}">
      <dgm:prSet/>
      <dgm:spPr/>
      <dgm:t>
        <a:bodyPr/>
        <a:lstStyle/>
        <a:p>
          <a:endParaRPr lang="en-GB"/>
        </a:p>
      </dgm:t>
    </dgm:pt>
    <dgm:pt modelId="{85DB3DC0-2C7A-4195-B9CB-DCC0C3350BF1}">
      <dgm:prSet custT="1"/>
      <dgm:spPr/>
      <dgm:t>
        <a:bodyPr/>
        <a:lstStyle/>
        <a:p>
          <a:pPr>
            <a:buNone/>
          </a:pPr>
          <a:r>
            <a:rPr lang="en-GB" sz="800">
              <a:solidFill>
                <a:schemeClr val="bg1"/>
              </a:solidFill>
              <a:latin typeface="Trebuchet MS" panose="020B0603020202020204" pitchFamily="34" charset="0"/>
            </a:rPr>
            <a:t>Referral to dementia cafés, day centres, peer groups, charities, and wellbeing programmes reduces isolation and improves emotional resilience.</a:t>
          </a:r>
        </a:p>
      </dgm:t>
    </dgm:pt>
    <dgm:pt modelId="{DC3B0E74-2C2C-4FF5-9859-168BC434E298}" type="parTrans" cxnId="{5BE4F9E9-9B74-4A62-A258-D39CCA4BA00D}">
      <dgm:prSet/>
      <dgm:spPr/>
      <dgm:t>
        <a:bodyPr/>
        <a:lstStyle/>
        <a:p>
          <a:endParaRPr lang="en-GB"/>
        </a:p>
      </dgm:t>
    </dgm:pt>
    <dgm:pt modelId="{DDD63E5B-D807-4BE1-9D39-057D43B99D1F}" type="sibTrans" cxnId="{5BE4F9E9-9B74-4A62-A258-D39CCA4BA00D}">
      <dgm:prSet/>
      <dgm:spPr/>
      <dgm:t>
        <a:bodyPr/>
        <a:lstStyle/>
        <a:p>
          <a:endParaRPr lang="en-GB"/>
        </a:p>
      </dgm:t>
    </dgm:pt>
    <dgm:pt modelId="{81317AEB-8132-48E3-9293-4E1ED9FEDCE6}">
      <dgm:prSet custT="1"/>
      <dgm:spPr/>
      <dgm:t>
        <a:bodyPr/>
        <a:lstStyle/>
        <a:p>
          <a:pPr>
            <a:buNone/>
          </a:pPr>
          <a:r>
            <a:rPr lang="en-GB" sz="800" b="1">
              <a:solidFill>
                <a:schemeClr val="bg1"/>
              </a:solidFill>
              <a:latin typeface="Trebuchet MS" panose="020B0603020202020204" pitchFamily="34" charset="0"/>
            </a:rPr>
            <a:t>Enabling Choice (Legal Rights)</a:t>
          </a:r>
          <a:br>
            <a:rPr lang="en-GB" sz="800">
              <a:solidFill>
                <a:schemeClr val="bg1"/>
              </a:solidFill>
              <a:latin typeface="Trebuchet MS" panose="020B0603020202020204" pitchFamily="34" charset="0"/>
            </a:rPr>
          </a:br>
          <a:endParaRPr lang="en-GB" sz="800">
            <a:solidFill>
              <a:schemeClr val="bg1"/>
            </a:solidFill>
            <a:latin typeface="Trebuchet MS" panose="020B0603020202020204" pitchFamily="34" charset="0"/>
          </a:endParaRPr>
        </a:p>
      </dgm:t>
    </dgm:pt>
    <dgm:pt modelId="{80CCE2E1-6CA9-4C6B-8A97-F1BF001BE769}" type="parTrans" cxnId="{7927C1D5-1B43-4CA4-A02E-FEB179D747A1}">
      <dgm:prSet/>
      <dgm:spPr/>
      <dgm:t>
        <a:bodyPr/>
        <a:lstStyle/>
        <a:p>
          <a:endParaRPr lang="en-GB"/>
        </a:p>
      </dgm:t>
    </dgm:pt>
    <dgm:pt modelId="{B0AC7CEA-50A3-4856-A51B-F7C2E4F49074}" type="sibTrans" cxnId="{7927C1D5-1B43-4CA4-A02E-FEB179D747A1}">
      <dgm:prSet/>
      <dgm:spPr/>
      <dgm:t>
        <a:bodyPr/>
        <a:lstStyle/>
        <a:p>
          <a:endParaRPr lang="en-GB"/>
        </a:p>
      </dgm:t>
    </dgm:pt>
    <dgm:pt modelId="{B04E06F9-45E3-4801-82DB-17E074F66A1D}">
      <dgm:prSet custT="1"/>
      <dgm:spPr/>
      <dgm:t>
        <a:bodyPr/>
        <a:lstStyle/>
        <a:p>
          <a:pPr>
            <a:buNone/>
          </a:pPr>
          <a:r>
            <a:rPr lang="en-GB" sz="800">
              <a:solidFill>
                <a:schemeClr val="bg1"/>
              </a:solidFill>
              <a:latin typeface="Trebuchet MS" panose="020B0603020202020204" pitchFamily="34" charset="0"/>
            </a:rPr>
            <a:t>Individuals and families are supported to choose care settings, services, and support providers, ensuring autonomy and person-centred dementia care.</a:t>
          </a:r>
        </a:p>
      </dgm:t>
    </dgm:pt>
    <dgm:pt modelId="{507F06DB-E5D3-47C4-A053-7A2507474B90}" type="parTrans" cxnId="{29A78A01-943C-4F14-ABC3-3A68A345A56E}">
      <dgm:prSet/>
      <dgm:spPr/>
      <dgm:t>
        <a:bodyPr/>
        <a:lstStyle/>
        <a:p>
          <a:endParaRPr lang="en-GB"/>
        </a:p>
      </dgm:t>
    </dgm:pt>
    <dgm:pt modelId="{879D8208-9D5A-4AEC-94AB-6CF7D5A5F28C}" type="sibTrans" cxnId="{29A78A01-943C-4F14-ABC3-3A68A345A56E}">
      <dgm:prSet/>
      <dgm:spPr/>
      <dgm:t>
        <a:bodyPr/>
        <a:lstStyle/>
        <a:p>
          <a:endParaRPr lang="en-GB"/>
        </a:p>
      </dgm:t>
    </dgm:pt>
    <dgm:pt modelId="{96C75D1D-F8A1-4622-B006-10F704262DDF}">
      <dgm:prSet custT="1"/>
      <dgm:spPr/>
      <dgm:t>
        <a:bodyPr/>
        <a:lstStyle/>
        <a:p>
          <a:pPr>
            <a:buNone/>
          </a:pPr>
          <a:r>
            <a:rPr lang="en-GB" sz="800" b="1">
              <a:solidFill>
                <a:schemeClr val="bg1"/>
              </a:solidFill>
              <a:latin typeface="Trebuchet MS" panose="020B0603020202020204" pitchFamily="34" charset="0"/>
            </a:rPr>
            <a:t>Personal Health Budgets</a:t>
          </a:r>
          <a:endParaRPr lang="en-GB" sz="800">
            <a:solidFill>
              <a:schemeClr val="bg1"/>
            </a:solidFill>
            <a:latin typeface="Trebuchet MS" panose="020B0603020202020204" pitchFamily="34" charset="0"/>
          </a:endParaRPr>
        </a:p>
      </dgm:t>
    </dgm:pt>
    <dgm:pt modelId="{6D3A2189-F632-46A8-BE79-6A589326E271}" type="parTrans" cxnId="{9489FF31-4C19-4CD5-9336-BBEFAAAAA61E}">
      <dgm:prSet/>
      <dgm:spPr/>
      <dgm:t>
        <a:bodyPr/>
        <a:lstStyle/>
        <a:p>
          <a:endParaRPr lang="en-GB"/>
        </a:p>
      </dgm:t>
    </dgm:pt>
    <dgm:pt modelId="{B7E86F45-C0B5-45E1-BAC9-37BD0DFB0427}" type="sibTrans" cxnId="{9489FF31-4C19-4CD5-9336-BBEFAAAAA61E}">
      <dgm:prSet/>
      <dgm:spPr/>
      <dgm:t>
        <a:bodyPr/>
        <a:lstStyle/>
        <a:p>
          <a:endParaRPr lang="en-GB"/>
        </a:p>
      </dgm:t>
    </dgm:pt>
    <dgm:pt modelId="{28DA57C6-3CB2-40BD-979E-949DDBFBCB3A}">
      <dgm:prSet custT="1"/>
      <dgm:spPr/>
      <dgm:t>
        <a:bodyPr/>
        <a:lstStyle/>
        <a:p>
          <a:pPr>
            <a:buNone/>
          </a:pPr>
          <a:r>
            <a:rPr lang="en-GB" sz="800" dirty="0">
              <a:solidFill>
                <a:schemeClr val="bg1"/>
              </a:solidFill>
              <a:latin typeface="Trebuchet MS" panose="020B0603020202020204" pitchFamily="34" charset="0"/>
            </a:rPr>
            <a:t>Tailored funding enables families to arrange personalised home care, respite support, assistive devices, or community activities suited to individual needs.</a:t>
          </a:r>
        </a:p>
      </dgm:t>
    </dgm:pt>
    <dgm:pt modelId="{4DEC9503-363E-417A-9606-26A6D8F7F4AC}" type="parTrans" cxnId="{AAB19551-57D8-4C8F-9A8A-C1D25939C489}">
      <dgm:prSet/>
      <dgm:spPr/>
      <dgm:t>
        <a:bodyPr/>
        <a:lstStyle/>
        <a:p>
          <a:endParaRPr lang="en-GB"/>
        </a:p>
      </dgm:t>
    </dgm:pt>
    <dgm:pt modelId="{1BC664C3-5D9E-4AC7-A70C-9F028EF12106}" type="sibTrans" cxnId="{AAB19551-57D8-4C8F-9A8A-C1D25939C489}">
      <dgm:prSet/>
      <dgm:spPr/>
      <dgm:t>
        <a:bodyPr/>
        <a:lstStyle/>
        <a:p>
          <a:endParaRPr lang="en-GB"/>
        </a:p>
      </dgm:t>
    </dgm:pt>
    <dgm:pt modelId="{895FE5F4-E1C5-4C97-AC18-ED490F1AA766}" type="pres">
      <dgm:prSet presAssocID="{70563FDA-EC9B-43CC-B941-58D26AF761BA}" presName="list" presStyleCnt="0">
        <dgm:presLayoutVars>
          <dgm:dir/>
          <dgm:animLvl val="lvl"/>
        </dgm:presLayoutVars>
      </dgm:prSet>
      <dgm:spPr/>
    </dgm:pt>
    <dgm:pt modelId="{FC07E406-5DD7-4E61-AB6C-0CFBFC06AE78}" type="pres">
      <dgm:prSet presAssocID="{663C9A47-B45B-419C-A59E-B1D220E61189}" presName="posSpace" presStyleCnt="0"/>
      <dgm:spPr/>
    </dgm:pt>
    <dgm:pt modelId="{928CB3A1-22DC-497E-BDA9-081CFEAF6AF0}" type="pres">
      <dgm:prSet presAssocID="{663C9A47-B45B-419C-A59E-B1D220E61189}" presName="vertFlow" presStyleCnt="0"/>
      <dgm:spPr/>
    </dgm:pt>
    <dgm:pt modelId="{194DAF34-6A91-49D0-BADC-44CE7F069BBE}" type="pres">
      <dgm:prSet presAssocID="{663C9A47-B45B-419C-A59E-B1D220E61189}" presName="topSpace" presStyleCnt="0"/>
      <dgm:spPr/>
    </dgm:pt>
    <dgm:pt modelId="{C00F53C2-1DDB-4A95-AEF8-52F00F3EAEB6}" type="pres">
      <dgm:prSet presAssocID="{663C9A47-B45B-419C-A59E-B1D220E61189}" presName="firstComp" presStyleCnt="0"/>
      <dgm:spPr/>
    </dgm:pt>
    <dgm:pt modelId="{25EDCBA2-022E-4644-B94B-C113EE9DB9C3}" type="pres">
      <dgm:prSet presAssocID="{663C9A47-B45B-419C-A59E-B1D220E61189}" presName="firstChild" presStyleLbl="bgAccFollowNode1" presStyleIdx="0" presStyleCnt="6" custScaleY="301449"/>
      <dgm:spPr/>
    </dgm:pt>
    <dgm:pt modelId="{DBD6B91B-B1ED-42C1-9A48-5E83095E52DE}" type="pres">
      <dgm:prSet presAssocID="{663C9A47-B45B-419C-A59E-B1D220E61189}" presName="firstChildTx" presStyleLbl="bgAccFollowNode1" presStyleIdx="0" presStyleCnt="6">
        <dgm:presLayoutVars>
          <dgm:bulletEnabled val="1"/>
        </dgm:presLayoutVars>
      </dgm:prSet>
      <dgm:spPr/>
    </dgm:pt>
    <dgm:pt modelId="{ED5F854C-360F-49EE-8694-D99DC3B6E817}" type="pres">
      <dgm:prSet presAssocID="{663C9A47-B45B-419C-A59E-B1D220E61189}" presName="negSpace" presStyleCnt="0"/>
      <dgm:spPr/>
    </dgm:pt>
    <dgm:pt modelId="{8F898497-C610-4370-9305-3EC89B2CA7C5}" type="pres">
      <dgm:prSet presAssocID="{663C9A47-B45B-419C-A59E-B1D220E61189}" presName="circle" presStyleLbl="node1" presStyleIdx="0" presStyleCnt="6"/>
      <dgm:spPr/>
    </dgm:pt>
    <dgm:pt modelId="{BC98E48D-DF8D-458F-8D78-4B07296E45B3}" type="pres">
      <dgm:prSet presAssocID="{959405BF-171F-4C53-B4D7-211030BEA3C4}" presName="transSpace" presStyleCnt="0"/>
      <dgm:spPr/>
    </dgm:pt>
    <dgm:pt modelId="{791DE7BA-A0E1-4E49-8AB1-7D0EC18D950E}" type="pres">
      <dgm:prSet presAssocID="{C0FEAE33-D3DE-4BE0-A6C7-75346C763508}" presName="posSpace" presStyleCnt="0"/>
      <dgm:spPr/>
    </dgm:pt>
    <dgm:pt modelId="{B2BE29B4-F857-4FB6-B417-A4146F397C99}" type="pres">
      <dgm:prSet presAssocID="{C0FEAE33-D3DE-4BE0-A6C7-75346C763508}" presName="vertFlow" presStyleCnt="0"/>
      <dgm:spPr/>
    </dgm:pt>
    <dgm:pt modelId="{E1C3B724-E4D0-4C78-818F-69A7982257E2}" type="pres">
      <dgm:prSet presAssocID="{C0FEAE33-D3DE-4BE0-A6C7-75346C763508}" presName="topSpace" presStyleCnt="0"/>
      <dgm:spPr/>
    </dgm:pt>
    <dgm:pt modelId="{20D9DD47-E68F-4764-A25C-0944980D9B3D}" type="pres">
      <dgm:prSet presAssocID="{C0FEAE33-D3DE-4BE0-A6C7-75346C763508}" presName="firstComp" presStyleCnt="0"/>
      <dgm:spPr/>
    </dgm:pt>
    <dgm:pt modelId="{8F5F46ED-7885-4B8A-8031-FE5E202102F4}" type="pres">
      <dgm:prSet presAssocID="{C0FEAE33-D3DE-4BE0-A6C7-75346C763508}" presName="firstChild" presStyleLbl="bgAccFollowNode1" presStyleIdx="1" presStyleCnt="6" custScaleY="291456"/>
      <dgm:spPr/>
    </dgm:pt>
    <dgm:pt modelId="{CE786805-899A-497D-AF56-B5DE1BF82DAB}" type="pres">
      <dgm:prSet presAssocID="{C0FEAE33-D3DE-4BE0-A6C7-75346C763508}" presName="firstChildTx" presStyleLbl="bgAccFollowNode1" presStyleIdx="1" presStyleCnt="6">
        <dgm:presLayoutVars>
          <dgm:bulletEnabled val="1"/>
        </dgm:presLayoutVars>
      </dgm:prSet>
      <dgm:spPr/>
    </dgm:pt>
    <dgm:pt modelId="{01985023-6736-42E8-9448-3B0F249006A6}" type="pres">
      <dgm:prSet presAssocID="{C0FEAE33-D3DE-4BE0-A6C7-75346C763508}" presName="negSpace" presStyleCnt="0"/>
      <dgm:spPr/>
    </dgm:pt>
    <dgm:pt modelId="{15FC692E-0271-484B-86A7-5E13A39A7C77}" type="pres">
      <dgm:prSet presAssocID="{C0FEAE33-D3DE-4BE0-A6C7-75346C763508}" presName="circle" presStyleLbl="node1" presStyleIdx="1" presStyleCnt="6"/>
      <dgm:spPr/>
    </dgm:pt>
    <dgm:pt modelId="{E72EF890-0144-42EC-84DD-B247C242F8EA}" type="pres">
      <dgm:prSet presAssocID="{3D76900E-0879-446F-AE4D-10734396AA48}" presName="transSpace" presStyleCnt="0"/>
      <dgm:spPr/>
    </dgm:pt>
    <dgm:pt modelId="{AD25CB88-19BB-47CA-915E-E4C1DFCB74A9}" type="pres">
      <dgm:prSet presAssocID="{2F8DB71A-7F52-4A08-B0A4-9384A5FC10BC}" presName="posSpace" presStyleCnt="0"/>
      <dgm:spPr/>
    </dgm:pt>
    <dgm:pt modelId="{9849A76B-011A-4AEF-AC7B-B7F8618A189D}" type="pres">
      <dgm:prSet presAssocID="{2F8DB71A-7F52-4A08-B0A4-9384A5FC10BC}" presName="vertFlow" presStyleCnt="0"/>
      <dgm:spPr/>
    </dgm:pt>
    <dgm:pt modelId="{AC77697E-0A2D-406E-90A1-57226F498DC0}" type="pres">
      <dgm:prSet presAssocID="{2F8DB71A-7F52-4A08-B0A4-9384A5FC10BC}" presName="topSpace" presStyleCnt="0"/>
      <dgm:spPr/>
    </dgm:pt>
    <dgm:pt modelId="{7D7434DD-5597-4DDD-A2E5-F1BB12D77630}" type="pres">
      <dgm:prSet presAssocID="{2F8DB71A-7F52-4A08-B0A4-9384A5FC10BC}" presName="firstComp" presStyleCnt="0"/>
      <dgm:spPr/>
    </dgm:pt>
    <dgm:pt modelId="{D3ECA8AA-2B5B-42B2-A8C9-4D834701F6EF}" type="pres">
      <dgm:prSet presAssocID="{2F8DB71A-7F52-4A08-B0A4-9384A5FC10BC}" presName="firstChild" presStyleLbl="bgAccFollowNode1" presStyleIdx="2" presStyleCnt="6" custScaleY="291457"/>
      <dgm:spPr/>
    </dgm:pt>
    <dgm:pt modelId="{19C89B7A-E42D-4326-8172-5EF2269ED707}" type="pres">
      <dgm:prSet presAssocID="{2F8DB71A-7F52-4A08-B0A4-9384A5FC10BC}" presName="firstChildTx" presStyleLbl="bgAccFollowNode1" presStyleIdx="2" presStyleCnt="6">
        <dgm:presLayoutVars>
          <dgm:bulletEnabled val="1"/>
        </dgm:presLayoutVars>
      </dgm:prSet>
      <dgm:spPr/>
    </dgm:pt>
    <dgm:pt modelId="{960B3116-95EA-4F65-A6E6-18F1C068C6CB}" type="pres">
      <dgm:prSet presAssocID="{2F8DB71A-7F52-4A08-B0A4-9384A5FC10BC}" presName="negSpace" presStyleCnt="0"/>
      <dgm:spPr/>
    </dgm:pt>
    <dgm:pt modelId="{507A9B06-C189-4FB4-9911-19D8DE8CCBFC}" type="pres">
      <dgm:prSet presAssocID="{2F8DB71A-7F52-4A08-B0A4-9384A5FC10BC}" presName="circle" presStyleLbl="node1" presStyleIdx="2" presStyleCnt="6"/>
      <dgm:spPr/>
    </dgm:pt>
    <dgm:pt modelId="{C640AB88-7546-487F-A0C1-5B682656ED27}" type="pres">
      <dgm:prSet presAssocID="{CE2B7537-0B44-408B-AD6E-E9C23384B2CB}" presName="transSpace" presStyleCnt="0"/>
      <dgm:spPr/>
    </dgm:pt>
    <dgm:pt modelId="{5F0B72FB-47C4-46F9-A980-39FAFB3A082E}" type="pres">
      <dgm:prSet presAssocID="{228C9AA1-6F92-4C88-A662-536A88126B89}" presName="posSpace" presStyleCnt="0"/>
      <dgm:spPr/>
    </dgm:pt>
    <dgm:pt modelId="{02E44058-94CC-4FFC-A0C9-EF8CE7CEC67E}" type="pres">
      <dgm:prSet presAssocID="{228C9AA1-6F92-4C88-A662-536A88126B89}" presName="vertFlow" presStyleCnt="0"/>
      <dgm:spPr/>
    </dgm:pt>
    <dgm:pt modelId="{BC06D59B-C6D1-4801-9002-A0ABD163300E}" type="pres">
      <dgm:prSet presAssocID="{228C9AA1-6F92-4C88-A662-536A88126B89}" presName="topSpace" presStyleCnt="0"/>
      <dgm:spPr/>
    </dgm:pt>
    <dgm:pt modelId="{FA871B9A-8C93-4A38-A0B1-B88ACBEF56FC}" type="pres">
      <dgm:prSet presAssocID="{228C9AA1-6F92-4C88-A662-536A88126B89}" presName="firstComp" presStyleCnt="0"/>
      <dgm:spPr/>
    </dgm:pt>
    <dgm:pt modelId="{24F25E25-F999-4950-AF87-B0BC50C0EDA3}" type="pres">
      <dgm:prSet presAssocID="{228C9AA1-6F92-4C88-A662-536A88126B89}" presName="firstChild" presStyleLbl="bgAccFollowNode1" presStyleIdx="3" presStyleCnt="6" custScaleY="289868"/>
      <dgm:spPr/>
    </dgm:pt>
    <dgm:pt modelId="{B29A3F50-9540-4BEA-A73F-AE29636CA284}" type="pres">
      <dgm:prSet presAssocID="{228C9AA1-6F92-4C88-A662-536A88126B89}" presName="firstChildTx" presStyleLbl="bgAccFollowNode1" presStyleIdx="3" presStyleCnt="6">
        <dgm:presLayoutVars>
          <dgm:bulletEnabled val="1"/>
        </dgm:presLayoutVars>
      </dgm:prSet>
      <dgm:spPr/>
    </dgm:pt>
    <dgm:pt modelId="{0D95C053-0C15-400E-8248-DA047666D838}" type="pres">
      <dgm:prSet presAssocID="{228C9AA1-6F92-4C88-A662-536A88126B89}" presName="negSpace" presStyleCnt="0"/>
      <dgm:spPr/>
    </dgm:pt>
    <dgm:pt modelId="{17399560-774D-4232-AFD2-B6899617422E}" type="pres">
      <dgm:prSet presAssocID="{228C9AA1-6F92-4C88-A662-536A88126B89}" presName="circle" presStyleLbl="node1" presStyleIdx="3" presStyleCnt="6"/>
      <dgm:spPr/>
    </dgm:pt>
    <dgm:pt modelId="{8AF5A3A8-CA9F-4959-8407-1DA8AE9F1DF8}" type="pres">
      <dgm:prSet presAssocID="{A56EF17B-7979-4195-8DD6-B8BAE8238FA5}" presName="transSpace" presStyleCnt="0"/>
      <dgm:spPr/>
    </dgm:pt>
    <dgm:pt modelId="{05DCDAB4-13B7-4D87-AD11-7123EA41FF6A}" type="pres">
      <dgm:prSet presAssocID="{81317AEB-8132-48E3-9293-4E1ED9FEDCE6}" presName="posSpace" presStyleCnt="0"/>
      <dgm:spPr/>
    </dgm:pt>
    <dgm:pt modelId="{B56F3AC8-FA90-478E-870F-9774EB47AA17}" type="pres">
      <dgm:prSet presAssocID="{81317AEB-8132-48E3-9293-4E1ED9FEDCE6}" presName="vertFlow" presStyleCnt="0"/>
      <dgm:spPr/>
    </dgm:pt>
    <dgm:pt modelId="{75969405-2225-4F4F-AECB-3B947F6052F3}" type="pres">
      <dgm:prSet presAssocID="{81317AEB-8132-48E3-9293-4E1ED9FEDCE6}" presName="topSpace" presStyleCnt="0"/>
      <dgm:spPr/>
    </dgm:pt>
    <dgm:pt modelId="{582BC0E5-5984-472F-9906-4270C2BD6C7A}" type="pres">
      <dgm:prSet presAssocID="{81317AEB-8132-48E3-9293-4E1ED9FEDCE6}" presName="firstComp" presStyleCnt="0"/>
      <dgm:spPr/>
    </dgm:pt>
    <dgm:pt modelId="{B6CCA40F-3138-4E4A-85FE-068D562AA679}" type="pres">
      <dgm:prSet presAssocID="{81317AEB-8132-48E3-9293-4E1ED9FEDCE6}" presName="firstChild" presStyleLbl="bgAccFollowNode1" presStyleIdx="4" presStyleCnt="6" custScaleY="274800"/>
      <dgm:spPr/>
    </dgm:pt>
    <dgm:pt modelId="{8D354313-D4AD-4628-B77F-98DC49731E59}" type="pres">
      <dgm:prSet presAssocID="{81317AEB-8132-48E3-9293-4E1ED9FEDCE6}" presName="firstChildTx" presStyleLbl="bgAccFollowNode1" presStyleIdx="4" presStyleCnt="6">
        <dgm:presLayoutVars>
          <dgm:bulletEnabled val="1"/>
        </dgm:presLayoutVars>
      </dgm:prSet>
      <dgm:spPr/>
    </dgm:pt>
    <dgm:pt modelId="{1D985EDF-7BF3-4490-ABBD-D6029B8B9E5A}" type="pres">
      <dgm:prSet presAssocID="{81317AEB-8132-48E3-9293-4E1ED9FEDCE6}" presName="negSpace" presStyleCnt="0"/>
      <dgm:spPr/>
    </dgm:pt>
    <dgm:pt modelId="{91C8F866-F3EB-42DF-ACE0-B2E3B6965A0B}" type="pres">
      <dgm:prSet presAssocID="{81317AEB-8132-48E3-9293-4E1ED9FEDCE6}" presName="circle" presStyleLbl="node1" presStyleIdx="4" presStyleCnt="6"/>
      <dgm:spPr/>
    </dgm:pt>
    <dgm:pt modelId="{584EC545-5958-4749-9FB6-D487AD7395AA}" type="pres">
      <dgm:prSet presAssocID="{B0AC7CEA-50A3-4856-A51B-F7C2E4F49074}" presName="transSpace" presStyleCnt="0"/>
      <dgm:spPr/>
    </dgm:pt>
    <dgm:pt modelId="{789FD1E2-E76F-4E40-92C0-645D8F267FA3}" type="pres">
      <dgm:prSet presAssocID="{96C75D1D-F8A1-4622-B006-10F704262DDF}" presName="posSpace" presStyleCnt="0"/>
      <dgm:spPr/>
    </dgm:pt>
    <dgm:pt modelId="{AB8DDFE1-8AFD-46EC-8589-757564C5BEFB}" type="pres">
      <dgm:prSet presAssocID="{96C75D1D-F8A1-4622-B006-10F704262DDF}" presName="vertFlow" presStyleCnt="0"/>
      <dgm:spPr/>
    </dgm:pt>
    <dgm:pt modelId="{E2E2642C-8A50-4F82-A771-520F8619D323}" type="pres">
      <dgm:prSet presAssocID="{96C75D1D-F8A1-4622-B006-10F704262DDF}" presName="topSpace" presStyleCnt="0"/>
      <dgm:spPr/>
    </dgm:pt>
    <dgm:pt modelId="{704E41B7-9F3C-4D56-A7E3-308D2B5285E5}" type="pres">
      <dgm:prSet presAssocID="{96C75D1D-F8A1-4622-B006-10F704262DDF}" presName="firstComp" presStyleCnt="0"/>
      <dgm:spPr/>
    </dgm:pt>
    <dgm:pt modelId="{31A24178-0F87-474B-932E-F94174B0C00A}" type="pres">
      <dgm:prSet presAssocID="{96C75D1D-F8A1-4622-B006-10F704262DDF}" presName="firstChild" presStyleLbl="bgAccFollowNode1" presStyleIdx="5" presStyleCnt="6" custScaleY="283051"/>
      <dgm:spPr/>
    </dgm:pt>
    <dgm:pt modelId="{EF6C8BBF-329F-4D51-83F8-25C1E472549F}" type="pres">
      <dgm:prSet presAssocID="{96C75D1D-F8A1-4622-B006-10F704262DDF}" presName="firstChildTx" presStyleLbl="bgAccFollowNode1" presStyleIdx="5" presStyleCnt="6">
        <dgm:presLayoutVars>
          <dgm:bulletEnabled val="1"/>
        </dgm:presLayoutVars>
      </dgm:prSet>
      <dgm:spPr/>
    </dgm:pt>
    <dgm:pt modelId="{85F14158-5D12-4275-A2C9-91EFD72A98E2}" type="pres">
      <dgm:prSet presAssocID="{96C75D1D-F8A1-4622-B006-10F704262DDF}" presName="negSpace" presStyleCnt="0"/>
      <dgm:spPr/>
    </dgm:pt>
    <dgm:pt modelId="{807F027C-9574-4F95-85AE-04F52E4C623E}" type="pres">
      <dgm:prSet presAssocID="{96C75D1D-F8A1-4622-B006-10F704262DDF}" presName="circle" presStyleLbl="node1" presStyleIdx="5" presStyleCnt="6"/>
      <dgm:spPr/>
    </dgm:pt>
  </dgm:ptLst>
  <dgm:cxnLst>
    <dgm:cxn modelId="{29A78A01-943C-4F14-ABC3-3A68A345A56E}" srcId="{81317AEB-8132-48E3-9293-4E1ED9FEDCE6}" destId="{B04E06F9-45E3-4801-82DB-17E074F66A1D}" srcOrd="0" destOrd="0" parTransId="{507F06DB-E5D3-47C4-A053-7A2507474B90}" sibTransId="{879D8208-9D5A-4AEC-94AB-6CF7D5A5F28C}"/>
    <dgm:cxn modelId="{E2F39103-BFDB-419F-A9C2-CCAB3FB56BB4}" type="presOf" srcId="{28DA57C6-3CB2-40BD-979E-949DDBFBCB3A}" destId="{31A24178-0F87-474B-932E-F94174B0C00A}" srcOrd="0" destOrd="0" presId="urn:microsoft.com/office/officeart/2005/8/layout/hList9"/>
    <dgm:cxn modelId="{69E74908-7050-43B4-9720-244718E85B84}" type="presOf" srcId="{C3531C83-C071-47E8-A182-DF2963639D32}" destId="{CE786805-899A-497D-AF56-B5DE1BF82DAB}" srcOrd="1" destOrd="0" presId="urn:microsoft.com/office/officeart/2005/8/layout/hList9"/>
    <dgm:cxn modelId="{1B26C830-22DE-4162-8A95-705F2CCA46D5}" type="presOf" srcId="{18ACBC79-0605-43FC-A376-AACA8CDE764F}" destId="{D3ECA8AA-2B5B-42B2-A8C9-4D834701F6EF}" srcOrd="0" destOrd="0" presId="urn:microsoft.com/office/officeart/2005/8/layout/hList9"/>
    <dgm:cxn modelId="{7DBBA431-C7CB-438C-A926-7238BE7E8FE6}" type="presOf" srcId="{85DB3DC0-2C7A-4195-B9CB-DCC0C3350BF1}" destId="{B29A3F50-9540-4BEA-A73F-AE29636CA284}" srcOrd="1" destOrd="0" presId="urn:microsoft.com/office/officeart/2005/8/layout/hList9"/>
    <dgm:cxn modelId="{9489FF31-4C19-4CD5-9336-BBEFAAAAA61E}" srcId="{70563FDA-EC9B-43CC-B941-58D26AF761BA}" destId="{96C75D1D-F8A1-4622-B006-10F704262DDF}" srcOrd="5" destOrd="0" parTransId="{6D3A2189-F632-46A8-BE79-6A589326E271}" sibTransId="{B7E86F45-C0B5-45E1-BAC9-37BD0DFB0427}"/>
    <dgm:cxn modelId="{895A6C64-CD4A-4B7C-BB74-98774BFD2C01}" type="presOf" srcId="{70563FDA-EC9B-43CC-B941-58D26AF761BA}" destId="{895FE5F4-E1C5-4C97-AC18-ED490F1AA766}" srcOrd="0" destOrd="0" presId="urn:microsoft.com/office/officeart/2005/8/layout/hList9"/>
    <dgm:cxn modelId="{FAA5956B-1A01-4B4F-AFEC-13926ADBE5AB}" type="presOf" srcId="{228C9AA1-6F92-4C88-A662-536A88126B89}" destId="{17399560-774D-4232-AFD2-B6899617422E}" srcOrd="0" destOrd="0" presId="urn:microsoft.com/office/officeart/2005/8/layout/hList9"/>
    <dgm:cxn modelId="{CDE7DA6D-2C68-4954-BC4C-E9D046F5A618}" type="presOf" srcId="{18B586EC-3976-47F7-96BA-1E15C16E2041}" destId="{DBD6B91B-B1ED-42C1-9A48-5E83095E52DE}" srcOrd="1" destOrd="0" presId="urn:microsoft.com/office/officeart/2005/8/layout/hList9"/>
    <dgm:cxn modelId="{AAB19551-57D8-4C8F-9A8A-C1D25939C489}" srcId="{96C75D1D-F8A1-4622-B006-10F704262DDF}" destId="{28DA57C6-3CB2-40BD-979E-949DDBFBCB3A}" srcOrd="0" destOrd="0" parTransId="{4DEC9503-363E-417A-9606-26A6D8F7F4AC}" sibTransId="{1BC664C3-5D9E-4AC7-A70C-9F028EF12106}"/>
    <dgm:cxn modelId="{28DE3075-6F2B-4F79-A03D-3810ABB3C22A}" srcId="{70563FDA-EC9B-43CC-B941-58D26AF761BA}" destId="{663C9A47-B45B-419C-A59E-B1D220E61189}" srcOrd="0" destOrd="0" parTransId="{83AFB951-AF3A-46F1-B3D7-318949C27F17}" sibTransId="{959405BF-171F-4C53-B4D7-211030BEA3C4}"/>
    <dgm:cxn modelId="{DBF74E56-0B1D-4CB2-8700-1C3C2F49D8D3}" type="presOf" srcId="{81317AEB-8132-48E3-9293-4E1ED9FEDCE6}" destId="{91C8F866-F3EB-42DF-ACE0-B2E3B6965A0B}" srcOrd="0" destOrd="0" presId="urn:microsoft.com/office/officeart/2005/8/layout/hList9"/>
    <dgm:cxn modelId="{EE449858-8DDA-472D-B8D0-CFC3AE89866B}" srcId="{70563FDA-EC9B-43CC-B941-58D26AF761BA}" destId="{C0FEAE33-D3DE-4BE0-A6C7-75346C763508}" srcOrd="1" destOrd="0" parTransId="{5F2BDF30-8BC6-400A-8656-F3CBA72ABD4B}" sibTransId="{3D76900E-0879-446F-AE4D-10734396AA48}"/>
    <dgm:cxn modelId="{85E0D37D-B231-4CB7-82F9-2DC5FCB9F4DE}" srcId="{C0FEAE33-D3DE-4BE0-A6C7-75346C763508}" destId="{C3531C83-C071-47E8-A182-DF2963639D32}" srcOrd="0" destOrd="0" parTransId="{4DB4FF55-1413-4FD7-A427-04A8DB591B3F}" sibTransId="{4D010D1B-6C97-4296-A01D-8D379264A826}"/>
    <dgm:cxn modelId="{0077488A-883B-453E-934F-20CA14143041}" type="presOf" srcId="{2F8DB71A-7F52-4A08-B0A4-9384A5FC10BC}" destId="{507A9B06-C189-4FB4-9911-19D8DE8CCBFC}" srcOrd="0" destOrd="0" presId="urn:microsoft.com/office/officeart/2005/8/layout/hList9"/>
    <dgm:cxn modelId="{CAA79793-E01B-4138-AF1F-42B41BD6C8D1}" type="presOf" srcId="{96C75D1D-F8A1-4622-B006-10F704262DDF}" destId="{807F027C-9574-4F95-85AE-04F52E4C623E}" srcOrd="0" destOrd="0" presId="urn:microsoft.com/office/officeart/2005/8/layout/hList9"/>
    <dgm:cxn modelId="{97359B93-FE95-4583-8AFE-AB2D16BA6A33}" type="presOf" srcId="{C3531C83-C071-47E8-A182-DF2963639D32}" destId="{8F5F46ED-7885-4B8A-8031-FE5E202102F4}" srcOrd="0" destOrd="0" presId="urn:microsoft.com/office/officeart/2005/8/layout/hList9"/>
    <dgm:cxn modelId="{72BF5196-4EE8-4A38-B0A3-67A0EA48A268}" srcId="{70563FDA-EC9B-43CC-B941-58D26AF761BA}" destId="{228C9AA1-6F92-4C88-A662-536A88126B89}" srcOrd="3" destOrd="0" parTransId="{ECD7AD5A-A9DE-4125-959A-E3B39AC0F0B0}" sibTransId="{A56EF17B-7979-4195-8DD6-B8BAE8238FA5}"/>
    <dgm:cxn modelId="{F99579AC-D5FD-4280-8D73-20081BD668C5}" srcId="{663C9A47-B45B-419C-A59E-B1D220E61189}" destId="{18B586EC-3976-47F7-96BA-1E15C16E2041}" srcOrd="0" destOrd="0" parTransId="{931F352A-CEBA-4F88-96AF-6A15560C7F25}" sibTransId="{CE54383D-008F-46A8-99E9-7BFBA15D626D}"/>
    <dgm:cxn modelId="{429F66B8-B2DF-4AF2-91E9-1B511B7A93D3}" type="presOf" srcId="{C0FEAE33-D3DE-4BE0-A6C7-75346C763508}" destId="{15FC692E-0271-484B-86A7-5E13A39A7C77}" srcOrd="0" destOrd="0" presId="urn:microsoft.com/office/officeart/2005/8/layout/hList9"/>
    <dgm:cxn modelId="{43A254BE-9E07-4142-82D7-82D26EF34AD7}" type="presOf" srcId="{28DA57C6-3CB2-40BD-979E-949DDBFBCB3A}" destId="{EF6C8BBF-329F-4D51-83F8-25C1E472549F}" srcOrd="1" destOrd="0" presId="urn:microsoft.com/office/officeart/2005/8/layout/hList9"/>
    <dgm:cxn modelId="{3D5F27BF-B099-4864-B76B-1C82EF9D3502}" type="presOf" srcId="{18B586EC-3976-47F7-96BA-1E15C16E2041}" destId="{25EDCBA2-022E-4644-B94B-C113EE9DB9C3}" srcOrd="0" destOrd="0" presId="urn:microsoft.com/office/officeart/2005/8/layout/hList9"/>
    <dgm:cxn modelId="{D67F94C2-F9BF-4C3D-A127-E9F1BB17A1CB}" type="presOf" srcId="{85DB3DC0-2C7A-4195-B9CB-DCC0C3350BF1}" destId="{24F25E25-F999-4950-AF87-B0BC50C0EDA3}" srcOrd="0" destOrd="0" presId="urn:microsoft.com/office/officeart/2005/8/layout/hList9"/>
    <dgm:cxn modelId="{28202ECA-1337-46B6-B241-12C013244D3F}" srcId="{70563FDA-EC9B-43CC-B941-58D26AF761BA}" destId="{2F8DB71A-7F52-4A08-B0A4-9384A5FC10BC}" srcOrd="2" destOrd="0" parTransId="{F20CE450-EC47-429A-913C-51AC5D0C1F2E}" sibTransId="{CE2B7537-0B44-408B-AD6E-E9C23384B2CB}"/>
    <dgm:cxn modelId="{7927C1D5-1B43-4CA4-A02E-FEB179D747A1}" srcId="{70563FDA-EC9B-43CC-B941-58D26AF761BA}" destId="{81317AEB-8132-48E3-9293-4E1ED9FEDCE6}" srcOrd="4" destOrd="0" parTransId="{80CCE2E1-6CA9-4C6B-8A97-F1BF001BE769}" sibTransId="{B0AC7CEA-50A3-4856-A51B-F7C2E4F49074}"/>
    <dgm:cxn modelId="{92905FD9-2867-44C8-B9C3-B93DA411876C}" srcId="{2F8DB71A-7F52-4A08-B0A4-9384A5FC10BC}" destId="{18ACBC79-0605-43FC-A376-AACA8CDE764F}" srcOrd="0" destOrd="0" parTransId="{C5036C7B-1E5E-448C-880C-F53F2BBA1BDF}" sibTransId="{28EF7078-A24E-4648-8175-BE4457F75837}"/>
    <dgm:cxn modelId="{8F2C94DB-71B6-419A-B01E-A94EF9AEA74C}" type="presOf" srcId="{663C9A47-B45B-419C-A59E-B1D220E61189}" destId="{8F898497-C610-4370-9305-3EC89B2CA7C5}" srcOrd="0" destOrd="0" presId="urn:microsoft.com/office/officeart/2005/8/layout/hList9"/>
    <dgm:cxn modelId="{5BE4F9E9-9B74-4A62-A258-D39CCA4BA00D}" srcId="{228C9AA1-6F92-4C88-A662-536A88126B89}" destId="{85DB3DC0-2C7A-4195-B9CB-DCC0C3350BF1}" srcOrd="0" destOrd="0" parTransId="{DC3B0E74-2C2C-4FF5-9859-168BC434E298}" sibTransId="{DDD63E5B-D807-4BE1-9D39-057D43B99D1F}"/>
    <dgm:cxn modelId="{59B78BEF-984B-43D1-BEA0-F424CE1BF622}" type="presOf" srcId="{B04E06F9-45E3-4801-82DB-17E074F66A1D}" destId="{B6CCA40F-3138-4E4A-85FE-068D562AA679}" srcOrd="0" destOrd="0" presId="urn:microsoft.com/office/officeart/2005/8/layout/hList9"/>
    <dgm:cxn modelId="{F0E062F2-6C58-4DF8-A1E9-9073F44693D5}" type="presOf" srcId="{B04E06F9-45E3-4801-82DB-17E074F66A1D}" destId="{8D354313-D4AD-4628-B77F-98DC49731E59}" srcOrd="1" destOrd="0" presId="urn:microsoft.com/office/officeart/2005/8/layout/hList9"/>
    <dgm:cxn modelId="{53FAEDFD-9E9D-4247-8FCF-7706B2AC27E2}" type="presOf" srcId="{18ACBC79-0605-43FC-A376-AACA8CDE764F}" destId="{19C89B7A-E42D-4326-8172-5EF2269ED707}" srcOrd="1" destOrd="0" presId="urn:microsoft.com/office/officeart/2005/8/layout/hList9"/>
    <dgm:cxn modelId="{914B69CF-69B5-4ADC-AC7A-87C2FEC3ACFD}" type="presParOf" srcId="{895FE5F4-E1C5-4C97-AC18-ED490F1AA766}" destId="{FC07E406-5DD7-4E61-AB6C-0CFBFC06AE78}" srcOrd="0" destOrd="0" presId="urn:microsoft.com/office/officeart/2005/8/layout/hList9"/>
    <dgm:cxn modelId="{198DB4DF-70FB-41CA-9519-E77D933E2E45}" type="presParOf" srcId="{895FE5F4-E1C5-4C97-AC18-ED490F1AA766}" destId="{928CB3A1-22DC-497E-BDA9-081CFEAF6AF0}" srcOrd="1" destOrd="0" presId="urn:microsoft.com/office/officeart/2005/8/layout/hList9"/>
    <dgm:cxn modelId="{EAE9BF5D-757B-4C5D-91B8-7D62FC7B799C}" type="presParOf" srcId="{928CB3A1-22DC-497E-BDA9-081CFEAF6AF0}" destId="{194DAF34-6A91-49D0-BADC-44CE7F069BBE}" srcOrd="0" destOrd="0" presId="urn:microsoft.com/office/officeart/2005/8/layout/hList9"/>
    <dgm:cxn modelId="{DAFD1BBE-AB06-4EE4-B9A5-0BFA54ECEB8D}" type="presParOf" srcId="{928CB3A1-22DC-497E-BDA9-081CFEAF6AF0}" destId="{C00F53C2-1DDB-4A95-AEF8-52F00F3EAEB6}" srcOrd="1" destOrd="0" presId="urn:microsoft.com/office/officeart/2005/8/layout/hList9"/>
    <dgm:cxn modelId="{3F420FC9-871E-4D07-B629-687D399C223F}" type="presParOf" srcId="{C00F53C2-1DDB-4A95-AEF8-52F00F3EAEB6}" destId="{25EDCBA2-022E-4644-B94B-C113EE9DB9C3}" srcOrd="0" destOrd="0" presId="urn:microsoft.com/office/officeart/2005/8/layout/hList9"/>
    <dgm:cxn modelId="{B7FE233B-2A61-4EF3-B528-37102A4D4DD1}" type="presParOf" srcId="{C00F53C2-1DDB-4A95-AEF8-52F00F3EAEB6}" destId="{DBD6B91B-B1ED-42C1-9A48-5E83095E52DE}" srcOrd="1" destOrd="0" presId="urn:microsoft.com/office/officeart/2005/8/layout/hList9"/>
    <dgm:cxn modelId="{D22B38EB-0767-4F3B-8001-DA336AE4D552}" type="presParOf" srcId="{895FE5F4-E1C5-4C97-AC18-ED490F1AA766}" destId="{ED5F854C-360F-49EE-8694-D99DC3B6E817}" srcOrd="2" destOrd="0" presId="urn:microsoft.com/office/officeart/2005/8/layout/hList9"/>
    <dgm:cxn modelId="{12092CF6-46D0-40E1-A832-53743154EA29}" type="presParOf" srcId="{895FE5F4-E1C5-4C97-AC18-ED490F1AA766}" destId="{8F898497-C610-4370-9305-3EC89B2CA7C5}" srcOrd="3" destOrd="0" presId="urn:microsoft.com/office/officeart/2005/8/layout/hList9"/>
    <dgm:cxn modelId="{FE583178-C8E0-41DE-8AFF-FA908E56C458}" type="presParOf" srcId="{895FE5F4-E1C5-4C97-AC18-ED490F1AA766}" destId="{BC98E48D-DF8D-458F-8D78-4B07296E45B3}" srcOrd="4" destOrd="0" presId="urn:microsoft.com/office/officeart/2005/8/layout/hList9"/>
    <dgm:cxn modelId="{A3352200-2531-4E81-8BDF-64BD10689CCB}" type="presParOf" srcId="{895FE5F4-E1C5-4C97-AC18-ED490F1AA766}" destId="{791DE7BA-A0E1-4E49-8AB1-7D0EC18D950E}" srcOrd="5" destOrd="0" presId="urn:microsoft.com/office/officeart/2005/8/layout/hList9"/>
    <dgm:cxn modelId="{F0D3F701-6008-426E-82C4-4A64006D2858}" type="presParOf" srcId="{895FE5F4-E1C5-4C97-AC18-ED490F1AA766}" destId="{B2BE29B4-F857-4FB6-B417-A4146F397C99}" srcOrd="6" destOrd="0" presId="urn:microsoft.com/office/officeart/2005/8/layout/hList9"/>
    <dgm:cxn modelId="{3305AA98-467D-4384-8036-FD0D0226F2D2}" type="presParOf" srcId="{B2BE29B4-F857-4FB6-B417-A4146F397C99}" destId="{E1C3B724-E4D0-4C78-818F-69A7982257E2}" srcOrd="0" destOrd="0" presId="urn:microsoft.com/office/officeart/2005/8/layout/hList9"/>
    <dgm:cxn modelId="{B88EE5E3-D038-49C1-A971-31A60C0BCDFB}" type="presParOf" srcId="{B2BE29B4-F857-4FB6-B417-A4146F397C99}" destId="{20D9DD47-E68F-4764-A25C-0944980D9B3D}" srcOrd="1" destOrd="0" presId="urn:microsoft.com/office/officeart/2005/8/layout/hList9"/>
    <dgm:cxn modelId="{4ACF096F-EB5F-49BC-A0C1-8487F4C686B6}" type="presParOf" srcId="{20D9DD47-E68F-4764-A25C-0944980D9B3D}" destId="{8F5F46ED-7885-4B8A-8031-FE5E202102F4}" srcOrd="0" destOrd="0" presId="urn:microsoft.com/office/officeart/2005/8/layout/hList9"/>
    <dgm:cxn modelId="{5AEA079D-3E47-4AF4-A669-B4926C9AC997}" type="presParOf" srcId="{20D9DD47-E68F-4764-A25C-0944980D9B3D}" destId="{CE786805-899A-497D-AF56-B5DE1BF82DAB}" srcOrd="1" destOrd="0" presId="urn:microsoft.com/office/officeart/2005/8/layout/hList9"/>
    <dgm:cxn modelId="{47C8DA87-3D54-4B97-9BF5-309076B5F50F}" type="presParOf" srcId="{895FE5F4-E1C5-4C97-AC18-ED490F1AA766}" destId="{01985023-6736-42E8-9448-3B0F249006A6}" srcOrd="7" destOrd="0" presId="urn:microsoft.com/office/officeart/2005/8/layout/hList9"/>
    <dgm:cxn modelId="{3F875012-3878-45DA-A413-BC4203877D63}" type="presParOf" srcId="{895FE5F4-E1C5-4C97-AC18-ED490F1AA766}" destId="{15FC692E-0271-484B-86A7-5E13A39A7C77}" srcOrd="8" destOrd="0" presId="urn:microsoft.com/office/officeart/2005/8/layout/hList9"/>
    <dgm:cxn modelId="{5B5A3312-4F4B-462C-A30D-D1544290D261}" type="presParOf" srcId="{895FE5F4-E1C5-4C97-AC18-ED490F1AA766}" destId="{E72EF890-0144-42EC-84DD-B247C242F8EA}" srcOrd="9" destOrd="0" presId="urn:microsoft.com/office/officeart/2005/8/layout/hList9"/>
    <dgm:cxn modelId="{574FB833-0757-40DE-9B36-17421A0C456F}" type="presParOf" srcId="{895FE5F4-E1C5-4C97-AC18-ED490F1AA766}" destId="{AD25CB88-19BB-47CA-915E-E4C1DFCB74A9}" srcOrd="10" destOrd="0" presId="urn:microsoft.com/office/officeart/2005/8/layout/hList9"/>
    <dgm:cxn modelId="{9BD0F693-ED7F-41CA-B997-02F321E5EB40}" type="presParOf" srcId="{895FE5F4-E1C5-4C97-AC18-ED490F1AA766}" destId="{9849A76B-011A-4AEF-AC7B-B7F8618A189D}" srcOrd="11" destOrd="0" presId="urn:microsoft.com/office/officeart/2005/8/layout/hList9"/>
    <dgm:cxn modelId="{17A4E41B-113A-4978-9CDF-181A0EAD7474}" type="presParOf" srcId="{9849A76B-011A-4AEF-AC7B-B7F8618A189D}" destId="{AC77697E-0A2D-406E-90A1-57226F498DC0}" srcOrd="0" destOrd="0" presId="urn:microsoft.com/office/officeart/2005/8/layout/hList9"/>
    <dgm:cxn modelId="{2C903186-E071-4639-8F4A-3FDB87A96BB0}" type="presParOf" srcId="{9849A76B-011A-4AEF-AC7B-B7F8618A189D}" destId="{7D7434DD-5597-4DDD-A2E5-F1BB12D77630}" srcOrd="1" destOrd="0" presId="urn:microsoft.com/office/officeart/2005/8/layout/hList9"/>
    <dgm:cxn modelId="{06EEC7A2-B0F2-4ED8-966E-8B22667FF62C}" type="presParOf" srcId="{7D7434DD-5597-4DDD-A2E5-F1BB12D77630}" destId="{D3ECA8AA-2B5B-42B2-A8C9-4D834701F6EF}" srcOrd="0" destOrd="0" presId="urn:microsoft.com/office/officeart/2005/8/layout/hList9"/>
    <dgm:cxn modelId="{633F5BBD-8311-4A78-A639-9CBDD3DB77A0}" type="presParOf" srcId="{7D7434DD-5597-4DDD-A2E5-F1BB12D77630}" destId="{19C89B7A-E42D-4326-8172-5EF2269ED707}" srcOrd="1" destOrd="0" presId="urn:microsoft.com/office/officeart/2005/8/layout/hList9"/>
    <dgm:cxn modelId="{C3D7CDD3-90FF-4744-B603-50F8EF2EA2DD}" type="presParOf" srcId="{895FE5F4-E1C5-4C97-AC18-ED490F1AA766}" destId="{960B3116-95EA-4F65-A6E6-18F1C068C6CB}" srcOrd="12" destOrd="0" presId="urn:microsoft.com/office/officeart/2005/8/layout/hList9"/>
    <dgm:cxn modelId="{D4CBBDD8-00B6-4334-B6EA-F970CB114ACF}" type="presParOf" srcId="{895FE5F4-E1C5-4C97-AC18-ED490F1AA766}" destId="{507A9B06-C189-4FB4-9911-19D8DE8CCBFC}" srcOrd="13" destOrd="0" presId="urn:microsoft.com/office/officeart/2005/8/layout/hList9"/>
    <dgm:cxn modelId="{B0B2C893-1B99-489C-BEE5-81296D7A50E4}" type="presParOf" srcId="{895FE5F4-E1C5-4C97-AC18-ED490F1AA766}" destId="{C640AB88-7546-487F-A0C1-5B682656ED27}" srcOrd="14" destOrd="0" presId="urn:microsoft.com/office/officeart/2005/8/layout/hList9"/>
    <dgm:cxn modelId="{6D5CF658-D046-482A-B532-C67BD9F5E548}" type="presParOf" srcId="{895FE5F4-E1C5-4C97-AC18-ED490F1AA766}" destId="{5F0B72FB-47C4-46F9-A980-39FAFB3A082E}" srcOrd="15" destOrd="0" presId="urn:microsoft.com/office/officeart/2005/8/layout/hList9"/>
    <dgm:cxn modelId="{D03174FB-908F-4E74-AFE0-6F48055244BB}" type="presParOf" srcId="{895FE5F4-E1C5-4C97-AC18-ED490F1AA766}" destId="{02E44058-94CC-4FFC-A0C9-EF8CE7CEC67E}" srcOrd="16" destOrd="0" presId="urn:microsoft.com/office/officeart/2005/8/layout/hList9"/>
    <dgm:cxn modelId="{0E58047C-7034-4D30-A439-3043D9115683}" type="presParOf" srcId="{02E44058-94CC-4FFC-A0C9-EF8CE7CEC67E}" destId="{BC06D59B-C6D1-4801-9002-A0ABD163300E}" srcOrd="0" destOrd="0" presId="urn:microsoft.com/office/officeart/2005/8/layout/hList9"/>
    <dgm:cxn modelId="{5BE7545E-E340-4068-B2B8-13E88FFDFFB4}" type="presParOf" srcId="{02E44058-94CC-4FFC-A0C9-EF8CE7CEC67E}" destId="{FA871B9A-8C93-4A38-A0B1-B88ACBEF56FC}" srcOrd="1" destOrd="0" presId="urn:microsoft.com/office/officeart/2005/8/layout/hList9"/>
    <dgm:cxn modelId="{6FEB0C62-2F5F-4BC5-8BF4-616DDD7FADFB}" type="presParOf" srcId="{FA871B9A-8C93-4A38-A0B1-B88ACBEF56FC}" destId="{24F25E25-F999-4950-AF87-B0BC50C0EDA3}" srcOrd="0" destOrd="0" presId="urn:microsoft.com/office/officeart/2005/8/layout/hList9"/>
    <dgm:cxn modelId="{4678C544-057D-449D-B076-E55E541EEF15}" type="presParOf" srcId="{FA871B9A-8C93-4A38-A0B1-B88ACBEF56FC}" destId="{B29A3F50-9540-4BEA-A73F-AE29636CA284}" srcOrd="1" destOrd="0" presId="urn:microsoft.com/office/officeart/2005/8/layout/hList9"/>
    <dgm:cxn modelId="{36D92779-8CF0-44B2-B196-C18CB3E7F022}" type="presParOf" srcId="{895FE5F4-E1C5-4C97-AC18-ED490F1AA766}" destId="{0D95C053-0C15-400E-8248-DA047666D838}" srcOrd="17" destOrd="0" presId="urn:microsoft.com/office/officeart/2005/8/layout/hList9"/>
    <dgm:cxn modelId="{39A73F35-28A5-49FB-BCAF-AB52743CECA8}" type="presParOf" srcId="{895FE5F4-E1C5-4C97-AC18-ED490F1AA766}" destId="{17399560-774D-4232-AFD2-B6899617422E}" srcOrd="18" destOrd="0" presId="urn:microsoft.com/office/officeart/2005/8/layout/hList9"/>
    <dgm:cxn modelId="{A456F876-97E6-43B8-905C-01FE754167E2}" type="presParOf" srcId="{895FE5F4-E1C5-4C97-AC18-ED490F1AA766}" destId="{8AF5A3A8-CA9F-4959-8407-1DA8AE9F1DF8}" srcOrd="19" destOrd="0" presId="urn:microsoft.com/office/officeart/2005/8/layout/hList9"/>
    <dgm:cxn modelId="{F04620E3-C4BD-4404-8D5D-40C6BCA9943A}" type="presParOf" srcId="{895FE5F4-E1C5-4C97-AC18-ED490F1AA766}" destId="{05DCDAB4-13B7-4D87-AD11-7123EA41FF6A}" srcOrd="20" destOrd="0" presId="urn:microsoft.com/office/officeart/2005/8/layout/hList9"/>
    <dgm:cxn modelId="{35908540-2DB0-4C67-BBDE-B578266CCB19}" type="presParOf" srcId="{895FE5F4-E1C5-4C97-AC18-ED490F1AA766}" destId="{B56F3AC8-FA90-478E-870F-9774EB47AA17}" srcOrd="21" destOrd="0" presId="urn:microsoft.com/office/officeart/2005/8/layout/hList9"/>
    <dgm:cxn modelId="{0BE40014-C4F5-4B53-9DFC-D21FBED6E081}" type="presParOf" srcId="{B56F3AC8-FA90-478E-870F-9774EB47AA17}" destId="{75969405-2225-4F4F-AECB-3B947F6052F3}" srcOrd="0" destOrd="0" presId="urn:microsoft.com/office/officeart/2005/8/layout/hList9"/>
    <dgm:cxn modelId="{0466CE79-F244-4D0C-9021-61EE36188A2C}" type="presParOf" srcId="{B56F3AC8-FA90-478E-870F-9774EB47AA17}" destId="{582BC0E5-5984-472F-9906-4270C2BD6C7A}" srcOrd="1" destOrd="0" presId="urn:microsoft.com/office/officeart/2005/8/layout/hList9"/>
    <dgm:cxn modelId="{A745A52B-B972-4133-8CB3-1DB69A372D64}" type="presParOf" srcId="{582BC0E5-5984-472F-9906-4270C2BD6C7A}" destId="{B6CCA40F-3138-4E4A-85FE-068D562AA679}" srcOrd="0" destOrd="0" presId="urn:microsoft.com/office/officeart/2005/8/layout/hList9"/>
    <dgm:cxn modelId="{E2B7D363-3F59-4929-9384-55CC12306673}" type="presParOf" srcId="{582BC0E5-5984-472F-9906-4270C2BD6C7A}" destId="{8D354313-D4AD-4628-B77F-98DC49731E59}" srcOrd="1" destOrd="0" presId="urn:microsoft.com/office/officeart/2005/8/layout/hList9"/>
    <dgm:cxn modelId="{23C164F1-4223-4031-ABC4-E443FB050E00}" type="presParOf" srcId="{895FE5F4-E1C5-4C97-AC18-ED490F1AA766}" destId="{1D985EDF-7BF3-4490-ABBD-D6029B8B9E5A}" srcOrd="22" destOrd="0" presId="urn:microsoft.com/office/officeart/2005/8/layout/hList9"/>
    <dgm:cxn modelId="{A3512F42-BF37-4305-9139-79DFD180A61E}" type="presParOf" srcId="{895FE5F4-E1C5-4C97-AC18-ED490F1AA766}" destId="{91C8F866-F3EB-42DF-ACE0-B2E3B6965A0B}" srcOrd="23" destOrd="0" presId="urn:microsoft.com/office/officeart/2005/8/layout/hList9"/>
    <dgm:cxn modelId="{AC9E9F4C-D3EC-46F2-8FCC-0E9A7A174528}" type="presParOf" srcId="{895FE5F4-E1C5-4C97-AC18-ED490F1AA766}" destId="{584EC545-5958-4749-9FB6-D487AD7395AA}" srcOrd="24" destOrd="0" presId="urn:microsoft.com/office/officeart/2005/8/layout/hList9"/>
    <dgm:cxn modelId="{7EE06563-1C03-4BC8-9C9A-496BF651B29A}" type="presParOf" srcId="{895FE5F4-E1C5-4C97-AC18-ED490F1AA766}" destId="{789FD1E2-E76F-4E40-92C0-645D8F267FA3}" srcOrd="25" destOrd="0" presId="urn:microsoft.com/office/officeart/2005/8/layout/hList9"/>
    <dgm:cxn modelId="{57292CE0-4E6F-43E7-B941-1C1DD7BE7FA7}" type="presParOf" srcId="{895FE5F4-E1C5-4C97-AC18-ED490F1AA766}" destId="{AB8DDFE1-8AFD-46EC-8589-757564C5BEFB}" srcOrd="26" destOrd="0" presId="urn:microsoft.com/office/officeart/2005/8/layout/hList9"/>
    <dgm:cxn modelId="{1837544C-94DA-4C24-A10E-AF58BB3FE370}" type="presParOf" srcId="{AB8DDFE1-8AFD-46EC-8589-757564C5BEFB}" destId="{E2E2642C-8A50-4F82-A771-520F8619D323}" srcOrd="0" destOrd="0" presId="urn:microsoft.com/office/officeart/2005/8/layout/hList9"/>
    <dgm:cxn modelId="{9A8D181F-5DB6-41DF-B121-EB80EAAF2062}" type="presParOf" srcId="{AB8DDFE1-8AFD-46EC-8589-757564C5BEFB}" destId="{704E41B7-9F3C-4D56-A7E3-308D2B5285E5}" srcOrd="1" destOrd="0" presId="urn:microsoft.com/office/officeart/2005/8/layout/hList9"/>
    <dgm:cxn modelId="{0527A0BD-7B0F-4E69-8372-DA75028E26E9}" type="presParOf" srcId="{704E41B7-9F3C-4D56-A7E3-308D2B5285E5}" destId="{31A24178-0F87-474B-932E-F94174B0C00A}" srcOrd="0" destOrd="0" presId="urn:microsoft.com/office/officeart/2005/8/layout/hList9"/>
    <dgm:cxn modelId="{33F53E44-379D-45A3-AF90-D9CDA28BA04F}" type="presParOf" srcId="{704E41B7-9F3C-4D56-A7E3-308D2B5285E5}" destId="{EF6C8BBF-329F-4D51-83F8-25C1E472549F}" srcOrd="1" destOrd="0" presId="urn:microsoft.com/office/officeart/2005/8/layout/hList9"/>
    <dgm:cxn modelId="{8CF8A6BA-80A6-46E3-AC1B-B2C20C291E89}" type="presParOf" srcId="{895FE5F4-E1C5-4C97-AC18-ED490F1AA766}" destId="{85F14158-5D12-4275-A2C9-91EFD72A98E2}" srcOrd="27" destOrd="0" presId="urn:microsoft.com/office/officeart/2005/8/layout/hList9"/>
    <dgm:cxn modelId="{237A332E-7EF8-48FC-8826-D2845257DB8B}" type="presParOf" srcId="{895FE5F4-E1C5-4C97-AC18-ED490F1AA766}" destId="{807F027C-9574-4F95-85AE-04F52E4C623E}" srcOrd="28" destOrd="0" presId="urn:microsoft.com/office/officeart/2005/8/layout/hList9"/>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0AA1A20-DAEC-47B9-93B5-06574BD0A29B}"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C331D38-2D04-412D-A0EC-E227649B7827}">
      <dgm:prSet/>
      <dgm:spPr/>
      <dgm:t>
        <a:bodyPr/>
        <a:lstStyle/>
        <a:p>
          <a:r>
            <a:rPr lang="en-IN" dirty="0">
              <a:solidFill>
                <a:schemeClr val="bg1"/>
              </a:solidFill>
            </a:rPr>
            <a:t>Dementia requires coordinated, compassionate long-term health management</a:t>
          </a:r>
          <a:endParaRPr lang="en-US" dirty="0">
            <a:solidFill>
              <a:schemeClr val="bg1"/>
            </a:solidFill>
          </a:endParaRPr>
        </a:p>
      </dgm:t>
    </dgm:pt>
    <dgm:pt modelId="{53A07204-95D5-4A32-AD72-6D27C29698B0}" type="parTrans" cxnId="{F608630D-05F9-4F91-B87F-D52FF2E214DF}">
      <dgm:prSet/>
      <dgm:spPr/>
      <dgm:t>
        <a:bodyPr/>
        <a:lstStyle/>
        <a:p>
          <a:endParaRPr lang="en-US"/>
        </a:p>
      </dgm:t>
    </dgm:pt>
    <dgm:pt modelId="{2375A292-5DC5-41D4-896C-5703EAE2DBDA}" type="sibTrans" cxnId="{F608630D-05F9-4F91-B87F-D52FF2E214DF}">
      <dgm:prSet/>
      <dgm:spPr/>
      <dgm:t>
        <a:bodyPr/>
        <a:lstStyle/>
        <a:p>
          <a:endParaRPr lang="en-US"/>
        </a:p>
      </dgm:t>
    </dgm:pt>
    <dgm:pt modelId="{55190B2C-4613-41A8-A442-957189B604C8}">
      <dgm:prSet/>
      <dgm:spPr/>
      <dgm:t>
        <a:bodyPr/>
        <a:lstStyle/>
        <a:p>
          <a:r>
            <a:rPr lang="en-IN" dirty="0">
              <a:solidFill>
                <a:schemeClr val="bg1"/>
              </a:solidFill>
            </a:rPr>
            <a:t>Early detection improves outcomes and care responsiveness</a:t>
          </a:r>
          <a:endParaRPr lang="en-US" dirty="0">
            <a:solidFill>
              <a:schemeClr val="bg1"/>
            </a:solidFill>
          </a:endParaRPr>
        </a:p>
      </dgm:t>
    </dgm:pt>
    <dgm:pt modelId="{EDA0C6BB-E6D1-4508-BA36-9695FD865E9A}" type="parTrans" cxnId="{5684EF7F-7979-4EEA-A006-37FB07227EB5}">
      <dgm:prSet/>
      <dgm:spPr/>
      <dgm:t>
        <a:bodyPr/>
        <a:lstStyle/>
        <a:p>
          <a:endParaRPr lang="en-US"/>
        </a:p>
      </dgm:t>
    </dgm:pt>
    <dgm:pt modelId="{1CE10540-BB48-4E0C-834C-898D4B57A5A1}" type="sibTrans" cxnId="{5684EF7F-7979-4EEA-A006-37FB07227EB5}">
      <dgm:prSet/>
      <dgm:spPr/>
      <dgm:t>
        <a:bodyPr/>
        <a:lstStyle/>
        <a:p>
          <a:endParaRPr lang="en-US"/>
        </a:p>
      </dgm:t>
    </dgm:pt>
    <dgm:pt modelId="{EF2A656F-9326-4178-8C2A-41A3448A8A3B}">
      <dgm:prSet/>
      <dgm:spPr/>
      <dgm:t>
        <a:bodyPr/>
        <a:lstStyle/>
        <a:p>
          <a:r>
            <a:rPr lang="en-IN">
              <a:solidFill>
                <a:schemeClr val="bg1"/>
              </a:solidFill>
            </a:rPr>
            <a:t>Community nurses play vital roles in patient support</a:t>
          </a:r>
          <a:endParaRPr lang="en-US">
            <a:solidFill>
              <a:schemeClr val="bg1"/>
            </a:solidFill>
          </a:endParaRPr>
        </a:p>
      </dgm:t>
    </dgm:pt>
    <dgm:pt modelId="{AD292F8B-F58A-40EB-9131-955D801AE33B}" type="parTrans" cxnId="{A78F4552-FCD4-4764-8EDA-492E6625B78D}">
      <dgm:prSet/>
      <dgm:spPr/>
      <dgm:t>
        <a:bodyPr/>
        <a:lstStyle/>
        <a:p>
          <a:endParaRPr lang="en-US"/>
        </a:p>
      </dgm:t>
    </dgm:pt>
    <dgm:pt modelId="{C37235BF-23C5-4358-9317-A87FA6B4E11C}" type="sibTrans" cxnId="{A78F4552-FCD4-4764-8EDA-492E6625B78D}">
      <dgm:prSet/>
      <dgm:spPr/>
      <dgm:t>
        <a:bodyPr/>
        <a:lstStyle/>
        <a:p>
          <a:endParaRPr lang="en-US"/>
        </a:p>
      </dgm:t>
    </dgm:pt>
    <dgm:pt modelId="{09049CA3-9F26-4574-9F35-6D3DA1932FFD}">
      <dgm:prSet/>
      <dgm:spPr/>
      <dgm:t>
        <a:bodyPr/>
        <a:lstStyle/>
        <a:p>
          <a:r>
            <a:rPr lang="en-IN" dirty="0">
              <a:solidFill>
                <a:schemeClr val="bg1"/>
              </a:solidFill>
            </a:rPr>
            <a:t>Holistic frameworks strengthen personalised dementia care delivery</a:t>
          </a:r>
          <a:endParaRPr lang="en-US" dirty="0">
            <a:solidFill>
              <a:schemeClr val="bg1"/>
            </a:solidFill>
          </a:endParaRPr>
        </a:p>
      </dgm:t>
    </dgm:pt>
    <dgm:pt modelId="{F1C4AC1C-D845-4943-9A0A-E8B22190772C}" type="parTrans" cxnId="{442B5C13-16D2-4693-B3EF-C9D2AB62AC87}">
      <dgm:prSet/>
      <dgm:spPr/>
      <dgm:t>
        <a:bodyPr/>
        <a:lstStyle/>
        <a:p>
          <a:endParaRPr lang="en-US"/>
        </a:p>
      </dgm:t>
    </dgm:pt>
    <dgm:pt modelId="{C8625ADE-95FD-43A7-A818-EF5DE928B109}" type="sibTrans" cxnId="{442B5C13-16D2-4693-B3EF-C9D2AB62AC87}">
      <dgm:prSet/>
      <dgm:spPr/>
      <dgm:t>
        <a:bodyPr/>
        <a:lstStyle/>
        <a:p>
          <a:endParaRPr lang="en-US"/>
        </a:p>
      </dgm:t>
    </dgm:pt>
    <dgm:pt modelId="{EF69D6FF-FBA5-4EDA-9CEF-685C4270372D}">
      <dgm:prSet/>
      <dgm:spPr/>
      <dgm:t>
        <a:bodyPr/>
        <a:lstStyle/>
        <a:p>
          <a:r>
            <a:rPr lang="en-IN" dirty="0">
              <a:solidFill>
                <a:schemeClr val="bg1"/>
              </a:solidFill>
            </a:rPr>
            <a:t>Prevention strategies reduce overall population dementia burden</a:t>
          </a:r>
          <a:endParaRPr lang="en-US" dirty="0">
            <a:solidFill>
              <a:schemeClr val="bg1"/>
            </a:solidFill>
          </a:endParaRPr>
        </a:p>
      </dgm:t>
    </dgm:pt>
    <dgm:pt modelId="{162D3960-7A40-4780-94B9-E659879BF968}" type="parTrans" cxnId="{D0C1E454-A872-4A36-BB31-D3AC67AF97E8}">
      <dgm:prSet/>
      <dgm:spPr/>
      <dgm:t>
        <a:bodyPr/>
        <a:lstStyle/>
        <a:p>
          <a:endParaRPr lang="en-US"/>
        </a:p>
      </dgm:t>
    </dgm:pt>
    <dgm:pt modelId="{897C04B1-1D31-46A5-98BA-4E4784D23256}" type="sibTrans" cxnId="{D0C1E454-A872-4A36-BB31-D3AC67AF97E8}">
      <dgm:prSet/>
      <dgm:spPr/>
      <dgm:t>
        <a:bodyPr/>
        <a:lstStyle/>
        <a:p>
          <a:endParaRPr lang="en-US"/>
        </a:p>
      </dgm:t>
    </dgm:pt>
    <dgm:pt modelId="{BAE0B6EB-1E9A-4771-816E-660294F97DF8}" type="pres">
      <dgm:prSet presAssocID="{80AA1A20-DAEC-47B9-93B5-06574BD0A29B}" presName="diagram" presStyleCnt="0">
        <dgm:presLayoutVars>
          <dgm:dir/>
          <dgm:resizeHandles val="exact"/>
        </dgm:presLayoutVars>
      </dgm:prSet>
      <dgm:spPr/>
    </dgm:pt>
    <dgm:pt modelId="{50E15473-BB96-4C9F-BEB8-65712C651051}" type="pres">
      <dgm:prSet presAssocID="{4C331D38-2D04-412D-A0EC-E227649B7827}" presName="node" presStyleLbl="node1" presStyleIdx="0" presStyleCnt="5">
        <dgm:presLayoutVars>
          <dgm:bulletEnabled val="1"/>
        </dgm:presLayoutVars>
      </dgm:prSet>
      <dgm:spPr/>
    </dgm:pt>
    <dgm:pt modelId="{D9438F7F-2ADC-4437-95B4-3B9E6AA4CA14}" type="pres">
      <dgm:prSet presAssocID="{2375A292-5DC5-41D4-896C-5703EAE2DBDA}" presName="sibTrans" presStyleCnt="0"/>
      <dgm:spPr/>
    </dgm:pt>
    <dgm:pt modelId="{F2DE6959-90C2-4E03-9C6A-88B9D9014B7B}" type="pres">
      <dgm:prSet presAssocID="{55190B2C-4613-41A8-A442-957189B604C8}" presName="node" presStyleLbl="node1" presStyleIdx="1" presStyleCnt="5">
        <dgm:presLayoutVars>
          <dgm:bulletEnabled val="1"/>
        </dgm:presLayoutVars>
      </dgm:prSet>
      <dgm:spPr/>
    </dgm:pt>
    <dgm:pt modelId="{A1CFC3C9-B871-4757-9B7E-B932B832498A}" type="pres">
      <dgm:prSet presAssocID="{1CE10540-BB48-4E0C-834C-898D4B57A5A1}" presName="sibTrans" presStyleCnt="0"/>
      <dgm:spPr/>
    </dgm:pt>
    <dgm:pt modelId="{FA4ABA05-0E6E-40FB-9B9A-EAA742E9BE0C}" type="pres">
      <dgm:prSet presAssocID="{EF2A656F-9326-4178-8C2A-41A3448A8A3B}" presName="node" presStyleLbl="node1" presStyleIdx="2" presStyleCnt="5">
        <dgm:presLayoutVars>
          <dgm:bulletEnabled val="1"/>
        </dgm:presLayoutVars>
      </dgm:prSet>
      <dgm:spPr/>
    </dgm:pt>
    <dgm:pt modelId="{2304370C-B6F5-477A-91C3-C6C0983CD638}" type="pres">
      <dgm:prSet presAssocID="{C37235BF-23C5-4358-9317-A87FA6B4E11C}" presName="sibTrans" presStyleCnt="0"/>
      <dgm:spPr/>
    </dgm:pt>
    <dgm:pt modelId="{3A69B438-D744-4AAE-9704-22078EFB1A3C}" type="pres">
      <dgm:prSet presAssocID="{09049CA3-9F26-4574-9F35-6D3DA1932FFD}" presName="node" presStyleLbl="node1" presStyleIdx="3" presStyleCnt="5">
        <dgm:presLayoutVars>
          <dgm:bulletEnabled val="1"/>
        </dgm:presLayoutVars>
      </dgm:prSet>
      <dgm:spPr/>
    </dgm:pt>
    <dgm:pt modelId="{817F8D22-2BF9-44AC-ACB4-44216628BCB5}" type="pres">
      <dgm:prSet presAssocID="{C8625ADE-95FD-43A7-A818-EF5DE928B109}" presName="sibTrans" presStyleCnt="0"/>
      <dgm:spPr/>
    </dgm:pt>
    <dgm:pt modelId="{37DCA5A2-5ADC-4956-96D0-5C29F63D8970}" type="pres">
      <dgm:prSet presAssocID="{EF69D6FF-FBA5-4EDA-9CEF-685C4270372D}" presName="node" presStyleLbl="node1" presStyleIdx="4" presStyleCnt="5">
        <dgm:presLayoutVars>
          <dgm:bulletEnabled val="1"/>
        </dgm:presLayoutVars>
      </dgm:prSet>
      <dgm:spPr/>
    </dgm:pt>
  </dgm:ptLst>
  <dgm:cxnLst>
    <dgm:cxn modelId="{F608630D-05F9-4F91-B87F-D52FF2E214DF}" srcId="{80AA1A20-DAEC-47B9-93B5-06574BD0A29B}" destId="{4C331D38-2D04-412D-A0EC-E227649B7827}" srcOrd="0" destOrd="0" parTransId="{53A07204-95D5-4A32-AD72-6D27C29698B0}" sibTransId="{2375A292-5DC5-41D4-896C-5703EAE2DBDA}"/>
    <dgm:cxn modelId="{FE6BB40E-9BC0-49A8-ABC7-5459ACBF3067}" type="presOf" srcId="{EF2A656F-9326-4178-8C2A-41A3448A8A3B}" destId="{FA4ABA05-0E6E-40FB-9B9A-EAA742E9BE0C}" srcOrd="0" destOrd="0" presId="urn:microsoft.com/office/officeart/2005/8/layout/default"/>
    <dgm:cxn modelId="{442B5C13-16D2-4693-B3EF-C9D2AB62AC87}" srcId="{80AA1A20-DAEC-47B9-93B5-06574BD0A29B}" destId="{09049CA3-9F26-4574-9F35-6D3DA1932FFD}" srcOrd="3" destOrd="0" parTransId="{F1C4AC1C-D845-4943-9A0A-E8B22190772C}" sibTransId="{C8625ADE-95FD-43A7-A818-EF5DE928B109}"/>
    <dgm:cxn modelId="{EB3F2E1C-794B-40B3-805E-AF13D0F38934}" type="presOf" srcId="{80AA1A20-DAEC-47B9-93B5-06574BD0A29B}" destId="{BAE0B6EB-1E9A-4771-816E-660294F97DF8}" srcOrd="0" destOrd="0" presId="urn:microsoft.com/office/officeart/2005/8/layout/default"/>
    <dgm:cxn modelId="{B0A1F725-8A24-4727-92FC-CA9B7EFACE30}" type="presOf" srcId="{09049CA3-9F26-4574-9F35-6D3DA1932FFD}" destId="{3A69B438-D744-4AAE-9704-22078EFB1A3C}" srcOrd="0" destOrd="0" presId="urn:microsoft.com/office/officeart/2005/8/layout/default"/>
    <dgm:cxn modelId="{77070F61-49BD-4681-97D0-CA23FFDC06C4}" type="presOf" srcId="{EF69D6FF-FBA5-4EDA-9CEF-685C4270372D}" destId="{37DCA5A2-5ADC-4956-96D0-5C29F63D8970}" srcOrd="0" destOrd="0" presId="urn:microsoft.com/office/officeart/2005/8/layout/default"/>
    <dgm:cxn modelId="{C2F02B65-2428-4F6B-A8CB-06B2E9325533}" type="presOf" srcId="{4C331D38-2D04-412D-A0EC-E227649B7827}" destId="{50E15473-BB96-4C9F-BEB8-65712C651051}" srcOrd="0" destOrd="0" presId="urn:microsoft.com/office/officeart/2005/8/layout/default"/>
    <dgm:cxn modelId="{A78F4552-FCD4-4764-8EDA-492E6625B78D}" srcId="{80AA1A20-DAEC-47B9-93B5-06574BD0A29B}" destId="{EF2A656F-9326-4178-8C2A-41A3448A8A3B}" srcOrd="2" destOrd="0" parTransId="{AD292F8B-F58A-40EB-9131-955D801AE33B}" sibTransId="{C37235BF-23C5-4358-9317-A87FA6B4E11C}"/>
    <dgm:cxn modelId="{D0C1E454-A872-4A36-BB31-D3AC67AF97E8}" srcId="{80AA1A20-DAEC-47B9-93B5-06574BD0A29B}" destId="{EF69D6FF-FBA5-4EDA-9CEF-685C4270372D}" srcOrd="4" destOrd="0" parTransId="{162D3960-7A40-4780-94B9-E659879BF968}" sibTransId="{897C04B1-1D31-46A5-98BA-4E4784D23256}"/>
    <dgm:cxn modelId="{65116376-424D-4869-889A-24F7B9208251}" type="presOf" srcId="{55190B2C-4613-41A8-A442-957189B604C8}" destId="{F2DE6959-90C2-4E03-9C6A-88B9D9014B7B}" srcOrd="0" destOrd="0" presId="urn:microsoft.com/office/officeart/2005/8/layout/default"/>
    <dgm:cxn modelId="{5684EF7F-7979-4EEA-A006-37FB07227EB5}" srcId="{80AA1A20-DAEC-47B9-93B5-06574BD0A29B}" destId="{55190B2C-4613-41A8-A442-957189B604C8}" srcOrd="1" destOrd="0" parTransId="{EDA0C6BB-E6D1-4508-BA36-9695FD865E9A}" sibTransId="{1CE10540-BB48-4E0C-834C-898D4B57A5A1}"/>
    <dgm:cxn modelId="{2D36440D-DCEA-4B4E-BBFB-6E091D4F8361}" type="presParOf" srcId="{BAE0B6EB-1E9A-4771-816E-660294F97DF8}" destId="{50E15473-BB96-4C9F-BEB8-65712C651051}" srcOrd="0" destOrd="0" presId="urn:microsoft.com/office/officeart/2005/8/layout/default"/>
    <dgm:cxn modelId="{A2BDDFAE-2DD6-4773-967F-05E026DBB19B}" type="presParOf" srcId="{BAE0B6EB-1E9A-4771-816E-660294F97DF8}" destId="{D9438F7F-2ADC-4437-95B4-3B9E6AA4CA14}" srcOrd="1" destOrd="0" presId="urn:microsoft.com/office/officeart/2005/8/layout/default"/>
    <dgm:cxn modelId="{08E969FF-B9AB-4950-898A-7D302E974BD4}" type="presParOf" srcId="{BAE0B6EB-1E9A-4771-816E-660294F97DF8}" destId="{F2DE6959-90C2-4E03-9C6A-88B9D9014B7B}" srcOrd="2" destOrd="0" presId="urn:microsoft.com/office/officeart/2005/8/layout/default"/>
    <dgm:cxn modelId="{4B595D87-DD96-4106-8E0D-DAE9BA87E076}" type="presParOf" srcId="{BAE0B6EB-1E9A-4771-816E-660294F97DF8}" destId="{A1CFC3C9-B871-4757-9B7E-B932B832498A}" srcOrd="3" destOrd="0" presId="urn:microsoft.com/office/officeart/2005/8/layout/default"/>
    <dgm:cxn modelId="{46CB5360-6B98-4FAE-B209-8596B3BEDA98}" type="presParOf" srcId="{BAE0B6EB-1E9A-4771-816E-660294F97DF8}" destId="{FA4ABA05-0E6E-40FB-9B9A-EAA742E9BE0C}" srcOrd="4" destOrd="0" presId="urn:microsoft.com/office/officeart/2005/8/layout/default"/>
    <dgm:cxn modelId="{0ED396FF-2758-49F8-8ABD-79DDF8F5C6D8}" type="presParOf" srcId="{BAE0B6EB-1E9A-4771-816E-660294F97DF8}" destId="{2304370C-B6F5-477A-91C3-C6C0983CD638}" srcOrd="5" destOrd="0" presId="urn:microsoft.com/office/officeart/2005/8/layout/default"/>
    <dgm:cxn modelId="{81DD0D29-53AA-4D14-A7E9-2E07F72D1488}" type="presParOf" srcId="{BAE0B6EB-1E9A-4771-816E-660294F97DF8}" destId="{3A69B438-D744-4AAE-9704-22078EFB1A3C}" srcOrd="6" destOrd="0" presId="urn:microsoft.com/office/officeart/2005/8/layout/default"/>
    <dgm:cxn modelId="{0E64CE36-318C-479F-8F40-7E84746D4866}" type="presParOf" srcId="{BAE0B6EB-1E9A-4771-816E-660294F97DF8}" destId="{817F8D22-2BF9-44AC-ACB4-44216628BCB5}" srcOrd="7" destOrd="0" presId="urn:microsoft.com/office/officeart/2005/8/layout/default"/>
    <dgm:cxn modelId="{1A72670B-86EE-4953-9EE4-67693A7C3D38}" type="presParOf" srcId="{BAE0B6EB-1E9A-4771-816E-660294F97DF8}" destId="{37DCA5A2-5ADC-4956-96D0-5C29F63D8970}"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1BFDB4-92B8-4DB8-8C7B-C9D51B785025}">
      <dsp:nvSpPr>
        <dsp:cNvPr id="0" name=""/>
        <dsp:cNvSpPr/>
      </dsp:nvSpPr>
      <dsp:spPr>
        <a:xfrm>
          <a:off x="0" y="0"/>
          <a:ext cx="4696014" cy="6647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a:latin typeface="+mn-lt"/>
            </a:rPr>
            <a:t>Dementia basically involves progressive decline in the cognitive brain functions </a:t>
          </a:r>
          <a:r>
            <a:rPr kumimoji="0" lang="en-US" altLang="en-US" sz="1100" b="0" i="0" u="none" strike="noStrike" kern="1200" cap="none" normalizeH="0" baseline="0" dirty="0">
              <a:ln>
                <a:noFill/>
              </a:ln>
              <a:solidFill>
                <a:schemeClr val="tx1"/>
              </a:solidFill>
              <a:effectLst/>
              <a:latin typeface="+mn-lt"/>
              <a:cs typeface="Times New Roman" panose="02020603050405020304" pitchFamily="18" charset="0"/>
            </a:rPr>
            <a:t>(Hermann and Zerr, 2022)</a:t>
          </a:r>
          <a:r>
            <a:rPr lang="en-IN" sz="1100" kern="1200" dirty="0">
              <a:latin typeface="+mn-lt"/>
            </a:rPr>
            <a:t>.</a:t>
          </a:r>
          <a:endParaRPr lang="en-US" sz="1100" kern="1200" dirty="0">
            <a:latin typeface="+mn-lt"/>
          </a:endParaRPr>
        </a:p>
      </dsp:txBody>
      <dsp:txXfrm>
        <a:off x="19471" y="19471"/>
        <a:ext cx="3900865" cy="625855"/>
      </dsp:txXfrm>
    </dsp:sp>
    <dsp:sp modelId="{A024E20D-FC9A-4A53-86E5-6EA9595FF8A0}">
      <dsp:nvSpPr>
        <dsp:cNvPr id="0" name=""/>
        <dsp:cNvSpPr/>
      </dsp:nvSpPr>
      <dsp:spPr>
        <a:xfrm>
          <a:off x="350676" y="757130"/>
          <a:ext cx="4696014" cy="6647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a:latin typeface="+mn-lt"/>
            </a:rPr>
            <a:t>Condition affects the essential aspects of a human body such as memory along with reasoning, and the overall communication abilities </a:t>
          </a:r>
          <a:r>
            <a:rPr kumimoji="0" lang="en-US" altLang="en-US" sz="1100" b="0" i="0" u="none" strike="noStrike" kern="1200" cap="none" normalizeH="0" baseline="0" dirty="0">
              <a:ln>
                <a:noFill/>
              </a:ln>
              <a:solidFill>
                <a:schemeClr val="tx1"/>
              </a:solidFill>
              <a:effectLst/>
              <a:latin typeface="+mn-lt"/>
              <a:cs typeface="Times New Roman" panose="02020603050405020304" pitchFamily="18" charset="0"/>
            </a:rPr>
            <a:t>(Florin </a:t>
          </a:r>
          <a:r>
            <a:rPr kumimoji="0" lang="en-US" altLang="en-US" sz="1100" b="0" i="0" u="none" strike="noStrike" kern="1200" cap="none" normalizeH="0" baseline="0" dirty="0" err="1">
              <a:ln>
                <a:noFill/>
              </a:ln>
              <a:solidFill>
                <a:schemeClr val="tx1"/>
              </a:solidFill>
              <a:effectLst/>
              <a:latin typeface="+mn-lt"/>
              <a:cs typeface="Times New Roman" panose="02020603050405020304" pitchFamily="18" charset="0"/>
            </a:rPr>
            <a:t>Gaiseanu</a:t>
          </a:r>
          <a:r>
            <a:rPr kumimoji="0" lang="en-US" altLang="en-US" sz="1100" b="0" i="0" u="none" strike="noStrike" kern="1200" cap="none" normalizeH="0" baseline="0" dirty="0">
              <a:ln>
                <a:noFill/>
              </a:ln>
              <a:solidFill>
                <a:schemeClr val="tx1"/>
              </a:solidFill>
              <a:effectLst/>
              <a:latin typeface="+mn-lt"/>
              <a:cs typeface="Times New Roman" panose="02020603050405020304" pitchFamily="18" charset="0"/>
            </a:rPr>
            <a:t>, 2021)</a:t>
          </a:r>
          <a:r>
            <a:rPr lang="en-IN" sz="1100" kern="1200" dirty="0">
              <a:latin typeface="+mn-lt"/>
            </a:rPr>
            <a:t>.</a:t>
          </a:r>
          <a:endParaRPr lang="en-US" sz="1100" kern="1200" dirty="0">
            <a:latin typeface="+mn-lt"/>
          </a:endParaRPr>
        </a:p>
      </dsp:txBody>
      <dsp:txXfrm>
        <a:off x="370147" y="776601"/>
        <a:ext cx="3874277" cy="625855"/>
      </dsp:txXfrm>
    </dsp:sp>
    <dsp:sp modelId="{21CE1A41-EF18-4213-8A08-ED2E0D4EB409}">
      <dsp:nvSpPr>
        <dsp:cNvPr id="0" name=""/>
        <dsp:cNvSpPr/>
      </dsp:nvSpPr>
      <dsp:spPr>
        <a:xfrm>
          <a:off x="701352" y="1514260"/>
          <a:ext cx="4696014" cy="6647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Difficulties arise in effectively performing the daily living tasks.</a:t>
          </a:r>
          <a:endParaRPr lang="en-US" sz="1100" kern="1200"/>
        </a:p>
      </dsp:txBody>
      <dsp:txXfrm>
        <a:off x="720823" y="1533731"/>
        <a:ext cx="3874277" cy="625855"/>
      </dsp:txXfrm>
    </dsp:sp>
    <dsp:sp modelId="{B60AC176-0332-4185-BF78-C830A5A57696}">
      <dsp:nvSpPr>
        <dsp:cNvPr id="0" name=""/>
        <dsp:cNvSpPr/>
      </dsp:nvSpPr>
      <dsp:spPr>
        <a:xfrm>
          <a:off x="1052029" y="2271391"/>
          <a:ext cx="4696014" cy="6647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While focusing on the causes or the main reasons of occurrences of it is caused by the various neurodegenerative and vascular processes.</a:t>
          </a:r>
          <a:endParaRPr lang="en-US" sz="1100" kern="1200"/>
        </a:p>
      </dsp:txBody>
      <dsp:txXfrm>
        <a:off x="1071500" y="2290862"/>
        <a:ext cx="3874277" cy="625855"/>
      </dsp:txXfrm>
    </dsp:sp>
    <dsp:sp modelId="{C0557E38-4FAF-43A6-BDE2-34014A93954E}">
      <dsp:nvSpPr>
        <dsp:cNvPr id="0" name=""/>
        <dsp:cNvSpPr/>
      </dsp:nvSpPr>
      <dsp:spPr>
        <a:xfrm>
          <a:off x="1402705" y="3028521"/>
          <a:ext cx="4696014" cy="6647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a:t>Dementia is eventually a slightly different kind from normal ageing changes and it brings a set of challenges as it increases.</a:t>
          </a:r>
          <a:endParaRPr lang="en-US" sz="1100" kern="1200"/>
        </a:p>
      </dsp:txBody>
      <dsp:txXfrm>
        <a:off x="1422176" y="3047992"/>
        <a:ext cx="3874277" cy="625855"/>
      </dsp:txXfrm>
    </dsp:sp>
    <dsp:sp modelId="{76120616-4FF9-4A43-85BD-5F5CBB0F758D}">
      <dsp:nvSpPr>
        <dsp:cNvPr id="0" name=""/>
        <dsp:cNvSpPr/>
      </dsp:nvSpPr>
      <dsp:spPr>
        <a:xfrm>
          <a:off x="4263896" y="485671"/>
          <a:ext cx="432118" cy="4321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361123" y="485671"/>
        <a:ext cx="237664" cy="325169"/>
      </dsp:txXfrm>
    </dsp:sp>
    <dsp:sp modelId="{655454DC-25ED-4A31-9BD3-8767EA039747}">
      <dsp:nvSpPr>
        <dsp:cNvPr id="0" name=""/>
        <dsp:cNvSpPr/>
      </dsp:nvSpPr>
      <dsp:spPr>
        <a:xfrm>
          <a:off x="4614572" y="1242801"/>
          <a:ext cx="432118" cy="4321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11799" y="1242801"/>
        <a:ext cx="237664" cy="325169"/>
      </dsp:txXfrm>
    </dsp:sp>
    <dsp:sp modelId="{6EA87207-C3FA-4EA9-A1E1-208CD2511547}">
      <dsp:nvSpPr>
        <dsp:cNvPr id="0" name=""/>
        <dsp:cNvSpPr/>
      </dsp:nvSpPr>
      <dsp:spPr>
        <a:xfrm>
          <a:off x="4965248" y="1988852"/>
          <a:ext cx="432118" cy="4321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062475" y="1988852"/>
        <a:ext cx="237664" cy="325169"/>
      </dsp:txXfrm>
    </dsp:sp>
    <dsp:sp modelId="{4BC9DD1B-A3C7-4996-A18F-6D7345F7D4B7}">
      <dsp:nvSpPr>
        <dsp:cNvPr id="0" name=""/>
        <dsp:cNvSpPr/>
      </dsp:nvSpPr>
      <dsp:spPr>
        <a:xfrm>
          <a:off x="5315925" y="2753369"/>
          <a:ext cx="432118" cy="43211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413152" y="2753369"/>
        <a:ext cx="237664" cy="325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909AA-9DE9-4011-8830-3DD9872A5BD6}">
      <dsp:nvSpPr>
        <dsp:cNvPr id="0" name=""/>
        <dsp:cNvSpPr/>
      </dsp:nvSpPr>
      <dsp:spPr>
        <a:xfrm>
          <a:off x="487182" y="41"/>
          <a:ext cx="2135147" cy="12810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latin typeface="+mn-lt"/>
            </a:rPr>
            <a:t>The loss of memory is considered to be one of the major symptoms of this disease </a:t>
          </a:r>
          <a:r>
            <a:rPr kumimoji="0" lang="en-US" altLang="en-US" sz="1200" b="0" i="0" u="none" strike="noStrike" kern="1200" cap="none" normalizeH="0" baseline="0" dirty="0">
              <a:ln>
                <a:noFill/>
              </a:ln>
              <a:solidFill>
                <a:schemeClr val="tx1"/>
              </a:solidFill>
              <a:effectLst/>
              <a:latin typeface="+mn-lt"/>
              <a:cs typeface="Times New Roman" panose="02020603050405020304" pitchFamily="18" charset="0"/>
            </a:rPr>
            <a:t>(Tampi and </a:t>
          </a:r>
          <a:r>
            <a:rPr kumimoji="0" lang="en-US" altLang="en-US" sz="1200" b="0" i="0" u="none" strike="noStrike" kern="1200" cap="none" normalizeH="0" baseline="0" dirty="0" err="1">
              <a:ln>
                <a:noFill/>
              </a:ln>
              <a:solidFill>
                <a:schemeClr val="tx1"/>
              </a:solidFill>
              <a:effectLst/>
              <a:latin typeface="+mn-lt"/>
              <a:cs typeface="Times New Roman" panose="02020603050405020304" pitchFamily="18" charset="0"/>
            </a:rPr>
            <a:t>Jeste</a:t>
          </a:r>
          <a:r>
            <a:rPr kumimoji="0" lang="en-US" altLang="en-US" sz="1200" b="0" i="0" u="none" strike="noStrike" kern="1200" cap="none" normalizeH="0" baseline="0" dirty="0">
              <a:ln>
                <a:noFill/>
              </a:ln>
              <a:solidFill>
                <a:schemeClr val="tx1"/>
              </a:solidFill>
              <a:effectLst/>
              <a:latin typeface="+mn-lt"/>
              <a:cs typeface="Times New Roman" panose="02020603050405020304" pitchFamily="18" charset="0"/>
            </a:rPr>
            <a:t>, 2022).</a:t>
          </a:r>
          <a:r>
            <a:rPr lang="en-IN" sz="1200" kern="1200" dirty="0">
              <a:latin typeface="+mn-lt"/>
            </a:rPr>
            <a:t> </a:t>
          </a:r>
          <a:endParaRPr lang="en-US" sz="1200" kern="1200" dirty="0">
            <a:latin typeface="+mn-lt"/>
          </a:endParaRPr>
        </a:p>
      </dsp:txBody>
      <dsp:txXfrm>
        <a:off x="524704" y="37563"/>
        <a:ext cx="2060103" cy="1206044"/>
      </dsp:txXfrm>
    </dsp:sp>
    <dsp:sp modelId="{510A5150-7B3F-4311-BE7E-AE6AC169973F}">
      <dsp:nvSpPr>
        <dsp:cNvPr id="0" name=""/>
        <dsp:cNvSpPr/>
      </dsp:nvSpPr>
      <dsp:spPr>
        <a:xfrm>
          <a:off x="2810223" y="375827"/>
          <a:ext cx="452651" cy="5295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810223" y="481730"/>
        <a:ext cx="316856" cy="317710"/>
      </dsp:txXfrm>
    </dsp:sp>
    <dsp:sp modelId="{F8C42F94-56E5-4D61-9B96-8096959DC03D}">
      <dsp:nvSpPr>
        <dsp:cNvPr id="0" name=""/>
        <dsp:cNvSpPr/>
      </dsp:nvSpPr>
      <dsp:spPr>
        <a:xfrm>
          <a:off x="3476389" y="41"/>
          <a:ext cx="2135147" cy="12810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Individuals suffering from this basically faces difficulty planning, organising, or solving routine problems that they counter in daily life </a:t>
          </a:r>
          <a:r>
            <a:rPr kumimoji="0" lang="en-US" altLang="en-US" sz="1200" b="0" i="0" u="none" strike="noStrike" kern="1200" cap="none" normalizeH="0" baseline="0" dirty="0">
              <a:ln>
                <a:noFill/>
              </a:ln>
              <a:solidFill>
                <a:schemeClr val="tx1"/>
              </a:solidFill>
              <a:effectLst/>
              <a:cs typeface="Times New Roman" panose="02020603050405020304" pitchFamily="18" charset="0"/>
            </a:rPr>
            <a:t>(Tetsuka, 2021)</a:t>
          </a:r>
          <a:endParaRPr lang="en-US" sz="1200" kern="1200" dirty="0"/>
        </a:p>
      </dsp:txBody>
      <dsp:txXfrm>
        <a:off x="3513911" y="37563"/>
        <a:ext cx="2060103" cy="1206044"/>
      </dsp:txXfrm>
    </dsp:sp>
    <dsp:sp modelId="{581B74A6-7B38-4B24-BF1D-9DB87A7E8FE9}">
      <dsp:nvSpPr>
        <dsp:cNvPr id="0" name=""/>
        <dsp:cNvSpPr/>
      </dsp:nvSpPr>
      <dsp:spPr>
        <a:xfrm rot="5400000">
          <a:off x="4317637" y="1430590"/>
          <a:ext cx="452651" cy="5295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4385108" y="1469023"/>
        <a:ext cx="317710" cy="316856"/>
      </dsp:txXfrm>
    </dsp:sp>
    <dsp:sp modelId="{635BD023-4816-44F6-8C7A-31D3D218307A}">
      <dsp:nvSpPr>
        <dsp:cNvPr id="0" name=""/>
        <dsp:cNvSpPr/>
      </dsp:nvSpPr>
      <dsp:spPr>
        <a:xfrm>
          <a:off x="3476389" y="2135189"/>
          <a:ext cx="2135147" cy="12810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There are a set of challenges that an individual basically has to face due to this such as the communication challenges.</a:t>
          </a:r>
          <a:endParaRPr lang="en-US" sz="1200" kern="1200"/>
        </a:p>
      </dsp:txBody>
      <dsp:txXfrm>
        <a:off x="3513911" y="2172711"/>
        <a:ext cx="2060103" cy="1206044"/>
      </dsp:txXfrm>
    </dsp:sp>
    <dsp:sp modelId="{AE213EA8-B7AD-4E25-A185-14591B37652A}">
      <dsp:nvSpPr>
        <dsp:cNvPr id="0" name=""/>
        <dsp:cNvSpPr/>
      </dsp:nvSpPr>
      <dsp:spPr>
        <a:xfrm rot="10800000">
          <a:off x="2835845" y="2510975"/>
          <a:ext cx="452651" cy="52951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2971640" y="2616878"/>
        <a:ext cx="316856" cy="317710"/>
      </dsp:txXfrm>
    </dsp:sp>
    <dsp:sp modelId="{B256F5D0-4680-4382-AF91-C6755BE87F73}">
      <dsp:nvSpPr>
        <dsp:cNvPr id="0" name=""/>
        <dsp:cNvSpPr/>
      </dsp:nvSpPr>
      <dsp:spPr>
        <a:xfrm>
          <a:off x="487182" y="2135189"/>
          <a:ext cx="2135147" cy="128108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dirty="0"/>
            <a:t>Some basic and genuine symptoms of this eventually involves personality shifts, along with agitation, and behavioural disturbances </a:t>
          </a:r>
          <a:r>
            <a:rPr kumimoji="0" lang="en-US" altLang="en-US" sz="1200" b="0" i="0" u="none" strike="noStrike" kern="1200" cap="none" normalizeH="0" baseline="0" dirty="0">
              <a:ln>
                <a:noFill/>
              </a:ln>
              <a:solidFill>
                <a:schemeClr val="tx1"/>
              </a:solidFill>
              <a:effectLst/>
              <a:cs typeface="Times New Roman" panose="02020603050405020304" pitchFamily="18" charset="0"/>
            </a:rPr>
            <a:t>(Husain et al., 2023).</a:t>
          </a:r>
          <a:endParaRPr lang="en-US" sz="1200" kern="1200" dirty="0"/>
        </a:p>
      </dsp:txBody>
      <dsp:txXfrm>
        <a:off x="524704" y="2172711"/>
        <a:ext cx="2060103" cy="12060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7BED8-DF08-4842-9442-7EA61FAA84C1}">
      <dsp:nvSpPr>
        <dsp:cNvPr id="0" name=""/>
        <dsp:cNvSpPr/>
      </dsp:nvSpPr>
      <dsp:spPr>
        <a:xfrm>
          <a:off x="3701"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D89871-68F9-4DB0-A6EB-D44F829911B9}">
      <dsp:nvSpPr>
        <dsp:cNvPr id="0" name=""/>
        <dsp:cNvSpPr/>
      </dsp:nvSpPr>
      <dsp:spPr>
        <a:xfrm>
          <a:off x="204132"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Dementia is that basically the increasingly affects ageing UK populations annually</a:t>
          </a:r>
          <a:endParaRPr lang="en-US" sz="1300" kern="1200"/>
        </a:p>
      </dsp:txBody>
      <dsp:txXfrm>
        <a:off x="237681" y="1355455"/>
        <a:ext cx="1736774" cy="1078361"/>
      </dsp:txXfrm>
    </dsp:sp>
    <dsp:sp modelId="{1B58F0B4-F3AB-4E8A-B883-08F6BB3A4DA7}">
      <dsp:nvSpPr>
        <dsp:cNvPr id="0" name=""/>
        <dsp:cNvSpPr/>
      </dsp:nvSpPr>
      <dsp:spPr>
        <a:xfrm>
          <a:off x="2208435"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34A57F-D5EE-4FD4-A6B7-14F62D29BB97}">
      <dsp:nvSpPr>
        <dsp:cNvPr id="0" name=""/>
        <dsp:cNvSpPr/>
      </dsp:nvSpPr>
      <dsp:spPr>
        <a:xfrm>
          <a:off x="2408865"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Over one million individuals have been predicted UK cases by year 2030 as an assumption figure</a:t>
          </a:r>
          <a:endParaRPr lang="en-US" sz="1300" kern="1200"/>
        </a:p>
      </dsp:txBody>
      <dsp:txXfrm>
        <a:off x="2442414" y="1355455"/>
        <a:ext cx="1736774" cy="1078361"/>
      </dsp:txXfrm>
    </dsp:sp>
    <dsp:sp modelId="{2306FF0C-22FF-4194-BAED-816A972FD78D}">
      <dsp:nvSpPr>
        <dsp:cNvPr id="0" name=""/>
        <dsp:cNvSpPr/>
      </dsp:nvSpPr>
      <dsp:spPr>
        <a:xfrm>
          <a:off x="4413168"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3E7753-2103-4BC8-902E-31B18AC249DC}">
      <dsp:nvSpPr>
        <dsp:cNvPr id="0" name=""/>
        <dsp:cNvSpPr/>
      </dsp:nvSpPr>
      <dsp:spPr>
        <a:xfrm>
          <a:off x="4613599"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Worldwide prevalence rising with is that basically the global population ageing</a:t>
          </a:r>
          <a:endParaRPr lang="en-US" sz="1300" kern="1200"/>
        </a:p>
      </dsp:txBody>
      <dsp:txXfrm>
        <a:off x="4647148" y="1355455"/>
        <a:ext cx="1736774" cy="1078361"/>
      </dsp:txXfrm>
    </dsp:sp>
    <dsp:sp modelId="{D88CF5A4-6156-4D18-A735-931AB919CC6F}">
      <dsp:nvSpPr>
        <dsp:cNvPr id="0" name=""/>
        <dsp:cNvSpPr/>
      </dsp:nvSpPr>
      <dsp:spPr>
        <a:xfrm>
          <a:off x="6617902"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F6214D-012C-4CFA-84A6-963AE7D80706}">
      <dsp:nvSpPr>
        <dsp:cNvPr id="0" name=""/>
        <dsp:cNvSpPr/>
      </dsp:nvSpPr>
      <dsp:spPr>
        <a:xfrm>
          <a:off x="6818332"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WHO is that basically the estimates millions newly diagnosed each passing year on a regular basis</a:t>
          </a:r>
          <a:endParaRPr lang="en-US" sz="1300" kern="1200"/>
        </a:p>
      </dsp:txBody>
      <dsp:txXfrm>
        <a:off x="6851881" y="1355455"/>
        <a:ext cx="1736774" cy="1078361"/>
      </dsp:txXfrm>
    </dsp:sp>
    <dsp:sp modelId="{B1BC2969-17B2-42A6-A023-BA14270C31AB}">
      <dsp:nvSpPr>
        <dsp:cNvPr id="0" name=""/>
        <dsp:cNvSpPr/>
      </dsp:nvSpPr>
      <dsp:spPr>
        <a:xfrm>
          <a:off x="8822635"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885E6C-8F27-4943-9477-2D7D0A1B1510}">
      <dsp:nvSpPr>
        <dsp:cNvPr id="0" name=""/>
        <dsp:cNvSpPr/>
      </dsp:nvSpPr>
      <dsp:spPr>
        <a:xfrm>
          <a:off x="9023066"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Growing demand for community health and social services at the same point of time</a:t>
          </a:r>
          <a:endParaRPr lang="en-US" sz="1300" kern="1200"/>
        </a:p>
      </dsp:txBody>
      <dsp:txXfrm>
        <a:off x="9056615" y="1355455"/>
        <a:ext cx="1736774" cy="10783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D75523-859A-4090-BE34-4486E64221E2}">
      <dsp:nvSpPr>
        <dsp:cNvPr id="0" name=""/>
        <dsp:cNvSpPr/>
      </dsp:nvSpPr>
      <dsp:spPr>
        <a:xfrm>
          <a:off x="0" y="0"/>
          <a:ext cx="8339593" cy="6477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High healthcare costs involved and strain the NHS and the community services</a:t>
          </a:r>
        </a:p>
      </dsp:txBody>
      <dsp:txXfrm>
        <a:off x="18973" y="18973"/>
        <a:ext cx="7564780" cy="609849"/>
      </dsp:txXfrm>
    </dsp:sp>
    <dsp:sp modelId="{B4154BAE-3DB0-4A4B-8691-711BAA91FCDB}">
      <dsp:nvSpPr>
        <dsp:cNvPr id="0" name=""/>
        <dsp:cNvSpPr/>
      </dsp:nvSpPr>
      <dsp:spPr>
        <a:xfrm>
          <a:off x="622761" y="737766"/>
          <a:ext cx="8339593" cy="647795"/>
        </a:xfrm>
        <a:prstGeom prst="roundRect">
          <a:avLst>
            <a:gd name="adj" fmla="val 10000"/>
          </a:avLst>
        </a:prstGeom>
        <a:solidFill>
          <a:schemeClr val="accent2">
            <a:hueOff val="1385580"/>
            <a:satOff val="-238"/>
            <a:lumOff val="-245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Families provide the unpaid care impacting personal wellbeing</a:t>
          </a:r>
        </a:p>
      </dsp:txBody>
      <dsp:txXfrm>
        <a:off x="641734" y="756739"/>
        <a:ext cx="7257818" cy="609849"/>
      </dsp:txXfrm>
    </dsp:sp>
    <dsp:sp modelId="{558BF584-1D7E-4B68-9B31-990C9CA7BA75}">
      <dsp:nvSpPr>
        <dsp:cNvPr id="0" name=""/>
        <dsp:cNvSpPr/>
      </dsp:nvSpPr>
      <dsp:spPr>
        <a:xfrm>
          <a:off x="1245523" y="1475533"/>
          <a:ext cx="8339593" cy="647795"/>
        </a:xfrm>
        <a:prstGeom prst="roundRect">
          <a:avLst>
            <a:gd name="adj" fmla="val 10000"/>
          </a:avLst>
        </a:prstGeom>
        <a:solidFill>
          <a:schemeClr val="accent2">
            <a:hueOff val="2771159"/>
            <a:satOff val="-477"/>
            <a:lumOff val="-490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Dementia basically increases risks of the different type of social isolation and distress (Giebel et al. 2023)</a:t>
          </a:r>
        </a:p>
      </dsp:txBody>
      <dsp:txXfrm>
        <a:off x="1264496" y="1494506"/>
        <a:ext cx="7257818" cy="609849"/>
      </dsp:txXfrm>
    </dsp:sp>
    <dsp:sp modelId="{E1F994C9-36B9-4CAB-B1AE-06A65684C005}">
      <dsp:nvSpPr>
        <dsp:cNvPr id="0" name=""/>
        <dsp:cNvSpPr/>
      </dsp:nvSpPr>
      <dsp:spPr>
        <a:xfrm>
          <a:off x="1868285" y="2213300"/>
          <a:ext cx="8339593" cy="647795"/>
        </a:xfrm>
        <a:prstGeom prst="roundRect">
          <a:avLst>
            <a:gd name="adj" fmla="val 10000"/>
          </a:avLst>
        </a:prstGeom>
        <a:solidFill>
          <a:schemeClr val="accent2">
            <a:hueOff val="4156739"/>
            <a:satOff val="-715"/>
            <a:lumOff val="-7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Productivity losses affect the broader national economic stability on a overall basis</a:t>
          </a:r>
        </a:p>
      </dsp:txBody>
      <dsp:txXfrm>
        <a:off x="1887258" y="2232273"/>
        <a:ext cx="7257818" cy="609849"/>
      </dsp:txXfrm>
    </dsp:sp>
    <dsp:sp modelId="{81CD06A9-8FA3-487D-83B0-9F1A260D3451}">
      <dsp:nvSpPr>
        <dsp:cNvPr id="0" name=""/>
        <dsp:cNvSpPr/>
      </dsp:nvSpPr>
      <dsp:spPr>
        <a:xfrm>
          <a:off x="2491047" y="2951067"/>
          <a:ext cx="8339593" cy="647795"/>
        </a:xfrm>
        <a:prstGeom prst="roundRect">
          <a:avLst>
            <a:gd name="adj" fmla="val 10000"/>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Long-term care the needs significantly exceed available resources on a overall basis</a:t>
          </a:r>
        </a:p>
      </dsp:txBody>
      <dsp:txXfrm>
        <a:off x="2510020" y="2970040"/>
        <a:ext cx="7257818" cy="609849"/>
      </dsp:txXfrm>
    </dsp:sp>
    <dsp:sp modelId="{AB92B2BE-9976-4363-8F80-E51145870DCA}">
      <dsp:nvSpPr>
        <dsp:cNvPr id="0" name=""/>
        <dsp:cNvSpPr/>
      </dsp:nvSpPr>
      <dsp:spPr>
        <a:xfrm>
          <a:off x="7918526" y="473250"/>
          <a:ext cx="421066" cy="4210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013266" y="473250"/>
        <a:ext cx="231586" cy="316852"/>
      </dsp:txXfrm>
    </dsp:sp>
    <dsp:sp modelId="{D2B9C1D3-963B-4F8A-8A74-DE01861FDF7E}">
      <dsp:nvSpPr>
        <dsp:cNvPr id="0" name=""/>
        <dsp:cNvSpPr/>
      </dsp:nvSpPr>
      <dsp:spPr>
        <a:xfrm>
          <a:off x="8541288" y="1211017"/>
          <a:ext cx="421066" cy="421066"/>
        </a:xfrm>
        <a:prstGeom prst="downArrow">
          <a:avLst>
            <a:gd name="adj1" fmla="val 55000"/>
            <a:gd name="adj2" fmla="val 45000"/>
          </a:avLst>
        </a:prstGeom>
        <a:solidFill>
          <a:schemeClr val="accent2">
            <a:tint val="40000"/>
            <a:alpha val="90000"/>
            <a:hueOff val="1763962"/>
            <a:satOff val="-1802"/>
            <a:lumOff val="-642"/>
            <a:alphaOff val="0"/>
          </a:schemeClr>
        </a:solidFill>
        <a:ln w="12700" cap="flat" cmpd="sng" algn="ctr">
          <a:solidFill>
            <a:schemeClr val="accent2">
              <a:tint val="40000"/>
              <a:alpha val="90000"/>
              <a:hueOff val="1763962"/>
              <a:satOff val="-1802"/>
              <a:lumOff val="-6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636028" y="1211017"/>
        <a:ext cx="231586" cy="316852"/>
      </dsp:txXfrm>
    </dsp:sp>
    <dsp:sp modelId="{879555CF-1EB9-4D13-A6E0-B50C94BB53BE}">
      <dsp:nvSpPr>
        <dsp:cNvPr id="0" name=""/>
        <dsp:cNvSpPr/>
      </dsp:nvSpPr>
      <dsp:spPr>
        <a:xfrm>
          <a:off x="9164050" y="1937987"/>
          <a:ext cx="421066" cy="421066"/>
        </a:xfrm>
        <a:prstGeom prst="downArrow">
          <a:avLst>
            <a:gd name="adj1" fmla="val 55000"/>
            <a:gd name="adj2" fmla="val 45000"/>
          </a:avLst>
        </a:prstGeom>
        <a:solidFill>
          <a:schemeClr val="accent2">
            <a:tint val="40000"/>
            <a:alpha val="90000"/>
            <a:hueOff val="3527923"/>
            <a:satOff val="-3604"/>
            <a:lumOff val="-1283"/>
            <a:alphaOff val="0"/>
          </a:schemeClr>
        </a:solidFill>
        <a:ln w="12700" cap="flat" cmpd="sng" algn="ctr">
          <a:solidFill>
            <a:schemeClr val="accent2">
              <a:tint val="40000"/>
              <a:alpha val="90000"/>
              <a:hueOff val="3527923"/>
              <a:satOff val="-3604"/>
              <a:lumOff val="-12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258790" y="1937987"/>
        <a:ext cx="231586" cy="316852"/>
      </dsp:txXfrm>
    </dsp:sp>
    <dsp:sp modelId="{87574524-26F4-4342-9377-8533CD6B48D7}">
      <dsp:nvSpPr>
        <dsp:cNvPr id="0" name=""/>
        <dsp:cNvSpPr/>
      </dsp:nvSpPr>
      <dsp:spPr>
        <a:xfrm>
          <a:off x="9786812" y="2682952"/>
          <a:ext cx="421066" cy="421066"/>
        </a:xfrm>
        <a:prstGeom prst="downArrow">
          <a:avLst>
            <a:gd name="adj1" fmla="val 55000"/>
            <a:gd name="adj2" fmla="val 45000"/>
          </a:avLst>
        </a:prstGeom>
        <a:solidFill>
          <a:schemeClr val="accent2">
            <a:tint val="40000"/>
            <a:alpha val="90000"/>
            <a:hueOff val="5291884"/>
            <a:satOff val="-5406"/>
            <a:lumOff val="-1925"/>
            <a:alphaOff val="0"/>
          </a:schemeClr>
        </a:solidFill>
        <a:ln w="12700" cap="flat" cmpd="sng" algn="ctr">
          <a:solidFill>
            <a:schemeClr val="accent2">
              <a:tint val="40000"/>
              <a:alpha val="90000"/>
              <a:hueOff val="5291884"/>
              <a:satOff val="-5406"/>
              <a:lumOff val="-192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9881552" y="2682952"/>
        <a:ext cx="231586" cy="3168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E1327-4DBF-41EC-8ECA-2B76D5832F2A}">
      <dsp:nvSpPr>
        <dsp:cNvPr id="0" name=""/>
        <dsp:cNvSpPr/>
      </dsp:nvSpPr>
      <dsp:spPr>
        <a:xfrm>
          <a:off x="0" y="4207"/>
          <a:ext cx="5955658" cy="8961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A08C79-3700-4308-AC4E-C4E2E942C4D6}">
      <dsp:nvSpPr>
        <dsp:cNvPr id="0" name=""/>
        <dsp:cNvSpPr/>
      </dsp:nvSpPr>
      <dsp:spPr>
        <a:xfrm>
          <a:off x="271087" y="205842"/>
          <a:ext cx="492886" cy="4928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3548BC-6A21-459E-BBD1-0668524551A3}">
      <dsp:nvSpPr>
        <dsp:cNvPr id="0" name=""/>
        <dsp:cNvSpPr/>
      </dsp:nvSpPr>
      <dsp:spPr>
        <a:xfrm>
          <a:off x="1035060" y="4207"/>
          <a:ext cx="4920597" cy="89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43" tIns="94843" rIns="94843" bIns="94843" numCol="1" spcCol="1270" anchor="ctr" anchorCtr="0">
          <a:noAutofit/>
        </a:bodyPr>
        <a:lstStyle/>
        <a:p>
          <a:pPr marL="0" lvl="0" indent="0" algn="l" defTabSz="755650">
            <a:lnSpc>
              <a:spcPct val="90000"/>
            </a:lnSpc>
            <a:spcBef>
              <a:spcPct val="0"/>
            </a:spcBef>
            <a:spcAft>
              <a:spcPct val="35000"/>
            </a:spcAft>
            <a:buNone/>
          </a:pPr>
          <a:r>
            <a:rPr lang="en-IN" sz="1700" kern="1200"/>
            <a:t>Early assessment begins with the detailed patient is that basically the clinical history</a:t>
          </a:r>
          <a:endParaRPr lang="en-US" sz="1700" kern="1200"/>
        </a:p>
      </dsp:txBody>
      <dsp:txXfrm>
        <a:off x="1035060" y="4207"/>
        <a:ext cx="4920597" cy="896156"/>
      </dsp:txXfrm>
    </dsp:sp>
    <dsp:sp modelId="{8F05AA37-FC9E-4151-A23E-F22DB46105E4}">
      <dsp:nvSpPr>
        <dsp:cNvPr id="0" name=""/>
        <dsp:cNvSpPr/>
      </dsp:nvSpPr>
      <dsp:spPr>
        <a:xfrm>
          <a:off x="0" y="1124403"/>
          <a:ext cx="5955658" cy="8961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687C60-1C66-4F92-B74A-AD3C128F0A79}">
      <dsp:nvSpPr>
        <dsp:cNvPr id="0" name=""/>
        <dsp:cNvSpPr/>
      </dsp:nvSpPr>
      <dsp:spPr>
        <a:xfrm>
          <a:off x="271087" y="1326038"/>
          <a:ext cx="492886" cy="4928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CB63BE-2325-4B55-AE0F-2D4647C9F6C6}">
      <dsp:nvSpPr>
        <dsp:cNvPr id="0" name=""/>
        <dsp:cNvSpPr/>
      </dsp:nvSpPr>
      <dsp:spPr>
        <a:xfrm>
          <a:off x="1035060" y="1124403"/>
          <a:ext cx="4920597" cy="89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43" tIns="94843" rIns="94843" bIns="94843" numCol="1" spcCol="1270" anchor="ctr" anchorCtr="0">
          <a:noAutofit/>
        </a:bodyPr>
        <a:lstStyle/>
        <a:p>
          <a:pPr marL="0" lvl="0" indent="0" algn="l" defTabSz="755650">
            <a:lnSpc>
              <a:spcPct val="90000"/>
            </a:lnSpc>
            <a:spcBef>
              <a:spcPct val="0"/>
            </a:spcBef>
            <a:spcAft>
              <a:spcPct val="35000"/>
            </a:spcAft>
            <a:buNone/>
          </a:pPr>
          <a:r>
            <a:rPr lang="en-IN" sz="1700" kern="1200"/>
            <a:t>Cognitive testing includes is that basically the MMSE and MoCA assessments</a:t>
          </a:r>
          <a:endParaRPr lang="en-US" sz="1700" kern="1200"/>
        </a:p>
      </dsp:txBody>
      <dsp:txXfrm>
        <a:off x="1035060" y="1124403"/>
        <a:ext cx="4920597" cy="896156"/>
      </dsp:txXfrm>
    </dsp:sp>
    <dsp:sp modelId="{1FE773B8-AD32-4CA1-B358-3DEA2D519822}">
      <dsp:nvSpPr>
        <dsp:cNvPr id="0" name=""/>
        <dsp:cNvSpPr/>
      </dsp:nvSpPr>
      <dsp:spPr>
        <a:xfrm>
          <a:off x="0" y="2244598"/>
          <a:ext cx="5955658" cy="8961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3421A-5366-4E85-9DD7-B37DF8056CFE}">
      <dsp:nvSpPr>
        <dsp:cNvPr id="0" name=""/>
        <dsp:cNvSpPr/>
      </dsp:nvSpPr>
      <dsp:spPr>
        <a:xfrm>
          <a:off x="271087" y="2446233"/>
          <a:ext cx="492886" cy="4928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91F066-CAFF-4338-A6D2-3C166D4E4925}">
      <dsp:nvSpPr>
        <dsp:cNvPr id="0" name=""/>
        <dsp:cNvSpPr/>
      </dsp:nvSpPr>
      <dsp:spPr>
        <a:xfrm>
          <a:off x="1035060" y="2244598"/>
          <a:ext cx="4920597" cy="89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43" tIns="94843" rIns="94843" bIns="94843" numCol="1" spcCol="1270" anchor="ctr" anchorCtr="0">
          <a:noAutofit/>
        </a:bodyPr>
        <a:lstStyle/>
        <a:p>
          <a:pPr marL="0" lvl="0" indent="0" algn="l" defTabSz="755650">
            <a:lnSpc>
              <a:spcPct val="90000"/>
            </a:lnSpc>
            <a:spcBef>
              <a:spcPct val="0"/>
            </a:spcBef>
            <a:spcAft>
              <a:spcPct val="35000"/>
            </a:spcAft>
            <a:buNone/>
          </a:pPr>
          <a:r>
            <a:rPr lang="en-IN" sz="1700" kern="1200"/>
            <a:t>Blood tests exclude reversible causes is that basically the influencing cognition</a:t>
          </a:r>
          <a:endParaRPr lang="en-US" sz="1700" kern="1200"/>
        </a:p>
      </dsp:txBody>
      <dsp:txXfrm>
        <a:off x="1035060" y="2244598"/>
        <a:ext cx="4920597" cy="896156"/>
      </dsp:txXfrm>
    </dsp:sp>
    <dsp:sp modelId="{941ACD89-0B16-4307-A2EA-172C610FC3BA}">
      <dsp:nvSpPr>
        <dsp:cNvPr id="0" name=""/>
        <dsp:cNvSpPr/>
      </dsp:nvSpPr>
      <dsp:spPr>
        <a:xfrm>
          <a:off x="0" y="3364794"/>
          <a:ext cx="5955658" cy="8961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549E4-1B1D-45CC-92CD-26D0ADC84867}">
      <dsp:nvSpPr>
        <dsp:cNvPr id="0" name=""/>
        <dsp:cNvSpPr/>
      </dsp:nvSpPr>
      <dsp:spPr>
        <a:xfrm>
          <a:off x="271087" y="3566429"/>
          <a:ext cx="492886" cy="4928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ECE762-145D-4D24-8084-5179DD30047B}">
      <dsp:nvSpPr>
        <dsp:cNvPr id="0" name=""/>
        <dsp:cNvSpPr/>
      </dsp:nvSpPr>
      <dsp:spPr>
        <a:xfrm>
          <a:off x="1035060" y="3364794"/>
          <a:ext cx="4920597" cy="89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43" tIns="94843" rIns="94843" bIns="94843" numCol="1" spcCol="1270" anchor="ctr" anchorCtr="0">
          <a:noAutofit/>
        </a:bodyPr>
        <a:lstStyle/>
        <a:p>
          <a:pPr marL="0" lvl="0" indent="0" algn="l" defTabSz="755650">
            <a:lnSpc>
              <a:spcPct val="90000"/>
            </a:lnSpc>
            <a:spcBef>
              <a:spcPct val="0"/>
            </a:spcBef>
            <a:spcAft>
              <a:spcPct val="35000"/>
            </a:spcAft>
            <a:buNone/>
          </a:pPr>
          <a:r>
            <a:rPr lang="en-IN" sz="1700" kern="1200"/>
            <a:t>Neuroimaging identifies structural or is that basically the functional brain changes (Frost </a:t>
          </a:r>
          <a:r>
            <a:rPr lang="en-IN" sz="1700" i="1" kern="1200"/>
            <a:t>et al.</a:t>
          </a:r>
          <a:r>
            <a:rPr lang="en-IN" sz="1700" kern="1200"/>
            <a:t> 2021)</a:t>
          </a:r>
          <a:endParaRPr lang="en-US" sz="1700" kern="1200"/>
        </a:p>
      </dsp:txBody>
      <dsp:txXfrm>
        <a:off x="1035060" y="3364794"/>
        <a:ext cx="4920597" cy="896156"/>
      </dsp:txXfrm>
    </dsp:sp>
    <dsp:sp modelId="{9855AFE9-F9B2-456F-AD4C-66FCBBA31367}">
      <dsp:nvSpPr>
        <dsp:cNvPr id="0" name=""/>
        <dsp:cNvSpPr/>
      </dsp:nvSpPr>
      <dsp:spPr>
        <a:xfrm>
          <a:off x="0" y="4484990"/>
          <a:ext cx="5955658" cy="8961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636C7F-B09D-49FC-9DDC-180F44004E9B}">
      <dsp:nvSpPr>
        <dsp:cNvPr id="0" name=""/>
        <dsp:cNvSpPr/>
      </dsp:nvSpPr>
      <dsp:spPr>
        <a:xfrm>
          <a:off x="271087" y="4686625"/>
          <a:ext cx="492886" cy="49288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95E598-AA16-4A07-A1C7-7D9611C25BBD}">
      <dsp:nvSpPr>
        <dsp:cNvPr id="0" name=""/>
        <dsp:cNvSpPr/>
      </dsp:nvSpPr>
      <dsp:spPr>
        <a:xfrm>
          <a:off x="1035060" y="4484990"/>
          <a:ext cx="4920597" cy="896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43" tIns="94843" rIns="94843" bIns="94843" numCol="1" spcCol="1270" anchor="ctr" anchorCtr="0">
          <a:noAutofit/>
        </a:bodyPr>
        <a:lstStyle/>
        <a:p>
          <a:pPr marL="0" lvl="0" indent="0" algn="l" defTabSz="755650">
            <a:lnSpc>
              <a:spcPct val="90000"/>
            </a:lnSpc>
            <a:spcBef>
              <a:spcPct val="0"/>
            </a:spcBef>
            <a:spcAft>
              <a:spcPct val="35000"/>
            </a:spcAft>
            <a:buNone/>
          </a:pPr>
          <a:r>
            <a:rPr lang="en-IN" sz="1700" kern="1200"/>
            <a:t>Multidisciplinary input supports accurate is that basically the diagnostic decision-making</a:t>
          </a:r>
          <a:endParaRPr lang="en-US" sz="1700" kern="1200"/>
        </a:p>
      </dsp:txBody>
      <dsp:txXfrm>
        <a:off x="1035060" y="4484990"/>
        <a:ext cx="4920597" cy="8961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6511EA-DEF3-40A1-945B-9EE93071B7F9}">
      <dsp:nvSpPr>
        <dsp:cNvPr id="0" name=""/>
        <dsp:cNvSpPr/>
      </dsp:nvSpPr>
      <dsp:spPr>
        <a:xfrm>
          <a:off x="0" y="641252"/>
          <a:ext cx="6261100" cy="810809"/>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Hypertension increases risk and worsens is that basically the cognitive decline</a:t>
          </a:r>
          <a:endParaRPr lang="en-US" sz="2100" kern="1200"/>
        </a:p>
      </dsp:txBody>
      <dsp:txXfrm>
        <a:off x="39580" y="680832"/>
        <a:ext cx="6181940" cy="731649"/>
      </dsp:txXfrm>
    </dsp:sp>
    <dsp:sp modelId="{605F9A25-0874-4347-8B59-DB9E56886972}">
      <dsp:nvSpPr>
        <dsp:cNvPr id="0" name=""/>
        <dsp:cNvSpPr/>
      </dsp:nvSpPr>
      <dsp:spPr>
        <a:xfrm>
          <a:off x="0" y="1512542"/>
          <a:ext cx="6261100" cy="810809"/>
        </a:xfrm>
        <a:prstGeom prst="roundRect">
          <a:avLst/>
        </a:prstGeom>
        <a:gradFill rotWithShape="0">
          <a:gsLst>
            <a:gs pos="0">
              <a:schemeClr val="accent2">
                <a:hueOff val="1385580"/>
                <a:satOff val="-238"/>
                <a:lumOff val="-2451"/>
                <a:alphaOff val="0"/>
                <a:tint val="94000"/>
                <a:satMod val="103000"/>
                <a:lumMod val="102000"/>
              </a:schemeClr>
            </a:gs>
            <a:gs pos="50000">
              <a:schemeClr val="accent2">
                <a:hueOff val="1385580"/>
                <a:satOff val="-238"/>
                <a:lumOff val="-2451"/>
                <a:alphaOff val="0"/>
                <a:shade val="100000"/>
                <a:satMod val="110000"/>
                <a:lumMod val="100000"/>
              </a:schemeClr>
            </a:gs>
            <a:gs pos="100000">
              <a:schemeClr val="accent2">
                <a:hueOff val="1385580"/>
                <a:satOff val="-238"/>
                <a:lumOff val="-245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Diabetes strongly associated with vascular is that basically the dementia development</a:t>
          </a:r>
          <a:endParaRPr lang="en-US" sz="2100" kern="1200"/>
        </a:p>
      </dsp:txBody>
      <dsp:txXfrm>
        <a:off x="39580" y="1552122"/>
        <a:ext cx="6181940" cy="731649"/>
      </dsp:txXfrm>
    </dsp:sp>
    <dsp:sp modelId="{7A8A63C3-3C22-44EE-9064-D8B576EDAA3E}">
      <dsp:nvSpPr>
        <dsp:cNvPr id="0" name=""/>
        <dsp:cNvSpPr/>
      </dsp:nvSpPr>
      <dsp:spPr>
        <a:xfrm>
          <a:off x="0" y="2383832"/>
          <a:ext cx="6261100" cy="810809"/>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Depression common and complicates is that basically the dementia management</a:t>
          </a:r>
          <a:endParaRPr lang="en-US" sz="2100" kern="1200"/>
        </a:p>
      </dsp:txBody>
      <dsp:txXfrm>
        <a:off x="39580" y="2423412"/>
        <a:ext cx="6181940" cy="731649"/>
      </dsp:txXfrm>
    </dsp:sp>
    <dsp:sp modelId="{A8F2959C-4293-42A1-A614-C8A41EA6CED5}">
      <dsp:nvSpPr>
        <dsp:cNvPr id="0" name=""/>
        <dsp:cNvSpPr/>
      </dsp:nvSpPr>
      <dsp:spPr>
        <a:xfrm>
          <a:off x="0" y="3255122"/>
          <a:ext cx="6261100" cy="810809"/>
        </a:xfrm>
        <a:prstGeom prst="roundRect">
          <a:avLst/>
        </a:prstGeom>
        <a:gradFill rotWithShape="0">
          <a:gsLst>
            <a:gs pos="0">
              <a:schemeClr val="accent2">
                <a:hueOff val="4156739"/>
                <a:satOff val="-715"/>
                <a:lumOff val="-7353"/>
                <a:alphaOff val="0"/>
                <a:tint val="94000"/>
                <a:satMod val="103000"/>
                <a:lumMod val="102000"/>
              </a:schemeClr>
            </a:gs>
            <a:gs pos="50000">
              <a:schemeClr val="accent2">
                <a:hueOff val="4156739"/>
                <a:satOff val="-715"/>
                <a:lumOff val="-7353"/>
                <a:alphaOff val="0"/>
                <a:shade val="100000"/>
                <a:satMod val="110000"/>
                <a:lumMod val="100000"/>
              </a:schemeClr>
            </a:gs>
            <a:gs pos="100000">
              <a:schemeClr val="accent2">
                <a:hueOff val="4156739"/>
                <a:satOff val="-715"/>
                <a:lumOff val="-735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Frailty heightens vulnerability to adverse is that basically the health outcomes (Smith </a:t>
          </a:r>
          <a:r>
            <a:rPr lang="en-IN" sz="2100" i="1" kern="1200"/>
            <a:t>et al.</a:t>
          </a:r>
          <a:r>
            <a:rPr lang="en-IN" sz="2100" kern="1200"/>
            <a:t> 2025)</a:t>
          </a:r>
          <a:endParaRPr lang="en-US" sz="2100" kern="1200"/>
        </a:p>
      </dsp:txBody>
      <dsp:txXfrm>
        <a:off x="39580" y="3294702"/>
        <a:ext cx="6181940" cy="731649"/>
      </dsp:txXfrm>
    </dsp:sp>
    <dsp:sp modelId="{C2B309BC-FB1F-4539-8849-BE495C622571}">
      <dsp:nvSpPr>
        <dsp:cNvPr id="0" name=""/>
        <dsp:cNvSpPr/>
      </dsp:nvSpPr>
      <dsp:spPr>
        <a:xfrm>
          <a:off x="0" y="4126412"/>
          <a:ext cx="6261100" cy="810809"/>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Polypharmacy increases medication-related is that basically the risks significantly</a:t>
          </a:r>
          <a:endParaRPr lang="en-US" sz="2100" kern="1200"/>
        </a:p>
      </dsp:txBody>
      <dsp:txXfrm>
        <a:off x="39580" y="4165992"/>
        <a:ext cx="6181940" cy="7316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8E44E-AC0C-43B7-844A-962DCE5F1A91}">
      <dsp:nvSpPr>
        <dsp:cNvPr id="0" name=""/>
        <dsp:cNvSpPr/>
      </dsp:nvSpPr>
      <dsp:spPr>
        <a:xfrm>
          <a:off x="202996" y="1091"/>
          <a:ext cx="2788146" cy="1672887"/>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Healthy diet reduces long-term brain degeneration risk at the same point of time</a:t>
          </a:r>
          <a:endParaRPr lang="en-US" sz="2000" kern="1200"/>
        </a:p>
      </dsp:txBody>
      <dsp:txXfrm>
        <a:off x="202996" y="1091"/>
        <a:ext cx="2788146" cy="1672887"/>
      </dsp:txXfrm>
    </dsp:sp>
    <dsp:sp modelId="{6C2575F6-13F0-43D5-B13C-12304B891E61}">
      <dsp:nvSpPr>
        <dsp:cNvPr id="0" name=""/>
        <dsp:cNvSpPr/>
      </dsp:nvSpPr>
      <dsp:spPr>
        <a:xfrm>
          <a:off x="3269957" y="1091"/>
          <a:ext cx="2788146" cy="1672887"/>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Regular exercise improves vascular and cognitive health is eventually the main reason for it.</a:t>
          </a:r>
          <a:endParaRPr lang="en-US" sz="2000" kern="1200"/>
        </a:p>
      </dsp:txBody>
      <dsp:txXfrm>
        <a:off x="3269957" y="1091"/>
        <a:ext cx="2788146" cy="1672887"/>
      </dsp:txXfrm>
    </dsp:sp>
    <dsp:sp modelId="{CC42D8A9-C8A1-40F6-9C47-F1246F6CCB86}">
      <dsp:nvSpPr>
        <dsp:cNvPr id="0" name=""/>
        <dsp:cNvSpPr/>
      </dsp:nvSpPr>
      <dsp:spPr>
        <a:xfrm>
          <a:off x="202996" y="1952793"/>
          <a:ext cx="2788146" cy="1672887"/>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Smoking cessation lowers the dementia progression likelihood comprehensively</a:t>
          </a:r>
          <a:endParaRPr lang="en-US" sz="2000" kern="1200"/>
        </a:p>
      </dsp:txBody>
      <dsp:txXfrm>
        <a:off x="202996" y="1952793"/>
        <a:ext cx="2788146" cy="1672887"/>
      </dsp:txXfrm>
    </dsp:sp>
    <dsp:sp modelId="{38F94530-5641-406F-B104-8A2A44901904}">
      <dsp:nvSpPr>
        <dsp:cNvPr id="0" name=""/>
        <dsp:cNvSpPr/>
      </dsp:nvSpPr>
      <dsp:spPr>
        <a:xfrm>
          <a:off x="3269957" y="1952793"/>
          <a:ext cx="2788146" cy="1672887"/>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Social engagement protects against the cognitive decline risks at the same point of time (Gray </a:t>
          </a:r>
          <a:r>
            <a:rPr lang="en-IN" sz="2000" i="1" kern="1200"/>
            <a:t>et al.</a:t>
          </a:r>
          <a:r>
            <a:rPr lang="en-IN" sz="2000" kern="1200"/>
            <a:t> 2022)</a:t>
          </a:r>
          <a:endParaRPr lang="en-US" sz="2000" kern="1200"/>
        </a:p>
      </dsp:txBody>
      <dsp:txXfrm>
        <a:off x="3269957" y="1952793"/>
        <a:ext cx="2788146" cy="1672887"/>
      </dsp:txXfrm>
    </dsp:sp>
    <dsp:sp modelId="{8E19A97D-CF9D-4589-82D6-9EFD0C74E680}">
      <dsp:nvSpPr>
        <dsp:cNvPr id="0" name=""/>
        <dsp:cNvSpPr/>
      </dsp:nvSpPr>
      <dsp:spPr>
        <a:xfrm>
          <a:off x="1736476" y="3904495"/>
          <a:ext cx="2788146" cy="1672887"/>
        </a:xfrm>
        <a:prstGeom prst="rect">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Managing hypertension prevents the vascular-related cognitive damage at the same point of time</a:t>
          </a:r>
          <a:endParaRPr lang="en-US" sz="2000" kern="1200"/>
        </a:p>
      </dsp:txBody>
      <dsp:txXfrm>
        <a:off x="1736476" y="3904495"/>
        <a:ext cx="2788146" cy="16728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F92A5A-D191-44B3-8A3D-264CFE54623F}">
      <dsp:nvSpPr>
        <dsp:cNvPr id="0" name=""/>
        <dsp:cNvSpPr/>
      </dsp:nvSpPr>
      <dsp:spPr>
        <a:xfrm>
          <a:off x="3701"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737E12-137A-431A-BFB3-CB1D7E0A089E}">
      <dsp:nvSpPr>
        <dsp:cNvPr id="0" name=""/>
        <dsp:cNvSpPr/>
      </dsp:nvSpPr>
      <dsp:spPr>
        <a:xfrm>
          <a:off x="204132"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Empathy strengthens trust and encourages meaningful patient engagement at the same point of time</a:t>
          </a:r>
          <a:endParaRPr lang="en-US" sz="1200" kern="1200"/>
        </a:p>
      </dsp:txBody>
      <dsp:txXfrm>
        <a:off x="237681" y="1355455"/>
        <a:ext cx="1736774" cy="1078361"/>
      </dsp:txXfrm>
    </dsp:sp>
    <dsp:sp modelId="{D02F6B6E-475F-4B50-95BD-5268A1276FB4}">
      <dsp:nvSpPr>
        <dsp:cNvPr id="0" name=""/>
        <dsp:cNvSpPr/>
      </dsp:nvSpPr>
      <dsp:spPr>
        <a:xfrm>
          <a:off x="2208435"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D13A8D-3BDE-4262-B9B4-ED1470D68F7F}">
      <dsp:nvSpPr>
        <dsp:cNvPr id="0" name=""/>
        <dsp:cNvSpPr/>
      </dsp:nvSpPr>
      <dsp:spPr>
        <a:xfrm>
          <a:off x="2408865"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Active listening supports personalised communication and understanding on a overall basis </a:t>
          </a:r>
          <a:endParaRPr lang="en-US" sz="1200" kern="1200"/>
        </a:p>
      </dsp:txBody>
      <dsp:txXfrm>
        <a:off x="2442414" y="1355455"/>
        <a:ext cx="1736774" cy="1078361"/>
      </dsp:txXfrm>
    </dsp:sp>
    <dsp:sp modelId="{55914366-52D4-4FF1-9B51-18CD1725369F}">
      <dsp:nvSpPr>
        <dsp:cNvPr id="0" name=""/>
        <dsp:cNvSpPr/>
      </dsp:nvSpPr>
      <dsp:spPr>
        <a:xfrm>
          <a:off x="4413168"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A55741-1F85-4867-854B-2E38B41696DA}">
      <dsp:nvSpPr>
        <dsp:cNvPr id="0" name=""/>
        <dsp:cNvSpPr/>
      </dsp:nvSpPr>
      <dsp:spPr>
        <a:xfrm>
          <a:off x="4613599"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Shared decisions empower the overall patient autonomy and informed choices accordingly (Wang, Song and Niu, 2022)</a:t>
          </a:r>
          <a:endParaRPr lang="en-US" sz="1200" kern="1200"/>
        </a:p>
      </dsp:txBody>
      <dsp:txXfrm>
        <a:off x="4647148" y="1355455"/>
        <a:ext cx="1736774" cy="1078361"/>
      </dsp:txXfrm>
    </dsp:sp>
    <dsp:sp modelId="{5CC5A20F-2A9F-4493-A30E-9D28470BC3A9}">
      <dsp:nvSpPr>
        <dsp:cNvPr id="0" name=""/>
        <dsp:cNvSpPr/>
      </dsp:nvSpPr>
      <dsp:spPr>
        <a:xfrm>
          <a:off x="6617902"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F52616-8BE3-4B51-A536-980DCC70A485}">
      <dsp:nvSpPr>
        <dsp:cNvPr id="0" name=""/>
        <dsp:cNvSpPr/>
      </dsp:nvSpPr>
      <dsp:spPr>
        <a:xfrm>
          <a:off x="6818332"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Cultural awareness eventually plays a significant role to ensures inclusive, respectful dementia care</a:t>
          </a:r>
          <a:endParaRPr lang="en-US" sz="1200" kern="1200"/>
        </a:p>
      </dsp:txBody>
      <dsp:txXfrm>
        <a:off x="6851881" y="1355455"/>
        <a:ext cx="1736774" cy="1078361"/>
      </dsp:txXfrm>
    </dsp:sp>
    <dsp:sp modelId="{77302A47-6852-4393-9B2B-651BE794EFDE}">
      <dsp:nvSpPr>
        <dsp:cNvPr id="0" name=""/>
        <dsp:cNvSpPr/>
      </dsp:nvSpPr>
      <dsp:spPr>
        <a:xfrm>
          <a:off x="8822635" y="1131497"/>
          <a:ext cx="1803872" cy="11454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562142-4103-42E4-9E47-627F4E470D3C}">
      <dsp:nvSpPr>
        <dsp:cNvPr id="0" name=""/>
        <dsp:cNvSpPr/>
      </dsp:nvSpPr>
      <dsp:spPr>
        <a:xfrm>
          <a:off x="9023066" y="1321906"/>
          <a:ext cx="1803872" cy="114545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kern="1200"/>
            <a:t>Collaboration with the families enhances the overall continuity across care settings comprehensively.</a:t>
          </a:r>
          <a:endParaRPr lang="en-US" sz="1200" kern="1200"/>
        </a:p>
      </dsp:txBody>
      <dsp:txXfrm>
        <a:off x="9056615" y="1355455"/>
        <a:ext cx="1736774" cy="10783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EDCBA2-022E-4644-B94B-C113EE9DB9C3}">
      <dsp:nvSpPr>
        <dsp:cNvPr id="0" name=""/>
        <dsp:cNvSpPr/>
      </dsp:nvSpPr>
      <dsp:spPr>
        <a:xfrm>
          <a:off x="539530" y="1775517"/>
          <a:ext cx="1003005" cy="201670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56896" rIns="56896" bIns="56896" numCol="1" spcCol="1270" anchor="ctr" anchorCtr="0">
          <a:noAutofit/>
        </a:bodyPr>
        <a:lstStyle/>
        <a:p>
          <a:pPr marL="0" lvl="0" indent="0" algn="l" defTabSz="355600">
            <a:lnSpc>
              <a:spcPct val="90000"/>
            </a:lnSpc>
            <a:spcBef>
              <a:spcPct val="0"/>
            </a:spcBef>
            <a:spcAft>
              <a:spcPct val="35000"/>
            </a:spcAft>
            <a:buNone/>
          </a:pPr>
          <a:r>
            <a:rPr lang="en-GB" sz="800" kern="1200" dirty="0">
              <a:solidFill>
                <a:schemeClr val="bg1"/>
              </a:solidFill>
              <a:latin typeface="Trebuchet MS" panose="020B0603020202020204" pitchFamily="34" charset="0"/>
            </a:rPr>
            <a:t>People with dementia, families, and clinicians jointly plan care, treatment and support, ensuring decisions reflect preferences, cognitive needs, and lifestyle.</a:t>
          </a:r>
        </a:p>
      </dsp:txBody>
      <dsp:txXfrm>
        <a:off x="700011" y="1775517"/>
        <a:ext cx="842524" cy="2016706"/>
      </dsp:txXfrm>
    </dsp:sp>
    <dsp:sp modelId="{8F898497-C610-4370-9305-3EC89B2CA7C5}">
      <dsp:nvSpPr>
        <dsp:cNvPr id="0" name=""/>
        <dsp:cNvSpPr/>
      </dsp:nvSpPr>
      <dsp:spPr>
        <a:xfrm>
          <a:off x="4594" y="1508049"/>
          <a:ext cx="668670" cy="6686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a:solidFill>
                <a:schemeClr val="bg1"/>
              </a:solidFill>
              <a:latin typeface="Trebuchet MS" panose="020B0603020202020204" pitchFamily="34" charset="0"/>
            </a:rPr>
            <a:t>Shared Decision Making</a:t>
          </a:r>
          <a:endParaRPr lang="en-GB" sz="800" kern="1200">
            <a:solidFill>
              <a:schemeClr val="bg1"/>
            </a:solidFill>
            <a:latin typeface="Trebuchet MS" panose="020B0603020202020204" pitchFamily="34" charset="0"/>
          </a:endParaRPr>
        </a:p>
      </dsp:txBody>
      <dsp:txXfrm>
        <a:off x="102518" y="1605973"/>
        <a:ext cx="472822" cy="472822"/>
      </dsp:txXfrm>
    </dsp:sp>
    <dsp:sp modelId="{8F5F46ED-7885-4B8A-8031-FE5E202102F4}">
      <dsp:nvSpPr>
        <dsp:cNvPr id="0" name=""/>
        <dsp:cNvSpPr/>
      </dsp:nvSpPr>
      <dsp:spPr>
        <a:xfrm>
          <a:off x="2211205" y="1775517"/>
          <a:ext cx="1003005" cy="194985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56896" rIns="56896" bIns="56896" numCol="1" spcCol="1270" anchor="ctr" anchorCtr="0">
          <a:noAutofit/>
        </a:bodyPr>
        <a:lstStyle/>
        <a:p>
          <a:pPr marL="0" lvl="0" indent="0" algn="l" defTabSz="355600">
            <a:lnSpc>
              <a:spcPct val="90000"/>
            </a:lnSpc>
            <a:spcBef>
              <a:spcPct val="0"/>
            </a:spcBef>
            <a:spcAft>
              <a:spcPct val="35000"/>
            </a:spcAft>
            <a:buNone/>
          </a:pPr>
          <a:r>
            <a:rPr lang="en-GB" sz="800" kern="1200">
              <a:solidFill>
                <a:schemeClr val="bg1"/>
              </a:solidFill>
              <a:latin typeface="Trebuchet MS" panose="020B0603020202020204" pitchFamily="34" charset="0"/>
            </a:rPr>
            <a:t>Memory aids, routines, environmental cues, and caregiver coaching help maintain independence and manage daily activities safely</a:t>
          </a:r>
          <a:r>
            <a:rPr lang="en-GB" sz="700" kern="1200">
              <a:solidFill>
                <a:schemeClr val="bg1"/>
              </a:solidFill>
              <a:latin typeface="Trebuchet MS" panose="020B0603020202020204" pitchFamily="34" charset="0"/>
            </a:rPr>
            <a:t>.</a:t>
          </a:r>
        </a:p>
      </dsp:txBody>
      <dsp:txXfrm>
        <a:off x="2371686" y="1775517"/>
        <a:ext cx="842524" cy="1949853"/>
      </dsp:txXfrm>
    </dsp:sp>
    <dsp:sp modelId="{15FC692E-0271-484B-86A7-5E13A39A7C77}">
      <dsp:nvSpPr>
        <dsp:cNvPr id="0" name=""/>
        <dsp:cNvSpPr/>
      </dsp:nvSpPr>
      <dsp:spPr>
        <a:xfrm>
          <a:off x="1676269" y="1508049"/>
          <a:ext cx="668670" cy="6686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a:solidFill>
                <a:schemeClr val="bg1"/>
              </a:solidFill>
              <a:latin typeface="Trebuchet MS" panose="020B0603020202020204" pitchFamily="34" charset="0"/>
            </a:rPr>
            <a:t>Supported Self-Management</a:t>
          </a:r>
          <a:endParaRPr lang="en-GB" sz="800" kern="1200">
            <a:solidFill>
              <a:schemeClr val="bg1"/>
            </a:solidFill>
            <a:latin typeface="Trebuchet MS" panose="020B0603020202020204" pitchFamily="34" charset="0"/>
          </a:endParaRPr>
        </a:p>
      </dsp:txBody>
      <dsp:txXfrm>
        <a:off x="1774193" y="1605973"/>
        <a:ext cx="472822" cy="472822"/>
      </dsp:txXfrm>
    </dsp:sp>
    <dsp:sp modelId="{D3ECA8AA-2B5B-42B2-A8C9-4D834701F6EF}">
      <dsp:nvSpPr>
        <dsp:cNvPr id="0" name=""/>
        <dsp:cNvSpPr/>
      </dsp:nvSpPr>
      <dsp:spPr>
        <a:xfrm>
          <a:off x="3882880" y="1775517"/>
          <a:ext cx="1003005" cy="194986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56896" rIns="56896" bIns="56896" numCol="1" spcCol="1270" anchor="ctr" anchorCtr="0">
          <a:noAutofit/>
        </a:bodyPr>
        <a:lstStyle/>
        <a:p>
          <a:pPr marL="0" lvl="0" indent="0" algn="l" defTabSz="355600">
            <a:lnSpc>
              <a:spcPct val="90000"/>
            </a:lnSpc>
            <a:spcBef>
              <a:spcPct val="0"/>
            </a:spcBef>
            <a:spcAft>
              <a:spcPct val="35000"/>
            </a:spcAft>
            <a:buNone/>
          </a:pPr>
          <a:r>
            <a:rPr lang="en-GB" sz="800" kern="1200">
              <a:solidFill>
                <a:schemeClr val="bg1"/>
              </a:solidFill>
              <a:latin typeface="Trebuchet MS" panose="020B0603020202020204" pitchFamily="34" charset="0"/>
            </a:rPr>
            <a:t>Holistic plans integrate medical treatment, behavioural needs, mental health, home safety, and social priorities for stable long-term care.</a:t>
          </a:r>
        </a:p>
      </dsp:txBody>
      <dsp:txXfrm>
        <a:off x="4043361" y="1775517"/>
        <a:ext cx="842524" cy="1949860"/>
      </dsp:txXfrm>
    </dsp:sp>
    <dsp:sp modelId="{507A9B06-C189-4FB4-9911-19D8DE8CCBFC}">
      <dsp:nvSpPr>
        <dsp:cNvPr id="0" name=""/>
        <dsp:cNvSpPr/>
      </dsp:nvSpPr>
      <dsp:spPr>
        <a:xfrm>
          <a:off x="3347944" y="1508049"/>
          <a:ext cx="668670" cy="6686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a:solidFill>
                <a:schemeClr val="bg1"/>
              </a:solidFill>
              <a:latin typeface="Trebuchet MS" panose="020B0603020202020204" pitchFamily="34" charset="0"/>
            </a:rPr>
            <a:t>Personalised Care &amp; Support Planning</a:t>
          </a:r>
          <a:endParaRPr lang="en-GB" sz="800" kern="1200">
            <a:solidFill>
              <a:schemeClr val="bg1"/>
            </a:solidFill>
            <a:latin typeface="Trebuchet MS" panose="020B0603020202020204" pitchFamily="34" charset="0"/>
          </a:endParaRPr>
        </a:p>
      </dsp:txBody>
      <dsp:txXfrm>
        <a:off x="3445868" y="1605973"/>
        <a:ext cx="472822" cy="472822"/>
      </dsp:txXfrm>
    </dsp:sp>
    <dsp:sp modelId="{24F25E25-F999-4950-AF87-B0BC50C0EDA3}">
      <dsp:nvSpPr>
        <dsp:cNvPr id="0" name=""/>
        <dsp:cNvSpPr/>
      </dsp:nvSpPr>
      <dsp:spPr>
        <a:xfrm>
          <a:off x="5554556" y="1775517"/>
          <a:ext cx="1003005" cy="19392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56896" rIns="56896" bIns="56896" numCol="1" spcCol="1270" anchor="ctr" anchorCtr="0">
          <a:noAutofit/>
        </a:bodyPr>
        <a:lstStyle/>
        <a:p>
          <a:pPr marL="0" lvl="0" indent="0" algn="l" defTabSz="355600">
            <a:lnSpc>
              <a:spcPct val="90000"/>
            </a:lnSpc>
            <a:spcBef>
              <a:spcPct val="0"/>
            </a:spcBef>
            <a:spcAft>
              <a:spcPct val="35000"/>
            </a:spcAft>
            <a:buNone/>
          </a:pPr>
          <a:r>
            <a:rPr lang="en-GB" sz="800" kern="1200">
              <a:solidFill>
                <a:schemeClr val="bg1"/>
              </a:solidFill>
              <a:latin typeface="Trebuchet MS" panose="020B0603020202020204" pitchFamily="34" charset="0"/>
            </a:rPr>
            <a:t>Referral to dementia cafés, day centres, peer groups, charities, and wellbeing programmes reduces isolation and improves emotional resilience.</a:t>
          </a:r>
        </a:p>
      </dsp:txBody>
      <dsp:txXfrm>
        <a:off x="5715036" y="1775517"/>
        <a:ext cx="842524" cy="1939229"/>
      </dsp:txXfrm>
    </dsp:sp>
    <dsp:sp modelId="{17399560-774D-4232-AFD2-B6899617422E}">
      <dsp:nvSpPr>
        <dsp:cNvPr id="0" name=""/>
        <dsp:cNvSpPr/>
      </dsp:nvSpPr>
      <dsp:spPr>
        <a:xfrm>
          <a:off x="5019620" y="1508049"/>
          <a:ext cx="668670" cy="6686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a:solidFill>
                <a:schemeClr val="bg1"/>
              </a:solidFill>
              <a:latin typeface="Trebuchet MS" panose="020B0603020202020204" pitchFamily="34" charset="0"/>
            </a:rPr>
            <a:t>Social Prescribing &amp; Community Support</a:t>
          </a:r>
          <a:endParaRPr lang="en-GB" sz="800" kern="1200">
            <a:solidFill>
              <a:schemeClr val="bg1"/>
            </a:solidFill>
            <a:latin typeface="Trebuchet MS" panose="020B0603020202020204" pitchFamily="34" charset="0"/>
          </a:endParaRPr>
        </a:p>
      </dsp:txBody>
      <dsp:txXfrm>
        <a:off x="5117544" y="1605973"/>
        <a:ext cx="472822" cy="472822"/>
      </dsp:txXfrm>
    </dsp:sp>
    <dsp:sp modelId="{B6CCA40F-3138-4E4A-85FE-068D562AA679}">
      <dsp:nvSpPr>
        <dsp:cNvPr id="0" name=""/>
        <dsp:cNvSpPr/>
      </dsp:nvSpPr>
      <dsp:spPr>
        <a:xfrm>
          <a:off x="7226231" y="1775517"/>
          <a:ext cx="1003005" cy="18384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56896" rIns="56896" bIns="56896" numCol="1" spcCol="1270" anchor="ctr" anchorCtr="0">
          <a:noAutofit/>
        </a:bodyPr>
        <a:lstStyle/>
        <a:p>
          <a:pPr marL="0" lvl="0" indent="0" algn="l" defTabSz="355600">
            <a:lnSpc>
              <a:spcPct val="90000"/>
            </a:lnSpc>
            <a:spcBef>
              <a:spcPct val="0"/>
            </a:spcBef>
            <a:spcAft>
              <a:spcPct val="35000"/>
            </a:spcAft>
            <a:buNone/>
          </a:pPr>
          <a:r>
            <a:rPr lang="en-GB" sz="800" kern="1200">
              <a:solidFill>
                <a:schemeClr val="bg1"/>
              </a:solidFill>
              <a:latin typeface="Trebuchet MS" panose="020B0603020202020204" pitchFamily="34" charset="0"/>
            </a:rPr>
            <a:t>Individuals and families are supported to choose care settings, services, and support providers, ensuring autonomy and person-centred dementia care.</a:t>
          </a:r>
        </a:p>
      </dsp:txBody>
      <dsp:txXfrm>
        <a:off x="7386711" y="1775517"/>
        <a:ext cx="842524" cy="1838423"/>
      </dsp:txXfrm>
    </dsp:sp>
    <dsp:sp modelId="{91C8F866-F3EB-42DF-ACE0-B2E3B6965A0B}">
      <dsp:nvSpPr>
        <dsp:cNvPr id="0" name=""/>
        <dsp:cNvSpPr/>
      </dsp:nvSpPr>
      <dsp:spPr>
        <a:xfrm>
          <a:off x="6691295" y="1508049"/>
          <a:ext cx="668670" cy="6686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a:solidFill>
                <a:schemeClr val="bg1"/>
              </a:solidFill>
              <a:latin typeface="Trebuchet MS" panose="020B0603020202020204" pitchFamily="34" charset="0"/>
            </a:rPr>
            <a:t>Enabling Choice (Legal Rights)</a:t>
          </a:r>
          <a:br>
            <a:rPr lang="en-GB" sz="800" kern="1200">
              <a:solidFill>
                <a:schemeClr val="bg1"/>
              </a:solidFill>
              <a:latin typeface="Trebuchet MS" panose="020B0603020202020204" pitchFamily="34" charset="0"/>
            </a:rPr>
          </a:br>
          <a:endParaRPr lang="en-GB" sz="800" kern="1200">
            <a:solidFill>
              <a:schemeClr val="bg1"/>
            </a:solidFill>
            <a:latin typeface="Trebuchet MS" panose="020B0603020202020204" pitchFamily="34" charset="0"/>
          </a:endParaRPr>
        </a:p>
      </dsp:txBody>
      <dsp:txXfrm>
        <a:off x="6789219" y="1605973"/>
        <a:ext cx="472822" cy="472822"/>
      </dsp:txXfrm>
    </dsp:sp>
    <dsp:sp modelId="{31A24178-0F87-474B-932E-F94174B0C00A}">
      <dsp:nvSpPr>
        <dsp:cNvPr id="0" name=""/>
        <dsp:cNvSpPr/>
      </dsp:nvSpPr>
      <dsp:spPr>
        <a:xfrm>
          <a:off x="8897906" y="1775517"/>
          <a:ext cx="1003005" cy="189362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56896" rIns="56896" bIns="56896" numCol="1" spcCol="1270" anchor="ctr" anchorCtr="0">
          <a:noAutofit/>
        </a:bodyPr>
        <a:lstStyle/>
        <a:p>
          <a:pPr marL="0" lvl="0" indent="0" algn="l" defTabSz="355600">
            <a:lnSpc>
              <a:spcPct val="90000"/>
            </a:lnSpc>
            <a:spcBef>
              <a:spcPct val="0"/>
            </a:spcBef>
            <a:spcAft>
              <a:spcPct val="35000"/>
            </a:spcAft>
            <a:buNone/>
          </a:pPr>
          <a:r>
            <a:rPr lang="en-GB" sz="800" kern="1200" dirty="0">
              <a:solidFill>
                <a:schemeClr val="bg1"/>
              </a:solidFill>
              <a:latin typeface="Trebuchet MS" panose="020B0603020202020204" pitchFamily="34" charset="0"/>
            </a:rPr>
            <a:t>Tailored funding enables families to arrange personalised home care, respite support, assistive devices, or community activities suited to individual needs.</a:t>
          </a:r>
        </a:p>
      </dsp:txBody>
      <dsp:txXfrm>
        <a:off x="9058386" y="1775517"/>
        <a:ext cx="842524" cy="1893623"/>
      </dsp:txXfrm>
    </dsp:sp>
    <dsp:sp modelId="{807F027C-9574-4F95-85AE-04F52E4C623E}">
      <dsp:nvSpPr>
        <dsp:cNvPr id="0" name=""/>
        <dsp:cNvSpPr/>
      </dsp:nvSpPr>
      <dsp:spPr>
        <a:xfrm>
          <a:off x="8362970" y="1508049"/>
          <a:ext cx="668670" cy="66867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r>
            <a:rPr lang="en-GB" sz="800" b="1" kern="1200">
              <a:solidFill>
                <a:schemeClr val="bg1"/>
              </a:solidFill>
              <a:latin typeface="Trebuchet MS" panose="020B0603020202020204" pitchFamily="34" charset="0"/>
            </a:rPr>
            <a:t>Personal Health Budgets</a:t>
          </a:r>
          <a:endParaRPr lang="en-GB" sz="800" kern="1200">
            <a:solidFill>
              <a:schemeClr val="bg1"/>
            </a:solidFill>
            <a:latin typeface="Trebuchet MS" panose="020B0603020202020204" pitchFamily="34" charset="0"/>
          </a:endParaRPr>
        </a:p>
      </dsp:txBody>
      <dsp:txXfrm>
        <a:off x="8460894" y="1605973"/>
        <a:ext cx="472822" cy="4728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15473-BB96-4C9F-BEB8-65712C651051}">
      <dsp:nvSpPr>
        <dsp:cNvPr id="0" name=""/>
        <dsp:cNvSpPr/>
      </dsp:nvSpPr>
      <dsp:spPr>
        <a:xfrm>
          <a:off x="832797" y="2484"/>
          <a:ext cx="2427455" cy="14564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solidFill>
                <a:schemeClr val="bg1"/>
              </a:solidFill>
            </a:rPr>
            <a:t>Dementia requires coordinated, compassionate long-term health management</a:t>
          </a:r>
          <a:endParaRPr lang="en-US" sz="1900" kern="1200" dirty="0">
            <a:solidFill>
              <a:schemeClr val="bg1"/>
            </a:solidFill>
          </a:endParaRPr>
        </a:p>
      </dsp:txBody>
      <dsp:txXfrm>
        <a:off x="832797" y="2484"/>
        <a:ext cx="2427455" cy="1456473"/>
      </dsp:txXfrm>
    </dsp:sp>
    <dsp:sp modelId="{F2DE6959-90C2-4E03-9C6A-88B9D9014B7B}">
      <dsp:nvSpPr>
        <dsp:cNvPr id="0" name=""/>
        <dsp:cNvSpPr/>
      </dsp:nvSpPr>
      <dsp:spPr>
        <a:xfrm>
          <a:off x="3502998" y="2484"/>
          <a:ext cx="2427455" cy="1456473"/>
        </a:xfrm>
        <a:prstGeom prst="rect">
          <a:avLst/>
        </a:prstGeom>
        <a:solidFill>
          <a:schemeClr val="accent5">
            <a:hueOff val="-4015996"/>
            <a:satOff val="717"/>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solidFill>
                <a:schemeClr val="bg1"/>
              </a:solidFill>
            </a:rPr>
            <a:t>Early detection improves outcomes and care responsiveness</a:t>
          </a:r>
          <a:endParaRPr lang="en-US" sz="1900" kern="1200" dirty="0">
            <a:solidFill>
              <a:schemeClr val="bg1"/>
            </a:solidFill>
          </a:endParaRPr>
        </a:p>
      </dsp:txBody>
      <dsp:txXfrm>
        <a:off x="3502998" y="2484"/>
        <a:ext cx="2427455" cy="1456473"/>
      </dsp:txXfrm>
    </dsp:sp>
    <dsp:sp modelId="{FA4ABA05-0E6E-40FB-9B9A-EAA742E9BE0C}">
      <dsp:nvSpPr>
        <dsp:cNvPr id="0" name=""/>
        <dsp:cNvSpPr/>
      </dsp:nvSpPr>
      <dsp:spPr>
        <a:xfrm>
          <a:off x="6173200" y="2484"/>
          <a:ext cx="2427455" cy="1456473"/>
        </a:xfrm>
        <a:prstGeom prst="rect">
          <a:avLst/>
        </a:prstGeom>
        <a:solidFill>
          <a:schemeClr val="accent5">
            <a:hueOff val="-8031992"/>
            <a:satOff val="1435"/>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solidFill>
                <a:schemeClr val="bg1"/>
              </a:solidFill>
            </a:rPr>
            <a:t>Community nurses play vital roles in patient support</a:t>
          </a:r>
          <a:endParaRPr lang="en-US" sz="1900" kern="1200">
            <a:solidFill>
              <a:schemeClr val="bg1"/>
            </a:solidFill>
          </a:endParaRPr>
        </a:p>
      </dsp:txBody>
      <dsp:txXfrm>
        <a:off x="6173200" y="2484"/>
        <a:ext cx="2427455" cy="1456473"/>
      </dsp:txXfrm>
    </dsp:sp>
    <dsp:sp modelId="{3A69B438-D744-4AAE-9704-22078EFB1A3C}">
      <dsp:nvSpPr>
        <dsp:cNvPr id="0" name=""/>
        <dsp:cNvSpPr/>
      </dsp:nvSpPr>
      <dsp:spPr>
        <a:xfrm>
          <a:off x="2167897" y="1701703"/>
          <a:ext cx="2427455" cy="1456473"/>
        </a:xfrm>
        <a:prstGeom prst="rect">
          <a:avLst/>
        </a:prstGeom>
        <a:solidFill>
          <a:schemeClr val="accent5">
            <a:hueOff val="-12047988"/>
            <a:satOff val="2152"/>
            <a:lumOff val="-47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solidFill>
                <a:schemeClr val="bg1"/>
              </a:solidFill>
            </a:rPr>
            <a:t>Holistic frameworks strengthen personalised dementia care delivery</a:t>
          </a:r>
          <a:endParaRPr lang="en-US" sz="1900" kern="1200" dirty="0">
            <a:solidFill>
              <a:schemeClr val="bg1"/>
            </a:solidFill>
          </a:endParaRPr>
        </a:p>
      </dsp:txBody>
      <dsp:txXfrm>
        <a:off x="2167897" y="1701703"/>
        <a:ext cx="2427455" cy="1456473"/>
      </dsp:txXfrm>
    </dsp:sp>
    <dsp:sp modelId="{37DCA5A2-5ADC-4956-96D0-5C29F63D8970}">
      <dsp:nvSpPr>
        <dsp:cNvPr id="0" name=""/>
        <dsp:cNvSpPr/>
      </dsp:nvSpPr>
      <dsp:spPr>
        <a:xfrm>
          <a:off x="4838099" y="1701703"/>
          <a:ext cx="2427455" cy="1456473"/>
        </a:xfrm>
        <a:prstGeom prst="rect">
          <a:avLst/>
        </a:prstGeom>
        <a:solidFill>
          <a:schemeClr val="accent5">
            <a:hueOff val="-16063984"/>
            <a:satOff val="2870"/>
            <a:lumOff val="-62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solidFill>
                <a:schemeClr val="bg1"/>
              </a:solidFill>
            </a:rPr>
            <a:t>Prevention strategies reduce overall population dementia burden</a:t>
          </a:r>
          <a:endParaRPr lang="en-US" sz="1900" kern="1200" dirty="0">
            <a:solidFill>
              <a:schemeClr val="bg1"/>
            </a:solidFill>
          </a:endParaRPr>
        </a:p>
      </dsp:txBody>
      <dsp:txXfrm>
        <a:off x="4838099" y="1701703"/>
        <a:ext cx="2427455" cy="145647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79DD01-CC07-47F7-9E11-CABD85DAFE8F}" type="datetimeFigureOut">
              <a:rPr lang="en-IN" smtClean="0"/>
              <a:t>10-12-2025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88E163-0B96-4073-A877-667CB4B76A11}" type="slidenum">
              <a:rPr lang="en-IN" smtClean="0"/>
              <a:t>‹#›</a:t>
            </a:fld>
            <a:endParaRPr lang="en-IN"/>
          </a:p>
        </p:txBody>
      </p:sp>
    </p:spTree>
    <p:extLst>
      <p:ext uri="{BB962C8B-B14F-4D97-AF65-F5344CB8AC3E}">
        <p14:creationId xmlns:p14="http://schemas.microsoft.com/office/powerpoint/2010/main" val="1185087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788E163-0B96-4073-A877-667CB4B76A11}" type="slidenum">
              <a:rPr lang="en-IN" smtClean="0"/>
              <a:t>1</a:t>
            </a:fld>
            <a:endParaRPr lang="en-IN"/>
          </a:p>
        </p:txBody>
      </p:sp>
    </p:spTree>
    <p:extLst>
      <p:ext uri="{BB962C8B-B14F-4D97-AF65-F5344CB8AC3E}">
        <p14:creationId xmlns:p14="http://schemas.microsoft.com/office/powerpoint/2010/main" val="3904867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Dementia is a complex and progressive condition of an individual who gets impacted on his memory and decision-making capabilities. Considering the community nurses, it becomes very important for them to understand the clinical features and management approaches is essential for delivering safe, person-centred care. This presentation eventually outlines the key aspects of dementia, including diagnosis, prevalence along with treatment and prevention strategies.</a:t>
            </a:r>
          </a:p>
          <a:p>
            <a:endParaRPr lang="en-IN" dirty="0"/>
          </a:p>
        </p:txBody>
      </p:sp>
      <p:sp>
        <p:nvSpPr>
          <p:cNvPr id="4" name="Slide Number Placeholder 3"/>
          <p:cNvSpPr>
            <a:spLocks noGrp="1"/>
          </p:cNvSpPr>
          <p:nvPr>
            <p:ph type="sldNum" sz="quarter" idx="5"/>
          </p:nvPr>
        </p:nvSpPr>
        <p:spPr/>
        <p:txBody>
          <a:bodyPr/>
          <a:lstStyle/>
          <a:p>
            <a:fld id="{8788E163-0B96-4073-A877-667CB4B76A11}" type="slidenum">
              <a:rPr lang="en-IN" smtClean="0"/>
              <a:t>2</a:t>
            </a:fld>
            <a:endParaRPr lang="en-IN"/>
          </a:p>
        </p:txBody>
      </p:sp>
    </p:spTree>
    <p:extLst>
      <p:ext uri="{BB962C8B-B14F-4D97-AF65-F5344CB8AC3E}">
        <p14:creationId xmlns:p14="http://schemas.microsoft.com/office/powerpoint/2010/main" val="1419701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DE4CC0-2C7C-2A46-6EC6-68A8DDC023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5BD3F7-A4D9-EA06-FB75-D831EB7226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78C89C-6C8F-E311-BB9E-71B3313C1CD3}"/>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It is basically a set of disease that eventually let individuals face challenges in performing the daily routine activities involved in life. While considering the measure things that gets impacted from this disease of a human body is the memory along with reasoning, and the overall communication abilities. Mainly it is caused by the various neurodegenerative and vascular processes.</a:t>
            </a:r>
          </a:p>
        </p:txBody>
      </p:sp>
      <p:sp>
        <p:nvSpPr>
          <p:cNvPr id="4" name="Slide Number Placeholder 3">
            <a:extLst>
              <a:ext uri="{FF2B5EF4-FFF2-40B4-BE49-F238E27FC236}">
                <a16:creationId xmlns:a16="http://schemas.microsoft.com/office/drawing/2014/main" id="{389A71BC-AD63-CC9B-ED40-4E5286F90E27}"/>
              </a:ext>
            </a:extLst>
          </p:cNvPr>
          <p:cNvSpPr>
            <a:spLocks noGrp="1"/>
          </p:cNvSpPr>
          <p:nvPr>
            <p:ph type="sldNum" sz="quarter" idx="5"/>
          </p:nvPr>
        </p:nvSpPr>
        <p:spPr/>
        <p:txBody>
          <a:bodyPr/>
          <a:lstStyle/>
          <a:p>
            <a:fld id="{8788E163-0B96-4073-A877-667CB4B76A11}" type="slidenum">
              <a:rPr lang="en-IN" smtClean="0"/>
              <a:t>3</a:t>
            </a:fld>
            <a:endParaRPr lang="en-IN"/>
          </a:p>
        </p:txBody>
      </p:sp>
    </p:spTree>
    <p:extLst>
      <p:ext uri="{BB962C8B-B14F-4D97-AF65-F5344CB8AC3E}">
        <p14:creationId xmlns:p14="http://schemas.microsoft.com/office/powerpoint/2010/main" val="4087760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18D8CC-0FB0-11CE-E35F-8F7C82F4B1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3F6321-0B1E-8AC4-4621-BE9B9F4507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E84090-2A76-7396-5ED7-0DAD2BCAE66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There are a lot of symptoms that can be detected in an individual who is suffering from this disease one of the prime challenges that an individual face in this duration is the loss of memory. Along with this the individual also face challenges in communication and performing daily routine tasks. .</a:t>
            </a:r>
          </a:p>
        </p:txBody>
      </p:sp>
      <p:sp>
        <p:nvSpPr>
          <p:cNvPr id="4" name="Slide Number Placeholder 3">
            <a:extLst>
              <a:ext uri="{FF2B5EF4-FFF2-40B4-BE49-F238E27FC236}">
                <a16:creationId xmlns:a16="http://schemas.microsoft.com/office/drawing/2014/main" id="{9D76E891-48D5-47DC-3BD2-E86FAF7152E9}"/>
              </a:ext>
            </a:extLst>
          </p:cNvPr>
          <p:cNvSpPr>
            <a:spLocks noGrp="1"/>
          </p:cNvSpPr>
          <p:nvPr>
            <p:ph type="sldNum" sz="quarter" idx="5"/>
          </p:nvPr>
        </p:nvSpPr>
        <p:spPr/>
        <p:txBody>
          <a:bodyPr/>
          <a:lstStyle/>
          <a:p>
            <a:fld id="{8788E163-0B96-4073-A877-667CB4B76A11}" type="slidenum">
              <a:rPr lang="en-IN" smtClean="0"/>
              <a:t>4</a:t>
            </a:fld>
            <a:endParaRPr lang="en-IN"/>
          </a:p>
        </p:txBody>
      </p:sp>
    </p:spTree>
    <p:extLst>
      <p:ext uri="{BB962C8B-B14F-4D97-AF65-F5344CB8AC3E}">
        <p14:creationId xmlns:p14="http://schemas.microsoft.com/office/powerpoint/2010/main" val="2957473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008B6C-FEBE-5451-1F58-1EECCB0DAA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EA1BC0-3672-51C2-D84D-5F254A0AF8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4A4E6E-C687-1927-D288-918C347BFD46}"/>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develops from multiple causes, with is that basically the Alzheimer’s disease being the most prevalent. Vascular dementia results from reduced blood is that basically the flow to the brain, while Lewy body disease involves is that basically the abnormal protein accumulation. Genetics, such as APOE-epsilon-4, increase is that basically the risk for some individuals. Lifestyle factors including smoking, inactivity and poor diet is that basically the also influence vulnerability. Understanding these causes helps is that basically the community nurses educate patients on risk reduction and recognise is that basically the key diagnostic patterns.</a:t>
            </a:r>
          </a:p>
        </p:txBody>
      </p:sp>
      <p:sp>
        <p:nvSpPr>
          <p:cNvPr id="4" name="Slide Number Placeholder 3">
            <a:extLst>
              <a:ext uri="{FF2B5EF4-FFF2-40B4-BE49-F238E27FC236}">
                <a16:creationId xmlns:a16="http://schemas.microsoft.com/office/drawing/2014/main" id="{7F403FA1-2D99-4F62-2E75-1552981A0468}"/>
              </a:ext>
            </a:extLst>
          </p:cNvPr>
          <p:cNvSpPr>
            <a:spLocks noGrp="1"/>
          </p:cNvSpPr>
          <p:nvPr>
            <p:ph type="sldNum" sz="quarter" idx="5"/>
          </p:nvPr>
        </p:nvSpPr>
        <p:spPr/>
        <p:txBody>
          <a:bodyPr/>
          <a:lstStyle/>
          <a:p>
            <a:fld id="{8788E163-0B96-4073-A877-667CB4B76A11}" type="slidenum">
              <a:rPr lang="en-IN" smtClean="0"/>
              <a:t>5</a:t>
            </a:fld>
            <a:endParaRPr lang="en-IN"/>
          </a:p>
        </p:txBody>
      </p:sp>
    </p:spTree>
    <p:extLst>
      <p:ext uri="{BB962C8B-B14F-4D97-AF65-F5344CB8AC3E}">
        <p14:creationId xmlns:p14="http://schemas.microsoft.com/office/powerpoint/2010/main" val="3547800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19582-8F10-D619-C125-39CEF1AA5B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5B81C2-AE94-E0EC-9768-6AADE86D39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75282-E1BD-A1B8-3232-1C617CADDBBB}"/>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prevalence continues is that basically the rising in the UK as life expectancy increases, with projections indicating over a million is that basically the cases within the next decade. Globally, WHO reports escalating numbers linked to population is that basically the ageing and improved recognition. This growing burden places significant pressure on is that basically the health and social care systems, particularly community services. Nurses working in community is that basically the settings must be prepared to support increasing numbers of individuals is that basically the living with dementia.</a:t>
            </a:r>
          </a:p>
        </p:txBody>
      </p:sp>
      <p:sp>
        <p:nvSpPr>
          <p:cNvPr id="4" name="Slide Number Placeholder 3">
            <a:extLst>
              <a:ext uri="{FF2B5EF4-FFF2-40B4-BE49-F238E27FC236}">
                <a16:creationId xmlns:a16="http://schemas.microsoft.com/office/drawing/2014/main" id="{D087C783-1830-AEF4-26A6-321E40C5A7A2}"/>
              </a:ext>
            </a:extLst>
          </p:cNvPr>
          <p:cNvSpPr>
            <a:spLocks noGrp="1"/>
          </p:cNvSpPr>
          <p:nvPr>
            <p:ph type="sldNum" sz="quarter" idx="5"/>
          </p:nvPr>
        </p:nvSpPr>
        <p:spPr/>
        <p:txBody>
          <a:bodyPr/>
          <a:lstStyle/>
          <a:p>
            <a:fld id="{8788E163-0B96-4073-A877-667CB4B76A11}" type="slidenum">
              <a:rPr lang="en-IN" smtClean="0"/>
              <a:t>6</a:t>
            </a:fld>
            <a:endParaRPr lang="en-IN"/>
          </a:p>
        </p:txBody>
      </p:sp>
    </p:spTree>
    <p:extLst>
      <p:ext uri="{BB962C8B-B14F-4D97-AF65-F5344CB8AC3E}">
        <p14:creationId xmlns:p14="http://schemas.microsoft.com/office/powerpoint/2010/main" val="3571631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66E9A-9E54-E2C4-C95F-D93EE4973F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508D08-80A8-7EB1-3D65-38438CC1A3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15BA12-5648-8754-2E8A-43836717C4F6}"/>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generates substantial is that basically the economic and social challenges. NHS and community services face increasing costs related to is that basically the diagnosis, treatment and long-term care. Many families provide unpaid support, often is that basically the experiencing emotional and financial strain. Individuals with dementia may is that basically the experience loneliness, anxiety and reduced participation in society. Productivity losses further is that basically the impact the national economy. Understanding these burdens helps community nurses advocate is that basically the for resources and support systems benefiting patients and is that basically the caregivers.</a:t>
            </a:r>
          </a:p>
        </p:txBody>
      </p:sp>
      <p:sp>
        <p:nvSpPr>
          <p:cNvPr id="4" name="Slide Number Placeholder 3">
            <a:extLst>
              <a:ext uri="{FF2B5EF4-FFF2-40B4-BE49-F238E27FC236}">
                <a16:creationId xmlns:a16="http://schemas.microsoft.com/office/drawing/2014/main" id="{238DC486-6C34-F736-D39B-416460607D53}"/>
              </a:ext>
            </a:extLst>
          </p:cNvPr>
          <p:cNvSpPr>
            <a:spLocks noGrp="1"/>
          </p:cNvSpPr>
          <p:nvPr>
            <p:ph type="sldNum" sz="quarter" idx="5"/>
          </p:nvPr>
        </p:nvSpPr>
        <p:spPr/>
        <p:txBody>
          <a:bodyPr/>
          <a:lstStyle/>
          <a:p>
            <a:fld id="{8788E163-0B96-4073-A877-667CB4B76A11}" type="slidenum">
              <a:rPr lang="en-IN" smtClean="0"/>
              <a:t>7</a:t>
            </a:fld>
            <a:endParaRPr lang="en-IN"/>
          </a:p>
        </p:txBody>
      </p:sp>
    </p:spTree>
    <p:extLst>
      <p:ext uri="{BB962C8B-B14F-4D97-AF65-F5344CB8AC3E}">
        <p14:creationId xmlns:p14="http://schemas.microsoft.com/office/powerpoint/2010/main" val="1109663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B848A-82E5-D52B-65D8-3E9677C9C6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BE6A9B-CE11-18FF-1819-2430F0F983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043B73-C1D7-04D6-DAB8-4C01FBB0645C}"/>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Diagnosing dementia requires a thorough is that basically the assessment that starts with a detailed clinical history, including input from family or is that basically the caregivers. Cognitive tools such as the MMSE or MoCA help is that basically the measure impairment. Blood tests rule out reversible factors like vitamin deficiencies, is that basically the while imaging such as MRI or CT reveals structural changes. Multidisciplinary involvement ensures accurate is that basically the diagnosis. Community nurses play a vital role in early identification and referral is that basically the for assessment.</a:t>
            </a:r>
          </a:p>
        </p:txBody>
      </p:sp>
      <p:sp>
        <p:nvSpPr>
          <p:cNvPr id="4" name="Slide Number Placeholder 3">
            <a:extLst>
              <a:ext uri="{FF2B5EF4-FFF2-40B4-BE49-F238E27FC236}">
                <a16:creationId xmlns:a16="http://schemas.microsoft.com/office/drawing/2014/main" id="{00D2988C-5279-9D7B-D2C8-9D5F31017DC2}"/>
              </a:ext>
            </a:extLst>
          </p:cNvPr>
          <p:cNvSpPr>
            <a:spLocks noGrp="1"/>
          </p:cNvSpPr>
          <p:nvPr>
            <p:ph type="sldNum" sz="quarter" idx="5"/>
          </p:nvPr>
        </p:nvSpPr>
        <p:spPr/>
        <p:txBody>
          <a:bodyPr/>
          <a:lstStyle/>
          <a:p>
            <a:fld id="{8788E163-0B96-4073-A877-667CB4B76A11}" type="slidenum">
              <a:rPr lang="en-IN" smtClean="0"/>
              <a:t>8</a:t>
            </a:fld>
            <a:endParaRPr lang="en-IN"/>
          </a:p>
        </p:txBody>
      </p:sp>
    </p:spTree>
    <p:extLst>
      <p:ext uri="{BB962C8B-B14F-4D97-AF65-F5344CB8AC3E}">
        <p14:creationId xmlns:p14="http://schemas.microsoft.com/office/powerpoint/2010/main" val="2546204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008DE0-7729-33FA-89F2-212E942A24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4FCEA1-E771-9969-2F8D-1643371E3D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2838B3-FAD2-1FD4-75C0-E34D60615469}"/>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NICE guideline NG97 provides comprehensive is that basically the guidance for dementia care in the UK. It promotes person-centred practice, ensuring treatment is that basically the focuses on individual needs and strengths. Multidisciplinary is that basically the coordination is essential for delivering consistent, high-quality is that basically the care. Early diagnosis, regular review and active family involvement help maintain is that basically the wellbeing and promote independence. Community nurses apply this guidance daily, is that basically the supporting continuity of care and effective communication across health and is that basically the social care teams.</a:t>
            </a:r>
          </a:p>
        </p:txBody>
      </p:sp>
      <p:sp>
        <p:nvSpPr>
          <p:cNvPr id="4" name="Slide Number Placeholder 3">
            <a:extLst>
              <a:ext uri="{FF2B5EF4-FFF2-40B4-BE49-F238E27FC236}">
                <a16:creationId xmlns:a16="http://schemas.microsoft.com/office/drawing/2014/main" id="{201038A0-C762-470D-37D2-D38731A5ADD3}"/>
              </a:ext>
            </a:extLst>
          </p:cNvPr>
          <p:cNvSpPr>
            <a:spLocks noGrp="1"/>
          </p:cNvSpPr>
          <p:nvPr>
            <p:ph type="sldNum" sz="quarter" idx="5"/>
          </p:nvPr>
        </p:nvSpPr>
        <p:spPr/>
        <p:txBody>
          <a:bodyPr/>
          <a:lstStyle/>
          <a:p>
            <a:fld id="{8788E163-0B96-4073-A877-667CB4B76A11}" type="slidenum">
              <a:rPr lang="en-IN" smtClean="0"/>
              <a:t>9</a:t>
            </a:fld>
            <a:endParaRPr lang="en-IN"/>
          </a:p>
        </p:txBody>
      </p:sp>
    </p:spTree>
    <p:extLst>
      <p:ext uri="{BB962C8B-B14F-4D97-AF65-F5344CB8AC3E}">
        <p14:creationId xmlns:p14="http://schemas.microsoft.com/office/powerpoint/2010/main" val="2972891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9050-CF39-1BBA-A97F-791CC10EAB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DA6A3B-18F9-E3C9-10FF-54EDBFB65D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957FA3-2332-BF06-ABBE-E587E925BB1F}"/>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Management frameworks guide high-quality dementia is that basically the care by incorporating holistic principles. Whole-person and biopsychosocial is that basically the approaches consider physical, psychological and social needs. Strengths-based practices is that basically the focus on maintaining abilities and identity. The Chronic Care Model supports proactive, is that basically the long-term management, improving outcomes is that basically the across settings. Community nurses use these frameworks to coordinate care, encourage independence and facilitate collaborative working among is that basically the multidisciplinary teams and family caregivers.</a:t>
            </a:r>
          </a:p>
        </p:txBody>
      </p:sp>
      <p:sp>
        <p:nvSpPr>
          <p:cNvPr id="4" name="Slide Number Placeholder 3">
            <a:extLst>
              <a:ext uri="{FF2B5EF4-FFF2-40B4-BE49-F238E27FC236}">
                <a16:creationId xmlns:a16="http://schemas.microsoft.com/office/drawing/2014/main" id="{98763A8F-0AF0-206C-1941-7715E271F14C}"/>
              </a:ext>
            </a:extLst>
          </p:cNvPr>
          <p:cNvSpPr>
            <a:spLocks noGrp="1"/>
          </p:cNvSpPr>
          <p:nvPr>
            <p:ph type="sldNum" sz="quarter" idx="5"/>
          </p:nvPr>
        </p:nvSpPr>
        <p:spPr/>
        <p:txBody>
          <a:bodyPr/>
          <a:lstStyle/>
          <a:p>
            <a:fld id="{8788E163-0B96-4073-A877-667CB4B76A11}" type="slidenum">
              <a:rPr lang="en-IN" smtClean="0"/>
              <a:t>10</a:t>
            </a:fld>
            <a:endParaRPr lang="en-IN"/>
          </a:p>
        </p:txBody>
      </p:sp>
    </p:spTree>
    <p:extLst>
      <p:ext uri="{BB962C8B-B14F-4D97-AF65-F5344CB8AC3E}">
        <p14:creationId xmlns:p14="http://schemas.microsoft.com/office/powerpoint/2010/main" val="24648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764CA7-E746-C128-47AF-14220DC0DD0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55BA02-17AC-CD06-139E-3AB0BC314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E3D020-83A1-F68F-60BE-F057C3021D9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treatment includes pharmacological and is that basically the non-pharmacological options. Acetylcholinesterase inhibitors, such as donepezil and is that basically the rivastigmine, help manage symptoms, while memantine benefits moderate to severe cases. Cognitive stimulation therapy supports memory and is that basically the thinking. Occupational therapy enhances independence with daily activities. Lifestyle is that basically the interventions, including nutrition and exercise, improve wellbeing. Community nurses guide families through available treatments and monitor is that basically the responses to ensure safe, appropriate, individualised care.</a:t>
            </a:r>
          </a:p>
        </p:txBody>
      </p:sp>
      <p:sp>
        <p:nvSpPr>
          <p:cNvPr id="4" name="Slide Number Placeholder 3">
            <a:extLst>
              <a:ext uri="{FF2B5EF4-FFF2-40B4-BE49-F238E27FC236}">
                <a16:creationId xmlns:a16="http://schemas.microsoft.com/office/drawing/2014/main" id="{D05397C3-33DA-00B8-FEC0-ED8E344CCA5E}"/>
              </a:ext>
            </a:extLst>
          </p:cNvPr>
          <p:cNvSpPr>
            <a:spLocks noGrp="1"/>
          </p:cNvSpPr>
          <p:nvPr>
            <p:ph type="sldNum" sz="quarter" idx="5"/>
          </p:nvPr>
        </p:nvSpPr>
        <p:spPr/>
        <p:txBody>
          <a:bodyPr/>
          <a:lstStyle/>
          <a:p>
            <a:fld id="{8788E163-0B96-4073-A877-667CB4B76A11}" type="slidenum">
              <a:rPr lang="en-IN" smtClean="0"/>
              <a:t>11</a:t>
            </a:fld>
            <a:endParaRPr lang="en-IN"/>
          </a:p>
        </p:txBody>
      </p:sp>
    </p:spTree>
    <p:extLst>
      <p:ext uri="{BB962C8B-B14F-4D97-AF65-F5344CB8AC3E}">
        <p14:creationId xmlns:p14="http://schemas.microsoft.com/office/powerpoint/2010/main" val="1736512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B0761-3B48-92D1-F3A8-27B2E93AFB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143202-6DCE-79F8-8FBB-D938A451D9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DD4404-CD3D-1880-48B5-F1B886D617C0}"/>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Many individuals with dementia experience comorbidities such as is that basically the hypertension, diabetes or depression. These conditions can accelerate cognitive decline or is that basically the </a:t>
            </a:r>
            <a:r>
              <a:rPr lang="en-IN" sz="1200" kern="1200" dirty="0" err="1">
                <a:solidFill>
                  <a:schemeClr val="tx1"/>
                </a:solidFill>
                <a:effectLst/>
                <a:latin typeface="+mn-lt"/>
                <a:ea typeface="+mn-ea"/>
                <a:cs typeface="+mn-cs"/>
              </a:rPr>
              <a:t>challgnes</a:t>
            </a:r>
            <a:r>
              <a:rPr lang="en-IN" sz="1200" kern="1200" dirty="0">
                <a:solidFill>
                  <a:schemeClr val="tx1"/>
                </a:solidFill>
                <a:effectLst/>
                <a:latin typeface="+mn-lt"/>
                <a:ea typeface="+mn-ea"/>
                <a:cs typeface="+mn-cs"/>
              </a:rPr>
              <a:t> self-care. Frailty increases vulnerability to falls, infections and hospital admissions. Polypharmacy is frequent and on a overall basis raises risks of medication interactions. Community nurses must monitor comorbidities on a overall basis closely, coordinate with multidisciplinary teams and provide holistic support to maintain on a overall basis health and reduce preventable complications among dementia patients.</a:t>
            </a:r>
          </a:p>
        </p:txBody>
      </p:sp>
      <p:sp>
        <p:nvSpPr>
          <p:cNvPr id="4" name="Slide Number Placeholder 3">
            <a:extLst>
              <a:ext uri="{FF2B5EF4-FFF2-40B4-BE49-F238E27FC236}">
                <a16:creationId xmlns:a16="http://schemas.microsoft.com/office/drawing/2014/main" id="{05A1162A-B493-1112-DD6C-A0EC7627FEB2}"/>
              </a:ext>
            </a:extLst>
          </p:cNvPr>
          <p:cNvSpPr>
            <a:spLocks noGrp="1"/>
          </p:cNvSpPr>
          <p:nvPr>
            <p:ph type="sldNum" sz="quarter" idx="5"/>
          </p:nvPr>
        </p:nvSpPr>
        <p:spPr/>
        <p:txBody>
          <a:bodyPr/>
          <a:lstStyle/>
          <a:p>
            <a:fld id="{8788E163-0B96-4073-A877-667CB4B76A11}" type="slidenum">
              <a:rPr lang="en-IN" smtClean="0"/>
              <a:t>12</a:t>
            </a:fld>
            <a:endParaRPr lang="en-IN"/>
          </a:p>
        </p:txBody>
      </p:sp>
    </p:spTree>
    <p:extLst>
      <p:ext uri="{BB962C8B-B14F-4D97-AF65-F5344CB8AC3E}">
        <p14:creationId xmlns:p14="http://schemas.microsoft.com/office/powerpoint/2010/main" val="3633082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51C375-AF69-5E7F-CF79-3EAD9340A5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C1DAD2-DABA-2693-3BB7-5C934E4B36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C5EDBC-D2F8-A1BC-259C-E9FDCC5EE208}"/>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Although not fully preventable, dementia risk on a overall basis can be reduced through lifestyle changes. A healthy diet supports brain health, while on a overall basis regular physical activity improves vascular function. Smoking cessation lowers risk by on a overall basis reducing inflammation and vascular damage. Social engagement strengthens cognitive on a overall basis resilience. Managing hypertension and diabetes reduces vascular dementia risk. Community nurses on a overall basis can promote these strategies during routine on a overall basis visits, empowering individuals to adopt healthier behaviours.</a:t>
            </a:r>
          </a:p>
        </p:txBody>
      </p:sp>
      <p:sp>
        <p:nvSpPr>
          <p:cNvPr id="4" name="Slide Number Placeholder 3">
            <a:extLst>
              <a:ext uri="{FF2B5EF4-FFF2-40B4-BE49-F238E27FC236}">
                <a16:creationId xmlns:a16="http://schemas.microsoft.com/office/drawing/2014/main" id="{74A4878C-4032-A3CF-9654-5BBBAA09A832}"/>
              </a:ext>
            </a:extLst>
          </p:cNvPr>
          <p:cNvSpPr>
            <a:spLocks noGrp="1"/>
          </p:cNvSpPr>
          <p:nvPr>
            <p:ph type="sldNum" sz="quarter" idx="5"/>
          </p:nvPr>
        </p:nvSpPr>
        <p:spPr/>
        <p:txBody>
          <a:bodyPr/>
          <a:lstStyle/>
          <a:p>
            <a:fld id="{8788E163-0B96-4073-A877-667CB4B76A11}" type="slidenum">
              <a:rPr lang="en-IN" smtClean="0"/>
              <a:t>13</a:t>
            </a:fld>
            <a:endParaRPr lang="en-IN"/>
          </a:p>
        </p:txBody>
      </p:sp>
    </p:spTree>
    <p:extLst>
      <p:ext uri="{BB962C8B-B14F-4D97-AF65-F5344CB8AC3E}">
        <p14:creationId xmlns:p14="http://schemas.microsoft.com/office/powerpoint/2010/main" val="17044648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3D2AD-7CD7-A345-B1B0-B0913C3709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F779E5-9C9A-D8AF-8B7A-A579B30516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FCAAE8-8CFD-8C9C-D49B-8D2B07A16090}"/>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Co-productive care emphasises collaboration at the same point of time professionals, individuals and families. Empathy and active listening help at the same point of time build trust and support personalised communication. Shared at the same point of time decision-making respects autonomy and promotes meaningful at the same point of time involvement. Cultural sensitivity ensures care aligns with individual values. Working closely at the same point of time with family caregivers improves continuity and at the same point of time ensures coordinated support. Community nurses apply these behaviours at the same point of time daily to deliver compassionate, empowering care to people living with dementia.</a:t>
            </a:r>
          </a:p>
        </p:txBody>
      </p:sp>
      <p:sp>
        <p:nvSpPr>
          <p:cNvPr id="4" name="Slide Number Placeholder 3">
            <a:extLst>
              <a:ext uri="{FF2B5EF4-FFF2-40B4-BE49-F238E27FC236}">
                <a16:creationId xmlns:a16="http://schemas.microsoft.com/office/drawing/2014/main" id="{9DBBBB86-C690-C5B5-12AE-57268AEE8FA2}"/>
              </a:ext>
            </a:extLst>
          </p:cNvPr>
          <p:cNvSpPr>
            <a:spLocks noGrp="1"/>
          </p:cNvSpPr>
          <p:nvPr>
            <p:ph type="sldNum" sz="quarter" idx="5"/>
          </p:nvPr>
        </p:nvSpPr>
        <p:spPr/>
        <p:txBody>
          <a:bodyPr/>
          <a:lstStyle/>
          <a:p>
            <a:fld id="{8788E163-0B96-4073-A877-667CB4B76A11}" type="slidenum">
              <a:rPr lang="en-IN" smtClean="0"/>
              <a:t>14</a:t>
            </a:fld>
            <a:endParaRPr lang="en-IN"/>
          </a:p>
        </p:txBody>
      </p:sp>
    </p:spTree>
    <p:extLst>
      <p:ext uri="{BB962C8B-B14F-4D97-AF65-F5344CB8AC3E}">
        <p14:creationId xmlns:p14="http://schemas.microsoft.com/office/powerpoint/2010/main" val="41803089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185FD-B6F6-AD3D-C40F-2DC7D33A66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77E7D8-5F93-6543-B354-6036C2563D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5AF10C-8853-9E42-7244-D8D5C58C8552}"/>
              </a:ext>
            </a:extLst>
          </p:cNvPr>
          <p:cNvSpPr>
            <a:spLocks noGrp="1"/>
          </p:cNvSpPr>
          <p:nvPr>
            <p:ph type="body" idx="1"/>
          </p:nvPr>
        </p:nvSpPr>
        <p:spPr/>
        <p:txBody>
          <a:bodyPr/>
          <a:lstStyle/>
          <a:p>
            <a:r>
              <a:rPr lang="en-US" dirty="0"/>
              <a:t>These six components directly support long-term dementia care. Shared decision making ensures care plans reflect the person’s values and cognitive abilities while involving families. Supported self-management helps maintain independence through routines and memory aids. Personalised care planning integrates medical, emotional, behavioural, and social needs, which is essential for progressive conditions like dementia. Social prescribing addresses isolation and connects people with community dementia services. Enabling choice supports autonomy in selecting care settings and services. Personal health budgets allow flexible, individually tailored support, improving quality of life and reducing crisis admissions.</a:t>
            </a:r>
          </a:p>
        </p:txBody>
      </p:sp>
      <p:sp>
        <p:nvSpPr>
          <p:cNvPr id="4" name="Slide Number Placeholder 3">
            <a:extLst>
              <a:ext uri="{FF2B5EF4-FFF2-40B4-BE49-F238E27FC236}">
                <a16:creationId xmlns:a16="http://schemas.microsoft.com/office/drawing/2014/main" id="{BE585AC8-6822-9874-B918-CF62D0473F6A}"/>
              </a:ext>
            </a:extLst>
          </p:cNvPr>
          <p:cNvSpPr>
            <a:spLocks noGrp="1"/>
          </p:cNvSpPr>
          <p:nvPr>
            <p:ph type="sldNum" sz="quarter" idx="5"/>
          </p:nvPr>
        </p:nvSpPr>
        <p:spPr/>
        <p:txBody>
          <a:bodyPr/>
          <a:lstStyle/>
          <a:p>
            <a:fld id="{8788E163-0B96-4073-A877-667CB4B76A11}" type="slidenum">
              <a:rPr lang="en-IN" smtClean="0"/>
              <a:t>15</a:t>
            </a:fld>
            <a:endParaRPr lang="en-IN"/>
          </a:p>
        </p:txBody>
      </p:sp>
    </p:spTree>
    <p:extLst>
      <p:ext uri="{BB962C8B-B14F-4D97-AF65-F5344CB8AC3E}">
        <p14:creationId xmlns:p14="http://schemas.microsoft.com/office/powerpoint/2010/main" val="4148287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F5F35-E333-244A-2F9A-4F2714E650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996298-359C-19D3-6E97-0845876BDD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144E3E-24D6-9301-5B6E-5925C2A7DC8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Dementia is a complex condition requiring compassionate, coordinated long-term management. Early recognition and assessment significantly improve care planning and patient wellbeing. Community nurses are central to delivering personalised, holistic support across home and community settings. Using evidence-based frameworks strengthens quality of care. Prevention strategies reduce future burden. By applying these principles, nurses can improve outcomes for individuals and families living with dementia.</a:t>
            </a:r>
          </a:p>
        </p:txBody>
      </p:sp>
      <p:sp>
        <p:nvSpPr>
          <p:cNvPr id="4" name="Slide Number Placeholder 3">
            <a:extLst>
              <a:ext uri="{FF2B5EF4-FFF2-40B4-BE49-F238E27FC236}">
                <a16:creationId xmlns:a16="http://schemas.microsoft.com/office/drawing/2014/main" id="{C5A28F59-98F3-AD9E-5DD2-AFF921C3B248}"/>
              </a:ext>
            </a:extLst>
          </p:cNvPr>
          <p:cNvSpPr>
            <a:spLocks noGrp="1"/>
          </p:cNvSpPr>
          <p:nvPr>
            <p:ph type="sldNum" sz="quarter" idx="5"/>
          </p:nvPr>
        </p:nvSpPr>
        <p:spPr/>
        <p:txBody>
          <a:bodyPr/>
          <a:lstStyle/>
          <a:p>
            <a:fld id="{8788E163-0B96-4073-A877-667CB4B76A11}" type="slidenum">
              <a:rPr lang="en-IN" smtClean="0"/>
              <a:t>16</a:t>
            </a:fld>
            <a:endParaRPr lang="en-IN"/>
          </a:p>
        </p:txBody>
      </p:sp>
    </p:spTree>
    <p:extLst>
      <p:ext uri="{BB962C8B-B14F-4D97-AF65-F5344CB8AC3E}">
        <p14:creationId xmlns:p14="http://schemas.microsoft.com/office/powerpoint/2010/main" val="30995785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CD6F79-D4BC-BA34-3407-E399456444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8DBCBA-AF5F-2F9C-3366-D4CB9BE201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EB0CD-9105-CD21-50A8-0C1B8AA293D4}"/>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C03D0AD4-AD2A-74C2-C078-1A2D81D2B0FB}"/>
              </a:ext>
            </a:extLst>
          </p:cNvPr>
          <p:cNvSpPr>
            <a:spLocks noGrp="1"/>
          </p:cNvSpPr>
          <p:nvPr>
            <p:ph type="sldNum" sz="quarter" idx="5"/>
          </p:nvPr>
        </p:nvSpPr>
        <p:spPr/>
        <p:txBody>
          <a:bodyPr/>
          <a:lstStyle/>
          <a:p>
            <a:fld id="{8788E163-0B96-4073-A877-667CB4B76A11}" type="slidenum">
              <a:rPr lang="en-IN" smtClean="0"/>
              <a:t>17</a:t>
            </a:fld>
            <a:endParaRPr lang="en-IN"/>
          </a:p>
        </p:txBody>
      </p:sp>
    </p:spTree>
    <p:extLst>
      <p:ext uri="{BB962C8B-B14F-4D97-AF65-F5344CB8AC3E}">
        <p14:creationId xmlns:p14="http://schemas.microsoft.com/office/powerpoint/2010/main" val="7098661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5D9C14-A9E7-D1F6-65D0-8E0D460C6F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EF3944-7549-C4AE-BF1B-81E5379196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5B2A13-E139-A67D-F2D6-7B6D99902FEA}"/>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AC94C89-0037-D028-9F2A-BC9EA07F2294}"/>
              </a:ext>
            </a:extLst>
          </p:cNvPr>
          <p:cNvSpPr>
            <a:spLocks noGrp="1"/>
          </p:cNvSpPr>
          <p:nvPr>
            <p:ph type="sldNum" sz="quarter" idx="5"/>
          </p:nvPr>
        </p:nvSpPr>
        <p:spPr/>
        <p:txBody>
          <a:bodyPr/>
          <a:lstStyle/>
          <a:p>
            <a:fld id="{8788E163-0B96-4073-A877-667CB4B76A11}" type="slidenum">
              <a:rPr lang="en-IN" smtClean="0"/>
              <a:t>18</a:t>
            </a:fld>
            <a:endParaRPr lang="en-IN"/>
          </a:p>
        </p:txBody>
      </p:sp>
    </p:spTree>
    <p:extLst>
      <p:ext uri="{BB962C8B-B14F-4D97-AF65-F5344CB8AC3E}">
        <p14:creationId xmlns:p14="http://schemas.microsoft.com/office/powerpoint/2010/main" val="207489917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dirty="0"/>
              <a:t>Click to edit Master title style</a:t>
            </a:r>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064751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7DE6118-2437-4B30-8E3C-4D2BE6020583}" type="datetimeFigureOut">
              <a:rPr lang="en-US" smtClean="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62144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037325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12094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00295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287935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7DE6118-2437-4B30-8E3C-4D2BE6020583}" type="datetimeFigureOut">
              <a:rPr lang="en-US" smtClean="0"/>
              <a:t>12/10/2025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156364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288870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77282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293714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5990870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9E57DC2-970A-4B3E-BB1C-7A09969E49DF}"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989572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5989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580396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7DE6118-2437-4B30-8E3C-4D2BE6020583}" type="datetimeFigureOut">
              <a:rPr lang="en-US" smtClean="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6115827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610434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7DE6118-2437-4B30-8E3C-4D2BE6020583}" type="datetimeFigureOut">
              <a:rPr lang="en-US" smtClean="0"/>
              <a:t>12/10/2025</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9E57DC2-970A-4B3E-BB1C-7A09969E49DF}" type="slidenum">
              <a:rPr lang="en-US" smtClean="0"/>
              <a:t>‹#›</a:t>
            </a:fld>
            <a:endParaRPr lang="en-US" dirty="0"/>
          </a:p>
        </p:txBody>
      </p:sp>
    </p:spTree>
    <p:extLst>
      <p:ext uri="{BB962C8B-B14F-4D97-AF65-F5344CB8AC3E}">
        <p14:creationId xmlns:p14="http://schemas.microsoft.com/office/powerpoint/2010/main" val="2810645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latin typeface="Times New Roman" panose="02020603050405020304" pitchFamily="18" charset="0"/>
                <a:cs typeface="Times New Roman" panose="02020603050405020304" pitchFamily="18" charset="0"/>
              </a:defRPr>
            </a:lvl1pPr>
          </a:lstStyle>
          <a:p>
            <a:fld id="{87DE6118-2437-4B30-8E3C-4D2BE6020583}" type="datetimeFigureOut">
              <a:rPr lang="en-US" smtClean="0"/>
              <a:pPr/>
              <a:t>12/10/2025</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latin typeface="Times New Roman" panose="02020603050405020304" pitchFamily="18" charset="0"/>
                <a:cs typeface="Times New Roman" panose="02020603050405020304" pitchFamily="18" charset="0"/>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latin typeface="Times New Roman" panose="02020603050405020304" pitchFamily="18" charset="0"/>
                <a:cs typeface="Times New Roman" panose="02020603050405020304" pitchFamily="18" charset="0"/>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52806186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Times New Roman" panose="02020603050405020304" pitchFamily="18" charset="0"/>
          <a:ea typeface="+mj-ea"/>
          <a:cs typeface="Times New Roman" panose="02020603050405020304" pitchFamily="18"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1.png"/><Relationship Id="rId7" Type="http://schemas.openxmlformats.org/officeDocument/2006/relationships/diagramQuickStyle" Target="../diagrams/quickStyle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4.png"/><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image" Target="../media/image1.png"/><Relationship Id="rId7" Type="http://schemas.openxmlformats.org/officeDocument/2006/relationships/diagramQuickStyle" Target="../diagrams/quickStyle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4.png"/><Relationship Id="rId9" Type="http://schemas.microsoft.com/office/2007/relationships/diagramDrawing" Target="../diagrams/drawing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image" Target="../media/image1.png"/><Relationship Id="rId7" Type="http://schemas.openxmlformats.org/officeDocument/2006/relationships/diagramLayout" Target="../diagrams/layout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Data" Target="../diagrams/data9.xml"/><Relationship Id="rId5" Type="http://schemas.openxmlformats.org/officeDocument/2006/relationships/image" Target="../media/image3.png"/><Relationship Id="rId10" Type="http://schemas.microsoft.com/office/2007/relationships/diagramDrawing" Target="../diagrams/drawing9.xml"/><Relationship Id="rId4" Type="http://schemas.openxmlformats.org/officeDocument/2006/relationships/image" Target="../media/image2.png"/><Relationship Id="rId9" Type="http://schemas.openxmlformats.org/officeDocument/2006/relationships/diagramColors" Target="../diagrams/colors9.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image" Target="../media/image1.png"/><Relationship Id="rId7" Type="http://schemas.openxmlformats.org/officeDocument/2006/relationships/diagramLayout" Target="../diagrams/layout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Data" Target="../diagrams/data10.xml"/><Relationship Id="rId5" Type="http://schemas.openxmlformats.org/officeDocument/2006/relationships/image" Target="../media/image3.png"/><Relationship Id="rId10" Type="http://schemas.microsoft.com/office/2007/relationships/diagramDrawing" Target="../diagrams/drawing10.xml"/><Relationship Id="rId4" Type="http://schemas.openxmlformats.org/officeDocument/2006/relationships/image" Target="../media/image2.png"/><Relationship Id="rId9" Type="http://schemas.openxmlformats.org/officeDocument/2006/relationships/diagramColors" Target="../diagrams/colors10.xml"/></Relationships>
</file>

<file path=ppt/slides/_rels/slide17.xml.rels><?xml version="1.0" encoding="UTF-8" standalone="yes"?>
<Relationships xmlns="http://schemas.openxmlformats.org/package/2006/relationships"><Relationship Id="rId8" Type="http://schemas.openxmlformats.org/officeDocument/2006/relationships/hyperlink" Target="https://bpspsychub.onlinelibrary.wiley.com/doi/pdf/10.1111/bjc.12316" TargetMode="External"/><Relationship Id="rId13" Type="http://schemas.openxmlformats.org/officeDocument/2006/relationships/hyperlink" Target="https://www.sciencedirect.com/science/article/pii/S0168851023000398" TargetMode="External"/><Relationship Id="rId3" Type="http://schemas.openxmlformats.org/officeDocument/2006/relationships/image" Target="../media/image1.png"/><Relationship Id="rId7" Type="http://schemas.openxmlformats.org/officeDocument/2006/relationships/hyperlink" Target="https://onlinelibrary.wiley.com/doi/pdfdirect/10.1002/gps.5977" TargetMode="External"/><Relationship Id="rId12" Type="http://schemas.openxmlformats.org/officeDocument/2006/relationships/hyperlink" Target="https://www.thelancet.com/pdfs/journals/lanpsy/PIIS2215-0366(25)00261-5.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eprints.lse.ac.uk/104090/1/Knapp.pdf" TargetMode="External"/><Relationship Id="rId11" Type="http://schemas.openxmlformats.org/officeDocument/2006/relationships/hyperlink" Target="https://academic.oup.com/gerontologist/article-pdf/doi/10.1093/geront/gnad023/56454383/gnad023.pdf" TargetMode="External"/><Relationship Id="rId5" Type="http://schemas.openxmlformats.org/officeDocument/2006/relationships/image" Target="../media/image3.png"/><Relationship Id="rId10" Type="http://schemas.openxmlformats.org/officeDocument/2006/relationships/hyperlink" Target="https://academic.oup.com/gerontologist/article-pdf/63/9/1536/52191032/gnac105.pdf" TargetMode="External"/><Relationship Id="rId4" Type="http://schemas.openxmlformats.org/officeDocument/2006/relationships/image" Target="../media/image2.png"/><Relationship Id="rId9" Type="http://schemas.openxmlformats.org/officeDocument/2006/relationships/hyperlink" Target="https://journals.plos.org/plosmedicine/article/file?id=10.1371/journal.pmed.1003860&amp;type=printable" TargetMode="External"/><Relationship Id="rId14" Type="http://schemas.openxmlformats.org/officeDocument/2006/relationships/hyperlink" Target="https://www.jstage.jst.go.jp/article/bst/16/2/16_2022.01042/_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F84762E-7FCC-4EAF-B9E7-CE7214491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927A1389-2A5D-4886-AD82-F213767E67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8207"/>
            <a:ext cx="12192000" cy="6858000"/>
          </a:xfrm>
          <a:prstGeom prst="rect">
            <a:avLst/>
          </a:prstGeom>
        </p:spPr>
      </p:pic>
      <p:sp>
        <p:nvSpPr>
          <p:cNvPr id="25" name="Rectangle 24">
            <a:extLst>
              <a:ext uri="{FF2B5EF4-FFF2-40B4-BE49-F238E27FC236}">
                <a16:creationId xmlns:a16="http://schemas.microsoft.com/office/drawing/2014/main" id="{A1038667-0C3F-4764-A24D-DA9D9B4748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6AC2195B-895A-4535-8ECD-9F5B669C5C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2" name="Rectangle 21">
            <a:extLst>
              <a:ext uri="{FF2B5EF4-FFF2-40B4-BE49-F238E27FC236}">
                <a16:creationId xmlns:a16="http://schemas.microsoft.com/office/drawing/2014/main" id="{571EEFCA-9235-4BC2-85C3-A4EC6EE57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TextBox 4">
            <a:extLst>
              <a:ext uri="{FF2B5EF4-FFF2-40B4-BE49-F238E27FC236}">
                <a16:creationId xmlns:a16="http://schemas.microsoft.com/office/drawing/2014/main" id="{DC1B4179-FD3D-623A-5D40-C0CB2F54440C}"/>
              </a:ext>
            </a:extLst>
          </p:cNvPr>
          <p:cNvSpPr txBox="1"/>
          <p:nvPr/>
        </p:nvSpPr>
        <p:spPr>
          <a:xfrm>
            <a:off x="74867" y="2600398"/>
            <a:ext cx="4814829" cy="2742468"/>
          </a:xfrm>
          <a:prstGeom prst="rect">
            <a:avLst/>
          </a:prstGeom>
        </p:spPr>
        <p:txBody>
          <a:bodyPr vert="horz" lIns="91440" tIns="45720" rIns="91440" bIns="45720" rtlCol="0">
            <a:normAutofit/>
          </a:bodyPr>
          <a:lstStyle/>
          <a:p>
            <a:pPr algn="ctr" defTabSz="914400">
              <a:lnSpc>
                <a:spcPct val="90000"/>
              </a:lnSpc>
              <a:spcBef>
                <a:spcPts val="1000"/>
              </a:spcBef>
            </a:pPr>
            <a:r>
              <a:rPr lang="en-US" sz="2800" b="1" dirty="0"/>
              <a:t>Module Code: LCHS7003</a:t>
            </a:r>
          </a:p>
          <a:p>
            <a:pPr algn="ctr" defTabSz="914400">
              <a:lnSpc>
                <a:spcPct val="90000"/>
              </a:lnSpc>
              <a:spcBef>
                <a:spcPts val="1000"/>
              </a:spcBef>
            </a:pPr>
            <a:r>
              <a:rPr lang="en-US" sz="2800" b="1" dirty="0"/>
              <a:t>Module name: Community Care and Management of Longer-term Conditions</a:t>
            </a:r>
            <a:br>
              <a:rPr lang="en-US" sz="2800" dirty="0"/>
            </a:br>
            <a:br>
              <a:rPr lang="en-US" sz="2800" dirty="0"/>
            </a:br>
            <a:endParaRPr lang="en-US" sz="2800" dirty="0"/>
          </a:p>
        </p:txBody>
      </p:sp>
      <p:sp>
        <p:nvSpPr>
          <p:cNvPr id="7" name="TextBox 6">
            <a:extLst>
              <a:ext uri="{FF2B5EF4-FFF2-40B4-BE49-F238E27FC236}">
                <a16:creationId xmlns:a16="http://schemas.microsoft.com/office/drawing/2014/main" id="{6843DBA4-2B36-CE74-886B-76549FE998F1}"/>
              </a:ext>
            </a:extLst>
          </p:cNvPr>
          <p:cNvSpPr txBox="1"/>
          <p:nvPr/>
        </p:nvSpPr>
        <p:spPr>
          <a:xfrm>
            <a:off x="770020" y="1117029"/>
            <a:ext cx="11782950" cy="707886"/>
          </a:xfrm>
          <a:prstGeom prst="rect">
            <a:avLst/>
          </a:prstGeom>
          <a:noFill/>
        </p:spPr>
        <p:txBody>
          <a:bodyPr wrap="square">
            <a:spAutoFit/>
          </a:bodyPr>
          <a:lstStyle/>
          <a:p>
            <a:pPr>
              <a:spcAft>
                <a:spcPts val="600"/>
              </a:spcAft>
            </a:pPr>
            <a:r>
              <a:rPr lang="en-IN" sz="4000" b="1" dirty="0"/>
              <a:t>MSc Public Health and Social Care in Practice</a:t>
            </a:r>
          </a:p>
        </p:txBody>
      </p:sp>
      <p:sp>
        <p:nvSpPr>
          <p:cNvPr id="2" name="Title 1">
            <a:extLst>
              <a:ext uri="{FF2B5EF4-FFF2-40B4-BE49-F238E27FC236}">
                <a16:creationId xmlns:a16="http://schemas.microsoft.com/office/drawing/2014/main" id="{043A2850-0DB3-8DD7-AB98-B846AE357055}"/>
              </a:ext>
            </a:extLst>
          </p:cNvPr>
          <p:cNvSpPr>
            <a:spLocks noGrp="1"/>
          </p:cNvSpPr>
          <p:nvPr>
            <p:ph type="ctrTitle"/>
          </p:nvPr>
        </p:nvSpPr>
        <p:spPr>
          <a:xfrm>
            <a:off x="4724284" y="4368082"/>
            <a:ext cx="7058665" cy="2661138"/>
          </a:xfrm>
        </p:spPr>
        <p:txBody>
          <a:bodyPr vert="horz" lIns="91440" tIns="45720" rIns="91440" bIns="45720" rtlCol="0" anchor="ctr">
            <a:normAutofit/>
          </a:bodyPr>
          <a:lstStyle/>
          <a:p>
            <a:pPr algn="ctr"/>
            <a:r>
              <a:rPr lang="en-US" sz="3600" b="1" dirty="0"/>
              <a:t>Chosen long-term condition: Dementia</a:t>
            </a:r>
            <a:br>
              <a:rPr lang="en-US" sz="3600" dirty="0"/>
            </a:br>
            <a:endParaRPr lang="en-US" sz="3600" dirty="0"/>
          </a:p>
        </p:txBody>
      </p:sp>
      <p:sp>
        <p:nvSpPr>
          <p:cNvPr id="3" name="Title 1">
            <a:extLst>
              <a:ext uri="{FF2B5EF4-FFF2-40B4-BE49-F238E27FC236}">
                <a16:creationId xmlns:a16="http://schemas.microsoft.com/office/drawing/2014/main" id="{C6E80834-21A0-E104-72E2-B51D47FE6385}"/>
              </a:ext>
            </a:extLst>
          </p:cNvPr>
          <p:cNvSpPr txBox="1">
            <a:spLocks/>
          </p:cNvSpPr>
          <p:nvPr/>
        </p:nvSpPr>
        <p:spPr>
          <a:xfrm>
            <a:off x="74866" y="5078069"/>
            <a:ext cx="8029474" cy="1802870"/>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5400" kern="1200">
                <a:solidFill>
                  <a:schemeClr val="tx1"/>
                </a:solidFill>
                <a:latin typeface="Times New Roman" panose="02020603050405020304" pitchFamily="18" charset="0"/>
                <a:ea typeface="+mj-ea"/>
                <a:cs typeface="Times New Roman" panose="02020603050405020304" pitchFamily="18" charset="0"/>
              </a:defRPr>
            </a:lvl1pPr>
          </a:lstStyle>
          <a:p>
            <a:pPr algn="l"/>
            <a:r>
              <a:rPr lang="en-US" sz="2800" b="1" dirty="0"/>
              <a:t>Student ID:2431311</a:t>
            </a:r>
          </a:p>
          <a:p>
            <a:pPr algn="l"/>
            <a:r>
              <a:rPr lang="en-US" sz="2800" b="1" dirty="0"/>
              <a:t>Student Name: Dhwani Patel</a:t>
            </a:r>
          </a:p>
          <a:p>
            <a:pPr algn="l"/>
            <a:r>
              <a:rPr lang="en-US" sz="2800" b="1" dirty="0"/>
              <a:t>Lecturer Name: Muhammed Khan</a:t>
            </a:r>
            <a:endParaRPr lang="en-US" sz="2800" dirty="0"/>
          </a:p>
        </p:txBody>
      </p:sp>
      <p:pic>
        <p:nvPicPr>
          <p:cNvPr id="1026" name="Picture 2" descr="How to recognize, treat, and live with Dementia - Acenda">
            <a:extLst>
              <a:ext uri="{FF2B5EF4-FFF2-40B4-BE49-F238E27FC236}">
                <a16:creationId xmlns:a16="http://schemas.microsoft.com/office/drawing/2014/main" id="{50F5B780-762E-2DFD-A914-F639CF7EE5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90811" y="1833123"/>
            <a:ext cx="3574382" cy="29025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iversity-of-wales-trinity-saint-david-logo-vector | ESRC ...">
            <a:extLst>
              <a:ext uri="{FF2B5EF4-FFF2-40B4-BE49-F238E27FC236}">
                <a16:creationId xmlns:a16="http://schemas.microsoft.com/office/drawing/2014/main" id="{14EAC620-0EA9-ABCC-5F7A-EBE5C7760D8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4526" y="-39353"/>
            <a:ext cx="2223631" cy="1235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473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95F46B0B-B4D9-9618-5191-6411FD9F118A}"/>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3" name="Picture 1032">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035" name="Rectangle 1034">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0B57008C-7DD4-6D1D-0A23-64499EABFFEB}"/>
              </a:ext>
            </a:extLst>
          </p:cNvPr>
          <p:cNvSpPr>
            <a:spLocks noChangeArrowheads="1"/>
          </p:cNvSpPr>
          <p:nvPr/>
        </p:nvSpPr>
        <p:spPr bwMode="auto">
          <a:xfrm>
            <a:off x="680321" y="753228"/>
            <a:ext cx="3759157" cy="10247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lvl="0" defTabSz="914400" eaLnBrk="1" hangingPunct="1">
              <a:lnSpc>
                <a:spcPct val="90000"/>
              </a:lnSpc>
              <a:spcAft>
                <a:spcPts val="600"/>
              </a:spcAft>
            </a:pPr>
            <a:r>
              <a:rPr lang="en-US" sz="3600" b="1">
                <a:latin typeface="Times New Roman" panose="02020603050405020304" pitchFamily="18" charset="0"/>
                <a:ea typeface="+mj-ea"/>
                <a:cs typeface="Times New Roman" panose="02020603050405020304" pitchFamily="18" charset="0"/>
              </a:rPr>
              <a:t>Introduction</a:t>
            </a:r>
            <a:endParaRPr kumimoji="0" lang="en-US" altLang="en-US" sz="3600" b="0" i="0" u="none" strike="noStrike" cap="none" normalizeH="0" baseline="0">
              <a:ln>
                <a:noFill/>
              </a:ln>
              <a:effectLst/>
              <a:latin typeface="Times New Roman" panose="02020603050405020304" pitchFamily="18" charset="0"/>
              <a:ea typeface="+mj-ea"/>
              <a:cs typeface="Times New Roman" panose="02020603050405020304" pitchFamily="18" charset="0"/>
            </a:endParaRPr>
          </a:p>
        </p:txBody>
      </p:sp>
      <p:pic>
        <p:nvPicPr>
          <p:cNvPr id="1039" name="Picture 1038">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6" name="TextBox 5">
            <a:extLst>
              <a:ext uri="{FF2B5EF4-FFF2-40B4-BE49-F238E27FC236}">
                <a16:creationId xmlns:a16="http://schemas.microsoft.com/office/drawing/2014/main" id="{EF7CFF88-BA01-4788-BCA6-013A2ACF3893}"/>
              </a:ext>
            </a:extLst>
          </p:cNvPr>
          <p:cNvSpPr txBox="1"/>
          <p:nvPr/>
        </p:nvSpPr>
        <p:spPr>
          <a:xfrm>
            <a:off x="185531" y="2200340"/>
            <a:ext cx="4253947" cy="4529745"/>
          </a:xfrm>
          <a:prstGeom prst="rect">
            <a:avLst/>
          </a:prstGeom>
        </p:spPr>
        <p:txBody>
          <a:bodyPr vert="horz" lIns="91440" tIns="45720" rIns="91440" bIns="45720" rtlCol="0">
            <a:noAutofit/>
          </a:bodyPr>
          <a:lstStyle/>
          <a:p>
            <a:pPr marL="285750" lvl="0" indent="-228600" algn="just" defTabSz="914400">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Dementia is basically used to describe a set of diseases that falls under a single umbrella (Yee et al., 2024). </a:t>
            </a:r>
          </a:p>
          <a:p>
            <a:pPr marL="285750" lvl="0" indent="-228600" algn="just" defTabSz="914400">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An individual suffering from it faces multiple challenges in completing the daily routine operations. </a:t>
            </a:r>
          </a:p>
          <a:p>
            <a:pPr marL="285750" lvl="0" indent="-228600" algn="just" defTabSz="914400">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In recent time a huge increase in numbers have been observed considering the ageing UK populations (McKee et al., 2021).</a:t>
            </a:r>
          </a:p>
          <a:p>
            <a:pPr marL="285750" lvl="0" indent="-228600" algn="just" defTabSz="914400">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The role of the medical team involved increases significantly as they face the challenges and help individuals to get pass the challenges and impacts of the diseases (Filip et al., 2022).</a:t>
            </a:r>
          </a:p>
          <a:p>
            <a:pPr marL="285750" lvl="0" indent="-228600" algn="just" defTabSz="914400">
              <a:lnSpc>
                <a:spcPct val="90000"/>
              </a:lnSpc>
              <a:spcAft>
                <a:spcPts val="600"/>
              </a:spcAft>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If it is being detected on a earlier stage them an effective set of actions can be planned and implemented.</a:t>
            </a:r>
          </a:p>
        </p:txBody>
      </p:sp>
      <p:pic>
        <p:nvPicPr>
          <p:cNvPr id="1026" name="Picture 2" descr="What is dementia? Causes, symptoms and diagnosis. Dementia is an umbrella term for loss of memory and other abilities.">
            <a:extLst>
              <a:ext uri="{FF2B5EF4-FFF2-40B4-BE49-F238E27FC236}">
                <a16:creationId xmlns:a16="http://schemas.microsoft.com/office/drawing/2014/main" id="{7CA2FE59-5504-7266-A7F5-86859159EF77}"/>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80788" y="999137"/>
            <a:ext cx="6269479" cy="4435656"/>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3B1C80-3CBE-7EEA-9ABF-2B4480872ED4}"/>
              </a:ext>
            </a:extLst>
          </p:cNvPr>
          <p:cNvSpPr txBox="1"/>
          <p:nvPr/>
        </p:nvSpPr>
        <p:spPr>
          <a:xfrm>
            <a:off x="6607628" y="5777064"/>
            <a:ext cx="60960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(Source: Alzheimer's Association, 2025)</a:t>
            </a:r>
            <a:endParaRPr kumimoji="0" lang="en-US" altLang="en-US" sz="2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4291185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B83AB-E5E7-4883-56B0-4382ACE920D3}"/>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0ED0BA0D-F9A6-C097-16B2-A81A1375BA69}"/>
              </a:ext>
            </a:extLst>
          </p:cNvPr>
          <p:cNvSpPr>
            <a:spLocks noChangeArrowheads="1"/>
          </p:cNvSpPr>
          <p:nvPr/>
        </p:nvSpPr>
        <p:spPr bwMode="auto">
          <a:xfrm>
            <a:off x="1698172" y="1006038"/>
            <a:ext cx="70866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lvl="0" algn="ctr" defTabSz="914400"/>
            <a:r>
              <a:rPr lang="en-IN" sz="2800" b="1" dirty="0"/>
              <a:t>Definition of Dementia</a:t>
            </a: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pic>
        <p:nvPicPr>
          <p:cNvPr id="3" name="Picture 2" descr="umbrella">
            <a:extLst>
              <a:ext uri="{FF2B5EF4-FFF2-40B4-BE49-F238E27FC236}">
                <a16:creationId xmlns:a16="http://schemas.microsoft.com/office/drawing/2014/main" id="{7C14FE0A-7CD1-161B-DD6E-7F51EC32845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90163" y="2420630"/>
            <a:ext cx="3567430" cy="27165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1EA91F2C-7114-F386-CE42-A13065B80957}"/>
              </a:ext>
            </a:extLst>
          </p:cNvPr>
          <p:cNvSpPr txBox="1"/>
          <p:nvPr/>
        </p:nvSpPr>
        <p:spPr>
          <a:xfrm>
            <a:off x="224518" y="5137160"/>
            <a:ext cx="6098720" cy="458074"/>
          </a:xfrm>
          <a:prstGeom prst="rect">
            <a:avLst/>
          </a:prstGeom>
          <a:noFill/>
        </p:spPr>
        <p:txBody>
          <a:bodyPr wrap="square">
            <a:spAutoFit/>
          </a:bodyPr>
          <a:lstStyle/>
          <a:p>
            <a:pPr algn="ctr">
              <a:lnSpc>
                <a:spcPct val="150000"/>
              </a:lnSpc>
              <a:spcAft>
                <a:spcPts val="800"/>
              </a:spcAft>
              <a:buNone/>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(Source: Intern, 2025)</a:t>
            </a:r>
          </a:p>
        </p:txBody>
      </p:sp>
      <p:graphicFrame>
        <p:nvGraphicFramePr>
          <p:cNvPr id="12" name="TextBox 5">
            <a:extLst>
              <a:ext uri="{FF2B5EF4-FFF2-40B4-BE49-F238E27FC236}">
                <a16:creationId xmlns:a16="http://schemas.microsoft.com/office/drawing/2014/main" id="{456B3A68-CF85-1E75-455E-3D5AB119B4C3}"/>
              </a:ext>
            </a:extLst>
          </p:cNvPr>
          <p:cNvGraphicFramePr/>
          <p:nvPr>
            <p:extLst>
              <p:ext uri="{D42A27DB-BD31-4B8C-83A1-F6EECF244321}">
                <p14:modId xmlns:p14="http://schemas.microsoft.com/office/powerpoint/2010/main" val="2411800818"/>
              </p:ext>
            </p:extLst>
          </p:nvPr>
        </p:nvGraphicFramePr>
        <p:xfrm>
          <a:off x="5506812" y="2525910"/>
          <a:ext cx="6098720"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7601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F14305-F712-74F5-E888-5E6EDA159174}"/>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A0EA2A25-EDE9-D8F7-BC24-9BEB6063E7F6}"/>
              </a:ext>
            </a:extLst>
          </p:cNvPr>
          <p:cNvSpPr>
            <a:spLocks noChangeArrowheads="1"/>
          </p:cNvSpPr>
          <p:nvPr/>
        </p:nvSpPr>
        <p:spPr bwMode="auto">
          <a:xfrm>
            <a:off x="1632513" y="880005"/>
            <a:ext cx="70866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ctr"/>
            <a:r>
              <a:rPr lang="en-IN" sz="2800" b="1" dirty="0"/>
              <a:t>Symptoms of Dementia</a:t>
            </a:r>
          </a:p>
        </p:txBody>
      </p:sp>
      <p:sp>
        <p:nvSpPr>
          <p:cNvPr id="8" name="TextBox 7">
            <a:extLst>
              <a:ext uri="{FF2B5EF4-FFF2-40B4-BE49-F238E27FC236}">
                <a16:creationId xmlns:a16="http://schemas.microsoft.com/office/drawing/2014/main" id="{E13B6AAF-2284-BFCD-422F-B1B03066D35E}"/>
              </a:ext>
            </a:extLst>
          </p:cNvPr>
          <p:cNvSpPr txBox="1"/>
          <p:nvPr/>
        </p:nvSpPr>
        <p:spPr>
          <a:xfrm>
            <a:off x="224518" y="4821719"/>
            <a:ext cx="6098720" cy="369332"/>
          </a:xfrm>
          <a:prstGeom prst="rect">
            <a:avLst/>
          </a:prstGeom>
          <a:noFill/>
        </p:spPr>
        <p:txBody>
          <a:bodyPr wrap="square">
            <a:spAutoFit/>
          </a:bodyPr>
          <a:lstStyle/>
          <a:p>
            <a:pPr algn="ctr"/>
            <a:r>
              <a:rPr lang="en-IN" dirty="0"/>
              <a:t>(Source: Care Health Insurance 2025)</a:t>
            </a:r>
          </a:p>
        </p:txBody>
      </p:sp>
      <p:pic>
        <p:nvPicPr>
          <p:cNvPr id="2" name="Picture 1">
            <a:extLst>
              <a:ext uri="{FF2B5EF4-FFF2-40B4-BE49-F238E27FC236}">
                <a16:creationId xmlns:a16="http://schemas.microsoft.com/office/drawing/2014/main" id="{16E33F64-D7AA-F941-4B33-2E5C158DBFD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32513" y="2104707"/>
            <a:ext cx="3044190" cy="2648585"/>
          </a:xfrm>
          <a:prstGeom prst="rect">
            <a:avLst/>
          </a:prstGeom>
          <a:noFill/>
        </p:spPr>
      </p:pic>
      <p:graphicFrame>
        <p:nvGraphicFramePr>
          <p:cNvPr id="10" name="TextBox 5">
            <a:extLst>
              <a:ext uri="{FF2B5EF4-FFF2-40B4-BE49-F238E27FC236}">
                <a16:creationId xmlns:a16="http://schemas.microsoft.com/office/drawing/2014/main" id="{99DF6E47-7B2F-84A6-1996-2BC5330CDEA3}"/>
              </a:ext>
            </a:extLst>
          </p:cNvPr>
          <p:cNvGraphicFramePr/>
          <p:nvPr>
            <p:extLst>
              <p:ext uri="{D42A27DB-BD31-4B8C-83A1-F6EECF244321}">
                <p14:modId xmlns:p14="http://schemas.microsoft.com/office/powerpoint/2010/main" val="1972562770"/>
              </p:ext>
            </p:extLst>
          </p:nvPr>
        </p:nvGraphicFramePr>
        <p:xfrm>
          <a:off x="5725473" y="2476213"/>
          <a:ext cx="6098720" cy="34163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94498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45669D01-3878-C83C-40BE-E6A84732F518}"/>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3" name="Rectangle 12">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6" name="TextBox 5">
            <a:extLst>
              <a:ext uri="{FF2B5EF4-FFF2-40B4-BE49-F238E27FC236}">
                <a16:creationId xmlns:a16="http://schemas.microsoft.com/office/drawing/2014/main" id="{CDACDEFE-6601-71A5-EEC5-C27536FE13E8}"/>
              </a:ext>
            </a:extLst>
          </p:cNvPr>
          <p:cNvSpPr txBox="1"/>
          <p:nvPr/>
        </p:nvSpPr>
        <p:spPr>
          <a:xfrm>
            <a:off x="172279" y="2336873"/>
            <a:ext cx="5857459" cy="391152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p>
            <a:pPr marL="285750" lvl="0" indent="-285750" defTabSz="914400">
              <a:lnSpc>
                <a:spcPct val="90000"/>
              </a:lnSpc>
              <a:spcAft>
                <a:spcPts val="600"/>
              </a:spcAf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Alzheimer’s disease is eventually remains the most common cause in the individuals.</a:t>
            </a:r>
          </a:p>
          <a:p>
            <a:pPr marL="285750" lvl="0" indent="-285750" defTabSz="914400">
              <a:lnSpc>
                <a:spcPct val="90000"/>
              </a:lnSpc>
              <a:spcAft>
                <a:spcPts val="600"/>
              </a:spcAf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Vascular damage contributes to the significant cognitive impairment</a:t>
            </a:r>
          </a:p>
          <a:p>
            <a:pPr marL="285750" lvl="0" indent="-285750" defTabSz="914400">
              <a:lnSpc>
                <a:spcPct val="90000"/>
              </a:lnSpc>
              <a:spcAft>
                <a:spcPts val="600"/>
              </a:spcAf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Lewy body deposits disrupt is that basically the normal neurological functioning</a:t>
            </a:r>
          </a:p>
          <a:p>
            <a:pPr marL="285750" lvl="0" indent="-285750" defTabSz="914400">
              <a:lnSpc>
                <a:spcPct val="90000"/>
              </a:lnSpc>
              <a:spcAft>
                <a:spcPts val="600"/>
              </a:spcAf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Genetic risks include is that basically the APOE-epsilon-4 variant inheritance</a:t>
            </a:r>
          </a:p>
          <a:p>
            <a:pPr marL="285750" lvl="0" indent="-285750" defTabSz="914400">
              <a:lnSpc>
                <a:spcPct val="90000"/>
              </a:lnSpc>
              <a:spcAft>
                <a:spcPts val="600"/>
              </a:spcAf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Lifestyle factors influence is that basically the long-term dementia vulnerability</a:t>
            </a:r>
          </a:p>
        </p:txBody>
      </p:sp>
      <p:pic>
        <p:nvPicPr>
          <p:cNvPr id="8" name="Picture 7" descr="People holding hands">
            <a:extLst>
              <a:ext uri="{FF2B5EF4-FFF2-40B4-BE49-F238E27FC236}">
                <a16:creationId xmlns:a16="http://schemas.microsoft.com/office/drawing/2014/main" id="{05DAB18C-587D-BF7E-5AA0-915ABD9C6A0C}"/>
              </a:ext>
            </a:extLst>
          </p:cNvPr>
          <p:cNvPicPr>
            <a:picLocks noChangeAspect="1"/>
          </p:cNvPicPr>
          <p:nvPr/>
        </p:nvPicPr>
        <p:blipFill>
          <a:blip r:embed="rId4"/>
          <a:srcRect l="26422" r="14261"/>
          <a:stretch>
            <a:fillRect/>
          </a:stretch>
        </p:blipFill>
        <p:spPr>
          <a:xfrm>
            <a:off x="6096000" y="10"/>
            <a:ext cx="6092823" cy="6856310"/>
          </a:xfrm>
          <a:prstGeom prst="rect">
            <a:avLst/>
          </a:prstGeom>
          <a:ln>
            <a:noFill/>
          </a:ln>
          <a:effectLst/>
        </p:spPr>
      </p:pic>
      <p:sp>
        <p:nvSpPr>
          <p:cNvPr id="16" name="Rectangle 15">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ECEC217D-A5EA-669C-8A18-3992F715566E}"/>
              </a:ext>
            </a:extLst>
          </p:cNvPr>
          <p:cNvSpPr>
            <a:spLocks noChangeArrowheads="1"/>
          </p:cNvSpPr>
          <p:nvPr/>
        </p:nvSpPr>
        <p:spPr bwMode="auto">
          <a:xfrm>
            <a:off x="680321" y="753228"/>
            <a:ext cx="5041629" cy="1080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3600" b="1">
                <a:latin typeface="+mj-lt"/>
                <a:ea typeface="+mj-ea"/>
                <a:cs typeface="+mj-cs"/>
              </a:rPr>
              <a:t>Aetiology (Causes)</a:t>
            </a:r>
          </a:p>
        </p:txBody>
      </p:sp>
      <p:pic>
        <p:nvPicPr>
          <p:cNvPr id="18" name="Picture 17">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833487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3AB25902-6EAC-DB6E-8170-9BB840A2632B}"/>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62909AE8-BD12-80E6-8E6A-C3AD5B837879}"/>
              </a:ext>
            </a:extLst>
          </p:cNvPr>
          <p:cNvSpPr>
            <a:spLocks noChangeArrowheads="1"/>
          </p:cNvSpPr>
          <p:nvPr/>
        </p:nvSpPr>
        <p:spPr bwMode="auto">
          <a:xfrm>
            <a:off x="680321" y="753228"/>
            <a:ext cx="9613861" cy="1080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3600" b="1">
                <a:latin typeface="+mj-lt"/>
                <a:ea typeface="+mj-ea"/>
                <a:cs typeface="+mj-cs"/>
              </a:rPr>
              <a:t>Prevalence in UK and Worldwide</a:t>
            </a:r>
          </a:p>
        </p:txBody>
      </p:sp>
      <p:graphicFrame>
        <p:nvGraphicFramePr>
          <p:cNvPr id="10" name="TextBox 5">
            <a:extLst>
              <a:ext uri="{FF2B5EF4-FFF2-40B4-BE49-F238E27FC236}">
                <a16:creationId xmlns:a16="http://schemas.microsoft.com/office/drawing/2014/main" id="{1771331F-9B19-22C5-A1AF-C9FC1AF0F74E}"/>
              </a:ext>
            </a:extLst>
          </p:cNvPr>
          <p:cNvGraphicFramePr/>
          <p:nvPr>
            <p:extLst>
              <p:ext uri="{D42A27DB-BD31-4B8C-83A1-F6EECF244321}">
                <p14:modId xmlns:p14="http://schemas.microsoft.com/office/powerpoint/2010/main" val="1263053358"/>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9241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C9E7AB66-72B8-ECAE-6773-F6ADC11A8143}"/>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AE695BBF-3A83-41BF-C90B-90C5F87FD35F}"/>
              </a:ext>
            </a:extLst>
          </p:cNvPr>
          <p:cNvSpPr>
            <a:spLocks noChangeArrowheads="1"/>
          </p:cNvSpPr>
          <p:nvPr/>
        </p:nvSpPr>
        <p:spPr bwMode="auto">
          <a:xfrm>
            <a:off x="680321" y="753228"/>
            <a:ext cx="9613861" cy="1080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3600" b="1">
                <a:latin typeface="+mj-lt"/>
                <a:ea typeface="+mj-ea"/>
                <a:cs typeface="+mj-cs"/>
              </a:rPr>
              <a:t>Economic and Social Burden</a:t>
            </a:r>
          </a:p>
        </p:txBody>
      </p:sp>
      <p:graphicFrame>
        <p:nvGraphicFramePr>
          <p:cNvPr id="8" name="TextBox 5">
            <a:extLst>
              <a:ext uri="{FF2B5EF4-FFF2-40B4-BE49-F238E27FC236}">
                <a16:creationId xmlns:a16="http://schemas.microsoft.com/office/drawing/2014/main" id="{770BF4D3-6731-ABE7-3AD5-CAA75DF80B81}"/>
              </a:ext>
            </a:extLst>
          </p:cNvPr>
          <p:cNvGraphicFramePr/>
          <p:nvPr>
            <p:extLst>
              <p:ext uri="{D42A27DB-BD31-4B8C-83A1-F6EECF244321}">
                <p14:modId xmlns:p14="http://schemas.microsoft.com/office/powerpoint/2010/main" val="1043668087"/>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693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4ABA48A9-2758-D8BF-57CE-ED2F1C66074A}"/>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20" name="Rectangle 19">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AB51E193-74E5-7EBA-7C53-57267D79D417}"/>
              </a:ext>
            </a:extLst>
          </p:cNvPr>
          <p:cNvSpPr>
            <a:spLocks noChangeArrowheads="1"/>
          </p:cNvSpPr>
          <p:nvPr/>
        </p:nvSpPr>
        <p:spPr bwMode="auto">
          <a:xfrm>
            <a:off x="680321" y="2063262"/>
            <a:ext cx="3739279" cy="26610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r" defTabSz="914400" eaLnBrk="1" hangingPunct="1">
              <a:lnSpc>
                <a:spcPct val="90000"/>
              </a:lnSpc>
              <a:spcAft>
                <a:spcPts val="600"/>
              </a:spcAft>
            </a:pPr>
            <a:r>
              <a:rPr lang="en-US" sz="4400" b="1">
                <a:latin typeface="+mj-lt"/>
                <a:ea typeface="+mj-ea"/>
                <a:cs typeface="+mj-cs"/>
              </a:rPr>
              <a:t>Diagnosis and Initial Assessment</a:t>
            </a:r>
          </a:p>
        </p:txBody>
      </p:sp>
      <p:graphicFrame>
        <p:nvGraphicFramePr>
          <p:cNvPr id="24" name="TextBox 5">
            <a:extLst>
              <a:ext uri="{FF2B5EF4-FFF2-40B4-BE49-F238E27FC236}">
                <a16:creationId xmlns:a16="http://schemas.microsoft.com/office/drawing/2014/main" id="{B34C3940-FEAE-9A76-C808-6B19CB4CF084}"/>
              </a:ext>
            </a:extLst>
          </p:cNvPr>
          <p:cNvGraphicFramePr/>
          <p:nvPr>
            <p:extLst>
              <p:ext uri="{D42A27DB-BD31-4B8C-83A1-F6EECF244321}">
                <p14:modId xmlns:p14="http://schemas.microsoft.com/office/powerpoint/2010/main" val="690468517"/>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21254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C08608CA-165E-D3C0-EF5A-2B8A88DF84B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64DAFB-AD9A-4E52-B026-8641CCD67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747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3B1C8FC-E1FE-470B-AB3B-D4B1D8C9DEC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Rectangle 2">
            <a:extLst>
              <a:ext uri="{FF2B5EF4-FFF2-40B4-BE49-F238E27FC236}">
                <a16:creationId xmlns:a16="http://schemas.microsoft.com/office/drawing/2014/main" id="{FE43358F-93DE-79CD-D257-C5BDF4C76C62}"/>
              </a:ext>
            </a:extLst>
          </p:cNvPr>
          <p:cNvSpPr>
            <a:spLocks noChangeArrowheads="1"/>
          </p:cNvSpPr>
          <p:nvPr/>
        </p:nvSpPr>
        <p:spPr bwMode="auto">
          <a:xfrm>
            <a:off x="680322" y="321733"/>
            <a:ext cx="9256566" cy="845983"/>
          </a:xfrm>
          <a:prstGeom prst="rect">
            <a:avLst/>
          </a:prstGeom>
          <a:effectLst>
            <a:outerShdw blurRad="88900" dist="38100" dir="2700000" algn="tl" rotWithShape="0">
              <a:prstClr val="black">
                <a:alpha val="3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lIns="91440" tIns="45720" rIns="91440" bIns="45720" numCol="1" rtlCol="0" anchor="b"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3600" b="1">
                <a:latin typeface="+mj-lt"/>
                <a:ea typeface="+mj-ea"/>
                <a:cs typeface="+mj-cs"/>
              </a:rPr>
              <a:t>UK Management Guidelines (NICE)</a:t>
            </a:r>
          </a:p>
        </p:txBody>
      </p:sp>
      <p:pic>
        <p:nvPicPr>
          <p:cNvPr id="15" name="Picture 14">
            <a:extLst>
              <a:ext uri="{FF2B5EF4-FFF2-40B4-BE49-F238E27FC236}">
                <a16:creationId xmlns:a16="http://schemas.microsoft.com/office/drawing/2014/main" id="{56ED1086-4FBF-41E3-B23D-0AF086E76F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2846786"/>
            <a:ext cx="1602997" cy="144270"/>
          </a:xfrm>
          <a:prstGeom prst="rect">
            <a:avLst/>
          </a:prstGeom>
        </p:spPr>
      </p:pic>
      <p:pic>
        <p:nvPicPr>
          <p:cNvPr id="17" name="Picture 16">
            <a:extLst>
              <a:ext uri="{FF2B5EF4-FFF2-40B4-BE49-F238E27FC236}">
                <a16:creationId xmlns:a16="http://schemas.microsoft.com/office/drawing/2014/main" id="{8900C04C-9973-40F3-8121-55AC6A472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 y="5851041"/>
            <a:ext cx="9936886" cy="321164"/>
          </a:xfrm>
          <a:prstGeom prst="rect">
            <a:avLst/>
          </a:prstGeom>
        </p:spPr>
      </p:pic>
      <p:sp>
        <p:nvSpPr>
          <p:cNvPr id="19" name="Rectangle 18">
            <a:extLst>
              <a:ext uri="{FF2B5EF4-FFF2-40B4-BE49-F238E27FC236}">
                <a16:creationId xmlns:a16="http://schemas.microsoft.com/office/drawing/2014/main" id="{CD6B57F6-C734-4FDA-9495-94E602DC5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89448"/>
            <a:ext cx="9936887" cy="4381221"/>
          </a:xfrm>
          <a:prstGeom prst="rect">
            <a:avLst/>
          </a:prstGeom>
          <a:solidFill>
            <a:srgbClr val="0D0D0D"/>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6117381-33E0-8122-1A45-76B77E40C36A}"/>
              </a:ext>
            </a:extLst>
          </p:cNvPr>
          <p:cNvSpPr txBox="1"/>
          <p:nvPr/>
        </p:nvSpPr>
        <p:spPr>
          <a:xfrm>
            <a:off x="680321" y="1960966"/>
            <a:ext cx="8601055" cy="341862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pPr marL="285750" lvl="0" indent="-228600" defTabSz="914400">
              <a:lnSpc>
                <a:spcPct val="90000"/>
              </a:lnSpc>
              <a:spcAft>
                <a:spcPts val="600"/>
              </a:spcAft>
              <a:buFont typeface="Arial" panose="020B0604020202020204" pitchFamily="34" charset="0"/>
              <a:buChar char="•"/>
            </a:pPr>
            <a:r>
              <a:rPr lang="en-US" sz="2000" dirty="0">
                <a:solidFill>
                  <a:schemeClr val="bg1"/>
                </a:solidFill>
              </a:rPr>
              <a:t>NICE NG97 outlines dementia assessment and is that basically the management guidance</a:t>
            </a:r>
          </a:p>
          <a:p>
            <a:pPr marL="285750" lvl="0" indent="-228600" defTabSz="914400">
              <a:lnSpc>
                <a:spcPct val="90000"/>
              </a:lnSpc>
              <a:spcAft>
                <a:spcPts val="600"/>
              </a:spcAft>
              <a:buFont typeface="Arial" panose="020B0604020202020204" pitchFamily="34" charset="0"/>
              <a:buChar char="•"/>
            </a:pPr>
            <a:r>
              <a:rPr lang="en-US" sz="2000" dirty="0" err="1">
                <a:solidFill>
                  <a:schemeClr val="bg1"/>
                </a:solidFill>
              </a:rPr>
              <a:t>Emphasises</a:t>
            </a:r>
            <a:r>
              <a:rPr lang="en-US" sz="2000" dirty="0">
                <a:solidFill>
                  <a:schemeClr val="bg1"/>
                </a:solidFill>
              </a:rPr>
              <a:t> person-</a:t>
            </a:r>
            <a:r>
              <a:rPr lang="en-US" sz="2000" dirty="0" err="1">
                <a:solidFill>
                  <a:schemeClr val="bg1"/>
                </a:solidFill>
              </a:rPr>
              <a:t>centred</a:t>
            </a:r>
            <a:r>
              <a:rPr lang="en-US" sz="2000" dirty="0">
                <a:solidFill>
                  <a:schemeClr val="bg1"/>
                </a:solidFill>
              </a:rPr>
              <a:t> and is that basically the strengths-based care approaches</a:t>
            </a:r>
          </a:p>
          <a:p>
            <a:pPr marL="285750" lvl="0" indent="-228600" defTabSz="914400">
              <a:lnSpc>
                <a:spcPct val="90000"/>
              </a:lnSpc>
              <a:spcAft>
                <a:spcPts val="600"/>
              </a:spcAft>
              <a:buFont typeface="Arial" panose="020B0604020202020204" pitchFamily="34" charset="0"/>
              <a:buChar char="•"/>
            </a:pPr>
            <a:r>
              <a:rPr lang="en-US" sz="2000" dirty="0">
                <a:solidFill>
                  <a:schemeClr val="bg1"/>
                </a:solidFill>
              </a:rPr>
              <a:t>Recommends coordinated is that basically the multidisciplinary intervention planning</a:t>
            </a:r>
          </a:p>
          <a:p>
            <a:pPr marL="285750" lvl="0" indent="-228600" defTabSz="914400">
              <a:lnSpc>
                <a:spcPct val="90000"/>
              </a:lnSpc>
              <a:spcAft>
                <a:spcPts val="600"/>
              </a:spcAft>
              <a:buFont typeface="Arial" panose="020B0604020202020204" pitchFamily="34" charset="0"/>
              <a:buChar char="•"/>
            </a:pPr>
            <a:r>
              <a:rPr lang="en-US" sz="2000" dirty="0">
                <a:solidFill>
                  <a:schemeClr val="bg1"/>
                </a:solidFill>
              </a:rPr>
              <a:t>Supports early diagnosis and ongoing is that basically the </a:t>
            </a:r>
            <a:r>
              <a:rPr lang="en-US" sz="2000" dirty="0" err="1">
                <a:solidFill>
                  <a:schemeClr val="bg1"/>
                </a:solidFill>
              </a:rPr>
              <a:t>personalised</a:t>
            </a:r>
            <a:r>
              <a:rPr lang="en-US" sz="2000" dirty="0">
                <a:solidFill>
                  <a:schemeClr val="bg1"/>
                </a:solidFill>
              </a:rPr>
              <a:t> care reviews (Pit </a:t>
            </a:r>
            <a:r>
              <a:rPr lang="en-US" sz="2000" i="1" dirty="0">
                <a:solidFill>
                  <a:schemeClr val="bg1"/>
                </a:solidFill>
              </a:rPr>
              <a:t>et al.</a:t>
            </a:r>
            <a:r>
              <a:rPr lang="en-US" sz="2000" dirty="0">
                <a:solidFill>
                  <a:schemeClr val="bg1"/>
                </a:solidFill>
              </a:rPr>
              <a:t> 2024)</a:t>
            </a:r>
          </a:p>
          <a:p>
            <a:pPr marL="285750" lvl="0" indent="-228600" defTabSz="914400">
              <a:lnSpc>
                <a:spcPct val="90000"/>
              </a:lnSpc>
              <a:spcAft>
                <a:spcPts val="600"/>
              </a:spcAft>
              <a:buFont typeface="Arial" panose="020B0604020202020204" pitchFamily="34" charset="0"/>
              <a:buChar char="•"/>
            </a:pPr>
            <a:r>
              <a:rPr lang="en-US" sz="2000" dirty="0">
                <a:solidFill>
                  <a:schemeClr val="bg1"/>
                </a:solidFill>
              </a:rPr>
              <a:t>Encourages involvement of families in shared is that basically the decision-making</a:t>
            </a:r>
          </a:p>
          <a:p>
            <a:pPr marL="285750" lvl="0" indent="-228600" defTabSz="914400">
              <a:lnSpc>
                <a:spcPct val="90000"/>
              </a:lnSpc>
              <a:spcAft>
                <a:spcPts val="600"/>
              </a:spcAft>
              <a:buFont typeface="Arial" panose="020B0604020202020204" pitchFamily="34" charset="0"/>
              <a:buChar char="•"/>
            </a:pPr>
            <a:endParaRPr lang="en-US" sz="2000" dirty="0">
              <a:solidFill>
                <a:schemeClr val="bg1"/>
              </a:solidFill>
            </a:endParaRPr>
          </a:p>
        </p:txBody>
      </p:sp>
      <p:sp>
        <p:nvSpPr>
          <p:cNvPr id="21" name="Rectangle 20">
            <a:extLst>
              <a:ext uri="{FF2B5EF4-FFF2-40B4-BE49-F238E27FC236}">
                <a16:creationId xmlns:a16="http://schemas.microsoft.com/office/drawing/2014/main" id="{D6C984CB-7FE4-4AD0-8CF7-11AD5573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9003" y="148944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1163086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B92F690B-F7BD-DF00-1CDB-F3D55EFA9042}"/>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9" name="Rectangle 18">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07E5CC4D-89F6-3623-1478-8E5456995C75}"/>
              </a:ext>
            </a:extLst>
          </p:cNvPr>
          <p:cNvSpPr>
            <a:spLocks noChangeArrowheads="1"/>
          </p:cNvSpPr>
          <p:nvPr/>
        </p:nvSpPr>
        <p:spPr bwMode="auto">
          <a:xfrm>
            <a:off x="680321" y="2063262"/>
            <a:ext cx="3739279" cy="26610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r" defTabSz="914400" eaLnBrk="1" hangingPunct="1">
              <a:lnSpc>
                <a:spcPct val="90000"/>
              </a:lnSpc>
              <a:spcAft>
                <a:spcPts val="600"/>
              </a:spcAft>
            </a:pPr>
            <a:r>
              <a:rPr lang="en-US" sz="4400" b="1">
                <a:solidFill>
                  <a:srgbClr val="FFFFFF"/>
                </a:solidFill>
                <a:latin typeface="+mj-lt"/>
                <a:ea typeface="+mj-ea"/>
                <a:cs typeface="+mj-cs"/>
              </a:rPr>
              <a:t>Management Frameworks</a:t>
            </a:r>
          </a:p>
        </p:txBody>
      </p:sp>
      <p:sp>
        <p:nvSpPr>
          <p:cNvPr id="6" name="TextBox 5">
            <a:extLst>
              <a:ext uri="{FF2B5EF4-FFF2-40B4-BE49-F238E27FC236}">
                <a16:creationId xmlns:a16="http://schemas.microsoft.com/office/drawing/2014/main" id="{406FF898-1976-AAD2-2E6B-BDA77254A9AD}"/>
              </a:ext>
            </a:extLst>
          </p:cNvPr>
          <p:cNvSpPr txBox="1"/>
          <p:nvPr/>
        </p:nvSpPr>
        <p:spPr>
          <a:xfrm>
            <a:off x="5287995" y="661106"/>
            <a:ext cx="6257362" cy="5503101"/>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p>
            <a:pPr marL="285750" lvl="0" indent="-228600" defTabSz="914400">
              <a:lnSpc>
                <a:spcPct val="90000"/>
              </a:lnSpc>
              <a:spcAft>
                <a:spcPts val="600"/>
              </a:spcAft>
              <a:buFont typeface="Arial" panose="020B0604020202020204" pitchFamily="34" charset="0"/>
              <a:buChar char="•"/>
            </a:pPr>
            <a:r>
              <a:rPr lang="en-US" sz="1600" dirty="0">
                <a:solidFill>
                  <a:schemeClr val="bg1"/>
                </a:solidFill>
              </a:rPr>
              <a:t>Whole-person approaches address is that basically the physical, emotional, social needs (</a:t>
            </a:r>
            <a:r>
              <a:rPr lang="en-US" sz="1600" dirty="0" err="1">
                <a:solidFill>
                  <a:schemeClr val="bg1"/>
                </a:solidFill>
              </a:rPr>
              <a:t>Felsky</a:t>
            </a:r>
            <a:r>
              <a:rPr lang="en-US" sz="1600" dirty="0">
                <a:solidFill>
                  <a:schemeClr val="bg1"/>
                </a:solidFill>
              </a:rPr>
              <a:t>, </a:t>
            </a:r>
            <a:r>
              <a:rPr lang="en-US" sz="1600" dirty="0" err="1">
                <a:solidFill>
                  <a:schemeClr val="bg1"/>
                </a:solidFill>
              </a:rPr>
              <a:t>Cannitelli</a:t>
            </a:r>
            <a:r>
              <a:rPr lang="en-US" sz="1600" dirty="0">
                <a:solidFill>
                  <a:schemeClr val="bg1"/>
                </a:solidFill>
              </a:rPr>
              <a:t> and Pipitone, 2023). </a:t>
            </a:r>
            <a:r>
              <a:rPr lang="en-US" sz="1600" dirty="0"/>
              <a:t>Whole-person care reduces crisis hospital admissions (Baird et al., 2022).</a:t>
            </a:r>
            <a:endParaRPr lang="en-US" sz="1600" dirty="0">
              <a:solidFill>
                <a:schemeClr val="bg1"/>
              </a:solidFill>
            </a:endParaRPr>
          </a:p>
          <a:p>
            <a:pPr marL="285750" lvl="0" indent="-228600" defTabSz="914400">
              <a:lnSpc>
                <a:spcPct val="90000"/>
              </a:lnSpc>
              <a:spcAft>
                <a:spcPts val="600"/>
              </a:spcAft>
              <a:buFont typeface="Arial" panose="020B0604020202020204" pitchFamily="34" charset="0"/>
              <a:buChar char="•"/>
            </a:pPr>
            <a:r>
              <a:rPr lang="en-US" sz="1600" dirty="0">
                <a:solidFill>
                  <a:schemeClr val="bg1"/>
                </a:solidFill>
              </a:rPr>
              <a:t>Chronic Care Model enhances is that basically the long-term dementia management (</a:t>
            </a:r>
            <a:r>
              <a:rPr lang="es-ES" sz="1600" dirty="0">
                <a:solidFill>
                  <a:schemeClr val="bg1"/>
                </a:solidFill>
              </a:rPr>
              <a:t>F.M. Fernández Cano et al., 2023</a:t>
            </a:r>
            <a:r>
              <a:rPr lang="en-US" sz="1600" dirty="0">
                <a:solidFill>
                  <a:schemeClr val="bg1"/>
                </a:solidFill>
              </a:rPr>
              <a:t>). </a:t>
            </a:r>
            <a:r>
              <a:rPr lang="en-US" sz="1600" dirty="0"/>
              <a:t>CCM improves long-term functional outcomes (Dams-O’Connor et al., 2023).</a:t>
            </a:r>
            <a:endParaRPr lang="en-US" sz="1600" dirty="0">
              <a:solidFill>
                <a:schemeClr val="bg1"/>
              </a:solidFill>
            </a:endParaRPr>
          </a:p>
          <a:p>
            <a:pPr marL="285750" lvl="0" indent="-228600" defTabSz="914400">
              <a:lnSpc>
                <a:spcPct val="90000"/>
              </a:lnSpc>
              <a:spcAft>
                <a:spcPts val="600"/>
              </a:spcAft>
              <a:buFont typeface="Arial" panose="020B0604020202020204" pitchFamily="34" charset="0"/>
              <a:buChar char="•"/>
            </a:pPr>
            <a:r>
              <a:rPr lang="en-US" sz="1600" dirty="0">
                <a:solidFill>
                  <a:schemeClr val="bg1"/>
                </a:solidFill>
              </a:rPr>
              <a:t>Strengths-based practices empower patient is that basically the identity and autonomy </a:t>
            </a:r>
            <a:r>
              <a:rPr lang="de-DE" sz="1600" dirty="0">
                <a:solidFill>
                  <a:schemeClr val="bg1"/>
                </a:solidFill>
              </a:rPr>
              <a:t>(Gottlieb, Gottlieb and Bitzas, 2021).</a:t>
            </a:r>
            <a:r>
              <a:rPr lang="en-US" sz="1600" dirty="0">
                <a:solidFill>
                  <a:schemeClr val="bg1"/>
                </a:solidFill>
              </a:rPr>
              <a:t> </a:t>
            </a:r>
            <a:r>
              <a:rPr lang="en-GB" sz="1600" dirty="0"/>
              <a:t>Strengths-based approaches increase autonomy (Feng, 2022).</a:t>
            </a:r>
            <a:endParaRPr lang="en-US" sz="1600" dirty="0">
              <a:solidFill>
                <a:schemeClr val="bg1"/>
              </a:solidFill>
            </a:endParaRPr>
          </a:p>
          <a:p>
            <a:pPr marL="285750" lvl="0" indent="-228600" defTabSz="914400">
              <a:lnSpc>
                <a:spcPct val="90000"/>
              </a:lnSpc>
              <a:spcAft>
                <a:spcPts val="600"/>
              </a:spcAft>
              <a:buFont typeface="Arial" panose="020B0604020202020204" pitchFamily="34" charset="0"/>
              <a:buChar char="•"/>
            </a:pPr>
            <a:r>
              <a:rPr lang="en-US" sz="1600" dirty="0">
                <a:solidFill>
                  <a:schemeClr val="bg1"/>
                </a:solidFill>
              </a:rPr>
              <a:t>Biopsychosocial model supports is that basically the holistic health understanding (Jeon </a:t>
            </a:r>
            <a:r>
              <a:rPr lang="en-US" sz="1600" i="1" dirty="0">
                <a:solidFill>
                  <a:schemeClr val="bg1"/>
                </a:solidFill>
              </a:rPr>
              <a:t>et al.</a:t>
            </a:r>
            <a:r>
              <a:rPr lang="en-US" sz="1600" dirty="0">
                <a:solidFill>
                  <a:schemeClr val="bg1"/>
                </a:solidFill>
              </a:rPr>
              <a:t> 2023). </a:t>
            </a:r>
            <a:r>
              <a:rPr lang="en-US" sz="1600" dirty="0"/>
              <a:t>Biopsychosocial model reduces behavioural symptoms effectively (Steele, Berry and Brown, 2021).</a:t>
            </a:r>
            <a:endParaRPr lang="en-US" sz="1600" dirty="0">
              <a:solidFill>
                <a:schemeClr val="bg1"/>
              </a:solidFill>
            </a:endParaRPr>
          </a:p>
          <a:p>
            <a:pPr marL="285750" lvl="0" indent="-228600" defTabSz="914400">
              <a:lnSpc>
                <a:spcPct val="90000"/>
              </a:lnSpc>
              <a:spcAft>
                <a:spcPts val="600"/>
              </a:spcAft>
              <a:buFont typeface="Arial" panose="020B0604020202020204" pitchFamily="34" charset="0"/>
              <a:buChar char="•"/>
            </a:pPr>
            <a:r>
              <a:rPr lang="en-US" sz="1600" dirty="0">
                <a:solidFill>
                  <a:schemeClr val="bg1"/>
                </a:solidFill>
              </a:rPr>
              <a:t>Collaborative frameworks improve continuity is that basically the across care settings (Ljungholm et al., 2022). </a:t>
            </a:r>
            <a:r>
              <a:rPr lang="en-US" sz="1600" dirty="0"/>
              <a:t>MDT (</a:t>
            </a:r>
            <a:r>
              <a:rPr lang="en-GB" sz="1600" dirty="0"/>
              <a:t>multidisciplinary</a:t>
            </a:r>
            <a:r>
              <a:rPr lang="en-US" sz="1600" dirty="0"/>
              <a:t>) teams improve service navigation (Carrier, Jones and Newbury, 2022).</a:t>
            </a:r>
          </a:p>
          <a:p>
            <a:pPr marL="285750" lvl="0" indent="-228600" defTabSz="914400">
              <a:lnSpc>
                <a:spcPct val="90000"/>
              </a:lnSpc>
              <a:spcAft>
                <a:spcPts val="600"/>
              </a:spcAft>
              <a:buFont typeface="Arial" panose="020B0604020202020204" pitchFamily="34" charset="0"/>
              <a:buChar char="•"/>
            </a:pPr>
            <a:r>
              <a:rPr lang="en-US" sz="1600" dirty="0"/>
              <a:t>Guideline-based care reduces harmful prescribing (Wagner et al., 2024). </a:t>
            </a:r>
            <a:endParaRPr lang="en-US" sz="1600" dirty="0">
              <a:solidFill>
                <a:schemeClr val="bg1"/>
              </a:solidFill>
            </a:endParaRPr>
          </a:p>
        </p:txBody>
      </p:sp>
    </p:spTree>
    <p:extLst>
      <p:ext uri="{BB962C8B-B14F-4D97-AF65-F5344CB8AC3E}">
        <p14:creationId xmlns:p14="http://schemas.microsoft.com/office/powerpoint/2010/main" val="1574652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1CF691D1-478A-8FED-8E8F-47B074915BFE}"/>
            </a:ext>
          </a:extLst>
        </p:cNvPr>
        <p:cNvGrpSpPr/>
        <p:nvPr/>
      </p:nvGrpSpPr>
      <p:grpSpPr>
        <a:xfrm>
          <a:off x="0" y="0"/>
          <a:ext cx="0" cy="0"/>
          <a:chOff x="0" y="0"/>
          <a:chExt cx="0" cy="0"/>
        </a:xfrm>
      </p:grpSpPr>
      <p:grpSp>
        <p:nvGrpSpPr>
          <p:cNvPr id="12" name="Group 11">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3" name="Rectangle 12">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6" name="TextBox 5">
            <a:extLst>
              <a:ext uri="{FF2B5EF4-FFF2-40B4-BE49-F238E27FC236}">
                <a16:creationId xmlns:a16="http://schemas.microsoft.com/office/drawing/2014/main" id="{262F9C61-F5D3-2336-983E-E50DDBA93CA7}"/>
              </a:ext>
            </a:extLst>
          </p:cNvPr>
          <p:cNvSpPr txBox="1"/>
          <p:nvPr/>
        </p:nvSpPr>
        <p:spPr>
          <a:xfrm>
            <a:off x="680322" y="2336873"/>
            <a:ext cx="5041628" cy="3599316"/>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p>
            <a:pPr marL="285750" lvl="0" indent="-228600" defTabSz="914400">
              <a:lnSpc>
                <a:spcPct val="90000"/>
              </a:lnSpc>
              <a:spcAft>
                <a:spcPts val="600"/>
              </a:spcAft>
              <a:buFont typeface="Arial" panose="020B0604020202020204" pitchFamily="34" charset="0"/>
              <a:buChar char="•"/>
            </a:pPr>
            <a:r>
              <a:rPr lang="en-US" sz="1700" dirty="0">
                <a:solidFill>
                  <a:schemeClr val="bg1"/>
                </a:solidFill>
              </a:rPr>
              <a:t>Medications include donepezil, rivastigmine, and is that basically the galantamine</a:t>
            </a:r>
          </a:p>
          <a:p>
            <a:pPr marL="285750" lvl="0" indent="-228600" defTabSz="914400">
              <a:lnSpc>
                <a:spcPct val="90000"/>
              </a:lnSpc>
              <a:spcAft>
                <a:spcPts val="600"/>
              </a:spcAft>
              <a:buFont typeface="Arial" panose="020B0604020202020204" pitchFamily="34" charset="0"/>
              <a:buChar char="•"/>
            </a:pPr>
            <a:r>
              <a:rPr lang="en-US" sz="1700" dirty="0">
                <a:solidFill>
                  <a:schemeClr val="bg1"/>
                </a:solidFill>
              </a:rPr>
              <a:t>Memantine used for the moderate to severe to be the dementia cases</a:t>
            </a:r>
          </a:p>
          <a:p>
            <a:pPr marL="285750" lvl="0" indent="-228600" defTabSz="914400">
              <a:lnSpc>
                <a:spcPct val="90000"/>
              </a:lnSpc>
              <a:spcAft>
                <a:spcPts val="600"/>
              </a:spcAft>
              <a:buFont typeface="Arial" panose="020B0604020202020204" pitchFamily="34" charset="0"/>
              <a:buChar char="•"/>
            </a:pPr>
            <a:r>
              <a:rPr lang="en-US" sz="1700" dirty="0">
                <a:solidFill>
                  <a:schemeClr val="bg1"/>
                </a:solidFill>
              </a:rPr>
              <a:t>Cognitive stimulation is that basically the therapy improves daily mental functioning (James </a:t>
            </a:r>
            <a:r>
              <a:rPr lang="en-US" sz="1700" i="1" dirty="0">
                <a:solidFill>
                  <a:schemeClr val="bg1"/>
                </a:solidFill>
              </a:rPr>
              <a:t>et al.</a:t>
            </a:r>
            <a:r>
              <a:rPr lang="en-US" sz="1700" dirty="0">
                <a:solidFill>
                  <a:schemeClr val="bg1"/>
                </a:solidFill>
              </a:rPr>
              <a:t> 2022)</a:t>
            </a:r>
          </a:p>
          <a:p>
            <a:pPr marL="285750" lvl="0" indent="-228600" defTabSz="914400">
              <a:lnSpc>
                <a:spcPct val="90000"/>
              </a:lnSpc>
              <a:spcAft>
                <a:spcPts val="600"/>
              </a:spcAft>
              <a:buFont typeface="Arial" panose="020B0604020202020204" pitchFamily="34" charset="0"/>
              <a:buChar char="•"/>
            </a:pPr>
            <a:r>
              <a:rPr lang="en-US" sz="1700" dirty="0">
                <a:solidFill>
                  <a:schemeClr val="bg1"/>
                </a:solidFill>
              </a:rPr>
              <a:t>Occupational therapy supports is that basically the independence and functional skills</a:t>
            </a:r>
          </a:p>
          <a:p>
            <a:pPr marL="285750" lvl="0" indent="-228600" defTabSz="914400">
              <a:lnSpc>
                <a:spcPct val="90000"/>
              </a:lnSpc>
              <a:spcAft>
                <a:spcPts val="600"/>
              </a:spcAft>
              <a:buFont typeface="Arial" panose="020B0604020202020204" pitchFamily="34" charset="0"/>
              <a:buChar char="•"/>
            </a:pPr>
            <a:r>
              <a:rPr lang="en-US" sz="1700" dirty="0">
                <a:solidFill>
                  <a:schemeClr val="bg1"/>
                </a:solidFill>
              </a:rPr>
              <a:t>Lifestyle interventions enhance overall physical and is that basically the mental wellbeing</a:t>
            </a:r>
          </a:p>
        </p:txBody>
      </p:sp>
      <p:pic>
        <p:nvPicPr>
          <p:cNvPr id="8" name="Picture 7" descr="A pile of pills and tablets&#10;&#10;AI-generated content may be incorrect.">
            <a:extLst>
              <a:ext uri="{FF2B5EF4-FFF2-40B4-BE49-F238E27FC236}">
                <a16:creationId xmlns:a16="http://schemas.microsoft.com/office/drawing/2014/main" id="{E7235A94-28A3-11B0-2918-6E77C25932C9}"/>
              </a:ext>
            </a:extLst>
          </p:cNvPr>
          <p:cNvPicPr>
            <a:picLocks noChangeAspect="1"/>
          </p:cNvPicPr>
          <p:nvPr/>
        </p:nvPicPr>
        <p:blipFill>
          <a:blip r:embed="rId4"/>
          <a:srcRect l="18024" r="31989" b="-2"/>
          <a:stretch>
            <a:fillRect/>
          </a:stretch>
        </p:blipFill>
        <p:spPr>
          <a:xfrm>
            <a:off x="6096000" y="10"/>
            <a:ext cx="6092823" cy="6856310"/>
          </a:xfrm>
          <a:prstGeom prst="rect">
            <a:avLst/>
          </a:prstGeom>
          <a:ln>
            <a:noFill/>
          </a:ln>
          <a:effectLst/>
        </p:spPr>
      </p:pic>
      <p:sp>
        <p:nvSpPr>
          <p:cNvPr id="16" name="Rectangle 15">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EA6BB8B4-90B6-3E83-3139-0D3F70C8363E}"/>
              </a:ext>
            </a:extLst>
          </p:cNvPr>
          <p:cNvSpPr>
            <a:spLocks noChangeArrowheads="1"/>
          </p:cNvSpPr>
          <p:nvPr/>
        </p:nvSpPr>
        <p:spPr bwMode="auto">
          <a:xfrm>
            <a:off x="680321" y="753228"/>
            <a:ext cx="5041629" cy="1080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3600" b="1">
                <a:latin typeface="+mj-lt"/>
                <a:ea typeface="+mj-ea"/>
                <a:cs typeface="+mj-cs"/>
              </a:rPr>
              <a:t>Treatment Options</a:t>
            </a:r>
          </a:p>
        </p:txBody>
      </p:sp>
      <p:pic>
        <p:nvPicPr>
          <p:cNvPr id="18" name="Picture 17">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517414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F1360820-4365-2A46-0BA1-FAA812204BBB}"/>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20" name="Rectangle 19">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279339BE-788C-744E-082C-F0BCAE2652CD}"/>
              </a:ext>
            </a:extLst>
          </p:cNvPr>
          <p:cNvSpPr>
            <a:spLocks noChangeArrowheads="1"/>
          </p:cNvSpPr>
          <p:nvPr/>
        </p:nvSpPr>
        <p:spPr bwMode="auto">
          <a:xfrm>
            <a:off x="680321" y="2063262"/>
            <a:ext cx="3739279" cy="26610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r" defTabSz="914400" eaLnBrk="1" hangingPunct="1">
              <a:lnSpc>
                <a:spcPct val="90000"/>
              </a:lnSpc>
              <a:spcAft>
                <a:spcPts val="600"/>
              </a:spcAft>
            </a:pPr>
            <a:r>
              <a:rPr lang="en-US" sz="4400" b="1" dirty="0">
                <a:latin typeface="+mj-lt"/>
                <a:ea typeface="+mj-ea"/>
                <a:cs typeface="+mj-cs"/>
              </a:rPr>
              <a:t>Comorbidities</a:t>
            </a:r>
          </a:p>
        </p:txBody>
      </p:sp>
      <p:graphicFrame>
        <p:nvGraphicFramePr>
          <p:cNvPr id="8" name="TextBox 5">
            <a:extLst>
              <a:ext uri="{FF2B5EF4-FFF2-40B4-BE49-F238E27FC236}">
                <a16:creationId xmlns:a16="http://schemas.microsoft.com/office/drawing/2014/main" id="{3CB63BC5-FD70-6E7B-35E3-D1E9CA6439D0}"/>
              </a:ext>
            </a:extLst>
          </p:cNvPr>
          <p:cNvGraphicFramePr/>
          <p:nvPr>
            <p:extLst>
              <p:ext uri="{D42A27DB-BD31-4B8C-83A1-F6EECF244321}">
                <p14:modId xmlns:p14="http://schemas.microsoft.com/office/powerpoint/2010/main" val="757669555"/>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55569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2D7FC67F-58A9-BD6C-D04A-B50FA8FC98BE}"/>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20" name="Rectangle 19">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343F94EC-BE23-4923-7FEB-40F1137EFEFC}"/>
              </a:ext>
            </a:extLst>
          </p:cNvPr>
          <p:cNvSpPr>
            <a:spLocks noChangeArrowheads="1"/>
          </p:cNvSpPr>
          <p:nvPr/>
        </p:nvSpPr>
        <p:spPr bwMode="auto">
          <a:xfrm>
            <a:off x="680321" y="2063262"/>
            <a:ext cx="3739279" cy="266105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algn="r" defTabSz="914400" eaLnBrk="1" hangingPunct="1">
              <a:lnSpc>
                <a:spcPct val="90000"/>
              </a:lnSpc>
              <a:spcAft>
                <a:spcPts val="600"/>
              </a:spcAft>
            </a:pPr>
            <a:r>
              <a:rPr lang="en-US" sz="4400" b="1">
                <a:latin typeface="+mj-lt"/>
                <a:ea typeface="+mj-ea"/>
                <a:cs typeface="+mj-cs"/>
              </a:rPr>
              <a:t>Prevention Strategies</a:t>
            </a:r>
          </a:p>
        </p:txBody>
      </p:sp>
      <p:graphicFrame>
        <p:nvGraphicFramePr>
          <p:cNvPr id="8" name="TextBox 5">
            <a:extLst>
              <a:ext uri="{FF2B5EF4-FFF2-40B4-BE49-F238E27FC236}">
                <a16:creationId xmlns:a16="http://schemas.microsoft.com/office/drawing/2014/main" id="{17FAACE1-EE40-C442-91B3-42A72F2231B2}"/>
              </a:ext>
            </a:extLst>
          </p:cNvPr>
          <p:cNvGraphicFramePr/>
          <p:nvPr>
            <p:extLst>
              <p:ext uri="{D42A27DB-BD31-4B8C-83A1-F6EECF244321}">
                <p14:modId xmlns:p14="http://schemas.microsoft.com/office/powerpoint/2010/main" val="234793679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013463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BAE67649-5009-BFFD-06F3-9B49FAA6F4DA}"/>
            </a:ext>
          </a:extLst>
        </p:cNvPr>
        <p:cNvGrpSpPr/>
        <p:nvPr/>
      </p:nvGrpSpPr>
      <p:grpSpPr>
        <a:xfrm>
          <a:off x="0" y="0"/>
          <a:ext cx="0" cy="0"/>
          <a:chOff x="0" y="0"/>
          <a:chExt cx="0" cy="0"/>
        </a:xfrm>
      </p:grpSpPr>
      <p:sp>
        <p:nvSpPr>
          <p:cNvPr id="5" name="Rectangle 2">
            <a:extLst>
              <a:ext uri="{FF2B5EF4-FFF2-40B4-BE49-F238E27FC236}">
                <a16:creationId xmlns:a16="http://schemas.microsoft.com/office/drawing/2014/main" id="{BF1BAF09-4F1B-A18D-01D6-AFECEBAD28B8}"/>
              </a:ext>
            </a:extLst>
          </p:cNvPr>
          <p:cNvSpPr>
            <a:spLocks noChangeArrowheads="1"/>
          </p:cNvSpPr>
          <p:nvPr/>
        </p:nvSpPr>
        <p:spPr bwMode="auto">
          <a:xfrm>
            <a:off x="680321" y="753228"/>
            <a:ext cx="9613861" cy="1080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3600" b="1">
                <a:latin typeface="+mj-lt"/>
                <a:ea typeface="+mj-ea"/>
                <a:cs typeface="+mj-cs"/>
              </a:rPr>
              <a:t>Co-Productive Care Skills</a:t>
            </a:r>
          </a:p>
        </p:txBody>
      </p:sp>
      <p:graphicFrame>
        <p:nvGraphicFramePr>
          <p:cNvPr id="8" name="TextBox 5">
            <a:extLst>
              <a:ext uri="{FF2B5EF4-FFF2-40B4-BE49-F238E27FC236}">
                <a16:creationId xmlns:a16="http://schemas.microsoft.com/office/drawing/2014/main" id="{CEB25EDD-3AFF-3235-17F1-389E4ECBB6D6}"/>
              </a:ext>
            </a:extLst>
          </p:cNvPr>
          <p:cNvGraphicFramePr/>
          <p:nvPr>
            <p:extLst>
              <p:ext uri="{D42A27DB-BD31-4B8C-83A1-F6EECF244321}">
                <p14:modId xmlns:p14="http://schemas.microsoft.com/office/powerpoint/2010/main" val="124466716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3828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554AF73D-2504-10BD-06F6-390B51C5EC60}"/>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7522B904-45C3-2B4B-D15E-F5C2C9039878}"/>
              </a:ext>
            </a:extLst>
          </p:cNvPr>
          <p:cNvSpPr>
            <a:spLocks noChangeArrowheads="1"/>
          </p:cNvSpPr>
          <p:nvPr/>
        </p:nvSpPr>
        <p:spPr bwMode="auto">
          <a:xfrm>
            <a:off x="680321" y="753228"/>
            <a:ext cx="9613861" cy="1080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2400" b="1" dirty="0">
                <a:latin typeface="+mj-lt"/>
                <a:ea typeface="+mj-ea"/>
                <a:cs typeface="+mj-cs"/>
              </a:rPr>
              <a:t>Recommendations: Comprehensive Personalised Care Model – Six Components for Dementia Care</a:t>
            </a:r>
          </a:p>
        </p:txBody>
      </p:sp>
      <p:sp>
        <p:nvSpPr>
          <p:cNvPr id="18" name="Rectangle 17">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0" name="Rectangle 19">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22" name="Picture 21">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4" name="Picture 23">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3" name="Diagram 2">
            <a:extLst>
              <a:ext uri="{FF2B5EF4-FFF2-40B4-BE49-F238E27FC236}">
                <a16:creationId xmlns:a16="http://schemas.microsoft.com/office/drawing/2014/main" id="{25AB1EF9-65A9-1E18-85B3-6CEE17ECDF25}"/>
              </a:ext>
            </a:extLst>
          </p:cNvPr>
          <p:cNvGraphicFramePr/>
          <p:nvPr>
            <p:extLst>
              <p:ext uri="{D42A27DB-BD31-4B8C-83A1-F6EECF244321}">
                <p14:modId xmlns:p14="http://schemas.microsoft.com/office/powerpoint/2010/main" val="29537958"/>
              </p:ext>
            </p:extLst>
          </p:nvPr>
        </p:nvGraphicFramePr>
        <p:xfrm>
          <a:off x="266153" y="948127"/>
          <a:ext cx="9905506" cy="530027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210250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454AF100-BFEE-8605-2E35-B0919E8866FF}"/>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6" name="Rectangle 15">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2651435E-F9AE-DC0A-28CE-38AF472C9BB7}"/>
              </a:ext>
            </a:extLst>
          </p:cNvPr>
          <p:cNvSpPr>
            <a:spLocks noChangeArrowheads="1"/>
          </p:cNvSpPr>
          <p:nvPr/>
        </p:nvSpPr>
        <p:spPr bwMode="auto">
          <a:xfrm>
            <a:off x="680321" y="753228"/>
            <a:ext cx="9613861" cy="1080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3600" b="1">
                <a:latin typeface="+mj-lt"/>
                <a:ea typeface="+mj-ea"/>
                <a:cs typeface="+mj-cs"/>
              </a:rPr>
              <a:t>Conclusion</a:t>
            </a:r>
          </a:p>
        </p:txBody>
      </p:sp>
      <p:sp>
        <p:nvSpPr>
          <p:cNvPr id="18" name="Rectangle 17">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0" name="Rectangle 19">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22" name="Picture 21">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4" name="Picture 23">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8" name="TextBox 5">
            <a:extLst>
              <a:ext uri="{FF2B5EF4-FFF2-40B4-BE49-F238E27FC236}">
                <a16:creationId xmlns:a16="http://schemas.microsoft.com/office/drawing/2014/main" id="{B5E1CF7B-1160-C6DB-F486-53666CC4536F}"/>
              </a:ext>
            </a:extLst>
          </p:cNvPr>
          <p:cNvGraphicFramePr/>
          <p:nvPr>
            <p:extLst>
              <p:ext uri="{D42A27DB-BD31-4B8C-83A1-F6EECF244321}">
                <p14:modId xmlns:p14="http://schemas.microsoft.com/office/powerpoint/2010/main" val="1118156501"/>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57750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6F6CD3B2-6E7F-7020-C207-9BEAF394785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45AD9C-F21B-4046-AF68-07A246947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5F5BD6E-AB48-4A2D-AA03-D787D54FAF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p:spPr>
      </p:pic>
      <p:pic>
        <p:nvPicPr>
          <p:cNvPr id="14" name="Picture 13">
            <a:extLst>
              <a:ext uri="{FF2B5EF4-FFF2-40B4-BE49-F238E27FC236}">
                <a16:creationId xmlns:a16="http://schemas.microsoft.com/office/drawing/2014/main" id="{3221115A-B66A-4D35-9D9F-97A91D887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1963704"/>
            <a:ext cx="10437812" cy="321164"/>
          </a:xfrm>
          <a:prstGeom prst="rect">
            <a:avLst/>
          </a:prstGeom>
        </p:spPr>
      </p:pic>
      <p:sp>
        <p:nvSpPr>
          <p:cNvPr id="16" name="Rectangle 15">
            <a:extLst>
              <a:ext uri="{FF2B5EF4-FFF2-40B4-BE49-F238E27FC236}">
                <a16:creationId xmlns:a16="http://schemas.microsoft.com/office/drawing/2014/main" id="{ABC72B1C-D4EE-45CF-A99C-0AD017C41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5" name="Rectangle 2">
            <a:extLst>
              <a:ext uri="{FF2B5EF4-FFF2-40B4-BE49-F238E27FC236}">
                <a16:creationId xmlns:a16="http://schemas.microsoft.com/office/drawing/2014/main" id="{AFBD674A-6B7C-3237-3D62-E66DE61341CF}"/>
              </a:ext>
            </a:extLst>
          </p:cNvPr>
          <p:cNvSpPr>
            <a:spLocks noChangeArrowheads="1"/>
          </p:cNvSpPr>
          <p:nvPr/>
        </p:nvSpPr>
        <p:spPr bwMode="auto">
          <a:xfrm>
            <a:off x="680321" y="753228"/>
            <a:ext cx="9613861" cy="10809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defTabSz="914400" eaLnBrk="1" hangingPunct="1">
              <a:lnSpc>
                <a:spcPct val="90000"/>
              </a:lnSpc>
              <a:spcAft>
                <a:spcPts val="600"/>
              </a:spcAft>
            </a:pPr>
            <a:r>
              <a:rPr lang="en-US" sz="3600" b="1">
                <a:solidFill>
                  <a:srgbClr val="FFFFFF"/>
                </a:solidFill>
                <a:latin typeface="+mj-lt"/>
                <a:ea typeface="+mj-ea"/>
                <a:cs typeface="+mj-cs"/>
              </a:rPr>
              <a:t>References</a:t>
            </a:r>
          </a:p>
        </p:txBody>
      </p:sp>
      <p:pic>
        <p:nvPicPr>
          <p:cNvPr id="18" name="Picture 17">
            <a:extLst>
              <a:ext uri="{FF2B5EF4-FFF2-40B4-BE49-F238E27FC236}">
                <a16:creationId xmlns:a16="http://schemas.microsoft.com/office/drawing/2014/main" id="{38AB44AF-E52F-46C5-8C2C-8487AC8B1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0" name="Rectangle 19">
            <a:extLst>
              <a:ext uri="{FF2B5EF4-FFF2-40B4-BE49-F238E27FC236}">
                <a16:creationId xmlns:a16="http://schemas.microsoft.com/office/drawing/2014/main" id="{A5B2FDF3-1FF8-4FBF-842A-4EA5719F3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9003"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22" name="Picture 21">
            <a:extLst>
              <a:ext uri="{FF2B5EF4-FFF2-40B4-BE49-F238E27FC236}">
                <a16:creationId xmlns:a16="http://schemas.microsoft.com/office/drawing/2014/main" id="{6389DEC8-49B8-4778-BB47-FF48E8C5B6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5885714"/>
            <a:ext cx="10437812" cy="321164"/>
          </a:xfrm>
          <a:prstGeom prst="rect">
            <a:avLst/>
          </a:prstGeom>
        </p:spPr>
      </p:pic>
      <p:sp>
        <p:nvSpPr>
          <p:cNvPr id="24" name="Rectangle 23">
            <a:extLst>
              <a:ext uri="{FF2B5EF4-FFF2-40B4-BE49-F238E27FC236}">
                <a16:creationId xmlns:a16="http://schemas.microsoft.com/office/drawing/2014/main" id="{DF550B33-5759-49FD-90FC-11EA4ED58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3" name="TextBox 2">
            <a:extLst>
              <a:ext uri="{FF2B5EF4-FFF2-40B4-BE49-F238E27FC236}">
                <a16:creationId xmlns:a16="http://schemas.microsoft.com/office/drawing/2014/main" id="{794ECB8A-A5D8-516A-E10D-BCA6A09BD834}"/>
              </a:ext>
            </a:extLst>
          </p:cNvPr>
          <p:cNvSpPr txBox="1"/>
          <p:nvPr/>
        </p:nvSpPr>
        <p:spPr>
          <a:xfrm>
            <a:off x="223122" y="2281041"/>
            <a:ext cx="9867935" cy="3150308"/>
          </a:xfrm>
          <a:prstGeom prst="rect">
            <a:avLst/>
          </a:prstGeom>
        </p:spPr>
        <p:txBody>
          <a:bodyPr vert="horz" lIns="91440" tIns="45720" rIns="91440" bIns="45720" rtlCol="0">
            <a:noAutofit/>
          </a:bodyPr>
          <a:lstStyle/>
          <a:p>
            <a:pPr marL="171450" indent="-171450" defTabSz="914400">
              <a:buFont typeface="Arial" panose="020B0604020202020204" pitchFamily="34" charset="0"/>
              <a:buChar char="•"/>
            </a:pPr>
            <a:endParaRPr lang="en-US" sz="700" dirty="0">
              <a:solidFill>
                <a:srgbClr val="FFFFFF"/>
              </a:solidFill>
              <a:effectLst/>
            </a:endParaRPr>
          </a:p>
        </p:txBody>
      </p:sp>
      <p:sp>
        <p:nvSpPr>
          <p:cNvPr id="4" name="TextBox 3">
            <a:extLst>
              <a:ext uri="{FF2B5EF4-FFF2-40B4-BE49-F238E27FC236}">
                <a16:creationId xmlns:a16="http://schemas.microsoft.com/office/drawing/2014/main" id="{CE33CC49-80D5-4014-8347-F4638B4D032F}"/>
              </a:ext>
            </a:extLst>
          </p:cNvPr>
          <p:cNvSpPr txBox="1"/>
          <p:nvPr/>
        </p:nvSpPr>
        <p:spPr>
          <a:xfrm>
            <a:off x="139075" y="2142014"/>
            <a:ext cx="10159661" cy="3664080"/>
          </a:xfrm>
          <a:prstGeom prst="rect">
            <a:avLst/>
          </a:prstGeom>
          <a:noFill/>
        </p:spPr>
        <p:txBody>
          <a:bodyPr wrap="square">
            <a:spAutoFit/>
          </a:bodyPr>
          <a:lstStyle/>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Alzheimer's Association (2025). </a:t>
            </a:r>
            <a:r>
              <a:rPr lang="en-US" sz="530" i="1" dirty="0">
                <a:effectLst/>
                <a:ea typeface="Calibri" panose="020F0502020204030204" pitchFamily="34" charset="0"/>
                <a:cs typeface="Times New Roman" panose="02020603050405020304" pitchFamily="18" charset="0"/>
              </a:rPr>
              <a:t>What is dementia?</a:t>
            </a:r>
            <a:r>
              <a:rPr lang="en-US" sz="530" dirty="0">
                <a:effectLst/>
                <a:ea typeface="Calibri" panose="020F0502020204030204" pitchFamily="34" charset="0"/>
                <a:cs typeface="Times New Roman" panose="02020603050405020304" pitchFamily="18" charset="0"/>
              </a:rPr>
              <a:t> [online] Alzheimer’s Association. Available at: https://www.alz.org/alzheimers-dementia/what-is-dementia [Accessed 9 Dec. 2025].</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Baird, T., Eastman, L., Auger, E., Moses, J.M. and Chand, A.Q. (2022). Reducing Readmission Risk Through Whole-Person Design. </a:t>
            </a:r>
            <a:r>
              <a:rPr lang="en-US" sz="530" i="1" dirty="0">
                <a:effectLst/>
                <a:ea typeface="Calibri" panose="020F0502020204030204" pitchFamily="34" charset="0"/>
                <a:cs typeface="Times New Roman" panose="02020603050405020304" pitchFamily="18" charset="0"/>
              </a:rPr>
              <a:t>NEJM Catalyst</a:t>
            </a:r>
            <a:r>
              <a:rPr lang="en-US" sz="530" dirty="0">
                <a:effectLst/>
                <a:ea typeface="Calibri" panose="020F0502020204030204" pitchFamily="34" charset="0"/>
                <a:cs typeface="Times New Roman" panose="02020603050405020304" pitchFamily="18" charset="0"/>
              </a:rPr>
              <a:t>, 4(1). doi:https://doi.org/10.1056/cat.22.0237.</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Care Health Insurance (2023). </a:t>
            </a:r>
            <a:r>
              <a:rPr lang="en-US" sz="530" i="1" dirty="0">
                <a:effectLst/>
                <a:ea typeface="Calibri" panose="020F0502020204030204" pitchFamily="34" charset="0"/>
                <a:cs typeface="Times New Roman" panose="02020603050405020304" pitchFamily="18" charset="0"/>
              </a:rPr>
              <a:t>What Causes Dementia and Know Early Signs and Stages</a:t>
            </a:r>
            <a:r>
              <a:rPr lang="en-US" sz="530" dirty="0">
                <a:effectLst/>
                <a:ea typeface="Calibri" panose="020F0502020204030204" pitchFamily="34" charset="0"/>
                <a:cs typeface="Times New Roman" panose="02020603050405020304" pitchFamily="18" charset="0"/>
              </a:rPr>
              <a:t>. [online] Care Health Insurance. Available at: https://www.careinsurance.com/blog/health-insurance-articles/what-is-dementia-know-its-types-warning-signs-and-treatment [Accessed 9 Dec. 2025].</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Carrier, J., Jones, A.E. and Newbury, G. (2022). Care coordination and the role of multi-disciplinary teams. </a:t>
            </a:r>
            <a:r>
              <a:rPr lang="en-US" sz="530" i="1" dirty="0">
                <a:effectLst/>
                <a:ea typeface="Calibri" panose="020F0502020204030204" pitchFamily="34" charset="0"/>
                <a:cs typeface="Times New Roman" panose="02020603050405020304" pitchFamily="18" charset="0"/>
              </a:rPr>
              <a:t>Routledge eBooks</a:t>
            </a:r>
            <a:r>
              <a:rPr lang="en-US" sz="530" dirty="0">
                <a:effectLst/>
                <a:ea typeface="Calibri" panose="020F0502020204030204" pitchFamily="34" charset="0"/>
                <a:cs typeface="Times New Roman" panose="02020603050405020304" pitchFamily="18" charset="0"/>
              </a:rPr>
              <a:t>, [online] pp.35–49. doi:https://doi.org/10.4324/9781003020653-3.</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Dams-O’Connor, K., Juengst, S.B., Bogner, J., Chiaravalloti, N.D., Corrigan, J.D., </a:t>
            </a:r>
            <a:r>
              <a:rPr lang="en-US" sz="530" dirty="0" err="1">
                <a:effectLst/>
                <a:ea typeface="Calibri" panose="020F0502020204030204" pitchFamily="34" charset="0"/>
                <a:cs typeface="Times New Roman" panose="02020603050405020304" pitchFamily="18" charset="0"/>
              </a:rPr>
              <a:t>Giacino</a:t>
            </a:r>
            <a:r>
              <a:rPr lang="en-US" sz="530" dirty="0">
                <a:effectLst/>
                <a:ea typeface="Calibri" panose="020F0502020204030204" pitchFamily="34" charset="0"/>
                <a:cs typeface="Times New Roman" panose="02020603050405020304" pitchFamily="18" charset="0"/>
              </a:rPr>
              <a:t>, J.T., Harrison-Felix, C.L., Hoffman, J.M., Ketchum, J.M., </a:t>
            </a:r>
            <a:r>
              <a:rPr lang="en-US" sz="530" dirty="0" err="1">
                <a:effectLst/>
                <a:ea typeface="Calibri" panose="020F0502020204030204" pitchFamily="34" charset="0"/>
                <a:cs typeface="Times New Roman" panose="02020603050405020304" pitchFamily="18" charset="0"/>
              </a:rPr>
              <a:t>Lequerica</a:t>
            </a:r>
            <a:r>
              <a:rPr lang="en-US" sz="530" dirty="0">
                <a:effectLst/>
                <a:ea typeface="Calibri" panose="020F0502020204030204" pitchFamily="34" charset="0"/>
                <a:cs typeface="Times New Roman" panose="02020603050405020304" pitchFamily="18" charset="0"/>
              </a:rPr>
              <a:t>, A.H., Marwitz, J.H., A Cate Miller, Nakase-Richardson, R., Rabinowitz, A.R., Sander, A.M., Zafonte, R. and Hammond, F.M. (2023). Traumatic brain injury as a chronic disease: insights from the United States Traumatic Brain Injury Model Systems Research Program. </a:t>
            </a:r>
            <a:r>
              <a:rPr lang="en-US" sz="530" i="1" dirty="0">
                <a:effectLst/>
                <a:ea typeface="Calibri" panose="020F0502020204030204" pitchFamily="34" charset="0"/>
                <a:cs typeface="Times New Roman" panose="02020603050405020304" pitchFamily="18" charset="0"/>
              </a:rPr>
              <a:t>The Lancet Neurology</a:t>
            </a:r>
            <a:r>
              <a:rPr lang="en-US" sz="530" dirty="0">
                <a:effectLst/>
                <a:ea typeface="Calibri" panose="020F0502020204030204" pitchFamily="34" charset="0"/>
                <a:cs typeface="Times New Roman" panose="02020603050405020304" pitchFamily="18" charset="0"/>
              </a:rPr>
              <a:t>, 22(6), pp.517–528. doi:https://doi.org/10.1016/s1474-4422(23)00065-0.</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F.M. Fernández </a:t>
            </a:r>
            <a:r>
              <a:rPr lang="en-US" sz="530" dirty="0" err="1">
                <a:effectLst/>
                <a:ea typeface="Calibri" panose="020F0502020204030204" pitchFamily="34" charset="0"/>
                <a:cs typeface="Times New Roman" panose="02020603050405020304" pitchFamily="18" charset="0"/>
              </a:rPr>
              <a:t>Cano</a:t>
            </a:r>
            <a:r>
              <a:rPr lang="en-US" sz="530" dirty="0">
                <a:effectLst/>
                <a:ea typeface="Calibri" panose="020F0502020204030204" pitchFamily="34" charset="0"/>
                <a:cs typeface="Times New Roman" panose="02020603050405020304" pitchFamily="18" charset="0"/>
              </a:rPr>
              <a:t>, Alves, E., João, A., Ferreira, R., Guedes, L. and Fonseca, C. (2023). A rapid literature review on the health-related outcomes of long-term person-centered care models in adults with chronic illness. </a:t>
            </a:r>
            <a:r>
              <a:rPr lang="en-US" sz="530" i="1" dirty="0">
                <a:effectLst/>
                <a:ea typeface="Calibri" panose="020F0502020204030204" pitchFamily="34" charset="0"/>
                <a:cs typeface="Times New Roman" panose="02020603050405020304" pitchFamily="18" charset="0"/>
              </a:rPr>
              <a:t>Frontiers in Public Health</a:t>
            </a:r>
            <a:r>
              <a:rPr lang="en-US" sz="530" dirty="0">
                <a:effectLst/>
                <a:ea typeface="Calibri" panose="020F0502020204030204" pitchFamily="34" charset="0"/>
                <a:cs typeface="Times New Roman" panose="02020603050405020304" pitchFamily="18" charset="0"/>
              </a:rPr>
              <a:t>, 11(11). doi:https://doi.org/10.3389/fpubh.2023.1213816.</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err="1">
                <a:effectLst/>
                <a:ea typeface="Calibri" panose="020F0502020204030204" pitchFamily="34" charset="0"/>
                <a:cs typeface="Times New Roman" panose="02020603050405020304" pitchFamily="18" charset="0"/>
              </a:rPr>
              <a:t>Felsky</a:t>
            </a:r>
            <a:r>
              <a:rPr lang="en-US" sz="530" dirty="0">
                <a:effectLst/>
                <a:ea typeface="Calibri" panose="020F0502020204030204" pitchFamily="34" charset="0"/>
                <a:cs typeface="Times New Roman" panose="02020603050405020304" pitchFamily="18" charset="0"/>
              </a:rPr>
              <a:t>, D., </a:t>
            </a:r>
            <a:r>
              <a:rPr lang="en-US" sz="530" dirty="0" err="1">
                <a:effectLst/>
                <a:ea typeface="Calibri" panose="020F0502020204030204" pitchFamily="34" charset="0"/>
                <a:cs typeface="Times New Roman" panose="02020603050405020304" pitchFamily="18" charset="0"/>
              </a:rPr>
              <a:t>Cannitelli</a:t>
            </a:r>
            <a:r>
              <a:rPr lang="en-US" sz="530" dirty="0">
                <a:effectLst/>
                <a:ea typeface="Calibri" panose="020F0502020204030204" pitchFamily="34" charset="0"/>
                <a:cs typeface="Times New Roman" panose="02020603050405020304" pitchFamily="18" charset="0"/>
              </a:rPr>
              <a:t>, A. and Pipitone, J. (2023). Whole Person Modeling: a transdisciplinary approach to mental health research. </a:t>
            </a:r>
            <a:r>
              <a:rPr lang="en-US" sz="530" i="1" dirty="0">
                <a:effectLst/>
                <a:ea typeface="Calibri" panose="020F0502020204030204" pitchFamily="34" charset="0"/>
                <a:cs typeface="Times New Roman" panose="02020603050405020304" pitchFamily="18" charset="0"/>
              </a:rPr>
              <a:t>Discover Mental Health</a:t>
            </a:r>
            <a:r>
              <a:rPr lang="en-US" sz="530" dirty="0">
                <a:effectLst/>
                <a:ea typeface="Calibri" panose="020F0502020204030204" pitchFamily="34" charset="0"/>
                <a:cs typeface="Times New Roman" panose="02020603050405020304" pitchFamily="18" charset="0"/>
              </a:rPr>
              <a:t>, 3(1). doi:https://doi.org/10.1007/s44192-023-00041-6.</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Feng, J. (2022). Adopting the Power of Strengths Based Approaches. </a:t>
            </a:r>
            <a:r>
              <a:rPr lang="en-US" sz="530" i="1" dirty="0">
                <a:effectLst/>
                <a:ea typeface="Calibri" panose="020F0502020204030204" pitchFamily="34" charset="0"/>
                <a:cs typeface="Times New Roman" panose="02020603050405020304" pitchFamily="18" charset="0"/>
              </a:rPr>
              <a:t>Advances in educational marketing, administration, and leadership book series</a:t>
            </a:r>
            <a:r>
              <a:rPr lang="en-US" sz="530" dirty="0">
                <a:effectLst/>
                <a:ea typeface="Calibri" panose="020F0502020204030204" pitchFamily="34" charset="0"/>
                <a:cs typeface="Times New Roman" panose="02020603050405020304" pitchFamily="18" charset="0"/>
              </a:rPr>
              <a:t>, pp.240–255. doi:https://doi.org/10.4018/978-1-7998-8860-4.ch011.</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Filip, R., </a:t>
            </a:r>
            <a:r>
              <a:rPr lang="en-US" sz="530" dirty="0" err="1">
                <a:effectLst/>
                <a:ea typeface="Calibri" panose="020F0502020204030204" pitchFamily="34" charset="0"/>
                <a:cs typeface="Times New Roman" panose="02020603050405020304" pitchFamily="18" charset="0"/>
              </a:rPr>
              <a:t>Puscaselu</a:t>
            </a:r>
            <a:r>
              <a:rPr lang="en-US" sz="530" dirty="0">
                <a:effectLst/>
                <a:ea typeface="Calibri" panose="020F0502020204030204" pitchFamily="34" charset="0"/>
                <a:cs typeface="Times New Roman" panose="02020603050405020304" pitchFamily="18" charset="0"/>
              </a:rPr>
              <a:t>, R.G., </a:t>
            </a:r>
            <a:r>
              <a:rPr lang="en-US" sz="530" dirty="0" err="1">
                <a:effectLst/>
                <a:ea typeface="Calibri" panose="020F0502020204030204" pitchFamily="34" charset="0"/>
                <a:cs typeface="Times New Roman" panose="02020603050405020304" pitchFamily="18" charset="0"/>
              </a:rPr>
              <a:t>Anchidin-Norocel</a:t>
            </a:r>
            <a:r>
              <a:rPr lang="en-US" sz="530" dirty="0">
                <a:effectLst/>
                <a:ea typeface="Calibri" panose="020F0502020204030204" pitchFamily="34" charset="0"/>
                <a:cs typeface="Times New Roman" panose="02020603050405020304" pitchFamily="18" charset="0"/>
              </a:rPr>
              <a:t>, L., </a:t>
            </a:r>
            <a:r>
              <a:rPr lang="en-US" sz="530" dirty="0" err="1">
                <a:effectLst/>
                <a:ea typeface="Calibri" panose="020F0502020204030204" pitchFamily="34" charset="0"/>
                <a:cs typeface="Times New Roman" panose="02020603050405020304" pitchFamily="18" charset="0"/>
              </a:rPr>
              <a:t>Dimian</a:t>
            </a:r>
            <a:r>
              <a:rPr lang="en-US" sz="530" dirty="0">
                <a:effectLst/>
                <a:ea typeface="Calibri" panose="020F0502020204030204" pitchFamily="34" charset="0"/>
                <a:cs typeface="Times New Roman" panose="02020603050405020304" pitchFamily="18" charset="0"/>
              </a:rPr>
              <a:t>, M. and Savage, W.K. (2022). Global Challenges to Public Health Care Systems during the COVID-19 Pandemic: a Review of Pandemic Measures and Problems. </a:t>
            </a:r>
            <a:r>
              <a:rPr lang="en-US" sz="530" i="1" dirty="0">
                <a:effectLst/>
                <a:ea typeface="Calibri" panose="020F0502020204030204" pitchFamily="34" charset="0"/>
                <a:cs typeface="Times New Roman" panose="02020603050405020304" pitchFamily="18" charset="0"/>
              </a:rPr>
              <a:t>Journal of Personalized Medicine</a:t>
            </a:r>
            <a:r>
              <a:rPr lang="en-US" sz="530" dirty="0">
                <a:effectLst/>
                <a:ea typeface="Calibri" panose="020F0502020204030204" pitchFamily="34" charset="0"/>
                <a:cs typeface="Times New Roman" panose="02020603050405020304" pitchFamily="18" charset="0"/>
              </a:rPr>
              <a:t>, [online] 12(8), p.1295. doi:https://doi.org/10.3390/jpm12081295.</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Florin </a:t>
            </a:r>
            <a:r>
              <a:rPr lang="en-US" sz="530" dirty="0" err="1">
                <a:effectLst/>
                <a:ea typeface="Calibri" panose="020F0502020204030204" pitchFamily="34" charset="0"/>
                <a:cs typeface="Times New Roman" panose="02020603050405020304" pitchFamily="18" charset="0"/>
              </a:rPr>
              <a:t>Gaiseanu</a:t>
            </a:r>
            <a:r>
              <a:rPr lang="en-US" sz="530" dirty="0">
                <a:effectLst/>
                <a:ea typeface="Calibri" panose="020F0502020204030204" pitchFamily="34" charset="0"/>
                <a:cs typeface="Times New Roman" panose="02020603050405020304" pitchFamily="18" charset="0"/>
              </a:rPr>
              <a:t> (2021). Solution to the Mind-Body Relation Problem: Information. </a:t>
            </a:r>
            <a:r>
              <a:rPr lang="en-US" sz="530" i="1" dirty="0">
                <a:effectLst/>
                <a:ea typeface="Calibri" panose="020F0502020204030204" pitchFamily="34" charset="0"/>
                <a:cs typeface="Times New Roman" panose="02020603050405020304" pitchFamily="18" charset="0"/>
              </a:rPr>
              <a:t>Philosophy Study</a:t>
            </a:r>
            <a:r>
              <a:rPr lang="en-US" sz="530" dirty="0">
                <a:effectLst/>
                <a:ea typeface="Calibri" panose="020F0502020204030204" pitchFamily="34" charset="0"/>
                <a:cs typeface="Times New Roman" panose="02020603050405020304" pitchFamily="18" charset="0"/>
              </a:rPr>
              <a:t>, 11(1). doi:https://doi.org/10.17265/2159-5313/2021.01.004.</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Frost, R., Walters, K., Wilcock, J., Robinson, L., Harrison Dening, K., Knapp, M., Allan, L. and Rait, G., 2021. Mapping post-diagnostic dementia care in England: an e-survey. </a:t>
            </a:r>
            <a:r>
              <a:rPr lang="en-US" sz="530" i="1" dirty="0">
                <a:effectLst/>
                <a:ea typeface="Calibri" panose="020F0502020204030204" pitchFamily="34" charset="0"/>
                <a:cs typeface="Times New Roman" panose="02020603050405020304" pitchFamily="18" charset="0"/>
              </a:rPr>
              <a:t>Journal of Integrated Care</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29</a:t>
            </a:r>
            <a:r>
              <a:rPr lang="en-US" sz="530" dirty="0">
                <a:effectLst/>
                <a:ea typeface="Calibri" panose="020F0502020204030204" pitchFamily="34" charset="0"/>
                <a:cs typeface="Times New Roman" panose="02020603050405020304" pitchFamily="18" charset="0"/>
              </a:rPr>
              <a:t>(1), pp.22-36. </a:t>
            </a:r>
            <a:r>
              <a:rPr lang="en-US" sz="530" u="sng" dirty="0">
                <a:solidFill>
                  <a:srgbClr val="0563C1"/>
                </a:solidFill>
                <a:effectLst/>
                <a:ea typeface="Calibri" panose="020F0502020204030204" pitchFamily="34" charset="0"/>
                <a:cs typeface="Times New Roman" panose="02020603050405020304" pitchFamily="18" charset="0"/>
                <a:hlinkClick r:id="rId6"/>
              </a:rPr>
              <a:t>https://eprints.lse.ac.uk/104090/1/Knapp.pdf</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Giebel, C., Reilly, S., Gabbay, M., Dickinson, J., Tetlow, H., Hogan, H., Griffiths, A. and Cooper, C., 2023. Dementia care navigation: A systematic review on different service types and their prevalence. </a:t>
            </a:r>
            <a:r>
              <a:rPr lang="en-US" sz="530" i="1" dirty="0">
                <a:effectLst/>
                <a:ea typeface="Calibri" panose="020F0502020204030204" pitchFamily="34" charset="0"/>
                <a:cs typeface="Times New Roman" panose="02020603050405020304" pitchFamily="18" charset="0"/>
              </a:rPr>
              <a:t>International Journal of Geriatric Psychiatry</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38</a:t>
            </a:r>
            <a:r>
              <a:rPr lang="en-US" sz="530" dirty="0">
                <a:effectLst/>
                <a:ea typeface="Calibri" panose="020F0502020204030204" pitchFamily="34" charset="0"/>
                <a:cs typeface="Times New Roman" panose="02020603050405020304" pitchFamily="18" charset="0"/>
              </a:rPr>
              <a:t>(8), p.e5977. </a:t>
            </a:r>
            <a:r>
              <a:rPr lang="en-US" sz="530" u="sng" dirty="0">
                <a:solidFill>
                  <a:srgbClr val="0563C1"/>
                </a:solidFill>
                <a:effectLst/>
                <a:ea typeface="Calibri" panose="020F0502020204030204" pitchFamily="34" charset="0"/>
                <a:cs typeface="Times New Roman" panose="02020603050405020304" pitchFamily="18" charset="0"/>
                <a:hlinkClick r:id="rId7"/>
              </a:rPr>
              <a:t>https://onlinelibrary.wiley.com/doi/pdfdirect/10.1002/gps.5977</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Gottlieb, L.N., Gottlieb, B. and Bitzas, V. (2021). Creating Empowering Conditions for Nurses with Workplace Autonomy and agency: How Healthcare Leaders Could Be Guided by strengths-based Nursing and Healthcare Leadership. </a:t>
            </a:r>
            <a:r>
              <a:rPr lang="en-US" sz="530" i="1" dirty="0">
                <a:effectLst/>
                <a:ea typeface="Calibri" panose="020F0502020204030204" pitchFamily="34" charset="0"/>
                <a:cs typeface="Times New Roman" panose="02020603050405020304" pitchFamily="18" charset="0"/>
              </a:rPr>
              <a:t>Journal of Healthcare Leadership</a:t>
            </a:r>
            <a:r>
              <a:rPr lang="en-US" sz="530" dirty="0">
                <a:effectLst/>
                <a:ea typeface="Calibri" panose="020F0502020204030204" pitchFamily="34" charset="0"/>
                <a:cs typeface="Times New Roman" panose="02020603050405020304" pitchFamily="18" charset="0"/>
              </a:rPr>
              <a:t>, [online] 13(13), pp.169–181. doi:https://doi.org/10.2147/jhl.s221141.</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Gray, K.L., Moniz‐Cook, E., Reichelt, K., Duffy, F. and James, I.A., 2022. Professional perspectives on applying the NICE and British Psychological Society Guidelines for the management of Behaviours that Challenge in dementia care: an e‐survey. </a:t>
            </a:r>
            <a:r>
              <a:rPr lang="en-US" sz="530" i="1" dirty="0">
                <a:effectLst/>
                <a:ea typeface="Calibri" panose="020F0502020204030204" pitchFamily="34" charset="0"/>
                <a:cs typeface="Times New Roman" panose="02020603050405020304" pitchFamily="18" charset="0"/>
              </a:rPr>
              <a:t>British Journal of Clinical Psychology</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61</a:t>
            </a:r>
            <a:r>
              <a:rPr lang="en-US" sz="530" dirty="0">
                <a:effectLst/>
                <a:ea typeface="Calibri" panose="020F0502020204030204" pitchFamily="34" charset="0"/>
                <a:cs typeface="Times New Roman" panose="02020603050405020304" pitchFamily="18" charset="0"/>
              </a:rPr>
              <a:t>(1), pp.112-131. </a:t>
            </a:r>
            <a:r>
              <a:rPr lang="en-US" sz="530" u="sng" dirty="0">
                <a:solidFill>
                  <a:srgbClr val="0563C1"/>
                </a:solidFill>
                <a:effectLst/>
                <a:ea typeface="Calibri" panose="020F0502020204030204" pitchFamily="34" charset="0"/>
                <a:cs typeface="Times New Roman" panose="02020603050405020304" pitchFamily="18" charset="0"/>
                <a:hlinkClick r:id="rId8"/>
              </a:rPr>
              <a:t>https://bpspsychub.onlinelibrary.wiley.com/doi/pdf/10.1111/bjc.12316</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Hermann, P. and Zerr, I. (2022). Rapidly progressive dementias — </a:t>
            </a:r>
            <a:r>
              <a:rPr lang="en-US" sz="530" dirty="0" err="1">
                <a:effectLst/>
                <a:ea typeface="Calibri" panose="020F0502020204030204" pitchFamily="34" charset="0"/>
                <a:cs typeface="Times New Roman" panose="02020603050405020304" pitchFamily="18" charset="0"/>
              </a:rPr>
              <a:t>aetiologies</a:t>
            </a:r>
            <a:r>
              <a:rPr lang="en-US" sz="530" dirty="0">
                <a:effectLst/>
                <a:ea typeface="Calibri" panose="020F0502020204030204" pitchFamily="34" charset="0"/>
                <a:cs typeface="Times New Roman" panose="02020603050405020304" pitchFamily="18" charset="0"/>
              </a:rPr>
              <a:t>, diagnosis and management. </a:t>
            </a:r>
            <a:r>
              <a:rPr lang="en-US" sz="530" i="1" dirty="0">
                <a:effectLst/>
                <a:ea typeface="Calibri" panose="020F0502020204030204" pitchFamily="34" charset="0"/>
                <a:cs typeface="Times New Roman" panose="02020603050405020304" pitchFamily="18" charset="0"/>
              </a:rPr>
              <a:t>Nature Reviews Neurology</a:t>
            </a:r>
            <a:r>
              <a:rPr lang="en-US" sz="530" dirty="0">
                <a:effectLst/>
                <a:ea typeface="Calibri" panose="020F0502020204030204" pitchFamily="34" charset="0"/>
                <a:cs typeface="Times New Roman" panose="02020603050405020304" pitchFamily="18" charset="0"/>
              </a:rPr>
              <a:t>, 18(1). doi:https://doi.org/10.1038/s41582-022-00659-0.</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Husain, K., Sarhan, S., Abdulla, A., Asal </a:t>
            </a:r>
            <a:r>
              <a:rPr lang="en-US" sz="530" dirty="0" err="1">
                <a:effectLst/>
                <a:ea typeface="Calibri" panose="020F0502020204030204" pitchFamily="34" charset="0"/>
                <a:cs typeface="Times New Roman" panose="02020603050405020304" pitchFamily="18" charset="0"/>
              </a:rPr>
              <a:t>Buhasan</a:t>
            </a:r>
            <a:r>
              <a:rPr lang="en-US" sz="530" dirty="0">
                <a:effectLst/>
                <a:ea typeface="Calibri" panose="020F0502020204030204" pitchFamily="34" charset="0"/>
                <a:cs typeface="Times New Roman" panose="02020603050405020304" pitchFamily="18" charset="0"/>
              </a:rPr>
              <a:t>, Abu and Butler, A.E. (2023). Dementia in Diabetes: The Role of Hypoglycemia. </a:t>
            </a:r>
            <a:r>
              <a:rPr lang="en-US" sz="530" i="1" dirty="0">
                <a:effectLst/>
                <a:ea typeface="Calibri" panose="020F0502020204030204" pitchFamily="34" charset="0"/>
                <a:cs typeface="Times New Roman" panose="02020603050405020304" pitchFamily="18" charset="0"/>
              </a:rPr>
              <a:t>International Journal of Molecular Sciences</a:t>
            </a:r>
            <a:r>
              <a:rPr lang="en-US" sz="530" dirty="0">
                <a:effectLst/>
                <a:ea typeface="Calibri" panose="020F0502020204030204" pitchFamily="34" charset="0"/>
                <a:cs typeface="Times New Roman" panose="02020603050405020304" pitchFamily="18" charset="0"/>
              </a:rPr>
              <a:t>, 24(12), pp.9846–9846. doi:https://doi.org/10.3390/ijms24129846.</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Intern, A. (2025) </a:t>
            </a:r>
            <a:r>
              <a:rPr lang="en-US" sz="530" i="1" dirty="0">
                <a:effectLst/>
                <a:ea typeface="Calibri" panose="020F0502020204030204" pitchFamily="34" charset="0"/>
                <a:cs typeface="Times New Roman" panose="02020603050405020304" pitchFamily="18" charset="0"/>
              </a:rPr>
              <a:t>How to recognize, treat, and live with Dementia</a:t>
            </a:r>
            <a:r>
              <a:rPr lang="en-US" sz="530" dirty="0">
                <a:effectLst/>
                <a:ea typeface="Calibri" panose="020F0502020204030204" pitchFamily="34" charset="0"/>
                <a:cs typeface="Times New Roman" panose="02020603050405020304" pitchFamily="18" charset="0"/>
              </a:rPr>
              <a:t>, </a:t>
            </a:r>
            <a:r>
              <a:rPr lang="en-US" sz="530" i="1" dirty="0" err="1">
                <a:effectLst/>
                <a:ea typeface="Calibri" panose="020F0502020204030204" pitchFamily="34" charset="0"/>
                <a:cs typeface="Times New Roman" panose="02020603050405020304" pitchFamily="18" charset="0"/>
              </a:rPr>
              <a:t>Acenda</a:t>
            </a:r>
            <a:r>
              <a:rPr lang="en-US" sz="530" dirty="0">
                <a:effectLst/>
                <a:ea typeface="Calibri" panose="020F0502020204030204" pitchFamily="34" charset="0"/>
                <a:cs typeface="Times New Roman" panose="02020603050405020304" pitchFamily="18" charset="0"/>
              </a:rPr>
              <a:t>. Available at: https://acendahealth.org/blog/how-to-recognize-treat-and-live-with-dementia/ (Accessed: 5 December 2025). </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James, T., Mukadam, N., </a:t>
            </a:r>
            <a:r>
              <a:rPr lang="en-US" sz="530" dirty="0" err="1">
                <a:effectLst/>
                <a:ea typeface="Calibri" panose="020F0502020204030204" pitchFamily="34" charset="0"/>
                <a:cs typeface="Times New Roman" panose="02020603050405020304" pitchFamily="18" charset="0"/>
              </a:rPr>
              <a:t>Sommerlad</a:t>
            </a:r>
            <a:r>
              <a:rPr lang="en-US" sz="530" dirty="0">
                <a:effectLst/>
                <a:ea typeface="Calibri" panose="020F0502020204030204" pitchFamily="34" charset="0"/>
                <a:cs typeface="Times New Roman" panose="02020603050405020304" pitchFamily="18" charset="0"/>
              </a:rPr>
              <a:t>, A., Pour, H.R., Knowles, M., Azocar, I. and Livingston, G., 2022. Protection against discrimination in national dementia guideline recommendations: a systematic review. </a:t>
            </a:r>
            <a:r>
              <a:rPr lang="en-US" sz="530" i="1" dirty="0">
                <a:effectLst/>
                <a:ea typeface="Calibri" panose="020F0502020204030204" pitchFamily="34" charset="0"/>
                <a:cs typeface="Times New Roman" panose="02020603050405020304" pitchFamily="18" charset="0"/>
              </a:rPr>
              <a:t>PLoS Medicine</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19</a:t>
            </a:r>
            <a:r>
              <a:rPr lang="en-US" sz="530" dirty="0">
                <a:effectLst/>
                <a:ea typeface="Calibri" panose="020F0502020204030204" pitchFamily="34" charset="0"/>
                <a:cs typeface="Times New Roman" panose="02020603050405020304" pitchFamily="18" charset="0"/>
              </a:rPr>
              <a:t>(1), p.e1003860. </a:t>
            </a:r>
            <a:r>
              <a:rPr lang="en-US" sz="530" u="sng" dirty="0">
                <a:solidFill>
                  <a:srgbClr val="0563C1"/>
                </a:solidFill>
                <a:effectLst/>
                <a:ea typeface="Calibri" panose="020F0502020204030204" pitchFamily="34" charset="0"/>
                <a:cs typeface="Times New Roman" panose="02020603050405020304" pitchFamily="18" charset="0"/>
                <a:hlinkClick r:id="rId9"/>
              </a:rPr>
              <a:t>https://journals.plos.org/plosmedicine/article/file?id=10.1371/journal.pmed.1003860&amp;type=printable</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Jeon, Y.H., Krein, L., O’Connor, C.M., </a:t>
            </a:r>
            <a:r>
              <a:rPr lang="en-US" sz="530" dirty="0" err="1">
                <a:effectLst/>
                <a:ea typeface="Calibri" panose="020F0502020204030204" pitchFamily="34" charset="0"/>
                <a:cs typeface="Times New Roman" panose="02020603050405020304" pitchFamily="18" charset="0"/>
              </a:rPr>
              <a:t>Mowszowski</a:t>
            </a:r>
            <a:r>
              <a:rPr lang="en-US" sz="530" dirty="0">
                <a:effectLst/>
                <a:ea typeface="Calibri" panose="020F0502020204030204" pitchFamily="34" charset="0"/>
                <a:cs typeface="Times New Roman" panose="02020603050405020304" pitchFamily="18" charset="0"/>
              </a:rPr>
              <a:t>, L., Duffy, S., </a:t>
            </a:r>
            <a:r>
              <a:rPr lang="en-US" sz="530" dirty="0" err="1">
                <a:effectLst/>
                <a:ea typeface="Calibri" panose="020F0502020204030204" pitchFamily="34" charset="0"/>
                <a:cs typeface="Times New Roman" panose="02020603050405020304" pitchFamily="18" charset="0"/>
              </a:rPr>
              <a:t>Seeher</a:t>
            </a:r>
            <a:r>
              <a:rPr lang="en-US" sz="530" dirty="0">
                <a:effectLst/>
                <a:ea typeface="Calibri" panose="020F0502020204030204" pitchFamily="34" charset="0"/>
                <a:cs typeface="Times New Roman" panose="02020603050405020304" pitchFamily="18" charset="0"/>
              </a:rPr>
              <a:t>, K. and Rauch, A., 2023. A systematic review of quality dementia clinical guidelines for the development of WHO’s package of interventions for rehabilitation. </a:t>
            </a:r>
            <a:r>
              <a:rPr lang="en-US" sz="530" i="1" dirty="0">
                <a:effectLst/>
                <a:ea typeface="Calibri" panose="020F0502020204030204" pitchFamily="34" charset="0"/>
                <a:cs typeface="Times New Roman" panose="02020603050405020304" pitchFamily="18" charset="0"/>
              </a:rPr>
              <a:t>The Gerontologist</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63</a:t>
            </a:r>
            <a:r>
              <a:rPr lang="en-US" sz="530" dirty="0">
                <a:effectLst/>
                <a:ea typeface="Calibri" panose="020F0502020204030204" pitchFamily="34" charset="0"/>
                <a:cs typeface="Times New Roman" panose="02020603050405020304" pitchFamily="18" charset="0"/>
              </a:rPr>
              <a:t>(9), pp.1536-1555. </a:t>
            </a:r>
            <a:r>
              <a:rPr lang="en-US" sz="530" u="sng" dirty="0">
                <a:solidFill>
                  <a:srgbClr val="0563C1"/>
                </a:solidFill>
                <a:effectLst/>
                <a:ea typeface="Calibri" panose="020F0502020204030204" pitchFamily="34" charset="0"/>
                <a:cs typeface="Times New Roman" panose="02020603050405020304" pitchFamily="18" charset="0"/>
                <a:hlinkClick r:id="rId10"/>
              </a:rPr>
              <a:t>https://academic.oup.com/gerontologist/article-pdf/63/9/1536/52191032/gnac105.pdf</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Ljungholm, L., Edin-Liljegren, A., Ekstedt, M. and Klinga, C. (2022). What is needed for continuity of care and how can we achieve it? – Perceptions among multiprofessionals on the chronic care trajectory. </a:t>
            </a:r>
            <a:r>
              <a:rPr lang="en-US" sz="530" i="1" dirty="0">
                <a:effectLst/>
                <a:ea typeface="Calibri" panose="020F0502020204030204" pitchFamily="34" charset="0"/>
                <a:cs typeface="Times New Roman" panose="02020603050405020304" pitchFamily="18" charset="0"/>
              </a:rPr>
              <a:t>BMC Health Services Research</a:t>
            </a:r>
            <a:r>
              <a:rPr lang="en-US" sz="530" dirty="0">
                <a:effectLst/>
                <a:ea typeface="Calibri" panose="020F0502020204030204" pitchFamily="34" charset="0"/>
                <a:cs typeface="Times New Roman" panose="02020603050405020304" pitchFamily="18" charset="0"/>
              </a:rPr>
              <a:t>, 22(1).</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McKee, M., Dunnell, K., Anderson, M., </a:t>
            </a:r>
            <a:r>
              <a:rPr lang="en-US" sz="530" dirty="0" err="1">
                <a:effectLst/>
                <a:ea typeface="Calibri" panose="020F0502020204030204" pitchFamily="34" charset="0"/>
                <a:cs typeface="Times New Roman" panose="02020603050405020304" pitchFamily="18" charset="0"/>
              </a:rPr>
              <a:t>Brayne</a:t>
            </a:r>
            <a:r>
              <a:rPr lang="en-US" sz="530" dirty="0">
                <a:effectLst/>
                <a:ea typeface="Calibri" panose="020F0502020204030204" pitchFamily="34" charset="0"/>
                <a:cs typeface="Times New Roman" panose="02020603050405020304" pitchFamily="18" charset="0"/>
              </a:rPr>
              <a:t>, C., Charlesworth, A., Johnston-Webber, C., Knapp, M., McGuire, A., Newton, J.N., Taylor, D. and Watt, R.G. (2021). The changing health needs of the UK population. </a:t>
            </a:r>
            <a:r>
              <a:rPr lang="en-US" sz="530" i="1" dirty="0">
                <a:effectLst/>
                <a:ea typeface="Calibri" panose="020F0502020204030204" pitchFamily="34" charset="0"/>
                <a:cs typeface="Times New Roman" panose="02020603050405020304" pitchFamily="18" charset="0"/>
              </a:rPr>
              <a:t>The Lancet</a:t>
            </a:r>
            <a:r>
              <a:rPr lang="en-US" sz="530" dirty="0">
                <a:effectLst/>
                <a:ea typeface="Calibri" panose="020F0502020204030204" pitchFamily="34" charset="0"/>
                <a:cs typeface="Times New Roman" panose="02020603050405020304" pitchFamily="18" charset="0"/>
              </a:rPr>
              <a:t>, 397(10288), pp.1979–1991. doi:https://www.thelancet.com/journals/lancet/article/PIIS0140-6736(21)00229-4/abstract.</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Pit, S.W., </a:t>
            </a:r>
            <a:r>
              <a:rPr lang="en-US" sz="530" dirty="0" err="1">
                <a:effectLst/>
                <a:ea typeface="Calibri" panose="020F0502020204030204" pitchFamily="34" charset="0"/>
                <a:cs typeface="Times New Roman" panose="02020603050405020304" pitchFamily="18" charset="0"/>
              </a:rPr>
              <a:t>Horstmanshof</a:t>
            </a:r>
            <a:r>
              <a:rPr lang="en-US" sz="530" dirty="0">
                <a:effectLst/>
                <a:ea typeface="Calibri" panose="020F0502020204030204" pitchFamily="34" charset="0"/>
                <a:cs typeface="Times New Roman" panose="02020603050405020304" pitchFamily="18" charset="0"/>
              </a:rPr>
              <a:t>, L., </a:t>
            </a:r>
            <a:r>
              <a:rPr lang="en-US" sz="530" dirty="0" err="1">
                <a:effectLst/>
                <a:ea typeface="Calibri" panose="020F0502020204030204" pitchFamily="34" charset="0"/>
                <a:cs typeface="Times New Roman" panose="02020603050405020304" pitchFamily="18" charset="0"/>
              </a:rPr>
              <a:t>Moehead</a:t>
            </a:r>
            <a:r>
              <a:rPr lang="en-US" sz="530" dirty="0">
                <a:effectLst/>
                <a:ea typeface="Calibri" panose="020F0502020204030204" pitchFamily="34" charset="0"/>
                <a:cs typeface="Times New Roman" panose="02020603050405020304" pitchFamily="18" charset="0"/>
              </a:rPr>
              <a:t>, A., Hayes, O., </a:t>
            </a:r>
            <a:r>
              <a:rPr lang="en-US" sz="530" dirty="0" err="1">
                <a:effectLst/>
                <a:ea typeface="Calibri" panose="020F0502020204030204" pitchFamily="34" charset="0"/>
                <a:cs typeface="Times New Roman" panose="02020603050405020304" pitchFamily="18" charset="0"/>
              </a:rPr>
              <a:t>Schache</a:t>
            </a:r>
            <a:r>
              <a:rPr lang="en-US" sz="530" dirty="0">
                <a:effectLst/>
                <a:ea typeface="Calibri" panose="020F0502020204030204" pitchFamily="34" charset="0"/>
                <a:cs typeface="Times New Roman" panose="02020603050405020304" pitchFamily="18" charset="0"/>
              </a:rPr>
              <a:t>, V. and Parkinson, L., 2024. International standards for dementia workforce education and training: A scoping review. </a:t>
            </a:r>
            <a:r>
              <a:rPr lang="en-US" sz="530" i="1" dirty="0">
                <a:effectLst/>
                <a:ea typeface="Calibri" panose="020F0502020204030204" pitchFamily="34" charset="0"/>
                <a:cs typeface="Times New Roman" panose="02020603050405020304" pitchFamily="18" charset="0"/>
              </a:rPr>
              <a:t>The gerontologist</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64</a:t>
            </a:r>
            <a:r>
              <a:rPr lang="en-US" sz="530" dirty="0">
                <a:effectLst/>
                <a:ea typeface="Calibri" panose="020F0502020204030204" pitchFamily="34" charset="0"/>
                <a:cs typeface="Times New Roman" panose="02020603050405020304" pitchFamily="18" charset="0"/>
              </a:rPr>
              <a:t>(2), p.gnad023. </a:t>
            </a:r>
            <a:r>
              <a:rPr lang="en-US" sz="530" u="sng" dirty="0">
                <a:solidFill>
                  <a:srgbClr val="0563C1"/>
                </a:solidFill>
                <a:effectLst/>
                <a:ea typeface="Calibri" panose="020F0502020204030204" pitchFamily="34" charset="0"/>
                <a:cs typeface="Times New Roman" panose="02020603050405020304" pitchFamily="18" charset="0"/>
                <a:hlinkClick r:id="rId11"/>
              </a:rPr>
              <a:t>https://academic.oup.com/gerontologist/article-pdf/doi/10.1093/geront/gnad023/56454383/gnad023.pdf</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Smith, H.C., Petersen, I., Hayes, J.F., Jordan, K.P., Boman, M., Banerjee, S., Walters, K., Cooper, C. and Bazo-Alvarez, J.C., 2025. Antipsychotic prescriptions in people with dementia in primary care: a cohort study investigating adherence of dose and duration to UK clinical guidelines. </a:t>
            </a:r>
            <a:r>
              <a:rPr lang="en-US" sz="530" i="1" dirty="0">
                <a:effectLst/>
                <a:ea typeface="Calibri" panose="020F0502020204030204" pitchFamily="34" charset="0"/>
                <a:cs typeface="Times New Roman" panose="02020603050405020304" pitchFamily="18" charset="0"/>
              </a:rPr>
              <a:t>The Lancet Psychiatry</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12</a:t>
            </a:r>
            <a:r>
              <a:rPr lang="en-US" sz="530" dirty="0">
                <a:effectLst/>
                <a:ea typeface="Calibri" panose="020F0502020204030204" pitchFamily="34" charset="0"/>
                <a:cs typeface="Times New Roman" panose="02020603050405020304" pitchFamily="18" charset="0"/>
              </a:rPr>
              <a:t>(10), pp.758-767. </a:t>
            </a:r>
            <a:r>
              <a:rPr lang="en-US" sz="530" u="sng" dirty="0">
                <a:solidFill>
                  <a:srgbClr val="0563C1"/>
                </a:solidFill>
                <a:effectLst/>
                <a:ea typeface="Calibri" panose="020F0502020204030204" pitchFamily="34" charset="0"/>
                <a:cs typeface="Times New Roman" panose="02020603050405020304" pitchFamily="18" charset="0"/>
                <a:hlinkClick r:id="rId12"/>
              </a:rPr>
              <a:t>https://www.thelancet.com/pdfs/journals/lanpsy/PIIS2215-0366(25)00261-5.pdf</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Steele, C., Berry, K. and Brown, L.J.E. (2021). Healthcare professionals’ experiences of using a biopsychosocial approach to understand behavioural and psychological symptoms of dementia: A qualitative interview study. </a:t>
            </a:r>
            <a:r>
              <a:rPr lang="en-US" sz="530" i="1" dirty="0">
                <a:effectLst/>
                <a:ea typeface="Calibri" panose="020F0502020204030204" pitchFamily="34" charset="0"/>
                <a:cs typeface="Times New Roman" panose="02020603050405020304" pitchFamily="18" charset="0"/>
              </a:rPr>
              <a:t>International Journal of Older People Nursing</a:t>
            </a:r>
            <a:r>
              <a:rPr lang="en-US" sz="530" dirty="0">
                <a:effectLst/>
                <a:ea typeface="Calibri" panose="020F0502020204030204" pitchFamily="34" charset="0"/>
                <a:cs typeface="Times New Roman" panose="02020603050405020304" pitchFamily="18" charset="0"/>
              </a:rPr>
              <a:t>, [online] 17(2). doi:https://doi.org/10.1111/opn.12427.</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Tampi, R.R. and </a:t>
            </a:r>
            <a:r>
              <a:rPr lang="en-US" sz="530" dirty="0" err="1">
                <a:effectLst/>
                <a:ea typeface="Calibri" panose="020F0502020204030204" pitchFamily="34" charset="0"/>
                <a:cs typeface="Times New Roman" panose="02020603050405020304" pitchFamily="18" charset="0"/>
              </a:rPr>
              <a:t>Jeste</a:t>
            </a:r>
            <a:r>
              <a:rPr lang="en-US" sz="530" dirty="0">
                <a:effectLst/>
                <a:ea typeface="Calibri" panose="020F0502020204030204" pitchFamily="34" charset="0"/>
                <a:cs typeface="Times New Roman" panose="02020603050405020304" pitchFamily="18" charset="0"/>
              </a:rPr>
              <a:t>, D.V. (2022). Dementia Is More Than Memory Loss: Neuropsychiatric Symptoms of Dementia and Their Nonpharmacological and Pharmacological Management. </a:t>
            </a:r>
            <a:r>
              <a:rPr lang="en-US" sz="530" i="1" dirty="0">
                <a:effectLst/>
                <a:ea typeface="Calibri" panose="020F0502020204030204" pitchFamily="34" charset="0"/>
                <a:cs typeface="Times New Roman" panose="02020603050405020304" pitchFamily="18" charset="0"/>
              </a:rPr>
              <a:t>American Journal of Psychiatry</a:t>
            </a:r>
            <a:r>
              <a:rPr lang="en-US" sz="530" dirty="0">
                <a:effectLst/>
                <a:ea typeface="Calibri" panose="020F0502020204030204" pitchFamily="34" charset="0"/>
                <a:cs typeface="Times New Roman" panose="02020603050405020304" pitchFamily="18" charset="0"/>
              </a:rPr>
              <a:t>, 179(8), pp.528–543. doi:https://doi.org/10.1176/appi.ajp.20220508.</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Tetsuka, S. (2021). Depression and Dementia in Older Adults: A Neuropsychological Review. </a:t>
            </a:r>
            <a:r>
              <a:rPr lang="en-US" sz="530" i="1" dirty="0">
                <a:effectLst/>
                <a:ea typeface="Calibri" panose="020F0502020204030204" pitchFamily="34" charset="0"/>
                <a:cs typeface="Times New Roman" panose="02020603050405020304" pitchFamily="18" charset="0"/>
              </a:rPr>
              <a:t>Aging and Disease</a:t>
            </a:r>
            <a:r>
              <a:rPr lang="en-US" sz="530" dirty="0">
                <a:effectLst/>
                <a:ea typeface="Calibri" panose="020F0502020204030204" pitchFamily="34" charset="0"/>
                <a:cs typeface="Times New Roman" panose="02020603050405020304" pitchFamily="18" charset="0"/>
              </a:rPr>
              <a:t>, [online] 12(8), pp.1920–1934. doi:https://doi.org/10.14336/AD.2021.0526.</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Vinay, R. and Biller-</a:t>
            </a:r>
            <a:r>
              <a:rPr lang="en-US" sz="530" dirty="0" err="1">
                <a:effectLst/>
                <a:ea typeface="Calibri" panose="020F0502020204030204" pitchFamily="34" charset="0"/>
                <a:cs typeface="Times New Roman" panose="02020603050405020304" pitchFamily="18" charset="0"/>
              </a:rPr>
              <a:t>Andorno</a:t>
            </a:r>
            <a:r>
              <a:rPr lang="en-US" sz="530" dirty="0">
                <a:effectLst/>
                <a:ea typeface="Calibri" panose="020F0502020204030204" pitchFamily="34" charset="0"/>
                <a:cs typeface="Times New Roman" panose="02020603050405020304" pitchFamily="18" charset="0"/>
              </a:rPr>
              <a:t>, N., 2023. A critical analysis of national dementia care </a:t>
            </a:r>
            <a:r>
              <a:rPr lang="en-US" sz="530" dirty="0" err="1">
                <a:effectLst/>
                <a:ea typeface="Calibri" panose="020F0502020204030204" pitchFamily="34" charset="0"/>
                <a:cs typeface="Times New Roman" panose="02020603050405020304" pitchFamily="18" charset="0"/>
              </a:rPr>
              <a:t>guidances</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Health Policy</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130</a:t>
            </a:r>
            <a:r>
              <a:rPr lang="en-US" sz="530" dirty="0">
                <a:effectLst/>
                <a:ea typeface="Calibri" panose="020F0502020204030204" pitchFamily="34" charset="0"/>
                <a:cs typeface="Times New Roman" panose="02020603050405020304" pitchFamily="18" charset="0"/>
              </a:rPr>
              <a:t>, p.104736. </a:t>
            </a:r>
            <a:r>
              <a:rPr lang="en-US" sz="530" u="sng" dirty="0">
                <a:solidFill>
                  <a:srgbClr val="0563C1"/>
                </a:solidFill>
                <a:effectLst/>
                <a:ea typeface="Calibri" panose="020F0502020204030204" pitchFamily="34" charset="0"/>
                <a:cs typeface="Times New Roman" panose="02020603050405020304" pitchFamily="18" charset="0"/>
                <a:hlinkClick r:id="rId13"/>
              </a:rPr>
              <a:t>https://www.sciencedirect.com/science/article/pii/S0168851023000398</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Wagner, Z., Kirkegaard, A., Mariano, L.T., Doctor, J.N., Yan, X., Persell, S.D., Goldstein, N.J., Fox, C.R., Brummett, C.M., Romanelli, R.J., Bouskill, K., Martinez, M., </a:t>
            </a:r>
            <a:r>
              <a:rPr lang="en-US" sz="530" dirty="0" err="1">
                <a:effectLst/>
                <a:ea typeface="Calibri" panose="020F0502020204030204" pitchFamily="34" charset="0"/>
                <a:cs typeface="Times New Roman" panose="02020603050405020304" pitchFamily="18" charset="0"/>
              </a:rPr>
              <a:t>Zanocco</a:t>
            </a:r>
            <a:r>
              <a:rPr lang="en-US" sz="530" dirty="0">
                <a:effectLst/>
                <a:ea typeface="Calibri" panose="020F0502020204030204" pitchFamily="34" charset="0"/>
                <a:cs typeface="Times New Roman" panose="02020603050405020304" pitchFamily="18" charset="0"/>
              </a:rPr>
              <a:t>, K., Meeker, D., </a:t>
            </a:r>
            <a:r>
              <a:rPr lang="en-US" sz="530" dirty="0" err="1">
                <a:effectLst/>
                <a:ea typeface="Calibri" panose="020F0502020204030204" pitchFamily="34" charset="0"/>
                <a:cs typeface="Times New Roman" panose="02020603050405020304" pitchFamily="18" charset="0"/>
              </a:rPr>
              <a:t>Mudiganti</a:t>
            </a:r>
            <a:r>
              <a:rPr lang="en-US" sz="530" dirty="0">
                <a:effectLst/>
                <a:ea typeface="Calibri" panose="020F0502020204030204" pitchFamily="34" charset="0"/>
                <a:cs typeface="Times New Roman" panose="02020603050405020304" pitchFamily="18" charset="0"/>
              </a:rPr>
              <a:t>, S., </a:t>
            </a:r>
            <a:r>
              <a:rPr lang="en-US" sz="530" dirty="0" err="1">
                <a:effectLst/>
                <a:ea typeface="Calibri" panose="020F0502020204030204" pitchFamily="34" charset="0"/>
                <a:cs typeface="Times New Roman" panose="02020603050405020304" pitchFamily="18" charset="0"/>
              </a:rPr>
              <a:t>Waljee</a:t>
            </a:r>
            <a:r>
              <a:rPr lang="en-US" sz="530" dirty="0">
                <a:effectLst/>
                <a:ea typeface="Calibri" panose="020F0502020204030204" pitchFamily="34" charset="0"/>
                <a:cs typeface="Times New Roman" panose="02020603050405020304" pitchFamily="18" charset="0"/>
              </a:rPr>
              <a:t>, J. and Watkins, K.E. (2024). Peer Comparison or Guideline-Based Feedback and </a:t>
            </a:r>
            <a:r>
              <a:rPr lang="en-US" sz="530" dirty="0" err="1">
                <a:effectLst/>
                <a:ea typeface="Calibri" panose="020F0502020204030204" pitchFamily="34" charset="0"/>
                <a:cs typeface="Times New Roman" panose="02020603050405020304" pitchFamily="18" charset="0"/>
              </a:rPr>
              <a:t>Postsurgery</a:t>
            </a:r>
            <a:r>
              <a:rPr lang="en-US" sz="530" dirty="0">
                <a:effectLst/>
                <a:ea typeface="Calibri" panose="020F0502020204030204" pitchFamily="34" charset="0"/>
                <a:cs typeface="Times New Roman" panose="02020603050405020304" pitchFamily="18" charset="0"/>
              </a:rPr>
              <a:t> Opioid Prescriptions: A Randomized Clinical Trial. </a:t>
            </a:r>
            <a:r>
              <a:rPr lang="en-US" sz="530" i="1" dirty="0">
                <a:effectLst/>
                <a:ea typeface="Calibri" panose="020F0502020204030204" pitchFamily="34" charset="0"/>
                <a:cs typeface="Times New Roman" panose="02020603050405020304" pitchFamily="18" charset="0"/>
              </a:rPr>
              <a:t>JAMA health forum</a:t>
            </a:r>
            <a:r>
              <a:rPr lang="en-US" sz="530" dirty="0">
                <a:effectLst/>
                <a:ea typeface="Calibri" panose="020F0502020204030204" pitchFamily="34" charset="0"/>
                <a:cs typeface="Times New Roman" panose="02020603050405020304" pitchFamily="18" charset="0"/>
              </a:rPr>
              <a:t>, [online] 5(3), p.e240077. doi:https://doi.org/10.1001/jamahealthforum.2024.0077.</a:t>
            </a:r>
            <a:endParaRPr lang="en-GB" sz="530" dirty="0">
              <a:effectLst/>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Wang, C., Song, P. and Niu, Y., 2022. The management of dementia worldwide: a review on policy practices, clinical guidelines, end-of-life care, and challenge along with aging population. </a:t>
            </a:r>
            <a:r>
              <a:rPr lang="en-US" sz="530" i="1" dirty="0">
                <a:effectLst/>
                <a:ea typeface="Calibri" panose="020F0502020204030204" pitchFamily="34" charset="0"/>
                <a:cs typeface="Times New Roman" panose="02020603050405020304" pitchFamily="18" charset="0"/>
              </a:rPr>
              <a:t>Bioscience trends</a:t>
            </a:r>
            <a:r>
              <a:rPr lang="en-US" sz="530" dirty="0">
                <a:effectLst/>
                <a:ea typeface="Calibri" panose="020F0502020204030204" pitchFamily="34" charset="0"/>
                <a:cs typeface="Times New Roman" panose="02020603050405020304" pitchFamily="18" charset="0"/>
              </a:rPr>
              <a:t>, </a:t>
            </a:r>
            <a:r>
              <a:rPr lang="en-US" sz="530" i="1" dirty="0">
                <a:effectLst/>
                <a:ea typeface="Calibri" panose="020F0502020204030204" pitchFamily="34" charset="0"/>
                <a:cs typeface="Times New Roman" panose="02020603050405020304" pitchFamily="18" charset="0"/>
              </a:rPr>
              <a:t>16</a:t>
            </a:r>
            <a:r>
              <a:rPr lang="en-US" sz="530" dirty="0">
                <a:effectLst/>
                <a:ea typeface="Calibri" panose="020F0502020204030204" pitchFamily="34" charset="0"/>
                <a:cs typeface="Times New Roman" panose="02020603050405020304" pitchFamily="18" charset="0"/>
              </a:rPr>
              <a:t>(2), pp.119-129. </a:t>
            </a:r>
            <a:r>
              <a:rPr lang="en-US" sz="530" u="sng" dirty="0">
                <a:solidFill>
                  <a:srgbClr val="0563C1"/>
                </a:solidFill>
                <a:effectLst/>
                <a:ea typeface="Calibri" panose="020F0502020204030204" pitchFamily="34" charset="0"/>
                <a:cs typeface="Times New Roman" panose="02020603050405020304" pitchFamily="18" charset="0"/>
                <a:hlinkClick r:id="rId14"/>
              </a:rPr>
              <a:t>https://www.jstage.jst.go.jp/article/bst/16/2/16_2022.01042/_pdf</a:t>
            </a:r>
            <a:r>
              <a:rPr lang="en-GB" sz="530" dirty="0">
                <a:effectLst/>
                <a:ea typeface="Calibri" panose="020F0502020204030204" pitchFamily="34" charset="0"/>
                <a:cs typeface="Times New Roman" panose="02020603050405020304" pitchFamily="18" charset="0"/>
              </a:rPr>
              <a:t> </a:t>
            </a:r>
          </a:p>
          <a:p>
            <a:pPr marL="342900" lvl="0" indent="-342900">
              <a:lnSpc>
                <a:spcPct val="107000"/>
              </a:lnSpc>
              <a:buFont typeface="Arial" panose="020B0604020202020204" pitchFamily="34" charset="0"/>
              <a:buChar char="•"/>
              <a:tabLst>
                <a:tab pos="457200" algn="l"/>
              </a:tabLst>
            </a:pPr>
            <a:r>
              <a:rPr lang="en-US" sz="530" dirty="0">
                <a:effectLst/>
                <a:ea typeface="Calibri" panose="020F0502020204030204" pitchFamily="34" charset="0"/>
                <a:cs typeface="Times New Roman" panose="02020603050405020304" pitchFamily="18" charset="0"/>
              </a:rPr>
              <a:t>Yee, E., Brain, J., Sabatini, S., </a:t>
            </a:r>
            <a:r>
              <a:rPr lang="en-US" sz="530" dirty="0" err="1">
                <a:effectLst/>
                <a:ea typeface="Calibri" panose="020F0502020204030204" pitchFamily="34" charset="0"/>
                <a:cs typeface="Times New Roman" panose="02020603050405020304" pitchFamily="18" charset="0"/>
              </a:rPr>
              <a:t>Eduwin</a:t>
            </a:r>
            <a:r>
              <a:rPr lang="en-US" sz="530" dirty="0">
                <a:effectLst/>
                <a:ea typeface="Calibri" panose="020F0502020204030204" pitchFamily="34" charset="0"/>
                <a:cs typeface="Times New Roman" panose="02020603050405020304" pitchFamily="18" charset="0"/>
              </a:rPr>
              <a:t> </a:t>
            </a:r>
            <a:r>
              <a:rPr lang="en-US" sz="530" dirty="0" err="1">
                <a:effectLst/>
                <a:ea typeface="Calibri" panose="020F0502020204030204" pitchFamily="34" charset="0"/>
                <a:cs typeface="Times New Roman" panose="02020603050405020304" pitchFamily="18" charset="0"/>
              </a:rPr>
              <a:t>Pakpahan</a:t>
            </a:r>
            <a:r>
              <a:rPr lang="en-US" sz="530" dirty="0">
                <a:effectLst/>
                <a:ea typeface="Calibri" panose="020F0502020204030204" pitchFamily="34" charset="0"/>
                <a:cs typeface="Times New Roman" panose="02020603050405020304" pitchFamily="18" charset="0"/>
              </a:rPr>
              <a:t>, Robinson, L., Maha Alshahrani, Aliya Naheed, </a:t>
            </a:r>
            <a:r>
              <a:rPr lang="en-US" sz="530" dirty="0" err="1">
                <a:effectLst/>
                <a:ea typeface="Calibri" panose="020F0502020204030204" pitchFamily="34" charset="0"/>
                <a:cs typeface="Times New Roman" panose="02020603050405020304" pitchFamily="18" charset="0"/>
              </a:rPr>
              <a:t>Siervo</a:t>
            </a:r>
            <a:r>
              <a:rPr lang="en-US" sz="530" dirty="0">
                <a:effectLst/>
                <a:ea typeface="Calibri" panose="020F0502020204030204" pitchFamily="34" charset="0"/>
                <a:cs typeface="Times New Roman" panose="02020603050405020304" pitchFamily="18" charset="0"/>
              </a:rPr>
              <a:t>, M. and Christa, B. (2024). Disease-Specific Risk Models for Predicting Dementia: An Umbrella Review. </a:t>
            </a:r>
            <a:r>
              <a:rPr lang="en-US" sz="530" i="1" dirty="0">
                <a:effectLst/>
                <a:ea typeface="Calibri" panose="020F0502020204030204" pitchFamily="34" charset="0"/>
                <a:cs typeface="Times New Roman" panose="02020603050405020304" pitchFamily="18" charset="0"/>
              </a:rPr>
              <a:t>Life</a:t>
            </a:r>
            <a:r>
              <a:rPr lang="en-US" sz="530" dirty="0">
                <a:effectLst/>
                <a:ea typeface="Calibri" panose="020F0502020204030204" pitchFamily="34" charset="0"/>
                <a:cs typeface="Times New Roman" panose="02020603050405020304" pitchFamily="18" charset="0"/>
              </a:rPr>
              <a:t>, [online] 14(11), pp.1489–1489. doi:https://doi.org/10.3390/life14111489.</a:t>
            </a:r>
            <a:endParaRPr lang="en-GB" sz="53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13635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5D7E5467-8C2E-EFF3-253E-75DB1AE68A0C}"/>
            </a:ext>
          </a:extLst>
        </p:cNvPr>
        <p:cNvGrpSpPr/>
        <p:nvPr/>
      </p:nvGrpSpPr>
      <p:grpSpPr>
        <a:xfrm>
          <a:off x="0" y="0"/>
          <a:ext cx="0" cy="0"/>
          <a:chOff x="0" y="0"/>
          <a:chExt cx="0" cy="0"/>
        </a:xfrm>
      </p:grpSpPr>
      <p:pic>
        <p:nvPicPr>
          <p:cNvPr id="2055" name="Picture 2054">
            <a:extLst>
              <a:ext uri="{FF2B5EF4-FFF2-40B4-BE49-F238E27FC236}">
                <a16:creationId xmlns:a16="http://schemas.microsoft.com/office/drawing/2014/main" id="{6D378268-173C-4C67-AF66-98482F208A1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057" name="Picture 2056">
            <a:extLst>
              <a:ext uri="{FF2B5EF4-FFF2-40B4-BE49-F238E27FC236}">
                <a16:creationId xmlns:a16="http://schemas.microsoft.com/office/drawing/2014/main" id="{F5B94371-1ED5-46C9-92CB-009E55DBB27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059" name="Rectangle 2058">
            <a:extLst>
              <a:ext uri="{FF2B5EF4-FFF2-40B4-BE49-F238E27FC236}">
                <a16:creationId xmlns:a16="http://schemas.microsoft.com/office/drawing/2014/main" id="{93E975A1-5008-46D0-B573-A424564CB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2050" name="Picture 2" descr="Thank you slide Images - Free Download on Freepik">
            <a:extLst>
              <a:ext uri="{FF2B5EF4-FFF2-40B4-BE49-F238E27FC236}">
                <a16:creationId xmlns:a16="http://schemas.microsoft.com/office/drawing/2014/main" id="{5CFC089A-4C80-5014-A11C-2784132A40B1}"/>
              </a:ext>
            </a:extLst>
          </p:cNvPr>
          <p:cNvPicPr>
            <a:picLocks noChangeAspect="1" noChangeArrowheads="1"/>
          </p:cNvPicPr>
          <p:nvPr/>
        </p:nvPicPr>
        <p:blipFill>
          <a:blip r:embed="rId5">
            <a:duotone>
              <a:prstClr val="black"/>
              <a:prstClr val="white"/>
            </a:duotone>
            <a:extLst>
              <a:ext uri="{28A0092B-C50C-407E-A947-70E740481C1C}">
                <a14:useLocalDpi xmlns:a14="http://schemas.microsoft.com/office/drawing/2010/main" val="0"/>
              </a:ext>
            </a:extLst>
          </a:blip>
          <a:srcRect t="7237" r="1" b="11328"/>
          <a:stretch>
            <a:fillRect/>
          </a:stretch>
        </p:blipFill>
        <p:spPr bwMode="auto">
          <a:xfrm>
            <a:off x="634277" y="609600"/>
            <a:ext cx="9659904" cy="5604933"/>
          </a:xfrm>
          <a:prstGeom prst="rect">
            <a:avLst/>
          </a:prstGeom>
          <a:noFill/>
          <a:effectLst>
            <a:outerShdw blurRad="76200" dist="63500" dir="5040000" algn="ctr" rotWithShape="0">
              <a:srgbClr val="000000">
                <a:alpha val="41000"/>
              </a:srgbClr>
            </a:outerShdw>
          </a:effectLst>
          <a:extLst>
            <a:ext uri="{909E8E84-426E-40DD-AFC4-6F175D3DCCD1}">
              <a14:hiddenFill xmlns:a14="http://schemas.microsoft.com/office/drawing/2010/main">
                <a:solidFill>
                  <a:srgbClr val="FFFFFF"/>
                </a:solidFill>
              </a14:hiddenFill>
            </a:ext>
          </a:extLst>
        </p:spPr>
      </p:pic>
      <p:pic>
        <p:nvPicPr>
          <p:cNvPr id="2061" name="Picture 2060">
            <a:extLst>
              <a:ext uri="{FF2B5EF4-FFF2-40B4-BE49-F238E27FC236}">
                <a16:creationId xmlns:a16="http://schemas.microsoft.com/office/drawing/2014/main" id="{093ACBE2-E271-4601-90A7-E67DE3C97F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2063" name="Rectangle 2062">
            <a:extLst>
              <a:ext uri="{FF2B5EF4-FFF2-40B4-BE49-F238E27FC236}">
                <a16:creationId xmlns:a16="http://schemas.microsoft.com/office/drawing/2014/main" id="{2FCB9EAE-C847-4F14-9A49-F762EF7EC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105065674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150</TotalTime>
  <Words>4754</Words>
  <Application>Microsoft Office PowerPoint</Application>
  <PresentationFormat>Widescreen</PresentationFormat>
  <Paragraphs>171</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Times New Roman</vt:lpstr>
      <vt:lpstr>Trebuchet MS</vt:lpstr>
      <vt:lpstr>Berlin</vt:lpstr>
      <vt:lpstr>Chosen long-term condition: Dementia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Community Care and Management of Longer-term Conditions</dc:title>
  <dc:creator>user</dc:creator>
  <cp:lastModifiedBy>Dhwani Yogeshbhai Patel (2431311)</cp:lastModifiedBy>
  <cp:revision>27</cp:revision>
  <dcterms:created xsi:type="dcterms:W3CDTF">2025-12-05T07:54:07Z</dcterms:created>
  <dcterms:modified xsi:type="dcterms:W3CDTF">2025-12-10T09:29:48Z</dcterms:modified>
</cp:coreProperties>
</file>