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96" r:id="rId5"/>
    <p:sldId id="297" r:id="rId6"/>
    <p:sldId id="286" r:id="rId7"/>
    <p:sldId id="300" r:id="rId8"/>
    <p:sldId id="307" r:id="rId9"/>
    <p:sldId id="303" r:id="rId10"/>
    <p:sldId id="306" r:id="rId11"/>
    <p:sldId id="299" r:id="rId12"/>
    <p:sldId id="308" r:id="rId13"/>
    <p:sldId id="309" r:id="rId14"/>
    <p:sldId id="280" r:id="rId15"/>
    <p:sldId id="287" r:id="rId16"/>
    <p:sldId id="310" r:id="rId17"/>
    <p:sldId id="311" r:id="rId18"/>
    <p:sldId id="31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D1D51"/>
    <a:srgbClr val="2C567A"/>
    <a:srgbClr val="0072C7"/>
    <a:srgbClr val="66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E3FDE45-AF77-4B5C-9715-49D594BDF05E}"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0" autoAdjust="0"/>
    <p:restoredTop sz="87887" autoAdjust="0"/>
  </p:normalViewPr>
  <p:slideViewPr>
    <p:cSldViewPr snapToGrid="0" showGuides="1">
      <p:cViewPr varScale="1">
        <p:scale>
          <a:sx n="48" d="100"/>
          <a:sy n="48" d="100"/>
        </p:scale>
        <p:origin x="77" y="701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00" d="100"/>
          <a:sy n="100" d="100"/>
        </p:scale>
        <p:origin x="1560" y="-146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7243D74-B9C1-450A-B0F3-6C6DCB0CF20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C27C33-9BB1-41D5-A236-12767E7E722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B3EA8-A58D-4C92-A3AB-D271CCC294C7}" type="datetimeFigureOut">
              <a:rPr lang="en-US" smtClean="0"/>
              <a:t>2/26/2026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A7EADB-04A4-4093-B238-438E2C7317A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DD8696-706D-440E-AE04-4C644F0613E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2A5DE8-F2C4-4DB3-88D1-656DCD59E7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8243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EFB4FA-E877-413E-B608-88789D806C57}" type="datetimeFigureOut">
              <a:rPr lang="en-US" noProof="0" smtClean="0"/>
              <a:t>2/26/2026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36304E-FDE3-4B4F-A3B7-EBE87F3FA5E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85138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21903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6304E-FDE3-4B4F-A3B7-EBE87F3FA5E2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676675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6304E-FDE3-4B4F-A3B7-EBE87F3FA5E2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405357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6304E-FDE3-4B4F-A3B7-EBE87F3FA5E2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129952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6304E-FDE3-4B4F-A3B7-EBE87F3FA5E2}" type="slidenum">
              <a:rPr lang="en-US" noProof="0" smtClean="0"/>
              <a:t>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086564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6304E-FDE3-4B4F-A3B7-EBE87F3FA5E2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502737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6304E-FDE3-4B4F-A3B7-EBE87F3FA5E2}" type="slidenum">
              <a:rPr lang="en-US" noProof="0" smtClean="0"/>
              <a:t>12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936436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7" Type="http://schemas.openxmlformats.org/officeDocument/2006/relationships/image" Target="../media/image5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.png"/><Relationship Id="rId5" Type="http://schemas.openxmlformats.org/officeDocument/2006/relationships/image" Target="../media/image7.svg"/><Relationship Id="rId4" Type="http://schemas.openxmlformats.org/officeDocument/2006/relationships/image" Target="../media/image11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7" Type="http://schemas.openxmlformats.org/officeDocument/2006/relationships/image" Target="../media/image7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1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7" Type="http://schemas.openxmlformats.org/officeDocument/2006/relationships/image" Target="../media/image5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7.png"/><Relationship Id="rId5" Type="http://schemas.openxmlformats.org/officeDocument/2006/relationships/image" Target="../media/image16.svg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7" Type="http://schemas.openxmlformats.org/officeDocument/2006/relationships/image" Target="../media/image5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7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FD93970-B13A-F96D-A4B1-3A1EE74841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" y="0"/>
            <a:ext cx="12202379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02920"/>
            <a:ext cx="10954512" cy="3246120"/>
          </a:xfrm>
        </p:spPr>
        <p:txBody>
          <a:bodyPr anchor="b">
            <a:noAutofit/>
          </a:bodyPr>
          <a:lstStyle>
            <a:lvl1pPr algn="ctr">
              <a:defRPr sz="6600" b="1" i="0" cap="none" baseline="0"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758183"/>
            <a:ext cx="10954512" cy="1307592"/>
          </a:xfrm>
        </p:spPr>
        <p:txBody>
          <a:bodyPr>
            <a:noAutofit/>
          </a:bodyPr>
          <a:lstStyle>
            <a:lvl1pPr marL="0" indent="0" algn="ctr">
              <a:buNone/>
              <a:defRPr sz="3200" b="0" cap="all" baseline="0">
                <a:solidFill>
                  <a:schemeClr val="accent2">
                    <a:lumMod val="2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88496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1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850392"/>
            <a:ext cx="3913632" cy="4800600"/>
          </a:xfrm>
        </p:spPr>
        <p:txBody>
          <a:bodyPr/>
          <a:lstStyle>
            <a:lvl1pPr>
              <a:defRPr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1965960"/>
            <a:ext cx="4050792" cy="2953512"/>
          </a:xfrm>
        </p:spPr>
        <p:txBody>
          <a:bodyPr anchor="ctr" anchorCtr="0"/>
          <a:lstStyle>
            <a:lvl1pPr>
              <a:defRPr cap="all" baseline="0">
                <a:solidFill>
                  <a:schemeClr val="accent2">
                    <a:lumMod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ounded Rectangle 4">
            <a:extLst>
              <a:ext uri="{FF2B5EF4-FFF2-40B4-BE49-F238E27FC236}">
                <a16:creationId xmlns:a16="http://schemas.microsoft.com/office/drawing/2014/main" id="{906EB944-76A9-6F98-104E-59CD34F5CF94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7">
            <a:extLst>
              <a:ext uri="{FF2B5EF4-FFF2-40B4-BE49-F238E27FC236}">
                <a16:creationId xmlns:a16="http://schemas.microsoft.com/office/drawing/2014/main" id="{898C8E3F-6992-0D8A-CCA1-3DD2C147AA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4756"/>
          <a:stretch/>
        </p:blipFill>
        <p:spPr>
          <a:xfrm>
            <a:off x="8853067" y="1"/>
            <a:ext cx="1875091" cy="1605320"/>
          </a:xfrm>
          <a:prstGeom prst="rect">
            <a:avLst/>
          </a:prstGeom>
        </p:spPr>
      </p:pic>
      <p:pic>
        <p:nvPicPr>
          <p:cNvPr id="13" name="Picture 7">
            <a:extLst>
              <a:ext uri="{FF2B5EF4-FFF2-40B4-BE49-F238E27FC236}">
                <a16:creationId xmlns:a16="http://schemas.microsoft.com/office/drawing/2014/main" id="{4417AC45-4CB7-72E8-3723-B1A3D81FB6E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713775" y="5533690"/>
            <a:ext cx="493392" cy="495528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AE5941EF-B160-313A-DA99-73C86EDC4C1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46794"/>
          <a:stretch/>
        </p:blipFill>
        <p:spPr>
          <a:xfrm>
            <a:off x="10316909" y="2723673"/>
            <a:ext cx="1875091" cy="3600981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EEC16221-5852-F1A3-24D1-8EF5E907173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b="41791"/>
          <a:stretch/>
        </p:blipFill>
        <p:spPr>
          <a:xfrm>
            <a:off x="3497179" y="6324654"/>
            <a:ext cx="910220" cy="541368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5D8B34C3-E35E-0B4E-1F8E-59C449A3C8D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t="31904"/>
          <a:stretch/>
        </p:blipFill>
        <p:spPr>
          <a:xfrm>
            <a:off x="1601212" y="0"/>
            <a:ext cx="1032928" cy="718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855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51FEFCE-5DDA-D353-F1BF-36752F5F079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2917"/>
            <a:ext cx="12197191" cy="68550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7824" y="1325880"/>
            <a:ext cx="10460736" cy="2286000"/>
          </a:xfrm>
        </p:spPr>
        <p:txBody>
          <a:bodyPr anchor="b">
            <a:noAutofit/>
          </a:bodyPr>
          <a:lstStyle>
            <a:lvl1pPr algn="ctr">
              <a:defRPr sz="6600" b="1" i="0" cap="none" spc="-150" baseline="0"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7824" y="3749040"/>
            <a:ext cx="10460736" cy="2286000"/>
          </a:xfrm>
        </p:spPr>
        <p:txBody>
          <a:bodyPr>
            <a:noAutofit/>
          </a:bodyPr>
          <a:lstStyle>
            <a:lvl1pPr marL="0" indent="0" algn="ctr">
              <a:buNone/>
              <a:defRPr sz="3200" b="0" cap="all" baseline="0">
                <a:solidFill>
                  <a:schemeClr val="accent2">
                    <a:lumMod val="2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027234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2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9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3">
            <a:extLst>
              <a:ext uri="{FF2B5EF4-FFF2-40B4-BE49-F238E27FC236}">
                <a16:creationId xmlns:a16="http://schemas.microsoft.com/office/drawing/2014/main" id="{B6718ABD-4EA5-E3C5-0225-F6671DCA53AD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D721A955-CA2D-A65D-6E60-DAAAA4ACFA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1050"/>
          <a:stretch/>
        </p:blipFill>
        <p:spPr>
          <a:xfrm>
            <a:off x="0" y="2887579"/>
            <a:ext cx="2432421" cy="3604662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AB70155A-604C-AD00-BE69-4505C75CE01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t="15874" b="-1"/>
          <a:stretch/>
        </p:blipFill>
        <p:spPr>
          <a:xfrm rot="5400000">
            <a:off x="11281284" y="2493882"/>
            <a:ext cx="1032928" cy="887899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F74D1084-EF5E-D016-13E0-1840BDFFD0A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b="-880"/>
          <a:stretch/>
        </p:blipFill>
        <p:spPr>
          <a:xfrm>
            <a:off x="9897978" y="5987153"/>
            <a:ext cx="490012" cy="5050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304" y="2313432"/>
            <a:ext cx="6327648" cy="3218688"/>
          </a:xfrm>
        </p:spPr>
        <p:txBody>
          <a:bodyPr anchor="ctr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90326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E1B9A11-4222-BB4A-66D3-D37C79AC57C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-1" r="21" b="21"/>
          <a:stretch/>
        </p:blipFill>
        <p:spPr>
          <a:xfrm>
            <a:off x="-2595" y="1459"/>
            <a:ext cx="12197191" cy="68550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4296" y="27432"/>
            <a:ext cx="7004304" cy="3566160"/>
          </a:xfrm>
        </p:spPr>
        <p:txBody>
          <a:bodyPr anchor="b">
            <a:noAutofit/>
          </a:bodyPr>
          <a:lstStyle>
            <a:lvl1pPr algn="ctr">
              <a:defRPr sz="6000" b="1" i="0" cap="none" spc="-150" baseline="0"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4295" y="3767328"/>
            <a:ext cx="7004303" cy="1161288"/>
          </a:xfrm>
        </p:spPr>
        <p:txBody>
          <a:bodyPr>
            <a:noAutofit/>
          </a:bodyPr>
          <a:lstStyle>
            <a:lvl1pPr marL="0" indent="0" algn="ctr">
              <a:buNone/>
              <a:defRPr sz="3200" b="0" cap="all" baseline="0">
                <a:solidFill>
                  <a:schemeClr val="accent2">
                    <a:lumMod val="2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29623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1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21594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772C86F9-080E-93F7-C7B1-F5BEAD84E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5064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97280" y="2432304"/>
            <a:ext cx="3108960" cy="3412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DFB03A-367B-9ADA-8071-E22871EC11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36592" y="1920240"/>
            <a:ext cx="6620256" cy="39136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7FF98F94-8801-13BE-8EB4-01921AC196C8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B7BF5718-9534-FD92-79D7-ECC66603E70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62387"/>
          <a:stretch/>
        </p:blipFill>
        <p:spPr>
          <a:xfrm rot="5400000">
            <a:off x="1778676" y="5204330"/>
            <a:ext cx="907513" cy="2465321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4FF40650-9AD0-96F8-F702-185D1729AF81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93558" y="5429608"/>
            <a:ext cx="406214" cy="415066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83AC8518-2F0B-6FC0-0C0E-6CE9D00EAC7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t="-4860" b="-1"/>
          <a:stretch/>
        </p:blipFill>
        <p:spPr>
          <a:xfrm>
            <a:off x="10214191" y="365126"/>
            <a:ext cx="1032928" cy="1106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360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3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9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E7B4AF60-AC65-3E7A-4A5D-EBF1A7030D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3063" b="3063"/>
          <a:stretch/>
        </p:blipFill>
        <p:spPr>
          <a:xfrm>
            <a:off x="1" y="2917"/>
            <a:ext cx="12197189" cy="6855082"/>
          </a:xfrm>
          <a:prstGeom prst="rect">
            <a:avLst/>
          </a:prstGeom>
        </p:spPr>
      </p:pic>
      <p:sp>
        <p:nvSpPr>
          <p:cNvPr id="12" name="Rounded Rectangle 4">
            <a:extLst>
              <a:ext uri="{FF2B5EF4-FFF2-40B4-BE49-F238E27FC236}">
                <a16:creationId xmlns:a16="http://schemas.microsoft.com/office/drawing/2014/main" id="{95671103-2960-81E2-9A76-0E7FDE6B3E55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304" y="2276856"/>
            <a:ext cx="6327648" cy="3090672"/>
          </a:xfrm>
        </p:spPr>
        <p:txBody>
          <a:bodyPr anchor="ctr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264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 02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6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4">
            <a:extLst>
              <a:ext uri="{FF2B5EF4-FFF2-40B4-BE49-F238E27FC236}">
                <a16:creationId xmlns:a16="http://schemas.microsoft.com/office/drawing/2014/main" id="{86060D16-E6F6-EA0E-E58E-526234AB6564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0E0958AA-6F1A-C4A2-FB66-1A6F7F8834B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6095" b="-1"/>
          <a:stretch/>
        </p:blipFill>
        <p:spPr>
          <a:xfrm>
            <a:off x="569419" y="4426479"/>
            <a:ext cx="1472805" cy="1596616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3DEADFA2-398E-9388-8295-063D31FB38E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6095" b="-1"/>
          <a:stretch/>
        </p:blipFill>
        <p:spPr>
          <a:xfrm rot="3765410" flipV="1">
            <a:off x="1448505" y="4094575"/>
            <a:ext cx="862484" cy="934988"/>
          </a:xfrm>
          <a:prstGeom prst="rect">
            <a:avLst/>
          </a:prstGeom>
        </p:spPr>
      </p:pic>
      <p:pic>
        <p:nvPicPr>
          <p:cNvPr id="10" name="Picture 7">
            <a:extLst>
              <a:ext uri="{FF2B5EF4-FFF2-40B4-BE49-F238E27FC236}">
                <a16:creationId xmlns:a16="http://schemas.microsoft.com/office/drawing/2014/main" id="{D09A7588-8EFD-A0C5-4235-45B7D657ECF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b="35453"/>
          <a:stretch/>
        </p:blipFill>
        <p:spPr>
          <a:xfrm>
            <a:off x="9469547" y="5719093"/>
            <a:ext cx="1756858" cy="1138907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EF04D7D6-513C-D18A-AF21-D10F0E5D3B8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-1" r="-750"/>
          <a:stretch/>
        </p:blipFill>
        <p:spPr>
          <a:xfrm>
            <a:off x="8844546" y="50582"/>
            <a:ext cx="1307037" cy="13255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304" y="2441448"/>
            <a:ext cx="3602736" cy="3575304"/>
          </a:xfrm>
        </p:spPr>
        <p:txBody>
          <a:bodyPr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D1DCC4A1-0DB3-3480-3A1A-78FC85FE7ECE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671816" y="2441448"/>
            <a:ext cx="3602736" cy="3575304"/>
          </a:xfrm>
        </p:spPr>
        <p:txBody>
          <a:bodyPr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728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6">
            <a:extLst>
              <a:ext uri="{FF2B5EF4-FFF2-40B4-BE49-F238E27FC236}">
                <a16:creationId xmlns:a16="http://schemas.microsoft.com/office/drawing/2014/main" id="{1B32A35F-9C9A-7C7D-DE93-B55FFF07D66E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198299DF-E702-8750-30F5-798D7C96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0CE72F6-1D9D-E61E-F1EE-2861FDF76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0432" y="2459736"/>
            <a:ext cx="2843784" cy="3090672"/>
          </a:xfrm>
        </p:spPr>
        <p:txBody>
          <a:bodyPr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EFAE94C-C299-8167-1BD9-4FC98C04C63C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4233672" y="2523744"/>
            <a:ext cx="6693408" cy="3273552"/>
          </a:xfrm>
        </p:spPr>
        <p:txBody>
          <a:bodyPr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4947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4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198299DF-E702-8750-30F5-798D7C96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EFAE94C-C299-8167-1BD9-4FC98C04C63C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207008" y="2523744"/>
            <a:ext cx="9720072" cy="3255264"/>
          </a:xfrm>
        </p:spPr>
        <p:txBody>
          <a:bodyPr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Rounded Rectangle 6">
            <a:extLst>
              <a:ext uri="{FF2B5EF4-FFF2-40B4-BE49-F238E27FC236}">
                <a16:creationId xmlns:a16="http://schemas.microsoft.com/office/drawing/2014/main" id="{1B32A35F-9C9A-7C7D-DE93-B55FFF07D66E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8480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7A51A8B-A15C-2A94-1E48-F9615101DF4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8991" t="11245" r="3785" b="1531"/>
          <a:stretch/>
        </p:blipFill>
        <p:spPr>
          <a:xfrm>
            <a:off x="0" y="2917"/>
            <a:ext cx="12197192" cy="685508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1600200"/>
            <a:ext cx="10991088" cy="3657600"/>
          </a:xfrm>
        </p:spPr>
        <p:txBody>
          <a:bodyPr anchor="ctr">
            <a:noAutofit/>
          </a:bodyPr>
          <a:lstStyle>
            <a:lvl1pPr algn="ctr">
              <a:defRPr sz="6600" b="1" i="0" cap="none" spc="-150" baseline="0"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994920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 04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3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ounded Rectangle 4">
            <a:extLst>
              <a:ext uri="{FF2B5EF4-FFF2-40B4-BE49-F238E27FC236}">
                <a16:creationId xmlns:a16="http://schemas.microsoft.com/office/drawing/2014/main" id="{5697808D-10E0-D8A5-5D07-E176EBB8F2BB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7">
            <a:extLst>
              <a:ext uri="{FF2B5EF4-FFF2-40B4-BE49-F238E27FC236}">
                <a16:creationId xmlns:a16="http://schemas.microsoft.com/office/drawing/2014/main" id="{0234D012-F86E-04CE-78C8-2C5A6613028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1004" r="-148"/>
          <a:stretch/>
        </p:blipFill>
        <p:spPr>
          <a:xfrm rot="5400000">
            <a:off x="6378170" y="40082"/>
            <a:ext cx="1579705" cy="1600089"/>
          </a:xfrm>
          <a:prstGeom prst="rect">
            <a:avLst/>
          </a:prstGeom>
        </p:spPr>
      </p:pic>
      <p:pic>
        <p:nvPicPr>
          <p:cNvPr id="15" name="Picture 7">
            <a:extLst>
              <a:ext uri="{FF2B5EF4-FFF2-40B4-BE49-F238E27FC236}">
                <a16:creationId xmlns:a16="http://schemas.microsoft.com/office/drawing/2014/main" id="{0BC42061-F838-920E-632E-10EDE7E5539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6239" r="25335" b="-1"/>
          <a:stretch/>
        </p:blipFill>
        <p:spPr>
          <a:xfrm rot="16200000">
            <a:off x="6298833" y="-161472"/>
            <a:ext cx="752715" cy="1075657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58BEE67F-530E-E41D-FD19-2615180DC3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15931"/>
          <a:stretch/>
        </p:blipFill>
        <p:spPr>
          <a:xfrm>
            <a:off x="10439102" y="4145165"/>
            <a:ext cx="1780703" cy="2164311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82CFCA46-5F5A-867F-B19C-4F9ED5BA15A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r="46794"/>
          <a:stretch/>
        </p:blipFill>
        <p:spPr>
          <a:xfrm rot="10800000">
            <a:off x="-27806" y="2452933"/>
            <a:ext cx="1370742" cy="2632414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11E8F80C-ACB2-552E-4433-1A8A2708F1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t="1" b="-9728"/>
          <a:stretch/>
        </p:blipFill>
        <p:spPr>
          <a:xfrm rot="18286209">
            <a:off x="887827" y="4958926"/>
            <a:ext cx="910220" cy="102050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304" y="2441448"/>
            <a:ext cx="3602736" cy="3575304"/>
          </a:xfrm>
        </p:spPr>
        <p:txBody>
          <a:bodyPr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D1DCC4A1-0DB3-3480-3A1A-78FC85FE7ECE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93608" y="2441447"/>
            <a:ext cx="3063240" cy="3575303"/>
          </a:xfrm>
        </p:spPr>
        <p:txBody>
          <a:bodyPr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38508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4ACFCA6-7ECE-9BFB-9389-6DB74C86285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21" r="21"/>
          <a:stretch/>
        </p:blipFill>
        <p:spPr>
          <a:xfrm>
            <a:off x="-5192" y="-1"/>
            <a:ext cx="12197192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3856" y="56450"/>
            <a:ext cx="9912096" cy="2743200"/>
          </a:xfrm>
        </p:spPr>
        <p:txBody>
          <a:bodyPr anchor="b">
            <a:noAutofit/>
          </a:bodyPr>
          <a:lstStyle>
            <a:lvl1pPr algn="l">
              <a:defRPr sz="6600" b="1" i="0" cap="none" spc="-150" baseline="0"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75304" y="3110546"/>
            <a:ext cx="4114800" cy="2743200"/>
          </a:xfrm>
        </p:spPr>
        <p:txBody>
          <a:bodyPr>
            <a:no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 b="0" cap="all" baseline="0">
                <a:solidFill>
                  <a:schemeClr val="accent2">
                    <a:lumMod val="2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60835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C4D7FA-B85E-4477-8C62-94955B340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1226BB-3E56-4E7F-8172-7EC03C9F0B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5D08EF-72FB-4F19-9916-65815A9CA9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563001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noProof="0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65084D-BC85-4A55-BD80-93876AD101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563001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DEF23-A140-4DD6-A0D0-A86BD4DF34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75912" y="6563001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C71654-96A5-4280-94F3-931C61A9F92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47082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>
          <a:solidFill>
            <a:schemeClr val="accent2">
              <a:lumMod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000" b="0" i="0" kern="1200">
          <a:solidFill>
            <a:schemeClr val="accent2">
              <a:lumMod val="2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25" userDrawn="1">
          <p15:clr>
            <a:srgbClr val="F26B43"/>
          </p15:clr>
        </p15:guide>
        <p15:guide id="4" pos="73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g"/><Relationship Id="rId4" Type="http://schemas.openxmlformats.org/officeDocument/2006/relationships/image" Target="../media/image2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emalefirst.co.uk/lifestyle/10-reasons-why-there-are-so-many-pressures-on-young-people-today-1145370.html" TargetMode="External"/><Relationship Id="rId3" Type="http://schemas.openxmlformats.org/officeDocument/2006/relationships/hyperlink" Target="https://www.ceop.police.uk/safety-centre/" TargetMode="External"/><Relationship Id="rId7" Type="http://schemas.openxmlformats.org/officeDocument/2006/relationships/hyperlink" Target="https://www.familylives.org.uk/" TargetMode="External"/><Relationship Id="rId2" Type="http://schemas.openxmlformats.org/officeDocument/2006/relationships/hyperlink" Target="https://www.calmharm.co.uk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assets.publishing.service.gov.uk/media/6849a7b67cba25f610c7db3f/Working_together_to_safeguard_children_2023_-_statutory_guidance.pdf" TargetMode="External"/><Relationship Id="rId5" Type="http://schemas.openxmlformats.org/officeDocument/2006/relationships/hyperlink" Target="https://www.counselling-directory.org.uk/articles/how-to-talk-to-your-teenager-7-tips-for-parents" TargetMode="External"/><Relationship Id="rId4" Type="http://schemas.openxmlformats.org/officeDocument/2006/relationships/hyperlink" Target="https://www.youthworkwales.org.uk/wp-content/uploads/2017/11/youth_work_national_occupational_standards_1_.pdf" TargetMode="External"/><Relationship Id="rId9" Type="http://schemas.openxmlformats.org/officeDocument/2006/relationships/hyperlink" Target="https://humanscience.org/docs/Festinger%20(1954)%20A%20Theory%20of%20Social%20Comparison%20Processes.pdf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dspace.com/" TargetMode="External"/><Relationship Id="rId7" Type="http://schemas.openxmlformats.org/officeDocument/2006/relationships/hyperlink" Target="https://digital.nhs.uk/data-and-information/publications/statistical/mental-health-of-children-and-young-people-in-england/2023-wave-4-follow-up" TargetMode="External"/><Relationship Id="rId2" Type="http://schemas.openxmlformats.org/officeDocument/2006/relationships/hyperlink" Target="https://www.gohenry.com/uk/blog/family/71-of-kids-are-worried-about-the-cost-of-living-crisis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nhs.uk/mental-health/children-and-young-adults/camhs/" TargetMode="External"/><Relationship Id="rId5" Type="http://schemas.openxmlformats.org/officeDocument/2006/relationships/hyperlink" Target="https://www.dhi.ac.uk/san/waysofbeing/data/communication-zangana-livingstone-2008b.pdf" TargetMode="External"/><Relationship Id="rId4" Type="http://schemas.openxmlformats.org/officeDocument/2006/relationships/hyperlink" Target="https://www.kooth.com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files.eric.ed.gov/fulltext/ED615261.pdf" TargetMode="External"/><Relationship Id="rId2" Type="http://schemas.openxmlformats.org/officeDocument/2006/relationships/hyperlink" Target="https://www.nspcc.org.uk/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doi.org/10.1007/s40675-019-00148-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D6B58138-76C4-C651-7FF8-9E4BE71507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4838" y="2382078"/>
            <a:ext cx="2943627" cy="223245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7A2A61D-8644-33B9-A6F8-E634CEE4C9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64838" y="4614530"/>
            <a:ext cx="2943627" cy="195639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98EF7BD-FE81-4B20-8DC5-0B3EB736F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8011" y="597524"/>
            <a:ext cx="5734763" cy="3569110"/>
          </a:xfrm>
        </p:spPr>
        <p:txBody>
          <a:bodyPr anchor="b">
            <a:normAutofit/>
          </a:bodyPr>
          <a:lstStyle/>
          <a:p>
            <a:r>
              <a:rPr lang="en-US" sz="6000" b="0" dirty="0">
                <a:latin typeface="Century Gothic" panose="020B0502020202020204" pitchFamily="34" charset="0"/>
                <a:cs typeface="Arial" panose="020B0604020202020204" pitchFamily="34" charset="0"/>
              </a:rPr>
              <a:t>Social media, young people and the role of Youth 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FF0EFE-C50F-44EB-8978-B97795477C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7374" y="6068746"/>
            <a:ext cx="5590570" cy="383459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0D1D51"/>
                </a:solidFill>
                <a:latin typeface="Century Gothic" panose="020B0502020202020204" pitchFamily="34" charset="0"/>
              </a:rPr>
              <a:t>Llinos Davies                                       2312645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3C186F-6529-ACE4-8C9C-198E56E863DC}"/>
              </a:ext>
            </a:extLst>
          </p:cNvPr>
          <p:cNvSpPr txBox="1"/>
          <p:nvPr/>
        </p:nvSpPr>
        <p:spPr>
          <a:xfrm>
            <a:off x="994242" y="4448906"/>
            <a:ext cx="411379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D1D51"/>
                </a:solidFill>
                <a:latin typeface="Century Gothic" panose="020B0502020202020204" pitchFamily="34" charset="0"/>
              </a:rPr>
              <a:t>Advisory leaflet for </a:t>
            </a:r>
          </a:p>
          <a:p>
            <a:r>
              <a:rPr lang="en-GB" sz="2800" dirty="0">
                <a:solidFill>
                  <a:srgbClr val="0D1D51"/>
                </a:solidFill>
                <a:latin typeface="Century Gothic" panose="020B0502020202020204" pitchFamily="34" charset="0"/>
              </a:rPr>
              <a:t>parents and guardians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254B390-88B5-DBAA-4FB3-B02239E228D2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87000"/>
          </a:blip>
          <a:stretch>
            <a:fillRect/>
          </a:stretch>
        </p:blipFill>
        <p:spPr>
          <a:xfrm>
            <a:off x="8964839" y="279921"/>
            <a:ext cx="2943626" cy="2232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633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CACA7875-6830-17FA-00F3-F48A96F863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38784" y="2991762"/>
            <a:ext cx="8114432" cy="25699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300" b="0" i="0" u="none" strike="noStrike" cap="none" normalizeH="0" baseline="0" dirty="0">
                <a:ln>
                  <a:noFill/>
                </a:ln>
                <a:solidFill>
                  <a:srgbClr val="0D1D51"/>
                </a:solidFill>
                <a:effectLst/>
              </a:rPr>
              <a:t>Outline the wider range of social issues young people face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en-US" altLang="en-US" sz="2300" b="0" i="0" u="none" strike="noStrike" cap="none" normalizeH="0" baseline="0" dirty="0">
              <a:ln>
                <a:noFill/>
              </a:ln>
              <a:solidFill>
                <a:srgbClr val="0D1D51"/>
              </a:solidFill>
              <a:effectLst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300" b="0" i="0" u="none" strike="noStrike" cap="none" normalizeH="0" baseline="0" dirty="0">
                <a:ln>
                  <a:noFill/>
                </a:ln>
                <a:solidFill>
                  <a:srgbClr val="0D1D51"/>
                </a:solidFill>
                <a:effectLst/>
              </a:rPr>
              <a:t>Focus on social media and why </a:t>
            </a:r>
            <a:r>
              <a:rPr lang="en-US" altLang="en-US" sz="2300" dirty="0">
                <a:solidFill>
                  <a:srgbClr val="0D1D51"/>
                </a:solidFill>
              </a:rPr>
              <a:t>I’ve chosen this issue</a:t>
            </a:r>
            <a:endParaRPr kumimoji="0" lang="en-US" altLang="en-US" sz="2300" b="0" i="0" u="none" strike="noStrike" cap="none" normalizeH="0" baseline="0" dirty="0">
              <a:ln>
                <a:noFill/>
              </a:ln>
              <a:solidFill>
                <a:srgbClr val="0D1D51"/>
              </a:solidFill>
              <a:effectLst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en-US" altLang="en-US" sz="2300" b="0" i="0" u="none" strike="noStrike" cap="none" normalizeH="0" baseline="0" dirty="0">
              <a:ln>
                <a:noFill/>
              </a:ln>
              <a:solidFill>
                <a:srgbClr val="0D1D51"/>
              </a:solidFill>
              <a:effectLst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300" b="0" i="0" u="none" strike="noStrike" cap="none" normalizeH="0" baseline="0" dirty="0">
                <a:ln>
                  <a:noFill/>
                </a:ln>
                <a:solidFill>
                  <a:srgbClr val="0D1D51"/>
                </a:solidFill>
                <a:effectLst/>
              </a:rPr>
              <a:t>Introduce the parent and guardian leaflet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en-US" altLang="en-US" sz="2300" b="0" i="0" u="none" strike="noStrike" cap="none" normalizeH="0" baseline="0" dirty="0">
              <a:ln>
                <a:noFill/>
              </a:ln>
              <a:solidFill>
                <a:srgbClr val="0D1D51"/>
              </a:solidFill>
              <a:effectLst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300" b="0" i="0" u="none" strike="noStrike" cap="none" normalizeH="0" baseline="0" dirty="0">
                <a:ln>
                  <a:noFill/>
                </a:ln>
                <a:solidFill>
                  <a:srgbClr val="0D1D51"/>
                </a:solidFill>
                <a:effectLst/>
              </a:rPr>
              <a:t>Explain how Youth Workers can support young people at risk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88259B-B3C8-B32B-46AD-61ADE37D3F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625" b="23801"/>
          <a:stretch>
            <a:fillRect/>
          </a:stretch>
        </p:blipFill>
        <p:spPr>
          <a:xfrm>
            <a:off x="2285132" y="701592"/>
            <a:ext cx="7621736" cy="1436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8507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63CB3-2956-E8D2-C23D-A3BAA7295D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5632" y="438751"/>
            <a:ext cx="10460736" cy="948891"/>
          </a:xfrm>
          <a:noFill/>
        </p:spPr>
        <p:txBody>
          <a:bodyPr>
            <a:noAutofit/>
          </a:bodyPr>
          <a:lstStyle/>
          <a:p>
            <a:r>
              <a:rPr lang="en-US" sz="4800" u="sng" dirty="0">
                <a:latin typeface="Century Gothic" panose="020B0502020202020204" pitchFamily="34" charset="0"/>
              </a:rPr>
              <a:t>Issues young people face today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6C1EFD-A084-21A4-9229-1D4264ABAB2E}"/>
              </a:ext>
            </a:extLst>
          </p:cNvPr>
          <p:cNvSpPr txBox="1"/>
          <p:nvPr/>
        </p:nvSpPr>
        <p:spPr>
          <a:xfrm>
            <a:off x="508000" y="1808157"/>
            <a:ext cx="3488267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u="sng" dirty="0">
                <a:solidFill>
                  <a:srgbClr val="0D1D51"/>
                </a:solidFill>
              </a:rPr>
              <a:t>Mental &amp; Emotional</a:t>
            </a:r>
            <a:br>
              <a:rPr lang="en-US" sz="2200" b="1" dirty="0">
                <a:solidFill>
                  <a:srgbClr val="0D1D51"/>
                </a:solidFill>
              </a:rPr>
            </a:br>
            <a:endParaRPr lang="en-US" sz="2200" dirty="0">
              <a:solidFill>
                <a:srgbClr val="0D1D5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D1D51"/>
                </a:solidFill>
              </a:rPr>
              <a:t>Anxiety and low mood</a:t>
            </a:r>
            <a:br>
              <a:rPr lang="en-US" sz="2200" dirty="0">
                <a:solidFill>
                  <a:srgbClr val="0D1D51"/>
                </a:solidFill>
              </a:rPr>
            </a:br>
            <a:endParaRPr lang="en-US" sz="2200" dirty="0">
              <a:solidFill>
                <a:srgbClr val="0D1D5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D1D51"/>
                </a:solidFill>
              </a:rPr>
              <a:t>Identity development</a:t>
            </a:r>
            <a:br>
              <a:rPr lang="en-US" sz="2200" dirty="0">
                <a:solidFill>
                  <a:srgbClr val="0D1D51"/>
                </a:solidFill>
              </a:rPr>
            </a:br>
            <a:endParaRPr lang="en-US" sz="2200" dirty="0">
              <a:solidFill>
                <a:srgbClr val="0D1D5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D1D51"/>
                </a:solidFill>
              </a:rPr>
              <a:t>Social comparison</a:t>
            </a:r>
          </a:p>
          <a:p>
            <a:endParaRPr lang="en-US" sz="2000" dirty="0"/>
          </a:p>
          <a:p>
            <a:endParaRPr lang="en-US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481680-5AD2-BB6F-0D1C-DD0D7A8BAC98}"/>
              </a:ext>
            </a:extLst>
          </p:cNvPr>
          <p:cNvSpPr txBox="1"/>
          <p:nvPr/>
        </p:nvSpPr>
        <p:spPr>
          <a:xfrm>
            <a:off x="4351866" y="1808157"/>
            <a:ext cx="3488267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u="sng" dirty="0">
                <a:solidFill>
                  <a:srgbClr val="0D1D51"/>
                </a:solidFill>
              </a:rPr>
              <a:t>Social &amp; Economic</a:t>
            </a:r>
            <a:br>
              <a:rPr lang="en-US" sz="2200" b="1" dirty="0">
                <a:solidFill>
                  <a:srgbClr val="0D1D51"/>
                </a:solidFill>
              </a:rPr>
            </a:br>
            <a:endParaRPr lang="en-US" sz="2200" dirty="0">
              <a:solidFill>
                <a:srgbClr val="0D1D5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D1D51"/>
                </a:solidFill>
              </a:rPr>
              <a:t>Poverty and cost of living</a:t>
            </a:r>
            <a:br>
              <a:rPr lang="en-US" sz="2200" dirty="0">
                <a:solidFill>
                  <a:srgbClr val="0D1D51"/>
                </a:solidFill>
              </a:rPr>
            </a:br>
            <a:endParaRPr lang="en-US" sz="2200" dirty="0">
              <a:solidFill>
                <a:srgbClr val="0D1D5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D1D51"/>
                </a:solidFill>
              </a:rPr>
              <a:t>Housing instability</a:t>
            </a:r>
            <a:br>
              <a:rPr lang="en-US" sz="2200" dirty="0">
                <a:solidFill>
                  <a:srgbClr val="0D1D51"/>
                </a:solidFill>
              </a:rPr>
            </a:br>
            <a:endParaRPr lang="en-US" sz="2200" dirty="0">
              <a:solidFill>
                <a:srgbClr val="0D1D5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D1D51"/>
                </a:solidFill>
              </a:rPr>
              <a:t>Rural isolation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4C8430-B536-7EC9-A283-40CCDD6D024E}"/>
              </a:ext>
            </a:extLst>
          </p:cNvPr>
          <p:cNvSpPr txBox="1"/>
          <p:nvPr/>
        </p:nvSpPr>
        <p:spPr>
          <a:xfrm>
            <a:off x="8195732" y="1808157"/>
            <a:ext cx="4548935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b="1" u="sng" dirty="0">
                <a:solidFill>
                  <a:srgbClr val="0D1D51"/>
                </a:solidFill>
              </a:rPr>
              <a:t>Global &amp; Political</a:t>
            </a:r>
            <a:br>
              <a:rPr lang="en-US" sz="2200" b="1" dirty="0">
                <a:solidFill>
                  <a:srgbClr val="0D1D51"/>
                </a:solidFill>
              </a:rPr>
            </a:br>
            <a:endParaRPr lang="en-US" sz="2200" dirty="0">
              <a:solidFill>
                <a:srgbClr val="0D1D5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D1D51"/>
                </a:solidFill>
              </a:rPr>
              <a:t>Climate anxiety</a:t>
            </a:r>
            <a:br>
              <a:rPr lang="en-US" sz="2200" dirty="0">
                <a:solidFill>
                  <a:srgbClr val="0D1D51"/>
                </a:solidFill>
              </a:rPr>
            </a:br>
            <a:endParaRPr lang="en-US" sz="2200" dirty="0">
              <a:solidFill>
                <a:srgbClr val="0D1D5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D1D51"/>
                </a:solidFill>
              </a:rPr>
              <a:t>Political uncertainty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0032E55-4C12-68B0-5577-97052A7831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792133"/>
            <a:ext cx="3416244" cy="206586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23767D0-C4A5-3C36-A5BC-AA5986F3E6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22266" y="4817122"/>
            <a:ext cx="3369733" cy="204087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F9BC16C-9444-7EC6-17D5-71E1587460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2213" y="4817122"/>
            <a:ext cx="4127571" cy="2065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503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21594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4F30A21-7341-605C-AAC4-010D0E7E8D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763D01C-78D2-4C23-1400-0BCF5A308FC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"/>
          </a:blip>
          <a:stretch>
            <a:fillRect/>
          </a:stretch>
        </p:blipFill>
        <p:spPr>
          <a:xfrm>
            <a:off x="-162560" y="-790404"/>
            <a:ext cx="12354560" cy="7521045"/>
          </a:xfrm>
          <a:custGeom>
            <a:avLst/>
            <a:gdLst>
              <a:gd name="csX0" fmla="*/ 0 w 12354560"/>
              <a:gd name="csY0" fmla="*/ 0 h 7521045"/>
              <a:gd name="csX1" fmla="*/ 835404 w 12354560"/>
              <a:gd name="csY1" fmla="*/ 0 h 7521045"/>
              <a:gd name="csX2" fmla="*/ 1053079 w 12354560"/>
              <a:gd name="csY2" fmla="*/ 0 h 7521045"/>
              <a:gd name="csX3" fmla="*/ 1888483 w 12354560"/>
              <a:gd name="csY3" fmla="*/ 0 h 7521045"/>
              <a:gd name="csX4" fmla="*/ 2106158 w 12354560"/>
              <a:gd name="csY4" fmla="*/ 0 h 7521045"/>
              <a:gd name="csX5" fmla="*/ 2694471 w 12354560"/>
              <a:gd name="csY5" fmla="*/ 0 h 7521045"/>
              <a:gd name="csX6" fmla="*/ 3035692 w 12354560"/>
              <a:gd name="csY6" fmla="*/ 0 h 7521045"/>
              <a:gd name="csX7" fmla="*/ 3376913 w 12354560"/>
              <a:gd name="csY7" fmla="*/ 0 h 7521045"/>
              <a:gd name="csX8" fmla="*/ 3718134 w 12354560"/>
              <a:gd name="csY8" fmla="*/ 0 h 7521045"/>
              <a:gd name="csX9" fmla="*/ 4059355 w 12354560"/>
              <a:gd name="csY9" fmla="*/ 0 h 7521045"/>
              <a:gd name="csX10" fmla="*/ 4524122 w 12354560"/>
              <a:gd name="csY10" fmla="*/ 0 h 7521045"/>
              <a:gd name="csX11" fmla="*/ 4865343 w 12354560"/>
              <a:gd name="csY11" fmla="*/ 0 h 7521045"/>
              <a:gd name="csX12" fmla="*/ 5330110 w 12354560"/>
              <a:gd name="csY12" fmla="*/ 0 h 7521045"/>
              <a:gd name="csX13" fmla="*/ 6041968 w 12354560"/>
              <a:gd name="csY13" fmla="*/ 0 h 7521045"/>
              <a:gd name="csX14" fmla="*/ 6383189 w 12354560"/>
              <a:gd name="csY14" fmla="*/ 0 h 7521045"/>
              <a:gd name="csX15" fmla="*/ 6600865 w 12354560"/>
              <a:gd name="csY15" fmla="*/ 0 h 7521045"/>
              <a:gd name="csX16" fmla="*/ 7436268 w 12354560"/>
              <a:gd name="csY16" fmla="*/ 0 h 7521045"/>
              <a:gd name="csX17" fmla="*/ 7653944 w 12354560"/>
              <a:gd name="csY17" fmla="*/ 0 h 7521045"/>
              <a:gd name="csX18" fmla="*/ 8242256 w 12354560"/>
              <a:gd name="csY18" fmla="*/ 0 h 7521045"/>
              <a:gd name="csX19" fmla="*/ 8459932 w 12354560"/>
              <a:gd name="csY19" fmla="*/ 0 h 7521045"/>
              <a:gd name="csX20" fmla="*/ 9171790 w 12354560"/>
              <a:gd name="csY20" fmla="*/ 0 h 7521045"/>
              <a:gd name="csX21" fmla="*/ 9760102 w 12354560"/>
              <a:gd name="csY21" fmla="*/ 0 h 7521045"/>
              <a:gd name="csX22" fmla="*/ 10471960 w 12354560"/>
              <a:gd name="csY22" fmla="*/ 0 h 7521045"/>
              <a:gd name="csX23" fmla="*/ 11060273 w 12354560"/>
              <a:gd name="csY23" fmla="*/ 0 h 7521045"/>
              <a:gd name="csX24" fmla="*/ 11772131 w 12354560"/>
              <a:gd name="csY24" fmla="*/ 0 h 7521045"/>
              <a:gd name="csX25" fmla="*/ 12354560 w 12354560"/>
              <a:gd name="csY25" fmla="*/ 0 h 7521045"/>
              <a:gd name="csX26" fmla="*/ 12354560 w 12354560"/>
              <a:gd name="csY26" fmla="*/ 728963 h 7521045"/>
              <a:gd name="csX27" fmla="*/ 12354560 w 12354560"/>
              <a:gd name="csY27" fmla="*/ 1232294 h 7521045"/>
              <a:gd name="csX28" fmla="*/ 12354560 w 12354560"/>
              <a:gd name="csY28" fmla="*/ 1810836 h 7521045"/>
              <a:gd name="csX29" fmla="*/ 12354560 w 12354560"/>
              <a:gd name="csY29" fmla="*/ 2238957 h 7521045"/>
              <a:gd name="csX30" fmla="*/ 12354560 w 12354560"/>
              <a:gd name="csY30" fmla="*/ 2967920 h 7521045"/>
              <a:gd name="csX31" fmla="*/ 12354560 w 12354560"/>
              <a:gd name="csY31" fmla="*/ 3320831 h 7521045"/>
              <a:gd name="csX32" fmla="*/ 12354560 w 12354560"/>
              <a:gd name="csY32" fmla="*/ 3673741 h 7521045"/>
              <a:gd name="csX33" fmla="*/ 12354560 w 12354560"/>
              <a:gd name="csY33" fmla="*/ 4177073 h 7521045"/>
              <a:gd name="csX34" fmla="*/ 12354560 w 12354560"/>
              <a:gd name="csY34" fmla="*/ 4755615 h 7521045"/>
              <a:gd name="csX35" fmla="*/ 12354560 w 12354560"/>
              <a:gd name="csY35" fmla="*/ 5409367 h 7521045"/>
              <a:gd name="csX36" fmla="*/ 12354560 w 12354560"/>
              <a:gd name="csY36" fmla="*/ 6063119 h 7521045"/>
              <a:gd name="csX37" fmla="*/ 12354560 w 12354560"/>
              <a:gd name="csY37" fmla="*/ 6792082 h 7521045"/>
              <a:gd name="csX38" fmla="*/ 12354560 w 12354560"/>
              <a:gd name="csY38" fmla="*/ 7521045 h 7521045"/>
              <a:gd name="csX39" fmla="*/ 12136884 w 12354560"/>
              <a:gd name="csY39" fmla="*/ 7521045 h 7521045"/>
              <a:gd name="csX40" fmla="*/ 11425026 w 12354560"/>
              <a:gd name="csY40" fmla="*/ 7521045 h 7521045"/>
              <a:gd name="csX41" fmla="*/ 10713168 w 12354560"/>
              <a:gd name="csY41" fmla="*/ 7521045 h 7521045"/>
              <a:gd name="csX42" fmla="*/ 10124856 w 12354560"/>
              <a:gd name="csY42" fmla="*/ 7521045 h 7521045"/>
              <a:gd name="csX43" fmla="*/ 9660089 w 12354560"/>
              <a:gd name="csY43" fmla="*/ 7521045 h 7521045"/>
              <a:gd name="csX44" fmla="*/ 8824686 w 12354560"/>
              <a:gd name="csY44" fmla="*/ 7521045 h 7521045"/>
              <a:gd name="csX45" fmla="*/ 8236373 w 12354560"/>
              <a:gd name="csY45" fmla="*/ 7521045 h 7521045"/>
              <a:gd name="csX46" fmla="*/ 7895152 w 12354560"/>
              <a:gd name="csY46" fmla="*/ 7521045 h 7521045"/>
              <a:gd name="csX47" fmla="*/ 7553931 w 12354560"/>
              <a:gd name="csY47" fmla="*/ 7521045 h 7521045"/>
              <a:gd name="csX48" fmla="*/ 7336255 w 12354560"/>
              <a:gd name="csY48" fmla="*/ 7521045 h 7521045"/>
              <a:gd name="csX49" fmla="*/ 6747943 w 12354560"/>
              <a:gd name="csY49" fmla="*/ 7521045 h 7521045"/>
              <a:gd name="csX50" fmla="*/ 6406722 w 12354560"/>
              <a:gd name="csY50" fmla="*/ 7521045 h 7521045"/>
              <a:gd name="csX51" fmla="*/ 5571318 w 12354560"/>
              <a:gd name="csY51" fmla="*/ 7521045 h 7521045"/>
              <a:gd name="csX52" fmla="*/ 4859460 w 12354560"/>
              <a:gd name="csY52" fmla="*/ 7521045 h 7521045"/>
              <a:gd name="csX53" fmla="*/ 4394693 w 12354560"/>
              <a:gd name="csY53" fmla="*/ 7521045 h 7521045"/>
              <a:gd name="csX54" fmla="*/ 3559290 w 12354560"/>
              <a:gd name="csY54" fmla="*/ 7521045 h 7521045"/>
              <a:gd name="csX55" fmla="*/ 2970978 w 12354560"/>
              <a:gd name="csY55" fmla="*/ 7521045 h 7521045"/>
              <a:gd name="csX56" fmla="*/ 2629756 w 12354560"/>
              <a:gd name="csY56" fmla="*/ 7521045 h 7521045"/>
              <a:gd name="csX57" fmla="*/ 1794353 w 12354560"/>
              <a:gd name="csY57" fmla="*/ 7521045 h 7521045"/>
              <a:gd name="csX58" fmla="*/ 1453132 w 12354560"/>
              <a:gd name="csY58" fmla="*/ 7521045 h 7521045"/>
              <a:gd name="csX59" fmla="*/ 1111910 w 12354560"/>
              <a:gd name="csY59" fmla="*/ 7521045 h 7521045"/>
              <a:gd name="csX60" fmla="*/ 523598 w 12354560"/>
              <a:gd name="csY60" fmla="*/ 7521045 h 7521045"/>
              <a:gd name="csX61" fmla="*/ 0 w 12354560"/>
              <a:gd name="csY61" fmla="*/ 7521045 h 7521045"/>
              <a:gd name="csX62" fmla="*/ 0 w 12354560"/>
              <a:gd name="csY62" fmla="*/ 6792082 h 7521045"/>
              <a:gd name="csX63" fmla="*/ 0 w 12354560"/>
              <a:gd name="csY63" fmla="*/ 6213540 h 7521045"/>
              <a:gd name="csX64" fmla="*/ 0 w 12354560"/>
              <a:gd name="csY64" fmla="*/ 5860630 h 7521045"/>
              <a:gd name="csX65" fmla="*/ 0 w 12354560"/>
              <a:gd name="csY65" fmla="*/ 5206877 h 7521045"/>
              <a:gd name="csX66" fmla="*/ 0 w 12354560"/>
              <a:gd name="csY66" fmla="*/ 4553125 h 7521045"/>
              <a:gd name="csX67" fmla="*/ 0 w 12354560"/>
              <a:gd name="csY67" fmla="*/ 4200214 h 7521045"/>
              <a:gd name="csX68" fmla="*/ 0 w 12354560"/>
              <a:gd name="csY68" fmla="*/ 3772093 h 7521045"/>
              <a:gd name="csX69" fmla="*/ 0 w 12354560"/>
              <a:gd name="csY69" fmla="*/ 3268762 h 7521045"/>
              <a:gd name="csX70" fmla="*/ 0 w 12354560"/>
              <a:gd name="csY70" fmla="*/ 2840641 h 7521045"/>
              <a:gd name="csX71" fmla="*/ 0 w 12354560"/>
              <a:gd name="csY71" fmla="*/ 2262099 h 7521045"/>
              <a:gd name="csX72" fmla="*/ 0 w 12354560"/>
              <a:gd name="csY72" fmla="*/ 1833978 h 7521045"/>
              <a:gd name="csX73" fmla="*/ 0 w 12354560"/>
              <a:gd name="csY73" fmla="*/ 1105015 h 7521045"/>
              <a:gd name="csX74" fmla="*/ 0 w 12354560"/>
              <a:gd name="csY74" fmla="*/ 0 h 752104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  <a:cxn ang="0">
                <a:pos x="csX51" y="csY51"/>
              </a:cxn>
              <a:cxn ang="0">
                <a:pos x="csX52" y="csY52"/>
              </a:cxn>
              <a:cxn ang="0">
                <a:pos x="csX53" y="csY53"/>
              </a:cxn>
              <a:cxn ang="0">
                <a:pos x="csX54" y="csY54"/>
              </a:cxn>
              <a:cxn ang="0">
                <a:pos x="csX55" y="csY55"/>
              </a:cxn>
              <a:cxn ang="0">
                <a:pos x="csX56" y="csY56"/>
              </a:cxn>
              <a:cxn ang="0">
                <a:pos x="csX57" y="csY57"/>
              </a:cxn>
              <a:cxn ang="0">
                <a:pos x="csX58" y="csY58"/>
              </a:cxn>
              <a:cxn ang="0">
                <a:pos x="csX59" y="csY59"/>
              </a:cxn>
              <a:cxn ang="0">
                <a:pos x="csX60" y="csY60"/>
              </a:cxn>
              <a:cxn ang="0">
                <a:pos x="csX61" y="csY61"/>
              </a:cxn>
              <a:cxn ang="0">
                <a:pos x="csX62" y="csY62"/>
              </a:cxn>
              <a:cxn ang="0">
                <a:pos x="csX63" y="csY63"/>
              </a:cxn>
              <a:cxn ang="0">
                <a:pos x="csX64" y="csY64"/>
              </a:cxn>
              <a:cxn ang="0">
                <a:pos x="csX65" y="csY65"/>
              </a:cxn>
              <a:cxn ang="0">
                <a:pos x="csX66" y="csY66"/>
              </a:cxn>
              <a:cxn ang="0">
                <a:pos x="csX67" y="csY67"/>
              </a:cxn>
              <a:cxn ang="0">
                <a:pos x="csX68" y="csY68"/>
              </a:cxn>
              <a:cxn ang="0">
                <a:pos x="csX69" y="csY69"/>
              </a:cxn>
              <a:cxn ang="0">
                <a:pos x="csX70" y="csY70"/>
              </a:cxn>
              <a:cxn ang="0">
                <a:pos x="csX71" y="csY71"/>
              </a:cxn>
              <a:cxn ang="0">
                <a:pos x="csX72" y="csY72"/>
              </a:cxn>
              <a:cxn ang="0">
                <a:pos x="csX73" y="csY73"/>
              </a:cxn>
              <a:cxn ang="0">
                <a:pos x="csX74" y="csY74"/>
              </a:cxn>
            </a:cxnLst>
            <a:rect l="l" t="t" r="r" b="b"/>
            <a:pathLst>
              <a:path w="12354560" h="7521045" fill="none" extrusionOk="0">
                <a:moveTo>
                  <a:pt x="0" y="0"/>
                </a:moveTo>
                <a:cubicBezTo>
                  <a:pt x="405643" y="-76909"/>
                  <a:pt x="555333" y="24706"/>
                  <a:pt x="835404" y="0"/>
                </a:cubicBezTo>
                <a:cubicBezTo>
                  <a:pt x="1115475" y="-24706"/>
                  <a:pt x="958057" y="11614"/>
                  <a:pt x="1053079" y="0"/>
                </a:cubicBezTo>
                <a:cubicBezTo>
                  <a:pt x="1148101" y="-11614"/>
                  <a:pt x="1681455" y="31921"/>
                  <a:pt x="1888483" y="0"/>
                </a:cubicBezTo>
                <a:cubicBezTo>
                  <a:pt x="2095511" y="-31921"/>
                  <a:pt x="2025404" y="17863"/>
                  <a:pt x="2106158" y="0"/>
                </a:cubicBezTo>
                <a:cubicBezTo>
                  <a:pt x="2186912" y="-17863"/>
                  <a:pt x="2429678" y="58006"/>
                  <a:pt x="2694471" y="0"/>
                </a:cubicBezTo>
                <a:cubicBezTo>
                  <a:pt x="2959264" y="-58006"/>
                  <a:pt x="2932572" y="31395"/>
                  <a:pt x="3035692" y="0"/>
                </a:cubicBezTo>
                <a:cubicBezTo>
                  <a:pt x="3138812" y="-31395"/>
                  <a:pt x="3280304" y="17869"/>
                  <a:pt x="3376913" y="0"/>
                </a:cubicBezTo>
                <a:cubicBezTo>
                  <a:pt x="3473522" y="-17869"/>
                  <a:pt x="3599981" y="29675"/>
                  <a:pt x="3718134" y="0"/>
                </a:cubicBezTo>
                <a:cubicBezTo>
                  <a:pt x="3836287" y="-29675"/>
                  <a:pt x="3896575" y="23021"/>
                  <a:pt x="4059355" y="0"/>
                </a:cubicBezTo>
                <a:cubicBezTo>
                  <a:pt x="4222135" y="-23021"/>
                  <a:pt x="4414215" y="43259"/>
                  <a:pt x="4524122" y="0"/>
                </a:cubicBezTo>
                <a:cubicBezTo>
                  <a:pt x="4634029" y="-43259"/>
                  <a:pt x="4734584" y="21663"/>
                  <a:pt x="4865343" y="0"/>
                </a:cubicBezTo>
                <a:cubicBezTo>
                  <a:pt x="4996102" y="-21663"/>
                  <a:pt x="5173936" y="6429"/>
                  <a:pt x="5330110" y="0"/>
                </a:cubicBezTo>
                <a:cubicBezTo>
                  <a:pt x="5486284" y="-6429"/>
                  <a:pt x="5815276" y="7683"/>
                  <a:pt x="6041968" y="0"/>
                </a:cubicBezTo>
                <a:cubicBezTo>
                  <a:pt x="6268660" y="-7683"/>
                  <a:pt x="6289673" y="39799"/>
                  <a:pt x="6383189" y="0"/>
                </a:cubicBezTo>
                <a:cubicBezTo>
                  <a:pt x="6476705" y="-39799"/>
                  <a:pt x="6539933" y="21551"/>
                  <a:pt x="6600865" y="0"/>
                </a:cubicBezTo>
                <a:cubicBezTo>
                  <a:pt x="6661797" y="-21551"/>
                  <a:pt x="7232816" y="88095"/>
                  <a:pt x="7436268" y="0"/>
                </a:cubicBezTo>
                <a:cubicBezTo>
                  <a:pt x="7639720" y="-88095"/>
                  <a:pt x="7547926" y="22817"/>
                  <a:pt x="7653944" y="0"/>
                </a:cubicBezTo>
                <a:cubicBezTo>
                  <a:pt x="7759962" y="-22817"/>
                  <a:pt x="8072645" y="55056"/>
                  <a:pt x="8242256" y="0"/>
                </a:cubicBezTo>
                <a:cubicBezTo>
                  <a:pt x="8411867" y="-55056"/>
                  <a:pt x="8409721" y="25280"/>
                  <a:pt x="8459932" y="0"/>
                </a:cubicBezTo>
                <a:cubicBezTo>
                  <a:pt x="8510143" y="-25280"/>
                  <a:pt x="8988232" y="71012"/>
                  <a:pt x="9171790" y="0"/>
                </a:cubicBezTo>
                <a:cubicBezTo>
                  <a:pt x="9355348" y="-71012"/>
                  <a:pt x="9605065" y="46235"/>
                  <a:pt x="9760102" y="0"/>
                </a:cubicBezTo>
                <a:cubicBezTo>
                  <a:pt x="9915139" y="-46235"/>
                  <a:pt x="10205607" y="14839"/>
                  <a:pt x="10471960" y="0"/>
                </a:cubicBezTo>
                <a:cubicBezTo>
                  <a:pt x="10738313" y="-14839"/>
                  <a:pt x="10917594" y="6594"/>
                  <a:pt x="11060273" y="0"/>
                </a:cubicBezTo>
                <a:cubicBezTo>
                  <a:pt x="11202952" y="-6594"/>
                  <a:pt x="11534779" y="63474"/>
                  <a:pt x="11772131" y="0"/>
                </a:cubicBezTo>
                <a:cubicBezTo>
                  <a:pt x="12009483" y="-63474"/>
                  <a:pt x="12237174" y="26279"/>
                  <a:pt x="12354560" y="0"/>
                </a:cubicBezTo>
                <a:cubicBezTo>
                  <a:pt x="12355510" y="355796"/>
                  <a:pt x="12278281" y="490716"/>
                  <a:pt x="12354560" y="728963"/>
                </a:cubicBezTo>
                <a:cubicBezTo>
                  <a:pt x="12430839" y="967210"/>
                  <a:pt x="12326987" y="1049297"/>
                  <a:pt x="12354560" y="1232294"/>
                </a:cubicBezTo>
                <a:cubicBezTo>
                  <a:pt x="12382133" y="1415291"/>
                  <a:pt x="12349363" y="1640494"/>
                  <a:pt x="12354560" y="1810836"/>
                </a:cubicBezTo>
                <a:cubicBezTo>
                  <a:pt x="12359757" y="1981178"/>
                  <a:pt x="12345881" y="2063740"/>
                  <a:pt x="12354560" y="2238957"/>
                </a:cubicBezTo>
                <a:cubicBezTo>
                  <a:pt x="12363239" y="2414174"/>
                  <a:pt x="12322761" y="2616097"/>
                  <a:pt x="12354560" y="2967920"/>
                </a:cubicBezTo>
                <a:cubicBezTo>
                  <a:pt x="12386359" y="3319743"/>
                  <a:pt x="12333921" y="3246708"/>
                  <a:pt x="12354560" y="3320831"/>
                </a:cubicBezTo>
                <a:cubicBezTo>
                  <a:pt x="12375199" y="3394954"/>
                  <a:pt x="12335712" y="3590124"/>
                  <a:pt x="12354560" y="3673741"/>
                </a:cubicBezTo>
                <a:cubicBezTo>
                  <a:pt x="12373408" y="3757358"/>
                  <a:pt x="12322931" y="3977021"/>
                  <a:pt x="12354560" y="4177073"/>
                </a:cubicBezTo>
                <a:cubicBezTo>
                  <a:pt x="12386189" y="4377125"/>
                  <a:pt x="12285940" y="4495565"/>
                  <a:pt x="12354560" y="4755615"/>
                </a:cubicBezTo>
                <a:cubicBezTo>
                  <a:pt x="12423180" y="5015665"/>
                  <a:pt x="12305582" y="5199116"/>
                  <a:pt x="12354560" y="5409367"/>
                </a:cubicBezTo>
                <a:cubicBezTo>
                  <a:pt x="12403538" y="5619618"/>
                  <a:pt x="12296191" y="5810262"/>
                  <a:pt x="12354560" y="6063119"/>
                </a:cubicBezTo>
                <a:cubicBezTo>
                  <a:pt x="12412929" y="6315976"/>
                  <a:pt x="12347676" y="6476157"/>
                  <a:pt x="12354560" y="6792082"/>
                </a:cubicBezTo>
                <a:cubicBezTo>
                  <a:pt x="12361444" y="7108007"/>
                  <a:pt x="12306757" y="7166484"/>
                  <a:pt x="12354560" y="7521045"/>
                </a:cubicBezTo>
                <a:cubicBezTo>
                  <a:pt x="12308769" y="7523473"/>
                  <a:pt x="12193989" y="7513046"/>
                  <a:pt x="12136884" y="7521045"/>
                </a:cubicBezTo>
                <a:cubicBezTo>
                  <a:pt x="12079779" y="7529044"/>
                  <a:pt x="11629653" y="7456420"/>
                  <a:pt x="11425026" y="7521045"/>
                </a:cubicBezTo>
                <a:cubicBezTo>
                  <a:pt x="11220399" y="7585670"/>
                  <a:pt x="10896815" y="7471261"/>
                  <a:pt x="10713168" y="7521045"/>
                </a:cubicBezTo>
                <a:cubicBezTo>
                  <a:pt x="10529521" y="7570829"/>
                  <a:pt x="10337273" y="7492450"/>
                  <a:pt x="10124856" y="7521045"/>
                </a:cubicBezTo>
                <a:cubicBezTo>
                  <a:pt x="9912439" y="7549640"/>
                  <a:pt x="9821076" y="7468423"/>
                  <a:pt x="9660089" y="7521045"/>
                </a:cubicBezTo>
                <a:cubicBezTo>
                  <a:pt x="9499102" y="7573667"/>
                  <a:pt x="9145969" y="7433312"/>
                  <a:pt x="8824686" y="7521045"/>
                </a:cubicBezTo>
                <a:cubicBezTo>
                  <a:pt x="8503403" y="7608778"/>
                  <a:pt x="8529000" y="7514450"/>
                  <a:pt x="8236373" y="7521045"/>
                </a:cubicBezTo>
                <a:cubicBezTo>
                  <a:pt x="7943746" y="7527640"/>
                  <a:pt x="7977092" y="7508235"/>
                  <a:pt x="7895152" y="7521045"/>
                </a:cubicBezTo>
                <a:cubicBezTo>
                  <a:pt x="7813212" y="7533855"/>
                  <a:pt x="7665455" y="7496811"/>
                  <a:pt x="7553931" y="7521045"/>
                </a:cubicBezTo>
                <a:cubicBezTo>
                  <a:pt x="7442407" y="7545279"/>
                  <a:pt x="7417016" y="7519891"/>
                  <a:pt x="7336255" y="7521045"/>
                </a:cubicBezTo>
                <a:cubicBezTo>
                  <a:pt x="7255494" y="7522199"/>
                  <a:pt x="7015453" y="7487139"/>
                  <a:pt x="6747943" y="7521045"/>
                </a:cubicBezTo>
                <a:cubicBezTo>
                  <a:pt x="6480433" y="7554951"/>
                  <a:pt x="6550481" y="7520714"/>
                  <a:pt x="6406722" y="7521045"/>
                </a:cubicBezTo>
                <a:cubicBezTo>
                  <a:pt x="6262963" y="7521376"/>
                  <a:pt x="5771101" y="7448492"/>
                  <a:pt x="5571318" y="7521045"/>
                </a:cubicBezTo>
                <a:cubicBezTo>
                  <a:pt x="5371535" y="7593598"/>
                  <a:pt x="5188577" y="7471869"/>
                  <a:pt x="4859460" y="7521045"/>
                </a:cubicBezTo>
                <a:cubicBezTo>
                  <a:pt x="4530343" y="7570221"/>
                  <a:pt x="4572160" y="7474969"/>
                  <a:pt x="4394693" y="7521045"/>
                </a:cubicBezTo>
                <a:cubicBezTo>
                  <a:pt x="4217226" y="7567121"/>
                  <a:pt x="3914023" y="7459120"/>
                  <a:pt x="3559290" y="7521045"/>
                </a:cubicBezTo>
                <a:cubicBezTo>
                  <a:pt x="3204557" y="7582970"/>
                  <a:pt x="3229335" y="7474439"/>
                  <a:pt x="2970978" y="7521045"/>
                </a:cubicBezTo>
                <a:cubicBezTo>
                  <a:pt x="2712621" y="7567651"/>
                  <a:pt x="2793807" y="7500447"/>
                  <a:pt x="2629756" y="7521045"/>
                </a:cubicBezTo>
                <a:cubicBezTo>
                  <a:pt x="2465705" y="7541643"/>
                  <a:pt x="2170006" y="7426470"/>
                  <a:pt x="1794353" y="7521045"/>
                </a:cubicBezTo>
                <a:cubicBezTo>
                  <a:pt x="1418700" y="7615620"/>
                  <a:pt x="1580969" y="7500270"/>
                  <a:pt x="1453132" y="7521045"/>
                </a:cubicBezTo>
                <a:cubicBezTo>
                  <a:pt x="1325295" y="7541820"/>
                  <a:pt x="1193598" y="7510631"/>
                  <a:pt x="1111910" y="7521045"/>
                </a:cubicBezTo>
                <a:cubicBezTo>
                  <a:pt x="1030222" y="7531459"/>
                  <a:pt x="753801" y="7467952"/>
                  <a:pt x="523598" y="7521045"/>
                </a:cubicBezTo>
                <a:cubicBezTo>
                  <a:pt x="293395" y="7574138"/>
                  <a:pt x="125852" y="7483688"/>
                  <a:pt x="0" y="7521045"/>
                </a:cubicBezTo>
                <a:cubicBezTo>
                  <a:pt x="-31444" y="7354537"/>
                  <a:pt x="84900" y="7132987"/>
                  <a:pt x="0" y="6792082"/>
                </a:cubicBezTo>
                <a:cubicBezTo>
                  <a:pt x="-84900" y="6451177"/>
                  <a:pt x="61950" y="6440870"/>
                  <a:pt x="0" y="6213540"/>
                </a:cubicBezTo>
                <a:cubicBezTo>
                  <a:pt x="-61950" y="5986210"/>
                  <a:pt x="3077" y="5960070"/>
                  <a:pt x="0" y="5860630"/>
                </a:cubicBezTo>
                <a:cubicBezTo>
                  <a:pt x="-3077" y="5761190"/>
                  <a:pt x="44303" y="5419532"/>
                  <a:pt x="0" y="5206877"/>
                </a:cubicBezTo>
                <a:cubicBezTo>
                  <a:pt x="-44303" y="4994222"/>
                  <a:pt x="74370" y="4739807"/>
                  <a:pt x="0" y="4553125"/>
                </a:cubicBezTo>
                <a:cubicBezTo>
                  <a:pt x="-74370" y="4366443"/>
                  <a:pt x="10521" y="4366860"/>
                  <a:pt x="0" y="4200214"/>
                </a:cubicBezTo>
                <a:cubicBezTo>
                  <a:pt x="-10521" y="4033568"/>
                  <a:pt x="47105" y="3951346"/>
                  <a:pt x="0" y="3772093"/>
                </a:cubicBezTo>
                <a:cubicBezTo>
                  <a:pt x="-47105" y="3592840"/>
                  <a:pt x="38108" y="3473667"/>
                  <a:pt x="0" y="3268762"/>
                </a:cubicBezTo>
                <a:cubicBezTo>
                  <a:pt x="-38108" y="3063857"/>
                  <a:pt x="12233" y="2997861"/>
                  <a:pt x="0" y="2840641"/>
                </a:cubicBezTo>
                <a:cubicBezTo>
                  <a:pt x="-12233" y="2683421"/>
                  <a:pt x="42124" y="2523389"/>
                  <a:pt x="0" y="2262099"/>
                </a:cubicBezTo>
                <a:cubicBezTo>
                  <a:pt x="-42124" y="2000809"/>
                  <a:pt x="36763" y="2042153"/>
                  <a:pt x="0" y="1833978"/>
                </a:cubicBezTo>
                <a:cubicBezTo>
                  <a:pt x="-36763" y="1625803"/>
                  <a:pt x="83401" y="1414551"/>
                  <a:pt x="0" y="1105015"/>
                </a:cubicBezTo>
                <a:cubicBezTo>
                  <a:pt x="-83401" y="795479"/>
                  <a:pt x="16013" y="529702"/>
                  <a:pt x="0" y="0"/>
                </a:cubicBezTo>
                <a:close/>
              </a:path>
              <a:path w="12354560" h="7521045" stroke="0" extrusionOk="0">
                <a:moveTo>
                  <a:pt x="0" y="0"/>
                </a:moveTo>
                <a:cubicBezTo>
                  <a:pt x="212116" y="-37998"/>
                  <a:pt x="341049" y="21870"/>
                  <a:pt x="464767" y="0"/>
                </a:cubicBezTo>
                <a:cubicBezTo>
                  <a:pt x="588485" y="-21870"/>
                  <a:pt x="586095" y="25436"/>
                  <a:pt x="682442" y="0"/>
                </a:cubicBezTo>
                <a:cubicBezTo>
                  <a:pt x="778789" y="-25436"/>
                  <a:pt x="1265769" y="45646"/>
                  <a:pt x="1517846" y="0"/>
                </a:cubicBezTo>
                <a:cubicBezTo>
                  <a:pt x="1769923" y="-45646"/>
                  <a:pt x="1850625" y="37353"/>
                  <a:pt x="1982613" y="0"/>
                </a:cubicBezTo>
                <a:cubicBezTo>
                  <a:pt x="2114601" y="-37353"/>
                  <a:pt x="2259709" y="41196"/>
                  <a:pt x="2447380" y="0"/>
                </a:cubicBezTo>
                <a:cubicBezTo>
                  <a:pt x="2635051" y="-41196"/>
                  <a:pt x="2989871" y="2334"/>
                  <a:pt x="3282783" y="0"/>
                </a:cubicBezTo>
                <a:cubicBezTo>
                  <a:pt x="3575695" y="-2334"/>
                  <a:pt x="3545789" y="26421"/>
                  <a:pt x="3624004" y="0"/>
                </a:cubicBezTo>
                <a:cubicBezTo>
                  <a:pt x="3702219" y="-26421"/>
                  <a:pt x="4130815" y="86045"/>
                  <a:pt x="4459408" y="0"/>
                </a:cubicBezTo>
                <a:cubicBezTo>
                  <a:pt x="4788001" y="-86045"/>
                  <a:pt x="4908301" y="78681"/>
                  <a:pt x="5294811" y="0"/>
                </a:cubicBezTo>
                <a:cubicBezTo>
                  <a:pt x="5681321" y="-78681"/>
                  <a:pt x="5676698" y="107"/>
                  <a:pt x="5883124" y="0"/>
                </a:cubicBezTo>
                <a:cubicBezTo>
                  <a:pt x="6089550" y="-107"/>
                  <a:pt x="6546019" y="67744"/>
                  <a:pt x="6718527" y="0"/>
                </a:cubicBezTo>
                <a:cubicBezTo>
                  <a:pt x="6891035" y="-67744"/>
                  <a:pt x="7084554" y="48718"/>
                  <a:pt x="7183294" y="0"/>
                </a:cubicBezTo>
                <a:cubicBezTo>
                  <a:pt x="7282034" y="-48718"/>
                  <a:pt x="7544672" y="29940"/>
                  <a:pt x="7648061" y="0"/>
                </a:cubicBezTo>
                <a:cubicBezTo>
                  <a:pt x="7751450" y="-29940"/>
                  <a:pt x="8205375" y="22789"/>
                  <a:pt x="8359919" y="0"/>
                </a:cubicBezTo>
                <a:cubicBezTo>
                  <a:pt x="8514463" y="-22789"/>
                  <a:pt x="8682006" y="4880"/>
                  <a:pt x="8824686" y="0"/>
                </a:cubicBezTo>
                <a:cubicBezTo>
                  <a:pt x="8967366" y="-4880"/>
                  <a:pt x="9437110" y="19133"/>
                  <a:pt x="9660089" y="0"/>
                </a:cubicBezTo>
                <a:cubicBezTo>
                  <a:pt x="9883068" y="-19133"/>
                  <a:pt x="10103395" y="16836"/>
                  <a:pt x="10495493" y="0"/>
                </a:cubicBezTo>
                <a:cubicBezTo>
                  <a:pt x="10887591" y="-16836"/>
                  <a:pt x="10805399" y="60486"/>
                  <a:pt x="11083805" y="0"/>
                </a:cubicBezTo>
                <a:cubicBezTo>
                  <a:pt x="11362211" y="-60486"/>
                  <a:pt x="11342350" y="26400"/>
                  <a:pt x="11548572" y="0"/>
                </a:cubicBezTo>
                <a:cubicBezTo>
                  <a:pt x="11754794" y="-26400"/>
                  <a:pt x="11670673" y="18929"/>
                  <a:pt x="11766248" y="0"/>
                </a:cubicBezTo>
                <a:cubicBezTo>
                  <a:pt x="11861823" y="-18929"/>
                  <a:pt x="12123662" y="37614"/>
                  <a:pt x="12354560" y="0"/>
                </a:cubicBezTo>
                <a:cubicBezTo>
                  <a:pt x="12385973" y="156431"/>
                  <a:pt x="12342972" y="248333"/>
                  <a:pt x="12354560" y="428121"/>
                </a:cubicBezTo>
                <a:cubicBezTo>
                  <a:pt x="12366148" y="607909"/>
                  <a:pt x="12314392" y="762230"/>
                  <a:pt x="12354560" y="931452"/>
                </a:cubicBezTo>
                <a:cubicBezTo>
                  <a:pt x="12394728" y="1100674"/>
                  <a:pt x="12314390" y="1165886"/>
                  <a:pt x="12354560" y="1359574"/>
                </a:cubicBezTo>
                <a:cubicBezTo>
                  <a:pt x="12394730" y="1553262"/>
                  <a:pt x="12276827" y="1701766"/>
                  <a:pt x="12354560" y="2013326"/>
                </a:cubicBezTo>
                <a:cubicBezTo>
                  <a:pt x="12432293" y="2324886"/>
                  <a:pt x="12353663" y="2420279"/>
                  <a:pt x="12354560" y="2591868"/>
                </a:cubicBezTo>
                <a:cubicBezTo>
                  <a:pt x="12355457" y="2763457"/>
                  <a:pt x="12319124" y="2909617"/>
                  <a:pt x="12354560" y="3170410"/>
                </a:cubicBezTo>
                <a:cubicBezTo>
                  <a:pt x="12389996" y="3431203"/>
                  <a:pt x="12307899" y="3542709"/>
                  <a:pt x="12354560" y="3899373"/>
                </a:cubicBezTo>
                <a:cubicBezTo>
                  <a:pt x="12401221" y="4256037"/>
                  <a:pt x="12277123" y="4238833"/>
                  <a:pt x="12354560" y="4553125"/>
                </a:cubicBezTo>
                <a:cubicBezTo>
                  <a:pt x="12431997" y="4867417"/>
                  <a:pt x="12316083" y="4802613"/>
                  <a:pt x="12354560" y="4906036"/>
                </a:cubicBezTo>
                <a:cubicBezTo>
                  <a:pt x="12393037" y="5009459"/>
                  <a:pt x="12335518" y="5262208"/>
                  <a:pt x="12354560" y="5409367"/>
                </a:cubicBezTo>
                <a:cubicBezTo>
                  <a:pt x="12373602" y="5556526"/>
                  <a:pt x="12295946" y="5842402"/>
                  <a:pt x="12354560" y="6138330"/>
                </a:cubicBezTo>
                <a:cubicBezTo>
                  <a:pt x="12413174" y="6434258"/>
                  <a:pt x="12327999" y="6435476"/>
                  <a:pt x="12354560" y="6716872"/>
                </a:cubicBezTo>
                <a:cubicBezTo>
                  <a:pt x="12381121" y="6998268"/>
                  <a:pt x="12261520" y="7141570"/>
                  <a:pt x="12354560" y="7521045"/>
                </a:cubicBezTo>
                <a:cubicBezTo>
                  <a:pt x="12238599" y="7546553"/>
                  <a:pt x="12069490" y="7509163"/>
                  <a:pt x="11889793" y="7521045"/>
                </a:cubicBezTo>
                <a:cubicBezTo>
                  <a:pt x="11710096" y="7532927"/>
                  <a:pt x="11705036" y="7484103"/>
                  <a:pt x="11548572" y="7521045"/>
                </a:cubicBezTo>
                <a:cubicBezTo>
                  <a:pt x="11392108" y="7557987"/>
                  <a:pt x="11155095" y="7497518"/>
                  <a:pt x="10836714" y="7521045"/>
                </a:cubicBezTo>
                <a:cubicBezTo>
                  <a:pt x="10518333" y="7544572"/>
                  <a:pt x="10623758" y="7486250"/>
                  <a:pt x="10495493" y="7521045"/>
                </a:cubicBezTo>
                <a:cubicBezTo>
                  <a:pt x="10367228" y="7555840"/>
                  <a:pt x="10333261" y="7501454"/>
                  <a:pt x="10277817" y="7521045"/>
                </a:cubicBezTo>
                <a:cubicBezTo>
                  <a:pt x="10222373" y="7540636"/>
                  <a:pt x="10096606" y="7492330"/>
                  <a:pt x="9936596" y="7521045"/>
                </a:cubicBezTo>
                <a:cubicBezTo>
                  <a:pt x="9776586" y="7549760"/>
                  <a:pt x="9700749" y="7474442"/>
                  <a:pt x="9471829" y="7521045"/>
                </a:cubicBezTo>
                <a:cubicBezTo>
                  <a:pt x="9242909" y="7567648"/>
                  <a:pt x="9066429" y="7481539"/>
                  <a:pt x="8883517" y="7521045"/>
                </a:cubicBezTo>
                <a:cubicBezTo>
                  <a:pt x="8700605" y="7560551"/>
                  <a:pt x="8644919" y="7498981"/>
                  <a:pt x="8542296" y="7521045"/>
                </a:cubicBezTo>
                <a:cubicBezTo>
                  <a:pt x="8439673" y="7543109"/>
                  <a:pt x="7977670" y="7420822"/>
                  <a:pt x="7706892" y="7521045"/>
                </a:cubicBezTo>
                <a:cubicBezTo>
                  <a:pt x="7436114" y="7621268"/>
                  <a:pt x="7408630" y="7486824"/>
                  <a:pt x="7118580" y="7521045"/>
                </a:cubicBezTo>
                <a:cubicBezTo>
                  <a:pt x="6828530" y="7555266"/>
                  <a:pt x="6684958" y="7465041"/>
                  <a:pt x="6283176" y="7521045"/>
                </a:cubicBezTo>
                <a:cubicBezTo>
                  <a:pt x="5881394" y="7577049"/>
                  <a:pt x="5825357" y="7486046"/>
                  <a:pt x="5571318" y="7521045"/>
                </a:cubicBezTo>
                <a:cubicBezTo>
                  <a:pt x="5317279" y="7556044"/>
                  <a:pt x="5216057" y="7503582"/>
                  <a:pt x="5106551" y="7521045"/>
                </a:cubicBezTo>
                <a:cubicBezTo>
                  <a:pt x="4997045" y="7538508"/>
                  <a:pt x="4554582" y="7459374"/>
                  <a:pt x="4394693" y="7521045"/>
                </a:cubicBezTo>
                <a:cubicBezTo>
                  <a:pt x="4234804" y="7582716"/>
                  <a:pt x="4197743" y="7511438"/>
                  <a:pt x="4053472" y="7521045"/>
                </a:cubicBezTo>
                <a:cubicBezTo>
                  <a:pt x="3909201" y="7530652"/>
                  <a:pt x="3740807" y="7502124"/>
                  <a:pt x="3465160" y="7521045"/>
                </a:cubicBezTo>
                <a:cubicBezTo>
                  <a:pt x="3189513" y="7539966"/>
                  <a:pt x="3315551" y="7512429"/>
                  <a:pt x="3247484" y="7521045"/>
                </a:cubicBezTo>
                <a:cubicBezTo>
                  <a:pt x="3179417" y="7529661"/>
                  <a:pt x="2661485" y="7428351"/>
                  <a:pt x="2412081" y="7521045"/>
                </a:cubicBezTo>
                <a:cubicBezTo>
                  <a:pt x="2162677" y="7613739"/>
                  <a:pt x="2095813" y="7479912"/>
                  <a:pt x="1823768" y="7521045"/>
                </a:cubicBezTo>
                <a:cubicBezTo>
                  <a:pt x="1551723" y="7562178"/>
                  <a:pt x="1400403" y="7429096"/>
                  <a:pt x="988365" y="7521045"/>
                </a:cubicBezTo>
                <a:cubicBezTo>
                  <a:pt x="576327" y="7612994"/>
                  <a:pt x="669932" y="7499921"/>
                  <a:pt x="523598" y="7521045"/>
                </a:cubicBezTo>
                <a:cubicBezTo>
                  <a:pt x="377264" y="7542169"/>
                  <a:pt x="172103" y="7507720"/>
                  <a:pt x="0" y="7521045"/>
                </a:cubicBezTo>
                <a:cubicBezTo>
                  <a:pt x="-45859" y="7384178"/>
                  <a:pt x="40857" y="7150095"/>
                  <a:pt x="0" y="6942503"/>
                </a:cubicBezTo>
                <a:cubicBezTo>
                  <a:pt x="-40857" y="6734911"/>
                  <a:pt x="50666" y="6608740"/>
                  <a:pt x="0" y="6363961"/>
                </a:cubicBezTo>
                <a:cubicBezTo>
                  <a:pt x="-50666" y="6119182"/>
                  <a:pt x="25992" y="6157516"/>
                  <a:pt x="0" y="6011051"/>
                </a:cubicBezTo>
                <a:cubicBezTo>
                  <a:pt x="-25992" y="5864586"/>
                  <a:pt x="39592" y="5718004"/>
                  <a:pt x="0" y="5432509"/>
                </a:cubicBezTo>
                <a:cubicBezTo>
                  <a:pt x="-39592" y="5147014"/>
                  <a:pt x="19285" y="5101596"/>
                  <a:pt x="0" y="4929177"/>
                </a:cubicBezTo>
                <a:cubicBezTo>
                  <a:pt x="-19285" y="4756758"/>
                  <a:pt x="33137" y="4649781"/>
                  <a:pt x="0" y="4425846"/>
                </a:cubicBezTo>
                <a:cubicBezTo>
                  <a:pt x="-33137" y="4201911"/>
                  <a:pt x="38382" y="4144238"/>
                  <a:pt x="0" y="3922514"/>
                </a:cubicBezTo>
                <a:cubicBezTo>
                  <a:pt x="-38382" y="3700790"/>
                  <a:pt x="930" y="3586952"/>
                  <a:pt x="0" y="3419183"/>
                </a:cubicBezTo>
                <a:cubicBezTo>
                  <a:pt x="-930" y="3251414"/>
                  <a:pt x="6205" y="2979781"/>
                  <a:pt x="0" y="2765430"/>
                </a:cubicBezTo>
                <a:cubicBezTo>
                  <a:pt x="-6205" y="2551079"/>
                  <a:pt x="20562" y="2388042"/>
                  <a:pt x="0" y="2186888"/>
                </a:cubicBezTo>
                <a:cubicBezTo>
                  <a:pt x="-20562" y="1985734"/>
                  <a:pt x="6845" y="1978002"/>
                  <a:pt x="0" y="1833978"/>
                </a:cubicBezTo>
                <a:cubicBezTo>
                  <a:pt x="-6845" y="1689954"/>
                  <a:pt x="30158" y="1547282"/>
                  <a:pt x="0" y="1330646"/>
                </a:cubicBezTo>
                <a:cubicBezTo>
                  <a:pt x="-30158" y="1114010"/>
                  <a:pt x="44815" y="979870"/>
                  <a:pt x="0" y="676894"/>
                </a:cubicBezTo>
                <a:cubicBezTo>
                  <a:pt x="-44815" y="373918"/>
                  <a:pt x="24548" y="162270"/>
                  <a:pt x="0" y="0"/>
                </a:cubicBezTo>
                <a:close/>
              </a:path>
            </a:pathLst>
          </a:custGeom>
          <a:ln>
            <a:noFill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81CCEFA-7F81-DA5D-1F60-24DE10CC1BA5}"/>
              </a:ext>
            </a:extLst>
          </p:cNvPr>
          <p:cNvSpPr txBox="1"/>
          <p:nvPr/>
        </p:nvSpPr>
        <p:spPr>
          <a:xfrm>
            <a:off x="871960" y="1734344"/>
            <a:ext cx="6692621" cy="1567032"/>
          </a:xfrm>
          <a:prstGeom prst="rect">
            <a:avLst/>
          </a:prstGeom>
          <a:gradFill>
            <a:gsLst>
              <a:gs pos="26576">
                <a:srgbClr val="DADDE3"/>
              </a:gs>
              <a:gs pos="22000">
                <a:schemeClr val="bg2"/>
              </a:gs>
              <a:gs pos="59000">
                <a:schemeClr val="tx2">
                  <a:lumMod val="90000"/>
                  <a:alpha val="65163"/>
                </a:schemeClr>
              </a:gs>
            </a:gsLst>
            <a:lin ang="19200000" scaled="0"/>
          </a:gra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D1D51"/>
                </a:solidFill>
              </a:rPr>
              <a:t>It’s a part of young people’s everyday lives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D1D51"/>
                </a:solidFill>
              </a:rPr>
              <a:t>It shapes confidence, identity and relationships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D1D51"/>
                </a:solidFill>
              </a:rPr>
              <a:t>It can influence wellbeing, positively and negatively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F65E61-5A53-D5E8-6010-353A8B5B5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2923" y="578427"/>
            <a:ext cx="5623569" cy="770517"/>
          </a:xfrm>
          <a:noFill/>
        </p:spPr>
        <p:txBody>
          <a:bodyPr>
            <a:noAutofit/>
          </a:bodyPr>
          <a:lstStyle/>
          <a:p>
            <a:r>
              <a:rPr lang="en-US" u="sng" dirty="0">
                <a:latin typeface="Century Gothic" panose="020B0502020202020204" pitchFamily="34" charset="0"/>
              </a:rPr>
              <a:t>Why Social media?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52CC5BA-395A-0E76-43A1-23719C7D3EF0}"/>
              </a:ext>
            </a:extLst>
          </p:cNvPr>
          <p:cNvSpPr txBox="1"/>
          <p:nvPr/>
        </p:nvSpPr>
        <p:spPr>
          <a:xfrm>
            <a:off x="8010377" y="4046740"/>
            <a:ext cx="3354600" cy="1446550"/>
          </a:xfrm>
          <a:custGeom>
            <a:avLst/>
            <a:gdLst>
              <a:gd name="csX0" fmla="*/ 0 w 3354600"/>
              <a:gd name="csY0" fmla="*/ 0 h 1446550"/>
              <a:gd name="csX1" fmla="*/ 525554 w 3354600"/>
              <a:gd name="csY1" fmla="*/ 0 h 1446550"/>
              <a:gd name="csX2" fmla="*/ 1017562 w 3354600"/>
              <a:gd name="csY2" fmla="*/ 0 h 1446550"/>
              <a:gd name="csX3" fmla="*/ 1643754 w 3354600"/>
              <a:gd name="csY3" fmla="*/ 0 h 1446550"/>
              <a:gd name="csX4" fmla="*/ 2102216 w 3354600"/>
              <a:gd name="csY4" fmla="*/ 0 h 1446550"/>
              <a:gd name="csX5" fmla="*/ 2728408 w 3354600"/>
              <a:gd name="csY5" fmla="*/ 0 h 1446550"/>
              <a:gd name="csX6" fmla="*/ 3354600 w 3354600"/>
              <a:gd name="csY6" fmla="*/ 0 h 1446550"/>
              <a:gd name="csX7" fmla="*/ 3354600 w 3354600"/>
              <a:gd name="csY7" fmla="*/ 453252 h 1446550"/>
              <a:gd name="csX8" fmla="*/ 3354600 w 3354600"/>
              <a:gd name="csY8" fmla="*/ 892039 h 1446550"/>
              <a:gd name="csX9" fmla="*/ 3354600 w 3354600"/>
              <a:gd name="csY9" fmla="*/ 1446550 h 1446550"/>
              <a:gd name="csX10" fmla="*/ 2896138 w 3354600"/>
              <a:gd name="csY10" fmla="*/ 1446550 h 1446550"/>
              <a:gd name="csX11" fmla="*/ 2269946 w 3354600"/>
              <a:gd name="csY11" fmla="*/ 1446550 h 1446550"/>
              <a:gd name="csX12" fmla="*/ 1710846 w 3354600"/>
              <a:gd name="csY12" fmla="*/ 1446550 h 1446550"/>
              <a:gd name="csX13" fmla="*/ 1084654 w 3354600"/>
              <a:gd name="csY13" fmla="*/ 1446550 h 1446550"/>
              <a:gd name="csX14" fmla="*/ 559100 w 3354600"/>
              <a:gd name="csY14" fmla="*/ 1446550 h 1446550"/>
              <a:gd name="csX15" fmla="*/ 0 w 3354600"/>
              <a:gd name="csY15" fmla="*/ 1446550 h 1446550"/>
              <a:gd name="csX16" fmla="*/ 0 w 3354600"/>
              <a:gd name="csY16" fmla="*/ 993298 h 1446550"/>
              <a:gd name="csX17" fmla="*/ 0 w 3354600"/>
              <a:gd name="csY17" fmla="*/ 554511 h 1446550"/>
              <a:gd name="csX18" fmla="*/ 0 w 3354600"/>
              <a:gd name="csY18" fmla="*/ 0 h 144655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3354600" h="1446550" fill="none" extrusionOk="0">
                <a:moveTo>
                  <a:pt x="0" y="0"/>
                </a:moveTo>
                <a:cubicBezTo>
                  <a:pt x="167510" y="-54290"/>
                  <a:pt x="343384" y="6289"/>
                  <a:pt x="525554" y="0"/>
                </a:cubicBezTo>
                <a:cubicBezTo>
                  <a:pt x="707724" y="-6289"/>
                  <a:pt x="867357" y="37952"/>
                  <a:pt x="1017562" y="0"/>
                </a:cubicBezTo>
                <a:cubicBezTo>
                  <a:pt x="1167767" y="-37952"/>
                  <a:pt x="1401512" y="3807"/>
                  <a:pt x="1643754" y="0"/>
                </a:cubicBezTo>
                <a:cubicBezTo>
                  <a:pt x="1885996" y="-3807"/>
                  <a:pt x="1888400" y="41383"/>
                  <a:pt x="2102216" y="0"/>
                </a:cubicBezTo>
                <a:cubicBezTo>
                  <a:pt x="2316032" y="-41383"/>
                  <a:pt x="2475985" y="61782"/>
                  <a:pt x="2728408" y="0"/>
                </a:cubicBezTo>
                <a:cubicBezTo>
                  <a:pt x="2980831" y="-61782"/>
                  <a:pt x="3173285" y="23167"/>
                  <a:pt x="3354600" y="0"/>
                </a:cubicBezTo>
                <a:cubicBezTo>
                  <a:pt x="3363191" y="107191"/>
                  <a:pt x="3345915" y="273956"/>
                  <a:pt x="3354600" y="453252"/>
                </a:cubicBezTo>
                <a:cubicBezTo>
                  <a:pt x="3363285" y="632548"/>
                  <a:pt x="3302917" y="780786"/>
                  <a:pt x="3354600" y="892039"/>
                </a:cubicBezTo>
                <a:cubicBezTo>
                  <a:pt x="3406283" y="1003292"/>
                  <a:pt x="3303477" y="1308066"/>
                  <a:pt x="3354600" y="1446550"/>
                </a:cubicBezTo>
                <a:cubicBezTo>
                  <a:pt x="3247566" y="1461457"/>
                  <a:pt x="3069835" y="1398547"/>
                  <a:pt x="2896138" y="1446550"/>
                </a:cubicBezTo>
                <a:cubicBezTo>
                  <a:pt x="2722441" y="1494553"/>
                  <a:pt x="2569889" y="1427476"/>
                  <a:pt x="2269946" y="1446550"/>
                </a:cubicBezTo>
                <a:cubicBezTo>
                  <a:pt x="1970003" y="1465624"/>
                  <a:pt x="1832821" y="1420343"/>
                  <a:pt x="1710846" y="1446550"/>
                </a:cubicBezTo>
                <a:cubicBezTo>
                  <a:pt x="1588871" y="1472757"/>
                  <a:pt x="1213068" y="1436015"/>
                  <a:pt x="1084654" y="1446550"/>
                </a:cubicBezTo>
                <a:cubicBezTo>
                  <a:pt x="956240" y="1457085"/>
                  <a:pt x="785910" y="1388915"/>
                  <a:pt x="559100" y="1446550"/>
                </a:cubicBezTo>
                <a:cubicBezTo>
                  <a:pt x="332290" y="1504185"/>
                  <a:pt x="246101" y="1433434"/>
                  <a:pt x="0" y="1446550"/>
                </a:cubicBezTo>
                <a:cubicBezTo>
                  <a:pt x="-43522" y="1223852"/>
                  <a:pt x="49825" y="1196547"/>
                  <a:pt x="0" y="993298"/>
                </a:cubicBezTo>
                <a:cubicBezTo>
                  <a:pt x="-49825" y="790049"/>
                  <a:pt x="16080" y="642455"/>
                  <a:pt x="0" y="554511"/>
                </a:cubicBezTo>
                <a:cubicBezTo>
                  <a:pt x="-16080" y="466567"/>
                  <a:pt x="23695" y="238788"/>
                  <a:pt x="0" y="0"/>
                </a:cubicBezTo>
                <a:close/>
              </a:path>
              <a:path w="3354600" h="1446550" stroke="0" extrusionOk="0">
                <a:moveTo>
                  <a:pt x="0" y="0"/>
                </a:moveTo>
                <a:cubicBezTo>
                  <a:pt x="245469" y="-59240"/>
                  <a:pt x="386680" y="8918"/>
                  <a:pt x="525554" y="0"/>
                </a:cubicBezTo>
                <a:cubicBezTo>
                  <a:pt x="664428" y="-8918"/>
                  <a:pt x="875130" y="43634"/>
                  <a:pt x="1118200" y="0"/>
                </a:cubicBezTo>
                <a:cubicBezTo>
                  <a:pt x="1361270" y="-43634"/>
                  <a:pt x="1469948" y="23646"/>
                  <a:pt x="1677300" y="0"/>
                </a:cubicBezTo>
                <a:cubicBezTo>
                  <a:pt x="1884652" y="-23646"/>
                  <a:pt x="2034472" y="12613"/>
                  <a:pt x="2236400" y="0"/>
                </a:cubicBezTo>
                <a:cubicBezTo>
                  <a:pt x="2438328" y="-12613"/>
                  <a:pt x="2543714" y="33867"/>
                  <a:pt x="2761954" y="0"/>
                </a:cubicBezTo>
                <a:cubicBezTo>
                  <a:pt x="2980194" y="-33867"/>
                  <a:pt x="3139741" y="29335"/>
                  <a:pt x="3354600" y="0"/>
                </a:cubicBezTo>
                <a:cubicBezTo>
                  <a:pt x="3373397" y="160268"/>
                  <a:pt x="3344572" y="292268"/>
                  <a:pt x="3354600" y="453252"/>
                </a:cubicBezTo>
                <a:cubicBezTo>
                  <a:pt x="3364628" y="614236"/>
                  <a:pt x="3323383" y="775955"/>
                  <a:pt x="3354600" y="949901"/>
                </a:cubicBezTo>
                <a:cubicBezTo>
                  <a:pt x="3385817" y="1123847"/>
                  <a:pt x="3319414" y="1212525"/>
                  <a:pt x="3354600" y="1446550"/>
                </a:cubicBezTo>
                <a:cubicBezTo>
                  <a:pt x="3144499" y="1460258"/>
                  <a:pt x="2955694" y="1384840"/>
                  <a:pt x="2761954" y="1446550"/>
                </a:cubicBezTo>
                <a:cubicBezTo>
                  <a:pt x="2568214" y="1508260"/>
                  <a:pt x="2444569" y="1435783"/>
                  <a:pt x="2202854" y="1446550"/>
                </a:cubicBezTo>
                <a:cubicBezTo>
                  <a:pt x="1961139" y="1457317"/>
                  <a:pt x="1962905" y="1407433"/>
                  <a:pt x="1744392" y="1446550"/>
                </a:cubicBezTo>
                <a:cubicBezTo>
                  <a:pt x="1525879" y="1485667"/>
                  <a:pt x="1355928" y="1399349"/>
                  <a:pt x="1185292" y="1446550"/>
                </a:cubicBezTo>
                <a:cubicBezTo>
                  <a:pt x="1014656" y="1493751"/>
                  <a:pt x="725531" y="1439330"/>
                  <a:pt x="592646" y="1446550"/>
                </a:cubicBezTo>
                <a:cubicBezTo>
                  <a:pt x="459761" y="1453770"/>
                  <a:pt x="162258" y="1386492"/>
                  <a:pt x="0" y="1446550"/>
                </a:cubicBezTo>
                <a:cubicBezTo>
                  <a:pt x="-42447" y="1296993"/>
                  <a:pt x="32004" y="1106423"/>
                  <a:pt x="0" y="978832"/>
                </a:cubicBezTo>
                <a:cubicBezTo>
                  <a:pt x="-32004" y="851241"/>
                  <a:pt x="51922" y="753861"/>
                  <a:pt x="0" y="540045"/>
                </a:cubicBezTo>
                <a:cubicBezTo>
                  <a:pt x="-51922" y="326229"/>
                  <a:pt x="48590" y="152236"/>
                  <a:pt x="0" y="0"/>
                </a:cubicBezTo>
                <a:close/>
              </a:path>
            </a:pathLst>
          </a:custGeom>
          <a:gradFill>
            <a:gsLst>
              <a:gs pos="33000">
                <a:schemeClr val="bg2"/>
              </a:gs>
              <a:gs pos="59000">
                <a:schemeClr val="tx2">
                  <a:lumMod val="90000"/>
                  <a:alpha val="65163"/>
                </a:schemeClr>
              </a:gs>
            </a:gsLst>
            <a:lin ang="19200000" scaled="0"/>
          </a:gradFill>
          <a:ln w="19050">
            <a:solidFill>
              <a:schemeClr val="accent1"/>
            </a:solidFill>
            <a:extLst>
              <a:ext uri="{C807C97D-BFC1-408E-A445-0C87EB9F89A2}">
                <ask:lineSketchStyleProps xmlns:ask="http://schemas.microsoft.com/office/drawing/2018/sketchyshapes" sd="2376080838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>
                <a:solidFill>
                  <a:srgbClr val="0D1D51"/>
                </a:solidFill>
              </a:rPr>
              <a:t>95% of 12-18-year-olds use social media daily, for around 3-4 hours per day (Ofcom, 2023)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457131-3B6D-6EBD-89D2-02AB4251030B}"/>
              </a:ext>
            </a:extLst>
          </p:cNvPr>
          <p:cNvSpPr txBox="1"/>
          <p:nvPr/>
        </p:nvSpPr>
        <p:spPr>
          <a:xfrm>
            <a:off x="2608042" y="3686776"/>
            <a:ext cx="4575312" cy="2582695"/>
          </a:xfrm>
          <a:prstGeom prst="rect">
            <a:avLst/>
          </a:prstGeom>
          <a:gradFill>
            <a:gsLst>
              <a:gs pos="33000">
                <a:schemeClr val="bg2"/>
              </a:gs>
              <a:gs pos="59000">
                <a:schemeClr val="tx2">
                  <a:lumMod val="90000"/>
                  <a:alpha val="65163"/>
                </a:schemeClr>
              </a:gs>
            </a:gsLst>
            <a:lin ang="21594000" scaled="0"/>
          </a:gra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200" b="1" u="sng" dirty="0">
                <a:solidFill>
                  <a:srgbClr val="0D1D51"/>
                </a:solidFill>
              </a:rPr>
              <a:t>Young people use it to:</a:t>
            </a:r>
            <a:endParaRPr lang="en-US" sz="2200" dirty="0">
              <a:solidFill>
                <a:srgbClr val="0D1D51"/>
              </a:solidFill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D1D51"/>
                </a:solidFill>
              </a:rPr>
              <a:t>Maintain friendships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D1D51"/>
                </a:solidFill>
              </a:rPr>
              <a:t>Explore identity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D1D51"/>
                </a:solidFill>
              </a:rPr>
              <a:t>Follow interests and trends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D1D51"/>
                </a:solidFill>
              </a:rPr>
              <a:t>Access communities and support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F87DE565-810F-D033-F752-8A9E2A1C226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249" t="7219" r="16390" b="8936"/>
          <a:stretch>
            <a:fillRect/>
          </a:stretch>
        </p:blipFill>
        <p:spPr>
          <a:xfrm>
            <a:off x="7887702" y="802807"/>
            <a:ext cx="3432338" cy="2374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957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F1A7659F-B54C-FC98-82EE-1AF863ED2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2101" y="810854"/>
            <a:ext cx="6447797" cy="941483"/>
          </a:xfrm>
        </p:spPr>
        <p:txBody>
          <a:bodyPr>
            <a:normAutofit fontScale="90000"/>
          </a:bodyPr>
          <a:lstStyle/>
          <a:p>
            <a:r>
              <a:rPr lang="en-US" u="sng" dirty="0">
                <a:latin typeface="Century Gothic" panose="020B0502020202020204" pitchFamily="34" charset="0"/>
              </a:rPr>
              <a:t>Risks and vulnerabilities</a:t>
            </a:r>
          </a:p>
        </p:txBody>
      </p:sp>
      <p:sp useBgFill="1">
        <p:nvSpPr>
          <p:cNvPr id="16" name="Content Placeholder 3">
            <a:extLst>
              <a:ext uri="{FF2B5EF4-FFF2-40B4-BE49-F238E27FC236}">
                <a16:creationId xmlns:a16="http://schemas.microsoft.com/office/drawing/2014/main" id="{CCABC2BD-8AFF-4801-F240-33031F05B49F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413261" y="4400809"/>
            <a:ext cx="9365478" cy="1409710"/>
          </a:xfrm>
          <a:custGeom>
            <a:avLst/>
            <a:gdLst>
              <a:gd name="csX0" fmla="*/ 0 w 9365478"/>
              <a:gd name="csY0" fmla="*/ 0 h 1409710"/>
              <a:gd name="csX1" fmla="*/ 585342 w 9365478"/>
              <a:gd name="csY1" fmla="*/ 0 h 1409710"/>
              <a:gd name="csX2" fmla="*/ 1077030 w 9365478"/>
              <a:gd name="csY2" fmla="*/ 0 h 1409710"/>
              <a:gd name="csX3" fmla="*/ 1568718 w 9365478"/>
              <a:gd name="csY3" fmla="*/ 0 h 1409710"/>
              <a:gd name="csX4" fmla="*/ 1873096 w 9365478"/>
              <a:gd name="csY4" fmla="*/ 0 h 1409710"/>
              <a:gd name="csX5" fmla="*/ 2271128 w 9365478"/>
              <a:gd name="csY5" fmla="*/ 0 h 1409710"/>
              <a:gd name="csX6" fmla="*/ 3043780 w 9365478"/>
              <a:gd name="csY6" fmla="*/ 0 h 1409710"/>
              <a:gd name="csX7" fmla="*/ 3441813 w 9365478"/>
              <a:gd name="csY7" fmla="*/ 0 h 1409710"/>
              <a:gd name="csX8" fmla="*/ 4120810 w 9365478"/>
              <a:gd name="csY8" fmla="*/ 0 h 1409710"/>
              <a:gd name="csX9" fmla="*/ 4799807 w 9365478"/>
              <a:gd name="csY9" fmla="*/ 0 h 1409710"/>
              <a:gd name="csX10" fmla="*/ 5104186 w 9365478"/>
              <a:gd name="csY10" fmla="*/ 0 h 1409710"/>
              <a:gd name="csX11" fmla="*/ 5595873 w 9365478"/>
              <a:gd name="csY11" fmla="*/ 0 h 1409710"/>
              <a:gd name="csX12" fmla="*/ 6368525 w 9365478"/>
              <a:gd name="csY12" fmla="*/ 0 h 1409710"/>
              <a:gd name="csX13" fmla="*/ 6860213 w 9365478"/>
              <a:gd name="csY13" fmla="*/ 0 h 1409710"/>
              <a:gd name="csX14" fmla="*/ 7445555 w 9365478"/>
              <a:gd name="csY14" fmla="*/ 0 h 1409710"/>
              <a:gd name="csX15" fmla="*/ 8030897 w 9365478"/>
              <a:gd name="csY15" fmla="*/ 0 h 1409710"/>
              <a:gd name="csX16" fmla="*/ 8428930 w 9365478"/>
              <a:gd name="csY16" fmla="*/ 0 h 1409710"/>
              <a:gd name="csX17" fmla="*/ 9365478 w 9365478"/>
              <a:gd name="csY17" fmla="*/ 0 h 1409710"/>
              <a:gd name="csX18" fmla="*/ 9365478 w 9365478"/>
              <a:gd name="csY18" fmla="*/ 441709 h 1409710"/>
              <a:gd name="csX19" fmla="*/ 9365478 w 9365478"/>
              <a:gd name="csY19" fmla="*/ 939807 h 1409710"/>
              <a:gd name="csX20" fmla="*/ 9365478 w 9365478"/>
              <a:gd name="csY20" fmla="*/ 1409710 h 1409710"/>
              <a:gd name="csX21" fmla="*/ 8780136 w 9365478"/>
              <a:gd name="csY21" fmla="*/ 1409710 h 1409710"/>
              <a:gd name="csX22" fmla="*/ 8288448 w 9365478"/>
              <a:gd name="csY22" fmla="*/ 1409710 h 1409710"/>
              <a:gd name="csX23" fmla="*/ 7703106 w 9365478"/>
              <a:gd name="csY23" fmla="*/ 1409710 h 1409710"/>
              <a:gd name="csX24" fmla="*/ 7024109 w 9365478"/>
              <a:gd name="csY24" fmla="*/ 1409710 h 1409710"/>
              <a:gd name="csX25" fmla="*/ 6719730 w 9365478"/>
              <a:gd name="csY25" fmla="*/ 1409710 h 1409710"/>
              <a:gd name="csX26" fmla="*/ 6228043 w 9365478"/>
              <a:gd name="csY26" fmla="*/ 1409710 h 1409710"/>
              <a:gd name="csX27" fmla="*/ 5923665 w 9365478"/>
              <a:gd name="csY27" fmla="*/ 1409710 h 1409710"/>
              <a:gd name="csX28" fmla="*/ 5619287 w 9365478"/>
              <a:gd name="csY28" fmla="*/ 1409710 h 1409710"/>
              <a:gd name="csX29" fmla="*/ 5033944 w 9365478"/>
              <a:gd name="csY29" fmla="*/ 1409710 h 1409710"/>
              <a:gd name="csX30" fmla="*/ 4635912 w 9365478"/>
              <a:gd name="csY30" fmla="*/ 1409710 h 1409710"/>
              <a:gd name="csX31" fmla="*/ 4237879 w 9365478"/>
              <a:gd name="csY31" fmla="*/ 1409710 h 1409710"/>
              <a:gd name="csX32" fmla="*/ 3558882 w 9365478"/>
              <a:gd name="csY32" fmla="*/ 1409710 h 1409710"/>
              <a:gd name="csX33" fmla="*/ 2786230 w 9365478"/>
              <a:gd name="csY33" fmla="*/ 1409710 h 1409710"/>
              <a:gd name="csX34" fmla="*/ 2388197 w 9365478"/>
              <a:gd name="csY34" fmla="*/ 1409710 h 1409710"/>
              <a:gd name="csX35" fmla="*/ 2083819 w 9365478"/>
              <a:gd name="csY35" fmla="*/ 1409710 h 1409710"/>
              <a:gd name="csX36" fmla="*/ 1404822 w 9365478"/>
              <a:gd name="csY36" fmla="*/ 1409710 h 1409710"/>
              <a:gd name="csX37" fmla="*/ 1100444 w 9365478"/>
              <a:gd name="csY37" fmla="*/ 1409710 h 1409710"/>
              <a:gd name="csX38" fmla="*/ 702411 w 9365478"/>
              <a:gd name="csY38" fmla="*/ 1409710 h 1409710"/>
              <a:gd name="csX39" fmla="*/ 0 w 9365478"/>
              <a:gd name="csY39" fmla="*/ 1409710 h 1409710"/>
              <a:gd name="csX40" fmla="*/ 0 w 9365478"/>
              <a:gd name="csY40" fmla="*/ 939807 h 1409710"/>
              <a:gd name="csX41" fmla="*/ 0 w 9365478"/>
              <a:gd name="csY41" fmla="*/ 512195 h 1409710"/>
              <a:gd name="csX42" fmla="*/ 0 w 9365478"/>
              <a:gd name="csY42" fmla="*/ 0 h 140971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</a:cxnLst>
            <a:rect l="l" t="t" r="r" b="b"/>
            <a:pathLst>
              <a:path w="9365478" h="1409710" fill="none" extrusionOk="0">
                <a:moveTo>
                  <a:pt x="0" y="0"/>
                </a:moveTo>
                <a:cubicBezTo>
                  <a:pt x="125031" y="-21905"/>
                  <a:pt x="338518" y="42859"/>
                  <a:pt x="585342" y="0"/>
                </a:cubicBezTo>
                <a:cubicBezTo>
                  <a:pt x="832166" y="-42859"/>
                  <a:pt x="903765" y="36698"/>
                  <a:pt x="1077030" y="0"/>
                </a:cubicBezTo>
                <a:cubicBezTo>
                  <a:pt x="1250295" y="-36698"/>
                  <a:pt x="1437208" y="47817"/>
                  <a:pt x="1568718" y="0"/>
                </a:cubicBezTo>
                <a:cubicBezTo>
                  <a:pt x="1700228" y="-47817"/>
                  <a:pt x="1790480" y="5729"/>
                  <a:pt x="1873096" y="0"/>
                </a:cubicBezTo>
                <a:cubicBezTo>
                  <a:pt x="1955712" y="-5729"/>
                  <a:pt x="2102815" y="7851"/>
                  <a:pt x="2271128" y="0"/>
                </a:cubicBezTo>
                <a:cubicBezTo>
                  <a:pt x="2439441" y="-7851"/>
                  <a:pt x="2679726" y="6534"/>
                  <a:pt x="3043780" y="0"/>
                </a:cubicBezTo>
                <a:cubicBezTo>
                  <a:pt x="3407834" y="-6534"/>
                  <a:pt x="3325500" y="3252"/>
                  <a:pt x="3441813" y="0"/>
                </a:cubicBezTo>
                <a:cubicBezTo>
                  <a:pt x="3558126" y="-3252"/>
                  <a:pt x="3828702" y="35993"/>
                  <a:pt x="4120810" y="0"/>
                </a:cubicBezTo>
                <a:cubicBezTo>
                  <a:pt x="4412918" y="-35993"/>
                  <a:pt x="4619244" y="68559"/>
                  <a:pt x="4799807" y="0"/>
                </a:cubicBezTo>
                <a:cubicBezTo>
                  <a:pt x="4980370" y="-68559"/>
                  <a:pt x="5034843" y="24544"/>
                  <a:pt x="5104186" y="0"/>
                </a:cubicBezTo>
                <a:cubicBezTo>
                  <a:pt x="5173529" y="-24544"/>
                  <a:pt x="5373633" y="11520"/>
                  <a:pt x="5595873" y="0"/>
                </a:cubicBezTo>
                <a:cubicBezTo>
                  <a:pt x="5818113" y="-11520"/>
                  <a:pt x="6126872" y="74043"/>
                  <a:pt x="6368525" y="0"/>
                </a:cubicBezTo>
                <a:cubicBezTo>
                  <a:pt x="6610178" y="-74043"/>
                  <a:pt x="6760331" y="18392"/>
                  <a:pt x="6860213" y="0"/>
                </a:cubicBezTo>
                <a:cubicBezTo>
                  <a:pt x="6960095" y="-18392"/>
                  <a:pt x="7222888" y="6200"/>
                  <a:pt x="7445555" y="0"/>
                </a:cubicBezTo>
                <a:cubicBezTo>
                  <a:pt x="7668222" y="-6200"/>
                  <a:pt x="7911498" y="6903"/>
                  <a:pt x="8030897" y="0"/>
                </a:cubicBezTo>
                <a:cubicBezTo>
                  <a:pt x="8150296" y="-6903"/>
                  <a:pt x="8262940" y="45101"/>
                  <a:pt x="8428930" y="0"/>
                </a:cubicBezTo>
                <a:cubicBezTo>
                  <a:pt x="8594920" y="-45101"/>
                  <a:pt x="9122322" y="60891"/>
                  <a:pt x="9365478" y="0"/>
                </a:cubicBezTo>
                <a:cubicBezTo>
                  <a:pt x="9377474" y="187988"/>
                  <a:pt x="9318922" y="302206"/>
                  <a:pt x="9365478" y="441709"/>
                </a:cubicBezTo>
                <a:cubicBezTo>
                  <a:pt x="9412034" y="581212"/>
                  <a:pt x="9318773" y="834489"/>
                  <a:pt x="9365478" y="939807"/>
                </a:cubicBezTo>
                <a:cubicBezTo>
                  <a:pt x="9412183" y="1045125"/>
                  <a:pt x="9323912" y="1235956"/>
                  <a:pt x="9365478" y="1409710"/>
                </a:cubicBezTo>
                <a:cubicBezTo>
                  <a:pt x="9082935" y="1411382"/>
                  <a:pt x="8960853" y="1352134"/>
                  <a:pt x="8780136" y="1409710"/>
                </a:cubicBezTo>
                <a:cubicBezTo>
                  <a:pt x="8599419" y="1467286"/>
                  <a:pt x="8417727" y="1386937"/>
                  <a:pt x="8288448" y="1409710"/>
                </a:cubicBezTo>
                <a:cubicBezTo>
                  <a:pt x="8159169" y="1432483"/>
                  <a:pt x="7932703" y="1378413"/>
                  <a:pt x="7703106" y="1409710"/>
                </a:cubicBezTo>
                <a:cubicBezTo>
                  <a:pt x="7473509" y="1441007"/>
                  <a:pt x="7363320" y="1337355"/>
                  <a:pt x="7024109" y="1409710"/>
                </a:cubicBezTo>
                <a:cubicBezTo>
                  <a:pt x="6684898" y="1482065"/>
                  <a:pt x="6791712" y="1380916"/>
                  <a:pt x="6719730" y="1409710"/>
                </a:cubicBezTo>
                <a:cubicBezTo>
                  <a:pt x="6647748" y="1438504"/>
                  <a:pt x="6467891" y="1382339"/>
                  <a:pt x="6228043" y="1409710"/>
                </a:cubicBezTo>
                <a:cubicBezTo>
                  <a:pt x="5988195" y="1437081"/>
                  <a:pt x="5984848" y="1406227"/>
                  <a:pt x="5923665" y="1409710"/>
                </a:cubicBezTo>
                <a:cubicBezTo>
                  <a:pt x="5862482" y="1413193"/>
                  <a:pt x="5731552" y="1405422"/>
                  <a:pt x="5619287" y="1409710"/>
                </a:cubicBezTo>
                <a:cubicBezTo>
                  <a:pt x="5507022" y="1413998"/>
                  <a:pt x="5241039" y="1387338"/>
                  <a:pt x="5033944" y="1409710"/>
                </a:cubicBezTo>
                <a:cubicBezTo>
                  <a:pt x="4826849" y="1432082"/>
                  <a:pt x="4743463" y="1378936"/>
                  <a:pt x="4635912" y="1409710"/>
                </a:cubicBezTo>
                <a:cubicBezTo>
                  <a:pt x="4528361" y="1440484"/>
                  <a:pt x="4321030" y="1393605"/>
                  <a:pt x="4237879" y="1409710"/>
                </a:cubicBezTo>
                <a:cubicBezTo>
                  <a:pt x="4154728" y="1425815"/>
                  <a:pt x="3835683" y="1399196"/>
                  <a:pt x="3558882" y="1409710"/>
                </a:cubicBezTo>
                <a:cubicBezTo>
                  <a:pt x="3282081" y="1420224"/>
                  <a:pt x="2972305" y="1362821"/>
                  <a:pt x="2786230" y="1409710"/>
                </a:cubicBezTo>
                <a:cubicBezTo>
                  <a:pt x="2600155" y="1456599"/>
                  <a:pt x="2536162" y="1402807"/>
                  <a:pt x="2388197" y="1409710"/>
                </a:cubicBezTo>
                <a:cubicBezTo>
                  <a:pt x="2240232" y="1416613"/>
                  <a:pt x="2225849" y="1408413"/>
                  <a:pt x="2083819" y="1409710"/>
                </a:cubicBezTo>
                <a:cubicBezTo>
                  <a:pt x="1941789" y="1411007"/>
                  <a:pt x="1700583" y="1408708"/>
                  <a:pt x="1404822" y="1409710"/>
                </a:cubicBezTo>
                <a:cubicBezTo>
                  <a:pt x="1109061" y="1410712"/>
                  <a:pt x="1244765" y="1400447"/>
                  <a:pt x="1100444" y="1409710"/>
                </a:cubicBezTo>
                <a:cubicBezTo>
                  <a:pt x="956123" y="1418973"/>
                  <a:pt x="794231" y="1392275"/>
                  <a:pt x="702411" y="1409710"/>
                </a:cubicBezTo>
                <a:cubicBezTo>
                  <a:pt x="610591" y="1427145"/>
                  <a:pt x="296849" y="1404508"/>
                  <a:pt x="0" y="1409710"/>
                </a:cubicBezTo>
                <a:cubicBezTo>
                  <a:pt x="-4356" y="1177756"/>
                  <a:pt x="53353" y="1110214"/>
                  <a:pt x="0" y="939807"/>
                </a:cubicBezTo>
                <a:cubicBezTo>
                  <a:pt x="-53353" y="769400"/>
                  <a:pt x="5353" y="685784"/>
                  <a:pt x="0" y="512195"/>
                </a:cubicBezTo>
                <a:cubicBezTo>
                  <a:pt x="-5353" y="338606"/>
                  <a:pt x="35791" y="237113"/>
                  <a:pt x="0" y="0"/>
                </a:cubicBezTo>
                <a:close/>
              </a:path>
              <a:path w="9365478" h="1409710" stroke="0" extrusionOk="0">
                <a:moveTo>
                  <a:pt x="0" y="0"/>
                </a:moveTo>
                <a:cubicBezTo>
                  <a:pt x="155185" y="-7755"/>
                  <a:pt x="222589" y="23300"/>
                  <a:pt x="398033" y="0"/>
                </a:cubicBezTo>
                <a:cubicBezTo>
                  <a:pt x="573477" y="-23300"/>
                  <a:pt x="650145" y="24121"/>
                  <a:pt x="796066" y="0"/>
                </a:cubicBezTo>
                <a:cubicBezTo>
                  <a:pt x="941987" y="-24121"/>
                  <a:pt x="1129967" y="57680"/>
                  <a:pt x="1381408" y="0"/>
                </a:cubicBezTo>
                <a:cubicBezTo>
                  <a:pt x="1632849" y="-57680"/>
                  <a:pt x="1675699" y="7158"/>
                  <a:pt x="1779441" y="0"/>
                </a:cubicBezTo>
                <a:cubicBezTo>
                  <a:pt x="1883183" y="-7158"/>
                  <a:pt x="2094961" y="20123"/>
                  <a:pt x="2364783" y="0"/>
                </a:cubicBezTo>
                <a:cubicBezTo>
                  <a:pt x="2634605" y="-20123"/>
                  <a:pt x="2979840" y="65298"/>
                  <a:pt x="3137435" y="0"/>
                </a:cubicBezTo>
                <a:cubicBezTo>
                  <a:pt x="3295030" y="-65298"/>
                  <a:pt x="3397167" y="43384"/>
                  <a:pt x="3629123" y="0"/>
                </a:cubicBezTo>
                <a:cubicBezTo>
                  <a:pt x="3861079" y="-43384"/>
                  <a:pt x="3984370" y="49004"/>
                  <a:pt x="4308120" y="0"/>
                </a:cubicBezTo>
                <a:cubicBezTo>
                  <a:pt x="4631870" y="-49004"/>
                  <a:pt x="4591304" y="49680"/>
                  <a:pt x="4799807" y="0"/>
                </a:cubicBezTo>
                <a:cubicBezTo>
                  <a:pt x="5008310" y="-49680"/>
                  <a:pt x="5152064" y="53034"/>
                  <a:pt x="5291495" y="0"/>
                </a:cubicBezTo>
                <a:cubicBezTo>
                  <a:pt x="5430926" y="-53034"/>
                  <a:pt x="5551845" y="45912"/>
                  <a:pt x="5689528" y="0"/>
                </a:cubicBezTo>
                <a:cubicBezTo>
                  <a:pt x="5827211" y="-45912"/>
                  <a:pt x="5874809" y="1243"/>
                  <a:pt x="5993906" y="0"/>
                </a:cubicBezTo>
                <a:cubicBezTo>
                  <a:pt x="6113003" y="-1243"/>
                  <a:pt x="6271383" y="15930"/>
                  <a:pt x="6391939" y="0"/>
                </a:cubicBezTo>
                <a:cubicBezTo>
                  <a:pt x="6512495" y="-15930"/>
                  <a:pt x="6710204" y="50929"/>
                  <a:pt x="6977281" y="0"/>
                </a:cubicBezTo>
                <a:cubicBezTo>
                  <a:pt x="7244358" y="-50929"/>
                  <a:pt x="7250630" y="53899"/>
                  <a:pt x="7468969" y="0"/>
                </a:cubicBezTo>
                <a:cubicBezTo>
                  <a:pt x="7687308" y="-53899"/>
                  <a:pt x="7692216" y="41597"/>
                  <a:pt x="7867002" y="0"/>
                </a:cubicBezTo>
                <a:cubicBezTo>
                  <a:pt x="8041788" y="-41597"/>
                  <a:pt x="8328570" y="2813"/>
                  <a:pt x="8639653" y="0"/>
                </a:cubicBezTo>
                <a:cubicBezTo>
                  <a:pt x="8950736" y="-2813"/>
                  <a:pt x="9105617" y="4569"/>
                  <a:pt x="9365478" y="0"/>
                </a:cubicBezTo>
                <a:cubicBezTo>
                  <a:pt x="9379268" y="167506"/>
                  <a:pt x="9350947" y="359171"/>
                  <a:pt x="9365478" y="455806"/>
                </a:cubicBezTo>
                <a:cubicBezTo>
                  <a:pt x="9380009" y="552441"/>
                  <a:pt x="9341365" y="737691"/>
                  <a:pt x="9365478" y="883418"/>
                </a:cubicBezTo>
                <a:cubicBezTo>
                  <a:pt x="9389591" y="1029145"/>
                  <a:pt x="9314491" y="1214605"/>
                  <a:pt x="9365478" y="1409710"/>
                </a:cubicBezTo>
                <a:cubicBezTo>
                  <a:pt x="9232123" y="1417765"/>
                  <a:pt x="9149184" y="1408511"/>
                  <a:pt x="9061100" y="1409710"/>
                </a:cubicBezTo>
                <a:cubicBezTo>
                  <a:pt x="8973016" y="1410909"/>
                  <a:pt x="8741599" y="1358375"/>
                  <a:pt x="8569412" y="1409710"/>
                </a:cubicBezTo>
                <a:cubicBezTo>
                  <a:pt x="8397225" y="1461045"/>
                  <a:pt x="8210499" y="1369832"/>
                  <a:pt x="8077725" y="1409710"/>
                </a:cubicBezTo>
                <a:cubicBezTo>
                  <a:pt x="7944951" y="1449588"/>
                  <a:pt x="7509007" y="1361614"/>
                  <a:pt x="7305073" y="1409710"/>
                </a:cubicBezTo>
                <a:cubicBezTo>
                  <a:pt x="7101139" y="1457806"/>
                  <a:pt x="6722179" y="1367900"/>
                  <a:pt x="6532421" y="1409710"/>
                </a:cubicBezTo>
                <a:cubicBezTo>
                  <a:pt x="6342663" y="1451520"/>
                  <a:pt x="6171713" y="1368251"/>
                  <a:pt x="5947079" y="1409710"/>
                </a:cubicBezTo>
                <a:cubicBezTo>
                  <a:pt x="5722445" y="1451169"/>
                  <a:pt x="5534462" y="1360603"/>
                  <a:pt x="5268081" y="1409710"/>
                </a:cubicBezTo>
                <a:cubicBezTo>
                  <a:pt x="5001700" y="1458817"/>
                  <a:pt x="5017596" y="1374767"/>
                  <a:pt x="4776394" y="1409710"/>
                </a:cubicBezTo>
                <a:cubicBezTo>
                  <a:pt x="4535192" y="1444653"/>
                  <a:pt x="4415269" y="1400036"/>
                  <a:pt x="4097397" y="1409710"/>
                </a:cubicBezTo>
                <a:cubicBezTo>
                  <a:pt x="3779525" y="1419384"/>
                  <a:pt x="3778965" y="1399446"/>
                  <a:pt x="3512054" y="1409710"/>
                </a:cubicBezTo>
                <a:cubicBezTo>
                  <a:pt x="3245143" y="1419974"/>
                  <a:pt x="2909464" y="1326227"/>
                  <a:pt x="2739402" y="1409710"/>
                </a:cubicBezTo>
                <a:cubicBezTo>
                  <a:pt x="2569340" y="1493193"/>
                  <a:pt x="2577816" y="1375596"/>
                  <a:pt x="2435024" y="1409710"/>
                </a:cubicBezTo>
                <a:cubicBezTo>
                  <a:pt x="2292232" y="1443824"/>
                  <a:pt x="2196947" y="1377106"/>
                  <a:pt x="2130646" y="1409710"/>
                </a:cubicBezTo>
                <a:cubicBezTo>
                  <a:pt x="2064345" y="1442314"/>
                  <a:pt x="1849135" y="1391239"/>
                  <a:pt x="1732613" y="1409710"/>
                </a:cubicBezTo>
                <a:cubicBezTo>
                  <a:pt x="1616091" y="1428181"/>
                  <a:pt x="1529181" y="1365407"/>
                  <a:pt x="1334581" y="1409710"/>
                </a:cubicBezTo>
                <a:cubicBezTo>
                  <a:pt x="1139981" y="1454013"/>
                  <a:pt x="899909" y="1406110"/>
                  <a:pt x="749238" y="1409710"/>
                </a:cubicBezTo>
                <a:cubicBezTo>
                  <a:pt x="598567" y="1413310"/>
                  <a:pt x="354382" y="1392751"/>
                  <a:pt x="0" y="1409710"/>
                </a:cubicBezTo>
                <a:cubicBezTo>
                  <a:pt x="-39642" y="1307068"/>
                  <a:pt x="11983" y="1191008"/>
                  <a:pt x="0" y="982098"/>
                </a:cubicBezTo>
                <a:cubicBezTo>
                  <a:pt x="-11983" y="773188"/>
                  <a:pt x="9363" y="750828"/>
                  <a:pt x="0" y="540389"/>
                </a:cubicBezTo>
                <a:cubicBezTo>
                  <a:pt x="-9363" y="329950"/>
                  <a:pt x="16112" y="260268"/>
                  <a:pt x="0" y="0"/>
                </a:cubicBezTo>
                <a:close/>
              </a:path>
            </a:pathLst>
          </a:custGeom>
          <a:ln w="15875">
            <a:solidFill>
              <a:schemeClr val="accent1"/>
            </a:solidFill>
            <a:extLst>
              <a:ext uri="{C807C97D-BFC1-408E-A445-0C87EB9F89A2}">
                <ask:lineSketchStyleProps xmlns:ask="http://schemas.microsoft.com/office/drawing/2018/sketchyshapes" sd="1682078435">
                  <ask:type>
                    <ask:lineSketchScribble/>
                  </ask:type>
                </ask:lineSketchStyleProps>
              </a:ext>
            </a:extLst>
          </a:ln>
        </p:spPr>
        <p:txBody>
          <a:bodyPr>
            <a:noAutofit/>
          </a:bodyPr>
          <a:lstStyle/>
          <a:p>
            <a:pPr marL="342900" indent="-34290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D1D51"/>
                </a:solidFill>
              </a:rPr>
              <a:t>1 in 5 young people experience mental health difficulties (NHS Digital, 2022)</a:t>
            </a:r>
          </a:p>
          <a:p>
            <a:pPr marL="342900" indent="-34290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D1D51"/>
                </a:solidFill>
              </a:rPr>
              <a:t>25% report experiences of cyberbullying (NSPCC, 2023)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BA9B971F-6CDF-2DB3-BBDE-BDBFDAA0CB0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893970" y="2128675"/>
            <a:ext cx="2669320" cy="1553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rgbClr val="0D1D51"/>
                </a:solidFill>
                <a:effectLst/>
                <a:latin typeface="Arial" panose="020B0604020202020204" pitchFamily="34" charset="0"/>
              </a:rPr>
              <a:t> Social comparison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rgbClr val="0D1D51"/>
                </a:solidFill>
                <a:effectLst/>
                <a:latin typeface="Arial" panose="020B0604020202020204" pitchFamily="34" charset="0"/>
              </a:rPr>
              <a:t> Cyberbullying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rgbClr val="0D1D51"/>
                </a:solidFill>
                <a:effectLst/>
                <a:latin typeface="Arial" panose="020B0604020202020204" pitchFamily="34" charset="0"/>
              </a:rPr>
              <a:t> Sleep disruption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E9E79F-3476-F971-2A33-5F57787384AA}"/>
              </a:ext>
            </a:extLst>
          </p:cNvPr>
          <p:cNvSpPr txBox="1"/>
          <p:nvPr/>
        </p:nvSpPr>
        <p:spPr>
          <a:xfrm>
            <a:off x="5943993" y="2128675"/>
            <a:ext cx="3759148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rgbClr val="0D1D51"/>
                </a:solidFill>
                <a:effectLst/>
                <a:latin typeface="Arial" panose="020B0604020202020204" pitchFamily="34" charset="0"/>
              </a:rPr>
              <a:t> Exploitation and grooming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rgbClr val="0D1D51"/>
                </a:solidFill>
                <a:effectLst/>
                <a:latin typeface="Arial" panose="020B0604020202020204" pitchFamily="34" charset="0"/>
              </a:rPr>
              <a:t> Unrealistic expectations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2200" dirty="0">
                <a:solidFill>
                  <a:srgbClr val="0D1D51"/>
                </a:solidFill>
                <a:latin typeface="Arial" panose="020B0604020202020204" pitchFamily="34" charset="0"/>
              </a:rPr>
              <a:t> Excessive screen use</a:t>
            </a:r>
            <a:endParaRPr kumimoji="0" lang="en-US" altLang="en-US" sz="2200" b="0" i="0" u="none" strike="noStrike" cap="none" normalizeH="0" baseline="0" dirty="0">
              <a:ln>
                <a:noFill/>
              </a:ln>
              <a:solidFill>
                <a:srgbClr val="0D1D5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D0BB3C-6229-E212-A748-B8581789C7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504" y="833354"/>
            <a:ext cx="2186635" cy="22586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DD7A14C-AB48-224C-F7A9-74880DC8DB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03141" y="833354"/>
            <a:ext cx="2003728" cy="2258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135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92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230871A-18A5-DCDF-C956-D12C1B2C69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8E6CC-D680-83A6-52B3-AC1DAE393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1" y="365760"/>
            <a:ext cx="7735399" cy="916791"/>
          </a:xfrm>
          <a:noFill/>
        </p:spPr>
        <p:txBody>
          <a:bodyPr anchor="b">
            <a:noAutofit/>
          </a:bodyPr>
          <a:lstStyle/>
          <a:p>
            <a:r>
              <a:rPr lang="en-US" u="sng" dirty="0">
                <a:latin typeface="Century Gothic" panose="020B0502020202020204" pitchFamily="34" charset="0"/>
              </a:rPr>
              <a:t>Why parents need support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FB9336BA-D216-EE50-0B34-8A5A968FF0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96935" y="1476791"/>
            <a:ext cx="4738644" cy="1905586"/>
          </a:xfrm>
          <a:prstGeom prst="rect">
            <a:avLst/>
          </a:prstGeom>
          <a:gradFill>
            <a:gsLst>
              <a:gs pos="33000">
                <a:schemeClr val="bg2"/>
              </a:gs>
              <a:gs pos="59000">
                <a:schemeClr val="tx2">
                  <a:lumMod val="90000"/>
                  <a:alpha val="65163"/>
                </a:schemeClr>
              </a:gs>
            </a:gsLst>
            <a:lin ang="7800000" scaled="0"/>
          </a:gra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US" sz="2200" b="1" u="sng" dirty="0">
                <a:solidFill>
                  <a:srgbClr val="0D1D51"/>
                </a:solidFill>
              </a:rPr>
              <a:t>Common challenges parents feel</a:t>
            </a:r>
            <a:endParaRPr lang="en-US" sz="2200" u="sng" dirty="0">
              <a:solidFill>
                <a:srgbClr val="0D1D51"/>
              </a:solidFill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D1D51"/>
                </a:solidFill>
              </a:rPr>
              <a:t>Fear of saying the wrong thing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D1D51"/>
                </a:solidFill>
              </a:rPr>
              <a:t>Limited digital confidence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D1D51"/>
                </a:solidFill>
              </a:rPr>
              <a:t>Reactive responses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327EE1-299F-EF5F-B6E2-E6C79DE36519}"/>
              </a:ext>
            </a:extLst>
          </p:cNvPr>
          <p:cNvSpPr txBox="1"/>
          <p:nvPr/>
        </p:nvSpPr>
        <p:spPr>
          <a:xfrm>
            <a:off x="3007414" y="3936791"/>
            <a:ext cx="4538820" cy="2413418"/>
          </a:xfrm>
          <a:prstGeom prst="rect">
            <a:avLst/>
          </a:prstGeom>
          <a:gradFill>
            <a:gsLst>
              <a:gs pos="64000">
                <a:schemeClr val="bg2"/>
              </a:gs>
              <a:gs pos="49000">
                <a:schemeClr val="tx2">
                  <a:lumMod val="90000"/>
                  <a:alpha val="65163"/>
                </a:schemeClr>
              </a:gs>
            </a:gsLst>
            <a:lin ang="7800000" scaled="0"/>
          </a:gradFill>
        </p:spPr>
        <p:txBody>
          <a:bodyPr wrap="square">
            <a:spAutoFit/>
          </a:bodyPr>
          <a:lstStyle/>
          <a:p>
            <a:r>
              <a:rPr lang="en-US" sz="2200" b="1" u="sng" dirty="0">
                <a:solidFill>
                  <a:srgbClr val="0D1D51"/>
                </a:solidFill>
              </a:rPr>
              <a:t>The leaflet helps them to:</a:t>
            </a:r>
            <a:endParaRPr lang="en-US" sz="2200" u="sng" dirty="0">
              <a:solidFill>
                <a:srgbClr val="0D1D51"/>
              </a:solidFill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D1D51"/>
                </a:solidFill>
              </a:rPr>
              <a:t>Spot early warning signs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D1D51"/>
                </a:solidFill>
              </a:rPr>
              <a:t>Start constructive conversations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D1D51"/>
                </a:solidFill>
              </a:rPr>
              <a:t>Understand online risks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D1D51"/>
                </a:solidFill>
              </a:rPr>
              <a:t>Access support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4708608-F62F-73F7-9EA7-E902C1FD09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63239" y="1715208"/>
            <a:ext cx="3674759" cy="245473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1121CB9-F8EC-6B11-70FD-9F48450983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3240" y="4155610"/>
            <a:ext cx="3674759" cy="245473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7D48A8C-C94D-66EA-CDB9-8CFFE3BDE5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29800" y="309742"/>
            <a:ext cx="2108198" cy="1405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7357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21594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3813EBA-3D62-C7E1-4DAA-E640D0C1E7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3C2F4-8945-D596-02E3-65623B403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872" y="772859"/>
            <a:ext cx="4864607" cy="808712"/>
          </a:xfrm>
          <a:noFill/>
        </p:spPr>
        <p:txBody>
          <a:bodyPr>
            <a:noAutofit/>
          </a:bodyPr>
          <a:lstStyle/>
          <a:p>
            <a:r>
              <a:rPr lang="en-US" u="sng" dirty="0">
                <a:latin typeface="Century Gothic" panose="020B0502020202020204" pitchFamily="34" charset="0"/>
              </a:rPr>
              <a:t>Inside the leaflet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7D4AC46B-4EB8-76C6-7690-5A94FE00D717}"/>
              </a:ext>
            </a:extLst>
          </p:cNvPr>
          <p:cNvSpPr>
            <a:spLocks noGrp="1" noChangeArrowheads="1"/>
          </p:cNvSpPr>
          <p:nvPr>
            <p:ph idx="13"/>
          </p:nvPr>
        </p:nvSpPr>
        <p:spPr bwMode="auto">
          <a:xfrm>
            <a:off x="562236" y="2516228"/>
            <a:ext cx="5163880" cy="2456185"/>
          </a:xfrm>
          <a:prstGeom prst="rect">
            <a:avLst/>
          </a:prstGeom>
          <a:gradFill>
            <a:gsLst>
              <a:gs pos="33000">
                <a:schemeClr val="bg2"/>
              </a:gs>
              <a:gs pos="59000">
                <a:schemeClr val="tx2">
                  <a:lumMod val="90000"/>
                  <a:alpha val="65163"/>
                </a:schemeClr>
              </a:gs>
            </a:gsLst>
            <a:lin ang="13800000" scaled="0"/>
          </a:gradFill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100" b="0" i="0" u="none" strike="noStrike" cap="none" normalizeH="0" baseline="0" dirty="0">
                <a:ln>
                  <a:noFill/>
                </a:ln>
                <a:solidFill>
                  <a:srgbClr val="0D1D51"/>
                </a:solidFill>
                <a:effectLst/>
                <a:latin typeface="Arial" panose="020B0604020202020204" pitchFamily="34" charset="0"/>
              </a:rPr>
              <a:t> Understanding social media’s impact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100" b="0" i="0" u="none" strike="noStrike" cap="none" normalizeH="0" baseline="0" dirty="0">
                <a:ln>
                  <a:noFill/>
                </a:ln>
                <a:solidFill>
                  <a:srgbClr val="0D1D51"/>
                </a:solidFill>
                <a:effectLst/>
                <a:latin typeface="Arial" panose="020B0604020202020204" pitchFamily="34" charset="0"/>
              </a:rPr>
              <a:t> Signs a young person may be struggling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100" dirty="0">
                <a:solidFill>
                  <a:srgbClr val="0D1D51"/>
                </a:solidFill>
                <a:latin typeface="Arial" panose="020B0604020202020204" pitchFamily="34" charset="0"/>
              </a:rPr>
              <a:t> Online safety guidance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100" dirty="0">
                <a:solidFill>
                  <a:srgbClr val="0D1D51"/>
                </a:solidFill>
                <a:latin typeface="Arial" panose="020B0604020202020204" pitchFamily="34" charset="0"/>
              </a:rPr>
              <a:t> Emotional wellbeing strategies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100" dirty="0">
                <a:solidFill>
                  <a:srgbClr val="0D1D51"/>
                </a:solidFill>
                <a:latin typeface="Arial" panose="020B0604020202020204" pitchFamily="34" charset="0"/>
              </a:rPr>
              <a:t> Local and national support services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D539C0C-F375-F388-18E0-DB82918E51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5885" y="244548"/>
            <a:ext cx="5509345" cy="318445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EF8B179-4B1E-AF31-04E3-8CFBCE59D0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5885" y="3429000"/>
            <a:ext cx="5509346" cy="318445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DA49776-6C73-BA4B-3AC3-3EC2A2FF6D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3428999"/>
            <a:ext cx="5879229" cy="318445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0635CA7-5FF6-81C4-E658-02C741E3A5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244547"/>
            <a:ext cx="5879227" cy="3184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957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68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76079F-A0CC-9749-E0A0-DECD32CCB7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5E05C-3638-CFCD-05BC-C392ACEBD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832" y="691370"/>
            <a:ext cx="6807531" cy="631010"/>
          </a:xfrm>
          <a:noFill/>
        </p:spPr>
        <p:txBody>
          <a:bodyPr>
            <a:noAutofit/>
          </a:bodyPr>
          <a:lstStyle/>
          <a:p>
            <a:r>
              <a:rPr lang="en-US" u="sng" dirty="0">
                <a:latin typeface="Century Gothic" panose="020B0502020202020204" pitchFamily="34" charset="0"/>
              </a:rPr>
              <a:t>From research to leaflet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646AA8-BAA7-2B91-FE5A-FC8F1270FA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07533" y="3527202"/>
            <a:ext cx="3670922" cy="2899690"/>
          </a:xfrm>
          <a:gradFill>
            <a:gsLst>
              <a:gs pos="33000">
                <a:schemeClr val="bg2"/>
              </a:gs>
              <a:gs pos="59000">
                <a:schemeClr val="tx2">
                  <a:lumMod val="90000"/>
                  <a:alpha val="65163"/>
                </a:schemeClr>
              </a:gs>
            </a:gsLst>
            <a:lin ang="16800000" scaled="0"/>
          </a:gradFill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US" sz="2400" b="1" u="sng" dirty="0"/>
              <a:t>Shaped the leaflet through</a:t>
            </a:r>
            <a:r>
              <a:rPr lang="en-US" sz="2400" b="1" dirty="0"/>
              <a:t>:</a:t>
            </a:r>
            <a:br>
              <a:rPr lang="en-US" sz="2400" dirty="0"/>
            </a:br>
            <a:r>
              <a:rPr lang="en-US" sz="2400" dirty="0"/>
              <a:t>• Digital boundaries</a:t>
            </a:r>
            <a:br>
              <a:rPr lang="en-US" sz="2400" dirty="0"/>
            </a:br>
            <a:r>
              <a:rPr lang="en-US" sz="2400" dirty="0"/>
              <a:t>• Reflective conversations</a:t>
            </a:r>
            <a:br>
              <a:rPr lang="en-US" sz="2400" dirty="0"/>
            </a:br>
            <a:r>
              <a:rPr lang="en-US" sz="2400" dirty="0"/>
              <a:t>• Early risk awareness</a:t>
            </a:r>
            <a:br>
              <a:rPr lang="en-US" sz="2400" dirty="0"/>
            </a:br>
            <a:r>
              <a:rPr lang="en-US" sz="2400" dirty="0"/>
              <a:t>• Signposting support</a:t>
            </a:r>
            <a:endParaRPr lang="en-US" sz="2100" dirty="0"/>
          </a:p>
          <a:p>
            <a:endParaRPr lang="en-US" dirty="0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0AF9CDE4-77D5-FE64-C043-9D23B4D5EE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8678" y="2172774"/>
            <a:ext cx="6371596" cy="3076548"/>
          </a:xfrm>
          <a:custGeom>
            <a:avLst/>
            <a:gdLst>
              <a:gd name="csX0" fmla="*/ 0 w 6371596"/>
              <a:gd name="csY0" fmla="*/ 0 h 3076548"/>
              <a:gd name="csX1" fmla="*/ 515520 w 6371596"/>
              <a:gd name="csY1" fmla="*/ 0 h 3076548"/>
              <a:gd name="csX2" fmla="*/ 1158472 w 6371596"/>
              <a:gd name="csY2" fmla="*/ 0 h 3076548"/>
              <a:gd name="csX3" fmla="*/ 1610276 w 6371596"/>
              <a:gd name="csY3" fmla="*/ 0 h 3076548"/>
              <a:gd name="csX4" fmla="*/ 2189512 w 6371596"/>
              <a:gd name="csY4" fmla="*/ 0 h 3076548"/>
              <a:gd name="csX5" fmla="*/ 2832464 w 6371596"/>
              <a:gd name="csY5" fmla="*/ 0 h 3076548"/>
              <a:gd name="csX6" fmla="*/ 3220552 w 6371596"/>
              <a:gd name="csY6" fmla="*/ 0 h 3076548"/>
              <a:gd name="csX7" fmla="*/ 3608640 w 6371596"/>
              <a:gd name="csY7" fmla="*/ 0 h 3076548"/>
              <a:gd name="csX8" fmla="*/ 4315308 w 6371596"/>
              <a:gd name="csY8" fmla="*/ 0 h 3076548"/>
              <a:gd name="csX9" fmla="*/ 4894544 w 6371596"/>
              <a:gd name="csY9" fmla="*/ 0 h 3076548"/>
              <a:gd name="csX10" fmla="*/ 5282632 w 6371596"/>
              <a:gd name="csY10" fmla="*/ 0 h 3076548"/>
              <a:gd name="csX11" fmla="*/ 5861868 w 6371596"/>
              <a:gd name="csY11" fmla="*/ 0 h 3076548"/>
              <a:gd name="csX12" fmla="*/ 6371596 w 6371596"/>
              <a:gd name="csY12" fmla="*/ 0 h 3076548"/>
              <a:gd name="csX13" fmla="*/ 6371596 w 6371596"/>
              <a:gd name="csY13" fmla="*/ 481993 h 3076548"/>
              <a:gd name="csX14" fmla="*/ 6371596 w 6371596"/>
              <a:gd name="csY14" fmla="*/ 994751 h 3076548"/>
              <a:gd name="csX15" fmla="*/ 6371596 w 6371596"/>
              <a:gd name="csY15" fmla="*/ 1415212 h 3076548"/>
              <a:gd name="csX16" fmla="*/ 6371596 w 6371596"/>
              <a:gd name="csY16" fmla="*/ 1989501 h 3076548"/>
              <a:gd name="csX17" fmla="*/ 6371596 w 6371596"/>
              <a:gd name="csY17" fmla="*/ 2502259 h 3076548"/>
              <a:gd name="csX18" fmla="*/ 6371596 w 6371596"/>
              <a:gd name="csY18" fmla="*/ 3076548 h 3076548"/>
              <a:gd name="csX19" fmla="*/ 5856076 w 6371596"/>
              <a:gd name="csY19" fmla="*/ 3076548 h 3076548"/>
              <a:gd name="csX20" fmla="*/ 5404272 w 6371596"/>
              <a:gd name="csY20" fmla="*/ 3076548 h 3076548"/>
              <a:gd name="csX21" fmla="*/ 4697604 w 6371596"/>
              <a:gd name="csY21" fmla="*/ 3076548 h 3076548"/>
              <a:gd name="csX22" fmla="*/ 4118368 w 6371596"/>
              <a:gd name="csY22" fmla="*/ 3076548 h 3076548"/>
              <a:gd name="csX23" fmla="*/ 3730280 w 6371596"/>
              <a:gd name="csY23" fmla="*/ 3076548 h 3076548"/>
              <a:gd name="csX24" fmla="*/ 3151044 w 6371596"/>
              <a:gd name="csY24" fmla="*/ 3076548 h 3076548"/>
              <a:gd name="csX25" fmla="*/ 2635524 w 6371596"/>
              <a:gd name="csY25" fmla="*/ 3076548 h 3076548"/>
              <a:gd name="csX26" fmla="*/ 2120004 w 6371596"/>
              <a:gd name="csY26" fmla="*/ 3076548 h 3076548"/>
              <a:gd name="csX27" fmla="*/ 1604484 w 6371596"/>
              <a:gd name="csY27" fmla="*/ 3076548 h 3076548"/>
              <a:gd name="csX28" fmla="*/ 1088964 w 6371596"/>
              <a:gd name="csY28" fmla="*/ 3076548 h 3076548"/>
              <a:gd name="csX29" fmla="*/ 0 w 6371596"/>
              <a:gd name="csY29" fmla="*/ 3076548 h 3076548"/>
              <a:gd name="csX30" fmla="*/ 0 w 6371596"/>
              <a:gd name="csY30" fmla="*/ 2563790 h 3076548"/>
              <a:gd name="csX31" fmla="*/ 0 w 6371596"/>
              <a:gd name="csY31" fmla="*/ 2143328 h 3076548"/>
              <a:gd name="csX32" fmla="*/ 0 w 6371596"/>
              <a:gd name="csY32" fmla="*/ 1661336 h 3076548"/>
              <a:gd name="csX33" fmla="*/ 0 w 6371596"/>
              <a:gd name="csY33" fmla="*/ 1117812 h 3076548"/>
              <a:gd name="csX34" fmla="*/ 0 w 6371596"/>
              <a:gd name="csY34" fmla="*/ 543523 h 3076548"/>
              <a:gd name="csX35" fmla="*/ 0 w 6371596"/>
              <a:gd name="csY35" fmla="*/ 0 h 307654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6371596" h="3076548" fill="none" extrusionOk="0">
                <a:moveTo>
                  <a:pt x="0" y="0"/>
                </a:moveTo>
                <a:cubicBezTo>
                  <a:pt x="149008" y="-1169"/>
                  <a:pt x="388621" y="5904"/>
                  <a:pt x="515520" y="0"/>
                </a:cubicBezTo>
                <a:cubicBezTo>
                  <a:pt x="642419" y="-5904"/>
                  <a:pt x="918687" y="55988"/>
                  <a:pt x="1158472" y="0"/>
                </a:cubicBezTo>
                <a:cubicBezTo>
                  <a:pt x="1398257" y="-55988"/>
                  <a:pt x="1506045" y="33999"/>
                  <a:pt x="1610276" y="0"/>
                </a:cubicBezTo>
                <a:cubicBezTo>
                  <a:pt x="1714507" y="-33999"/>
                  <a:pt x="1908501" y="13682"/>
                  <a:pt x="2189512" y="0"/>
                </a:cubicBezTo>
                <a:cubicBezTo>
                  <a:pt x="2470523" y="-13682"/>
                  <a:pt x="2513366" y="34943"/>
                  <a:pt x="2832464" y="0"/>
                </a:cubicBezTo>
                <a:cubicBezTo>
                  <a:pt x="3151562" y="-34943"/>
                  <a:pt x="3071021" y="40446"/>
                  <a:pt x="3220552" y="0"/>
                </a:cubicBezTo>
                <a:cubicBezTo>
                  <a:pt x="3370083" y="-40446"/>
                  <a:pt x="3493904" y="24446"/>
                  <a:pt x="3608640" y="0"/>
                </a:cubicBezTo>
                <a:cubicBezTo>
                  <a:pt x="3723376" y="-24446"/>
                  <a:pt x="4159070" y="71900"/>
                  <a:pt x="4315308" y="0"/>
                </a:cubicBezTo>
                <a:cubicBezTo>
                  <a:pt x="4471546" y="-71900"/>
                  <a:pt x="4700987" y="36323"/>
                  <a:pt x="4894544" y="0"/>
                </a:cubicBezTo>
                <a:cubicBezTo>
                  <a:pt x="5088101" y="-36323"/>
                  <a:pt x="5166593" y="5056"/>
                  <a:pt x="5282632" y="0"/>
                </a:cubicBezTo>
                <a:cubicBezTo>
                  <a:pt x="5398671" y="-5056"/>
                  <a:pt x="5603234" y="63682"/>
                  <a:pt x="5861868" y="0"/>
                </a:cubicBezTo>
                <a:cubicBezTo>
                  <a:pt x="6120502" y="-63682"/>
                  <a:pt x="6244625" y="49313"/>
                  <a:pt x="6371596" y="0"/>
                </a:cubicBezTo>
                <a:cubicBezTo>
                  <a:pt x="6419271" y="192171"/>
                  <a:pt x="6366460" y="302010"/>
                  <a:pt x="6371596" y="481993"/>
                </a:cubicBezTo>
                <a:cubicBezTo>
                  <a:pt x="6376732" y="661976"/>
                  <a:pt x="6332480" y="749648"/>
                  <a:pt x="6371596" y="994751"/>
                </a:cubicBezTo>
                <a:cubicBezTo>
                  <a:pt x="6410712" y="1239854"/>
                  <a:pt x="6330041" y="1300687"/>
                  <a:pt x="6371596" y="1415212"/>
                </a:cubicBezTo>
                <a:cubicBezTo>
                  <a:pt x="6413151" y="1529737"/>
                  <a:pt x="6303634" y="1864987"/>
                  <a:pt x="6371596" y="1989501"/>
                </a:cubicBezTo>
                <a:cubicBezTo>
                  <a:pt x="6439558" y="2114015"/>
                  <a:pt x="6327821" y="2257014"/>
                  <a:pt x="6371596" y="2502259"/>
                </a:cubicBezTo>
                <a:cubicBezTo>
                  <a:pt x="6415371" y="2747504"/>
                  <a:pt x="6350524" y="2918740"/>
                  <a:pt x="6371596" y="3076548"/>
                </a:cubicBezTo>
                <a:cubicBezTo>
                  <a:pt x="6228443" y="3105126"/>
                  <a:pt x="6085777" y="3042205"/>
                  <a:pt x="5856076" y="3076548"/>
                </a:cubicBezTo>
                <a:cubicBezTo>
                  <a:pt x="5626375" y="3110891"/>
                  <a:pt x="5520959" y="3032039"/>
                  <a:pt x="5404272" y="3076548"/>
                </a:cubicBezTo>
                <a:cubicBezTo>
                  <a:pt x="5287585" y="3121057"/>
                  <a:pt x="4986870" y="3037939"/>
                  <a:pt x="4697604" y="3076548"/>
                </a:cubicBezTo>
                <a:cubicBezTo>
                  <a:pt x="4408338" y="3115157"/>
                  <a:pt x="4306604" y="3063757"/>
                  <a:pt x="4118368" y="3076548"/>
                </a:cubicBezTo>
                <a:cubicBezTo>
                  <a:pt x="3930132" y="3089339"/>
                  <a:pt x="3921722" y="3054552"/>
                  <a:pt x="3730280" y="3076548"/>
                </a:cubicBezTo>
                <a:cubicBezTo>
                  <a:pt x="3538838" y="3098544"/>
                  <a:pt x="3381552" y="3066698"/>
                  <a:pt x="3151044" y="3076548"/>
                </a:cubicBezTo>
                <a:cubicBezTo>
                  <a:pt x="2920536" y="3086398"/>
                  <a:pt x="2846122" y="3028504"/>
                  <a:pt x="2635524" y="3076548"/>
                </a:cubicBezTo>
                <a:cubicBezTo>
                  <a:pt x="2424926" y="3124592"/>
                  <a:pt x="2362674" y="3017809"/>
                  <a:pt x="2120004" y="3076548"/>
                </a:cubicBezTo>
                <a:cubicBezTo>
                  <a:pt x="1877334" y="3135287"/>
                  <a:pt x="1845580" y="3044172"/>
                  <a:pt x="1604484" y="3076548"/>
                </a:cubicBezTo>
                <a:cubicBezTo>
                  <a:pt x="1363388" y="3108924"/>
                  <a:pt x="1243020" y="3034146"/>
                  <a:pt x="1088964" y="3076548"/>
                </a:cubicBezTo>
                <a:cubicBezTo>
                  <a:pt x="934908" y="3118950"/>
                  <a:pt x="322833" y="3071137"/>
                  <a:pt x="0" y="3076548"/>
                </a:cubicBezTo>
                <a:cubicBezTo>
                  <a:pt x="-56142" y="2898893"/>
                  <a:pt x="27176" y="2750565"/>
                  <a:pt x="0" y="2563790"/>
                </a:cubicBezTo>
                <a:cubicBezTo>
                  <a:pt x="-27176" y="2377015"/>
                  <a:pt x="10425" y="2282039"/>
                  <a:pt x="0" y="2143328"/>
                </a:cubicBezTo>
                <a:cubicBezTo>
                  <a:pt x="-10425" y="2004617"/>
                  <a:pt x="37573" y="1857569"/>
                  <a:pt x="0" y="1661336"/>
                </a:cubicBezTo>
                <a:cubicBezTo>
                  <a:pt x="-37573" y="1465103"/>
                  <a:pt x="53974" y="1304597"/>
                  <a:pt x="0" y="1117812"/>
                </a:cubicBezTo>
                <a:cubicBezTo>
                  <a:pt x="-53974" y="931027"/>
                  <a:pt x="43405" y="767377"/>
                  <a:pt x="0" y="543523"/>
                </a:cubicBezTo>
                <a:cubicBezTo>
                  <a:pt x="-43405" y="319669"/>
                  <a:pt x="1376" y="207758"/>
                  <a:pt x="0" y="0"/>
                </a:cubicBezTo>
                <a:close/>
              </a:path>
              <a:path w="6371596" h="3076548" stroke="0" extrusionOk="0">
                <a:moveTo>
                  <a:pt x="0" y="0"/>
                </a:moveTo>
                <a:cubicBezTo>
                  <a:pt x="233730" y="-13347"/>
                  <a:pt x="272924" y="47305"/>
                  <a:pt x="515520" y="0"/>
                </a:cubicBezTo>
                <a:cubicBezTo>
                  <a:pt x="758116" y="-47305"/>
                  <a:pt x="751026" y="15534"/>
                  <a:pt x="903608" y="0"/>
                </a:cubicBezTo>
                <a:cubicBezTo>
                  <a:pt x="1056190" y="-15534"/>
                  <a:pt x="1322234" y="70816"/>
                  <a:pt x="1610276" y="0"/>
                </a:cubicBezTo>
                <a:cubicBezTo>
                  <a:pt x="1898318" y="-70816"/>
                  <a:pt x="1870106" y="49480"/>
                  <a:pt x="2125796" y="0"/>
                </a:cubicBezTo>
                <a:cubicBezTo>
                  <a:pt x="2381486" y="-49480"/>
                  <a:pt x="2406248" y="31777"/>
                  <a:pt x="2641316" y="0"/>
                </a:cubicBezTo>
                <a:cubicBezTo>
                  <a:pt x="2876384" y="-31777"/>
                  <a:pt x="3008874" y="84067"/>
                  <a:pt x="3347984" y="0"/>
                </a:cubicBezTo>
                <a:cubicBezTo>
                  <a:pt x="3687094" y="-84067"/>
                  <a:pt x="3583952" y="13256"/>
                  <a:pt x="3799788" y="0"/>
                </a:cubicBezTo>
                <a:cubicBezTo>
                  <a:pt x="4015624" y="-13256"/>
                  <a:pt x="4281974" y="50961"/>
                  <a:pt x="4506456" y="0"/>
                </a:cubicBezTo>
                <a:cubicBezTo>
                  <a:pt x="4730938" y="-50961"/>
                  <a:pt x="4936648" y="78260"/>
                  <a:pt x="5213124" y="0"/>
                </a:cubicBezTo>
                <a:cubicBezTo>
                  <a:pt x="5489600" y="-78260"/>
                  <a:pt x="5512827" y="53876"/>
                  <a:pt x="5792360" y="0"/>
                </a:cubicBezTo>
                <a:cubicBezTo>
                  <a:pt x="6071893" y="-53876"/>
                  <a:pt x="6102577" y="23184"/>
                  <a:pt x="6371596" y="0"/>
                </a:cubicBezTo>
                <a:cubicBezTo>
                  <a:pt x="6391095" y="145231"/>
                  <a:pt x="6325017" y="257335"/>
                  <a:pt x="6371596" y="481993"/>
                </a:cubicBezTo>
                <a:cubicBezTo>
                  <a:pt x="6418175" y="706651"/>
                  <a:pt x="6330913" y="789576"/>
                  <a:pt x="6371596" y="902454"/>
                </a:cubicBezTo>
                <a:cubicBezTo>
                  <a:pt x="6412279" y="1015332"/>
                  <a:pt x="6362331" y="1285669"/>
                  <a:pt x="6371596" y="1415212"/>
                </a:cubicBezTo>
                <a:cubicBezTo>
                  <a:pt x="6380861" y="1544755"/>
                  <a:pt x="6313074" y="1676472"/>
                  <a:pt x="6371596" y="1927970"/>
                </a:cubicBezTo>
                <a:cubicBezTo>
                  <a:pt x="6430118" y="2179468"/>
                  <a:pt x="6326087" y="2207908"/>
                  <a:pt x="6371596" y="2440728"/>
                </a:cubicBezTo>
                <a:cubicBezTo>
                  <a:pt x="6417105" y="2673548"/>
                  <a:pt x="6355494" y="2759701"/>
                  <a:pt x="6371596" y="3076548"/>
                </a:cubicBezTo>
                <a:cubicBezTo>
                  <a:pt x="6063348" y="3153434"/>
                  <a:pt x="5988205" y="3016320"/>
                  <a:pt x="5728644" y="3076548"/>
                </a:cubicBezTo>
                <a:cubicBezTo>
                  <a:pt x="5469083" y="3136776"/>
                  <a:pt x="5527730" y="3073817"/>
                  <a:pt x="5340556" y="3076548"/>
                </a:cubicBezTo>
                <a:cubicBezTo>
                  <a:pt x="5153382" y="3079279"/>
                  <a:pt x="5091487" y="3048302"/>
                  <a:pt x="4888752" y="3076548"/>
                </a:cubicBezTo>
                <a:cubicBezTo>
                  <a:pt x="4686017" y="3104794"/>
                  <a:pt x="4489858" y="3016696"/>
                  <a:pt x="4182084" y="3076548"/>
                </a:cubicBezTo>
                <a:cubicBezTo>
                  <a:pt x="3874310" y="3136400"/>
                  <a:pt x="3774383" y="3045901"/>
                  <a:pt x="3602848" y="3076548"/>
                </a:cubicBezTo>
                <a:cubicBezTo>
                  <a:pt x="3431313" y="3107195"/>
                  <a:pt x="3245515" y="3056906"/>
                  <a:pt x="3151044" y="3076548"/>
                </a:cubicBezTo>
                <a:cubicBezTo>
                  <a:pt x="3056573" y="3096190"/>
                  <a:pt x="2713414" y="3035646"/>
                  <a:pt x="2571808" y="3076548"/>
                </a:cubicBezTo>
                <a:cubicBezTo>
                  <a:pt x="2430202" y="3117450"/>
                  <a:pt x="2283832" y="3068496"/>
                  <a:pt x="2183720" y="3076548"/>
                </a:cubicBezTo>
                <a:cubicBezTo>
                  <a:pt x="2083608" y="3084600"/>
                  <a:pt x="1964560" y="3051051"/>
                  <a:pt x="1795632" y="3076548"/>
                </a:cubicBezTo>
                <a:cubicBezTo>
                  <a:pt x="1626704" y="3102045"/>
                  <a:pt x="1394625" y="3060907"/>
                  <a:pt x="1216396" y="3076548"/>
                </a:cubicBezTo>
                <a:cubicBezTo>
                  <a:pt x="1038167" y="3092189"/>
                  <a:pt x="894923" y="3070727"/>
                  <a:pt x="764592" y="3076548"/>
                </a:cubicBezTo>
                <a:cubicBezTo>
                  <a:pt x="634261" y="3082369"/>
                  <a:pt x="191288" y="3052994"/>
                  <a:pt x="0" y="3076548"/>
                </a:cubicBezTo>
                <a:cubicBezTo>
                  <a:pt x="-8516" y="2959352"/>
                  <a:pt x="53248" y="2840159"/>
                  <a:pt x="0" y="2625321"/>
                </a:cubicBezTo>
                <a:cubicBezTo>
                  <a:pt x="-53248" y="2410483"/>
                  <a:pt x="43117" y="2302621"/>
                  <a:pt x="0" y="2204859"/>
                </a:cubicBezTo>
                <a:cubicBezTo>
                  <a:pt x="-43117" y="2107097"/>
                  <a:pt x="55292" y="1927520"/>
                  <a:pt x="0" y="1661336"/>
                </a:cubicBezTo>
                <a:cubicBezTo>
                  <a:pt x="-55292" y="1395152"/>
                  <a:pt x="17772" y="1380873"/>
                  <a:pt x="0" y="1210109"/>
                </a:cubicBezTo>
                <a:cubicBezTo>
                  <a:pt x="-17772" y="1039345"/>
                  <a:pt x="11860" y="790577"/>
                  <a:pt x="0" y="666585"/>
                </a:cubicBezTo>
                <a:cubicBezTo>
                  <a:pt x="-11860" y="542593"/>
                  <a:pt x="63704" y="138952"/>
                  <a:pt x="0" y="0"/>
                </a:cubicBezTo>
                <a:close/>
              </a:path>
            </a:pathLst>
          </a:custGeom>
          <a:gradFill>
            <a:gsLst>
              <a:gs pos="33000">
                <a:schemeClr val="bg2"/>
              </a:gs>
              <a:gs pos="59000">
                <a:schemeClr val="tx2">
                  <a:lumMod val="90000"/>
                  <a:alpha val="65163"/>
                </a:schemeClr>
              </a:gs>
            </a:gsLst>
            <a:lin ang="13800000" scaled="0"/>
          </a:gradFill>
          <a:ln w="15875">
            <a:solidFill>
              <a:schemeClr val="accent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rgbClr val="0D1D51"/>
                </a:solidFill>
                <a:effectLst/>
                <a:latin typeface="Arial" panose="020B0604020202020204" pitchFamily="34" charset="0"/>
              </a:rPr>
              <a:t> Smartphone use linked to rising anxiety and poor sleep (Haidt, 2024)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2200" b="1" dirty="0">
                <a:solidFill>
                  <a:srgbClr val="0D1D51"/>
                </a:solidFill>
                <a:latin typeface="Arial" panose="020B0604020202020204" pitchFamily="34" charset="0"/>
              </a:rPr>
              <a:t> “Doom scrolling” reduces wellbeing </a:t>
            </a: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rgbClr val="0D1D51"/>
                </a:solidFill>
                <a:effectLst/>
                <a:latin typeface="Arial" panose="020B0604020202020204" pitchFamily="34" charset="0"/>
              </a:rPr>
              <a:t>(Verduyn </a:t>
            </a:r>
            <a:r>
              <a:rPr kumimoji="0" lang="en-US" altLang="en-US" sz="2200" b="1" i="1" u="none" strike="noStrike" cap="none" normalizeH="0" baseline="0" dirty="0">
                <a:ln>
                  <a:noFill/>
                </a:ln>
                <a:solidFill>
                  <a:srgbClr val="0D1D51"/>
                </a:solidFill>
                <a:effectLst/>
                <a:latin typeface="Arial" panose="020B0604020202020204" pitchFamily="34" charset="0"/>
              </a:rPr>
              <a:t>et al., </a:t>
            </a: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rgbClr val="0D1D51"/>
                </a:solidFill>
                <a:effectLst/>
                <a:latin typeface="Arial" panose="020B0604020202020204" pitchFamily="34" charset="0"/>
              </a:rPr>
              <a:t>2015)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rgbClr val="0D1D51"/>
                </a:solidFill>
                <a:effectLst/>
                <a:latin typeface="Arial" panose="020B0604020202020204" pitchFamily="34" charset="0"/>
              </a:rPr>
              <a:t> Open communication with parents reduces online risk (Livingstone and Helsper, 2008)</a:t>
            </a:r>
          </a:p>
        </p:txBody>
      </p:sp>
      <p:pic>
        <p:nvPicPr>
          <p:cNvPr id="12" name="Picture 11" descr="Pie chart graphic">
            <a:extLst>
              <a:ext uri="{FF2B5EF4-FFF2-40B4-BE49-F238E27FC236}">
                <a16:creationId xmlns:a16="http://schemas.microsoft.com/office/drawing/2014/main" id="{EB3FC159-32C4-2F4A-09AC-7440ED6999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3795" y="431108"/>
            <a:ext cx="3938398" cy="2471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448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78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1C335C9-FE7E-0B7E-554B-75818702C7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99F5CDC-523D-6969-158C-4B76205E685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0000"/>
          </a:blip>
          <a:srcRect t="27329"/>
          <a:stretch>
            <a:fillRect/>
          </a:stretch>
        </p:blipFill>
        <p:spPr>
          <a:xfrm>
            <a:off x="0" y="9331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EA46C14-0ACF-F932-F7CE-C9265C764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072" y="555911"/>
            <a:ext cx="10277856" cy="1655064"/>
          </a:xfrm>
          <a:noFill/>
        </p:spPr>
        <p:txBody>
          <a:bodyPr anchor="ctr">
            <a:noAutofit/>
          </a:bodyPr>
          <a:lstStyle/>
          <a:p>
            <a:pPr algn="ctr"/>
            <a:r>
              <a:rPr lang="en-US" u="sng" dirty="0">
                <a:latin typeface="Century Gothic" panose="020B0502020202020204" pitchFamily="34" charset="0"/>
              </a:rPr>
              <a:t>Youth Work in action: relational and early intervention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19F6A4B4-BE4C-02F7-24D6-B3FD25C902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1437" y="2442529"/>
            <a:ext cx="4334841" cy="2568717"/>
          </a:xfrm>
          <a:prstGeom prst="rect">
            <a:avLst/>
          </a:prstGeom>
          <a:gradFill>
            <a:gsLst>
              <a:gs pos="33000">
                <a:schemeClr val="bg2"/>
              </a:gs>
              <a:gs pos="59000">
                <a:schemeClr val="tx2">
                  <a:lumMod val="90000"/>
                  <a:alpha val="65163"/>
                </a:schemeClr>
              </a:gs>
            </a:gsLst>
            <a:lin ang="16800000" scaled="0"/>
          </a:gradFill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rgbClr val="0D1D51"/>
                </a:solidFill>
                <a:effectLst/>
                <a:latin typeface="Arial" panose="020B0604020202020204" pitchFamily="34" charset="0"/>
              </a:rPr>
              <a:t> Voluntary participation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rgbClr val="0D1D51"/>
                </a:solidFill>
                <a:effectLst/>
                <a:latin typeface="Arial" panose="020B0604020202020204" pitchFamily="34" charset="0"/>
              </a:rPr>
              <a:t> Safe, non-judgemental spaces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rgbClr val="0D1D51"/>
                </a:solidFill>
                <a:effectLst/>
                <a:latin typeface="Arial" panose="020B0604020202020204" pitchFamily="34" charset="0"/>
              </a:rPr>
              <a:t> Observing behavioural changes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rgbClr val="0D1D51"/>
                </a:solidFill>
                <a:effectLst/>
                <a:latin typeface="Arial" panose="020B0604020202020204" pitchFamily="34" charset="0"/>
              </a:rPr>
              <a:t> One-to-one check-ins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rgbClr val="0D1D51"/>
                </a:solidFill>
                <a:effectLst/>
                <a:latin typeface="Arial" panose="020B0604020202020204" pitchFamily="34" charset="0"/>
              </a:rPr>
              <a:t> Safeguarding awareness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5894D6-BEF6-64BB-82EB-0B3F590CFB36}"/>
              </a:ext>
            </a:extLst>
          </p:cNvPr>
          <p:cNvSpPr txBox="1"/>
          <p:nvPr/>
        </p:nvSpPr>
        <p:spPr>
          <a:xfrm>
            <a:off x="6347475" y="2435539"/>
            <a:ext cx="4733088" cy="2582695"/>
          </a:xfrm>
          <a:prstGeom prst="rect">
            <a:avLst/>
          </a:prstGeom>
          <a:gradFill>
            <a:gsLst>
              <a:gs pos="33000">
                <a:schemeClr val="bg2"/>
              </a:gs>
              <a:gs pos="59000">
                <a:schemeClr val="tx2">
                  <a:lumMod val="90000"/>
                  <a:alpha val="65163"/>
                </a:schemeClr>
              </a:gs>
            </a:gsLst>
            <a:lin ang="16800000" scaled="0"/>
          </a:gra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200" b="1" u="sng" dirty="0">
                <a:solidFill>
                  <a:srgbClr val="0D1D51"/>
                </a:solidFill>
              </a:rPr>
              <a:t>Early signs may include:</a:t>
            </a:r>
            <a:endParaRPr lang="en-US" sz="2200" u="sng" dirty="0">
              <a:solidFill>
                <a:srgbClr val="0D1D51"/>
              </a:solidFill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D1D51"/>
                </a:solidFill>
              </a:rPr>
              <a:t>Withdrawal from friends or family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D1D51"/>
                </a:solidFill>
              </a:rPr>
              <a:t>Irritability or mood changes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D1D51"/>
                </a:solidFill>
              </a:rPr>
              <a:t>Preoccupied with phone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D1D51"/>
                </a:solidFill>
              </a:rPr>
              <a:t>Anxiety linked to online interaction</a:t>
            </a:r>
          </a:p>
        </p:txBody>
      </p:sp>
    </p:spTree>
    <p:extLst>
      <p:ext uri="{BB962C8B-B14F-4D97-AF65-F5344CB8AC3E}">
        <p14:creationId xmlns:p14="http://schemas.microsoft.com/office/powerpoint/2010/main" val="1122591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C84F53B6-73F7-D968-D618-E224F5EBF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0900" y="602815"/>
            <a:ext cx="5410200" cy="119711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200" u="sng" dirty="0">
                <a:latin typeface="Century Gothic" panose="020B0502020202020204" pitchFamily="34" charset="0"/>
              </a:rPr>
              <a:t>Youth Work in action: Empowerment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9FCC84-F1BA-208F-8D06-EB6B9E98042F}"/>
              </a:ext>
            </a:extLst>
          </p:cNvPr>
          <p:cNvSpPr txBox="1"/>
          <p:nvPr/>
        </p:nvSpPr>
        <p:spPr>
          <a:xfrm>
            <a:off x="7158587" y="2728599"/>
            <a:ext cx="3709895" cy="3090526"/>
          </a:xfrm>
          <a:prstGeom prst="rect">
            <a:avLst/>
          </a:prstGeom>
          <a:gradFill>
            <a:gsLst>
              <a:gs pos="33000">
                <a:schemeClr val="bg2"/>
              </a:gs>
              <a:gs pos="59000">
                <a:schemeClr val="tx2">
                  <a:lumMod val="90000"/>
                  <a:alpha val="65163"/>
                </a:schemeClr>
              </a:gs>
            </a:gsLst>
            <a:lin ang="7800000" scaled="0"/>
          </a:gra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u="sng" dirty="0">
                <a:solidFill>
                  <a:srgbClr val="0D1D51"/>
                </a:solidFill>
              </a:rPr>
              <a:t>Skills developed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D1D51"/>
                </a:solidFill>
              </a:rPr>
              <a:t>Digital boundaries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D1D51"/>
                </a:solidFill>
              </a:rPr>
              <a:t>Critical thinking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D1D51"/>
                </a:solidFill>
              </a:rPr>
              <a:t>Privacy awareness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D1D51"/>
                </a:solidFill>
              </a:rPr>
              <a:t>Emotional regulation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D1D51"/>
                </a:solidFill>
              </a:rPr>
              <a:t>Assertive communication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208DFD-31B0-9F3D-B126-5A48BCCAD453}"/>
              </a:ext>
            </a:extLst>
          </p:cNvPr>
          <p:cNvSpPr txBox="1"/>
          <p:nvPr/>
        </p:nvSpPr>
        <p:spPr>
          <a:xfrm>
            <a:off x="966088" y="2728599"/>
            <a:ext cx="4849624" cy="2582695"/>
          </a:xfrm>
          <a:prstGeom prst="rect">
            <a:avLst/>
          </a:prstGeom>
          <a:gradFill>
            <a:gsLst>
              <a:gs pos="31000">
                <a:schemeClr val="tx2">
                  <a:lumMod val="90000"/>
                  <a:alpha val="65163"/>
                </a:schemeClr>
              </a:gs>
              <a:gs pos="77000">
                <a:schemeClr val="bg2"/>
              </a:gs>
              <a:gs pos="46000">
                <a:schemeClr val="tx2">
                  <a:lumMod val="90000"/>
                  <a:alpha val="65163"/>
                </a:schemeClr>
              </a:gs>
            </a:gsLst>
            <a:lin ang="7800000" scaled="0"/>
          </a:gra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u="sng" dirty="0">
                <a:solidFill>
                  <a:srgbClr val="0D1D51"/>
                </a:solidFill>
              </a:rPr>
              <a:t>Group sessions exploring: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D1D51"/>
                </a:solidFill>
              </a:rPr>
              <a:t>Social comparison and body image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D1D51"/>
                </a:solidFill>
              </a:rPr>
              <a:t>Online identity and pressures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D1D51"/>
                </a:solidFill>
              </a:rPr>
              <a:t>Cyberbullying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D1D51"/>
                </a:solidFill>
              </a:rPr>
              <a:t>Algorithms and influencer culture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306690F-4BB8-66F3-416A-845BB41364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23877" y="416459"/>
            <a:ext cx="2629746" cy="178720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CC64D89-E7D0-D663-DC55-62AC8123DA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377" y="416459"/>
            <a:ext cx="2629746" cy="174426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BCE4F56-BBE9-CC1C-D760-9D37076E80DF}"/>
              </a:ext>
            </a:extLst>
          </p:cNvPr>
          <p:cNvSpPr txBox="1"/>
          <p:nvPr/>
        </p:nvSpPr>
        <p:spPr>
          <a:xfrm>
            <a:off x="4538922" y="664201"/>
            <a:ext cx="5239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6049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3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lose-up of a lightbulb with a filament">
            <a:extLst>
              <a:ext uri="{FF2B5EF4-FFF2-40B4-BE49-F238E27FC236}">
                <a16:creationId xmlns:a16="http://schemas.microsoft.com/office/drawing/2014/main" id="{99B245D2-906B-7AA4-2543-F0C02214519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9000"/>
          </a:blip>
          <a:stretch>
            <a:fillRect/>
          </a:stretch>
        </p:blipFill>
        <p:spPr>
          <a:xfrm>
            <a:off x="0" y="-66399"/>
            <a:ext cx="12192000" cy="6924399"/>
          </a:xfrm>
          <a:prstGeom prst="rect">
            <a:avLst/>
          </a:pr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3EF7D942-8272-5A44-94A0-46DFFB7253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6554" y="3201765"/>
            <a:ext cx="8078892" cy="2060885"/>
          </a:xfrm>
          <a:prstGeom prst="rect">
            <a:avLst/>
          </a:prstGeom>
          <a:gradFill>
            <a:gsLst>
              <a:gs pos="33000">
                <a:schemeClr val="bg2"/>
              </a:gs>
              <a:gs pos="59000">
                <a:schemeClr val="tx2">
                  <a:lumMod val="90000"/>
                  <a:alpha val="65163"/>
                </a:schemeClr>
              </a:gs>
            </a:gsLst>
            <a:lin ang="13800000" scaled="0"/>
          </a:gra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rgbClr val="0D1D51"/>
                </a:solidFill>
                <a:effectLst/>
                <a:latin typeface="Arial" panose="020B0604020202020204" pitchFamily="34" charset="0"/>
              </a:rPr>
              <a:t>The issue </a:t>
            </a:r>
            <a:r>
              <a:rPr lang="en-US" altLang="en-US" sz="2200" dirty="0">
                <a:solidFill>
                  <a:srgbClr val="0D1D51"/>
                </a:solidFill>
                <a:latin typeface="Arial" panose="020B0604020202020204" pitchFamily="34" charset="0"/>
              </a:rPr>
              <a:t>-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rgbClr val="0D1D5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altLang="en-US" sz="2200" dirty="0">
                <a:solidFill>
                  <a:srgbClr val="0D1D51"/>
                </a:solidFill>
                <a:latin typeface="Arial" panose="020B0604020202020204" pitchFamily="34" charset="0"/>
              </a:rPr>
              <a:t>o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rgbClr val="0D1D51"/>
                </a:solidFill>
                <a:effectLst/>
                <a:latin typeface="Arial" panose="020B0604020202020204" pitchFamily="34" charset="0"/>
              </a:rPr>
              <a:t>verlapping social and emotional pressures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2200" b="1" dirty="0">
                <a:solidFill>
                  <a:srgbClr val="0D1D51"/>
                </a:solidFill>
                <a:latin typeface="Arial" panose="020B0604020202020204" pitchFamily="34" charset="0"/>
              </a:rPr>
              <a:t>The reality </a:t>
            </a:r>
            <a:r>
              <a:rPr lang="en-US" altLang="en-US" sz="2200" dirty="0">
                <a:solidFill>
                  <a:srgbClr val="0D1D51"/>
                </a:solidFill>
                <a:latin typeface="Arial" panose="020B0604020202020204" pitchFamily="34" charset="0"/>
              </a:rPr>
              <a:t>- connection and risk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rgbClr val="0D1D51"/>
                </a:solidFill>
                <a:effectLst/>
                <a:latin typeface="Arial" panose="020B0604020202020204" pitchFamily="34" charset="0"/>
              </a:rPr>
              <a:t>The response </a:t>
            </a:r>
            <a:r>
              <a:rPr lang="en-US" altLang="en-US" sz="2200" dirty="0">
                <a:solidFill>
                  <a:srgbClr val="0D1D51"/>
                </a:solidFill>
                <a:latin typeface="Arial" panose="020B0604020202020204" pitchFamily="34" charset="0"/>
              </a:rPr>
              <a:t>–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rgbClr val="0D1D51"/>
                </a:solidFill>
                <a:effectLst/>
                <a:latin typeface="Arial" panose="020B0604020202020204" pitchFamily="34" charset="0"/>
              </a:rPr>
              <a:t> clear, research informed guidance for families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2200" b="1" dirty="0">
                <a:solidFill>
                  <a:srgbClr val="0D1D51"/>
                </a:solidFill>
                <a:latin typeface="Arial" panose="020B0604020202020204" pitchFamily="34" charset="0"/>
              </a:rPr>
              <a:t>The role of Youth Work </a:t>
            </a:r>
            <a:r>
              <a:rPr lang="en-US" altLang="en-US" sz="2200" dirty="0">
                <a:solidFill>
                  <a:srgbClr val="0D1D51"/>
                </a:solidFill>
                <a:latin typeface="Arial" panose="020B0604020202020204" pitchFamily="34" charset="0"/>
              </a:rPr>
              <a:t>- relational, holistic and empowering.</a:t>
            </a:r>
            <a:endParaRPr kumimoji="0" lang="en-US" altLang="en-US" sz="2200" b="0" i="0" u="none" strike="noStrike" cap="none" normalizeH="0" baseline="0" dirty="0">
              <a:ln>
                <a:noFill/>
              </a:ln>
              <a:solidFill>
                <a:srgbClr val="0D1D5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1A254C-9626-6FA7-B968-8F9DC93BBB2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730" b="30794"/>
          <a:stretch>
            <a:fillRect/>
          </a:stretch>
        </p:blipFill>
        <p:spPr>
          <a:xfrm>
            <a:off x="2056554" y="833864"/>
            <a:ext cx="8078892" cy="1669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777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5C3B7B9-B992-7D3E-A413-241B2C3829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055" y="1428362"/>
            <a:ext cx="6442732" cy="4001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616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6139C81-DEEE-2F7E-D0D8-D81B5603F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38" y="244549"/>
            <a:ext cx="1770534" cy="425940"/>
          </a:xfrm>
        </p:spPr>
        <p:txBody>
          <a:bodyPr>
            <a:normAutofit fontScale="90000"/>
          </a:bodyPr>
          <a:lstStyle/>
          <a:p>
            <a:r>
              <a:rPr lang="en-GB" sz="2000" dirty="0">
                <a:latin typeface="Century Gothic" panose="020B0502020202020204" pitchFamily="34" charset="0"/>
              </a:rPr>
              <a:t>Reference list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85CA46E-E7B4-4863-2CBC-88C7035ECA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038" y="670490"/>
            <a:ext cx="11394370" cy="5942961"/>
          </a:xfrm>
        </p:spPr>
        <p:txBody>
          <a:bodyPr>
            <a:noAutofit/>
          </a:bodyPr>
          <a:lstStyle/>
          <a:p>
            <a:pPr>
              <a:lnSpc>
                <a:spcPct val="170000"/>
              </a:lnSpc>
            </a:pPr>
            <a:r>
              <a:rPr lang="en-GB" sz="1100" dirty="0"/>
              <a:t>Calm Harm (no date) App for Managing Self-Harm Urges. Available at: </a:t>
            </a:r>
            <a:r>
              <a:rPr lang="en-GB" sz="1100" u="sng" dirty="0">
                <a:hlinkClick r:id="rId2"/>
              </a:rPr>
              <a:t>https://www.calmharm.co.uk/</a:t>
            </a:r>
            <a:r>
              <a:rPr lang="en-GB" sz="1100" dirty="0"/>
              <a:t> (Accessed: 23 February 2026).</a:t>
            </a:r>
          </a:p>
          <a:p>
            <a:pPr>
              <a:lnSpc>
                <a:spcPct val="170000"/>
              </a:lnSpc>
            </a:pPr>
            <a:r>
              <a:rPr lang="en-GB" sz="1100" dirty="0"/>
              <a:t>CEOP (no date) Online Safety Guidance. Available at: </a:t>
            </a:r>
            <a:r>
              <a:rPr lang="en-GB" sz="1100" u="sng" dirty="0">
                <a:hlinkClick r:id="rId3"/>
              </a:rPr>
              <a:t>https://www.ceop.police.uk/safety-centre/</a:t>
            </a:r>
            <a:r>
              <a:rPr lang="en-GB" sz="1100" dirty="0"/>
              <a:t> (Accessed: 23 February 2026).</a:t>
            </a:r>
          </a:p>
          <a:p>
            <a:pPr>
              <a:lnSpc>
                <a:spcPct val="170000"/>
              </a:lnSpc>
            </a:pPr>
            <a:r>
              <a:rPr lang="en-GB" sz="1100" dirty="0"/>
              <a:t>CLD Standards Scotland (2019) Youth Work National Occupational Standards (NOS). Available at: </a:t>
            </a:r>
            <a:r>
              <a:rPr lang="en-GB" sz="1100" u="sng" dirty="0">
                <a:hlinkClick r:id="rId4"/>
              </a:rPr>
              <a:t>https://www.youthworkwales.org.uk/wp-content/uploads/2017/11/youth_work_national_occupational_standards_1_.pdf</a:t>
            </a:r>
            <a:r>
              <a:rPr lang="en-GB" sz="1100" dirty="0"/>
              <a:t> (Accessed: 9 February 2026). </a:t>
            </a:r>
          </a:p>
          <a:p>
            <a:pPr>
              <a:lnSpc>
                <a:spcPct val="170000"/>
              </a:lnSpc>
            </a:pPr>
            <a:r>
              <a:rPr lang="en-GB" sz="1100" dirty="0"/>
              <a:t>Children’s Commissioner for Wales (2023) Annual Report 2022–2023. Available at: CCFW-Annual-Report-and-Accounts-22-23.pdf (Accessed: 23 February 2026).</a:t>
            </a:r>
          </a:p>
          <a:p>
            <a:pPr>
              <a:lnSpc>
                <a:spcPct val="170000"/>
              </a:lnSpc>
            </a:pPr>
            <a:r>
              <a:rPr lang="en-GB" sz="1100" dirty="0"/>
              <a:t>Counselling Directory (no date) How to Talk to Your Teenager: 7 Tips for Parents. Available at: </a:t>
            </a:r>
            <a:r>
              <a:rPr lang="en-GB" sz="1100" u="sng" dirty="0">
                <a:hlinkClick r:id="rId5"/>
              </a:rPr>
              <a:t>https://www.counselling-directory.org.uk/articles/how-to-talk-to-your-teenager-7-tips-for-parents</a:t>
            </a:r>
            <a:r>
              <a:rPr lang="en-GB" sz="1100" dirty="0"/>
              <a:t> (Accessed: 24 February 2026). </a:t>
            </a:r>
          </a:p>
          <a:p>
            <a:pPr>
              <a:lnSpc>
                <a:spcPct val="170000"/>
              </a:lnSpc>
            </a:pPr>
            <a:r>
              <a:rPr lang="en-GB" sz="1100" dirty="0"/>
              <a:t>Department for Education (2023) Working Together to Safeguard Children 2023 – Statutory Guidance. Available at: </a:t>
            </a:r>
            <a:r>
              <a:rPr lang="en-GB" sz="1100" u="sng" dirty="0">
                <a:hlinkClick r:id="rId6"/>
              </a:rPr>
              <a:t>https://assets.publishing.service.gov.uk/media/6849a7b67cba25f610c7db3f/Working_together_to_safeguard_children_2023_-_statutory_guidance.pdf</a:t>
            </a:r>
            <a:r>
              <a:rPr lang="en-GB" sz="1100" dirty="0"/>
              <a:t> (Accessed: 9 February 2026). </a:t>
            </a:r>
          </a:p>
          <a:p>
            <a:pPr>
              <a:lnSpc>
                <a:spcPct val="170000"/>
              </a:lnSpc>
            </a:pPr>
            <a:r>
              <a:rPr lang="en-GB" sz="1100" dirty="0"/>
              <a:t>Erikson, E.H. (1971) Identity: Youth and Crisis. London: Faber and Faber.</a:t>
            </a:r>
          </a:p>
          <a:p>
            <a:pPr>
              <a:lnSpc>
                <a:spcPct val="170000"/>
              </a:lnSpc>
            </a:pPr>
            <a:r>
              <a:rPr lang="en-GB" sz="1100" dirty="0"/>
              <a:t>Family Lives (no date) Parenting Advice and Support. Available at: </a:t>
            </a:r>
            <a:r>
              <a:rPr lang="en-GB" sz="1100" u="sng" dirty="0">
                <a:hlinkClick r:id="rId7"/>
              </a:rPr>
              <a:t>https://www.familylives.org.uk/</a:t>
            </a:r>
            <a:r>
              <a:rPr lang="en-GB" sz="1100" dirty="0"/>
              <a:t> (Accessed: 22 February 2026). </a:t>
            </a:r>
          </a:p>
          <a:p>
            <a:pPr>
              <a:lnSpc>
                <a:spcPct val="170000"/>
              </a:lnSpc>
            </a:pPr>
            <a:r>
              <a:rPr lang="en-GB" sz="1100" dirty="0"/>
              <a:t>Female First (no date) 10 Reasons Why There Are So Many Pressures on Young People Today. Available at: </a:t>
            </a:r>
            <a:r>
              <a:rPr lang="en-GB" sz="1100" u="sng" dirty="0">
                <a:hlinkClick r:id="rId8"/>
              </a:rPr>
              <a:t>https://www.femalefirst.co.uk/lifestyle/10-reasons-why-there-are-so-many-pressures-on-young-people-today-1145370.html</a:t>
            </a:r>
            <a:r>
              <a:rPr lang="en-GB" sz="1100" dirty="0"/>
              <a:t> (Accessed: 11 February 2026). </a:t>
            </a:r>
          </a:p>
          <a:p>
            <a:pPr>
              <a:lnSpc>
                <a:spcPct val="170000"/>
              </a:lnSpc>
            </a:pPr>
            <a:r>
              <a:rPr lang="en-GB" sz="1100" dirty="0"/>
              <a:t>Festinger, L. (1954) ‘A Theory of Social Comparison Processes’, Human Relations, 7(2), pp.117–140. Available at: </a:t>
            </a:r>
            <a:r>
              <a:rPr lang="en-GB" sz="1100" u="sng" dirty="0">
                <a:hlinkClick r:id="rId9"/>
              </a:rPr>
              <a:t>https://humanscience.org/docs/Festinger%20(1954)%20A%20Theory%20of%20Social%20Comparison%20Processes.pdf</a:t>
            </a:r>
            <a:r>
              <a:rPr lang="en-GB" sz="1100" dirty="0"/>
              <a:t> (Accessed: 10 February 2026).</a:t>
            </a:r>
          </a:p>
          <a:p>
            <a:pPr>
              <a:lnSpc>
                <a:spcPct val="170000"/>
              </a:lnSpc>
            </a:pPr>
            <a:r>
              <a:rPr lang="en-GB" sz="1100" dirty="0"/>
              <a:t>Freire, P. (1970) Pedagogy of the Oppressed. New York: Continuum. </a:t>
            </a:r>
          </a:p>
        </p:txBody>
      </p:sp>
    </p:spTree>
    <p:extLst>
      <p:ext uri="{BB962C8B-B14F-4D97-AF65-F5344CB8AC3E}">
        <p14:creationId xmlns:p14="http://schemas.microsoft.com/office/powerpoint/2010/main" val="19123846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E5F90A9-2DC9-5D12-69B1-4CA0FE83F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168" y="612554"/>
            <a:ext cx="11501663" cy="563289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1100" dirty="0"/>
              <a:t>Gohenry (no date) 71% of Kids Are Worried About the Cost of Living Crisis. Available at: </a:t>
            </a:r>
            <a:r>
              <a:rPr lang="en-GB" sz="1100" u="sng" dirty="0">
                <a:hlinkClick r:id="rId2"/>
              </a:rPr>
              <a:t>https://www.gohenry.com/uk/blog/family/71-of-kids-are-worried-about-the-cost-of-living-crisis</a:t>
            </a:r>
            <a:r>
              <a:rPr lang="en-GB" sz="1100" dirty="0"/>
              <a:t> (Accessed: 9 February 2026). </a:t>
            </a:r>
          </a:p>
          <a:p>
            <a:pPr>
              <a:lnSpc>
                <a:spcPct val="150000"/>
              </a:lnSpc>
            </a:pPr>
            <a:r>
              <a:rPr lang="en-GB" sz="1100" dirty="0"/>
              <a:t>Haidt, J. (2024) The Anxious Generation: How the Great Rewiring of Childhood Is Causing an Epidemic of Mental Illness. London: Allen Lane.</a:t>
            </a:r>
          </a:p>
          <a:p>
            <a:pPr>
              <a:lnSpc>
                <a:spcPct val="150000"/>
              </a:lnSpc>
            </a:pPr>
            <a:r>
              <a:rPr lang="en-GB" sz="1100" dirty="0"/>
              <a:t>Headspace (no date) Meditation and Mindfulness App. Available at: </a:t>
            </a:r>
            <a:r>
              <a:rPr lang="en-GB" sz="1100" u="sng" dirty="0">
                <a:hlinkClick r:id="rId3"/>
              </a:rPr>
              <a:t>https://www.headspace.com/</a:t>
            </a:r>
            <a:r>
              <a:rPr lang="en-GB" sz="1100" dirty="0"/>
              <a:t> (Accessed: 22 February 2026).</a:t>
            </a:r>
          </a:p>
          <a:p>
            <a:pPr>
              <a:lnSpc>
                <a:spcPct val="150000"/>
              </a:lnSpc>
            </a:pPr>
            <a:r>
              <a:rPr lang="en-GB" sz="1100" dirty="0"/>
              <a:t>Joseph Rowntree Foundation (2023) UK Poverty 2023: The Essential Guide to Understanding Poverty in the UK. York: JRF. </a:t>
            </a:r>
          </a:p>
          <a:p>
            <a:pPr>
              <a:lnSpc>
                <a:spcPct val="150000"/>
              </a:lnSpc>
            </a:pPr>
            <a:r>
              <a:rPr lang="en-GB" sz="1100" dirty="0"/>
              <a:t>Keles, B., McCrae, N. and Grealish, A. (2020) ‘A systematic review: the influence of social media on depression, anxiety and psychological distress in adolescents’, International Journal of Adolescence and Youth, 25(1), pp.79–93. </a:t>
            </a:r>
            <a:r>
              <a:rPr lang="en-GB" sz="1100" dirty="0" err="1"/>
              <a:t>doi</a:t>
            </a:r>
            <a:r>
              <a:rPr lang="en-GB" sz="1100" dirty="0"/>
              <a:t>: https://doi.org/10.1080/02673843.2019.1590851</a:t>
            </a:r>
          </a:p>
          <a:p>
            <a:pPr>
              <a:lnSpc>
                <a:spcPct val="150000"/>
              </a:lnSpc>
            </a:pPr>
            <a:r>
              <a:rPr lang="en-GB" sz="1100" dirty="0"/>
              <a:t>Kelly, Y., </a:t>
            </a:r>
            <a:r>
              <a:rPr lang="en-GB" sz="1100" dirty="0" err="1"/>
              <a:t>Zilanawala</a:t>
            </a:r>
            <a:r>
              <a:rPr lang="en-GB" sz="1100" dirty="0"/>
              <a:t>, A., Booker, C. and Sacker, A. (2018) ‘Social media use and adolescent mental health: Findings from the UK Millennium Cohort Study’, </a:t>
            </a:r>
            <a:r>
              <a:rPr lang="en-GB" sz="1100" dirty="0" err="1"/>
              <a:t>EClinicalMedicine</a:t>
            </a:r>
            <a:r>
              <a:rPr lang="en-GB" sz="1100" dirty="0"/>
              <a:t>, 6, pp.59–68. </a:t>
            </a:r>
            <a:r>
              <a:rPr lang="en-GB" sz="1100" dirty="0" err="1"/>
              <a:t>doi</a:t>
            </a:r>
            <a:r>
              <a:rPr lang="en-GB" sz="1100" dirty="0"/>
              <a:t>: 10.1016/j.eclinm.2018.12.005 </a:t>
            </a:r>
          </a:p>
          <a:p>
            <a:pPr>
              <a:lnSpc>
                <a:spcPct val="150000"/>
              </a:lnSpc>
            </a:pPr>
            <a:r>
              <a:rPr lang="en-GB" sz="1100" dirty="0"/>
              <a:t>Kolb, D.A. (1984) Experiential Learning: Experience as the Source of Learning and Development. Englewood Cliffs: Prentice Hall.</a:t>
            </a:r>
          </a:p>
          <a:p>
            <a:pPr>
              <a:lnSpc>
                <a:spcPct val="150000"/>
              </a:lnSpc>
            </a:pPr>
            <a:r>
              <a:rPr lang="en-GB" sz="1100" dirty="0" err="1"/>
              <a:t>Kooth</a:t>
            </a:r>
            <a:r>
              <a:rPr lang="en-GB" sz="1100" dirty="0"/>
              <a:t> (no date) Online Mental Health Support for Young People. Available at: </a:t>
            </a:r>
            <a:r>
              <a:rPr lang="en-GB" sz="1100" u="sng" dirty="0">
                <a:hlinkClick r:id="rId4"/>
              </a:rPr>
              <a:t>https://www.kooth.com/</a:t>
            </a:r>
            <a:r>
              <a:rPr lang="en-GB" sz="1100" dirty="0"/>
              <a:t> (Accessed: 23 February 2026). </a:t>
            </a:r>
          </a:p>
          <a:p>
            <a:pPr>
              <a:lnSpc>
                <a:spcPct val="150000"/>
              </a:lnSpc>
            </a:pPr>
            <a:r>
              <a:rPr lang="en-GB" sz="1100" dirty="0"/>
              <a:t>Livingstone, S. and Helsper, E.J. (2008) ‘Parental Mediation of Children’s Internet Use’, Journal of Broadcasting and Electronic Media, 52(4), pp.581–599. Available at: </a:t>
            </a:r>
            <a:r>
              <a:rPr lang="en-GB" sz="1100" u="sng" dirty="0">
                <a:hlinkClick r:id="rId5"/>
              </a:rPr>
              <a:t>https://www.dhi.ac.uk/san/waysofbeing/data/communication-zangana-livingstone-2008b.pdf</a:t>
            </a:r>
            <a:r>
              <a:rPr lang="en-GB" sz="1100" dirty="0"/>
              <a:t> (Accessed: 13 February 2026). </a:t>
            </a:r>
          </a:p>
          <a:p>
            <a:pPr>
              <a:lnSpc>
                <a:spcPct val="150000"/>
              </a:lnSpc>
            </a:pPr>
            <a:r>
              <a:rPr lang="en-GB" sz="1100" dirty="0"/>
              <a:t>Masten, A.S. (2025) Ordinary Magic: Resilience in Development. New York: Guilford Press. </a:t>
            </a:r>
          </a:p>
          <a:p>
            <a:pPr>
              <a:lnSpc>
                <a:spcPct val="150000"/>
              </a:lnSpc>
            </a:pPr>
            <a:r>
              <a:rPr lang="en-GB" sz="1100" dirty="0"/>
              <a:t>National Youth Agency (2022) Youth Work in Context: Participation, Empowerment, Education. London: NYA.</a:t>
            </a:r>
          </a:p>
          <a:p>
            <a:pPr>
              <a:lnSpc>
                <a:spcPct val="150000"/>
              </a:lnSpc>
            </a:pPr>
            <a:r>
              <a:rPr lang="en-GB" sz="1100" dirty="0"/>
              <a:t>NHS (no date) Child and Adolescent Mental Health Services (CAMHS). Available at: </a:t>
            </a:r>
            <a:r>
              <a:rPr lang="en-GB" sz="1100" u="sng" dirty="0">
                <a:hlinkClick r:id="rId6"/>
              </a:rPr>
              <a:t>https://www.nhs.uk/mental-health/children-and-young-adults/camhs/</a:t>
            </a:r>
            <a:r>
              <a:rPr lang="en-GB" sz="1100" dirty="0"/>
              <a:t> (Accessed: 33 February 2026). </a:t>
            </a:r>
          </a:p>
          <a:p>
            <a:pPr>
              <a:lnSpc>
                <a:spcPct val="150000"/>
              </a:lnSpc>
            </a:pPr>
            <a:r>
              <a:rPr lang="en-GB" sz="1100" dirty="0"/>
              <a:t>NHS Digital (2022) Mental Health of Children and Young People in England, 2022 Wave 4. Available at: </a:t>
            </a:r>
            <a:r>
              <a:rPr lang="en-GB" sz="1100" u="sng" dirty="0">
                <a:hlinkClick r:id="rId7"/>
              </a:rPr>
              <a:t>https://digital.nhs.uk/data-and-information/publications/statistical/mental-health-of-children-and-young-people-in-england/2023-wave-4-follow-up</a:t>
            </a:r>
            <a:r>
              <a:rPr lang="en-GB" sz="1100" dirty="0"/>
              <a:t> (Accessed: 12 February 2026).</a:t>
            </a:r>
          </a:p>
        </p:txBody>
      </p:sp>
    </p:spTree>
    <p:extLst>
      <p:ext uri="{BB962C8B-B14F-4D97-AF65-F5344CB8AC3E}">
        <p14:creationId xmlns:p14="http://schemas.microsoft.com/office/powerpoint/2010/main" val="735787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AEDBA5-1FF9-D3F3-77A6-90062274FB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A2EF98E-490D-3C04-77A3-557B8D4888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535" y="420836"/>
            <a:ext cx="11437869" cy="6065024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</a:pPr>
            <a:r>
              <a:rPr lang="en-GB" sz="1600" dirty="0"/>
              <a:t>NSPCC (no date) NSPCC Helpline / Parenting Advice. Available at: </a:t>
            </a:r>
            <a:r>
              <a:rPr lang="en-GB" sz="1600" u="sng" dirty="0">
                <a:hlinkClick r:id="rId2"/>
              </a:rPr>
              <a:t>https://www.nspcc.org.uk/</a:t>
            </a:r>
            <a:r>
              <a:rPr lang="en-GB" sz="1600" dirty="0"/>
              <a:t> (Accessed: 22 February 2026).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 NSPCC (2023) Cyberbullying Factsheet. Available at: https://learning.nspcc.org.uk/child-abuse-and-neglect/bullying-cyberbullying (Accessed: 10 February 2026). </a:t>
            </a:r>
          </a:p>
          <a:p>
            <a:pPr>
              <a:lnSpc>
                <a:spcPct val="170000"/>
              </a:lnSpc>
            </a:pPr>
            <a:r>
              <a:rPr lang="en-GB" sz="1600" dirty="0"/>
              <a:t>Ofcom (2023) Children’s Media Use and Attitudes Report 2023. London: Ofcom. Pew Research </a:t>
            </a:r>
            <a:r>
              <a:rPr lang="en-GB" sz="1600" dirty="0" err="1"/>
              <a:t>Center</a:t>
            </a:r>
            <a:r>
              <a:rPr lang="en-GB" sz="1600" dirty="0"/>
              <a:t> (2023) Teens and Social Media: Key Findings from Pew Research </a:t>
            </a:r>
            <a:r>
              <a:rPr lang="en-GB" sz="1600" dirty="0" err="1"/>
              <a:t>Center</a:t>
            </a:r>
            <a:r>
              <a:rPr lang="en-GB" sz="1600" dirty="0"/>
              <a:t> Surveys. Available at: https://www.pewresearch.org/short-reads/2023/04/24/teens-and-social-media-key-findings-from-pew-research-center-surveys/ (Accessed: 18 February 2026). </a:t>
            </a:r>
          </a:p>
          <a:p>
            <a:pPr>
              <a:lnSpc>
                <a:spcPct val="170000"/>
              </a:lnSpc>
            </a:pPr>
            <a:r>
              <a:rPr lang="en-GB" sz="1600" dirty="0"/>
              <a:t>NSPCC/Childline (no date) Childline. Available at: https://www.childline.org.uk/ (Accessed: 22 February 2026).</a:t>
            </a:r>
          </a:p>
          <a:p>
            <a:pPr>
              <a:lnSpc>
                <a:spcPct val="170000"/>
              </a:lnSpc>
            </a:pPr>
            <a:r>
              <a:rPr lang="en-GB" sz="1600" dirty="0"/>
              <a:t>Sapin, K. (2013) Essential skills for Youth Work practice. London: </a:t>
            </a:r>
            <a:r>
              <a:rPr lang="en-GB" sz="1600"/>
              <a:t>Sage publications.</a:t>
            </a:r>
            <a:endParaRPr lang="en-GB" sz="1600" dirty="0"/>
          </a:p>
          <a:p>
            <a:pPr>
              <a:lnSpc>
                <a:spcPct val="170000"/>
              </a:lnSpc>
            </a:pPr>
            <a:r>
              <a:rPr lang="en-GB" sz="1600" dirty="0"/>
              <a:t>The Times (no date) Teenagers Prefer Detention to Giving Up Phone, Study Shows. Available at: https://www.thetimes.com/uk/education/article/teenagers-prefer-detention-to-giving-up-phone-study-shows-d8gc0gprz (Accessed: 21 February 2026).</a:t>
            </a:r>
          </a:p>
          <a:p>
            <a:pPr>
              <a:lnSpc>
                <a:spcPct val="170000"/>
              </a:lnSpc>
            </a:pPr>
            <a:r>
              <a:rPr lang="en-GB" sz="1600" dirty="0" err="1"/>
              <a:t>Tridens</a:t>
            </a:r>
            <a:r>
              <a:rPr lang="en-GB" sz="1600" dirty="0"/>
              <a:t> Technology (no date) Social Media Statistics. Available at: https://tridenstechnology.com/social-media-statistics/ (Accessed: 18 February 2026).</a:t>
            </a:r>
          </a:p>
          <a:p>
            <a:pPr>
              <a:lnSpc>
                <a:spcPct val="170000"/>
              </a:lnSpc>
            </a:pPr>
            <a:r>
              <a:rPr lang="en-GB" sz="1600" dirty="0"/>
              <a:t>UNICEF (2021) </a:t>
            </a:r>
            <a:r>
              <a:rPr lang="en-GB" sz="1600" i="1" dirty="0"/>
              <a:t>The State of the World’s Children 2021: On My Mind - Promoting, Protecting and Caring for Children’s Mental Health</a:t>
            </a:r>
            <a:r>
              <a:rPr lang="en-GB" sz="1600" dirty="0"/>
              <a:t>. New York: United Nations Children’s Fund. Available at: </a:t>
            </a:r>
            <a:r>
              <a:rPr lang="en-GB" sz="1600" u="sng" dirty="0">
                <a:hlinkClick r:id="rId3"/>
              </a:rPr>
              <a:t>https://files.eric.ed.gov/fulltext/ED615261.pdf</a:t>
            </a:r>
            <a:r>
              <a:rPr lang="en-GB" sz="1600" dirty="0"/>
              <a:t> (Accessed: 20 February 2026).</a:t>
            </a:r>
          </a:p>
          <a:p>
            <a:pPr>
              <a:lnSpc>
                <a:spcPct val="170000"/>
              </a:lnSpc>
            </a:pPr>
            <a:r>
              <a:rPr lang="en-GB" sz="1600" dirty="0"/>
              <a:t>Verduyn, P., Ybarra, O., </a:t>
            </a:r>
            <a:r>
              <a:rPr lang="en-GB" sz="1600" dirty="0" err="1"/>
              <a:t>Résibois</a:t>
            </a:r>
            <a:r>
              <a:rPr lang="en-GB" sz="1600" dirty="0"/>
              <a:t>, M., </a:t>
            </a:r>
            <a:r>
              <a:rPr lang="en-GB" sz="1600" dirty="0" err="1"/>
              <a:t>Jonides</a:t>
            </a:r>
            <a:r>
              <a:rPr lang="en-GB" sz="1600" dirty="0"/>
              <a:t>, J. and Kross, E. (2017) ‘Do social network sites enhance or undermine subjective well‐being? A critical review’, Social Issues and Policy Review, 11(1), pp.274–302. </a:t>
            </a:r>
            <a:r>
              <a:rPr lang="en-GB" sz="1600" dirty="0" err="1"/>
              <a:t>doi</a:t>
            </a:r>
            <a:r>
              <a:rPr lang="en-GB" sz="1600" dirty="0"/>
              <a:t>: https://doi.org/10.1111/sipr.12033</a:t>
            </a:r>
          </a:p>
          <a:p>
            <a:pPr>
              <a:lnSpc>
                <a:spcPct val="170000"/>
              </a:lnSpc>
            </a:pPr>
            <a:r>
              <a:rPr lang="en-GB" sz="1600" dirty="0"/>
              <a:t>Scott, H. and Woods, H.C. (2019) ‘Understanding links between social media use, sleep and mental health: recent progress and current challenges’, Current Sleep Medicine Reports, 5(3), pp.141–149. </a:t>
            </a:r>
            <a:r>
              <a:rPr lang="en-GB" sz="1600" dirty="0" err="1"/>
              <a:t>doi</a:t>
            </a:r>
            <a:r>
              <a:rPr lang="en-GB" sz="1600" dirty="0"/>
              <a:t>: </a:t>
            </a:r>
            <a:r>
              <a:rPr lang="en-GB" sz="1600" u="sng" dirty="0">
                <a:hlinkClick r:id="rId4"/>
              </a:rPr>
              <a:t>https://doi.org/10.1007/s40675-019-00148-9</a:t>
            </a:r>
            <a:endParaRPr lang="en-GB" sz="1600" dirty="0"/>
          </a:p>
          <a:p>
            <a:pPr>
              <a:lnSpc>
                <a:spcPct val="170000"/>
              </a:lnSpc>
            </a:pPr>
            <a:r>
              <a:rPr lang="en-GB" sz="1600" dirty="0"/>
              <a:t>Wikipedia (no date) Social Media. Available at: https://en.wikipedia.org/wiki/Social_media (Accessed: 24 February 2026). </a:t>
            </a:r>
          </a:p>
          <a:p>
            <a:pPr>
              <a:lnSpc>
                <a:spcPct val="170000"/>
              </a:lnSpc>
            </a:pPr>
            <a:r>
              <a:rPr lang="en-GB" sz="1600" dirty="0"/>
              <a:t>Young Minds (no date) Join the Movement. Available at: https://www.youngminds.org.uk/support-us/join-the-movement/ (Accessed: 23 February 2026).</a:t>
            </a:r>
          </a:p>
          <a:p>
            <a:pPr>
              <a:lnSpc>
                <a:spcPct val="170000"/>
              </a:lnSpc>
            </a:pPr>
            <a:r>
              <a:rPr lang="en-GB" sz="13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05959378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Blue spheres">
      <a:dk1>
        <a:srgbClr val="000000"/>
      </a:dk1>
      <a:lt1>
        <a:srgbClr val="FFFFFF"/>
      </a:lt1>
      <a:dk2>
        <a:srgbClr val="E3E7ED"/>
      </a:dk2>
      <a:lt2>
        <a:srgbClr val="E8E8E8"/>
      </a:lt2>
      <a:accent1>
        <a:srgbClr val="7673F7"/>
      </a:accent1>
      <a:accent2>
        <a:srgbClr val="B8C2FD"/>
      </a:accent2>
      <a:accent3>
        <a:srgbClr val="DFE3FC"/>
      </a:accent3>
      <a:accent4>
        <a:srgbClr val="55B3FD"/>
      </a:accent4>
      <a:accent5>
        <a:srgbClr val="99F7F7"/>
      </a:accent5>
      <a:accent6>
        <a:srgbClr val="FEE43F"/>
      </a:accent6>
      <a:hlink>
        <a:srgbClr val="467886"/>
      </a:hlink>
      <a:folHlink>
        <a:srgbClr val="96607D"/>
      </a:folHlink>
    </a:clrScheme>
    <a:fontScheme name="Custom 23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34076243_win32_CP_V3" id="{81AB0711-29F9-49D0-8A73-16AF25FD4C08}" vid="{D5AD44AB-53B9-4654-A4F8-1821A28F277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9" ma:contentTypeDescription="Create a new document." ma:contentTypeScope="" ma:versionID="6a914531ae0f23be31da2eba1f3b42a9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ae00154c9e66547f022c4923f88826d6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EA9B47F-3DD8-4645-81DC-B88780643C07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B0C07E3D-60A7-4F4E-8208-D9CCD01982C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67F3CB5-3475-4129-AB60-D0C937DE910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Blue spheres presentation</Template>
  <TotalTime>4716</TotalTime>
  <Words>1862</Words>
  <Application>Microsoft Office PowerPoint</Application>
  <PresentationFormat>Widescreen</PresentationFormat>
  <Paragraphs>135</Paragraphs>
  <Slides>15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Calibri</vt:lpstr>
      <vt:lpstr>Century Gothic</vt:lpstr>
      <vt:lpstr>Custom</vt:lpstr>
      <vt:lpstr>Social media, young people and the role of Youth Work</vt:lpstr>
      <vt:lpstr>PowerPoint Presentation</vt:lpstr>
      <vt:lpstr>Issues young people face today</vt:lpstr>
      <vt:lpstr>Why Social media?</vt:lpstr>
      <vt:lpstr>Risks and vulnerabilities</vt:lpstr>
      <vt:lpstr>Why parents need support</vt:lpstr>
      <vt:lpstr>Inside the leaflet</vt:lpstr>
      <vt:lpstr>From research to leaflet</vt:lpstr>
      <vt:lpstr>Youth Work in action: relational and early intervention</vt:lpstr>
      <vt:lpstr>Youth Work in action: Empowerment</vt:lpstr>
      <vt:lpstr>PowerPoint Presentation</vt:lpstr>
      <vt:lpstr>PowerPoint Presentation</vt:lpstr>
      <vt:lpstr>Reference list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Llinos Davies (2312645)</dc:creator>
  <cp:lastModifiedBy>Llinos Davies (2312645)</cp:lastModifiedBy>
  <cp:revision>20</cp:revision>
  <dcterms:created xsi:type="dcterms:W3CDTF">2026-02-09T14:20:18Z</dcterms:created>
  <dcterms:modified xsi:type="dcterms:W3CDTF">2026-02-26T13:02:26Z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