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4110" autoAdjust="0"/>
  </p:normalViewPr>
  <p:slideViewPr>
    <p:cSldViewPr snapToGrid="0" showGuides="1">
      <p:cViewPr>
        <p:scale>
          <a:sx n="81" d="100"/>
          <a:sy n="81" d="100"/>
        </p:scale>
        <p:origin x="44" y="-1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79B6CE-E5A9-4077-90B6-44F9B04D8BBC}"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6CC2EA-A16D-4D4E-BD5F-817E9E05D756}" type="slidenum">
              <a:rPr lang="en-GB" smtClean="0"/>
              <a:t>‹#›</a:t>
            </a:fld>
            <a:endParaRPr lang="en-GB"/>
          </a:p>
        </p:txBody>
      </p:sp>
    </p:spTree>
    <p:extLst>
      <p:ext uri="{BB962C8B-B14F-4D97-AF65-F5344CB8AC3E}">
        <p14:creationId xmlns:p14="http://schemas.microsoft.com/office/powerpoint/2010/main" val="3816929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presentation discusses my professional and personal development experience in the Health and Social Care (H&amp;SC) sector in the framework of SWOT analysis. This is because it aims at critically analysing my personal areas of strength, weaknesses, opportunities and threats in order to improve my self-awareness and employability. I hope to come up with this strategic plan through this reflective process that will enable me to engage in constant learning and professional growth. The SWOT model offered by </a:t>
            </a:r>
            <a:r>
              <a:rPr lang="en-GB" sz="1200" kern="1200" dirty="0" err="1">
                <a:solidFill>
                  <a:schemeClr val="tx1"/>
                </a:solidFill>
                <a:effectLst/>
                <a:latin typeface="+mn-lt"/>
                <a:ea typeface="+mn-ea"/>
                <a:cs typeface="+mn-cs"/>
              </a:rPr>
              <a:t>Gurel</a:t>
            </a:r>
            <a:r>
              <a:rPr lang="en-GB" sz="1200" kern="1200" dirty="0">
                <a:solidFill>
                  <a:schemeClr val="tx1"/>
                </a:solidFill>
                <a:effectLst/>
                <a:latin typeface="+mn-lt"/>
                <a:ea typeface="+mn-ea"/>
                <a:cs typeface="+mn-cs"/>
              </a:rPr>
              <a:t> and Tat (2017) is a systematic method of determining the internal and external influences on my performance and professional path. This reflection fits into my ability to practise reflectively as suggested by Cottrell (2015) and also fits the criteria of professional expectations of accountability, self-reflection, and lifelong learning within the care sector.</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3</a:t>
            </a:fld>
            <a:endParaRPr lang="en-GB"/>
          </a:p>
        </p:txBody>
      </p:sp>
    </p:spTree>
    <p:extLst>
      <p:ext uri="{BB962C8B-B14F-4D97-AF65-F5344CB8AC3E}">
        <p14:creationId xmlns:p14="http://schemas.microsoft.com/office/powerpoint/2010/main" val="4017541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name is Luciana </a:t>
            </a:r>
            <a:r>
              <a:rPr lang="en-GB" sz="1200" kern="1200" dirty="0" err="1">
                <a:solidFill>
                  <a:schemeClr val="tx1"/>
                </a:solidFill>
                <a:effectLst/>
                <a:latin typeface="+mn-lt"/>
                <a:ea typeface="+mn-ea"/>
                <a:cs typeface="+mn-cs"/>
              </a:rPr>
              <a:t>Goncalves</a:t>
            </a:r>
            <a:r>
              <a:rPr lang="en-GB" sz="1200" kern="1200" dirty="0">
                <a:solidFill>
                  <a:schemeClr val="tx1"/>
                </a:solidFill>
                <a:effectLst/>
                <a:latin typeface="+mn-lt"/>
                <a:ea typeface="+mn-ea"/>
                <a:cs typeface="+mn-cs"/>
              </a:rPr>
              <a:t> de Almeida, and my vision is to become a qualified health and social care practitioner who will be committed to helping adults and vulnerable people. This presentation shows how the SWOT analysis can help me know my personal competencies, areas of growth, and development. Cottrell (2015) states that self-assessment can help to build critical thinking and allow one to relate learning outcomes to professional standards. Reflective tools like SWOT are part and parcel of the development of self-awareness, ethical practice and career preparedness in the context of health and social care. According to the Health and Care Professions Council (2021), long-term reflection is what makes the provision of person-centred and evidence-based care possible. Therefore, the analysis is a basis of strategic personal growth and future professional achievements.</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4</a:t>
            </a:fld>
            <a:endParaRPr lang="en-GB"/>
          </a:p>
        </p:txBody>
      </p:sp>
    </p:spTree>
    <p:extLst>
      <p:ext uri="{BB962C8B-B14F-4D97-AF65-F5344CB8AC3E}">
        <p14:creationId xmlns:p14="http://schemas.microsoft.com/office/powerpoint/2010/main" val="1428491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SWOT analysis is a deliberate and thinking framework, which is employed to identify and evaluate Strengths, Weaknesses, Opportunities and Threats that impact on the development of an individual or profession (</a:t>
            </a:r>
            <a:r>
              <a:rPr lang="en-GB" sz="1200" kern="1200" dirty="0" err="1">
                <a:solidFill>
                  <a:schemeClr val="tx1"/>
                </a:solidFill>
                <a:effectLst/>
                <a:latin typeface="+mn-lt"/>
                <a:ea typeface="+mn-ea"/>
                <a:cs typeface="+mn-cs"/>
              </a:rPr>
              <a:t>Gürel</a:t>
            </a:r>
            <a:r>
              <a:rPr lang="en-GB" sz="1200" kern="1200" dirty="0">
                <a:solidFill>
                  <a:schemeClr val="tx1"/>
                </a:solidFill>
                <a:effectLst/>
                <a:latin typeface="+mn-lt"/>
                <a:ea typeface="+mn-ea"/>
                <a:cs typeface="+mn-cs"/>
              </a:rPr>
              <a:t> and Tat, 2017). It makes a distinction of local ones, consisting of skills and competencies, and external ones, consisting of the trends on the job market and the institutional policies. This paradigm is very essential in professional care because it ensures that the practitioners are competent, conscious of self-development, and receptive to change. The SWOT analysis will encourage strategic planning and goal-setting, which are the priorities of the employability enhancement (Cottrell, 2015). Besides that, it assists in aligning the objectives of people and professional requirements with such offered by the regulatory bodies such as the HCPC. According to Thompson (2020), effective self-evaluation enables making ethical choices, being responsible, and committed to professional growth throughout life, which are priceless in the care profession.</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5</a:t>
            </a:fld>
            <a:endParaRPr lang="en-GB"/>
          </a:p>
        </p:txBody>
      </p:sp>
    </p:spTree>
    <p:extLst>
      <p:ext uri="{BB962C8B-B14F-4D97-AF65-F5344CB8AC3E}">
        <p14:creationId xmlns:p14="http://schemas.microsoft.com/office/powerpoint/2010/main" val="2174708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Two of my key strength areas are empathy and communicating effectively as I am able to build strong relationships with my clients, families and colleagues. The relational competencies are critical in offering caring and non-judgmental care as well as supporting confidence in multidisciplinary teams. I am also ethically accountable and aware of the confidentiality, and would adhere to the professional codes of conduct that are stated by the HCPC (2021). In addition, my teamwork collaboration and reliability will make the team more efficient in providing care, and my flexibility will allow me to respond to the alterations in the policy and procedures. Finally, the practicality of my knowledge of risk assessment and protection was established, and it can help me to safeguard people and improve the safety in the sphere of care. The strengths provide an excellent ground to profession and other leadership.</a:t>
            </a:r>
          </a:p>
          <a:p>
            <a:r>
              <a:rPr lang="en-GB" sz="1200" b="1" kern="1200" dirty="0">
                <a:solidFill>
                  <a:schemeClr val="tx1"/>
                </a:solidFill>
                <a:effectLst/>
                <a:latin typeface="+mn-lt"/>
                <a:ea typeface="+mn-ea"/>
                <a:cs typeface="+mn-cs"/>
              </a:rPr>
              <a:t>Weaknesses</a:t>
            </a:r>
          </a:p>
          <a:p>
            <a:r>
              <a:rPr lang="en-GB" sz="1200" kern="1200" dirty="0">
                <a:solidFill>
                  <a:schemeClr val="tx1"/>
                </a:solidFill>
                <a:effectLst/>
                <a:latin typeface="+mn-lt"/>
                <a:ea typeface="+mn-ea"/>
                <a:cs typeface="+mn-cs"/>
              </a:rPr>
              <a:t>Despite my strengths, I have observed that there are quite several things that I should work on. Among my weaknesses is the fact that I do not have a considerable amount of professional experience in either a clinical or leadership role, therefore, I am not exposed to many complex situations concerning decision-making. I am also prone to stress on emotionally difficult situations thereby affecting the concentration and productivity. I also require to work on my time management particularly in circumstances where I have to be able to complete several tasks but within a quick environment. In addition, I need to improve my digital documentation system and electronic health record management skills, which are gaining significant importance in the contemporary health care. The ability to discover these weaknesses is a relevant form of self-development. Due to the observed limitations, it is possible to take certain steps that will enhance the situation, such as mentorship, training supplement, and reflective practise (Cottrell, 2015), that can help to advance professional competence.</a:t>
            </a:r>
          </a:p>
          <a:p>
            <a:r>
              <a:rPr lang="en-GB" sz="1200" b="1" kern="1200" dirty="0">
                <a:solidFill>
                  <a:schemeClr val="tx1"/>
                </a:solidFill>
                <a:effectLst/>
                <a:latin typeface="+mn-lt"/>
                <a:ea typeface="+mn-ea"/>
                <a:cs typeface="+mn-cs"/>
              </a:rPr>
              <a:t>Opportunities </a:t>
            </a:r>
          </a:p>
          <a:p>
            <a:r>
              <a:rPr lang="en-GB" sz="1200" kern="1200" dirty="0">
                <a:solidFill>
                  <a:schemeClr val="tx1"/>
                </a:solidFill>
                <a:effectLst/>
                <a:latin typeface="+mn-lt"/>
                <a:ea typeface="+mn-ea"/>
                <a:cs typeface="+mn-cs"/>
              </a:rPr>
              <a:t>The health and social care sector has various growth and development opportunities. The availability of Continuing Professional Development (CPD) programmes is one of the key opportunities that can facilitate lifetime learning and </a:t>
            </a:r>
            <a:r>
              <a:rPr lang="en-GB" sz="1200" kern="1200" dirty="0" err="1">
                <a:solidFill>
                  <a:schemeClr val="tx1"/>
                </a:solidFill>
                <a:effectLst/>
                <a:latin typeface="+mn-lt"/>
                <a:ea typeface="+mn-ea"/>
                <a:cs typeface="+mn-cs"/>
              </a:rPr>
              <a:t>upskilling</a:t>
            </a:r>
            <a:r>
              <a:rPr lang="en-GB" sz="1200" kern="1200" dirty="0">
                <a:solidFill>
                  <a:schemeClr val="tx1"/>
                </a:solidFill>
                <a:effectLst/>
                <a:latin typeface="+mn-lt"/>
                <a:ea typeface="+mn-ea"/>
                <a:cs typeface="+mn-cs"/>
              </a:rPr>
              <a:t> (Skills for Care, 2023). The increasing demand for skilled care professionals in the UK due to the ageing population is providing enhanced job security and career advancement. There are also chances to become a specialist in such areas as mental health, dementia care, and adult support, increasing professional knowledge and skills, and improving the chances of employment. Besides, participation in professional organisations like HCPC and organisations governed by CQC offers networking and mentorship opportunities. Higher qualifications, such as NVQ Level 5 or degrees in Health and Social Care Management, would help me build leadership skills and broaden my professional practice field, thus promoting competence as well as career preparedness.</a:t>
            </a:r>
          </a:p>
          <a:p>
            <a:r>
              <a:rPr lang="en-GB" sz="1200" b="1"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Nevertheless, the number of external threats is not that small, and they might affect my professional development. High workload, shortage of staff and emotional burnout, among others, are problems facing the sector that may undermine performance and well-being. Also, instability can be caused by policy changes and budgetary constraints that reduce access to resources or the possibility of promotion (NHS, 2023). In addition, the creation of more competition for senior jobs might be detrimental to advancement. As a measure of reducing such risks, resilience and stress management skills, coupled with a dedication to lifelong learning, are critical. Thompson (2020) emphasises the significance of long-term employability through professionalism and flexibility in the face of systemic pressures that enhance the competency of a certain professional. Therefore, with the help of being proactive and reflective, I will be able to reduce the effects of these threats on my career path.</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6</a:t>
            </a:fld>
            <a:endParaRPr lang="en-GB"/>
          </a:p>
        </p:txBody>
      </p:sp>
    </p:spTree>
    <p:extLst>
      <p:ext uri="{BB962C8B-B14F-4D97-AF65-F5344CB8AC3E}">
        <p14:creationId xmlns:p14="http://schemas.microsoft.com/office/powerpoint/2010/main" val="2892606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will be able to use my current strengths strategically to ensure that I overcome my weaknesses and reduce the external threats. The ability to find constructive feedback with the help of supervisors and mentors allows me to grow personally and build self-confidence because of my communication and empathy skills. My flexibility and attitude towards learning will enable me to undertake training in digital record-keeping to mitigate competence gaps in the technical aspect. Through teamwork, I will be able to distribute duties among the team and hence eliminate stress at the workplace as well as manage time efficiently. Moreover, the process of making ethical decisions and reflective supervision would help me to become more emotionally resilient, avoid burnout and promote well-being. Moon (2013) opined that reflective practice turns experiential learning into professional competence. As such, capitalising on strength in such a manner will result in ensuring that weaknesses are turned into growth chances, whereas threats are addressed by engaging in self-improvement and promoting professional excellence.</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7</a:t>
            </a:fld>
            <a:endParaRPr lang="en-GB"/>
          </a:p>
        </p:txBody>
      </p:sp>
    </p:spTree>
    <p:extLst>
      <p:ext uri="{BB962C8B-B14F-4D97-AF65-F5344CB8AC3E}">
        <p14:creationId xmlns:p14="http://schemas.microsoft.com/office/powerpoint/2010/main" val="931984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would use my identified opportunities by incorporating them into my already established strengths. Indicatively, by integrating my lifelong learning principles with CPD programmes, I will have an opportunity to improve my credentials and technical abilities. Teamwork and empathy will assist me in working well with colleagues and mentors in the training or specialisation programmes. Also, I will gain knowledge and professional networking by attending HCPC or CQC events, which will be useful in helping me advance my career. My career pathway can be strengthened by taking the initiative to pursue additional education, researching, and joining professional networks. This is in line with the NHS (2023) workforce strategy that places an importance on lifelong development, flexibility, and reflective learning in creating a sustainable and skilled health and social care workforce.</a:t>
            </a:r>
          </a:p>
          <a:p>
            <a:endParaRPr lang="en-GB" dirty="0"/>
          </a:p>
        </p:txBody>
      </p:sp>
      <p:sp>
        <p:nvSpPr>
          <p:cNvPr id="4" name="Slide Number Placeholder 3"/>
          <p:cNvSpPr>
            <a:spLocks noGrp="1"/>
          </p:cNvSpPr>
          <p:nvPr>
            <p:ph type="sldNum" sz="quarter" idx="10"/>
          </p:nvPr>
        </p:nvSpPr>
        <p:spPr/>
        <p:txBody>
          <a:bodyPr/>
          <a:lstStyle/>
          <a:p>
            <a:fld id="{376CC2EA-A16D-4D4E-BD5F-817E9E05D756}" type="slidenum">
              <a:rPr lang="en-GB" smtClean="0"/>
              <a:t>8</a:t>
            </a:fld>
            <a:endParaRPr lang="en-GB"/>
          </a:p>
        </p:txBody>
      </p:sp>
    </p:spTree>
    <p:extLst>
      <p:ext uri="{BB962C8B-B14F-4D97-AF65-F5344CB8AC3E}">
        <p14:creationId xmlns:p14="http://schemas.microsoft.com/office/powerpoint/2010/main" val="3671394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Summatively</a:t>
            </a:r>
            <a:r>
              <a:rPr lang="en-GB" sz="1200" kern="1200" dirty="0">
                <a:solidFill>
                  <a:schemeClr val="tx1"/>
                </a:solidFill>
                <a:effectLst/>
                <a:latin typeface="+mn-lt"/>
                <a:ea typeface="+mn-ea"/>
                <a:cs typeface="+mn-cs"/>
              </a:rPr>
              <a:t>, the SWOT analysis has played a significant role in improving my self-awareness, determining my strengths, and providing measures for professional development. By learners recognising my weaknesses and rewarding them with an ongoing learning process and reflection, I will be able to enhance my competence and confidence as a future care professional. The analysis also brings out the ways in which the opportunities in the sector can be leveraged in terms of strategic planning and the ways that the potential threats can be addressed by resilience and adaptability. Altogether, the given reflective process has reinforced my desire to provide person-centred, ethical, and high-quality care, both as per the professional standards and lifelong learning values. </a:t>
            </a:r>
            <a:r>
              <a:rPr lang="en-GB" sz="1200" kern="1200">
                <a:solidFill>
                  <a:schemeClr val="tx1"/>
                </a:solidFill>
                <a:effectLst/>
                <a:latin typeface="+mn-lt"/>
                <a:ea typeface="+mn-ea"/>
                <a:cs typeface="+mn-cs"/>
              </a:rPr>
              <a:t>These endeavours will help me to be a strong, critical, and responsible practitioner in the health and social care sector.</a:t>
            </a:r>
          </a:p>
          <a:p>
            <a:endParaRPr lang="en-GB"/>
          </a:p>
        </p:txBody>
      </p:sp>
      <p:sp>
        <p:nvSpPr>
          <p:cNvPr id="4" name="Slide Number Placeholder 3"/>
          <p:cNvSpPr>
            <a:spLocks noGrp="1"/>
          </p:cNvSpPr>
          <p:nvPr>
            <p:ph type="sldNum" sz="quarter" idx="10"/>
          </p:nvPr>
        </p:nvSpPr>
        <p:spPr/>
        <p:txBody>
          <a:bodyPr/>
          <a:lstStyle/>
          <a:p>
            <a:fld id="{376CC2EA-A16D-4D4E-BD5F-817E9E05D756}" type="slidenum">
              <a:rPr lang="en-GB" smtClean="0"/>
              <a:t>9</a:t>
            </a:fld>
            <a:endParaRPr lang="en-GB"/>
          </a:p>
        </p:txBody>
      </p:sp>
    </p:spTree>
    <p:extLst>
      <p:ext uri="{BB962C8B-B14F-4D97-AF65-F5344CB8AC3E}">
        <p14:creationId xmlns:p14="http://schemas.microsoft.com/office/powerpoint/2010/main" val="1399530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03/11/2025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03/11/2025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03/11/2025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03/11/2025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03/11/2025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03/11/2025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03/11/2025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03/11/2025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03/11/2025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184494" y="581732"/>
            <a:ext cx="9679664"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t>
            </a:r>
            <a:r>
              <a:rPr lang="en-GB" dirty="0"/>
              <a:t>Luciana </a:t>
            </a:r>
            <a:r>
              <a:rPr lang="en-GB" dirty="0" err="1"/>
              <a:t>Goncalves</a:t>
            </a:r>
            <a:r>
              <a:rPr lang="en-GB" dirty="0"/>
              <a:t> de Almeida</a:t>
            </a:r>
            <a:endParaRPr lang="en-GB" altLang="en-US" b="1" i="1" dirty="0"/>
          </a:p>
          <a:p>
            <a:r>
              <a:rPr lang="en-GB" altLang="en-US" u="sng" dirty="0"/>
              <a:t>Student ID</a:t>
            </a:r>
            <a:r>
              <a:rPr lang="en-GB" altLang="en-US" u="sng"/>
              <a:t>: 2428009</a:t>
            </a:r>
            <a:endParaRPr lang="en-GB" altLang="en-US" b="1" i="1" dirty="0"/>
          </a:p>
          <a:p>
            <a:r>
              <a:rPr lang="en-GB" altLang="en-US" u="sng" dirty="0"/>
              <a:t>Lecturer’s Name</a:t>
            </a:r>
            <a:r>
              <a:rPr lang="en-GB" altLang="en-US" b="1" i="1" dirty="0"/>
              <a:t>: </a:t>
            </a:r>
            <a:r>
              <a:rPr lang="en-GB" altLang="en-US" b="1" i="1" dirty="0" err="1"/>
              <a:t>Amitave</a:t>
            </a:r>
            <a:r>
              <a:rPr lang="en-GB" altLang="en-US" b="1" i="1" dirty="0"/>
              <a:t> </a:t>
            </a:r>
            <a:r>
              <a:rPr lang="en-GB" altLang="en-US" b="1" i="1" dirty="0" err="1"/>
              <a:t>Banik</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03/11/2025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
        <p:nvSpPr>
          <p:cNvPr id="6" name="Content Placeholder 5">
            <a:extLst>
              <a:ext uri="{FF2B5EF4-FFF2-40B4-BE49-F238E27FC236}">
                <a16:creationId xmlns:a16="http://schemas.microsoft.com/office/drawing/2014/main" id="{24E2F5ED-9734-142E-2E54-08EA3D2F1239}"/>
              </a:ext>
            </a:extLst>
          </p:cNvPr>
          <p:cNvSpPr>
            <a:spLocks noGrp="1"/>
          </p:cNvSpPr>
          <p:nvPr>
            <p:ph idx="1"/>
          </p:nvPr>
        </p:nvSpPr>
        <p:spPr/>
        <p:txBody>
          <a:bodyPr/>
          <a:lstStyle/>
          <a:p>
            <a:pPr marL="0" indent="0" algn="ctr">
              <a:buNone/>
            </a:pPr>
            <a:r>
              <a:rPr lang="en-US" b="1" dirty="0"/>
              <a:t>I declare I didn’t use AI</a:t>
            </a:r>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marL="0" indent="0">
              <a:buNone/>
              <a:defRPr/>
            </a:pPr>
            <a:r>
              <a:rPr lang="en-US" sz="2000" dirty="0"/>
              <a:t>This presentation provides a detailed </a:t>
            </a:r>
            <a:r>
              <a:rPr lang="en-US" sz="2000" b="1" dirty="0"/>
              <a:t>SWOT analysis</a:t>
            </a:r>
            <a:r>
              <a:rPr lang="en-US" sz="2000" dirty="0"/>
              <a:t> (Strengths, Weaknesses, Opportunities, and Threats) related to my personal and professional growth within the </a:t>
            </a:r>
            <a:r>
              <a:rPr lang="en-US" sz="2000" b="1" dirty="0"/>
              <a:t>Professional Care sector</a:t>
            </a:r>
            <a:r>
              <a:rPr lang="en-US" sz="2000" dirty="0"/>
              <a:t>. It aims to highlight how self-assessment helps identify key skills, areas for improvement, and strategies for career development. The SWOT framework supports </a:t>
            </a:r>
            <a:r>
              <a:rPr lang="en-US" sz="2000" b="1" dirty="0"/>
              <a:t>career planning, self-awareness, and employability enhancement</a:t>
            </a:r>
            <a:r>
              <a:rPr lang="en-US" sz="2000" dirty="0"/>
              <a:t> (Cottrell, 2015).</a:t>
            </a:r>
            <a:endParaRPr lang="en-GB" altLang="en-US" sz="2000"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03/11/2025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222217" y="1385180"/>
            <a:ext cx="9759635" cy="4131383"/>
          </a:xfrm>
        </p:spPr>
        <p:txBody>
          <a:bodyPr/>
          <a:lstStyle/>
          <a:p>
            <a:pPr lvl="0"/>
            <a:r>
              <a:rPr lang="en-GB" sz="1800" dirty="0"/>
              <a:t>My name is Luciana </a:t>
            </a:r>
            <a:r>
              <a:rPr lang="en-GB" sz="1800" dirty="0" err="1"/>
              <a:t>Goncalves</a:t>
            </a:r>
            <a:r>
              <a:rPr lang="en-GB" sz="1800" dirty="0"/>
              <a:t> de Almeida.</a:t>
            </a:r>
          </a:p>
          <a:p>
            <a:pPr lvl="0"/>
            <a:r>
              <a:rPr lang="en-GB" sz="1800" dirty="0"/>
              <a:t>My career aspiration is to become a </a:t>
            </a:r>
            <a:r>
              <a:rPr lang="en-GB" sz="1800" b="1" dirty="0"/>
              <a:t>qualified health and social care professional</a:t>
            </a:r>
            <a:r>
              <a:rPr lang="en-GB" sz="1800" dirty="0"/>
              <a:t> supporting adults and vulnerable individuals.</a:t>
            </a:r>
          </a:p>
          <a:p>
            <a:pPr lvl="0"/>
            <a:r>
              <a:rPr lang="en-GB" sz="1800" dirty="0"/>
              <a:t>The presentation aims to show how a </a:t>
            </a:r>
            <a:r>
              <a:rPr lang="en-GB" sz="1800" b="1" dirty="0"/>
              <a:t>SWOT analysis</a:t>
            </a:r>
            <a:r>
              <a:rPr lang="en-GB" sz="1800" dirty="0"/>
              <a:t> helps me assess my abilities, set development goals, and improve employability (Cottrell, 2015).</a:t>
            </a:r>
          </a:p>
          <a:p>
            <a:pPr lvl="0"/>
            <a:r>
              <a:rPr lang="en-GB" sz="1800" b="1" dirty="0"/>
              <a:t>SWOT analysis</a:t>
            </a:r>
            <a:r>
              <a:rPr lang="en-GB" sz="1800" dirty="0"/>
              <a:t>: A framework that identifies </a:t>
            </a:r>
            <a:r>
              <a:rPr lang="en-GB" sz="1800" b="1" dirty="0"/>
              <a:t>Strengths, Weaknesses, Opportunities, and Threats</a:t>
            </a:r>
            <a:r>
              <a:rPr lang="en-GB" sz="1800" dirty="0"/>
              <a:t> (</a:t>
            </a:r>
            <a:r>
              <a:rPr lang="en-GB" sz="1800" dirty="0" err="1"/>
              <a:t>Gürel</a:t>
            </a:r>
            <a:r>
              <a:rPr lang="en-GB" sz="1800" dirty="0"/>
              <a:t> and Tat, 2017).</a:t>
            </a:r>
          </a:p>
          <a:p>
            <a:r>
              <a:rPr lang="en-GB" sz="1800" dirty="0"/>
              <a:t>It supports </a:t>
            </a:r>
            <a:r>
              <a:rPr lang="en-GB" sz="1800" b="1" dirty="0"/>
              <a:t>self-awareness</a:t>
            </a:r>
            <a:r>
              <a:rPr lang="en-GB" sz="1800" dirty="0"/>
              <a:t>, </a:t>
            </a:r>
            <a:r>
              <a:rPr lang="en-GB" sz="1800" b="1" dirty="0"/>
              <a:t>strategic planning</a:t>
            </a:r>
            <a:r>
              <a:rPr lang="en-GB" sz="1800" dirty="0"/>
              <a:t>, and </a:t>
            </a:r>
            <a:r>
              <a:rPr lang="en-GB" sz="1800" b="1" dirty="0"/>
              <a:t>career readiness</a:t>
            </a:r>
            <a:r>
              <a:rPr lang="en-GB" sz="1800" dirty="0"/>
              <a:t>.</a:t>
            </a:r>
            <a:endParaRPr lang="en-GB" sz="1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1412875"/>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200" dirty="0"/>
              <a:t>A </a:t>
            </a:r>
            <a:r>
              <a:rPr lang="en-US" sz="1200" b="1" dirty="0"/>
              <a:t>SWOT Analysis</a:t>
            </a:r>
            <a:r>
              <a:rPr lang="en-US" sz="1200" dirty="0"/>
              <a:t> is a structured tool used to identify and evaluate the </a:t>
            </a:r>
            <a:r>
              <a:rPr lang="en-US" sz="1200" b="1" dirty="0"/>
              <a:t>Strengths, Weaknesses, Opportunities, and Threats</a:t>
            </a:r>
            <a:r>
              <a:rPr lang="en-US" sz="1200" dirty="0"/>
              <a:t> that influence personal or professional growth (</a:t>
            </a:r>
            <a:r>
              <a:rPr lang="en-US" sz="1200" dirty="0" err="1"/>
              <a:t>Gürel</a:t>
            </a:r>
            <a:r>
              <a:rPr lang="en-US" sz="1200" dirty="0"/>
              <a:t> and Tat, 2017).</a:t>
            </a:r>
          </a:p>
          <a:p>
            <a:r>
              <a:rPr lang="en-US" sz="1200" b="1" dirty="0"/>
              <a:t>Strengths</a:t>
            </a:r>
            <a:r>
              <a:rPr lang="en-US" sz="1200" dirty="0"/>
              <a:t> are internal qualities or skills that give you an advantage (e.g. communication, teamwork).</a:t>
            </a:r>
          </a:p>
          <a:p>
            <a:r>
              <a:rPr lang="en-US" sz="1200" b="1" dirty="0"/>
              <a:t>Weaknesses</a:t>
            </a:r>
            <a:r>
              <a:rPr lang="en-US" sz="1200" dirty="0"/>
              <a:t> are areas that need improvement (e.g. time management, confidence).</a:t>
            </a:r>
          </a:p>
          <a:p>
            <a:r>
              <a:rPr lang="en-US" sz="1200" b="1" dirty="0"/>
              <a:t>Opportunities</a:t>
            </a:r>
            <a:r>
              <a:rPr lang="en-US" sz="1200" dirty="0"/>
              <a:t> are external factors that can help you progress (e.g. training, job openings).</a:t>
            </a:r>
          </a:p>
          <a:p>
            <a:r>
              <a:rPr lang="en-US" sz="1200" b="1" dirty="0"/>
              <a:t>Threats</a:t>
            </a:r>
            <a:r>
              <a:rPr lang="en-US" sz="1200" dirty="0"/>
              <a:t> are external challenges that could hinder development (e.g. competition, stress, policy changes).</a:t>
            </a:r>
          </a:p>
          <a:p>
            <a:endParaRPr lang="en-US" sz="1200" dirty="0"/>
          </a:p>
          <a:p>
            <a:pPr marL="0" indent="0">
              <a:buNone/>
            </a:pPr>
            <a:endParaRPr lang="en-US" sz="1200" dirty="0"/>
          </a:p>
          <a:p>
            <a:pPr marL="0" indent="0">
              <a:buNone/>
            </a:pPr>
            <a:r>
              <a:rPr lang="en-US" sz="1200" b="1" dirty="0"/>
              <a:t>Importance to Personal and Professional Development</a:t>
            </a:r>
          </a:p>
          <a:p>
            <a:pPr marL="0" indent="0">
              <a:buNone/>
            </a:pPr>
            <a:r>
              <a:rPr lang="en-US" sz="1200" dirty="0"/>
              <a:t>SWOT analysis is essential because it:</a:t>
            </a:r>
          </a:p>
          <a:p>
            <a:r>
              <a:rPr lang="en-US" sz="1200" dirty="0"/>
              <a:t>Promotes </a:t>
            </a:r>
            <a:r>
              <a:rPr lang="en-US" sz="1200" b="1" dirty="0"/>
              <a:t>self-awareness</a:t>
            </a:r>
            <a:r>
              <a:rPr lang="en-US" sz="1200" dirty="0"/>
              <a:t> by helping individuals understand their abilities and limitations (Cottrell, 2015).</a:t>
            </a:r>
          </a:p>
          <a:p>
            <a:r>
              <a:rPr lang="en-US" sz="1200" dirty="0"/>
              <a:t>Encourages </a:t>
            </a:r>
            <a:r>
              <a:rPr lang="en-US" sz="1200" b="1" dirty="0"/>
              <a:t>goal setting</a:t>
            </a:r>
            <a:r>
              <a:rPr lang="en-US" sz="1200" dirty="0"/>
              <a:t> and </a:t>
            </a:r>
            <a:r>
              <a:rPr lang="en-US" sz="1200" b="1" dirty="0"/>
              <a:t>strategic planning</a:t>
            </a:r>
            <a:r>
              <a:rPr lang="en-US" sz="1200" dirty="0"/>
              <a:t> for continuous improvement.</a:t>
            </a:r>
          </a:p>
          <a:p>
            <a:r>
              <a:rPr lang="en-US" sz="1200" dirty="0"/>
              <a:t>Helps align personal growth with professional expectations in the </a:t>
            </a:r>
            <a:r>
              <a:rPr lang="en-US" sz="1200" b="1" dirty="0"/>
              <a:t>care sector</a:t>
            </a:r>
            <a:r>
              <a:rPr lang="en-US" sz="1200" dirty="0"/>
              <a:t>, where reflection and accountability are vital (Thompson, 2020).</a:t>
            </a:r>
          </a:p>
          <a:p>
            <a:r>
              <a:rPr lang="en-US" sz="1200" dirty="0"/>
              <a:t>Supports </a:t>
            </a:r>
            <a:r>
              <a:rPr lang="en-US" sz="1200" b="1" dirty="0"/>
              <a:t>career readiness</a:t>
            </a:r>
            <a:r>
              <a:rPr lang="en-US" sz="1200" dirty="0"/>
              <a:t> by identifying training or qualification needs (Skills for Care, 2023).</a:t>
            </a:r>
          </a:p>
          <a:p>
            <a:r>
              <a:rPr lang="en-US" sz="1200" dirty="0"/>
              <a:t>In professional care, this self-assessment ensures practitioners can provide safe, person-</a:t>
            </a:r>
            <a:r>
              <a:rPr lang="en-US" sz="1200" dirty="0" err="1"/>
              <a:t>centred</a:t>
            </a:r>
            <a:r>
              <a:rPr lang="en-US" sz="1200" dirty="0"/>
              <a:t>, and ethical care while adapting to industry demands.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sz="1600" b="1" dirty="0"/>
              <a:t>STRENGTHS</a:t>
            </a:r>
          </a:p>
          <a:p>
            <a:pPr marL="171450" lvl="0" indent="-171450">
              <a:buFont typeface="Arial" panose="020B0604020202020204" pitchFamily="34" charset="0"/>
              <a:buChar char="•"/>
            </a:pPr>
            <a:r>
              <a:rPr lang="en-GB" sz="1100" dirty="0"/>
              <a:t>Strong </a:t>
            </a:r>
            <a:r>
              <a:rPr lang="en-GB" sz="1100" b="1" dirty="0"/>
              <a:t>empathy</a:t>
            </a:r>
            <a:r>
              <a:rPr lang="en-GB" sz="1100" dirty="0"/>
              <a:t> and communication skills when working with clients and families.</a:t>
            </a:r>
          </a:p>
          <a:p>
            <a:pPr marL="171450" lvl="0" indent="-171450">
              <a:buFont typeface="Arial" panose="020B0604020202020204" pitchFamily="34" charset="0"/>
              <a:buChar char="•"/>
            </a:pPr>
            <a:r>
              <a:rPr lang="en-GB" sz="1100" dirty="0"/>
              <a:t>Good </a:t>
            </a:r>
            <a:r>
              <a:rPr lang="en-GB" sz="1100" b="1" dirty="0"/>
              <a:t>teamwork</a:t>
            </a:r>
            <a:r>
              <a:rPr lang="en-GB" sz="1100" dirty="0"/>
              <a:t> and reliability — essential for multidisciplinary care environments.                                                                                                               </a:t>
            </a:r>
          </a:p>
          <a:p>
            <a:pPr marL="171450" lvl="0" indent="-171450">
              <a:buFont typeface="Arial" panose="020B0604020202020204" pitchFamily="34" charset="0"/>
              <a:buChar char="•"/>
            </a:pPr>
            <a:endParaRPr lang="en-GB" sz="1100" dirty="0"/>
          </a:p>
          <a:p>
            <a:pPr marL="171450" lvl="0" indent="-171450">
              <a:buFont typeface="Arial" panose="020B0604020202020204" pitchFamily="34" charset="0"/>
              <a:buChar char="•"/>
            </a:pPr>
            <a:r>
              <a:rPr lang="en-GB" sz="1100" dirty="0"/>
              <a:t>I work well with colleagues and I can be trust to complete tasks.</a:t>
            </a: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pPr marL="285750" lvl="0" indent="-285750">
              <a:buFont typeface="Arial" panose="020B0604020202020204" pitchFamily="34" charset="0"/>
              <a:buChar char="•"/>
            </a:pPr>
            <a:r>
              <a:rPr lang="en-GB" sz="1100" dirty="0"/>
              <a:t>Limited professional experience in </a:t>
            </a:r>
            <a:r>
              <a:rPr lang="en-GB" sz="1100" b="1" dirty="0"/>
              <a:t>clinical or care leadership</a:t>
            </a:r>
            <a:r>
              <a:rPr lang="en-GB" sz="1100" dirty="0"/>
              <a:t> roles.</a:t>
            </a:r>
          </a:p>
          <a:p>
            <a:pPr marL="285750" lvl="0" indent="-285750">
              <a:buFont typeface="Arial" panose="020B0604020202020204" pitchFamily="34" charset="0"/>
              <a:buChar char="•"/>
            </a:pPr>
            <a:r>
              <a:rPr lang="en-GB" sz="1100" dirty="0"/>
              <a:t>Occasionally experience </a:t>
            </a:r>
            <a:r>
              <a:rPr lang="en-GB" sz="1100" b="1" dirty="0"/>
              <a:t>stress</a:t>
            </a:r>
            <a:r>
              <a:rPr lang="en-GB" sz="1100" dirty="0"/>
              <a:t> in high-pressure or emotionally challenging situations.</a:t>
            </a:r>
          </a:p>
          <a:p>
            <a:pPr marL="285750" lvl="0" indent="-285750">
              <a:buFont typeface="Arial" panose="020B0604020202020204" pitchFamily="34" charset="0"/>
              <a:buChar char="•"/>
            </a:pPr>
            <a:r>
              <a:rPr lang="en-GB" sz="1100" dirty="0"/>
              <a:t>Need improvement in </a:t>
            </a:r>
            <a:r>
              <a:rPr lang="en-GB" sz="1100" b="1" dirty="0"/>
              <a:t>record-keeping and digital health documentation systems</a:t>
            </a:r>
            <a:r>
              <a:rPr lang="en-GB" sz="1100" dirty="0"/>
              <a:t>.</a:t>
            </a:r>
          </a:p>
          <a:p>
            <a:pPr marL="285750" indent="-285750">
              <a:buFont typeface="Arial" panose="020B0604020202020204" pitchFamily="34" charset="0"/>
              <a:buChar char="•"/>
            </a:pPr>
            <a:r>
              <a:rPr lang="en-GB" sz="1100" dirty="0"/>
              <a:t>Time management skills can be inconsistent during multi-tasking.</a:t>
            </a:r>
            <a:endParaRPr lang="en-GB" sz="11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marL="171450" lvl="0" indent="-171450">
              <a:buFont typeface="Arial" panose="020B0604020202020204" pitchFamily="34" charset="0"/>
              <a:buChar char="•"/>
            </a:pPr>
            <a:r>
              <a:rPr lang="en-GB" sz="1050" dirty="0"/>
              <a:t>Access to </a:t>
            </a:r>
            <a:r>
              <a:rPr lang="en-GB" sz="1050" b="1" dirty="0"/>
              <a:t>CPD (Continuing Professional Development)</a:t>
            </a:r>
            <a:r>
              <a:rPr lang="en-GB" sz="1050" dirty="0"/>
              <a:t> training in the care sector (Skills for Care, 2023).</a:t>
            </a:r>
          </a:p>
          <a:p>
            <a:pPr marL="171450" lvl="0" indent="-171450">
              <a:buFont typeface="Arial" panose="020B0604020202020204" pitchFamily="34" charset="0"/>
              <a:buChar char="•"/>
            </a:pPr>
            <a:r>
              <a:rPr lang="en-GB" sz="1050" dirty="0"/>
              <a:t>Growing demand for </a:t>
            </a:r>
            <a:r>
              <a:rPr lang="en-GB" sz="1050" b="1" dirty="0"/>
              <a:t>qualified care professionals</a:t>
            </a:r>
            <a:r>
              <a:rPr lang="en-GB" sz="1050" dirty="0"/>
              <a:t> in the UK due to ageing population.</a:t>
            </a:r>
          </a:p>
          <a:p>
            <a:pPr marL="171450" lvl="0" indent="-171450">
              <a:buFont typeface="Arial" panose="020B0604020202020204" pitchFamily="34" charset="0"/>
              <a:buChar char="•"/>
            </a:pPr>
            <a:r>
              <a:rPr lang="en-GB" sz="1050" dirty="0"/>
              <a:t>Opportunities to </a:t>
            </a:r>
            <a:r>
              <a:rPr lang="en-GB" sz="1050" b="1" dirty="0"/>
              <a:t>specialise</a:t>
            </a:r>
            <a:r>
              <a:rPr lang="en-GB" sz="1050" dirty="0"/>
              <a:t> in adult care, mental health, or dementia support.</a:t>
            </a:r>
          </a:p>
          <a:p>
            <a:pPr marL="171450" lvl="0" indent="-171450">
              <a:buFont typeface="Arial" panose="020B0604020202020204" pitchFamily="34" charset="0"/>
              <a:buChar char="•"/>
            </a:pPr>
            <a:r>
              <a:rPr lang="en-GB" sz="1050" dirty="0"/>
              <a:t>Networking through professional bodies such as </a:t>
            </a:r>
            <a:r>
              <a:rPr lang="en-GB" sz="1050" b="1" dirty="0"/>
              <a:t>HCPC</a:t>
            </a:r>
            <a:r>
              <a:rPr lang="en-GB" sz="1050" dirty="0"/>
              <a:t> or </a:t>
            </a:r>
            <a:r>
              <a:rPr lang="en-GB" sz="1050" b="1" dirty="0"/>
              <a:t>CQC-regulated organisations</a:t>
            </a:r>
            <a:r>
              <a:rPr lang="en-GB" sz="1050" dirty="0"/>
              <a:t>.</a:t>
            </a:r>
          </a:p>
          <a:p>
            <a:pPr marL="171450" indent="-171450">
              <a:buFont typeface="Arial" panose="020B0604020202020204" pitchFamily="34" charset="0"/>
              <a:buChar char="•"/>
            </a:pPr>
            <a:r>
              <a:rPr lang="en-GB" sz="1050" dirty="0"/>
              <a:t>Potential to pursue </a:t>
            </a:r>
            <a:r>
              <a:rPr lang="en-GB" sz="1050" b="1" dirty="0"/>
              <a:t>NVQ Level 5 or higher education</a:t>
            </a:r>
            <a:r>
              <a:rPr lang="en-GB" sz="1050" dirty="0"/>
              <a:t> in Health &amp; Social Care Management</a:t>
            </a:r>
            <a:r>
              <a:rPr lang="en-GB" dirty="0"/>
              <a:t>.</a:t>
            </a:r>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pPr marL="285750" lvl="0" indent="-285750">
              <a:buFont typeface="Arial" panose="020B0604020202020204" pitchFamily="34" charset="0"/>
              <a:buChar char="•"/>
            </a:pPr>
            <a:r>
              <a:rPr lang="en-GB" sz="1100" dirty="0"/>
              <a:t>High </a:t>
            </a:r>
            <a:r>
              <a:rPr lang="en-GB" sz="1100" b="1" dirty="0"/>
              <a:t>workload and staff shortages</a:t>
            </a:r>
            <a:r>
              <a:rPr lang="en-GB" sz="1100" dirty="0"/>
              <a:t> within the care sector.</a:t>
            </a:r>
          </a:p>
          <a:p>
            <a:pPr marL="285750" lvl="0" indent="-285750">
              <a:buFont typeface="Arial" panose="020B0604020202020204" pitchFamily="34" charset="0"/>
              <a:buChar char="•"/>
            </a:pPr>
            <a:r>
              <a:rPr lang="en-GB" sz="1100" b="1" dirty="0"/>
              <a:t>Emotional burnout</a:t>
            </a:r>
            <a:r>
              <a:rPr lang="en-GB" sz="1100" dirty="0"/>
              <a:t> and compassion fatigue.</a:t>
            </a:r>
          </a:p>
          <a:p>
            <a:pPr marL="285750" lvl="0" indent="-285750">
              <a:buFont typeface="Arial" panose="020B0604020202020204" pitchFamily="34" charset="0"/>
              <a:buChar char="•"/>
            </a:pPr>
            <a:r>
              <a:rPr lang="en-GB" sz="1100" dirty="0"/>
              <a:t>Rapid </a:t>
            </a:r>
            <a:r>
              <a:rPr lang="en-GB" sz="1100" b="1" dirty="0"/>
              <a:t>policy changes</a:t>
            </a:r>
            <a:r>
              <a:rPr lang="en-GB" sz="1100" dirty="0"/>
              <a:t> or budget constraints affecting job stability.</a:t>
            </a:r>
          </a:p>
          <a:p>
            <a:pPr marL="285750" indent="-285750">
              <a:buFont typeface="Arial" panose="020B0604020202020204" pitchFamily="34" charset="0"/>
              <a:buChar char="•"/>
            </a:pPr>
            <a:r>
              <a:rPr lang="en-GB" sz="1100" dirty="0"/>
              <a:t>Increased competition for managerial or senior care positions.</a:t>
            </a:r>
            <a:endParaRPr lang="en-GB" sz="11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pPr marL="0" indent="0">
              <a:buNone/>
            </a:pPr>
            <a:r>
              <a:rPr lang="en-US" sz="2400" dirty="0"/>
              <a:t>I can use my </a:t>
            </a:r>
            <a:r>
              <a:rPr lang="en-US" sz="2400" b="1" dirty="0"/>
              <a:t>communication and empathy</a:t>
            </a:r>
            <a:r>
              <a:rPr lang="en-US" sz="2400" dirty="0"/>
              <a:t> skills to seek feedback from supervisors, improving confidence and performance.</a:t>
            </a:r>
            <a:br>
              <a:rPr lang="en-US" sz="2400" dirty="0"/>
            </a:br>
            <a:r>
              <a:rPr lang="en-US" sz="2400" dirty="0"/>
              <a:t>My </a:t>
            </a:r>
            <a:r>
              <a:rPr lang="en-US" sz="2400" b="1" dirty="0"/>
              <a:t>adaptability</a:t>
            </a:r>
            <a:r>
              <a:rPr lang="en-US" sz="2400" dirty="0"/>
              <a:t> helps me embrace training opportunities that address weaknesses such as digital documentation.</a:t>
            </a:r>
            <a:br>
              <a:rPr lang="en-US" sz="2400" dirty="0"/>
            </a:br>
            <a:r>
              <a:rPr lang="en-US" sz="2400" dirty="0"/>
              <a:t>Building strong </a:t>
            </a:r>
            <a:r>
              <a:rPr lang="en-US" sz="2400" b="1" dirty="0"/>
              <a:t>team relationships</a:t>
            </a:r>
            <a:r>
              <a:rPr lang="en-US" sz="2400" dirty="0"/>
              <a:t> helps reduce workplace stress and enhances time management through shared planning.</a:t>
            </a:r>
            <a:br>
              <a:rPr lang="en-US" sz="2400" dirty="0"/>
            </a:br>
            <a:r>
              <a:rPr lang="en-US" sz="2400" dirty="0"/>
              <a:t>By applying </a:t>
            </a:r>
            <a:r>
              <a:rPr lang="en-US" sz="2400" b="1" dirty="0"/>
              <a:t>ethical decision-making and professionalism</a:t>
            </a:r>
            <a:r>
              <a:rPr lang="en-US" sz="2400" dirty="0"/>
              <a:t>, I can build resilience against emotional challenges and burnout.</a:t>
            </a: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03/11/2025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pPr marL="0" indent="0" algn="just">
              <a:buNone/>
            </a:pPr>
            <a:r>
              <a:rPr lang="en-GB" sz="2000" dirty="0"/>
              <a:t>By combining my </a:t>
            </a:r>
            <a:r>
              <a:rPr lang="en-GB" sz="2000" b="1" dirty="0"/>
              <a:t>commitment to learning</a:t>
            </a:r>
            <a:r>
              <a:rPr lang="en-GB" sz="2000" dirty="0"/>
              <a:t> with available </a:t>
            </a:r>
            <a:r>
              <a:rPr lang="en-GB" sz="2000" b="1" dirty="0"/>
              <a:t>training programs</a:t>
            </a:r>
            <a:r>
              <a:rPr lang="en-GB" sz="2000" dirty="0"/>
              <a:t>, I can enhance my qualifications and employability.</a:t>
            </a:r>
          </a:p>
          <a:p>
            <a:pPr marL="0" indent="0" algn="just">
              <a:buNone/>
            </a:pPr>
            <a:r>
              <a:rPr lang="en-GB" sz="2000" dirty="0"/>
              <a:t>Networking with experienced professionals though </a:t>
            </a:r>
            <a:r>
              <a:rPr lang="en-GB" sz="2000" b="1" dirty="0"/>
              <a:t>HCPC</a:t>
            </a:r>
            <a:r>
              <a:rPr lang="en-GB" sz="2000" dirty="0"/>
              <a:t> and </a:t>
            </a:r>
            <a:r>
              <a:rPr lang="en-GB" sz="2000" b="1" dirty="0"/>
              <a:t>CQC events</a:t>
            </a:r>
            <a:r>
              <a:rPr lang="en-GB" sz="2000" dirty="0"/>
              <a:t> will allow me to explore career advancement opportunities.</a:t>
            </a:r>
          </a:p>
          <a:p>
            <a:pPr marL="0" indent="0" algn="just">
              <a:buNone/>
            </a:pPr>
            <a:r>
              <a:rPr lang="en-GB" sz="2000" dirty="0"/>
              <a:t>I will use my </a:t>
            </a:r>
            <a:r>
              <a:rPr lang="en-GB" sz="2000" b="1" dirty="0"/>
              <a:t>teamwork</a:t>
            </a:r>
            <a:r>
              <a:rPr lang="en-GB" sz="2000" dirty="0"/>
              <a:t> and </a:t>
            </a:r>
            <a:r>
              <a:rPr lang="en-GB" sz="2000" b="1" dirty="0"/>
              <a:t>empathy</a:t>
            </a:r>
            <a:r>
              <a:rPr lang="en-GB" sz="2000" dirty="0"/>
              <a:t> skills to create a positive care environment that supports both personal growth and service quality.</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03/11/2025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600201"/>
            <a:ext cx="8229600" cy="3916363"/>
          </a:xfrm>
        </p:spPr>
        <p:txBody>
          <a:bodyPr/>
          <a:lstStyle/>
          <a:p>
            <a:pPr marL="0" indent="0" algn="just">
              <a:buNone/>
            </a:pPr>
            <a:r>
              <a:rPr lang="en-GB" sz="2000" dirty="0"/>
              <a:t>This SWOT analysis provided valuable insight into my personal and professional capabilities as an aspiring care professional.</a:t>
            </a:r>
            <a:br>
              <a:rPr lang="en-GB" sz="2000" dirty="0"/>
            </a:br>
            <a:r>
              <a:rPr lang="en-GB" sz="2000" dirty="0"/>
              <a:t>It has helped identify key strengths to build on, areas for improvement, and strategies to achieve continuous professional growth.</a:t>
            </a:r>
            <a:br>
              <a:rPr lang="en-GB" sz="2000" dirty="0"/>
            </a:br>
            <a:r>
              <a:rPr lang="en-GB" sz="2000" dirty="0"/>
              <a:t>By addressing weaknesses and capitalising on opportunities, I can become a more competent and reflective practitioner committed to delivering high-quality, person-centred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9600" y="1417639"/>
            <a:ext cx="10972800" cy="2071796"/>
          </a:xfrm>
        </p:spPr>
        <p:txBody>
          <a:bodyPr/>
          <a:lstStyle/>
          <a:p>
            <a:r>
              <a:rPr lang="en-GB" sz="1800" dirty="0"/>
              <a:t>Cottrell, S. (2015) </a:t>
            </a:r>
            <a:r>
              <a:rPr lang="en-GB" sz="1800" i="1" dirty="0"/>
              <a:t>Skills for Success: Personal Development and Employability.</a:t>
            </a:r>
            <a:r>
              <a:rPr lang="en-GB" sz="1800" dirty="0"/>
              <a:t> 3rd ed. London: Palgrave Macmillan.</a:t>
            </a:r>
          </a:p>
          <a:p>
            <a:r>
              <a:rPr lang="en-GB" sz="1800" dirty="0" err="1"/>
              <a:t>Gürel</a:t>
            </a:r>
            <a:r>
              <a:rPr lang="en-GB" sz="1800" dirty="0"/>
              <a:t>, E. and Tat, M. (2017) ‘SWOT analysis: A theoretical review.’ </a:t>
            </a:r>
            <a:r>
              <a:rPr lang="en-GB" sz="1800" i="1" dirty="0"/>
              <a:t>The Journal of International Social Research</a:t>
            </a:r>
            <a:r>
              <a:rPr lang="en-GB" sz="1800" dirty="0"/>
              <a:t>, 10(51), pp. 994–1006.</a:t>
            </a:r>
          </a:p>
          <a:p>
            <a:r>
              <a:rPr lang="en-GB" sz="1800" dirty="0"/>
              <a:t>Health and Care Professions Council (HCPC) (2021) </a:t>
            </a:r>
            <a:r>
              <a:rPr lang="en-GB" sz="1800" i="1" dirty="0"/>
              <a:t>Standards of Proficiency – Health and Care Professionals.</a:t>
            </a:r>
            <a:r>
              <a:rPr lang="en-GB" sz="1800" dirty="0"/>
              <a:t> London: HCPC.</a:t>
            </a:r>
          </a:p>
          <a:p>
            <a:r>
              <a:rPr lang="en-GB" sz="1800" dirty="0"/>
              <a:t>NHS (2023) </a:t>
            </a:r>
            <a:r>
              <a:rPr lang="en-GB" sz="1800" i="1" dirty="0"/>
              <a:t>The NHS Long Term Workforce Plan.</a:t>
            </a:r>
            <a:r>
              <a:rPr lang="en-GB" sz="1800" dirty="0"/>
              <a:t> London: NHS England.</a:t>
            </a:r>
          </a:p>
          <a:p>
            <a:r>
              <a:rPr lang="en-GB" sz="1800" dirty="0"/>
              <a:t>Skills for Care (2023) </a:t>
            </a:r>
            <a:r>
              <a:rPr lang="en-GB" sz="1800" i="1" dirty="0"/>
              <a:t>The State of the Adult Social Care Sector and Workforce in England 2023.</a:t>
            </a:r>
            <a:r>
              <a:rPr lang="en-GB" sz="1800" dirty="0"/>
              <a:t> Leeds: Skills for Care.</a:t>
            </a:r>
          </a:p>
          <a:p>
            <a:r>
              <a:rPr lang="en-GB" sz="1800" dirty="0"/>
              <a:t>Thompson, N. (2020) </a:t>
            </a:r>
            <a:r>
              <a:rPr lang="en-GB" sz="1800" i="1" dirty="0"/>
              <a:t>People Skills.</a:t>
            </a:r>
            <a:r>
              <a:rPr lang="en-GB" sz="1800" dirty="0"/>
              <a:t> 4th ed. London: Red Globe Press.</a:t>
            </a:r>
          </a:p>
          <a:p>
            <a:r>
              <a:rPr lang="en-GB" sz="1800" dirty="0"/>
              <a:t>Moon, J. (2013) </a:t>
            </a:r>
            <a:r>
              <a:rPr lang="en-GB" sz="1800" i="1" dirty="0"/>
              <a:t>Reflection and Employability: Learning from Experience.</a:t>
            </a:r>
            <a:r>
              <a:rPr lang="en-GB" sz="1800" dirty="0"/>
              <a:t> </a:t>
            </a:r>
            <a:r>
              <a:rPr lang="en-GB" sz="1800" dirty="0" err="1"/>
              <a:t>Routledge</a:t>
            </a:r>
            <a:r>
              <a:rPr lang="en-GB" sz="1800" dirty="0"/>
              <a:t>.</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03/11/2025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4716</TotalTime>
  <Words>2677</Words>
  <Application>Microsoft Office PowerPoint</Application>
  <PresentationFormat>Widescreen</PresentationFormat>
  <Paragraphs>109</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Luciana De Almeida</dc:creator>
  <cp:lastModifiedBy>Luciana De Almeida</cp:lastModifiedBy>
  <cp:revision>4</cp:revision>
  <dcterms:created xsi:type="dcterms:W3CDTF">2025-02-21T18:28:54Z</dcterms:created>
  <dcterms:modified xsi:type="dcterms:W3CDTF">2025-11-06T22:23:19Z</dcterms:modified>
</cp:coreProperties>
</file>