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59"/>
  </p:notesMasterIdLst>
  <p:handoutMasterIdLst>
    <p:handoutMasterId r:id="rId60"/>
  </p:handoutMasterIdLst>
  <p:sldIdLst>
    <p:sldId id="341" r:id="rId2"/>
    <p:sldId id="342" r:id="rId3"/>
    <p:sldId id="343" r:id="rId4"/>
    <p:sldId id="364" r:id="rId5"/>
    <p:sldId id="344" r:id="rId6"/>
    <p:sldId id="367" r:id="rId7"/>
    <p:sldId id="368" r:id="rId8"/>
    <p:sldId id="345" r:id="rId9"/>
    <p:sldId id="365" r:id="rId10"/>
    <p:sldId id="366" r:id="rId11"/>
    <p:sldId id="346" r:id="rId12"/>
    <p:sldId id="370" r:id="rId13"/>
    <p:sldId id="388" r:id="rId14"/>
    <p:sldId id="387" r:id="rId15"/>
    <p:sldId id="390" r:id="rId16"/>
    <p:sldId id="389" r:id="rId17"/>
    <p:sldId id="371" r:id="rId18"/>
    <p:sldId id="373" r:id="rId19"/>
    <p:sldId id="393" r:id="rId20"/>
    <p:sldId id="394" r:id="rId21"/>
    <p:sldId id="353" r:id="rId22"/>
    <p:sldId id="354" r:id="rId23"/>
    <p:sldId id="355" r:id="rId24"/>
    <p:sldId id="372" r:id="rId25"/>
    <p:sldId id="375" r:id="rId26"/>
    <p:sldId id="379" r:id="rId27"/>
    <p:sldId id="376" r:id="rId28"/>
    <p:sldId id="377" r:id="rId29"/>
    <p:sldId id="374" r:id="rId30"/>
    <p:sldId id="380" r:id="rId31"/>
    <p:sldId id="386" r:id="rId32"/>
    <p:sldId id="381" r:id="rId33"/>
    <p:sldId id="383" r:id="rId34"/>
    <p:sldId id="378" r:id="rId35"/>
    <p:sldId id="352" r:id="rId36"/>
    <p:sldId id="395" r:id="rId37"/>
    <p:sldId id="396" r:id="rId38"/>
    <p:sldId id="369" r:id="rId39"/>
    <p:sldId id="347" r:id="rId40"/>
    <p:sldId id="348" r:id="rId41"/>
    <p:sldId id="349" r:id="rId42"/>
    <p:sldId id="350" r:id="rId43"/>
    <p:sldId id="351" r:id="rId44"/>
    <p:sldId id="397" r:id="rId45"/>
    <p:sldId id="356" r:id="rId46"/>
    <p:sldId id="392" r:id="rId47"/>
    <p:sldId id="391" r:id="rId48"/>
    <p:sldId id="398" r:id="rId49"/>
    <p:sldId id="399" r:id="rId50"/>
    <p:sldId id="359" r:id="rId51"/>
    <p:sldId id="360" r:id="rId52"/>
    <p:sldId id="361" r:id="rId53"/>
    <p:sldId id="400" r:id="rId54"/>
    <p:sldId id="401" r:id="rId55"/>
    <p:sldId id="362" r:id="rId56"/>
    <p:sldId id="363" r:id="rId57"/>
    <p:sldId id="385" r:id="rId58"/>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504" autoAdjust="0"/>
  </p:normalViewPr>
  <p:slideViewPr>
    <p:cSldViewPr>
      <p:cViewPr>
        <p:scale>
          <a:sx n="61" d="100"/>
          <a:sy n="61" d="100"/>
        </p:scale>
        <p:origin x="1650" y="4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EEE5B1-4A94-4BFD-80DC-F69FC9E6BA87}"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FBFC211E-694B-47C9-B70E-B6875633418B}">
      <dgm:prSet phldrT="[Text]" custT="1"/>
      <dgm:spPr/>
      <dgm:t>
        <a:bodyPr/>
        <a:lstStyle/>
        <a:p>
          <a:r>
            <a:rPr lang="en-GB" sz="2400" dirty="0" err="1" smtClean="0">
              <a:solidFill>
                <a:schemeClr val="tx1"/>
              </a:solidFill>
              <a:latin typeface="Lucida Sans" panose="020B0602030504020204" pitchFamily="34" charset="0"/>
            </a:rPr>
            <a:t>Profiad</a:t>
          </a:r>
          <a:r>
            <a:rPr lang="en-GB" sz="2400" dirty="0" smtClean="0">
              <a:solidFill>
                <a:schemeClr val="tx1"/>
              </a:solidFill>
              <a:latin typeface="Lucida Sans" panose="020B0602030504020204" pitchFamily="34" charset="0"/>
            </a:rPr>
            <a:t> </a:t>
          </a:r>
          <a:r>
            <a:rPr lang="en-GB" sz="2400" dirty="0" err="1" smtClean="0">
              <a:solidFill>
                <a:schemeClr val="tx1"/>
              </a:solidFill>
              <a:latin typeface="Lucida Sans" panose="020B0602030504020204" pitchFamily="34" charset="0"/>
            </a:rPr>
            <a:t>negyddol</a:t>
          </a:r>
          <a:endParaRPr lang="en-GB" sz="2400" dirty="0" smtClean="0">
            <a:solidFill>
              <a:schemeClr val="tx1"/>
            </a:solidFill>
            <a:latin typeface="Lucida Sans" panose="020B0602030504020204" pitchFamily="34" charset="0"/>
          </a:endParaRPr>
        </a:p>
        <a:p>
          <a:r>
            <a:rPr lang="en-GB" sz="2400" dirty="0" smtClean="0">
              <a:solidFill>
                <a:srgbClr val="0000FF"/>
              </a:solidFill>
              <a:latin typeface="Lucida Sans" panose="020B0602030504020204" pitchFamily="34" charset="0"/>
            </a:rPr>
            <a:t>Negative experience</a:t>
          </a:r>
          <a:endParaRPr lang="en-GB" sz="2400" dirty="0">
            <a:solidFill>
              <a:srgbClr val="0000FF"/>
            </a:solidFill>
            <a:latin typeface="Lucida Sans" panose="020B0602030504020204" pitchFamily="34" charset="0"/>
          </a:endParaRPr>
        </a:p>
      </dgm:t>
    </dgm:pt>
    <dgm:pt modelId="{FED95A09-4213-4143-998C-F5A5D436D9E6}" type="parTrans" cxnId="{F413366C-773F-4235-9171-F8987F39D21E}">
      <dgm:prSet/>
      <dgm:spPr/>
      <dgm:t>
        <a:bodyPr/>
        <a:lstStyle/>
        <a:p>
          <a:endParaRPr lang="en-GB"/>
        </a:p>
      </dgm:t>
    </dgm:pt>
    <dgm:pt modelId="{B7824100-6FFB-41CD-8414-5576664FE812}" type="sibTrans" cxnId="{F413366C-773F-4235-9171-F8987F39D21E}">
      <dgm:prSet/>
      <dgm:spPr/>
      <dgm:t>
        <a:bodyPr/>
        <a:lstStyle/>
        <a:p>
          <a:endParaRPr lang="en-GB"/>
        </a:p>
      </dgm:t>
    </dgm:pt>
    <dgm:pt modelId="{1B60160F-9F7B-4B76-8F05-06DAB36E47E9}" type="asst">
      <dgm:prSet phldrT="[Text]" custT="1"/>
      <dgm:spPr/>
      <dgm:t>
        <a:bodyPr/>
        <a:lstStyle/>
        <a:p>
          <a:r>
            <a:rPr lang="en-GB" sz="2000" dirty="0" err="1" smtClean="0">
              <a:solidFill>
                <a:schemeClr val="tx1"/>
              </a:solidFill>
              <a:latin typeface="Lucida Sans" panose="020B0602030504020204" pitchFamily="34" charset="0"/>
            </a:rPr>
            <a:t>Datblygiad</a:t>
          </a:r>
          <a:r>
            <a:rPr lang="en-GB" sz="2000" dirty="0" smtClean="0">
              <a:solidFill>
                <a:schemeClr val="tx1"/>
              </a:solidFill>
              <a:latin typeface="Lucida Sans" panose="020B0602030504020204" pitchFamily="34" charset="0"/>
            </a:rPr>
            <a:t> </a:t>
          </a:r>
          <a:r>
            <a:rPr lang="en-GB" sz="2000" dirty="0" err="1" smtClean="0">
              <a:solidFill>
                <a:schemeClr val="tx1"/>
              </a:solidFill>
              <a:latin typeface="Lucida Sans" panose="020B0602030504020204" pitchFamily="34" charset="0"/>
            </a:rPr>
            <a:t>iaith</a:t>
          </a:r>
          <a:r>
            <a:rPr lang="en-GB" sz="2000" dirty="0" smtClean="0">
              <a:solidFill>
                <a:schemeClr val="tx1"/>
              </a:solidFill>
              <a:latin typeface="Lucida Sans" panose="020B0602030504020204" pitchFamily="34" charset="0"/>
            </a:rPr>
            <a:t> </a:t>
          </a:r>
          <a:r>
            <a:rPr lang="en-GB" sz="2000" dirty="0" err="1" smtClean="0">
              <a:solidFill>
                <a:schemeClr val="tx1"/>
              </a:solidFill>
              <a:latin typeface="Lucida Sans" panose="020B0602030504020204" pitchFamily="34" charset="0"/>
            </a:rPr>
            <a:t>gwan</a:t>
          </a:r>
          <a:r>
            <a:rPr lang="en-GB" sz="2000" dirty="0" smtClean="0">
              <a:solidFill>
                <a:schemeClr val="tx1"/>
              </a:solidFill>
              <a:latin typeface="Lucida Sans" panose="020B0602030504020204" pitchFamily="34" charset="0"/>
            </a:rPr>
            <a:t> </a:t>
          </a:r>
          <a:r>
            <a:rPr lang="en-GB" sz="2000" dirty="0" err="1" smtClean="0">
              <a:solidFill>
                <a:schemeClr val="tx1"/>
              </a:solidFill>
              <a:latin typeface="Lucida Sans" panose="020B0602030504020204" pitchFamily="34" charset="0"/>
            </a:rPr>
            <a:t>erbyn</a:t>
          </a:r>
          <a:r>
            <a:rPr lang="en-GB" sz="2000" dirty="0" smtClean="0">
              <a:solidFill>
                <a:schemeClr val="tx1"/>
              </a:solidFill>
              <a:latin typeface="Lucida Sans" panose="020B0602030504020204" pitchFamily="34" charset="0"/>
            </a:rPr>
            <a:t> 3 </a:t>
          </a:r>
          <a:r>
            <a:rPr lang="en-GB" sz="2000" dirty="0" err="1" smtClean="0">
              <a:solidFill>
                <a:schemeClr val="tx1"/>
              </a:solidFill>
              <a:latin typeface="Lucida Sans" panose="020B0602030504020204" pitchFamily="34" charset="0"/>
            </a:rPr>
            <a:t>oed</a:t>
          </a:r>
          <a:endParaRPr lang="en-GB" sz="2000" dirty="0" smtClean="0">
            <a:solidFill>
              <a:schemeClr val="tx1"/>
            </a:solidFill>
            <a:latin typeface="Lucida Sans" panose="020B0602030504020204" pitchFamily="34" charset="0"/>
          </a:endParaRPr>
        </a:p>
        <a:p>
          <a:r>
            <a:rPr lang="en-GB" sz="2000" dirty="0" smtClean="0">
              <a:solidFill>
                <a:srgbClr val="0000FF"/>
              </a:solidFill>
              <a:latin typeface="Lucida Sans" panose="020B0602030504020204" pitchFamily="34" charset="0"/>
            </a:rPr>
            <a:t>Poor language development by 3 years</a:t>
          </a:r>
          <a:endParaRPr lang="en-GB" sz="2000" dirty="0">
            <a:solidFill>
              <a:srgbClr val="0000FF"/>
            </a:solidFill>
            <a:latin typeface="Lucida Sans" panose="020B0602030504020204" pitchFamily="34" charset="0"/>
          </a:endParaRPr>
        </a:p>
      </dgm:t>
    </dgm:pt>
    <dgm:pt modelId="{3DEC96CC-178E-470A-91FD-5D413EAF1D01}" type="parTrans" cxnId="{59046C6F-185C-4C3E-93E2-6D235E6F6E6E}">
      <dgm:prSet/>
      <dgm:spPr/>
      <dgm:t>
        <a:bodyPr/>
        <a:lstStyle/>
        <a:p>
          <a:endParaRPr lang="en-GB"/>
        </a:p>
      </dgm:t>
    </dgm:pt>
    <dgm:pt modelId="{426E2A19-3492-4D5F-A586-4320F34306EF}" type="sibTrans" cxnId="{59046C6F-185C-4C3E-93E2-6D235E6F6E6E}">
      <dgm:prSet/>
      <dgm:spPr/>
      <dgm:t>
        <a:bodyPr/>
        <a:lstStyle/>
        <a:p>
          <a:endParaRPr lang="en-GB"/>
        </a:p>
      </dgm:t>
    </dgm:pt>
    <dgm:pt modelId="{8AC9FECA-7472-4E56-8893-B162AD703130}">
      <dgm:prSet phldrT="[Text]" custT="1"/>
      <dgm:spPr/>
      <dgm:t>
        <a:bodyPr/>
        <a:lstStyle/>
        <a:p>
          <a:r>
            <a:rPr lang="en-GB" sz="2000" dirty="0" err="1" smtClean="0">
              <a:solidFill>
                <a:schemeClr val="tx1"/>
              </a:solidFill>
              <a:latin typeface="Lucida Sans" panose="020B0602030504020204" pitchFamily="34" charset="0"/>
            </a:rPr>
            <a:t>Problemau</a:t>
          </a:r>
          <a:r>
            <a:rPr lang="en-GB" sz="2000" dirty="0" smtClean="0">
              <a:solidFill>
                <a:schemeClr val="tx1"/>
              </a:solidFill>
              <a:latin typeface="Lucida Sans" panose="020B0602030504020204" pitchFamily="34" charset="0"/>
            </a:rPr>
            <a:t> </a:t>
          </a:r>
          <a:r>
            <a:rPr lang="en-GB" sz="2000" dirty="0" err="1" smtClean="0">
              <a:solidFill>
                <a:schemeClr val="tx1"/>
              </a:solidFill>
              <a:latin typeface="Lucida Sans" panose="020B0602030504020204" pitchFamily="34" charset="0"/>
            </a:rPr>
            <a:t>ymddygiadol</a:t>
          </a:r>
          <a:endParaRPr lang="en-GB" sz="2000" dirty="0" smtClean="0">
            <a:solidFill>
              <a:schemeClr val="tx1"/>
            </a:solidFill>
            <a:latin typeface="Lucida Sans" panose="020B0602030504020204" pitchFamily="34" charset="0"/>
          </a:endParaRPr>
        </a:p>
        <a:p>
          <a:r>
            <a:rPr lang="en-GB" sz="2000" dirty="0" smtClean="0">
              <a:solidFill>
                <a:srgbClr val="0000FF"/>
              </a:solidFill>
              <a:latin typeface="Lucida Sans" panose="020B0602030504020204" pitchFamily="34" charset="0"/>
            </a:rPr>
            <a:t>Behavioural problems</a:t>
          </a:r>
          <a:endParaRPr lang="en-GB" sz="2000" dirty="0">
            <a:solidFill>
              <a:srgbClr val="0000FF"/>
            </a:solidFill>
            <a:latin typeface="Lucida Sans" panose="020B0602030504020204" pitchFamily="34" charset="0"/>
          </a:endParaRPr>
        </a:p>
      </dgm:t>
    </dgm:pt>
    <dgm:pt modelId="{F3F7483E-20B1-4BED-B3FC-F15A8C998355}" type="parTrans" cxnId="{2DE2BCCE-7BDD-48FA-8D8A-3F0B65139D99}">
      <dgm:prSet/>
      <dgm:spPr/>
      <dgm:t>
        <a:bodyPr/>
        <a:lstStyle/>
        <a:p>
          <a:endParaRPr lang="en-GB"/>
        </a:p>
      </dgm:t>
    </dgm:pt>
    <dgm:pt modelId="{81012EC6-0598-4184-A22B-35B040264287}" type="sibTrans" cxnId="{2DE2BCCE-7BDD-48FA-8D8A-3F0B65139D99}">
      <dgm:prSet/>
      <dgm:spPr/>
      <dgm:t>
        <a:bodyPr/>
        <a:lstStyle/>
        <a:p>
          <a:endParaRPr lang="en-GB"/>
        </a:p>
      </dgm:t>
    </dgm:pt>
    <dgm:pt modelId="{5388BEA8-D728-421C-8750-7E6F32C8121A}">
      <dgm:prSet phldrT="[Text]" custT="1"/>
      <dgm:spPr/>
      <dgm:t>
        <a:bodyPr/>
        <a:lstStyle/>
        <a:p>
          <a:r>
            <a:rPr lang="en-GB" sz="2000" dirty="0" err="1" smtClean="0">
              <a:solidFill>
                <a:schemeClr val="tx1"/>
              </a:solidFill>
              <a:latin typeface="Lucida Sans" panose="020B0602030504020204" pitchFamily="34" charset="0"/>
            </a:rPr>
            <a:t>Oediad</a:t>
          </a:r>
          <a:r>
            <a:rPr lang="en-GB" sz="2000" dirty="0" smtClean="0">
              <a:solidFill>
                <a:schemeClr val="tx1"/>
              </a:solidFill>
              <a:latin typeface="Lucida Sans" panose="020B0602030504020204" pitchFamily="34" charset="0"/>
            </a:rPr>
            <a:t> </a:t>
          </a:r>
          <a:r>
            <a:rPr lang="en-GB" sz="2000" dirty="0" err="1" smtClean="0">
              <a:solidFill>
                <a:schemeClr val="tx1"/>
              </a:solidFill>
              <a:latin typeface="Lucida Sans" panose="020B0602030504020204" pitchFamily="34" charset="0"/>
            </a:rPr>
            <a:t>mewn</a:t>
          </a:r>
          <a:r>
            <a:rPr lang="en-GB" sz="2000" dirty="0" smtClean="0">
              <a:solidFill>
                <a:schemeClr val="tx1"/>
              </a:solidFill>
              <a:latin typeface="Lucida Sans" panose="020B0602030504020204" pitchFamily="34" charset="0"/>
            </a:rPr>
            <a:t> </a:t>
          </a:r>
          <a:r>
            <a:rPr lang="en-GB" sz="2000" dirty="0" err="1" smtClean="0">
              <a:solidFill>
                <a:schemeClr val="tx1"/>
              </a:solidFill>
              <a:latin typeface="Lucida Sans" panose="020B0602030504020204" pitchFamily="34" charset="0"/>
            </a:rPr>
            <a:t>parodrwydd</a:t>
          </a:r>
          <a:r>
            <a:rPr lang="en-GB" sz="2000" dirty="0" smtClean="0">
              <a:solidFill>
                <a:schemeClr val="tx1"/>
              </a:solidFill>
              <a:latin typeface="Lucida Sans" panose="020B0602030504020204" pitchFamily="34" charset="0"/>
            </a:rPr>
            <a:t> </a:t>
          </a:r>
          <a:r>
            <a:rPr lang="en-GB" sz="2000" dirty="0" err="1" smtClean="0">
              <a:solidFill>
                <a:schemeClr val="tx1"/>
              </a:solidFill>
              <a:latin typeface="Lucida Sans" panose="020B0602030504020204" pitchFamily="34" charset="0"/>
            </a:rPr>
            <a:t>ysgol</a:t>
          </a:r>
          <a:endParaRPr lang="en-GB" sz="2000" dirty="0" smtClean="0">
            <a:solidFill>
              <a:schemeClr val="tx1"/>
            </a:solidFill>
            <a:latin typeface="Lucida Sans" panose="020B0602030504020204" pitchFamily="34" charset="0"/>
          </a:endParaRPr>
        </a:p>
        <a:p>
          <a:r>
            <a:rPr lang="en-GB" sz="2000" dirty="0" smtClean="0">
              <a:solidFill>
                <a:srgbClr val="0000FF"/>
              </a:solidFill>
              <a:latin typeface="Lucida Sans" panose="020B0602030504020204" pitchFamily="34" charset="0"/>
            </a:rPr>
            <a:t>Delays in school readiness</a:t>
          </a:r>
          <a:endParaRPr lang="en-GB" sz="2000" dirty="0">
            <a:solidFill>
              <a:srgbClr val="0000FF"/>
            </a:solidFill>
            <a:latin typeface="Lucida Sans" panose="020B0602030504020204" pitchFamily="34" charset="0"/>
          </a:endParaRPr>
        </a:p>
      </dgm:t>
    </dgm:pt>
    <dgm:pt modelId="{F6AA79A4-DA8B-4411-A20C-F334782BB2F3}" type="parTrans" cxnId="{B8731E35-7085-4F7E-B999-00EDBF1E4794}">
      <dgm:prSet/>
      <dgm:spPr/>
      <dgm:t>
        <a:bodyPr/>
        <a:lstStyle/>
        <a:p>
          <a:endParaRPr lang="en-GB"/>
        </a:p>
      </dgm:t>
    </dgm:pt>
    <dgm:pt modelId="{A3DF8111-9A58-43F6-8C2C-1326571E3DFE}" type="sibTrans" cxnId="{B8731E35-7085-4F7E-B999-00EDBF1E4794}">
      <dgm:prSet/>
      <dgm:spPr/>
      <dgm:t>
        <a:bodyPr/>
        <a:lstStyle/>
        <a:p>
          <a:endParaRPr lang="en-GB"/>
        </a:p>
      </dgm:t>
    </dgm:pt>
    <dgm:pt modelId="{302650B2-BE42-4671-807A-B116E5DBDF7E}">
      <dgm:prSet phldrT="[Text]" custT="1"/>
      <dgm:spPr/>
      <dgm:t>
        <a:bodyPr/>
        <a:lstStyle/>
        <a:p>
          <a:r>
            <a:rPr lang="en-GB" sz="2000" dirty="0" err="1" smtClean="0">
              <a:solidFill>
                <a:schemeClr val="tx1"/>
              </a:solidFill>
              <a:latin typeface="Lucida Sans" panose="020B0602030504020204" pitchFamily="34" charset="0"/>
            </a:rPr>
            <a:t>Straen</a:t>
          </a:r>
          <a:endParaRPr lang="en-GB" sz="2000" dirty="0" smtClean="0">
            <a:solidFill>
              <a:schemeClr val="tx1"/>
            </a:solidFill>
            <a:latin typeface="Lucida Sans" panose="020B0602030504020204" pitchFamily="34" charset="0"/>
          </a:endParaRPr>
        </a:p>
        <a:p>
          <a:r>
            <a:rPr lang="en-GB" sz="2000" dirty="0" smtClean="0">
              <a:solidFill>
                <a:srgbClr val="0000FF"/>
              </a:solidFill>
              <a:latin typeface="Lucida Sans" panose="020B0602030504020204" pitchFamily="34" charset="0"/>
            </a:rPr>
            <a:t>Stress</a:t>
          </a:r>
          <a:endParaRPr lang="en-GB" sz="2000" dirty="0">
            <a:solidFill>
              <a:srgbClr val="0000FF"/>
            </a:solidFill>
            <a:latin typeface="Lucida Sans" panose="020B0602030504020204" pitchFamily="34" charset="0"/>
          </a:endParaRPr>
        </a:p>
      </dgm:t>
    </dgm:pt>
    <dgm:pt modelId="{933E3064-B02B-4A4A-A936-E8DFFE2BE89B}" type="parTrans" cxnId="{4091AD1B-F155-453E-976E-B073B0E7DB9B}">
      <dgm:prSet/>
      <dgm:spPr/>
      <dgm:t>
        <a:bodyPr/>
        <a:lstStyle/>
        <a:p>
          <a:endParaRPr lang="en-GB"/>
        </a:p>
      </dgm:t>
    </dgm:pt>
    <dgm:pt modelId="{44EF6B5E-3221-416D-9FC1-43BB5C6CC6EB}" type="sibTrans" cxnId="{4091AD1B-F155-453E-976E-B073B0E7DB9B}">
      <dgm:prSet/>
      <dgm:spPr/>
      <dgm:t>
        <a:bodyPr/>
        <a:lstStyle/>
        <a:p>
          <a:endParaRPr lang="en-GB"/>
        </a:p>
      </dgm:t>
    </dgm:pt>
    <dgm:pt modelId="{47B4EE68-BB1B-4E0A-A8E0-C78539E5ABB3}" type="pres">
      <dgm:prSet presAssocID="{35EEE5B1-4A94-4BFD-80DC-F69FC9E6BA87}" presName="hierChild1" presStyleCnt="0">
        <dgm:presLayoutVars>
          <dgm:orgChart val="1"/>
          <dgm:chPref val="1"/>
          <dgm:dir/>
          <dgm:animOne val="branch"/>
          <dgm:animLvl val="lvl"/>
          <dgm:resizeHandles/>
        </dgm:presLayoutVars>
      </dgm:prSet>
      <dgm:spPr/>
      <dgm:t>
        <a:bodyPr/>
        <a:lstStyle/>
        <a:p>
          <a:endParaRPr lang="en-US"/>
        </a:p>
      </dgm:t>
    </dgm:pt>
    <dgm:pt modelId="{F4D14209-57CB-459E-91C2-E8C2F50AEDC4}" type="pres">
      <dgm:prSet presAssocID="{FBFC211E-694B-47C9-B70E-B6875633418B}" presName="hierRoot1" presStyleCnt="0">
        <dgm:presLayoutVars>
          <dgm:hierBranch val="init"/>
        </dgm:presLayoutVars>
      </dgm:prSet>
      <dgm:spPr/>
    </dgm:pt>
    <dgm:pt modelId="{98F00897-54E1-439D-B3B6-DEFE17BEDC28}" type="pres">
      <dgm:prSet presAssocID="{FBFC211E-694B-47C9-B70E-B6875633418B}" presName="rootComposite1" presStyleCnt="0"/>
      <dgm:spPr/>
    </dgm:pt>
    <dgm:pt modelId="{68B1CDCD-83DD-4E91-B5E8-59BE0ADC5AA3}" type="pres">
      <dgm:prSet presAssocID="{FBFC211E-694B-47C9-B70E-B6875633418B}" presName="rootText1" presStyleLbl="node0" presStyleIdx="0" presStyleCnt="1" custScaleX="248452">
        <dgm:presLayoutVars>
          <dgm:chPref val="3"/>
        </dgm:presLayoutVars>
      </dgm:prSet>
      <dgm:spPr/>
      <dgm:t>
        <a:bodyPr/>
        <a:lstStyle/>
        <a:p>
          <a:endParaRPr lang="en-US"/>
        </a:p>
      </dgm:t>
    </dgm:pt>
    <dgm:pt modelId="{51CF7FF2-E9BC-4BED-942B-B1814A7187B8}" type="pres">
      <dgm:prSet presAssocID="{FBFC211E-694B-47C9-B70E-B6875633418B}" presName="rootConnector1" presStyleLbl="node1" presStyleIdx="0" presStyleCnt="0"/>
      <dgm:spPr/>
      <dgm:t>
        <a:bodyPr/>
        <a:lstStyle/>
        <a:p>
          <a:endParaRPr lang="en-US"/>
        </a:p>
      </dgm:t>
    </dgm:pt>
    <dgm:pt modelId="{39F91CBF-1B3D-489F-B1CC-E755BBD5DCC8}" type="pres">
      <dgm:prSet presAssocID="{FBFC211E-694B-47C9-B70E-B6875633418B}" presName="hierChild2" presStyleCnt="0"/>
      <dgm:spPr/>
    </dgm:pt>
    <dgm:pt modelId="{41BB99E9-67A2-4E86-A5B5-58AADEE56478}" type="pres">
      <dgm:prSet presAssocID="{F3F7483E-20B1-4BED-B3FC-F15A8C998355}" presName="Name37" presStyleLbl="parChTrans1D2" presStyleIdx="0" presStyleCnt="4"/>
      <dgm:spPr/>
      <dgm:t>
        <a:bodyPr/>
        <a:lstStyle/>
        <a:p>
          <a:endParaRPr lang="en-US"/>
        </a:p>
      </dgm:t>
    </dgm:pt>
    <dgm:pt modelId="{722A3E1B-2078-4FBA-BFD2-BAC0AB4A26A1}" type="pres">
      <dgm:prSet presAssocID="{8AC9FECA-7472-4E56-8893-B162AD703130}" presName="hierRoot2" presStyleCnt="0">
        <dgm:presLayoutVars>
          <dgm:hierBranch val="init"/>
        </dgm:presLayoutVars>
      </dgm:prSet>
      <dgm:spPr/>
    </dgm:pt>
    <dgm:pt modelId="{2B9E475C-CBC6-423C-817A-4D7A9AD36E68}" type="pres">
      <dgm:prSet presAssocID="{8AC9FECA-7472-4E56-8893-B162AD703130}" presName="rootComposite" presStyleCnt="0"/>
      <dgm:spPr/>
    </dgm:pt>
    <dgm:pt modelId="{60783FA9-B5D6-487E-888E-DC7FCA6D0821}" type="pres">
      <dgm:prSet presAssocID="{8AC9FECA-7472-4E56-8893-B162AD703130}" presName="rootText" presStyleLbl="node2" presStyleIdx="0" presStyleCnt="3" custScaleX="150845" custScaleY="156990">
        <dgm:presLayoutVars>
          <dgm:chPref val="3"/>
        </dgm:presLayoutVars>
      </dgm:prSet>
      <dgm:spPr/>
      <dgm:t>
        <a:bodyPr/>
        <a:lstStyle/>
        <a:p>
          <a:endParaRPr lang="en-GB"/>
        </a:p>
      </dgm:t>
    </dgm:pt>
    <dgm:pt modelId="{E44418A7-ADF0-4EFD-9FDC-F78002AC168A}" type="pres">
      <dgm:prSet presAssocID="{8AC9FECA-7472-4E56-8893-B162AD703130}" presName="rootConnector" presStyleLbl="node2" presStyleIdx="0" presStyleCnt="3"/>
      <dgm:spPr/>
      <dgm:t>
        <a:bodyPr/>
        <a:lstStyle/>
        <a:p>
          <a:endParaRPr lang="en-US"/>
        </a:p>
      </dgm:t>
    </dgm:pt>
    <dgm:pt modelId="{6A5BE271-CDC4-4E9E-BEE1-5D7E5F377F07}" type="pres">
      <dgm:prSet presAssocID="{8AC9FECA-7472-4E56-8893-B162AD703130}" presName="hierChild4" presStyleCnt="0"/>
      <dgm:spPr/>
    </dgm:pt>
    <dgm:pt modelId="{7267CDB3-5E87-454F-8975-D0BA7D3D341A}" type="pres">
      <dgm:prSet presAssocID="{8AC9FECA-7472-4E56-8893-B162AD703130}" presName="hierChild5" presStyleCnt="0"/>
      <dgm:spPr/>
    </dgm:pt>
    <dgm:pt modelId="{013457A0-30EA-4024-9245-5F8E04FE0E03}" type="pres">
      <dgm:prSet presAssocID="{F6AA79A4-DA8B-4411-A20C-F334782BB2F3}" presName="Name37" presStyleLbl="parChTrans1D2" presStyleIdx="1" presStyleCnt="4"/>
      <dgm:spPr/>
      <dgm:t>
        <a:bodyPr/>
        <a:lstStyle/>
        <a:p>
          <a:endParaRPr lang="en-US"/>
        </a:p>
      </dgm:t>
    </dgm:pt>
    <dgm:pt modelId="{EA587878-A261-4D9F-B783-D084E373B90D}" type="pres">
      <dgm:prSet presAssocID="{5388BEA8-D728-421C-8750-7E6F32C8121A}" presName="hierRoot2" presStyleCnt="0">
        <dgm:presLayoutVars>
          <dgm:hierBranch val="init"/>
        </dgm:presLayoutVars>
      </dgm:prSet>
      <dgm:spPr/>
    </dgm:pt>
    <dgm:pt modelId="{7E05A84E-F7E7-439B-A3A9-981704B17B9D}" type="pres">
      <dgm:prSet presAssocID="{5388BEA8-D728-421C-8750-7E6F32C8121A}" presName="rootComposite" presStyleCnt="0"/>
      <dgm:spPr/>
    </dgm:pt>
    <dgm:pt modelId="{0556AC41-8B96-4384-ADFA-8966CD072030}" type="pres">
      <dgm:prSet presAssocID="{5388BEA8-D728-421C-8750-7E6F32C8121A}" presName="rootText" presStyleLbl="node2" presStyleIdx="1" presStyleCnt="3" custScaleY="283993">
        <dgm:presLayoutVars>
          <dgm:chPref val="3"/>
        </dgm:presLayoutVars>
      </dgm:prSet>
      <dgm:spPr/>
      <dgm:t>
        <a:bodyPr/>
        <a:lstStyle/>
        <a:p>
          <a:endParaRPr lang="en-GB"/>
        </a:p>
      </dgm:t>
    </dgm:pt>
    <dgm:pt modelId="{010E488D-6CBE-4AF5-8E77-8904AB4EE4EF}" type="pres">
      <dgm:prSet presAssocID="{5388BEA8-D728-421C-8750-7E6F32C8121A}" presName="rootConnector" presStyleLbl="node2" presStyleIdx="1" presStyleCnt="3"/>
      <dgm:spPr/>
      <dgm:t>
        <a:bodyPr/>
        <a:lstStyle/>
        <a:p>
          <a:endParaRPr lang="en-US"/>
        </a:p>
      </dgm:t>
    </dgm:pt>
    <dgm:pt modelId="{AD0A367C-57BD-4C4D-B174-D1969099330D}" type="pres">
      <dgm:prSet presAssocID="{5388BEA8-D728-421C-8750-7E6F32C8121A}" presName="hierChild4" presStyleCnt="0"/>
      <dgm:spPr/>
    </dgm:pt>
    <dgm:pt modelId="{C53A38CA-FA94-4E63-B2EC-0E079F55D60C}" type="pres">
      <dgm:prSet presAssocID="{5388BEA8-D728-421C-8750-7E6F32C8121A}" presName="hierChild5" presStyleCnt="0"/>
      <dgm:spPr/>
    </dgm:pt>
    <dgm:pt modelId="{BDC218F5-495D-4FEF-944F-9610908B7D01}" type="pres">
      <dgm:prSet presAssocID="{933E3064-B02B-4A4A-A936-E8DFFE2BE89B}" presName="Name37" presStyleLbl="parChTrans1D2" presStyleIdx="2" presStyleCnt="4"/>
      <dgm:spPr/>
      <dgm:t>
        <a:bodyPr/>
        <a:lstStyle/>
        <a:p>
          <a:endParaRPr lang="en-US"/>
        </a:p>
      </dgm:t>
    </dgm:pt>
    <dgm:pt modelId="{46B1776F-51A4-472F-A695-50F49939B04E}" type="pres">
      <dgm:prSet presAssocID="{302650B2-BE42-4671-807A-B116E5DBDF7E}" presName="hierRoot2" presStyleCnt="0">
        <dgm:presLayoutVars>
          <dgm:hierBranch val="init"/>
        </dgm:presLayoutVars>
      </dgm:prSet>
      <dgm:spPr/>
    </dgm:pt>
    <dgm:pt modelId="{BDE26136-1A8C-44DF-95A9-B4CEEC2081F6}" type="pres">
      <dgm:prSet presAssocID="{302650B2-BE42-4671-807A-B116E5DBDF7E}" presName="rootComposite" presStyleCnt="0"/>
      <dgm:spPr/>
    </dgm:pt>
    <dgm:pt modelId="{80B99DD4-1B7A-4040-ADCB-5D83975096AC}" type="pres">
      <dgm:prSet presAssocID="{302650B2-BE42-4671-807A-B116E5DBDF7E}" presName="rootText" presStyleLbl="node2" presStyleIdx="2" presStyleCnt="3">
        <dgm:presLayoutVars>
          <dgm:chPref val="3"/>
        </dgm:presLayoutVars>
      </dgm:prSet>
      <dgm:spPr/>
      <dgm:t>
        <a:bodyPr/>
        <a:lstStyle/>
        <a:p>
          <a:endParaRPr lang="en-GB"/>
        </a:p>
      </dgm:t>
    </dgm:pt>
    <dgm:pt modelId="{9BF723E2-23ED-47F5-B2F0-EF0884DA2D7A}" type="pres">
      <dgm:prSet presAssocID="{302650B2-BE42-4671-807A-B116E5DBDF7E}" presName="rootConnector" presStyleLbl="node2" presStyleIdx="2" presStyleCnt="3"/>
      <dgm:spPr/>
      <dgm:t>
        <a:bodyPr/>
        <a:lstStyle/>
        <a:p>
          <a:endParaRPr lang="en-US"/>
        </a:p>
      </dgm:t>
    </dgm:pt>
    <dgm:pt modelId="{B99E995D-DB3D-4E37-A3E9-F0279FE3B0E6}" type="pres">
      <dgm:prSet presAssocID="{302650B2-BE42-4671-807A-B116E5DBDF7E}" presName="hierChild4" presStyleCnt="0"/>
      <dgm:spPr/>
    </dgm:pt>
    <dgm:pt modelId="{37C56200-6B1E-4CD7-9E88-BD960F1BE8E2}" type="pres">
      <dgm:prSet presAssocID="{302650B2-BE42-4671-807A-B116E5DBDF7E}" presName="hierChild5" presStyleCnt="0"/>
      <dgm:spPr/>
    </dgm:pt>
    <dgm:pt modelId="{0C1FD818-29F0-49BE-9821-53C71CA2A73E}" type="pres">
      <dgm:prSet presAssocID="{FBFC211E-694B-47C9-B70E-B6875633418B}" presName="hierChild3" presStyleCnt="0"/>
      <dgm:spPr/>
    </dgm:pt>
    <dgm:pt modelId="{10BE55F5-14F7-49EB-9CF7-35D8EECEBEAB}" type="pres">
      <dgm:prSet presAssocID="{3DEC96CC-178E-470A-91FD-5D413EAF1D01}" presName="Name111" presStyleLbl="parChTrans1D2" presStyleIdx="3" presStyleCnt="4"/>
      <dgm:spPr/>
      <dgm:t>
        <a:bodyPr/>
        <a:lstStyle/>
        <a:p>
          <a:endParaRPr lang="en-US"/>
        </a:p>
      </dgm:t>
    </dgm:pt>
    <dgm:pt modelId="{AAA33860-5975-4C93-8BDA-8E4CE74C8FB4}" type="pres">
      <dgm:prSet presAssocID="{1B60160F-9F7B-4B76-8F05-06DAB36E47E9}" presName="hierRoot3" presStyleCnt="0">
        <dgm:presLayoutVars>
          <dgm:hierBranch val="init"/>
        </dgm:presLayoutVars>
      </dgm:prSet>
      <dgm:spPr/>
    </dgm:pt>
    <dgm:pt modelId="{72A5E3A7-D0F3-41C6-8F80-002A716C4DE5}" type="pres">
      <dgm:prSet presAssocID="{1B60160F-9F7B-4B76-8F05-06DAB36E47E9}" presName="rootComposite3" presStyleCnt="0"/>
      <dgm:spPr/>
    </dgm:pt>
    <dgm:pt modelId="{19C91B67-3389-4E0F-B3E7-603C6DEEDB39}" type="pres">
      <dgm:prSet presAssocID="{1B60160F-9F7B-4B76-8F05-06DAB36E47E9}" presName="rootText3" presStyleLbl="asst1" presStyleIdx="0" presStyleCnt="1" custScaleX="257213" custScaleY="113656">
        <dgm:presLayoutVars>
          <dgm:chPref val="3"/>
        </dgm:presLayoutVars>
      </dgm:prSet>
      <dgm:spPr/>
      <dgm:t>
        <a:bodyPr/>
        <a:lstStyle/>
        <a:p>
          <a:endParaRPr lang="en-US"/>
        </a:p>
      </dgm:t>
    </dgm:pt>
    <dgm:pt modelId="{0AD10CD8-2D46-40BA-A340-6D97F2567150}" type="pres">
      <dgm:prSet presAssocID="{1B60160F-9F7B-4B76-8F05-06DAB36E47E9}" presName="rootConnector3" presStyleLbl="asst1" presStyleIdx="0" presStyleCnt="1"/>
      <dgm:spPr/>
      <dgm:t>
        <a:bodyPr/>
        <a:lstStyle/>
        <a:p>
          <a:endParaRPr lang="en-US"/>
        </a:p>
      </dgm:t>
    </dgm:pt>
    <dgm:pt modelId="{C9998A41-AFC3-4756-9C9D-62071130F327}" type="pres">
      <dgm:prSet presAssocID="{1B60160F-9F7B-4B76-8F05-06DAB36E47E9}" presName="hierChild6" presStyleCnt="0"/>
      <dgm:spPr/>
    </dgm:pt>
    <dgm:pt modelId="{94181581-9D11-437B-B6A9-A66ADD2CA28C}" type="pres">
      <dgm:prSet presAssocID="{1B60160F-9F7B-4B76-8F05-06DAB36E47E9}" presName="hierChild7" presStyleCnt="0"/>
      <dgm:spPr/>
    </dgm:pt>
  </dgm:ptLst>
  <dgm:cxnLst>
    <dgm:cxn modelId="{A4EA61AB-2066-4D14-BAA7-5E50CDD84643}" type="presOf" srcId="{F6AA79A4-DA8B-4411-A20C-F334782BB2F3}" destId="{013457A0-30EA-4024-9245-5F8E04FE0E03}" srcOrd="0" destOrd="0" presId="urn:microsoft.com/office/officeart/2005/8/layout/orgChart1"/>
    <dgm:cxn modelId="{FEE7B0E3-4B2E-4A0E-A22E-29CA7C264B11}" type="presOf" srcId="{3DEC96CC-178E-470A-91FD-5D413EAF1D01}" destId="{10BE55F5-14F7-49EB-9CF7-35D8EECEBEAB}" srcOrd="0" destOrd="0" presId="urn:microsoft.com/office/officeart/2005/8/layout/orgChart1"/>
    <dgm:cxn modelId="{1137C144-546A-4750-AF91-AB686DB17520}" type="presOf" srcId="{1B60160F-9F7B-4B76-8F05-06DAB36E47E9}" destId="{19C91B67-3389-4E0F-B3E7-603C6DEEDB39}" srcOrd="0" destOrd="0" presId="urn:microsoft.com/office/officeart/2005/8/layout/orgChart1"/>
    <dgm:cxn modelId="{2DE2BCCE-7BDD-48FA-8D8A-3F0B65139D99}" srcId="{FBFC211E-694B-47C9-B70E-B6875633418B}" destId="{8AC9FECA-7472-4E56-8893-B162AD703130}" srcOrd="1" destOrd="0" parTransId="{F3F7483E-20B1-4BED-B3FC-F15A8C998355}" sibTransId="{81012EC6-0598-4184-A22B-35B040264287}"/>
    <dgm:cxn modelId="{B8731E35-7085-4F7E-B999-00EDBF1E4794}" srcId="{FBFC211E-694B-47C9-B70E-B6875633418B}" destId="{5388BEA8-D728-421C-8750-7E6F32C8121A}" srcOrd="2" destOrd="0" parTransId="{F6AA79A4-DA8B-4411-A20C-F334782BB2F3}" sibTransId="{A3DF8111-9A58-43F6-8C2C-1326571E3DFE}"/>
    <dgm:cxn modelId="{10BD69F6-A04A-4ED5-8A5D-5A7D2DC0E26B}" type="presOf" srcId="{8AC9FECA-7472-4E56-8893-B162AD703130}" destId="{60783FA9-B5D6-487E-888E-DC7FCA6D0821}" srcOrd="0" destOrd="0" presId="urn:microsoft.com/office/officeart/2005/8/layout/orgChart1"/>
    <dgm:cxn modelId="{2F5BDE22-3B42-456B-B582-37C1B8C9D280}" type="presOf" srcId="{302650B2-BE42-4671-807A-B116E5DBDF7E}" destId="{80B99DD4-1B7A-4040-ADCB-5D83975096AC}" srcOrd="0" destOrd="0" presId="urn:microsoft.com/office/officeart/2005/8/layout/orgChart1"/>
    <dgm:cxn modelId="{D0A493AB-964A-47A3-8FEB-A107F5AD05A1}" type="presOf" srcId="{1B60160F-9F7B-4B76-8F05-06DAB36E47E9}" destId="{0AD10CD8-2D46-40BA-A340-6D97F2567150}" srcOrd="1" destOrd="0" presId="urn:microsoft.com/office/officeart/2005/8/layout/orgChart1"/>
    <dgm:cxn modelId="{65B18653-ADAE-4BB0-9B3B-30C89B6623B1}" type="presOf" srcId="{FBFC211E-694B-47C9-B70E-B6875633418B}" destId="{68B1CDCD-83DD-4E91-B5E8-59BE0ADC5AA3}" srcOrd="0" destOrd="0" presId="urn:microsoft.com/office/officeart/2005/8/layout/orgChart1"/>
    <dgm:cxn modelId="{F413366C-773F-4235-9171-F8987F39D21E}" srcId="{35EEE5B1-4A94-4BFD-80DC-F69FC9E6BA87}" destId="{FBFC211E-694B-47C9-B70E-B6875633418B}" srcOrd="0" destOrd="0" parTransId="{FED95A09-4213-4143-998C-F5A5D436D9E6}" sibTransId="{B7824100-6FFB-41CD-8414-5576664FE812}"/>
    <dgm:cxn modelId="{4091AD1B-F155-453E-976E-B073B0E7DB9B}" srcId="{FBFC211E-694B-47C9-B70E-B6875633418B}" destId="{302650B2-BE42-4671-807A-B116E5DBDF7E}" srcOrd="3" destOrd="0" parTransId="{933E3064-B02B-4A4A-A936-E8DFFE2BE89B}" sibTransId="{44EF6B5E-3221-416D-9FC1-43BB5C6CC6EB}"/>
    <dgm:cxn modelId="{630D07CE-DE19-4811-9C84-129029D5D946}" type="presOf" srcId="{FBFC211E-694B-47C9-B70E-B6875633418B}" destId="{51CF7FF2-E9BC-4BED-942B-B1814A7187B8}" srcOrd="1" destOrd="0" presId="urn:microsoft.com/office/officeart/2005/8/layout/orgChart1"/>
    <dgm:cxn modelId="{F3D00AE8-DD34-47FD-96B8-BCBDA8EB6963}" type="presOf" srcId="{F3F7483E-20B1-4BED-B3FC-F15A8C998355}" destId="{41BB99E9-67A2-4E86-A5B5-58AADEE56478}" srcOrd="0" destOrd="0" presId="urn:microsoft.com/office/officeart/2005/8/layout/orgChart1"/>
    <dgm:cxn modelId="{BB67F625-2CBD-4304-BDF9-AECE16050E62}" type="presOf" srcId="{5388BEA8-D728-421C-8750-7E6F32C8121A}" destId="{0556AC41-8B96-4384-ADFA-8966CD072030}" srcOrd="0" destOrd="0" presId="urn:microsoft.com/office/officeart/2005/8/layout/orgChart1"/>
    <dgm:cxn modelId="{767AFEE9-0156-4E29-9728-B976ECCC8639}" type="presOf" srcId="{933E3064-B02B-4A4A-A936-E8DFFE2BE89B}" destId="{BDC218F5-495D-4FEF-944F-9610908B7D01}" srcOrd="0" destOrd="0" presId="urn:microsoft.com/office/officeart/2005/8/layout/orgChart1"/>
    <dgm:cxn modelId="{6E7F858A-32EE-4203-AC0F-0D656559A363}" type="presOf" srcId="{5388BEA8-D728-421C-8750-7E6F32C8121A}" destId="{010E488D-6CBE-4AF5-8E77-8904AB4EE4EF}" srcOrd="1" destOrd="0" presId="urn:microsoft.com/office/officeart/2005/8/layout/orgChart1"/>
    <dgm:cxn modelId="{70C7FA21-50CB-40A9-8E50-1D15E886801E}" type="presOf" srcId="{302650B2-BE42-4671-807A-B116E5DBDF7E}" destId="{9BF723E2-23ED-47F5-B2F0-EF0884DA2D7A}" srcOrd="1" destOrd="0" presId="urn:microsoft.com/office/officeart/2005/8/layout/orgChart1"/>
    <dgm:cxn modelId="{F0EF4D02-66C7-479A-89D1-D77183AB6AA2}" type="presOf" srcId="{35EEE5B1-4A94-4BFD-80DC-F69FC9E6BA87}" destId="{47B4EE68-BB1B-4E0A-A8E0-C78539E5ABB3}" srcOrd="0" destOrd="0" presId="urn:microsoft.com/office/officeart/2005/8/layout/orgChart1"/>
    <dgm:cxn modelId="{59046C6F-185C-4C3E-93E2-6D235E6F6E6E}" srcId="{FBFC211E-694B-47C9-B70E-B6875633418B}" destId="{1B60160F-9F7B-4B76-8F05-06DAB36E47E9}" srcOrd="0" destOrd="0" parTransId="{3DEC96CC-178E-470A-91FD-5D413EAF1D01}" sibTransId="{426E2A19-3492-4D5F-A586-4320F34306EF}"/>
    <dgm:cxn modelId="{D4FC6F81-3858-4A8E-9C9F-9EAE25BD0EE4}" type="presOf" srcId="{8AC9FECA-7472-4E56-8893-B162AD703130}" destId="{E44418A7-ADF0-4EFD-9FDC-F78002AC168A}" srcOrd="1" destOrd="0" presId="urn:microsoft.com/office/officeart/2005/8/layout/orgChart1"/>
    <dgm:cxn modelId="{16BC4DD2-77BB-4E92-95C5-E85A6C8851EB}" type="presParOf" srcId="{47B4EE68-BB1B-4E0A-A8E0-C78539E5ABB3}" destId="{F4D14209-57CB-459E-91C2-E8C2F50AEDC4}" srcOrd="0" destOrd="0" presId="urn:microsoft.com/office/officeart/2005/8/layout/orgChart1"/>
    <dgm:cxn modelId="{B236024A-B7E4-49DB-9425-6CD8795E1590}" type="presParOf" srcId="{F4D14209-57CB-459E-91C2-E8C2F50AEDC4}" destId="{98F00897-54E1-439D-B3B6-DEFE17BEDC28}" srcOrd="0" destOrd="0" presId="urn:microsoft.com/office/officeart/2005/8/layout/orgChart1"/>
    <dgm:cxn modelId="{CB1DBBE5-AB45-4232-83E3-0024D9829106}" type="presParOf" srcId="{98F00897-54E1-439D-B3B6-DEFE17BEDC28}" destId="{68B1CDCD-83DD-4E91-B5E8-59BE0ADC5AA3}" srcOrd="0" destOrd="0" presId="urn:microsoft.com/office/officeart/2005/8/layout/orgChart1"/>
    <dgm:cxn modelId="{3DE66AD7-9E46-410C-ADF2-22F46E3C9465}" type="presParOf" srcId="{98F00897-54E1-439D-B3B6-DEFE17BEDC28}" destId="{51CF7FF2-E9BC-4BED-942B-B1814A7187B8}" srcOrd="1" destOrd="0" presId="urn:microsoft.com/office/officeart/2005/8/layout/orgChart1"/>
    <dgm:cxn modelId="{615B7C27-FDE4-42BD-8040-A1E03559F800}" type="presParOf" srcId="{F4D14209-57CB-459E-91C2-E8C2F50AEDC4}" destId="{39F91CBF-1B3D-489F-B1CC-E755BBD5DCC8}" srcOrd="1" destOrd="0" presId="urn:microsoft.com/office/officeart/2005/8/layout/orgChart1"/>
    <dgm:cxn modelId="{E68CFD91-572D-4F37-B4A6-DB727A86EA0E}" type="presParOf" srcId="{39F91CBF-1B3D-489F-B1CC-E755BBD5DCC8}" destId="{41BB99E9-67A2-4E86-A5B5-58AADEE56478}" srcOrd="0" destOrd="0" presId="urn:microsoft.com/office/officeart/2005/8/layout/orgChart1"/>
    <dgm:cxn modelId="{5615ACF7-128C-43A6-9117-1695502F5C91}" type="presParOf" srcId="{39F91CBF-1B3D-489F-B1CC-E755BBD5DCC8}" destId="{722A3E1B-2078-4FBA-BFD2-BAC0AB4A26A1}" srcOrd="1" destOrd="0" presId="urn:microsoft.com/office/officeart/2005/8/layout/orgChart1"/>
    <dgm:cxn modelId="{32719971-6FBC-4F0E-8CDC-D191F8FA1759}" type="presParOf" srcId="{722A3E1B-2078-4FBA-BFD2-BAC0AB4A26A1}" destId="{2B9E475C-CBC6-423C-817A-4D7A9AD36E68}" srcOrd="0" destOrd="0" presId="urn:microsoft.com/office/officeart/2005/8/layout/orgChart1"/>
    <dgm:cxn modelId="{61272F1D-02B4-4047-A622-416DD49878BD}" type="presParOf" srcId="{2B9E475C-CBC6-423C-817A-4D7A9AD36E68}" destId="{60783FA9-B5D6-487E-888E-DC7FCA6D0821}" srcOrd="0" destOrd="0" presId="urn:microsoft.com/office/officeart/2005/8/layout/orgChart1"/>
    <dgm:cxn modelId="{AF2D15E5-4A69-490A-ADAA-760A91084EBE}" type="presParOf" srcId="{2B9E475C-CBC6-423C-817A-4D7A9AD36E68}" destId="{E44418A7-ADF0-4EFD-9FDC-F78002AC168A}" srcOrd="1" destOrd="0" presId="urn:microsoft.com/office/officeart/2005/8/layout/orgChart1"/>
    <dgm:cxn modelId="{8631CBB1-C888-40F8-A244-38342431C5D6}" type="presParOf" srcId="{722A3E1B-2078-4FBA-BFD2-BAC0AB4A26A1}" destId="{6A5BE271-CDC4-4E9E-BEE1-5D7E5F377F07}" srcOrd="1" destOrd="0" presId="urn:microsoft.com/office/officeart/2005/8/layout/orgChart1"/>
    <dgm:cxn modelId="{900C2CCD-0A5A-4FF7-AE99-93823C493946}" type="presParOf" srcId="{722A3E1B-2078-4FBA-BFD2-BAC0AB4A26A1}" destId="{7267CDB3-5E87-454F-8975-D0BA7D3D341A}" srcOrd="2" destOrd="0" presId="urn:microsoft.com/office/officeart/2005/8/layout/orgChart1"/>
    <dgm:cxn modelId="{B4AE3BF7-AB4A-45AF-95EB-A2AC3305F9EE}" type="presParOf" srcId="{39F91CBF-1B3D-489F-B1CC-E755BBD5DCC8}" destId="{013457A0-30EA-4024-9245-5F8E04FE0E03}" srcOrd="2" destOrd="0" presId="urn:microsoft.com/office/officeart/2005/8/layout/orgChart1"/>
    <dgm:cxn modelId="{8165C8B5-9D5E-4304-8346-AD1982BEEF1A}" type="presParOf" srcId="{39F91CBF-1B3D-489F-B1CC-E755BBD5DCC8}" destId="{EA587878-A261-4D9F-B783-D084E373B90D}" srcOrd="3" destOrd="0" presId="urn:microsoft.com/office/officeart/2005/8/layout/orgChart1"/>
    <dgm:cxn modelId="{C327396A-0E99-4275-9903-4AEA42C56976}" type="presParOf" srcId="{EA587878-A261-4D9F-B783-D084E373B90D}" destId="{7E05A84E-F7E7-439B-A3A9-981704B17B9D}" srcOrd="0" destOrd="0" presId="urn:microsoft.com/office/officeart/2005/8/layout/orgChart1"/>
    <dgm:cxn modelId="{6C6F172D-68C0-44DC-B99F-24E869DF6E2A}" type="presParOf" srcId="{7E05A84E-F7E7-439B-A3A9-981704B17B9D}" destId="{0556AC41-8B96-4384-ADFA-8966CD072030}" srcOrd="0" destOrd="0" presId="urn:microsoft.com/office/officeart/2005/8/layout/orgChart1"/>
    <dgm:cxn modelId="{BDD3DDD0-4A10-45A2-B7D7-DB7691E4FD09}" type="presParOf" srcId="{7E05A84E-F7E7-439B-A3A9-981704B17B9D}" destId="{010E488D-6CBE-4AF5-8E77-8904AB4EE4EF}" srcOrd="1" destOrd="0" presId="urn:microsoft.com/office/officeart/2005/8/layout/orgChart1"/>
    <dgm:cxn modelId="{60E8C6F6-3B70-4D8B-ABA2-2EB56E95C06E}" type="presParOf" srcId="{EA587878-A261-4D9F-B783-D084E373B90D}" destId="{AD0A367C-57BD-4C4D-B174-D1969099330D}" srcOrd="1" destOrd="0" presId="urn:microsoft.com/office/officeart/2005/8/layout/orgChart1"/>
    <dgm:cxn modelId="{E9AA1008-5C9D-42AC-ABB9-0DFD98D98866}" type="presParOf" srcId="{EA587878-A261-4D9F-B783-D084E373B90D}" destId="{C53A38CA-FA94-4E63-B2EC-0E079F55D60C}" srcOrd="2" destOrd="0" presId="urn:microsoft.com/office/officeart/2005/8/layout/orgChart1"/>
    <dgm:cxn modelId="{57710148-EC3F-4A63-9917-B88B30D7E825}" type="presParOf" srcId="{39F91CBF-1B3D-489F-B1CC-E755BBD5DCC8}" destId="{BDC218F5-495D-4FEF-944F-9610908B7D01}" srcOrd="4" destOrd="0" presId="urn:microsoft.com/office/officeart/2005/8/layout/orgChart1"/>
    <dgm:cxn modelId="{6F937C98-D053-4ACE-AFC2-B0C24418E7BD}" type="presParOf" srcId="{39F91CBF-1B3D-489F-B1CC-E755BBD5DCC8}" destId="{46B1776F-51A4-472F-A695-50F49939B04E}" srcOrd="5" destOrd="0" presId="urn:microsoft.com/office/officeart/2005/8/layout/orgChart1"/>
    <dgm:cxn modelId="{4EF57882-9342-40EB-8390-6EF36AF9F5E2}" type="presParOf" srcId="{46B1776F-51A4-472F-A695-50F49939B04E}" destId="{BDE26136-1A8C-44DF-95A9-B4CEEC2081F6}" srcOrd="0" destOrd="0" presId="urn:microsoft.com/office/officeart/2005/8/layout/orgChart1"/>
    <dgm:cxn modelId="{812F171A-4A50-4A51-8515-72689B81D87E}" type="presParOf" srcId="{BDE26136-1A8C-44DF-95A9-B4CEEC2081F6}" destId="{80B99DD4-1B7A-4040-ADCB-5D83975096AC}" srcOrd="0" destOrd="0" presId="urn:microsoft.com/office/officeart/2005/8/layout/orgChart1"/>
    <dgm:cxn modelId="{5FAFE881-EEF7-4AAD-87C8-8E35E08F2B6C}" type="presParOf" srcId="{BDE26136-1A8C-44DF-95A9-B4CEEC2081F6}" destId="{9BF723E2-23ED-47F5-B2F0-EF0884DA2D7A}" srcOrd="1" destOrd="0" presId="urn:microsoft.com/office/officeart/2005/8/layout/orgChart1"/>
    <dgm:cxn modelId="{FD5C87F3-F4D1-406A-AC6B-44283E5BC58D}" type="presParOf" srcId="{46B1776F-51A4-472F-A695-50F49939B04E}" destId="{B99E995D-DB3D-4E37-A3E9-F0279FE3B0E6}" srcOrd="1" destOrd="0" presId="urn:microsoft.com/office/officeart/2005/8/layout/orgChart1"/>
    <dgm:cxn modelId="{20681310-A65F-4AB4-8053-B2409CDC64D0}" type="presParOf" srcId="{46B1776F-51A4-472F-A695-50F49939B04E}" destId="{37C56200-6B1E-4CD7-9E88-BD960F1BE8E2}" srcOrd="2" destOrd="0" presId="urn:microsoft.com/office/officeart/2005/8/layout/orgChart1"/>
    <dgm:cxn modelId="{506C15AA-A9E4-4C60-84ED-1584C308C46D}" type="presParOf" srcId="{F4D14209-57CB-459E-91C2-E8C2F50AEDC4}" destId="{0C1FD818-29F0-49BE-9821-53C71CA2A73E}" srcOrd="2" destOrd="0" presId="urn:microsoft.com/office/officeart/2005/8/layout/orgChart1"/>
    <dgm:cxn modelId="{79753D0A-7C99-45FA-8C69-7596ADFC55E5}" type="presParOf" srcId="{0C1FD818-29F0-49BE-9821-53C71CA2A73E}" destId="{10BE55F5-14F7-49EB-9CF7-35D8EECEBEAB}" srcOrd="0" destOrd="0" presId="urn:microsoft.com/office/officeart/2005/8/layout/orgChart1"/>
    <dgm:cxn modelId="{920CC338-E6B2-4946-A762-D0A6D4F3B03C}" type="presParOf" srcId="{0C1FD818-29F0-49BE-9821-53C71CA2A73E}" destId="{AAA33860-5975-4C93-8BDA-8E4CE74C8FB4}" srcOrd="1" destOrd="0" presId="urn:microsoft.com/office/officeart/2005/8/layout/orgChart1"/>
    <dgm:cxn modelId="{F38DD091-32D3-4293-9C52-FF7040988A08}" type="presParOf" srcId="{AAA33860-5975-4C93-8BDA-8E4CE74C8FB4}" destId="{72A5E3A7-D0F3-41C6-8F80-002A716C4DE5}" srcOrd="0" destOrd="0" presId="urn:microsoft.com/office/officeart/2005/8/layout/orgChart1"/>
    <dgm:cxn modelId="{FAB3BAD1-916D-4974-AC7D-5B623EA1D3E6}" type="presParOf" srcId="{72A5E3A7-D0F3-41C6-8F80-002A716C4DE5}" destId="{19C91B67-3389-4E0F-B3E7-603C6DEEDB39}" srcOrd="0" destOrd="0" presId="urn:microsoft.com/office/officeart/2005/8/layout/orgChart1"/>
    <dgm:cxn modelId="{C3CF57FE-3A1D-4259-AEE6-E6E7BAE909D4}" type="presParOf" srcId="{72A5E3A7-D0F3-41C6-8F80-002A716C4DE5}" destId="{0AD10CD8-2D46-40BA-A340-6D97F2567150}" srcOrd="1" destOrd="0" presId="urn:microsoft.com/office/officeart/2005/8/layout/orgChart1"/>
    <dgm:cxn modelId="{5B189B0F-4826-4993-93BE-9E4293902993}" type="presParOf" srcId="{AAA33860-5975-4C93-8BDA-8E4CE74C8FB4}" destId="{C9998A41-AFC3-4756-9C9D-62071130F327}" srcOrd="1" destOrd="0" presId="urn:microsoft.com/office/officeart/2005/8/layout/orgChart1"/>
    <dgm:cxn modelId="{E89652F7-4F7C-4A76-8989-AC380086E53F}" type="presParOf" srcId="{AAA33860-5975-4C93-8BDA-8E4CE74C8FB4}" destId="{94181581-9D11-437B-B6A9-A66ADD2CA28C}"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BE55F5-14F7-49EB-9CF7-35D8EECEBEAB}">
      <dsp:nvSpPr>
        <dsp:cNvPr id="0" name=""/>
        <dsp:cNvSpPr/>
      </dsp:nvSpPr>
      <dsp:spPr>
        <a:xfrm>
          <a:off x="4638648" y="883657"/>
          <a:ext cx="185479" cy="872882"/>
        </a:xfrm>
        <a:custGeom>
          <a:avLst/>
          <a:gdLst/>
          <a:ahLst/>
          <a:cxnLst/>
          <a:rect l="0" t="0" r="0" b="0"/>
          <a:pathLst>
            <a:path>
              <a:moveTo>
                <a:pt x="185479" y="0"/>
              </a:moveTo>
              <a:lnTo>
                <a:pt x="185479" y="872882"/>
              </a:lnTo>
              <a:lnTo>
                <a:pt x="0" y="87288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C218F5-495D-4FEF-944F-9610908B7D01}">
      <dsp:nvSpPr>
        <dsp:cNvPr id="0" name=""/>
        <dsp:cNvSpPr/>
      </dsp:nvSpPr>
      <dsp:spPr>
        <a:xfrm>
          <a:off x="4824128" y="883657"/>
          <a:ext cx="2586506" cy="1745765"/>
        </a:xfrm>
        <a:custGeom>
          <a:avLst/>
          <a:gdLst/>
          <a:ahLst/>
          <a:cxnLst/>
          <a:rect l="0" t="0" r="0" b="0"/>
          <a:pathLst>
            <a:path>
              <a:moveTo>
                <a:pt x="0" y="0"/>
              </a:moveTo>
              <a:lnTo>
                <a:pt x="0" y="1560286"/>
              </a:lnTo>
              <a:lnTo>
                <a:pt x="2586506" y="1560286"/>
              </a:lnTo>
              <a:lnTo>
                <a:pt x="2586506" y="17457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13457A0-30EA-4024-9245-5F8E04FE0E03}">
      <dsp:nvSpPr>
        <dsp:cNvPr id="0" name=""/>
        <dsp:cNvSpPr/>
      </dsp:nvSpPr>
      <dsp:spPr>
        <a:xfrm>
          <a:off x="4824128" y="883657"/>
          <a:ext cx="449080" cy="1745765"/>
        </a:xfrm>
        <a:custGeom>
          <a:avLst/>
          <a:gdLst/>
          <a:ahLst/>
          <a:cxnLst/>
          <a:rect l="0" t="0" r="0" b="0"/>
          <a:pathLst>
            <a:path>
              <a:moveTo>
                <a:pt x="0" y="0"/>
              </a:moveTo>
              <a:lnTo>
                <a:pt x="0" y="1560286"/>
              </a:lnTo>
              <a:lnTo>
                <a:pt x="449080" y="1560286"/>
              </a:lnTo>
              <a:lnTo>
                <a:pt x="449080" y="17457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1BB99E9-67A2-4E86-A5B5-58AADEE56478}">
      <dsp:nvSpPr>
        <dsp:cNvPr id="0" name=""/>
        <dsp:cNvSpPr/>
      </dsp:nvSpPr>
      <dsp:spPr>
        <a:xfrm>
          <a:off x="2686701" y="883657"/>
          <a:ext cx="2137426" cy="1745765"/>
        </a:xfrm>
        <a:custGeom>
          <a:avLst/>
          <a:gdLst/>
          <a:ahLst/>
          <a:cxnLst/>
          <a:rect l="0" t="0" r="0" b="0"/>
          <a:pathLst>
            <a:path>
              <a:moveTo>
                <a:pt x="2137426" y="0"/>
              </a:moveTo>
              <a:lnTo>
                <a:pt x="2137426" y="1560286"/>
              </a:lnTo>
              <a:lnTo>
                <a:pt x="0" y="1560286"/>
              </a:lnTo>
              <a:lnTo>
                <a:pt x="0" y="17457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8B1CDCD-83DD-4E91-B5E8-59BE0ADC5AA3}">
      <dsp:nvSpPr>
        <dsp:cNvPr id="0" name=""/>
        <dsp:cNvSpPr/>
      </dsp:nvSpPr>
      <dsp:spPr>
        <a:xfrm>
          <a:off x="2629715" y="423"/>
          <a:ext cx="4388825" cy="8832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GB" sz="2400" kern="1200" dirty="0" err="1" smtClean="0">
              <a:solidFill>
                <a:schemeClr val="tx1"/>
              </a:solidFill>
              <a:latin typeface="Lucida Sans" panose="020B0602030504020204" pitchFamily="34" charset="0"/>
            </a:rPr>
            <a:t>Profiad</a:t>
          </a:r>
          <a:r>
            <a:rPr lang="en-GB" sz="2400" kern="1200" dirty="0" smtClean="0">
              <a:solidFill>
                <a:schemeClr val="tx1"/>
              </a:solidFill>
              <a:latin typeface="Lucida Sans" panose="020B0602030504020204" pitchFamily="34" charset="0"/>
            </a:rPr>
            <a:t> </a:t>
          </a:r>
          <a:r>
            <a:rPr lang="en-GB" sz="2400" kern="1200" dirty="0" err="1" smtClean="0">
              <a:solidFill>
                <a:schemeClr val="tx1"/>
              </a:solidFill>
              <a:latin typeface="Lucida Sans" panose="020B0602030504020204" pitchFamily="34" charset="0"/>
            </a:rPr>
            <a:t>negyddol</a:t>
          </a:r>
          <a:endParaRPr lang="en-GB" sz="2400" kern="1200" dirty="0" smtClean="0">
            <a:solidFill>
              <a:schemeClr val="tx1"/>
            </a:solidFill>
            <a:latin typeface="Lucida Sans" panose="020B0602030504020204" pitchFamily="34" charset="0"/>
          </a:endParaRPr>
        </a:p>
        <a:p>
          <a:pPr lvl="0" algn="ctr" defTabSz="1066800">
            <a:lnSpc>
              <a:spcPct val="90000"/>
            </a:lnSpc>
            <a:spcBef>
              <a:spcPct val="0"/>
            </a:spcBef>
            <a:spcAft>
              <a:spcPct val="35000"/>
            </a:spcAft>
          </a:pPr>
          <a:r>
            <a:rPr lang="en-GB" sz="2400" kern="1200" dirty="0" smtClean="0">
              <a:solidFill>
                <a:srgbClr val="0000FF"/>
              </a:solidFill>
              <a:latin typeface="Lucida Sans" panose="020B0602030504020204" pitchFamily="34" charset="0"/>
            </a:rPr>
            <a:t>Negative experience</a:t>
          </a:r>
          <a:endParaRPr lang="en-GB" sz="2400" kern="1200" dirty="0">
            <a:solidFill>
              <a:srgbClr val="0000FF"/>
            </a:solidFill>
            <a:latin typeface="Lucida Sans" panose="020B0602030504020204" pitchFamily="34" charset="0"/>
          </a:endParaRPr>
        </a:p>
      </dsp:txBody>
      <dsp:txXfrm>
        <a:off x="2629715" y="423"/>
        <a:ext cx="4388825" cy="883234"/>
      </dsp:txXfrm>
    </dsp:sp>
    <dsp:sp modelId="{60783FA9-B5D6-487E-888E-DC7FCA6D0821}">
      <dsp:nvSpPr>
        <dsp:cNvPr id="0" name=""/>
        <dsp:cNvSpPr/>
      </dsp:nvSpPr>
      <dsp:spPr>
        <a:xfrm>
          <a:off x="1354386" y="2629423"/>
          <a:ext cx="2664628" cy="13865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err="1" smtClean="0">
              <a:solidFill>
                <a:schemeClr val="tx1"/>
              </a:solidFill>
              <a:latin typeface="Lucida Sans" panose="020B0602030504020204" pitchFamily="34" charset="0"/>
            </a:rPr>
            <a:t>Problemau</a:t>
          </a:r>
          <a:r>
            <a:rPr lang="en-GB" sz="2000" kern="1200" dirty="0" smtClean="0">
              <a:solidFill>
                <a:schemeClr val="tx1"/>
              </a:solidFill>
              <a:latin typeface="Lucida Sans" panose="020B0602030504020204" pitchFamily="34" charset="0"/>
            </a:rPr>
            <a:t> </a:t>
          </a:r>
          <a:r>
            <a:rPr lang="en-GB" sz="2000" kern="1200" dirty="0" err="1" smtClean="0">
              <a:solidFill>
                <a:schemeClr val="tx1"/>
              </a:solidFill>
              <a:latin typeface="Lucida Sans" panose="020B0602030504020204" pitchFamily="34" charset="0"/>
            </a:rPr>
            <a:t>ymddygiadol</a:t>
          </a:r>
          <a:endParaRPr lang="en-GB" sz="2000" kern="1200" dirty="0" smtClean="0">
            <a:solidFill>
              <a:schemeClr val="tx1"/>
            </a:solidFill>
            <a:latin typeface="Lucida Sans" panose="020B0602030504020204" pitchFamily="34" charset="0"/>
          </a:endParaRPr>
        </a:p>
        <a:p>
          <a:pPr lvl="0" algn="ctr" defTabSz="889000">
            <a:lnSpc>
              <a:spcPct val="90000"/>
            </a:lnSpc>
            <a:spcBef>
              <a:spcPct val="0"/>
            </a:spcBef>
            <a:spcAft>
              <a:spcPct val="35000"/>
            </a:spcAft>
          </a:pPr>
          <a:r>
            <a:rPr lang="en-GB" sz="2000" kern="1200" dirty="0" smtClean="0">
              <a:solidFill>
                <a:srgbClr val="0000FF"/>
              </a:solidFill>
              <a:latin typeface="Lucida Sans" panose="020B0602030504020204" pitchFamily="34" charset="0"/>
            </a:rPr>
            <a:t>Behavioural problems</a:t>
          </a:r>
          <a:endParaRPr lang="en-GB" sz="2000" kern="1200" dirty="0">
            <a:solidFill>
              <a:srgbClr val="0000FF"/>
            </a:solidFill>
            <a:latin typeface="Lucida Sans" panose="020B0602030504020204" pitchFamily="34" charset="0"/>
          </a:endParaRPr>
        </a:p>
      </dsp:txBody>
      <dsp:txXfrm>
        <a:off x="1354386" y="2629423"/>
        <a:ext cx="2664628" cy="1386589"/>
      </dsp:txXfrm>
    </dsp:sp>
    <dsp:sp modelId="{0556AC41-8B96-4384-ADFA-8966CD072030}">
      <dsp:nvSpPr>
        <dsp:cNvPr id="0" name=""/>
        <dsp:cNvSpPr/>
      </dsp:nvSpPr>
      <dsp:spPr>
        <a:xfrm>
          <a:off x="4389974" y="2629423"/>
          <a:ext cx="1766468" cy="25083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err="1" smtClean="0">
              <a:solidFill>
                <a:schemeClr val="tx1"/>
              </a:solidFill>
              <a:latin typeface="Lucida Sans" panose="020B0602030504020204" pitchFamily="34" charset="0"/>
            </a:rPr>
            <a:t>Oediad</a:t>
          </a:r>
          <a:r>
            <a:rPr lang="en-GB" sz="2000" kern="1200" dirty="0" smtClean="0">
              <a:solidFill>
                <a:schemeClr val="tx1"/>
              </a:solidFill>
              <a:latin typeface="Lucida Sans" panose="020B0602030504020204" pitchFamily="34" charset="0"/>
            </a:rPr>
            <a:t> </a:t>
          </a:r>
          <a:r>
            <a:rPr lang="en-GB" sz="2000" kern="1200" dirty="0" err="1" smtClean="0">
              <a:solidFill>
                <a:schemeClr val="tx1"/>
              </a:solidFill>
              <a:latin typeface="Lucida Sans" panose="020B0602030504020204" pitchFamily="34" charset="0"/>
            </a:rPr>
            <a:t>mewn</a:t>
          </a:r>
          <a:r>
            <a:rPr lang="en-GB" sz="2000" kern="1200" dirty="0" smtClean="0">
              <a:solidFill>
                <a:schemeClr val="tx1"/>
              </a:solidFill>
              <a:latin typeface="Lucida Sans" panose="020B0602030504020204" pitchFamily="34" charset="0"/>
            </a:rPr>
            <a:t> </a:t>
          </a:r>
          <a:r>
            <a:rPr lang="en-GB" sz="2000" kern="1200" dirty="0" err="1" smtClean="0">
              <a:solidFill>
                <a:schemeClr val="tx1"/>
              </a:solidFill>
              <a:latin typeface="Lucida Sans" panose="020B0602030504020204" pitchFamily="34" charset="0"/>
            </a:rPr>
            <a:t>parodrwydd</a:t>
          </a:r>
          <a:r>
            <a:rPr lang="en-GB" sz="2000" kern="1200" dirty="0" smtClean="0">
              <a:solidFill>
                <a:schemeClr val="tx1"/>
              </a:solidFill>
              <a:latin typeface="Lucida Sans" panose="020B0602030504020204" pitchFamily="34" charset="0"/>
            </a:rPr>
            <a:t> </a:t>
          </a:r>
          <a:r>
            <a:rPr lang="en-GB" sz="2000" kern="1200" dirty="0" err="1" smtClean="0">
              <a:solidFill>
                <a:schemeClr val="tx1"/>
              </a:solidFill>
              <a:latin typeface="Lucida Sans" panose="020B0602030504020204" pitchFamily="34" charset="0"/>
            </a:rPr>
            <a:t>ysgol</a:t>
          </a:r>
          <a:endParaRPr lang="en-GB" sz="2000" kern="1200" dirty="0" smtClean="0">
            <a:solidFill>
              <a:schemeClr val="tx1"/>
            </a:solidFill>
            <a:latin typeface="Lucida Sans" panose="020B0602030504020204" pitchFamily="34" charset="0"/>
          </a:endParaRPr>
        </a:p>
        <a:p>
          <a:pPr lvl="0" algn="ctr" defTabSz="889000">
            <a:lnSpc>
              <a:spcPct val="90000"/>
            </a:lnSpc>
            <a:spcBef>
              <a:spcPct val="0"/>
            </a:spcBef>
            <a:spcAft>
              <a:spcPct val="35000"/>
            </a:spcAft>
          </a:pPr>
          <a:r>
            <a:rPr lang="en-GB" sz="2000" kern="1200" dirty="0" smtClean="0">
              <a:solidFill>
                <a:srgbClr val="0000FF"/>
              </a:solidFill>
              <a:latin typeface="Lucida Sans" panose="020B0602030504020204" pitchFamily="34" charset="0"/>
            </a:rPr>
            <a:t>Delays in school readiness</a:t>
          </a:r>
          <a:endParaRPr lang="en-GB" sz="2000" kern="1200" dirty="0">
            <a:solidFill>
              <a:srgbClr val="0000FF"/>
            </a:solidFill>
            <a:latin typeface="Lucida Sans" panose="020B0602030504020204" pitchFamily="34" charset="0"/>
          </a:endParaRPr>
        </a:p>
      </dsp:txBody>
      <dsp:txXfrm>
        <a:off x="4389974" y="2629423"/>
        <a:ext cx="1766468" cy="2508323"/>
      </dsp:txXfrm>
    </dsp:sp>
    <dsp:sp modelId="{80B99DD4-1B7A-4040-ADCB-5D83975096AC}">
      <dsp:nvSpPr>
        <dsp:cNvPr id="0" name=""/>
        <dsp:cNvSpPr/>
      </dsp:nvSpPr>
      <dsp:spPr>
        <a:xfrm>
          <a:off x="6527400" y="2629423"/>
          <a:ext cx="1766468" cy="8832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err="1" smtClean="0">
              <a:solidFill>
                <a:schemeClr val="tx1"/>
              </a:solidFill>
              <a:latin typeface="Lucida Sans" panose="020B0602030504020204" pitchFamily="34" charset="0"/>
            </a:rPr>
            <a:t>Straen</a:t>
          </a:r>
          <a:endParaRPr lang="en-GB" sz="2000" kern="1200" dirty="0" smtClean="0">
            <a:solidFill>
              <a:schemeClr val="tx1"/>
            </a:solidFill>
            <a:latin typeface="Lucida Sans" panose="020B0602030504020204" pitchFamily="34" charset="0"/>
          </a:endParaRPr>
        </a:p>
        <a:p>
          <a:pPr lvl="0" algn="ctr" defTabSz="889000">
            <a:lnSpc>
              <a:spcPct val="90000"/>
            </a:lnSpc>
            <a:spcBef>
              <a:spcPct val="0"/>
            </a:spcBef>
            <a:spcAft>
              <a:spcPct val="35000"/>
            </a:spcAft>
          </a:pPr>
          <a:r>
            <a:rPr lang="en-GB" sz="2000" kern="1200" dirty="0" smtClean="0">
              <a:solidFill>
                <a:srgbClr val="0000FF"/>
              </a:solidFill>
              <a:latin typeface="Lucida Sans" panose="020B0602030504020204" pitchFamily="34" charset="0"/>
            </a:rPr>
            <a:t>Stress</a:t>
          </a:r>
          <a:endParaRPr lang="en-GB" sz="2000" kern="1200" dirty="0">
            <a:solidFill>
              <a:srgbClr val="0000FF"/>
            </a:solidFill>
            <a:latin typeface="Lucida Sans" panose="020B0602030504020204" pitchFamily="34" charset="0"/>
          </a:endParaRPr>
        </a:p>
      </dsp:txBody>
      <dsp:txXfrm>
        <a:off x="6527400" y="2629423"/>
        <a:ext cx="1766468" cy="883234"/>
      </dsp:txXfrm>
    </dsp:sp>
    <dsp:sp modelId="{19C91B67-3389-4E0F-B3E7-603C6DEEDB39}">
      <dsp:nvSpPr>
        <dsp:cNvPr id="0" name=""/>
        <dsp:cNvSpPr/>
      </dsp:nvSpPr>
      <dsp:spPr>
        <a:xfrm>
          <a:off x="95062" y="1254616"/>
          <a:ext cx="4543585" cy="10038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err="1" smtClean="0">
              <a:solidFill>
                <a:schemeClr val="tx1"/>
              </a:solidFill>
              <a:latin typeface="Lucida Sans" panose="020B0602030504020204" pitchFamily="34" charset="0"/>
            </a:rPr>
            <a:t>Datblygiad</a:t>
          </a:r>
          <a:r>
            <a:rPr lang="en-GB" sz="2000" kern="1200" dirty="0" smtClean="0">
              <a:solidFill>
                <a:schemeClr val="tx1"/>
              </a:solidFill>
              <a:latin typeface="Lucida Sans" panose="020B0602030504020204" pitchFamily="34" charset="0"/>
            </a:rPr>
            <a:t> </a:t>
          </a:r>
          <a:r>
            <a:rPr lang="en-GB" sz="2000" kern="1200" dirty="0" err="1" smtClean="0">
              <a:solidFill>
                <a:schemeClr val="tx1"/>
              </a:solidFill>
              <a:latin typeface="Lucida Sans" panose="020B0602030504020204" pitchFamily="34" charset="0"/>
            </a:rPr>
            <a:t>iaith</a:t>
          </a:r>
          <a:r>
            <a:rPr lang="en-GB" sz="2000" kern="1200" dirty="0" smtClean="0">
              <a:solidFill>
                <a:schemeClr val="tx1"/>
              </a:solidFill>
              <a:latin typeface="Lucida Sans" panose="020B0602030504020204" pitchFamily="34" charset="0"/>
            </a:rPr>
            <a:t> </a:t>
          </a:r>
          <a:r>
            <a:rPr lang="en-GB" sz="2000" kern="1200" dirty="0" err="1" smtClean="0">
              <a:solidFill>
                <a:schemeClr val="tx1"/>
              </a:solidFill>
              <a:latin typeface="Lucida Sans" panose="020B0602030504020204" pitchFamily="34" charset="0"/>
            </a:rPr>
            <a:t>gwan</a:t>
          </a:r>
          <a:r>
            <a:rPr lang="en-GB" sz="2000" kern="1200" dirty="0" smtClean="0">
              <a:solidFill>
                <a:schemeClr val="tx1"/>
              </a:solidFill>
              <a:latin typeface="Lucida Sans" panose="020B0602030504020204" pitchFamily="34" charset="0"/>
            </a:rPr>
            <a:t> </a:t>
          </a:r>
          <a:r>
            <a:rPr lang="en-GB" sz="2000" kern="1200" dirty="0" err="1" smtClean="0">
              <a:solidFill>
                <a:schemeClr val="tx1"/>
              </a:solidFill>
              <a:latin typeface="Lucida Sans" panose="020B0602030504020204" pitchFamily="34" charset="0"/>
            </a:rPr>
            <a:t>erbyn</a:t>
          </a:r>
          <a:r>
            <a:rPr lang="en-GB" sz="2000" kern="1200" dirty="0" smtClean="0">
              <a:solidFill>
                <a:schemeClr val="tx1"/>
              </a:solidFill>
              <a:latin typeface="Lucida Sans" panose="020B0602030504020204" pitchFamily="34" charset="0"/>
            </a:rPr>
            <a:t> 3 </a:t>
          </a:r>
          <a:r>
            <a:rPr lang="en-GB" sz="2000" kern="1200" dirty="0" err="1" smtClean="0">
              <a:solidFill>
                <a:schemeClr val="tx1"/>
              </a:solidFill>
              <a:latin typeface="Lucida Sans" panose="020B0602030504020204" pitchFamily="34" charset="0"/>
            </a:rPr>
            <a:t>oed</a:t>
          </a:r>
          <a:endParaRPr lang="en-GB" sz="2000" kern="1200" dirty="0" smtClean="0">
            <a:solidFill>
              <a:schemeClr val="tx1"/>
            </a:solidFill>
            <a:latin typeface="Lucida Sans" panose="020B0602030504020204" pitchFamily="34" charset="0"/>
          </a:endParaRPr>
        </a:p>
        <a:p>
          <a:pPr lvl="0" algn="ctr" defTabSz="889000">
            <a:lnSpc>
              <a:spcPct val="90000"/>
            </a:lnSpc>
            <a:spcBef>
              <a:spcPct val="0"/>
            </a:spcBef>
            <a:spcAft>
              <a:spcPct val="35000"/>
            </a:spcAft>
          </a:pPr>
          <a:r>
            <a:rPr lang="en-GB" sz="2000" kern="1200" dirty="0" smtClean="0">
              <a:solidFill>
                <a:srgbClr val="0000FF"/>
              </a:solidFill>
              <a:latin typeface="Lucida Sans" panose="020B0602030504020204" pitchFamily="34" charset="0"/>
            </a:rPr>
            <a:t>Poor language development by 3 years</a:t>
          </a:r>
          <a:endParaRPr lang="en-GB" sz="2000" kern="1200" dirty="0">
            <a:solidFill>
              <a:srgbClr val="0000FF"/>
            </a:solidFill>
            <a:latin typeface="Lucida Sans" panose="020B0602030504020204" pitchFamily="34" charset="0"/>
          </a:endParaRPr>
        </a:p>
      </dsp:txBody>
      <dsp:txXfrm>
        <a:off x="95062" y="1254616"/>
        <a:ext cx="4543585" cy="1003848"/>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1" name="Rectangle 3"/>
          <p:cNvSpPr>
            <a:spLocks noGrp="1" noChangeArrowheads="1"/>
          </p:cNvSpPr>
          <p:nvPr>
            <p:ph type="dt" sz="quarter"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12292" name="Rectangle 4"/>
          <p:cNvSpPr>
            <a:spLocks noGrp="1" noChangeArrowheads="1"/>
          </p:cNvSpPr>
          <p:nvPr>
            <p:ph type="ftr" sz="quarter" idx="2"/>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3" name="Rectangle 5"/>
          <p:cNvSpPr>
            <a:spLocks noGrp="1" noChangeArrowheads="1"/>
          </p:cNvSpPr>
          <p:nvPr>
            <p:ph type="sldNum" sz="quarter" idx="3"/>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A58AB30C-1F1A-445C-AEB6-A99748660262}" type="slidenum">
              <a:rPr lang="en-GB" altLang="cy-GB"/>
              <a:pPr>
                <a:defRPr/>
              </a:pPr>
              <a:t>‹#›</a:t>
            </a:fld>
            <a:endParaRPr lang="en-GB" altLang="cy-GB"/>
          </a:p>
        </p:txBody>
      </p:sp>
    </p:spTree>
    <p:extLst>
      <p:ext uri="{BB962C8B-B14F-4D97-AF65-F5344CB8AC3E}">
        <p14:creationId xmlns:p14="http://schemas.microsoft.com/office/powerpoint/2010/main" val="30581031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1" name="Rectangle 3"/>
          <p:cNvSpPr>
            <a:spLocks noGrp="1" noChangeArrowheads="1"/>
          </p:cNvSpPr>
          <p:nvPr>
            <p:ph type="dt"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052"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p:cNvSpPr>
            <a:spLocks noGrp="1" noChangeArrowheads="1"/>
          </p:cNvSpPr>
          <p:nvPr>
            <p:ph type="body" sz="quarter" idx="3"/>
          </p:nvPr>
        </p:nvSpPr>
        <p:spPr bwMode="auto">
          <a:xfrm>
            <a:off x="666909" y="4632960"/>
            <a:ext cx="5335270" cy="4389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smtClean="0"/>
              <a:t>Click to edit Master text styles</a:t>
            </a:r>
          </a:p>
          <a:p>
            <a:pPr lvl="1"/>
            <a:r>
              <a:rPr lang="en-GB" altLang="cy-GB" noProof="0" smtClean="0"/>
              <a:t>Second level</a:t>
            </a:r>
          </a:p>
          <a:p>
            <a:pPr lvl="2"/>
            <a:r>
              <a:rPr lang="en-GB" altLang="cy-GB" noProof="0" smtClean="0"/>
              <a:t>Third level</a:t>
            </a:r>
          </a:p>
          <a:p>
            <a:pPr lvl="3"/>
            <a:r>
              <a:rPr lang="en-GB" altLang="cy-GB" noProof="0" smtClean="0"/>
              <a:t>Fourth level</a:t>
            </a:r>
          </a:p>
          <a:p>
            <a:pPr lvl="4"/>
            <a:r>
              <a:rPr lang="en-GB" altLang="cy-GB" noProof="0" smtClean="0"/>
              <a:t>Fifth level</a:t>
            </a:r>
          </a:p>
        </p:txBody>
      </p:sp>
      <p:sp>
        <p:nvSpPr>
          <p:cNvPr id="17414" name="Rectangle 6"/>
          <p:cNvSpPr>
            <a:spLocks noGrp="1" noChangeArrowheads="1"/>
          </p:cNvSpPr>
          <p:nvPr>
            <p:ph type="ftr" sz="quarter" idx="4"/>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5" name="Rectangle 7"/>
          <p:cNvSpPr>
            <a:spLocks noGrp="1" noChangeArrowheads="1"/>
          </p:cNvSpPr>
          <p:nvPr>
            <p:ph type="sldNum" sz="quarter" idx="5"/>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0D10F303-1A90-4229-B953-74A6F0AA1908}" type="slidenum">
              <a:rPr lang="en-GB" altLang="cy-GB"/>
              <a:pPr>
                <a:defRPr/>
              </a:pPr>
              <a:t>‹#›</a:t>
            </a:fld>
            <a:endParaRPr lang="en-GB" altLang="cy-GB"/>
          </a:p>
        </p:txBody>
      </p:sp>
    </p:spTree>
    <p:extLst>
      <p:ext uri="{BB962C8B-B14F-4D97-AF65-F5344CB8AC3E}">
        <p14:creationId xmlns:p14="http://schemas.microsoft.com/office/powerpoint/2010/main" val="275450913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5</a:t>
            </a:fld>
            <a:endParaRPr lang="en-GB" altLang="cy-GB"/>
          </a:p>
        </p:txBody>
      </p:sp>
    </p:spTree>
    <p:extLst>
      <p:ext uri="{BB962C8B-B14F-4D97-AF65-F5344CB8AC3E}">
        <p14:creationId xmlns:p14="http://schemas.microsoft.com/office/powerpoint/2010/main" val="1733981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7</a:t>
            </a:fld>
            <a:endParaRPr lang="en-GB" altLang="cy-GB"/>
          </a:p>
        </p:txBody>
      </p:sp>
    </p:spTree>
    <p:extLst>
      <p:ext uri="{BB962C8B-B14F-4D97-AF65-F5344CB8AC3E}">
        <p14:creationId xmlns:p14="http://schemas.microsoft.com/office/powerpoint/2010/main" val="2953853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8</a:t>
            </a:fld>
            <a:endParaRPr lang="en-GB" altLang="cy-GB"/>
          </a:p>
        </p:txBody>
      </p:sp>
    </p:spTree>
    <p:extLst>
      <p:ext uri="{BB962C8B-B14F-4D97-AF65-F5344CB8AC3E}">
        <p14:creationId xmlns:p14="http://schemas.microsoft.com/office/powerpoint/2010/main" val="2465857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9</a:t>
            </a:fld>
            <a:endParaRPr lang="en-GB" altLang="cy-GB"/>
          </a:p>
        </p:txBody>
      </p:sp>
    </p:spTree>
    <p:extLst>
      <p:ext uri="{BB962C8B-B14F-4D97-AF65-F5344CB8AC3E}">
        <p14:creationId xmlns:p14="http://schemas.microsoft.com/office/powerpoint/2010/main" val="3146326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10</a:t>
            </a:fld>
            <a:endParaRPr lang="en-GB" altLang="cy-GB"/>
          </a:p>
        </p:txBody>
      </p:sp>
    </p:spTree>
    <p:extLst>
      <p:ext uri="{BB962C8B-B14F-4D97-AF65-F5344CB8AC3E}">
        <p14:creationId xmlns:p14="http://schemas.microsoft.com/office/powerpoint/2010/main" val="35966579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11</a:t>
            </a:fld>
            <a:endParaRPr lang="en-GB" altLang="cy-GB"/>
          </a:p>
        </p:txBody>
      </p:sp>
    </p:spTree>
    <p:extLst>
      <p:ext uri="{BB962C8B-B14F-4D97-AF65-F5344CB8AC3E}">
        <p14:creationId xmlns:p14="http://schemas.microsoft.com/office/powerpoint/2010/main" val="20881009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12</a:t>
            </a:fld>
            <a:endParaRPr lang="en-GB" altLang="cy-GB"/>
          </a:p>
        </p:txBody>
      </p:sp>
    </p:spTree>
    <p:extLst>
      <p:ext uri="{BB962C8B-B14F-4D97-AF65-F5344CB8AC3E}">
        <p14:creationId xmlns:p14="http://schemas.microsoft.com/office/powerpoint/2010/main" val="36436329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effectLst/>
              </a:rPr>
              <a:t>Sensorineural</a:t>
            </a:r>
          </a:p>
          <a:p>
            <a:pPr marL="0" indent="0">
              <a:buNone/>
            </a:pPr>
            <a:r>
              <a:rPr lang="en-GB" dirty="0" smtClean="0">
                <a:effectLst/>
              </a:rPr>
              <a:t>Damage to the inner ear cochlear and 8th cranial nerve.</a:t>
            </a:r>
          </a:p>
          <a:p>
            <a:pPr marL="0" indent="0">
              <a:buNone/>
            </a:pPr>
            <a:endParaRPr lang="en-GB" dirty="0" smtClean="0">
              <a:effectLst/>
            </a:endParaRPr>
          </a:p>
          <a:p>
            <a:pPr marL="0" indent="0">
              <a:buNone/>
            </a:pPr>
            <a:r>
              <a:rPr lang="en-GB" dirty="0" smtClean="0">
                <a:effectLst/>
              </a:rPr>
              <a:t>2. Conductive</a:t>
            </a:r>
          </a:p>
          <a:p>
            <a:pPr marL="0" indent="0">
              <a:buNone/>
            </a:pPr>
            <a:r>
              <a:rPr lang="en-GB" dirty="0" smtClean="0">
                <a:effectLst/>
              </a:rPr>
              <a:t>Sound waves impeded from transferring from the outer ear or ear drum or across the middle ear </a:t>
            </a:r>
            <a:r>
              <a:rPr lang="en-GB" dirty="0" err="1" smtClean="0">
                <a:effectLst/>
              </a:rPr>
              <a:t>ossicles</a:t>
            </a:r>
            <a:endParaRPr lang="en-GB" dirty="0" smtClean="0">
              <a:effectLst/>
            </a:endParaRPr>
          </a:p>
          <a:p>
            <a:pPr marL="0" indent="0">
              <a:buNone/>
            </a:pPr>
            <a:endParaRPr lang="en-GB" dirty="0" smtClean="0">
              <a:effectLst/>
            </a:endParaRPr>
          </a:p>
          <a:p>
            <a:pPr marL="0" indent="0">
              <a:buNone/>
            </a:pPr>
            <a:r>
              <a:rPr lang="en-GB" dirty="0" smtClean="0">
                <a:effectLst/>
              </a:rPr>
              <a:t>3. Mixed	</a:t>
            </a:r>
          </a:p>
          <a:p>
            <a:pPr marL="0" indent="0">
              <a:buNone/>
            </a:pPr>
            <a:r>
              <a:rPr lang="en-GB" dirty="0" smtClean="0">
                <a:effectLst/>
              </a:rPr>
              <a:t>Both sensorineural and conductive loss</a:t>
            </a:r>
          </a:p>
          <a:p>
            <a:pPr marL="0" indent="0">
              <a:buNone/>
            </a:pPr>
            <a:endParaRPr lang="en-GB" dirty="0" smtClean="0">
              <a:effectLst/>
            </a:endParaRPr>
          </a:p>
          <a:p>
            <a:pPr marL="0" indent="0">
              <a:buNone/>
            </a:pPr>
            <a:r>
              <a:rPr lang="en-GB" dirty="0" smtClean="0">
                <a:effectLst/>
              </a:rPr>
              <a:t>4. Auditory neuropathy	</a:t>
            </a:r>
          </a:p>
          <a:p>
            <a:pPr marL="0" indent="0">
              <a:buNone/>
            </a:pPr>
            <a:r>
              <a:rPr lang="en-GB" dirty="0" smtClean="0">
                <a:effectLst/>
              </a:rPr>
              <a:t>8th cranial nerve and linked nerve pathways across the brainstem are unable to transfer a clear auditory signal. A loss of neural synchrony. Often described as trying to tune in an old-school radio that has a poor signal</a:t>
            </a:r>
          </a:p>
          <a:p>
            <a:pPr marL="0" indent="0">
              <a:buNone/>
            </a:pPr>
            <a:endParaRPr lang="en-GB" dirty="0" smtClean="0">
              <a:effectLst/>
            </a:endParaRPr>
          </a:p>
          <a:p>
            <a:pPr marL="0" indent="0">
              <a:buNone/>
            </a:pPr>
            <a:r>
              <a:rPr lang="en-GB" dirty="0" smtClean="0">
                <a:effectLst/>
              </a:rPr>
              <a:t>5.</a:t>
            </a:r>
            <a:r>
              <a:rPr lang="en-GB" baseline="0" dirty="0" smtClean="0">
                <a:effectLst/>
              </a:rPr>
              <a:t> Auditory processing</a:t>
            </a:r>
          </a:p>
          <a:p>
            <a:pPr marL="0" indent="0">
              <a:buNone/>
            </a:pPr>
            <a:r>
              <a:rPr lang="en-GB" baseline="0" dirty="0" smtClean="0">
                <a:effectLst/>
              </a:rPr>
              <a:t>The brain has cognitive difficulty processing the sounds heard.</a:t>
            </a:r>
          </a:p>
          <a:p>
            <a:pPr marL="0" indent="0">
              <a:buNone/>
            </a:pPr>
            <a:endParaRPr lang="en-GB" baseline="0" dirty="0" smtClean="0">
              <a:effectLst/>
            </a:endParaRPr>
          </a:p>
          <a:p>
            <a:pPr marL="0" indent="0">
              <a:buNone/>
            </a:pPr>
            <a:r>
              <a:rPr lang="en-GB" baseline="0" dirty="0" smtClean="0">
                <a:effectLst/>
              </a:rPr>
              <a:t>6. Unilateral hearing loss</a:t>
            </a:r>
          </a:p>
          <a:p>
            <a:pPr marL="0" indent="0">
              <a:buNone/>
            </a:pPr>
            <a:r>
              <a:rPr lang="en-GB" baseline="0" dirty="0" smtClean="0">
                <a:effectLst/>
              </a:rPr>
              <a:t>Hearing loss in one ear. People can be born with unilateral hearing loss, or develop it later as a child or adult</a:t>
            </a:r>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15</a:t>
            </a:fld>
            <a:endParaRPr lang="en-GB" altLang="cy-GB"/>
          </a:p>
        </p:txBody>
      </p:sp>
    </p:spTree>
    <p:extLst>
      <p:ext uri="{BB962C8B-B14F-4D97-AF65-F5344CB8AC3E}">
        <p14:creationId xmlns:p14="http://schemas.microsoft.com/office/powerpoint/2010/main" val="9977741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17</a:t>
            </a:fld>
            <a:endParaRPr lang="en-GB" altLang="cy-GB"/>
          </a:p>
        </p:txBody>
      </p:sp>
    </p:spTree>
    <p:extLst>
      <p:ext uri="{BB962C8B-B14F-4D97-AF65-F5344CB8AC3E}">
        <p14:creationId xmlns:p14="http://schemas.microsoft.com/office/powerpoint/2010/main" val="3474609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18</a:t>
            </a:fld>
            <a:endParaRPr lang="en-GB" altLang="cy-GB"/>
          </a:p>
        </p:txBody>
      </p:sp>
    </p:spTree>
    <p:extLst>
      <p:ext uri="{BB962C8B-B14F-4D97-AF65-F5344CB8AC3E}">
        <p14:creationId xmlns:p14="http://schemas.microsoft.com/office/powerpoint/2010/main" val="26463019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19</a:t>
            </a:fld>
            <a:endParaRPr lang="en-GB" altLang="cy-GB"/>
          </a:p>
        </p:txBody>
      </p:sp>
    </p:spTree>
    <p:extLst>
      <p:ext uri="{BB962C8B-B14F-4D97-AF65-F5344CB8AC3E}">
        <p14:creationId xmlns:p14="http://schemas.microsoft.com/office/powerpoint/2010/main" val="14262581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20</a:t>
            </a:fld>
            <a:endParaRPr lang="en-GB" altLang="cy-GB"/>
          </a:p>
        </p:txBody>
      </p:sp>
    </p:spTree>
    <p:extLst>
      <p:ext uri="{BB962C8B-B14F-4D97-AF65-F5344CB8AC3E}">
        <p14:creationId xmlns:p14="http://schemas.microsoft.com/office/powerpoint/2010/main" val="21808807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p:spPr>
        <p:txBody>
          <a:bodyPr/>
          <a:lstStyle/>
          <a:p>
            <a:pPr>
              <a:spcBef>
                <a:spcPct val="20000"/>
              </a:spcBef>
            </a:pPr>
            <a:endParaRPr lang="en-GB" altLang="cy-GB" smtClean="0">
              <a:latin typeface="Arial" panose="020B0604020202020204" pitchFamily="34" charset="0"/>
            </a:endParaRPr>
          </a:p>
        </p:txBody>
      </p:sp>
      <p:sp>
        <p:nvSpPr>
          <p:cNvPr id="1536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EB0AD9B-80CC-4C82-8CF1-02B06DF56CAF}" type="slidenum">
              <a:rPr lang="en-GB" altLang="cy-GB" smtClean="0"/>
              <a:pPr>
                <a:spcBef>
                  <a:spcPct val="0"/>
                </a:spcBef>
              </a:pPr>
              <a:t>21</a:t>
            </a:fld>
            <a:endParaRPr lang="en-GB" altLang="cy-GB" smtClean="0"/>
          </a:p>
        </p:txBody>
      </p:sp>
    </p:spTree>
    <p:extLst>
      <p:ext uri="{BB962C8B-B14F-4D97-AF65-F5344CB8AC3E}">
        <p14:creationId xmlns:p14="http://schemas.microsoft.com/office/powerpoint/2010/main" val="16391080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p:spPr>
        <p:txBody>
          <a:bodyPr/>
          <a:lstStyle/>
          <a:p>
            <a:endParaRPr lang="en-GB" altLang="cy-GB" dirty="0" smtClean="0">
              <a:latin typeface="Arial" panose="020B0604020202020204" pitchFamily="34" charset="0"/>
            </a:endParaRPr>
          </a:p>
        </p:txBody>
      </p:sp>
      <p:sp>
        <p:nvSpPr>
          <p:cNvPr id="1741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287F894-F33F-4EB2-BBA4-83834AB16DD2}" type="slidenum">
              <a:rPr lang="en-GB" altLang="cy-GB" smtClean="0"/>
              <a:pPr>
                <a:spcBef>
                  <a:spcPct val="0"/>
                </a:spcBef>
              </a:pPr>
              <a:t>22</a:t>
            </a:fld>
            <a:endParaRPr lang="en-GB" altLang="cy-GB" smtClean="0"/>
          </a:p>
        </p:txBody>
      </p:sp>
    </p:spTree>
    <p:extLst>
      <p:ext uri="{BB962C8B-B14F-4D97-AF65-F5344CB8AC3E}">
        <p14:creationId xmlns:p14="http://schemas.microsoft.com/office/powerpoint/2010/main" val="33048375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19459"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1946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C23F996-134C-4F9F-A40F-652C56A90D52}" type="slidenum">
              <a:rPr lang="en-GB" altLang="cy-GB" smtClean="0"/>
              <a:pPr>
                <a:spcBef>
                  <a:spcPct val="0"/>
                </a:spcBef>
              </a:pPr>
              <a:t>23</a:t>
            </a:fld>
            <a:endParaRPr lang="en-GB" altLang="cy-GB" smtClean="0"/>
          </a:p>
        </p:txBody>
      </p:sp>
    </p:spTree>
    <p:extLst>
      <p:ext uri="{BB962C8B-B14F-4D97-AF65-F5344CB8AC3E}">
        <p14:creationId xmlns:p14="http://schemas.microsoft.com/office/powerpoint/2010/main" val="13999038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24</a:t>
            </a:fld>
            <a:endParaRPr lang="en-GB" altLang="cy-GB"/>
          </a:p>
        </p:txBody>
      </p:sp>
    </p:spTree>
    <p:extLst>
      <p:ext uri="{BB962C8B-B14F-4D97-AF65-F5344CB8AC3E}">
        <p14:creationId xmlns:p14="http://schemas.microsoft.com/office/powerpoint/2010/main" val="27964282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25</a:t>
            </a:fld>
            <a:endParaRPr lang="en-GB" altLang="cy-GB"/>
          </a:p>
        </p:txBody>
      </p:sp>
    </p:spTree>
    <p:extLst>
      <p:ext uri="{BB962C8B-B14F-4D97-AF65-F5344CB8AC3E}">
        <p14:creationId xmlns:p14="http://schemas.microsoft.com/office/powerpoint/2010/main" val="18112518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26</a:t>
            </a:fld>
            <a:endParaRPr lang="en-GB" altLang="cy-GB"/>
          </a:p>
        </p:txBody>
      </p:sp>
    </p:spTree>
    <p:extLst>
      <p:ext uri="{BB962C8B-B14F-4D97-AF65-F5344CB8AC3E}">
        <p14:creationId xmlns:p14="http://schemas.microsoft.com/office/powerpoint/2010/main" val="28530708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27</a:t>
            </a:fld>
            <a:endParaRPr lang="en-GB" altLang="cy-GB"/>
          </a:p>
        </p:txBody>
      </p:sp>
    </p:spTree>
    <p:extLst>
      <p:ext uri="{BB962C8B-B14F-4D97-AF65-F5344CB8AC3E}">
        <p14:creationId xmlns:p14="http://schemas.microsoft.com/office/powerpoint/2010/main" val="21827028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28</a:t>
            </a:fld>
            <a:endParaRPr lang="en-GB" altLang="cy-GB"/>
          </a:p>
        </p:txBody>
      </p:sp>
    </p:spTree>
    <p:extLst>
      <p:ext uri="{BB962C8B-B14F-4D97-AF65-F5344CB8AC3E}">
        <p14:creationId xmlns:p14="http://schemas.microsoft.com/office/powerpoint/2010/main" val="34583765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29</a:t>
            </a:fld>
            <a:endParaRPr lang="en-GB" altLang="cy-GB"/>
          </a:p>
        </p:txBody>
      </p:sp>
    </p:spTree>
    <p:extLst>
      <p:ext uri="{BB962C8B-B14F-4D97-AF65-F5344CB8AC3E}">
        <p14:creationId xmlns:p14="http://schemas.microsoft.com/office/powerpoint/2010/main" val="19760716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31</a:t>
            </a:fld>
            <a:endParaRPr lang="en-GB" altLang="cy-GB"/>
          </a:p>
        </p:txBody>
      </p:sp>
    </p:spTree>
    <p:extLst>
      <p:ext uri="{BB962C8B-B14F-4D97-AF65-F5344CB8AC3E}">
        <p14:creationId xmlns:p14="http://schemas.microsoft.com/office/powerpoint/2010/main" val="9982367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32</a:t>
            </a:fld>
            <a:endParaRPr lang="en-GB" altLang="cy-GB"/>
          </a:p>
        </p:txBody>
      </p:sp>
    </p:spTree>
    <p:extLst>
      <p:ext uri="{BB962C8B-B14F-4D97-AF65-F5344CB8AC3E}">
        <p14:creationId xmlns:p14="http://schemas.microsoft.com/office/powerpoint/2010/main" val="15486335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34</a:t>
            </a:fld>
            <a:endParaRPr lang="en-GB" altLang="cy-GB"/>
          </a:p>
        </p:txBody>
      </p:sp>
    </p:spTree>
    <p:extLst>
      <p:ext uri="{BB962C8B-B14F-4D97-AF65-F5344CB8AC3E}">
        <p14:creationId xmlns:p14="http://schemas.microsoft.com/office/powerpoint/2010/main" val="12287447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5E4BF5-822B-4B28-8FF2-C0B7DA0E4447}" type="slidenum">
              <a:rPr lang="en-GB" altLang="cy-GB" smtClean="0"/>
              <a:pPr>
                <a:spcBef>
                  <a:spcPct val="0"/>
                </a:spcBef>
              </a:pPr>
              <a:t>35</a:t>
            </a:fld>
            <a:endParaRPr lang="en-GB" altLang="cy-GB" smtClean="0"/>
          </a:p>
        </p:txBody>
      </p:sp>
    </p:spTree>
    <p:extLst>
      <p:ext uri="{BB962C8B-B14F-4D97-AF65-F5344CB8AC3E}">
        <p14:creationId xmlns:p14="http://schemas.microsoft.com/office/powerpoint/2010/main" val="30331832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5E4BF5-822B-4B28-8FF2-C0B7DA0E4447}" type="slidenum">
              <a:rPr lang="en-GB" altLang="cy-GB" smtClean="0"/>
              <a:pPr>
                <a:spcBef>
                  <a:spcPct val="0"/>
                </a:spcBef>
              </a:pPr>
              <a:t>36</a:t>
            </a:fld>
            <a:endParaRPr lang="en-GB" altLang="cy-GB" smtClean="0"/>
          </a:p>
        </p:txBody>
      </p:sp>
    </p:spTree>
    <p:extLst>
      <p:ext uri="{BB962C8B-B14F-4D97-AF65-F5344CB8AC3E}">
        <p14:creationId xmlns:p14="http://schemas.microsoft.com/office/powerpoint/2010/main" val="31665252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5E4BF5-822B-4B28-8FF2-C0B7DA0E4447}" type="slidenum">
              <a:rPr lang="en-GB" altLang="cy-GB" smtClean="0"/>
              <a:pPr>
                <a:spcBef>
                  <a:spcPct val="0"/>
                </a:spcBef>
              </a:pPr>
              <a:t>37</a:t>
            </a:fld>
            <a:endParaRPr lang="en-GB" altLang="cy-GB" smtClean="0"/>
          </a:p>
        </p:txBody>
      </p:sp>
    </p:spTree>
    <p:extLst>
      <p:ext uri="{BB962C8B-B14F-4D97-AF65-F5344CB8AC3E}">
        <p14:creationId xmlns:p14="http://schemas.microsoft.com/office/powerpoint/2010/main" val="19826610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38</a:t>
            </a:fld>
            <a:endParaRPr lang="en-GB" altLang="cy-GB"/>
          </a:p>
        </p:txBody>
      </p:sp>
    </p:spTree>
    <p:extLst>
      <p:ext uri="{BB962C8B-B14F-4D97-AF65-F5344CB8AC3E}">
        <p14:creationId xmlns:p14="http://schemas.microsoft.com/office/powerpoint/2010/main" val="29578393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en-GB" altLang="cy-GB" dirty="0" smtClean="0">
              <a:latin typeface="Arial" panose="020B0604020202020204" pitchFamily="34" charset="0"/>
            </a:endParaRPr>
          </a:p>
          <a:p>
            <a:pPr eaLnBrk="1" hangingPunct="1"/>
            <a:endParaRPr lang="cy-GB" altLang="cy-GB" dirty="0" smtClean="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39</a:t>
            </a:fld>
            <a:endParaRPr lang="en-GB" altLang="cy-GB" smtClean="0"/>
          </a:p>
        </p:txBody>
      </p:sp>
    </p:spTree>
    <p:extLst>
      <p:ext uri="{BB962C8B-B14F-4D97-AF65-F5344CB8AC3E}">
        <p14:creationId xmlns:p14="http://schemas.microsoft.com/office/powerpoint/2010/main" val="39021488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en-GB" altLang="cy-GB" dirty="0" smtClean="0">
              <a:latin typeface="Arial" panose="020B0604020202020204" pitchFamily="34" charset="0"/>
            </a:endParaRPr>
          </a:p>
          <a:p>
            <a:pPr eaLnBrk="1" hangingPunct="1"/>
            <a:endParaRPr lang="cy-GB" altLang="cy-GB" dirty="0" smtClean="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40</a:t>
            </a:fld>
            <a:endParaRPr lang="en-GB" altLang="cy-GB" smtClean="0"/>
          </a:p>
        </p:txBody>
      </p:sp>
    </p:spTree>
    <p:extLst>
      <p:ext uri="{BB962C8B-B14F-4D97-AF65-F5344CB8AC3E}">
        <p14:creationId xmlns:p14="http://schemas.microsoft.com/office/powerpoint/2010/main" val="98748610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en-GB" altLang="cy-GB" dirty="0" smtClean="0">
              <a:latin typeface="Arial" panose="020B0604020202020204" pitchFamily="34" charset="0"/>
            </a:endParaRPr>
          </a:p>
          <a:p>
            <a:pPr eaLnBrk="1" hangingPunct="1"/>
            <a:endParaRPr lang="cy-GB" altLang="cy-GB" dirty="0" smtClean="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41</a:t>
            </a:fld>
            <a:endParaRPr lang="en-GB" altLang="cy-GB" smtClean="0"/>
          </a:p>
        </p:txBody>
      </p:sp>
    </p:spTree>
    <p:extLst>
      <p:ext uri="{BB962C8B-B14F-4D97-AF65-F5344CB8AC3E}">
        <p14:creationId xmlns:p14="http://schemas.microsoft.com/office/powerpoint/2010/main" val="38400215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en-GB" altLang="cy-GB" dirty="0" smtClean="0">
              <a:latin typeface="Arial" panose="020B0604020202020204" pitchFamily="34" charset="0"/>
            </a:endParaRPr>
          </a:p>
          <a:p>
            <a:pPr eaLnBrk="1" hangingPunct="1"/>
            <a:endParaRPr lang="cy-GB" altLang="cy-GB" dirty="0" smtClean="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42</a:t>
            </a:fld>
            <a:endParaRPr lang="en-GB" altLang="cy-GB" smtClean="0"/>
          </a:p>
        </p:txBody>
      </p:sp>
    </p:spTree>
    <p:extLst>
      <p:ext uri="{BB962C8B-B14F-4D97-AF65-F5344CB8AC3E}">
        <p14:creationId xmlns:p14="http://schemas.microsoft.com/office/powerpoint/2010/main" val="262950204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en-GB" altLang="cy-GB" dirty="0" smtClean="0">
              <a:latin typeface="Arial" panose="020B0604020202020204" pitchFamily="34" charset="0"/>
            </a:endParaRPr>
          </a:p>
          <a:p>
            <a:pPr eaLnBrk="1" hangingPunct="1"/>
            <a:endParaRPr lang="cy-GB" altLang="cy-GB" dirty="0" smtClean="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43</a:t>
            </a:fld>
            <a:endParaRPr lang="en-GB" altLang="cy-GB" smtClean="0"/>
          </a:p>
        </p:txBody>
      </p:sp>
    </p:spTree>
    <p:extLst>
      <p:ext uri="{BB962C8B-B14F-4D97-AF65-F5344CB8AC3E}">
        <p14:creationId xmlns:p14="http://schemas.microsoft.com/office/powerpoint/2010/main" val="19062874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45</a:t>
            </a:fld>
            <a:endParaRPr lang="en-GB" altLang="cy-GB" smtClean="0"/>
          </a:p>
        </p:txBody>
      </p:sp>
    </p:spTree>
    <p:extLst>
      <p:ext uri="{BB962C8B-B14F-4D97-AF65-F5344CB8AC3E}">
        <p14:creationId xmlns:p14="http://schemas.microsoft.com/office/powerpoint/2010/main" val="336480422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46</a:t>
            </a:fld>
            <a:endParaRPr lang="en-GB" altLang="cy-GB" smtClean="0"/>
          </a:p>
        </p:txBody>
      </p:sp>
    </p:spTree>
    <p:extLst>
      <p:ext uri="{BB962C8B-B14F-4D97-AF65-F5344CB8AC3E}">
        <p14:creationId xmlns:p14="http://schemas.microsoft.com/office/powerpoint/2010/main" val="276642069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47</a:t>
            </a:fld>
            <a:endParaRPr lang="en-GB" altLang="cy-GB" smtClean="0"/>
          </a:p>
        </p:txBody>
      </p:sp>
    </p:spTree>
    <p:extLst>
      <p:ext uri="{BB962C8B-B14F-4D97-AF65-F5344CB8AC3E}">
        <p14:creationId xmlns:p14="http://schemas.microsoft.com/office/powerpoint/2010/main" val="40125541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48</a:t>
            </a:fld>
            <a:endParaRPr lang="en-GB" altLang="cy-GB" smtClean="0"/>
          </a:p>
        </p:txBody>
      </p:sp>
    </p:spTree>
    <p:extLst>
      <p:ext uri="{BB962C8B-B14F-4D97-AF65-F5344CB8AC3E}">
        <p14:creationId xmlns:p14="http://schemas.microsoft.com/office/powerpoint/2010/main" val="159678511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49</a:t>
            </a:fld>
            <a:endParaRPr lang="en-GB" altLang="cy-GB" smtClean="0"/>
          </a:p>
        </p:txBody>
      </p:sp>
    </p:spTree>
    <p:extLst>
      <p:ext uri="{BB962C8B-B14F-4D97-AF65-F5344CB8AC3E}">
        <p14:creationId xmlns:p14="http://schemas.microsoft.com/office/powerpoint/2010/main" val="40890540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2765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C21D1E5-D4F7-4AC6-A7CB-436E949AEE51}" type="slidenum">
              <a:rPr lang="en-GB" altLang="cy-GB" smtClean="0"/>
              <a:pPr>
                <a:spcBef>
                  <a:spcPct val="0"/>
                </a:spcBef>
              </a:pPr>
              <a:t>50</a:t>
            </a:fld>
            <a:endParaRPr lang="en-GB" altLang="cy-GB" smtClean="0"/>
          </a:p>
        </p:txBody>
      </p:sp>
    </p:spTree>
    <p:extLst>
      <p:ext uri="{BB962C8B-B14F-4D97-AF65-F5344CB8AC3E}">
        <p14:creationId xmlns:p14="http://schemas.microsoft.com/office/powerpoint/2010/main" val="145038682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cy-GB" sz="800" smtClean="0">
              <a:latin typeface="Lucida Sans" panose="020B0602030504020204" pitchFamily="34" charset="0"/>
            </a:endParaRPr>
          </a:p>
        </p:txBody>
      </p:sp>
      <p:sp>
        <p:nvSpPr>
          <p:cNvPr id="2970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6C32B1A-9405-480B-8375-07860518E5DF}" type="slidenum">
              <a:rPr lang="en-GB" altLang="cy-GB" smtClean="0"/>
              <a:pPr>
                <a:spcBef>
                  <a:spcPct val="0"/>
                </a:spcBef>
              </a:pPr>
              <a:t>51</a:t>
            </a:fld>
            <a:endParaRPr lang="en-GB" altLang="cy-GB" smtClean="0"/>
          </a:p>
        </p:txBody>
      </p:sp>
    </p:spTree>
    <p:extLst>
      <p:ext uri="{BB962C8B-B14F-4D97-AF65-F5344CB8AC3E}">
        <p14:creationId xmlns:p14="http://schemas.microsoft.com/office/powerpoint/2010/main" val="422853067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endParaRPr lang="en-GB" altLang="cy-GB" smtClean="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C2F2904-5182-4CCC-ACDA-EF0D423115E5}" type="slidenum">
              <a:rPr lang="en-GB" altLang="cy-GB" smtClean="0"/>
              <a:pPr>
                <a:spcBef>
                  <a:spcPct val="0"/>
                </a:spcBef>
              </a:pPr>
              <a:t>52</a:t>
            </a:fld>
            <a:endParaRPr lang="en-GB" altLang="cy-GB" smtClean="0"/>
          </a:p>
        </p:txBody>
      </p:sp>
    </p:spTree>
    <p:extLst>
      <p:ext uri="{BB962C8B-B14F-4D97-AF65-F5344CB8AC3E}">
        <p14:creationId xmlns:p14="http://schemas.microsoft.com/office/powerpoint/2010/main" val="309336858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53</a:t>
            </a:fld>
            <a:endParaRPr lang="en-GB" altLang="cy-GB" smtClean="0"/>
          </a:p>
        </p:txBody>
      </p:sp>
    </p:spTree>
    <p:extLst>
      <p:ext uri="{BB962C8B-B14F-4D97-AF65-F5344CB8AC3E}">
        <p14:creationId xmlns:p14="http://schemas.microsoft.com/office/powerpoint/2010/main" val="413640733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54</a:t>
            </a:fld>
            <a:endParaRPr lang="en-GB" altLang="cy-GB" smtClean="0"/>
          </a:p>
        </p:txBody>
      </p:sp>
    </p:spTree>
    <p:extLst>
      <p:ext uri="{BB962C8B-B14F-4D97-AF65-F5344CB8AC3E}">
        <p14:creationId xmlns:p14="http://schemas.microsoft.com/office/powerpoint/2010/main" val="225790151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378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4E2902F-98ED-425A-88CC-77E6E7A3099B}" type="slidenum">
              <a:rPr lang="en-GB" altLang="cy-GB" smtClean="0"/>
              <a:pPr>
                <a:spcBef>
                  <a:spcPct val="0"/>
                </a:spcBef>
              </a:pPr>
              <a:t>55</a:t>
            </a:fld>
            <a:endParaRPr lang="en-GB" altLang="cy-GB" smtClean="0"/>
          </a:p>
        </p:txBody>
      </p:sp>
    </p:spTree>
    <p:extLst>
      <p:ext uri="{BB962C8B-B14F-4D97-AF65-F5344CB8AC3E}">
        <p14:creationId xmlns:p14="http://schemas.microsoft.com/office/powerpoint/2010/main" val="343147100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CE9E9F1-B69C-4539-A46E-5FDDBBC20FED}" type="slidenum">
              <a:rPr lang="en-GB" altLang="cy-GB" smtClean="0"/>
              <a:pPr>
                <a:spcBef>
                  <a:spcPct val="0"/>
                </a:spcBef>
              </a:pPr>
              <a:t>56</a:t>
            </a:fld>
            <a:endParaRPr lang="en-GB" altLang="cy-GB" smtClean="0"/>
          </a:p>
        </p:txBody>
      </p:sp>
    </p:spTree>
    <p:extLst>
      <p:ext uri="{BB962C8B-B14F-4D97-AF65-F5344CB8AC3E}">
        <p14:creationId xmlns:p14="http://schemas.microsoft.com/office/powerpoint/2010/main" val="418350234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CE9E9F1-B69C-4539-A46E-5FDDBBC20FED}" type="slidenum">
              <a:rPr lang="en-GB" altLang="cy-GB" smtClean="0"/>
              <a:pPr>
                <a:spcBef>
                  <a:spcPct val="0"/>
                </a:spcBef>
              </a:pPr>
              <a:t>57</a:t>
            </a:fld>
            <a:endParaRPr lang="en-GB" altLang="cy-GB" smtClean="0"/>
          </a:p>
        </p:txBody>
      </p:sp>
    </p:spTree>
    <p:extLst>
      <p:ext uri="{BB962C8B-B14F-4D97-AF65-F5344CB8AC3E}">
        <p14:creationId xmlns:p14="http://schemas.microsoft.com/office/powerpoint/2010/main" val="37938213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10428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532921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95934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59040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10628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793136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7622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07482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1236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476306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244441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02/11/2020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2945571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11/2/2020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59419391"/>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UlXVf-Zqmf4" TargetMode="External"/><Relationship Id="rId2" Type="http://schemas.openxmlformats.org/officeDocument/2006/relationships/hyperlink" Target="https://www.youtube.com/watch?v=ln8NHzVfJkQ" TargetMode="External"/><Relationship Id="rId1" Type="http://schemas.openxmlformats.org/officeDocument/2006/relationships/slideLayout" Target="../slideLayouts/slideLayout4.xml"/><Relationship Id="rId5" Type="http://schemas.openxmlformats.org/officeDocument/2006/relationships/hyperlink" Target="https://www.youtube.com/watch?v=2qPzucf_Yxo" TargetMode="External"/><Relationship Id="rId4" Type="http://schemas.openxmlformats.org/officeDocument/2006/relationships/hyperlink" Target="https://www.youtube.com/watch?v=eXIF97g8CC0"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web.b.ebscohost.com/ehost/pdfviewer/pdfviewer?sid=bd285169-01e6-4ebe-b547-3c50e845c50a@sessionmgr113&amp;vid=2&amp;hid=117" TargetMode="External"/><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hyperlink" Target="http://www.youtube.com/watch?v=fsDqd5TxNTw" TargetMode="External"/><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hyperlink" Target="https://www.youtube.com/watch?v=_JmA2ClUvUY"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2.xml"/><Relationship Id="rId1" Type="http://schemas.openxmlformats.org/officeDocument/2006/relationships/slideLayout" Target="../slideLayouts/slideLayout8.xml"/><Relationship Id="rId4" Type="http://schemas.openxmlformats.org/officeDocument/2006/relationships/image" Target="../media/image5.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www.hungrymindlab.com/gene-environment-interplay/" TargetMode="External"/><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9.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790hLh9KCb8" TargetMode="External"/><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hyperlink" Target="https://www.ncbi.nlm.nih.gov/pmc/articles/PMC7376500.1/" TargetMode="External"/><Relationship Id="rId2" Type="http://schemas.openxmlformats.org/officeDocument/2006/relationships/hyperlink" Target="https://www.bbc.co.uk/news/uk-wales-52209165" TargetMode="Externa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3" Type="http://schemas.openxmlformats.org/officeDocument/2006/relationships/hyperlink" Target="http://sla.sjtu.edu.cn/thesis/the%20home%20language%20environment%20of%20monolingual%20and%20bilingual%20children%20and%20their%20language%20proficiency.pdf" TargetMode="External"/><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3" Type="http://schemas.openxmlformats.org/officeDocument/2006/relationships/hyperlink" Target="https://www.youtube.com/watch?v=c6wW4EAYuUA" TargetMode="External"/><Relationship Id="rId2" Type="http://schemas.openxmlformats.org/officeDocument/2006/relationships/notesSlide" Target="../notesSlides/notesSlide41.xml"/><Relationship Id="rId1" Type="http://schemas.openxmlformats.org/officeDocument/2006/relationships/slideLayout" Target="../slideLayouts/slideLayout12.xml"/><Relationship Id="rId5" Type="http://schemas.openxmlformats.org/officeDocument/2006/relationships/hyperlink" Target="http://www.youtube.com/watch?v=LVYhpCprtzQ" TargetMode="External"/><Relationship Id="rId4" Type="http://schemas.openxmlformats.org/officeDocument/2006/relationships/hyperlink" Target="http://www.youtube.com/watch?v=jATItFipzBg" TargetMode="Externa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hyperlink" Target="https://www.thecommunicationtrust.org.uk/projects/professional-development/online-short-course/" TargetMode="External"/><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hyperlink" Target="http://www.cpin.us/dll/sequent.html" TargetMode="External"/><Relationship Id="rId7" Type="http://schemas.openxmlformats.org/officeDocument/2006/relationships/hyperlink" Target="http://web.b.ebscohost.com/ehost/pdfviewer/pdfviewer?sid=bd285169-01e6-4ebe-b547-3c50e845c50a@sessionmgr113&amp;vid=2&amp;hid=117" TargetMode="External"/><Relationship Id="rId2" Type="http://schemas.openxmlformats.org/officeDocument/2006/relationships/notesSlide" Target="../notesSlides/notesSlide44.xml"/><Relationship Id="rId1" Type="http://schemas.openxmlformats.org/officeDocument/2006/relationships/slideLayout" Target="../slideLayouts/slideLayout12.xml"/><Relationship Id="rId6" Type="http://schemas.openxmlformats.org/officeDocument/2006/relationships/hyperlink" Target="http://twins.wjh.harvard.edu/delaylit.html" TargetMode="External"/><Relationship Id="rId5" Type="http://schemas.openxmlformats.org/officeDocument/2006/relationships/hyperlink" Target="https://www.eurolondon.com/news-and-blog/delay-in-language-caused-by-languages/" TargetMode="External"/><Relationship Id="rId4" Type="http://schemas.openxmlformats.org/officeDocument/2006/relationships/hyperlink" Target="https://contact.org.uk/medical-information/conditions/a/aphasia/"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www.hilarispublisher.com/open-access/the-effect-of-breastfeeding-on-the-cognitive-and-language-development-ofchildren-under-3-years-of-age-results-of-balochistanearly-2329-9126-1000305.pdf" TargetMode="External"/><Relationship Id="rId7" Type="http://schemas.openxmlformats.org/officeDocument/2006/relationships/hyperlink" Target="https://borgenproject.org/poverty-affects-childrens-language-skills/#:~:text=Decades%20worth%20of%20research%20has,on%20standardized%20language%20development%20tests" TargetMode="External"/><Relationship Id="rId2" Type="http://schemas.openxmlformats.org/officeDocument/2006/relationships/notesSlide" Target="../notesSlides/notesSlide45.xml"/><Relationship Id="rId1" Type="http://schemas.openxmlformats.org/officeDocument/2006/relationships/slideLayout" Target="../slideLayouts/slideLayout12.xml"/><Relationship Id="rId6" Type="http://schemas.openxmlformats.org/officeDocument/2006/relationships/hyperlink" Target="http://www.nuffieldfoundation.org/" TargetMode="External"/><Relationship Id="rId5" Type="http://schemas.openxmlformats.org/officeDocument/2006/relationships/hyperlink" Target="http://www.literacytrust.org.uk/" TargetMode="External"/><Relationship Id="rId4" Type="http://schemas.openxmlformats.org/officeDocument/2006/relationships/hyperlink" Target="http://www.hanen.org/SiteAssets/Helpful-Info/Articles/the-effect-of-birth-order.aspx" TargetMode="External"/></Relationships>
</file>

<file path=ppt/slides/_rels/slide57.xml.rels><?xml version="1.0" encoding="UTF-8" standalone="yes"?>
<Relationships xmlns="http://schemas.openxmlformats.org/package/2006/relationships"><Relationship Id="rId8" Type="http://schemas.openxmlformats.org/officeDocument/2006/relationships/hyperlink" Target="http://www.youtube.com/watch?v=LVYhpCprtzQ" TargetMode="External"/><Relationship Id="rId3" Type="http://schemas.openxmlformats.org/officeDocument/2006/relationships/hyperlink" Target="https://gov.wales/sites/default/files/consultations/2020-01/speech-language-consultation-document.pdf" TargetMode="External"/><Relationship Id="rId7" Type="http://schemas.openxmlformats.org/officeDocument/2006/relationships/hyperlink" Target="http://www.youtube.com/watch?v=c6wW4EAYuUA" TargetMode="External"/><Relationship Id="rId2" Type="http://schemas.openxmlformats.org/officeDocument/2006/relationships/notesSlide" Target="../notesSlides/notesSlide46.xml"/><Relationship Id="rId1" Type="http://schemas.openxmlformats.org/officeDocument/2006/relationships/slideLayout" Target="../slideLayouts/slideLayout12.xml"/><Relationship Id="rId6" Type="http://schemas.openxmlformats.org/officeDocument/2006/relationships/hyperlink" Target="http://www.youtube.com/watch?v=fsDqd5TxNTw" TargetMode="External"/><Relationship Id="rId5" Type="http://schemas.openxmlformats.org/officeDocument/2006/relationships/hyperlink" Target="http://www.youtube.com/watch?v=jATItFipzBg" TargetMode="External"/><Relationship Id="rId4" Type="http://schemas.openxmlformats.org/officeDocument/2006/relationships/hyperlink" Target="https://www.exchangewales.org/wp-content/uploads/sites/14/2020/10/Megan-Wright-slides.pdf" TargetMode="External"/><Relationship Id="rId9" Type="http://schemas.openxmlformats.org/officeDocument/2006/relationships/hyperlink" Target="http://www.youtube.com/watch?v=_JmA2ClUvU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sz="half" idx="1"/>
          </p:nvPr>
        </p:nvSpPr>
        <p:spPr/>
        <p:txBody>
          <a:bodyPr/>
          <a:lstStyle/>
          <a:p>
            <a:pPr marL="0" indent="0">
              <a:buNone/>
            </a:pPr>
            <a:r>
              <a:rPr lang="en-GB" altLang="cy-GB" b="1" dirty="0">
                <a:latin typeface="Lucida Sans" panose="020B0602030504020204" pitchFamily="34" charset="0"/>
              </a:rPr>
              <a:t>EAEE5004C </a:t>
            </a:r>
          </a:p>
          <a:p>
            <a:pPr marL="0" indent="0">
              <a:buNone/>
            </a:pPr>
            <a:r>
              <a:rPr lang="en-GB" altLang="cy-GB" b="1" dirty="0">
                <a:latin typeface="Lucida Sans" panose="020B0602030504020204" pitchFamily="34" charset="0"/>
              </a:rPr>
              <a:t/>
            </a:r>
            <a:br>
              <a:rPr lang="en-GB" altLang="cy-GB" b="1" dirty="0">
                <a:latin typeface="Lucida Sans" panose="020B0602030504020204" pitchFamily="34" charset="0"/>
              </a:rPr>
            </a:br>
            <a:r>
              <a:rPr lang="en-GB" altLang="cy-GB" dirty="0" err="1">
                <a:latin typeface="Lucida Sans" panose="020B0602030504020204" pitchFamily="34" charset="0"/>
              </a:rPr>
              <a:t>Iaith</a:t>
            </a:r>
            <a:r>
              <a:rPr lang="en-GB" altLang="cy-GB" dirty="0">
                <a:latin typeface="Lucida Sans" panose="020B0602030504020204" pitchFamily="34" charset="0"/>
              </a:rPr>
              <a:t> a </a:t>
            </a:r>
            <a:r>
              <a:rPr lang="en-GB" altLang="cy-GB" dirty="0" err="1">
                <a:latin typeface="Lucida Sans" panose="020B0602030504020204" pitchFamily="34" charset="0"/>
              </a:rPr>
              <a:t>llythrennedd</a:t>
            </a:r>
            <a:r>
              <a:rPr lang="en-GB" altLang="cy-GB" dirty="0">
                <a:latin typeface="Lucida Sans" panose="020B0602030504020204" pitchFamily="34" charset="0"/>
              </a:rPr>
              <a:t> </a:t>
            </a:r>
            <a:r>
              <a:rPr lang="en-GB" altLang="cy-GB" dirty="0" err="1">
                <a:latin typeface="Lucida Sans" panose="020B0602030504020204" pitchFamily="34" charset="0"/>
              </a:rPr>
              <a:t>yn</a:t>
            </a:r>
            <a:r>
              <a:rPr lang="en-GB" altLang="cy-GB" dirty="0">
                <a:latin typeface="Lucida Sans" panose="020B0602030504020204" pitchFamily="34" charset="0"/>
              </a:rPr>
              <a:t> y </a:t>
            </a:r>
            <a:r>
              <a:rPr lang="en-GB" altLang="cy-GB" dirty="0" err="1">
                <a:latin typeface="Lucida Sans" panose="020B0602030504020204" pitchFamily="34" charset="0"/>
              </a:rPr>
              <a:t>blynyddoedd</a:t>
            </a:r>
            <a:r>
              <a:rPr lang="en-GB" altLang="cy-GB" dirty="0">
                <a:latin typeface="Lucida Sans" panose="020B0602030504020204" pitchFamily="34" charset="0"/>
              </a:rPr>
              <a:t> </a:t>
            </a:r>
            <a:r>
              <a:rPr lang="en-GB" altLang="cy-GB" dirty="0" err="1" smtClean="0">
                <a:latin typeface="Lucida Sans" panose="020B0602030504020204" pitchFamily="34" charset="0"/>
              </a:rPr>
              <a:t>cynnar</a:t>
            </a:r>
            <a:endParaRPr lang="en-GB" altLang="cy-GB" dirty="0" smtClean="0">
              <a:latin typeface="Lucida Sans" panose="020B0602030504020204" pitchFamily="34" charset="0"/>
            </a:endParaRPr>
          </a:p>
          <a:p>
            <a:pPr marL="0" indent="0">
              <a:buNone/>
            </a:pPr>
            <a:endParaRPr lang="en-GB" altLang="cy-GB" dirty="0">
              <a:latin typeface="Lucida Sans" panose="020B0602030504020204" pitchFamily="34" charset="0"/>
            </a:endParaRPr>
          </a:p>
          <a:p>
            <a:pPr marL="0" indent="0">
              <a:buNone/>
            </a:pPr>
            <a:r>
              <a:rPr lang="en-GB" altLang="cy-GB" dirty="0">
                <a:latin typeface="Lucida Sans" panose="020B0602030504020204" pitchFamily="34" charset="0"/>
              </a:rPr>
              <a:t/>
            </a:r>
            <a:br>
              <a:rPr lang="en-GB" altLang="cy-GB" dirty="0">
                <a:latin typeface="Lucida Sans" panose="020B0602030504020204" pitchFamily="34" charset="0"/>
              </a:rPr>
            </a:br>
            <a:r>
              <a:rPr lang="en-GB" altLang="cy-GB" b="1" dirty="0" err="1" smtClean="0">
                <a:latin typeface="Lucida Sans" panose="020B0602030504020204" pitchFamily="34" charset="0"/>
              </a:rPr>
              <a:t>Oediad</a:t>
            </a:r>
            <a:r>
              <a:rPr lang="en-GB" altLang="cy-GB" b="1" dirty="0" smtClean="0">
                <a:latin typeface="Lucida Sans" panose="020B0602030504020204" pitchFamily="34" charset="0"/>
              </a:rPr>
              <a:t> </a:t>
            </a:r>
            <a:r>
              <a:rPr lang="en-GB" altLang="cy-GB" b="1" dirty="0" err="1" smtClean="0">
                <a:latin typeface="Lucida Sans" panose="020B0602030504020204" pitchFamily="34" charset="0"/>
              </a:rPr>
              <a:t>Iaith</a:t>
            </a:r>
            <a:endParaRPr lang="en-GB" dirty="0"/>
          </a:p>
        </p:txBody>
      </p:sp>
      <p:sp>
        <p:nvSpPr>
          <p:cNvPr id="6" name="Content Placeholder 5"/>
          <p:cNvSpPr>
            <a:spLocks noGrp="1"/>
          </p:cNvSpPr>
          <p:nvPr>
            <p:ph sz="half" idx="2"/>
          </p:nvPr>
        </p:nvSpPr>
        <p:spPr/>
        <p:txBody>
          <a:bodyPr/>
          <a:lstStyle/>
          <a:p>
            <a:pPr marL="0" indent="0">
              <a:buNone/>
            </a:pPr>
            <a:r>
              <a:rPr lang="en-GB" altLang="cy-GB" b="1" dirty="0">
                <a:solidFill>
                  <a:srgbClr val="0000FF"/>
                </a:solidFill>
                <a:latin typeface="Lucida Sans" panose="020B0602030504020204" pitchFamily="34" charset="0"/>
              </a:rPr>
              <a:t>EAEE5004 </a:t>
            </a:r>
          </a:p>
          <a:p>
            <a:pPr marL="0" indent="0">
              <a:buNone/>
            </a:pPr>
            <a:r>
              <a:rPr lang="en-GB" altLang="cy-GB" b="1" dirty="0">
                <a:solidFill>
                  <a:srgbClr val="0000FF"/>
                </a:solidFill>
                <a:latin typeface="Lucida Sans" panose="020B0602030504020204" pitchFamily="34" charset="0"/>
              </a:rPr>
              <a:t/>
            </a:r>
            <a:br>
              <a:rPr lang="en-GB" altLang="cy-GB" b="1" dirty="0">
                <a:solidFill>
                  <a:srgbClr val="0000FF"/>
                </a:solidFill>
                <a:latin typeface="Lucida Sans" panose="020B0602030504020204" pitchFamily="34" charset="0"/>
              </a:rPr>
            </a:br>
            <a:r>
              <a:rPr lang="en-GB" altLang="cy-GB" dirty="0" smtClean="0">
                <a:solidFill>
                  <a:srgbClr val="0000FF"/>
                </a:solidFill>
                <a:latin typeface="Lucida Sans" panose="020B0602030504020204" pitchFamily="34" charset="0"/>
              </a:rPr>
              <a:t>Language </a:t>
            </a:r>
            <a:r>
              <a:rPr lang="en-GB" altLang="cy-GB" dirty="0">
                <a:solidFill>
                  <a:srgbClr val="0000FF"/>
                </a:solidFill>
                <a:latin typeface="Lucida Sans" panose="020B0602030504020204" pitchFamily="34" charset="0"/>
              </a:rPr>
              <a:t>and literacy in the early </a:t>
            </a:r>
            <a:r>
              <a:rPr lang="en-GB" altLang="cy-GB" dirty="0" smtClean="0">
                <a:solidFill>
                  <a:srgbClr val="0000FF"/>
                </a:solidFill>
                <a:latin typeface="Lucida Sans" panose="020B0602030504020204" pitchFamily="34" charset="0"/>
              </a:rPr>
              <a:t>years</a:t>
            </a:r>
          </a:p>
          <a:p>
            <a:pPr marL="0" indent="0">
              <a:buNone/>
            </a:pPr>
            <a:endParaRPr lang="en-GB" altLang="cy-GB" dirty="0">
              <a:solidFill>
                <a:srgbClr val="0000FF"/>
              </a:solidFill>
              <a:latin typeface="Lucida Sans" panose="020B0602030504020204" pitchFamily="34" charset="0"/>
            </a:endParaRPr>
          </a:p>
          <a:p>
            <a:pPr marL="0" indent="0">
              <a:buNone/>
            </a:pPr>
            <a:r>
              <a:rPr lang="en-GB" altLang="cy-GB" dirty="0">
                <a:solidFill>
                  <a:srgbClr val="0000FF"/>
                </a:solidFill>
                <a:latin typeface="Lucida Sans" panose="020B0602030504020204" pitchFamily="34" charset="0"/>
              </a:rPr>
              <a:t/>
            </a:r>
            <a:br>
              <a:rPr lang="en-GB" altLang="cy-GB" dirty="0">
                <a:solidFill>
                  <a:srgbClr val="0000FF"/>
                </a:solidFill>
                <a:latin typeface="Lucida Sans" panose="020B0602030504020204" pitchFamily="34" charset="0"/>
              </a:rPr>
            </a:br>
            <a:r>
              <a:rPr lang="en-GB" altLang="cy-GB" b="1" dirty="0" smtClean="0">
                <a:solidFill>
                  <a:srgbClr val="0000FF"/>
                </a:solidFill>
                <a:latin typeface="Lucida Sans" panose="020B0602030504020204" pitchFamily="34" charset="0"/>
              </a:rPr>
              <a:t>Language Delay</a:t>
            </a:r>
            <a:endParaRPr lang="en-GB" b="1" dirty="0"/>
          </a:p>
        </p:txBody>
      </p:sp>
    </p:spTree>
    <p:extLst>
      <p:ext uri="{BB962C8B-B14F-4D97-AF65-F5344CB8AC3E}">
        <p14:creationId xmlns:p14="http://schemas.microsoft.com/office/powerpoint/2010/main" val="29968626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365127"/>
            <a:ext cx="7886700" cy="831626"/>
          </a:xfrm>
        </p:spPr>
        <p:txBody>
          <a:bodyPr>
            <a:normAutofit fontScale="90000"/>
          </a:bodyPr>
          <a:lstStyle/>
          <a:p>
            <a:r>
              <a:rPr lang="en-GB" altLang="cy-GB" sz="3600" dirty="0">
                <a:latin typeface="Lucida Sans" panose="020B0602030504020204" pitchFamily="34" charset="0"/>
              </a:rPr>
              <a:t>Cynnwys</a:t>
            </a:r>
            <a:br>
              <a:rPr lang="en-GB" altLang="cy-GB" sz="3600" dirty="0">
                <a:latin typeface="Lucida Sans" panose="020B0602030504020204" pitchFamily="34" charset="0"/>
              </a:rPr>
            </a:br>
            <a:r>
              <a:rPr lang="en-GB" altLang="cy-GB" sz="3600" dirty="0">
                <a:solidFill>
                  <a:srgbClr val="0000FF"/>
                </a:solidFill>
                <a:latin typeface="Lucida Sans" panose="020B0602030504020204" pitchFamily="34" charset="0"/>
              </a:rPr>
              <a:t>Contents</a:t>
            </a:r>
            <a:endParaRPr lang="en-GB" sz="3600" dirty="0"/>
          </a:p>
        </p:txBody>
      </p:sp>
      <p:sp>
        <p:nvSpPr>
          <p:cNvPr id="5" name="Content Placeholder 4"/>
          <p:cNvSpPr>
            <a:spLocks noGrp="1"/>
          </p:cNvSpPr>
          <p:nvPr>
            <p:ph sz="half" idx="1"/>
          </p:nvPr>
        </p:nvSpPr>
        <p:spPr>
          <a:xfrm>
            <a:off x="628650" y="1412776"/>
            <a:ext cx="3886200" cy="4764187"/>
          </a:xfrm>
        </p:spPr>
        <p:txBody>
          <a:bodyPr>
            <a:normAutofit/>
          </a:bodyPr>
          <a:lstStyle/>
          <a:p>
            <a:pPr>
              <a:defRPr/>
            </a:pPr>
            <a:r>
              <a:rPr lang="cy-GB" altLang="cy-GB" dirty="0">
                <a:latin typeface="Lucida Sans" pitchFamily="34" charset="0"/>
              </a:rPr>
              <a:t>Ystyr </a:t>
            </a:r>
            <a:r>
              <a:rPr lang="cy-GB" altLang="cy-GB" dirty="0" smtClean="0">
                <a:latin typeface="Lucida Sans" pitchFamily="34" charset="0"/>
              </a:rPr>
              <a:t>‘oediad </a:t>
            </a:r>
            <a:r>
              <a:rPr lang="cy-GB" altLang="cy-GB" dirty="0">
                <a:latin typeface="Lucida Sans" pitchFamily="34" charset="0"/>
              </a:rPr>
              <a:t>iaith</a:t>
            </a:r>
            <a:r>
              <a:rPr lang="cy-GB" altLang="cy-GB" dirty="0" smtClean="0">
                <a:latin typeface="Lucida Sans" pitchFamily="34" charset="0"/>
              </a:rPr>
              <a:t>’</a:t>
            </a:r>
          </a:p>
          <a:p>
            <a:pPr>
              <a:defRPr/>
            </a:pPr>
            <a:r>
              <a:rPr lang="cy-GB" altLang="cy-GB" dirty="0" smtClean="0">
                <a:latin typeface="Lucida Sans" pitchFamily="34" charset="0"/>
              </a:rPr>
              <a:t>Ffactorau genetig</a:t>
            </a:r>
            <a:endParaRPr lang="cy-GB" altLang="cy-GB" dirty="0">
              <a:latin typeface="Lucida Sans" pitchFamily="34" charset="0"/>
            </a:endParaRPr>
          </a:p>
          <a:p>
            <a:pPr>
              <a:defRPr/>
            </a:pPr>
            <a:r>
              <a:rPr lang="cy-GB" altLang="cy-GB" dirty="0" smtClean="0">
                <a:latin typeface="Lucida Sans" pitchFamily="34" charset="0"/>
              </a:rPr>
              <a:t>Ffactorau amgylcheddol</a:t>
            </a:r>
            <a:endParaRPr lang="cy-GB" altLang="cy-GB" dirty="0">
              <a:latin typeface="Lucida Sans" pitchFamily="34" charset="0"/>
            </a:endParaRPr>
          </a:p>
          <a:p>
            <a:pPr>
              <a:defRPr/>
            </a:pPr>
            <a:r>
              <a:rPr lang="cy-GB" altLang="cy-GB" dirty="0" smtClean="0">
                <a:latin typeface="Lucida Sans" pitchFamily="34" charset="0"/>
              </a:rPr>
              <a:t>Profiadau</a:t>
            </a:r>
            <a:endParaRPr lang="cy-GB" altLang="cy-GB" dirty="0">
              <a:latin typeface="Lucida Sans" pitchFamily="34" charset="0"/>
            </a:endParaRPr>
          </a:p>
          <a:p>
            <a:pPr>
              <a:defRPr/>
            </a:pPr>
            <a:r>
              <a:rPr lang="cy-GB" altLang="cy-GB" dirty="0" smtClean="0">
                <a:latin typeface="Lucida Sans" pitchFamily="34" charset="0"/>
              </a:rPr>
              <a:t>Dwyieithrwydd</a:t>
            </a:r>
            <a:endParaRPr lang="cy-GB" altLang="cy-GB" dirty="0">
              <a:latin typeface="Lucida Sans" pitchFamily="34" charset="0"/>
            </a:endParaRPr>
          </a:p>
          <a:p>
            <a:pPr>
              <a:defRPr/>
            </a:pPr>
            <a:r>
              <a:rPr lang="cy-GB" altLang="cy-GB" dirty="0" smtClean="0">
                <a:latin typeface="Lucida Sans" pitchFamily="34" charset="0"/>
              </a:rPr>
              <a:t>Hyfforddiant</a:t>
            </a:r>
            <a:endParaRPr lang="cy-GB" altLang="cy-GB" dirty="0">
              <a:latin typeface="Lucida Sans" pitchFamily="34" charset="0"/>
            </a:endParaRPr>
          </a:p>
        </p:txBody>
      </p:sp>
      <p:sp>
        <p:nvSpPr>
          <p:cNvPr id="6" name="Content Placeholder 5"/>
          <p:cNvSpPr>
            <a:spLocks noGrp="1"/>
          </p:cNvSpPr>
          <p:nvPr>
            <p:ph sz="half" idx="2"/>
          </p:nvPr>
        </p:nvSpPr>
        <p:spPr>
          <a:xfrm>
            <a:off x="4648200" y="1412776"/>
            <a:ext cx="4316288" cy="4176465"/>
          </a:xfrm>
        </p:spPr>
        <p:txBody>
          <a:bodyPr>
            <a:normAutofit/>
          </a:bodyPr>
          <a:lstStyle/>
          <a:p>
            <a:pPr>
              <a:defRPr/>
            </a:pPr>
            <a:r>
              <a:rPr lang="en-GB" altLang="cy-GB" dirty="0">
                <a:solidFill>
                  <a:srgbClr val="0000FF"/>
                </a:solidFill>
                <a:latin typeface="Lucida Sans" pitchFamily="34" charset="0"/>
              </a:rPr>
              <a:t>Meaning of ‘language delay</a:t>
            </a:r>
            <a:r>
              <a:rPr lang="en-GB" altLang="cy-GB" dirty="0" smtClean="0">
                <a:solidFill>
                  <a:srgbClr val="0000FF"/>
                </a:solidFill>
                <a:latin typeface="Lucida Sans" pitchFamily="34" charset="0"/>
              </a:rPr>
              <a:t>’</a:t>
            </a:r>
          </a:p>
          <a:p>
            <a:pPr>
              <a:defRPr/>
            </a:pPr>
            <a:r>
              <a:rPr lang="en-GB" altLang="cy-GB" dirty="0" smtClean="0">
                <a:solidFill>
                  <a:srgbClr val="0000FF"/>
                </a:solidFill>
                <a:latin typeface="Lucida Sans" pitchFamily="34" charset="0"/>
              </a:rPr>
              <a:t>Genetic factors</a:t>
            </a:r>
            <a:endParaRPr lang="en-GB" altLang="cy-GB" dirty="0">
              <a:solidFill>
                <a:srgbClr val="0000FF"/>
              </a:solidFill>
              <a:latin typeface="Lucida Sans" pitchFamily="34" charset="0"/>
            </a:endParaRPr>
          </a:p>
          <a:p>
            <a:pPr>
              <a:defRPr/>
            </a:pPr>
            <a:r>
              <a:rPr lang="en-GB" altLang="cy-GB" dirty="0">
                <a:solidFill>
                  <a:srgbClr val="0000FF"/>
                </a:solidFill>
                <a:latin typeface="Lucida Sans" pitchFamily="34" charset="0"/>
              </a:rPr>
              <a:t>Environmental factors</a:t>
            </a:r>
          </a:p>
          <a:p>
            <a:pPr>
              <a:defRPr/>
            </a:pPr>
            <a:r>
              <a:rPr lang="en-GB" altLang="cy-GB" dirty="0" smtClean="0">
                <a:solidFill>
                  <a:srgbClr val="0000FF"/>
                </a:solidFill>
                <a:latin typeface="Lucida Sans" pitchFamily="34" charset="0"/>
              </a:rPr>
              <a:t>Experiences</a:t>
            </a:r>
            <a:endParaRPr lang="en-GB" altLang="cy-GB" dirty="0">
              <a:solidFill>
                <a:srgbClr val="0000FF"/>
              </a:solidFill>
              <a:latin typeface="Lucida Sans" pitchFamily="34" charset="0"/>
            </a:endParaRPr>
          </a:p>
          <a:p>
            <a:pPr>
              <a:defRPr/>
            </a:pPr>
            <a:r>
              <a:rPr lang="en-GB" altLang="cy-GB" dirty="0" smtClean="0">
                <a:solidFill>
                  <a:srgbClr val="0000FF"/>
                </a:solidFill>
                <a:latin typeface="Lucida Sans" pitchFamily="34" charset="0"/>
              </a:rPr>
              <a:t>Bilingualism</a:t>
            </a:r>
          </a:p>
          <a:p>
            <a:pPr>
              <a:defRPr/>
            </a:pPr>
            <a:r>
              <a:rPr lang="en-GB" altLang="cy-GB" dirty="0" smtClean="0">
                <a:solidFill>
                  <a:srgbClr val="0000FF"/>
                </a:solidFill>
                <a:latin typeface="Lucida Sans" pitchFamily="34" charset="0"/>
              </a:rPr>
              <a:t>Training</a:t>
            </a:r>
            <a:endParaRPr lang="en-GB" altLang="cy-GB" dirty="0">
              <a:solidFill>
                <a:srgbClr val="0000FF"/>
              </a:solidFill>
              <a:latin typeface="Lucida Sans" pitchFamily="34" charset="0"/>
            </a:endParaRPr>
          </a:p>
        </p:txBody>
      </p:sp>
    </p:spTree>
    <p:extLst>
      <p:ext uri="{BB962C8B-B14F-4D97-AF65-F5344CB8AC3E}">
        <p14:creationId xmlns:p14="http://schemas.microsoft.com/office/powerpoint/2010/main" val="13570114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3200" dirty="0">
                <a:latin typeface="Lucida Sans" panose="020B0602030504020204" pitchFamily="34" charset="0"/>
              </a:rPr>
              <a:t>Sgiliau </a:t>
            </a:r>
            <a:r>
              <a:rPr lang="en-GB" sz="3200" dirty="0" err="1">
                <a:latin typeface="Lucida Sans" panose="020B0602030504020204" pitchFamily="34" charset="0"/>
              </a:rPr>
              <a:t>Cyflogadwyedd</a:t>
            </a:r>
            <a:r>
              <a:rPr lang="en-GB" sz="3200" dirty="0">
                <a:latin typeface="Lucida Sans" panose="020B0602030504020204" pitchFamily="34" charset="0"/>
              </a:rPr>
              <a:t>/</a:t>
            </a:r>
            <a:r>
              <a:rPr lang="en-GB" sz="3200" dirty="0" err="1">
                <a:latin typeface="Lucida Sans" panose="020B0602030504020204" pitchFamily="34" charset="0"/>
              </a:rPr>
              <a:t>Trosglwyddadwy</a:t>
            </a:r>
            <a:r>
              <a:rPr lang="en-GB" sz="3200" dirty="0">
                <a:latin typeface="Lucida Sans" panose="020B0602030504020204" pitchFamily="34" charset="0"/>
              </a:rPr>
              <a:t/>
            </a:r>
            <a:br>
              <a:rPr lang="en-GB" sz="3200" dirty="0">
                <a:latin typeface="Lucida Sans" panose="020B0602030504020204" pitchFamily="34" charset="0"/>
              </a:rPr>
            </a:br>
            <a:r>
              <a:rPr lang="en-GB" sz="3200" dirty="0">
                <a:solidFill>
                  <a:srgbClr val="0000FF"/>
                </a:solidFill>
                <a:latin typeface="Lucida Sans" panose="020B0602030504020204" pitchFamily="34" charset="0"/>
              </a:rPr>
              <a:t>Employability/Transferable Skills</a:t>
            </a:r>
            <a:endParaRPr lang="en-GB" sz="3200" dirty="0"/>
          </a:p>
        </p:txBody>
      </p:sp>
      <p:sp>
        <p:nvSpPr>
          <p:cNvPr id="5" name="Content Placeholder 4"/>
          <p:cNvSpPr>
            <a:spLocks noGrp="1"/>
          </p:cNvSpPr>
          <p:nvPr>
            <p:ph sz="half" idx="1"/>
          </p:nvPr>
        </p:nvSpPr>
        <p:spPr/>
        <p:txBody>
          <a:bodyPr/>
          <a:lstStyle/>
          <a:p>
            <a:r>
              <a:rPr lang="en-GB" dirty="0">
                <a:latin typeface="Lucida Sans" panose="020B0602030504020204" pitchFamily="34" charset="0"/>
              </a:rPr>
              <a:t>Trefnu</a:t>
            </a:r>
          </a:p>
          <a:p>
            <a:r>
              <a:rPr lang="en-GB" dirty="0" err="1">
                <a:latin typeface="Lucida Sans" panose="020B0602030504020204" pitchFamily="34" charset="0"/>
              </a:rPr>
              <a:t>Cynllunio</a:t>
            </a:r>
            <a:endParaRPr lang="en-GB" dirty="0">
              <a:latin typeface="Lucida Sans" panose="020B0602030504020204" pitchFamily="34" charset="0"/>
            </a:endParaRPr>
          </a:p>
          <a:p>
            <a:r>
              <a:rPr lang="en-GB" dirty="0" err="1">
                <a:latin typeface="Lucida Sans" panose="020B0602030504020204" pitchFamily="34" charset="0"/>
              </a:rPr>
              <a:t>Ymchwilio</a:t>
            </a:r>
            <a:endParaRPr lang="en-GB" dirty="0">
              <a:latin typeface="Lucida Sans" panose="020B0602030504020204" pitchFamily="34" charset="0"/>
            </a:endParaRPr>
          </a:p>
          <a:p>
            <a:r>
              <a:rPr lang="en-GB" dirty="0" err="1">
                <a:latin typeface="Lucida Sans" panose="020B0602030504020204" pitchFamily="34" charset="0"/>
              </a:rPr>
              <a:t>Cymryd</a:t>
            </a:r>
            <a:r>
              <a:rPr lang="en-GB" dirty="0">
                <a:latin typeface="Lucida Sans" panose="020B0602030504020204" pitchFamily="34" charset="0"/>
              </a:rPr>
              <a:t> </a:t>
            </a:r>
            <a:r>
              <a:rPr lang="en-GB" dirty="0" err="1">
                <a:latin typeface="Lucida Sans" panose="020B0602030504020204" pitchFamily="34" charset="0"/>
              </a:rPr>
              <a:t>nodiadau</a:t>
            </a:r>
            <a:endParaRPr lang="en-US" dirty="0">
              <a:latin typeface="Lucida Sans" panose="020B0602030504020204" pitchFamily="34" charset="0"/>
            </a:endParaRPr>
          </a:p>
          <a:p>
            <a:r>
              <a:rPr lang="en-US" dirty="0" err="1">
                <a:latin typeface="Lucida Sans" panose="020B0602030504020204" pitchFamily="34" charset="0"/>
              </a:rPr>
              <a:t>Cyfathrebu</a:t>
            </a:r>
            <a:endParaRPr lang="en-US" dirty="0">
              <a:latin typeface="Lucida Sans" panose="020B0602030504020204" pitchFamily="34" charset="0"/>
            </a:endParaRPr>
          </a:p>
          <a:p>
            <a:r>
              <a:rPr lang="en-US" dirty="0" err="1">
                <a:latin typeface="Lucida Sans" panose="020B0602030504020204" pitchFamily="34" charset="0"/>
              </a:rPr>
              <a:t>Cyflwyno</a:t>
            </a:r>
            <a:endParaRPr lang="en-US" dirty="0">
              <a:latin typeface="Lucida Sans" panose="020B0602030504020204" pitchFamily="34" charset="0"/>
            </a:endParaRPr>
          </a:p>
        </p:txBody>
      </p:sp>
      <p:sp>
        <p:nvSpPr>
          <p:cNvPr id="6" name="Content Placeholder 5"/>
          <p:cNvSpPr>
            <a:spLocks noGrp="1"/>
          </p:cNvSpPr>
          <p:nvPr>
            <p:ph sz="half" idx="2"/>
          </p:nvPr>
        </p:nvSpPr>
        <p:spPr>
          <a:xfrm>
            <a:off x="4648200" y="1825625"/>
            <a:ext cx="4316288" cy="3763616"/>
          </a:xfrm>
        </p:spPr>
        <p:txBody>
          <a:bodyPr/>
          <a:lstStyle/>
          <a:p>
            <a:r>
              <a:rPr lang="en-GB" dirty="0">
                <a:solidFill>
                  <a:srgbClr val="0000FF"/>
                </a:solidFill>
                <a:latin typeface="Lucida Sans" panose="020B0602030504020204" pitchFamily="34" charset="0"/>
              </a:rPr>
              <a:t>Organisation</a:t>
            </a:r>
          </a:p>
          <a:p>
            <a:r>
              <a:rPr lang="en-GB" dirty="0">
                <a:solidFill>
                  <a:srgbClr val="0000FF"/>
                </a:solidFill>
                <a:latin typeface="Lucida Sans" panose="020B0602030504020204" pitchFamily="34" charset="0"/>
              </a:rPr>
              <a:t>Planning</a:t>
            </a:r>
          </a:p>
          <a:p>
            <a:r>
              <a:rPr lang="en-GB" dirty="0">
                <a:solidFill>
                  <a:srgbClr val="0000FF"/>
                </a:solidFill>
                <a:latin typeface="Lucida Sans" panose="020B0602030504020204" pitchFamily="34" charset="0"/>
              </a:rPr>
              <a:t>Researching</a:t>
            </a:r>
          </a:p>
          <a:p>
            <a:r>
              <a:rPr lang="en-GB" dirty="0">
                <a:solidFill>
                  <a:srgbClr val="0000FF"/>
                </a:solidFill>
                <a:latin typeface="Lucida Sans" panose="020B0602030504020204" pitchFamily="34" charset="0"/>
              </a:rPr>
              <a:t>Note taking</a:t>
            </a:r>
          </a:p>
          <a:p>
            <a:r>
              <a:rPr lang="en-GB" dirty="0">
                <a:solidFill>
                  <a:srgbClr val="0000FF"/>
                </a:solidFill>
                <a:latin typeface="Lucida Sans" panose="020B0602030504020204" pitchFamily="34" charset="0"/>
              </a:rPr>
              <a:t>Communication</a:t>
            </a:r>
          </a:p>
          <a:p>
            <a:r>
              <a:rPr lang="en-GB" dirty="0">
                <a:solidFill>
                  <a:srgbClr val="0000FF"/>
                </a:solidFill>
                <a:latin typeface="Lucida Sans" panose="020B0602030504020204" pitchFamily="34" charset="0"/>
              </a:rPr>
              <a:t>Presenting</a:t>
            </a:r>
            <a:endParaRPr lang="en-US"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5971333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200" dirty="0" err="1" smtClean="0">
                <a:latin typeface="Lucida Sans" panose="020B0602030504020204" pitchFamily="34" charset="0"/>
              </a:rPr>
              <a:t>Adnoddau</a:t>
            </a:r>
            <a:r>
              <a:rPr lang="en-GB" sz="3200" dirty="0" smtClean="0">
                <a:latin typeface="Lucida Sans" panose="020B0602030504020204" pitchFamily="34" charset="0"/>
              </a:rPr>
              <a:t> </a:t>
            </a:r>
            <a:r>
              <a:rPr lang="en-GB" sz="3200" dirty="0">
                <a:latin typeface="Lucida Sans" panose="020B0602030504020204" pitchFamily="34" charset="0"/>
              </a:rPr>
              <a:t/>
            </a:r>
            <a:br>
              <a:rPr lang="en-GB" sz="3200" dirty="0">
                <a:latin typeface="Lucida Sans" panose="020B0602030504020204" pitchFamily="34" charset="0"/>
              </a:rPr>
            </a:br>
            <a:r>
              <a:rPr lang="en-GB" sz="3200" dirty="0" smtClean="0">
                <a:solidFill>
                  <a:srgbClr val="0000FF"/>
                </a:solidFill>
                <a:latin typeface="Lucida Sans" panose="020B0602030504020204" pitchFamily="34" charset="0"/>
              </a:rPr>
              <a:t>Resources</a:t>
            </a:r>
            <a:endParaRPr lang="en-GB" sz="3200" dirty="0"/>
          </a:p>
        </p:txBody>
      </p:sp>
      <p:sp>
        <p:nvSpPr>
          <p:cNvPr id="5" name="Content Placeholder 4"/>
          <p:cNvSpPr>
            <a:spLocks noGrp="1"/>
          </p:cNvSpPr>
          <p:nvPr>
            <p:ph sz="half" idx="1"/>
          </p:nvPr>
        </p:nvSpPr>
        <p:spPr>
          <a:xfrm>
            <a:off x="628650" y="1600201"/>
            <a:ext cx="3886200" cy="4576762"/>
          </a:xfrm>
        </p:spPr>
        <p:txBody>
          <a:bodyPr>
            <a:normAutofit/>
          </a:bodyPr>
          <a:lstStyle/>
          <a:p>
            <a:r>
              <a:rPr lang="en-GB" dirty="0" smtClean="0">
                <a:latin typeface="Lucida Sans" panose="020B0602030504020204" pitchFamily="34" charset="0"/>
              </a:rPr>
              <a:t>PP </a:t>
            </a:r>
            <a:r>
              <a:rPr lang="en-GB" dirty="0" err="1" smtClean="0">
                <a:latin typeface="Lucida Sans" panose="020B0602030504020204" pitchFamily="34" charset="0"/>
              </a:rPr>
              <a:t>ar</a:t>
            </a:r>
            <a:r>
              <a:rPr lang="en-GB" dirty="0" smtClean="0">
                <a:latin typeface="Lucida Sans" panose="020B0602030504020204" pitchFamily="34" charset="0"/>
              </a:rPr>
              <a:t> </a:t>
            </a:r>
            <a:r>
              <a:rPr lang="en-GB" dirty="0" err="1" smtClean="0">
                <a:latin typeface="Lucida Sans" panose="020B0602030504020204" pitchFamily="34" charset="0"/>
              </a:rPr>
              <a:t>gyfer</a:t>
            </a:r>
            <a:r>
              <a:rPr lang="en-GB" dirty="0" smtClean="0">
                <a:latin typeface="Lucida Sans" panose="020B0602030504020204" pitchFamily="34" charset="0"/>
              </a:rPr>
              <a:t> y </a:t>
            </a:r>
            <a:r>
              <a:rPr lang="en-GB" dirty="0" err="1" smtClean="0">
                <a:latin typeface="Lucida Sans" panose="020B0602030504020204" pitchFamily="34" charset="0"/>
              </a:rPr>
              <a:t>ddarlith</a:t>
            </a:r>
            <a:endParaRPr lang="en-GB" dirty="0" smtClean="0">
              <a:latin typeface="Lucida Sans" panose="020B0602030504020204" pitchFamily="34" charset="0"/>
            </a:endParaRPr>
          </a:p>
          <a:p>
            <a:r>
              <a:rPr lang="en-GB" dirty="0" err="1" smtClean="0">
                <a:latin typeface="Lucida Sans" panose="020B0602030504020204" pitchFamily="34" charset="0"/>
              </a:rPr>
              <a:t>Ymchwil</a:t>
            </a:r>
            <a:r>
              <a:rPr lang="en-GB" dirty="0" smtClean="0">
                <a:latin typeface="Lucida Sans" panose="020B0602030504020204" pitchFamily="34" charset="0"/>
              </a:rPr>
              <a:t> </a:t>
            </a:r>
          </a:p>
          <a:p>
            <a:r>
              <a:rPr lang="en-GB" dirty="0" err="1" smtClean="0">
                <a:latin typeface="Lucida Sans" panose="020B0602030504020204" pitchFamily="34" charset="0"/>
              </a:rPr>
              <a:t>Clipiau</a:t>
            </a:r>
            <a:r>
              <a:rPr lang="en-GB" dirty="0" smtClean="0">
                <a:latin typeface="Lucida Sans" panose="020B0602030504020204" pitchFamily="34" charset="0"/>
              </a:rPr>
              <a:t> </a:t>
            </a:r>
            <a:r>
              <a:rPr lang="en-GB" dirty="0" err="1" smtClean="0">
                <a:latin typeface="Lucida Sans" panose="020B0602030504020204" pitchFamily="34" charset="0"/>
              </a:rPr>
              <a:t>fideo</a:t>
            </a:r>
            <a:endParaRPr lang="en-GB" dirty="0" smtClean="0">
              <a:latin typeface="Lucida Sans" panose="020B0602030504020204" pitchFamily="34" charset="0"/>
            </a:endParaRPr>
          </a:p>
          <a:p>
            <a:r>
              <a:rPr lang="en-GB" dirty="0" err="1" smtClean="0">
                <a:latin typeface="Lucida Sans" panose="020B0602030504020204" pitchFamily="34" charset="0"/>
              </a:rPr>
              <a:t>Gwefannau</a:t>
            </a:r>
            <a:endParaRPr lang="en-GB" dirty="0" smtClean="0">
              <a:latin typeface="Lucida Sans" panose="020B0602030504020204" pitchFamily="34" charset="0"/>
            </a:endParaRPr>
          </a:p>
          <a:p>
            <a:r>
              <a:rPr lang="en-GB" dirty="0" err="1" smtClean="0">
                <a:latin typeface="Lucida Sans" panose="020B0602030504020204" pitchFamily="34" charset="0"/>
              </a:rPr>
              <a:t>Cyfleoedd</a:t>
            </a:r>
            <a:r>
              <a:rPr lang="en-GB" dirty="0" smtClean="0">
                <a:latin typeface="Lucida Sans" panose="020B0602030504020204" pitchFamily="34" charset="0"/>
              </a:rPr>
              <a:t> </a:t>
            </a:r>
            <a:r>
              <a:rPr lang="en-GB" dirty="0" err="1" smtClean="0">
                <a:latin typeface="Lucida Sans" panose="020B0602030504020204" pitchFamily="34" charset="0"/>
              </a:rPr>
              <a:t>hyfforddiant</a:t>
            </a:r>
            <a:endParaRPr lang="en-GB" dirty="0">
              <a:latin typeface="Lucida Sans" panose="020B0602030504020204" pitchFamily="34" charset="0"/>
            </a:endParaRPr>
          </a:p>
        </p:txBody>
      </p:sp>
      <p:sp>
        <p:nvSpPr>
          <p:cNvPr id="6" name="Content Placeholder 5"/>
          <p:cNvSpPr>
            <a:spLocks noGrp="1"/>
          </p:cNvSpPr>
          <p:nvPr>
            <p:ph sz="half" idx="2"/>
          </p:nvPr>
        </p:nvSpPr>
        <p:spPr>
          <a:xfrm>
            <a:off x="4648200" y="1600201"/>
            <a:ext cx="4316288" cy="3989040"/>
          </a:xfrm>
        </p:spPr>
        <p:txBody>
          <a:bodyPr>
            <a:normAutofit/>
          </a:bodyPr>
          <a:lstStyle/>
          <a:p>
            <a:r>
              <a:rPr lang="en-GB" dirty="0" smtClean="0">
                <a:solidFill>
                  <a:srgbClr val="0000FF"/>
                </a:solidFill>
                <a:latin typeface="Lucida Sans" panose="020B0602030504020204" pitchFamily="34" charset="0"/>
              </a:rPr>
              <a:t>PP for the lecture</a:t>
            </a:r>
          </a:p>
          <a:p>
            <a:r>
              <a:rPr lang="en-GB" dirty="0" smtClean="0">
                <a:solidFill>
                  <a:srgbClr val="0000FF"/>
                </a:solidFill>
                <a:latin typeface="Lucida Sans" panose="020B0602030504020204" pitchFamily="34" charset="0"/>
              </a:rPr>
              <a:t>Research</a:t>
            </a:r>
          </a:p>
          <a:p>
            <a:r>
              <a:rPr lang="en-GB" dirty="0">
                <a:solidFill>
                  <a:srgbClr val="0000FF"/>
                </a:solidFill>
                <a:latin typeface="Lucida Sans" panose="020B0602030504020204" pitchFamily="34" charset="0"/>
              </a:rPr>
              <a:t>V</a:t>
            </a:r>
            <a:r>
              <a:rPr lang="en-GB" dirty="0" smtClean="0">
                <a:solidFill>
                  <a:srgbClr val="0000FF"/>
                </a:solidFill>
                <a:latin typeface="Lucida Sans" panose="020B0602030504020204" pitchFamily="34" charset="0"/>
              </a:rPr>
              <a:t>ideo clips</a:t>
            </a:r>
          </a:p>
          <a:p>
            <a:r>
              <a:rPr lang="en-GB" dirty="0" smtClean="0">
                <a:solidFill>
                  <a:srgbClr val="0000FF"/>
                </a:solidFill>
                <a:latin typeface="Lucida Sans" panose="020B0602030504020204" pitchFamily="34" charset="0"/>
              </a:rPr>
              <a:t>Websites</a:t>
            </a:r>
          </a:p>
          <a:p>
            <a:r>
              <a:rPr lang="en-GB" dirty="0" smtClean="0">
                <a:solidFill>
                  <a:srgbClr val="0000FF"/>
                </a:solidFill>
                <a:latin typeface="Lucida Sans" panose="020B0602030504020204" pitchFamily="34" charset="0"/>
              </a:rPr>
              <a:t>Training opportunities</a:t>
            </a:r>
            <a:endParaRPr lang="en-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380763126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3200" dirty="0">
                <a:latin typeface="Lucida Sans" panose="020B0602030504020204" pitchFamily="34" charset="0"/>
              </a:rPr>
              <a:t>Rhaglen </a:t>
            </a:r>
            <a:r>
              <a:rPr lang="en-GB" sz="3200" b="1" dirty="0" err="1">
                <a:latin typeface="Lucida Sans" panose="020B0602030504020204" pitchFamily="34" charset="0"/>
              </a:rPr>
              <a:t>Ymarferydd</a:t>
            </a:r>
            <a:r>
              <a:rPr lang="en-GB" sz="3200" b="1" dirty="0">
                <a:latin typeface="Lucida Sans" panose="020B0602030504020204" pitchFamily="34" charset="0"/>
              </a:rPr>
              <a:t> </a:t>
            </a:r>
            <a:r>
              <a:rPr lang="en-GB" sz="3200" b="1" dirty="0" err="1">
                <a:latin typeface="Lucida Sans" panose="020B0602030504020204" pitchFamily="34" charset="0"/>
              </a:rPr>
              <a:t>Blynyddoedd</a:t>
            </a:r>
            <a:r>
              <a:rPr lang="en-GB" sz="3200" b="1" dirty="0">
                <a:latin typeface="Lucida Sans" panose="020B0602030504020204" pitchFamily="34" charset="0"/>
              </a:rPr>
              <a:t> </a:t>
            </a:r>
            <a:r>
              <a:rPr lang="en-GB" sz="3200" b="1" dirty="0" err="1">
                <a:latin typeface="Lucida Sans" panose="020B0602030504020204" pitchFamily="34" charset="0"/>
              </a:rPr>
              <a:t>Cynnar</a:t>
            </a:r>
            <a:r>
              <a:rPr lang="en-GB" sz="3200" dirty="0">
                <a:latin typeface="Lucida Sans" panose="020B0602030504020204" pitchFamily="34" charset="0"/>
              </a:rPr>
              <a:t/>
            </a:r>
            <a:br>
              <a:rPr lang="en-GB" sz="3200" dirty="0">
                <a:latin typeface="Lucida Sans" panose="020B0602030504020204" pitchFamily="34" charset="0"/>
              </a:rPr>
            </a:br>
            <a:r>
              <a:rPr lang="en-GB" sz="3200" b="1" dirty="0">
                <a:solidFill>
                  <a:srgbClr val="0000FF"/>
                </a:solidFill>
                <a:latin typeface="Lucida Sans" panose="020B0602030504020204" pitchFamily="34" charset="0"/>
              </a:rPr>
              <a:t>Early Years Practitioner </a:t>
            </a:r>
            <a:r>
              <a:rPr lang="en-GB" sz="3200" dirty="0">
                <a:solidFill>
                  <a:srgbClr val="0000FF"/>
                </a:solidFill>
                <a:latin typeface="Lucida Sans" panose="020B0602030504020204" pitchFamily="34" charset="0"/>
              </a:rPr>
              <a:t>programme</a:t>
            </a:r>
            <a:endParaRPr lang="en-GB" sz="3200" dirty="0"/>
          </a:p>
        </p:txBody>
      </p:sp>
      <p:sp>
        <p:nvSpPr>
          <p:cNvPr id="5" name="Content Placeholder 4"/>
          <p:cNvSpPr>
            <a:spLocks noGrp="1"/>
          </p:cNvSpPr>
          <p:nvPr>
            <p:ph sz="half" idx="1"/>
          </p:nvPr>
        </p:nvSpPr>
        <p:spPr/>
        <p:txBody>
          <a:bodyPr>
            <a:normAutofit fontScale="92500" lnSpcReduction="20000"/>
          </a:bodyPr>
          <a:lstStyle/>
          <a:p>
            <a:r>
              <a:rPr lang="en-GB" dirty="0">
                <a:latin typeface="Lucida Sans" panose="020B0602030504020204" pitchFamily="34" charset="0"/>
              </a:rPr>
              <a:t>Meini </a:t>
            </a:r>
            <a:r>
              <a:rPr lang="en-GB" dirty="0" err="1">
                <a:latin typeface="Lucida Sans" panose="020B0602030504020204" pitchFamily="34" charset="0"/>
              </a:rPr>
              <a:t>prawf</a:t>
            </a:r>
            <a:r>
              <a:rPr lang="en-GB" dirty="0">
                <a:latin typeface="Lucida Sans" panose="020B0602030504020204" pitchFamily="34" charset="0"/>
              </a:rPr>
              <a:t> y NOS a </a:t>
            </a:r>
            <a:r>
              <a:rPr lang="en-GB" dirty="0" err="1">
                <a:latin typeface="Lucida Sans" panose="020B0602030504020204" pitchFamily="34" charset="0"/>
              </a:rPr>
              <a:t>gyflawnwyd</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y </a:t>
            </a:r>
            <a:r>
              <a:rPr lang="en-GB" dirty="0" err="1">
                <a:latin typeface="Lucida Sans" panose="020B0602030504020204" pitchFamily="34" charset="0"/>
              </a:rPr>
              <a:t>ddarlith</a:t>
            </a:r>
            <a:r>
              <a:rPr lang="en-GB" dirty="0">
                <a:latin typeface="Lucida Sans" panose="020B0602030504020204" pitchFamily="34" charset="0"/>
              </a:rPr>
              <a:t> hon:</a:t>
            </a:r>
          </a:p>
          <a:p>
            <a:pPr marL="0" indent="0">
              <a:buNone/>
            </a:pPr>
            <a:endParaRPr lang="en-GB" dirty="0">
              <a:latin typeface="Lucida Sans" panose="020B0602030504020204" pitchFamily="34" charset="0"/>
            </a:endParaRPr>
          </a:p>
          <a:p>
            <a:pPr marL="0" lvl="0" indent="0">
              <a:buNone/>
            </a:pPr>
            <a:r>
              <a:rPr lang="en-GB" dirty="0">
                <a:latin typeface="Lucida Sans" panose="020B0602030504020204" pitchFamily="34" charset="0"/>
              </a:rPr>
              <a:t>Craidd – K2, K26, K27</a:t>
            </a:r>
          </a:p>
          <a:p>
            <a:pPr marL="0" lvl="0" indent="0">
              <a:buNone/>
            </a:pPr>
            <a:r>
              <a:rPr lang="en-GB" dirty="0">
                <a:latin typeface="Lucida Sans" panose="020B0602030504020204" pitchFamily="34" charset="0"/>
              </a:rPr>
              <a:t>0401 – K57, K58, K59, K60; P3, P4, P7, P8</a:t>
            </a:r>
          </a:p>
          <a:p>
            <a:pPr marL="0" lvl="0" indent="0">
              <a:buNone/>
            </a:pPr>
            <a:r>
              <a:rPr lang="en-GB" dirty="0">
                <a:latin typeface="Lucida Sans" panose="020B0602030504020204" pitchFamily="34" charset="0"/>
              </a:rPr>
              <a:t>0403 – K57, K58, K61</a:t>
            </a:r>
          </a:p>
          <a:p>
            <a:pPr marL="0" lvl="0" indent="0">
              <a:buNone/>
            </a:pPr>
            <a:r>
              <a:rPr lang="en-GB" dirty="0">
                <a:latin typeface="Lucida Sans" panose="020B0602030504020204" pitchFamily="34" charset="0"/>
              </a:rPr>
              <a:t>0409 – K62, K63, K64, K65, K66, K70, K71, K72</a:t>
            </a:r>
          </a:p>
        </p:txBody>
      </p:sp>
      <p:sp>
        <p:nvSpPr>
          <p:cNvPr id="6" name="Content Placeholder 5"/>
          <p:cNvSpPr>
            <a:spLocks noGrp="1"/>
          </p:cNvSpPr>
          <p:nvPr>
            <p:ph sz="half" idx="2"/>
          </p:nvPr>
        </p:nvSpPr>
        <p:spPr>
          <a:xfrm>
            <a:off x="4648200" y="1600201"/>
            <a:ext cx="4316288" cy="3989040"/>
          </a:xfrm>
        </p:spPr>
        <p:txBody>
          <a:bodyPr>
            <a:normAutofit fontScale="92500" lnSpcReduction="20000"/>
          </a:bodyPr>
          <a:lstStyle/>
          <a:p>
            <a:pPr marL="0" indent="0">
              <a:buNone/>
            </a:pPr>
            <a:r>
              <a:rPr lang="en-GB" dirty="0">
                <a:solidFill>
                  <a:srgbClr val="0000FF"/>
                </a:solidFill>
                <a:latin typeface="Lucida Sans" panose="020B0602030504020204" pitchFamily="34" charset="0"/>
              </a:rPr>
              <a:t>The NOS criteria met in this lecture:</a:t>
            </a:r>
          </a:p>
          <a:p>
            <a:pPr marL="0" indent="0">
              <a:buNone/>
            </a:pPr>
            <a:endParaRPr lang="en-GB" dirty="0">
              <a:solidFill>
                <a:srgbClr val="0000FF"/>
              </a:solidFill>
              <a:latin typeface="Lucida Sans" panose="020B0602030504020204" pitchFamily="34" charset="0"/>
            </a:endParaRPr>
          </a:p>
          <a:p>
            <a:pPr marL="0" indent="0">
              <a:buNone/>
            </a:pPr>
            <a:endParaRPr lang="en-GB" dirty="0">
              <a:solidFill>
                <a:srgbClr val="0000FF"/>
              </a:solidFill>
              <a:latin typeface="Lucida Sans" panose="020B0602030504020204" pitchFamily="34" charset="0"/>
            </a:endParaRPr>
          </a:p>
          <a:p>
            <a:pPr marL="0" indent="0">
              <a:buNone/>
            </a:pPr>
            <a:r>
              <a:rPr lang="en-GB" dirty="0">
                <a:solidFill>
                  <a:srgbClr val="0000FF"/>
                </a:solidFill>
                <a:latin typeface="Lucida Sans" panose="020B0602030504020204" pitchFamily="34" charset="0"/>
              </a:rPr>
              <a:t>Core – K2, K26, K27</a:t>
            </a:r>
          </a:p>
          <a:p>
            <a:pPr marL="0" indent="0">
              <a:buNone/>
            </a:pPr>
            <a:r>
              <a:rPr lang="en-GB" dirty="0">
                <a:solidFill>
                  <a:srgbClr val="0000FF"/>
                </a:solidFill>
                <a:latin typeface="Lucida Sans" panose="020B0602030504020204" pitchFamily="34" charset="0"/>
              </a:rPr>
              <a:t>0401 – K57, K58, K59, K60; P3, P4, P7, P8</a:t>
            </a:r>
          </a:p>
          <a:p>
            <a:pPr marL="0" indent="0">
              <a:buNone/>
            </a:pPr>
            <a:r>
              <a:rPr lang="en-GB" dirty="0">
                <a:solidFill>
                  <a:srgbClr val="0000FF"/>
                </a:solidFill>
                <a:latin typeface="Lucida Sans" panose="020B0602030504020204" pitchFamily="34" charset="0"/>
              </a:rPr>
              <a:t>0403 – K57, K58, K61</a:t>
            </a:r>
          </a:p>
          <a:p>
            <a:pPr marL="0" indent="0">
              <a:buNone/>
            </a:pPr>
            <a:r>
              <a:rPr lang="en-GB" dirty="0">
                <a:solidFill>
                  <a:srgbClr val="0000FF"/>
                </a:solidFill>
                <a:latin typeface="Lucida Sans" panose="020B0602030504020204" pitchFamily="34" charset="0"/>
              </a:rPr>
              <a:t>0409 – K62, K63, K64, K65, K66, K70, K71, K72</a:t>
            </a:r>
          </a:p>
        </p:txBody>
      </p:sp>
    </p:spTree>
    <p:extLst>
      <p:ext uri="{BB962C8B-B14F-4D97-AF65-F5344CB8AC3E}">
        <p14:creationId xmlns:p14="http://schemas.microsoft.com/office/powerpoint/2010/main" val="1755758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8191822" cy="1325563"/>
          </a:xfrm>
        </p:spPr>
        <p:txBody>
          <a:bodyPr>
            <a:normAutofit fontScale="90000"/>
          </a:bodyPr>
          <a:lstStyle/>
          <a:p>
            <a:r>
              <a:rPr lang="en-GB" sz="3600" dirty="0" err="1" smtClean="0">
                <a:latin typeface="Lucida Sans" panose="020B0602030504020204" pitchFamily="34" charset="0"/>
              </a:rPr>
              <a:t>Datblygiad</a:t>
            </a:r>
            <a:r>
              <a:rPr lang="en-GB" sz="3600" dirty="0" smtClean="0">
                <a:latin typeface="Lucida Sans" panose="020B0602030504020204" pitchFamily="34" charset="0"/>
              </a:rPr>
              <a:t> </a:t>
            </a:r>
            <a:r>
              <a:rPr lang="en-GB" sz="3600" dirty="0" err="1" smtClean="0">
                <a:latin typeface="Lucida Sans" panose="020B0602030504020204" pitchFamily="34" charset="0"/>
              </a:rPr>
              <a:t>iaith</a:t>
            </a:r>
            <a:r>
              <a:rPr lang="en-GB" sz="3600" dirty="0" smtClean="0">
                <a:latin typeface="Lucida Sans" panose="020B0602030504020204" pitchFamily="34" charset="0"/>
              </a:rPr>
              <a:t> </a:t>
            </a:r>
            <a:r>
              <a:rPr lang="en-GB" sz="3600" dirty="0" err="1" smtClean="0">
                <a:latin typeface="Lucida Sans" panose="020B0602030504020204" pitchFamily="34" charset="0"/>
              </a:rPr>
              <a:t>normadol</a:t>
            </a:r>
            <a:r>
              <a:rPr lang="en-GB" sz="3600" dirty="0" smtClean="0">
                <a:latin typeface="Lucida Sans" panose="020B0602030504020204" pitchFamily="34" charset="0"/>
              </a:rPr>
              <a:t/>
            </a:r>
            <a:br>
              <a:rPr lang="en-GB" sz="3600" dirty="0" smtClean="0">
                <a:latin typeface="Lucida Sans" panose="020B0602030504020204" pitchFamily="34" charset="0"/>
              </a:rPr>
            </a:br>
            <a:r>
              <a:rPr lang="en-GB" sz="3600" dirty="0" smtClean="0">
                <a:solidFill>
                  <a:srgbClr val="0000FF"/>
                </a:solidFill>
                <a:latin typeface="Lucida Sans" panose="020B0602030504020204" pitchFamily="34" charset="0"/>
              </a:rPr>
              <a:t>Normative l</a:t>
            </a:r>
            <a:r>
              <a:rPr lang="en-GB" sz="3600" dirty="0" smtClean="0">
                <a:solidFill>
                  <a:srgbClr val="0000FF"/>
                </a:solidFill>
                <a:latin typeface="Lucida Sans" panose="020B0602030504020204" pitchFamily="34" charset="0"/>
              </a:rPr>
              <a:t>anguage development</a:t>
            </a:r>
            <a:br>
              <a:rPr lang="en-GB" sz="3600" dirty="0" smtClean="0">
                <a:solidFill>
                  <a:srgbClr val="0000FF"/>
                </a:solidFill>
                <a:latin typeface="Lucida Sans" panose="020B0602030504020204" pitchFamily="34" charset="0"/>
              </a:rPr>
            </a:br>
            <a:r>
              <a:rPr lang="en-GB" sz="3600" dirty="0" smtClean="0">
                <a:solidFill>
                  <a:srgbClr val="0000FF"/>
                </a:solidFill>
                <a:latin typeface="Lucida Sans" panose="020B0602030504020204" pitchFamily="34" charset="0"/>
              </a:rPr>
              <a:t> </a:t>
            </a:r>
            <a:r>
              <a:rPr lang="en-GB" sz="1600" dirty="0" smtClean="0">
                <a:solidFill>
                  <a:srgbClr val="0000FF"/>
                </a:solidFill>
                <a:latin typeface="Lucida Sans" panose="020B0602030504020204" pitchFamily="34" charset="0"/>
              </a:rPr>
              <a:t>(St </a:t>
            </a:r>
            <a:r>
              <a:rPr lang="en-GB" sz="1600" dirty="0" err="1" smtClean="0">
                <a:solidFill>
                  <a:srgbClr val="0000FF"/>
                </a:solidFill>
                <a:latin typeface="Lucida Sans" panose="020B0602030504020204" pitchFamily="34" charset="0"/>
              </a:rPr>
              <a:t>Pourcain</a:t>
            </a:r>
            <a:r>
              <a:rPr lang="en-GB" sz="1600" dirty="0" smtClean="0">
                <a:solidFill>
                  <a:srgbClr val="0000FF"/>
                </a:solidFill>
                <a:latin typeface="Lucida Sans" panose="020B0602030504020204" pitchFamily="34" charset="0"/>
              </a:rPr>
              <a:t> et al., 2014)</a:t>
            </a:r>
            <a:endParaRPr lang="en-GB" sz="36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p:txBody>
          <a:bodyPr>
            <a:normAutofit fontScale="92500"/>
          </a:bodyPr>
          <a:lstStyle/>
          <a:p>
            <a:r>
              <a:rPr lang="en-GB" b="1" dirty="0" err="1" smtClean="0">
                <a:latin typeface="Lucida Sans" panose="020B0602030504020204" pitchFamily="34" charset="0"/>
              </a:rPr>
              <a:t>Iaith</a:t>
            </a:r>
            <a:r>
              <a:rPr lang="en-GB" b="1" dirty="0" smtClean="0">
                <a:latin typeface="Lucida Sans" panose="020B0602030504020204" pitchFamily="34" charset="0"/>
              </a:rPr>
              <a:t> </a:t>
            </a:r>
            <a:r>
              <a:rPr lang="en-GB" b="1" dirty="0" err="1" smtClean="0">
                <a:latin typeface="Lucida Sans" panose="020B0602030504020204" pitchFamily="34" charset="0"/>
              </a:rPr>
              <a:t>dderbyngar</a:t>
            </a:r>
            <a:endParaRPr lang="en-GB" b="1" dirty="0" smtClean="0">
              <a:latin typeface="Lucida Sans" panose="020B0602030504020204" pitchFamily="34" charset="0"/>
            </a:endParaRPr>
          </a:p>
          <a:p>
            <a:pPr>
              <a:buFontTx/>
              <a:buChar char="-"/>
            </a:pPr>
            <a:r>
              <a:rPr lang="en-GB" dirty="0" err="1" smtClean="0">
                <a:latin typeface="Lucida Sans" panose="020B0602030504020204" pitchFamily="34" charset="0"/>
              </a:rPr>
              <a:t>Deall</a:t>
            </a:r>
            <a:r>
              <a:rPr lang="en-GB" dirty="0" smtClean="0">
                <a:latin typeface="Lucida Sans" panose="020B0602030504020204" pitchFamily="34" charset="0"/>
              </a:rPr>
              <a:t> </a:t>
            </a:r>
            <a:r>
              <a:rPr lang="en-GB" dirty="0" err="1" smtClean="0">
                <a:latin typeface="Lucida Sans" panose="020B0602030504020204" pitchFamily="34" charset="0"/>
              </a:rPr>
              <a:t>geiriau</a:t>
            </a:r>
            <a:endParaRPr lang="en-GB" dirty="0" smtClean="0">
              <a:latin typeface="Lucida Sans" panose="020B0602030504020204" pitchFamily="34" charset="0"/>
            </a:endParaRPr>
          </a:p>
          <a:p>
            <a:pPr>
              <a:buFontTx/>
              <a:buChar char="-"/>
            </a:pPr>
            <a:r>
              <a:rPr lang="en-GB" dirty="0" smtClean="0">
                <a:latin typeface="Lucida Sans" panose="020B0602030504020204" pitchFamily="34" charset="0"/>
              </a:rPr>
              <a:t>6 – 9 </a:t>
            </a:r>
            <a:r>
              <a:rPr lang="en-GB" dirty="0" err="1" smtClean="0">
                <a:latin typeface="Lucida Sans" panose="020B0602030504020204" pitchFamily="34" charset="0"/>
              </a:rPr>
              <a:t>mis</a:t>
            </a:r>
            <a:endParaRPr lang="en-GB" dirty="0" smtClean="0">
              <a:latin typeface="Lucida Sans" panose="020B0602030504020204" pitchFamily="34" charset="0"/>
            </a:endParaRPr>
          </a:p>
          <a:p>
            <a:r>
              <a:rPr lang="en-GB" b="1" dirty="0" err="1" smtClean="0">
                <a:latin typeface="Lucida Sans" panose="020B0602030504020204" pitchFamily="34" charset="0"/>
              </a:rPr>
              <a:t>Iaith</a:t>
            </a:r>
            <a:r>
              <a:rPr lang="en-GB" b="1" dirty="0" smtClean="0">
                <a:latin typeface="Lucida Sans" panose="020B0602030504020204" pitchFamily="34" charset="0"/>
              </a:rPr>
              <a:t> </a:t>
            </a:r>
            <a:r>
              <a:rPr lang="en-GB" b="1" dirty="0" err="1" smtClean="0">
                <a:latin typeface="Lucida Sans" panose="020B0602030504020204" pitchFamily="34" charset="0"/>
              </a:rPr>
              <a:t>fynegiadol</a:t>
            </a:r>
            <a:endParaRPr lang="en-GB" b="1" dirty="0" smtClean="0">
              <a:latin typeface="Lucida Sans" panose="020B0602030504020204" pitchFamily="34" charset="0"/>
            </a:endParaRPr>
          </a:p>
          <a:p>
            <a:pPr>
              <a:buFontTx/>
              <a:buChar char="-"/>
            </a:pPr>
            <a:r>
              <a:rPr lang="en-GB" dirty="0" err="1" smtClean="0">
                <a:latin typeface="Lucida Sans" panose="020B0602030504020204" pitchFamily="34" charset="0"/>
              </a:rPr>
              <a:t>Cynhyrchu</a:t>
            </a:r>
            <a:r>
              <a:rPr lang="en-GB" dirty="0" smtClean="0">
                <a:latin typeface="Lucida Sans" panose="020B0602030504020204" pitchFamily="34" charset="0"/>
              </a:rPr>
              <a:t> </a:t>
            </a:r>
            <a:r>
              <a:rPr lang="en-GB" dirty="0" err="1" smtClean="0">
                <a:latin typeface="Lucida Sans" panose="020B0602030504020204" pitchFamily="34" charset="0"/>
              </a:rPr>
              <a:t>geiriau</a:t>
            </a:r>
            <a:r>
              <a:rPr lang="en-GB" dirty="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ddigymell</a:t>
            </a:r>
            <a:endParaRPr lang="en-GB" dirty="0" smtClean="0">
              <a:latin typeface="Lucida Sans" panose="020B0602030504020204" pitchFamily="34" charset="0"/>
            </a:endParaRPr>
          </a:p>
          <a:p>
            <a:pPr>
              <a:buFontTx/>
              <a:buChar char="-"/>
            </a:pPr>
            <a:r>
              <a:rPr lang="en-GB" dirty="0" smtClean="0">
                <a:latin typeface="Lucida Sans" panose="020B0602030504020204" pitchFamily="34" charset="0"/>
              </a:rPr>
              <a:t>10 – 15 </a:t>
            </a:r>
            <a:r>
              <a:rPr lang="en-GB" dirty="0" err="1" smtClean="0">
                <a:latin typeface="Lucida Sans" panose="020B0602030504020204" pitchFamily="34" charset="0"/>
              </a:rPr>
              <a:t>mis</a:t>
            </a:r>
            <a:endParaRPr lang="en-GB" dirty="0">
              <a:latin typeface="Lucida Sans" panose="020B0602030504020204" pitchFamily="34" charset="0"/>
            </a:endParaRPr>
          </a:p>
        </p:txBody>
      </p:sp>
      <p:sp>
        <p:nvSpPr>
          <p:cNvPr id="4" name="Content Placeholder 3"/>
          <p:cNvSpPr>
            <a:spLocks noGrp="1"/>
          </p:cNvSpPr>
          <p:nvPr>
            <p:ph sz="half" idx="2"/>
          </p:nvPr>
        </p:nvSpPr>
        <p:spPr/>
        <p:txBody>
          <a:bodyPr>
            <a:normAutofit fontScale="92500"/>
          </a:bodyPr>
          <a:lstStyle/>
          <a:p>
            <a:r>
              <a:rPr lang="en-GB" b="1" dirty="0" smtClean="0">
                <a:solidFill>
                  <a:srgbClr val="0000FF"/>
                </a:solidFill>
                <a:latin typeface="Lucida Sans" panose="020B0602030504020204" pitchFamily="34" charset="0"/>
              </a:rPr>
              <a:t>Receptive language</a:t>
            </a:r>
          </a:p>
          <a:p>
            <a:pPr>
              <a:buFontTx/>
              <a:buChar char="-"/>
            </a:pPr>
            <a:r>
              <a:rPr lang="en-GB" dirty="0" smtClean="0">
                <a:solidFill>
                  <a:srgbClr val="0000FF"/>
                </a:solidFill>
                <a:latin typeface="Lucida Sans" panose="020B0602030504020204" pitchFamily="34" charset="0"/>
              </a:rPr>
              <a:t>Word comprehension</a:t>
            </a:r>
          </a:p>
          <a:p>
            <a:pPr>
              <a:buFontTx/>
              <a:buChar char="-"/>
            </a:pPr>
            <a:r>
              <a:rPr lang="en-GB" dirty="0" smtClean="0">
                <a:solidFill>
                  <a:srgbClr val="0000FF"/>
                </a:solidFill>
                <a:latin typeface="Lucida Sans" panose="020B0602030504020204" pitchFamily="34" charset="0"/>
              </a:rPr>
              <a:t>6 – 9 months</a:t>
            </a:r>
          </a:p>
          <a:p>
            <a:r>
              <a:rPr lang="en-GB" b="1" dirty="0" smtClean="0">
                <a:solidFill>
                  <a:srgbClr val="0000FF"/>
                </a:solidFill>
                <a:latin typeface="Lucida Sans" panose="020B0602030504020204" pitchFamily="34" charset="0"/>
              </a:rPr>
              <a:t>Expressive language</a:t>
            </a:r>
          </a:p>
          <a:p>
            <a:pPr>
              <a:buFontTx/>
              <a:buChar char="-"/>
            </a:pPr>
            <a:r>
              <a:rPr lang="en-GB" dirty="0" smtClean="0">
                <a:solidFill>
                  <a:srgbClr val="0000FF"/>
                </a:solidFill>
                <a:latin typeface="Lucida Sans" panose="020B0602030504020204" pitchFamily="34" charset="0"/>
              </a:rPr>
              <a:t>Spontaneous production of words</a:t>
            </a:r>
          </a:p>
          <a:p>
            <a:pPr>
              <a:buFontTx/>
              <a:buChar char="-"/>
            </a:pPr>
            <a:r>
              <a:rPr lang="en-GB" dirty="0" smtClean="0">
                <a:solidFill>
                  <a:srgbClr val="0000FF"/>
                </a:solidFill>
                <a:latin typeface="Lucida Sans" panose="020B0602030504020204" pitchFamily="34" charset="0"/>
              </a:rPr>
              <a:t>10 – 15 months</a:t>
            </a:r>
            <a:endParaRPr lang="en-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8442461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36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p:txBody>
          <a:bodyPr>
            <a:normAutofit/>
          </a:bodyPr>
          <a:lstStyle/>
          <a:p>
            <a:pPr marL="0" indent="0">
              <a:buNone/>
            </a:pPr>
            <a:r>
              <a:rPr lang="en-GB" sz="4000" dirty="0" err="1" smtClean="0">
                <a:latin typeface="Lucida Sans" panose="020B0602030504020204" pitchFamily="34" charset="0"/>
              </a:rPr>
              <a:t>Ond</a:t>
            </a:r>
            <a:r>
              <a:rPr lang="en-GB" sz="4000" dirty="0" smtClean="0">
                <a:latin typeface="Lucida Sans" panose="020B0602030504020204" pitchFamily="34" charset="0"/>
              </a:rPr>
              <a:t>, pam </a:t>
            </a:r>
            <a:r>
              <a:rPr lang="en-GB" sz="4000" dirty="0" err="1" smtClean="0">
                <a:latin typeface="Lucida Sans" panose="020B0602030504020204" pitchFamily="34" charset="0"/>
              </a:rPr>
              <a:t>nid</a:t>
            </a:r>
            <a:r>
              <a:rPr lang="en-GB" sz="4000" dirty="0" smtClean="0">
                <a:latin typeface="Lucida Sans" panose="020B0602030504020204" pitchFamily="34" charset="0"/>
              </a:rPr>
              <a:t> </a:t>
            </a:r>
            <a:r>
              <a:rPr lang="en-GB" sz="4000" dirty="0" err="1" smtClean="0">
                <a:latin typeface="Lucida Sans" panose="020B0602030504020204" pitchFamily="34" charset="0"/>
              </a:rPr>
              <a:t>yw</a:t>
            </a:r>
            <a:r>
              <a:rPr lang="en-GB" sz="4000" dirty="0" smtClean="0">
                <a:latin typeface="Lucida Sans" panose="020B0602030504020204" pitchFamily="34" charset="0"/>
              </a:rPr>
              <a:t> </a:t>
            </a:r>
            <a:r>
              <a:rPr lang="en-GB" sz="4000" dirty="0" err="1" smtClean="0">
                <a:latin typeface="Lucida Sans" panose="020B0602030504020204" pitchFamily="34" charset="0"/>
              </a:rPr>
              <a:t>iaith</a:t>
            </a:r>
            <a:r>
              <a:rPr lang="en-GB" sz="4000" dirty="0" smtClean="0">
                <a:latin typeface="Lucida Sans" panose="020B0602030504020204" pitchFamily="34" charset="0"/>
              </a:rPr>
              <a:t> </a:t>
            </a:r>
            <a:r>
              <a:rPr lang="en-GB" sz="4000" dirty="0" smtClean="0">
                <a:latin typeface="Lucida Sans" panose="020B0602030504020204" pitchFamily="34" charset="0"/>
              </a:rPr>
              <a:t>bob un </a:t>
            </a:r>
            <a:r>
              <a:rPr lang="en-GB" sz="4000" dirty="0" err="1" smtClean="0">
                <a:latin typeface="Lucida Sans" panose="020B0602030504020204" pitchFamily="34" charset="0"/>
              </a:rPr>
              <a:t>plentyn</a:t>
            </a:r>
            <a:r>
              <a:rPr lang="en-GB" sz="4000" dirty="0" smtClean="0">
                <a:latin typeface="Lucida Sans" panose="020B0602030504020204" pitchFamily="34" charset="0"/>
              </a:rPr>
              <a:t> </a:t>
            </a:r>
            <a:r>
              <a:rPr lang="en-GB" sz="4000" dirty="0" err="1" smtClean="0">
                <a:latin typeface="Lucida Sans" panose="020B0602030504020204" pitchFamily="34" charset="0"/>
              </a:rPr>
              <a:t>yn</a:t>
            </a:r>
            <a:r>
              <a:rPr lang="en-GB" sz="4000" dirty="0" smtClean="0">
                <a:latin typeface="Lucida Sans" panose="020B0602030504020204" pitchFamily="34" charset="0"/>
              </a:rPr>
              <a:t> </a:t>
            </a:r>
            <a:r>
              <a:rPr lang="en-GB" sz="4000" dirty="0" err="1" smtClean="0">
                <a:latin typeface="Lucida Sans" panose="020B0602030504020204" pitchFamily="34" charset="0"/>
              </a:rPr>
              <a:t>datblygu</a:t>
            </a:r>
            <a:r>
              <a:rPr lang="en-GB" sz="4000" dirty="0" smtClean="0">
                <a:latin typeface="Lucida Sans" panose="020B0602030504020204" pitchFamily="34" charset="0"/>
              </a:rPr>
              <a:t> </a:t>
            </a:r>
            <a:r>
              <a:rPr lang="en-GB" sz="4000" dirty="0" err="1" smtClean="0">
                <a:latin typeface="Lucida Sans" panose="020B0602030504020204" pitchFamily="34" charset="0"/>
              </a:rPr>
              <a:t>yn</a:t>
            </a:r>
            <a:r>
              <a:rPr lang="en-GB" sz="4000" dirty="0" smtClean="0">
                <a:latin typeface="Lucida Sans" panose="020B0602030504020204" pitchFamily="34" charset="0"/>
              </a:rPr>
              <a:t> yr un </a:t>
            </a:r>
            <a:r>
              <a:rPr lang="en-GB" sz="4000" dirty="0" err="1" smtClean="0">
                <a:latin typeface="Lucida Sans" panose="020B0602030504020204" pitchFamily="34" charset="0"/>
              </a:rPr>
              <a:t>modd</a:t>
            </a:r>
            <a:r>
              <a:rPr lang="en-GB" sz="4000" dirty="0" smtClean="0">
                <a:latin typeface="Lucida Sans" panose="020B0602030504020204" pitchFamily="34" charset="0"/>
              </a:rPr>
              <a:t>?</a:t>
            </a:r>
            <a:endParaRPr lang="en-GB" sz="4000" dirty="0">
              <a:latin typeface="Lucida Sans" panose="020B0602030504020204" pitchFamily="34" charset="0"/>
            </a:endParaRPr>
          </a:p>
        </p:txBody>
      </p:sp>
      <p:sp>
        <p:nvSpPr>
          <p:cNvPr id="4" name="Content Placeholder 3"/>
          <p:cNvSpPr>
            <a:spLocks noGrp="1"/>
          </p:cNvSpPr>
          <p:nvPr>
            <p:ph sz="half" idx="2"/>
          </p:nvPr>
        </p:nvSpPr>
        <p:spPr/>
        <p:txBody>
          <a:bodyPr>
            <a:normAutofit/>
          </a:bodyPr>
          <a:lstStyle/>
          <a:p>
            <a:pPr marL="0" indent="0">
              <a:buNone/>
            </a:pPr>
            <a:r>
              <a:rPr lang="en-GB" sz="4000" dirty="0">
                <a:solidFill>
                  <a:srgbClr val="0000FF"/>
                </a:solidFill>
                <a:latin typeface="Lucida Sans" panose="020B0602030504020204" pitchFamily="34" charset="0"/>
              </a:rPr>
              <a:t>But, why doesn't </a:t>
            </a:r>
            <a:r>
              <a:rPr lang="en-GB" sz="4000" dirty="0" smtClean="0">
                <a:solidFill>
                  <a:srgbClr val="0000FF"/>
                </a:solidFill>
                <a:latin typeface="Lucida Sans" panose="020B0602030504020204" pitchFamily="34" charset="0"/>
              </a:rPr>
              <a:t>every </a:t>
            </a:r>
            <a:r>
              <a:rPr lang="en-GB" sz="4000" dirty="0">
                <a:solidFill>
                  <a:srgbClr val="0000FF"/>
                </a:solidFill>
                <a:latin typeface="Lucida Sans" panose="020B0602030504020204" pitchFamily="34" charset="0"/>
              </a:rPr>
              <a:t>child's language develop in the same way?</a:t>
            </a:r>
          </a:p>
        </p:txBody>
      </p:sp>
    </p:spTree>
    <p:extLst>
      <p:ext uri="{BB962C8B-B14F-4D97-AF65-F5344CB8AC3E}">
        <p14:creationId xmlns:p14="http://schemas.microsoft.com/office/powerpoint/2010/main" val="9909890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365127"/>
            <a:ext cx="7886700" cy="543594"/>
          </a:xfrm>
        </p:spPr>
        <p:txBody>
          <a:bodyPr>
            <a:normAutofit fontScale="90000"/>
          </a:bodyPr>
          <a:lstStyle/>
          <a:p>
            <a:r>
              <a:rPr lang="cy-GB" altLang="cy-GB" sz="3200" dirty="0" smtClean="0">
                <a:latin typeface="Lucida Sans" panose="020B0602030504020204" pitchFamily="34" charset="0"/>
              </a:rPr>
              <a:t>Oediad </a:t>
            </a:r>
            <a:r>
              <a:rPr lang="cy-GB" altLang="cy-GB" sz="3200" dirty="0">
                <a:latin typeface="Lucida Sans" panose="020B0602030504020204" pitchFamily="34" charset="0"/>
              </a:rPr>
              <a:t>iaith</a:t>
            </a:r>
            <a:r>
              <a:rPr lang="en-GB" altLang="cy-GB" sz="3200" dirty="0">
                <a:latin typeface="Lucida Sans" panose="020B0602030504020204" pitchFamily="34" charset="0"/>
              </a:rPr>
              <a:t/>
            </a:r>
            <a:br>
              <a:rPr lang="en-GB" altLang="cy-GB" sz="3200" dirty="0">
                <a:latin typeface="Lucida Sans" panose="020B0602030504020204" pitchFamily="34" charset="0"/>
              </a:rPr>
            </a:br>
            <a:r>
              <a:rPr lang="en-GB" altLang="cy-GB" sz="3200" dirty="0">
                <a:solidFill>
                  <a:srgbClr val="0000FF"/>
                </a:solidFill>
                <a:latin typeface="Lucida Sans" panose="020B0602030504020204" pitchFamily="34" charset="0"/>
              </a:rPr>
              <a:t>Language delay</a:t>
            </a:r>
            <a:endParaRPr lang="en-GB" sz="3200" dirty="0"/>
          </a:p>
        </p:txBody>
      </p:sp>
      <p:sp>
        <p:nvSpPr>
          <p:cNvPr id="5" name="Content Placeholder 4"/>
          <p:cNvSpPr>
            <a:spLocks noGrp="1"/>
          </p:cNvSpPr>
          <p:nvPr>
            <p:ph sz="half" idx="1"/>
          </p:nvPr>
        </p:nvSpPr>
        <p:spPr>
          <a:xfrm>
            <a:off x="251520" y="1196752"/>
            <a:ext cx="4263330" cy="4392489"/>
          </a:xfrm>
        </p:spPr>
        <p:txBody>
          <a:bodyPr>
            <a:normAutofit lnSpcReduction="10000"/>
          </a:bodyPr>
          <a:lstStyle/>
          <a:p>
            <a:pPr>
              <a:defRPr/>
            </a:pPr>
            <a:r>
              <a:rPr lang="cy-GB" altLang="cy-GB" dirty="0">
                <a:latin typeface="Lucida Sans" pitchFamily="34" charset="0"/>
              </a:rPr>
              <a:t>Cyffredin ymysg plant 2 a 3 oed</a:t>
            </a:r>
          </a:p>
          <a:p>
            <a:pPr>
              <a:defRPr/>
            </a:pPr>
            <a:r>
              <a:rPr lang="cy-GB" altLang="cy-GB" dirty="0">
                <a:latin typeface="Lucida Sans" pitchFamily="34" charset="0"/>
              </a:rPr>
              <a:t>Achosi consyrn</a:t>
            </a:r>
          </a:p>
          <a:p>
            <a:pPr>
              <a:defRPr/>
            </a:pPr>
            <a:r>
              <a:rPr lang="cy-GB" altLang="cy-GB" dirty="0">
                <a:latin typeface="Lucida Sans" pitchFamily="34" charset="0"/>
              </a:rPr>
              <a:t>Gallu arwain at broblemau hir-dymor</a:t>
            </a:r>
          </a:p>
          <a:p>
            <a:pPr marL="0" indent="0" algn="r">
              <a:buFontTx/>
              <a:buNone/>
              <a:defRPr/>
            </a:pPr>
            <a:r>
              <a:rPr lang="cy-GB" altLang="cy-GB" sz="2000" dirty="0">
                <a:latin typeface="Lucida Sans" pitchFamily="34" charset="0"/>
              </a:rPr>
              <a:t>(Bishop a </a:t>
            </a:r>
            <a:r>
              <a:rPr lang="cy-GB" altLang="cy-GB" sz="2000" dirty="0" err="1">
                <a:latin typeface="Lucida Sans" pitchFamily="34" charset="0"/>
              </a:rPr>
              <a:t>Leonard</a:t>
            </a:r>
            <a:r>
              <a:rPr lang="cy-GB" altLang="cy-GB" sz="2000" dirty="0">
                <a:latin typeface="Lucida Sans" pitchFamily="34" charset="0"/>
              </a:rPr>
              <a:t>, 2014)</a:t>
            </a:r>
          </a:p>
          <a:p>
            <a:pPr>
              <a:defRPr/>
            </a:pPr>
            <a:r>
              <a:rPr lang="cy-GB" altLang="cy-GB" dirty="0">
                <a:latin typeface="Lucida Sans" pitchFamily="34" charset="0"/>
              </a:rPr>
              <a:t>Ar gyfartaledd, geiriau cyntaf yn ymddangos oddeutu 2 oed</a:t>
            </a:r>
          </a:p>
          <a:p>
            <a:pPr marL="0" indent="0" algn="r">
              <a:buFontTx/>
              <a:buNone/>
              <a:defRPr/>
            </a:pPr>
            <a:r>
              <a:rPr lang="en-GB" altLang="cy-GB" sz="2000" dirty="0">
                <a:latin typeface="Lucida Sans" pitchFamily="34" charset="0"/>
              </a:rPr>
              <a:t> </a:t>
            </a:r>
            <a:r>
              <a:rPr lang="en-GB" altLang="cy-GB" sz="2000" dirty="0" smtClean="0">
                <a:latin typeface="Lucida Sans" pitchFamily="34" charset="0"/>
              </a:rPr>
              <a:t>(St </a:t>
            </a:r>
            <a:r>
              <a:rPr lang="en-GB" altLang="cy-GB" sz="2000" dirty="0" err="1" smtClean="0">
                <a:latin typeface="Lucida Sans" pitchFamily="34" charset="0"/>
              </a:rPr>
              <a:t>Pourcain</a:t>
            </a:r>
            <a:r>
              <a:rPr lang="en-GB" altLang="cy-GB" sz="2000" dirty="0" smtClean="0">
                <a:latin typeface="Lucida Sans" pitchFamily="34" charset="0"/>
              </a:rPr>
              <a:t> et al., 2014)</a:t>
            </a:r>
            <a:endParaRPr lang="cy-GB" altLang="cy-GB" sz="2000" dirty="0">
              <a:latin typeface="Lucida Sans" pitchFamily="34" charset="0"/>
            </a:endParaRPr>
          </a:p>
        </p:txBody>
      </p:sp>
      <p:sp>
        <p:nvSpPr>
          <p:cNvPr id="6" name="Content Placeholder 5"/>
          <p:cNvSpPr>
            <a:spLocks noGrp="1"/>
          </p:cNvSpPr>
          <p:nvPr>
            <p:ph sz="half" idx="2"/>
          </p:nvPr>
        </p:nvSpPr>
        <p:spPr>
          <a:xfrm>
            <a:off x="4648200" y="1196752"/>
            <a:ext cx="4316288" cy="4392489"/>
          </a:xfrm>
        </p:spPr>
        <p:txBody>
          <a:bodyPr>
            <a:normAutofit lnSpcReduction="10000"/>
          </a:bodyPr>
          <a:lstStyle/>
          <a:p>
            <a:pPr>
              <a:defRPr/>
            </a:pPr>
            <a:r>
              <a:rPr lang="en-GB" altLang="cy-GB" dirty="0">
                <a:solidFill>
                  <a:srgbClr val="0000FF"/>
                </a:solidFill>
                <a:latin typeface="Lucida Sans" pitchFamily="34" charset="0"/>
              </a:rPr>
              <a:t>Common among 2 and 3 year olds</a:t>
            </a:r>
          </a:p>
          <a:p>
            <a:pPr>
              <a:defRPr/>
            </a:pPr>
            <a:r>
              <a:rPr lang="en-GB" altLang="cy-GB" dirty="0">
                <a:solidFill>
                  <a:srgbClr val="0000FF"/>
                </a:solidFill>
                <a:latin typeface="Lucida Sans" pitchFamily="34" charset="0"/>
              </a:rPr>
              <a:t>Causes concern</a:t>
            </a:r>
          </a:p>
          <a:p>
            <a:pPr>
              <a:defRPr/>
            </a:pPr>
            <a:r>
              <a:rPr lang="en-GB" altLang="cy-GB" dirty="0">
                <a:solidFill>
                  <a:srgbClr val="0000FF"/>
                </a:solidFill>
                <a:latin typeface="Lucida Sans" pitchFamily="34" charset="0"/>
              </a:rPr>
              <a:t>Can result in long-term problems </a:t>
            </a:r>
          </a:p>
          <a:p>
            <a:pPr marL="0" indent="0" algn="r">
              <a:buFontTx/>
              <a:buNone/>
              <a:defRPr/>
            </a:pPr>
            <a:r>
              <a:rPr lang="en-GB" altLang="cy-GB" sz="2000" dirty="0">
                <a:solidFill>
                  <a:srgbClr val="0000FF"/>
                </a:solidFill>
                <a:latin typeface="Lucida Sans" pitchFamily="34" charset="0"/>
              </a:rPr>
              <a:t>(Bishop a Leonard, 2014)</a:t>
            </a:r>
          </a:p>
          <a:p>
            <a:pPr marL="0" indent="0" algn="r">
              <a:buFontTx/>
              <a:buNone/>
              <a:defRPr/>
            </a:pPr>
            <a:endParaRPr lang="en-GB" altLang="cy-GB" sz="2000" dirty="0">
              <a:solidFill>
                <a:srgbClr val="0000FF"/>
              </a:solidFill>
              <a:latin typeface="Lucida Sans" pitchFamily="34" charset="0"/>
            </a:endParaRPr>
          </a:p>
          <a:p>
            <a:pPr>
              <a:defRPr/>
            </a:pPr>
            <a:r>
              <a:rPr lang="en-GB" altLang="cy-GB" dirty="0">
                <a:solidFill>
                  <a:srgbClr val="0000FF"/>
                </a:solidFill>
                <a:latin typeface="Lucida Sans" pitchFamily="34" charset="0"/>
              </a:rPr>
              <a:t>Average first words at 2 years</a:t>
            </a:r>
          </a:p>
          <a:p>
            <a:pPr marL="0" indent="0" algn="r">
              <a:buFontTx/>
              <a:buNone/>
              <a:defRPr/>
            </a:pPr>
            <a:r>
              <a:rPr lang="en-GB" altLang="cy-GB" sz="2000" dirty="0">
                <a:solidFill>
                  <a:srgbClr val="0000FF"/>
                </a:solidFill>
                <a:latin typeface="Lucida Sans" pitchFamily="34" charset="0"/>
              </a:rPr>
              <a:t> </a:t>
            </a:r>
            <a:r>
              <a:rPr lang="en-GB" altLang="cy-GB" sz="2000" dirty="0" smtClean="0">
                <a:solidFill>
                  <a:srgbClr val="0000FF"/>
                </a:solidFill>
                <a:latin typeface="Lucida Sans" pitchFamily="34" charset="0"/>
              </a:rPr>
              <a:t>(St </a:t>
            </a:r>
            <a:r>
              <a:rPr lang="en-GB" altLang="cy-GB" sz="2000" dirty="0" err="1" smtClean="0">
                <a:solidFill>
                  <a:srgbClr val="0000FF"/>
                </a:solidFill>
                <a:latin typeface="Lucida Sans" pitchFamily="34" charset="0"/>
              </a:rPr>
              <a:t>Pourcain</a:t>
            </a:r>
            <a:r>
              <a:rPr lang="en-GB" altLang="cy-GB" sz="2000" dirty="0" smtClean="0">
                <a:solidFill>
                  <a:srgbClr val="0000FF"/>
                </a:solidFill>
                <a:latin typeface="Lucida Sans" pitchFamily="34" charset="0"/>
              </a:rPr>
              <a:t> et al., 2014)</a:t>
            </a:r>
            <a:endParaRPr lang="cy-GB" altLang="cy-GB" sz="2000" dirty="0">
              <a:solidFill>
                <a:srgbClr val="0000FF"/>
              </a:solidFill>
              <a:latin typeface="Lucida Sans" pitchFamily="34" charset="0"/>
            </a:endParaRPr>
          </a:p>
        </p:txBody>
      </p:sp>
    </p:spTree>
    <p:extLst>
      <p:ext uri="{BB962C8B-B14F-4D97-AF65-F5344CB8AC3E}">
        <p14:creationId xmlns:p14="http://schemas.microsoft.com/office/powerpoint/2010/main" val="390697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620688"/>
            <a:ext cx="7886700" cy="720079"/>
          </a:xfrm>
        </p:spPr>
        <p:txBody>
          <a:bodyPr>
            <a:normAutofit fontScale="90000"/>
          </a:bodyPr>
          <a:lstStyle/>
          <a:p>
            <a:r>
              <a:rPr lang="cy-GB" altLang="cy-GB" sz="3200" dirty="0" smtClean="0">
                <a:latin typeface="Lucida Sans" panose="020B0602030504020204" pitchFamily="34" charset="0"/>
              </a:rPr>
              <a:t>Oediad iaith (Llywodraeth Cymru, 2020)</a:t>
            </a:r>
            <a:r>
              <a:rPr lang="en-GB" altLang="cy-GB" sz="3200" dirty="0">
                <a:latin typeface="Lucida Sans" panose="020B0602030504020204" pitchFamily="34" charset="0"/>
              </a:rPr>
              <a:t/>
            </a:r>
            <a:br>
              <a:rPr lang="en-GB" altLang="cy-GB" sz="3200" dirty="0">
                <a:latin typeface="Lucida Sans" panose="020B0602030504020204" pitchFamily="34" charset="0"/>
              </a:rPr>
            </a:br>
            <a:endParaRPr lang="en-GB" sz="3200" dirty="0"/>
          </a:p>
        </p:txBody>
      </p:sp>
      <p:sp>
        <p:nvSpPr>
          <p:cNvPr id="6" name="Content Placeholder 5"/>
          <p:cNvSpPr>
            <a:spLocks noGrp="1"/>
          </p:cNvSpPr>
          <p:nvPr>
            <p:ph sz="half" idx="2"/>
          </p:nvPr>
        </p:nvSpPr>
        <p:spPr>
          <a:xfrm>
            <a:off x="323528" y="1196752"/>
            <a:ext cx="8640960" cy="4392489"/>
          </a:xfrm>
        </p:spPr>
        <p:txBody>
          <a:bodyPr>
            <a:normAutofit/>
          </a:bodyPr>
          <a:lstStyle/>
          <a:p>
            <a:pPr>
              <a:defRPr/>
            </a:pPr>
            <a:r>
              <a:rPr lang="cy-GB" sz="2000" dirty="0" smtClean="0">
                <a:latin typeface="Lucida Sans" panose="020B0602030504020204" pitchFamily="34" charset="0"/>
              </a:rPr>
              <a:t>Mae gan fwy na 10% o blant (a phobl ifanc) anghenion lleferydd, iaith a chyfathrebu hirdymor sy'n creu rhwystrau rhag cyfathrebu neu ddysgu mewn bywyd pob dydd;</a:t>
            </a:r>
          </a:p>
          <a:p>
            <a:pPr>
              <a:defRPr/>
            </a:pPr>
            <a:r>
              <a:rPr lang="cy-GB" sz="2000" dirty="0" smtClean="0">
                <a:latin typeface="Lucida Sans" panose="020B0602030504020204" pitchFamily="34" charset="0"/>
              </a:rPr>
              <a:t>Gall dros 50% o blant mewn ardaloedd o amddifadedd cymdeithasol ddechrau ysgol â sgiliau lleferydd, iaith a chyfathrebu cyfyngedig;</a:t>
            </a:r>
          </a:p>
          <a:p>
            <a:pPr>
              <a:defRPr/>
            </a:pPr>
            <a:r>
              <a:rPr lang="cy-GB" sz="2000" dirty="0" smtClean="0">
                <a:latin typeface="Lucida Sans" panose="020B0602030504020204" pitchFamily="34" charset="0"/>
              </a:rPr>
              <a:t>Mae un o bob pedwar plentyn sydd ag anawsterau iaith yn 5 oed  yn methu cyrraedd y safon ddisgwyliedig mewn Saesneg ar ddiwedd eu cyfnod yn yr ysgol gynradd;</a:t>
            </a:r>
          </a:p>
          <a:p>
            <a:pPr>
              <a:defRPr/>
            </a:pPr>
            <a:r>
              <a:rPr lang="cy-GB" sz="2000" dirty="0" smtClean="0">
                <a:latin typeface="Lucida Sans" panose="020B0602030504020204" pitchFamily="34" charset="0"/>
              </a:rPr>
              <a:t>Mae plant a oedd yn meddu ar sgiliau di-eiriau normal ond geirfa wael yn 5 oed, unwaith a hanner yn fwy tebygol o fod yn ddarllenwyr gwael neu o gael problemau iechyd meddwl yn 34 oed, a mwy na dwywaith yn fwy tebygol o fod yn ddi-waith na phlant yr oedd eu hiaith yn datblygu'n normal yn 5 oed.</a:t>
            </a:r>
          </a:p>
        </p:txBody>
      </p:sp>
    </p:spTree>
    <p:extLst>
      <p:ext uri="{BB962C8B-B14F-4D97-AF65-F5344CB8AC3E}">
        <p14:creationId xmlns:p14="http://schemas.microsoft.com/office/powerpoint/2010/main" val="17330636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365127"/>
            <a:ext cx="7886700" cy="543594"/>
          </a:xfrm>
        </p:spPr>
        <p:txBody>
          <a:bodyPr>
            <a:normAutofit fontScale="90000"/>
          </a:bodyPr>
          <a:lstStyle/>
          <a:p>
            <a:r>
              <a:rPr lang="en-GB" altLang="cy-GB" sz="3200" dirty="0">
                <a:latin typeface="Lucida Sans" panose="020B0602030504020204" pitchFamily="34" charset="0"/>
              </a:rPr>
              <a:t/>
            </a:r>
            <a:br>
              <a:rPr lang="en-GB" altLang="cy-GB" sz="3200" dirty="0">
                <a:latin typeface="Lucida Sans" panose="020B0602030504020204" pitchFamily="34" charset="0"/>
              </a:rPr>
            </a:br>
            <a:r>
              <a:rPr lang="en-GB" altLang="cy-GB" sz="3200" dirty="0">
                <a:solidFill>
                  <a:srgbClr val="0000FF"/>
                </a:solidFill>
                <a:latin typeface="Lucida Sans" panose="020B0602030504020204" pitchFamily="34" charset="0"/>
              </a:rPr>
              <a:t>Language </a:t>
            </a:r>
            <a:r>
              <a:rPr lang="en-GB" altLang="cy-GB" sz="3200" dirty="0" smtClean="0">
                <a:solidFill>
                  <a:srgbClr val="0000FF"/>
                </a:solidFill>
                <a:latin typeface="Lucida Sans" panose="020B0602030504020204" pitchFamily="34" charset="0"/>
              </a:rPr>
              <a:t>delay (Welsh Government, 2020)</a:t>
            </a:r>
            <a:endParaRPr lang="en-GB" sz="3200" dirty="0"/>
          </a:p>
        </p:txBody>
      </p:sp>
      <p:sp>
        <p:nvSpPr>
          <p:cNvPr id="6" name="Content Placeholder 5"/>
          <p:cNvSpPr>
            <a:spLocks noGrp="1"/>
          </p:cNvSpPr>
          <p:nvPr>
            <p:ph sz="half" idx="2"/>
          </p:nvPr>
        </p:nvSpPr>
        <p:spPr>
          <a:xfrm>
            <a:off x="251520" y="1340768"/>
            <a:ext cx="8712968" cy="4248473"/>
          </a:xfrm>
        </p:spPr>
        <p:txBody>
          <a:bodyPr>
            <a:normAutofit/>
          </a:bodyPr>
          <a:lstStyle/>
          <a:p>
            <a:pPr>
              <a:defRPr/>
            </a:pPr>
            <a:r>
              <a:rPr lang="en-GB" sz="2000" dirty="0">
                <a:solidFill>
                  <a:srgbClr val="0000FF"/>
                </a:solidFill>
                <a:latin typeface="Lucida Sans" panose="020B0602030504020204" pitchFamily="34" charset="0"/>
              </a:rPr>
              <a:t>More than 10% of children </a:t>
            </a:r>
            <a:r>
              <a:rPr lang="en-GB" sz="2000" dirty="0" smtClean="0">
                <a:solidFill>
                  <a:srgbClr val="0000FF"/>
                </a:solidFill>
                <a:latin typeface="Lucida Sans" panose="020B0602030504020204" pitchFamily="34" charset="0"/>
              </a:rPr>
              <a:t>(and </a:t>
            </a:r>
            <a:r>
              <a:rPr lang="en-GB" sz="2000" dirty="0">
                <a:solidFill>
                  <a:srgbClr val="0000FF"/>
                </a:solidFill>
                <a:latin typeface="Lucida Sans" panose="020B0602030504020204" pitchFamily="34" charset="0"/>
              </a:rPr>
              <a:t>young </a:t>
            </a:r>
            <a:r>
              <a:rPr lang="en-GB" sz="2000" dirty="0" smtClean="0">
                <a:solidFill>
                  <a:srgbClr val="0000FF"/>
                </a:solidFill>
                <a:latin typeface="Lucida Sans" panose="020B0602030504020204" pitchFamily="34" charset="0"/>
              </a:rPr>
              <a:t>people) </a:t>
            </a:r>
            <a:r>
              <a:rPr lang="en-GB" sz="2000" dirty="0">
                <a:solidFill>
                  <a:srgbClr val="0000FF"/>
                </a:solidFill>
                <a:latin typeface="Lucida Sans" panose="020B0602030504020204" pitchFamily="34" charset="0"/>
              </a:rPr>
              <a:t>have long-term SLC needs which create barriers to communication or </a:t>
            </a:r>
            <a:r>
              <a:rPr lang="en-GB" sz="2000" dirty="0" smtClean="0">
                <a:solidFill>
                  <a:srgbClr val="0000FF"/>
                </a:solidFill>
                <a:latin typeface="Lucida Sans" panose="020B0602030504020204" pitchFamily="34" charset="0"/>
              </a:rPr>
              <a:t>learning;</a:t>
            </a:r>
            <a:endParaRPr lang="en-GB" sz="2000" dirty="0">
              <a:solidFill>
                <a:srgbClr val="0000FF"/>
              </a:solidFill>
              <a:latin typeface="Lucida Sans" panose="020B0602030504020204" pitchFamily="34" charset="0"/>
            </a:endParaRPr>
          </a:p>
          <a:p>
            <a:pPr>
              <a:defRPr/>
            </a:pPr>
            <a:r>
              <a:rPr lang="en-GB" sz="2000" dirty="0">
                <a:solidFill>
                  <a:srgbClr val="0000FF"/>
                </a:solidFill>
                <a:latin typeface="Lucida Sans" panose="020B0602030504020204" pitchFamily="34" charset="0"/>
              </a:rPr>
              <a:t>Over 50% of children in socially deprived areas may start school with impoverished speech, language and communication </a:t>
            </a:r>
            <a:r>
              <a:rPr lang="en-GB" sz="2000" dirty="0" smtClean="0">
                <a:solidFill>
                  <a:srgbClr val="0000FF"/>
                </a:solidFill>
                <a:latin typeface="Lucida Sans" panose="020B0602030504020204" pitchFamily="34" charset="0"/>
              </a:rPr>
              <a:t>skills;</a:t>
            </a:r>
          </a:p>
          <a:p>
            <a:pPr>
              <a:defRPr/>
            </a:pPr>
            <a:r>
              <a:rPr lang="en-GB" sz="2000" dirty="0">
                <a:solidFill>
                  <a:srgbClr val="0000FF"/>
                </a:solidFill>
                <a:latin typeface="Lucida Sans" panose="020B0602030504020204" pitchFamily="34" charset="0"/>
              </a:rPr>
              <a:t>One in four children who </a:t>
            </a:r>
            <a:r>
              <a:rPr lang="en-GB" sz="2000" dirty="0" smtClean="0">
                <a:solidFill>
                  <a:srgbClr val="0000FF"/>
                </a:solidFill>
                <a:latin typeface="Lucida Sans" panose="020B0602030504020204" pitchFamily="34" charset="0"/>
              </a:rPr>
              <a:t>struggle </a:t>
            </a:r>
            <a:r>
              <a:rPr lang="en-GB" sz="2000" dirty="0">
                <a:solidFill>
                  <a:srgbClr val="0000FF"/>
                </a:solidFill>
                <a:latin typeface="Lucida Sans" panose="020B0602030504020204" pitchFamily="34" charset="0"/>
              </a:rPr>
              <a:t>with language at age five </a:t>
            </a:r>
            <a:r>
              <a:rPr lang="en-GB" sz="2000" dirty="0" smtClean="0">
                <a:solidFill>
                  <a:srgbClr val="0000FF"/>
                </a:solidFill>
                <a:latin typeface="Lucida Sans" panose="020B0602030504020204" pitchFamily="34" charset="0"/>
              </a:rPr>
              <a:t>do </a:t>
            </a:r>
            <a:r>
              <a:rPr lang="en-GB" sz="2000" dirty="0">
                <a:solidFill>
                  <a:srgbClr val="0000FF"/>
                </a:solidFill>
                <a:latin typeface="Lucida Sans" panose="020B0602030504020204" pitchFamily="34" charset="0"/>
              </a:rPr>
              <a:t>not reach the expected standard in English at the end of primary </a:t>
            </a:r>
            <a:r>
              <a:rPr lang="en-GB" sz="2000" dirty="0" smtClean="0">
                <a:solidFill>
                  <a:srgbClr val="0000FF"/>
                </a:solidFill>
                <a:latin typeface="Lucida Sans" panose="020B0602030504020204" pitchFamily="34" charset="0"/>
              </a:rPr>
              <a:t>school;</a:t>
            </a:r>
            <a:endParaRPr lang="en-GB" sz="2000" dirty="0">
              <a:solidFill>
                <a:srgbClr val="0000FF"/>
              </a:solidFill>
              <a:latin typeface="Lucida Sans" panose="020B0602030504020204" pitchFamily="34" charset="0"/>
            </a:endParaRPr>
          </a:p>
          <a:p>
            <a:pPr>
              <a:defRPr/>
            </a:pPr>
            <a:r>
              <a:rPr lang="en-GB" sz="2000" dirty="0">
                <a:solidFill>
                  <a:srgbClr val="0000FF"/>
                </a:solidFill>
                <a:latin typeface="Lucida Sans" panose="020B0602030504020204" pitchFamily="34" charset="0"/>
              </a:rPr>
              <a:t>children who had normal non-verbal skills but a poor vocabulary at age 5 were, at age 34, one and a half times more likely to be poor readers or have mental health problems and more than twice as likely to be unemployed as children who had normally developing language at age </a:t>
            </a:r>
            <a:r>
              <a:rPr lang="en-GB" sz="2000" dirty="0" smtClean="0">
                <a:solidFill>
                  <a:srgbClr val="0000FF"/>
                </a:solidFill>
                <a:latin typeface="Lucida Sans" panose="020B0602030504020204" pitchFamily="34" charset="0"/>
              </a:rPr>
              <a:t>5.</a:t>
            </a:r>
            <a:endParaRPr lang="cy-GB" altLang="cy-GB" sz="2000" dirty="0">
              <a:solidFill>
                <a:srgbClr val="0000FF"/>
              </a:solidFill>
              <a:latin typeface="Lucida Sans" pitchFamily="34" charset="0"/>
            </a:endParaRPr>
          </a:p>
        </p:txBody>
      </p:sp>
    </p:spTree>
    <p:extLst>
      <p:ext uri="{BB962C8B-B14F-4D97-AF65-F5344CB8AC3E}">
        <p14:creationId xmlns:p14="http://schemas.microsoft.com/office/powerpoint/2010/main" val="8307688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318234"/>
            <a:ext cx="7886700" cy="543594"/>
          </a:xfrm>
        </p:spPr>
        <p:txBody>
          <a:bodyPr>
            <a:normAutofit fontScale="90000"/>
          </a:bodyPr>
          <a:lstStyle/>
          <a:p>
            <a:r>
              <a:rPr lang="cy-GB" altLang="cy-GB" sz="3200" dirty="0" smtClean="0">
                <a:latin typeface="Lucida Sans" panose="020B0602030504020204" pitchFamily="34" charset="0"/>
              </a:rPr>
              <a:t>Ffactorau genetig</a:t>
            </a:r>
            <a:r>
              <a:rPr lang="cy-GB" altLang="cy-GB" sz="3200" dirty="0">
                <a:latin typeface="Lucida Sans" panose="020B0602030504020204" pitchFamily="34" charset="0"/>
              </a:rPr>
              <a:t/>
            </a:r>
            <a:br>
              <a:rPr lang="cy-GB" altLang="cy-GB" sz="3200" dirty="0">
                <a:latin typeface="Lucida Sans" panose="020B0602030504020204" pitchFamily="34" charset="0"/>
              </a:rPr>
            </a:br>
            <a:r>
              <a:rPr lang="en-GB" altLang="cy-GB" sz="3200" dirty="0" smtClean="0">
                <a:solidFill>
                  <a:srgbClr val="0000FF"/>
                </a:solidFill>
                <a:latin typeface="Lucida Sans" panose="020B0602030504020204" pitchFamily="34" charset="0"/>
              </a:rPr>
              <a:t>Genetic factors </a:t>
            </a:r>
            <a:r>
              <a:rPr lang="en-GB" altLang="cy-GB" sz="1800" dirty="0">
                <a:solidFill>
                  <a:srgbClr val="0000FF"/>
                </a:solidFill>
                <a:latin typeface="Lucida Sans" panose="020B0602040502020204" pitchFamily="34" charset="0"/>
              </a:rPr>
              <a:t>(University of Edinburgh, 2020, no </a:t>
            </a:r>
            <a:r>
              <a:rPr lang="en-GB" altLang="cy-GB" sz="1800" dirty="0" smtClean="0">
                <a:solidFill>
                  <a:srgbClr val="0000FF"/>
                </a:solidFill>
                <a:latin typeface="Lucida Sans" panose="020B0602040502020204" pitchFamily="34" charset="0"/>
              </a:rPr>
              <a:t>page)</a:t>
            </a:r>
            <a:endParaRPr lang="en-GB" sz="1800" dirty="0"/>
          </a:p>
        </p:txBody>
      </p:sp>
      <p:sp>
        <p:nvSpPr>
          <p:cNvPr id="5" name="Content Placeholder 4"/>
          <p:cNvSpPr>
            <a:spLocks noGrp="1"/>
          </p:cNvSpPr>
          <p:nvPr>
            <p:ph sz="half" idx="1"/>
          </p:nvPr>
        </p:nvSpPr>
        <p:spPr>
          <a:xfrm>
            <a:off x="179512" y="1124744"/>
            <a:ext cx="4392488" cy="4896544"/>
          </a:xfrm>
        </p:spPr>
        <p:txBody>
          <a:bodyPr>
            <a:noAutofit/>
          </a:bodyPr>
          <a:lstStyle/>
          <a:p>
            <a:pPr>
              <a:defRPr/>
            </a:pPr>
            <a:r>
              <a:rPr lang="cy-GB" altLang="cy-GB" sz="2200" b="1" dirty="0" err="1" smtClean="0">
                <a:latin typeface="Lucida Sans" pitchFamily="34" charset="0"/>
              </a:rPr>
              <a:t>Genyn</a:t>
            </a:r>
            <a:r>
              <a:rPr lang="cy-GB" altLang="cy-GB" sz="2200" b="1" dirty="0" smtClean="0">
                <a:latin typeface="Lucida Sans" pitchFamily="34" charset="0"/>
              </a:rPr>
              <a:t> </a:t>
            </a:r>
            <a:r>
              <a:rPr lang="cy-GB" altLang="cy-GB" sz="2200" b="1" dirty="0">
                <a:latin typeface="Lucida Sans" pitchFamily="34" charset="0"/>
              </a:rPr>
              <a:t>ROBO1</a:t>
            </a:r>
          </a:p>
          <a:p>
            <a:pPr>
              <a:defRPr/>
            </a:pPr>
            <a:r>
              <a:rPr lang="cy-GB" altLang="cy-GB" sz="2200" dirty="0">
                <a:latin typeface="Lucida Sans" pitchFamily="34" charset="0"/>
              </a:rPr>
              <a:t>Yn gysylltiedig â mecanwaith yn yr ymennydd</a:t>
            </a:r>
          </a:p>
          <a:p>
            <a:pPr>
              <a:defRPr/>
            </a:pPr>
            <a:r>
              <a:rPr lang="cy-GB" altLang="cy-GB" sz="2200" dirty="0">
                <a:latin typeface="Lucida Sans" pitchFamily="34" charset="0"/>
              </a:rPr>
              <a:t>Yn helpu babanod i ddatblygu lleferydd</a:t>
            </a:r>
          </a:p>
          <a:p>
            <a:pPr>
              <a:defRPr/>
            </a:pPr>
            <a:r>
              <a:rPr lang="cy-GB" altLang="cy-GB" sz="2200" dirty="0">
                <a:latin typeface="Lucida Sans" pitchFamily="34" charset="0"/>
              </a:rPr>
              <a:t>Yn helpu babanod i storio a chyfieithu synau lleferydd</a:t>
            </a:r>
          </a:p>
          <a:p>
            <a:pPr marL="0" indent="0">
              <a:buNone/>
              <a:defRPr/>
            </a:pPr>
            <a:r>
              <a:rPr lang="cy-GB" altLang="cy-GB" sz="2200" i="1" dirty="0">
                <a:latin typeface="Lucida Sans" pitchFamily="34" charset="0"/>
              </a:rPr>
              <a:t>“Rhan hanfodol o’r broses dysgu iaith ar gyfer yr ifanc iawn pan </a:t>
            </a:r>
            <a:r>
              <a:rPr lang="cy-GB" altLang="cy-GB" sz="2200" i="1" dirty="0" smtClean="0">
                <a:latin typeface="Lucida Sans" pitchFamily="34" charset="0"/>
              </a:rPr>
              <a:t>mae geiriau yn ddiystyr </a:t>
            </a:r>
            <a:r>
              <a:rPr lang="cy-GB" altLang="cy-GB" sz="2200" i="1" dirty="0">
                <a:latin typeface="Lucida Sans" pitchFamily="34" charset="0"/>
              </a:rPr>
              <a:t>ar y </a:t>
            </a:r>
            <a:r>
              <a:rPr lang="cy-GB" altLang="cy-GB" sz="2200" i="1" dirty="0" smtClean="0">
                <a:latin typeface="Lucida Sans" pitchFamily="34" charset="0"/>
              </a:rPr>
              <a:t>dechrau nes </a:t>
            </a:r>
            <a:r>
              <a:rPr lang="cy-GB" altLang="cy-GB" sz="2200" i="1" dirty="0">
                <a:latin typeface="Lucida Sans" pitchFamily="34" charset="0"/>
              </a:rPr>
              <a:t>eu bod yn gysylltiedig â gwrthrych neu gysyniad”</a:t>
            </a:r>
          </a:p>
        </p:txBody>
      </p:sp>
      <p:sp>
        <p:nvSpPr>
          <p:cNvPr id="6" name="Content Placeholder 5"/>
          <p:cNvSpPr>
            <a:spLocks noGrp="1"/>
          </p:cNvSpPr>
          <p:nvPr>
            <p:ph sz="half" idx="2"/>
          </p:nvPr>
        </p:nvSpPr>
        <p:spPr>
          <a:xfrm>
            <a:off x="4648200" y="1052737"/>
            <a:ext cx="4316288" cy="4536504"/>
          </a:xfrm>
        </p:spPr>
        <p:txBody>
          <a:bodyPr>
            <a:normAutofit/>
          </a:bodyPr>
          <a:lstStyle/>
          <a:p>
            <a:pPr>
              <a:defRPr/>
            </a:pPr>
            <a:r>
              <a:rPr lang="en-GB" altLang="cy-GB" sz="2200" b="1" dirty="0" smtClean="0">
                <a:solidFill>
                  <a:srgbClr val="0000FF"/>
                </a:solidFill>
                <a:latin typeface="Lucida Sans" panose="020B0602040502020204" pitchFamily="34" charset="0"/>
              </a:rPr>
              <a:t>ROBO1 gene</a:t>
            </a:r>
          </a:p>
          <a:p>
            <a:pPr>
              <a:defRPr/>
            </a:pPr>
            <a:r>
              <a:rPr lang="en-GB" altLang="cy-GB" sz="2200" dirty="0" smtClean="0">
                <a:solidFill>
                  <a:srgbClr val="0000FF"/>
                </a:solidFill>
                <a:latin typeface="Lucida Sans" panose="020B0602040502020204" pitchFamily="34" charset="0"/>
              </a:rPr>
              <a:t>Linked to mechanism in the brain</a:t>
            </a:r>
          </a:p>
          <a:p>
            <a:pPr>
              <a:defRPr/>
            </a:pPr>
            <a:r>
              <a:rPr lang="en-GB" altLang="cy-GB" sz="2200" dirty="0" smtClean="0">
                <a:solidFill>
                  <a:srgbClr val="0000FF"/>
                </a:solidFill>
                <a:latin typeface="Lucida Sans" panose="020B0602040502020204" pitchFamily="34" charset="0"/>
              </a:rPr>
              <a:t>Helps infants develop speech</a:t>
            </a:r>
          </a:p>
          <a:p>
            <a:pPr>
              <a:defRPr/>
            </a:pPr>
            <a:r>
              <a:rPr lang="en-GB" altLang="cy-GB" sz="2200" dirty="0" smtClean="0">
                <a:solidFill>
                  <a:srgbClr val="0000FF"/>
                </a:solidFill>
                <a:latin typeface="Lucida Sans" panose="020B0602040502020204" pitchFamily="34" charset="0"/>
              </a:rPr>
              <a:t>Helps infants store and translate speech sounds</a:t>
            </a:r>
          </a:p>
          <a:p>
            <a:pPr marL="0" indent="0">
              <a:buNone/>
              <a:defRPr/>
            </a:pPr>
            <a:r>
              <a:rPr lang="en-GB" altLang="cy-GB" sz="2200" i="1" dirty="0" smtClean="0">
                <a:solidFill>
                  <a:srgbClr val="0000FF"/>
                </a:solidFill>
                <a:latin typeface="Lucida Sans" panose="020B0602040502020204" pitchFamily="34" charset="0"/>
              </a:rPr>
              <a:t>“an essential part of the language learning process for the very young when words are at first meaningless until associated with an object or concept”</a:t>
            </a:r>
          </a:p>
        </p:txBody>
      </p:sp>
    </p:spTree>
    <p:extLst>
      <p:ext uri="{BB962C8B-B14F-4D97-AF65-F5344CB8AC3E}">
        <p14:creationId xmlns:p14="http://schemas.microsoft.com/office/powerpoint/2010/main" val="21057153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318234"/>
            <a:ext cx="7886700" cy="543594"/>
          </a:xfrm>
        </p:spPr>
        <p:txBody>
          <a:bodyPr>
            <a:normAutofit fontScale="90000"/>
          </a:bodyPr>
          <a:lstStyle/>
          <a:p>
            <a:r>
              <a:rPr lang="cy-GB" altLang="cy-GB" sz="3200" dirty="0" smtClean="0">
                <a:latin typeface="Lucida Sans" panose="020B0602030504020204" pitchFamily="34" charset="0"/>
              </a:rPr>
              <a:t>Ffactorau genetig</a:t>
            </a:r>
            <a:r>
              <a:rPr lang="cy-GB" altLang="cy-GB" sz="3200" dirty="0">
                <a:latin typeface="Lucida Sans" panose="020B0602030504020204" pitchFamily="34" charset="0"/>
              </a:rPr>
              <a:t/>
            </a:r>
            <a:br>
              <a:rPr lang="cy-GB" altLang="cy-GB" sz="3200" dirty="0">
                <a:latin typeface="Lucida Sans" panose="020B0602030504020204" pitchFamily="34" charset="0"/>
              </a:rPr>
            </a:br>
            <a:r>
              <a:rPr lang="en-GB" altLang="cy-GB" sz="3200" dirty="0" smtClean="0">
                <a:solidFill>
                  <a:srgbClr val="0000FF"/>
                </a:solidFill>
                <a:latin typeface="Lucida Sans" panose="020B0602030504020204" pitchFamily="34" charset="0"/>
              </a:rPr>
              <a:t>Genetic factors </a:t>
            </a:r>
            <a:endParaRPr lang="en-GB" sz="1800" dirty="0"/>
          </a:p>
        </p:txBody>
      </p:sp>
      <p:sp>
        <p:nvSpPr>
          <p:cNvPr id="5" name="Content Placeholder 4"/>
          <p:cNvSpPr>
            <a:spLocks noGrp="1"/>
          </p:cNvSpPr>
          <p:nvPr>
            <p:ph sz="half" idx="1"/>
          </p:nvPr>
        </p:nvSpPr>
        <p:spPr>
          <a:xfrm>
            <a:off x="179512" y="1124744"/>
            <a:ext cx="4392488" cy="4896544"/>
          </a:xfrm>
        </p:spPr>
        <p:txBody>
          <a:bodyPr>
            <a:noAutofit/>
          </a:bodyPr>
          <a:lstStyle/>
          <a:p>
            <a:pPr marL="0" indent="0">
              <a:buNone/>
              <a:defRPr/>
            </a:pPr>
            <a:r>
              <a:rPr lang="cy-GB" altLang="cy-GB" sz="2200" dirty="0" smtClean="0">
                <a:latin typeface="Lucida Sans" pitchFamily="34" charset="0"/>
              </a:rPr>
              <a:t>Amhariad </a:t>
            </a:r>
            <a:r>
              <a:rPr lang="cy-GB" altLang="cy-GB" sz="2200" dirty="0">
                <a:latin typeface="Lucida Sans" pitchFamily="34" charset="0"/>
              </a:rPr>
              <a:t>ar </a:t>
            </a:r>
            <a:r>
              <a:rPr lang="cy-GB" altLang="cy-GB" sz="2200" dirty="0" err="1">
                <a:latin typeface="Lucida Sans" pitchFamily="34" charset="0"/>
              </a:rPr>
              <a:t>genyn</a:t>
            </a:r>
            <a:r>
              <a:rPr lang="cy-GB" altLang="cy-GB" sz="2200" dirty="0">
                <a:latin typeface="Lucida Sans" pitchFamily="34" charset="0"/>
              </a:rPr>
              <a:t> ROBO1 =</a:t>
            </a:r>
          </a:p>
          <a:p>
            <a:pPr>
              <a:defRPr/>
            </a:pPr>
            <a:r>
              <a:rPr lang="cy-GB" altLang="cy-GB" sz="2200" dirty="0">
                <a:latin typeface="Lucida Sans" pitchFamily="34" charset="0"/>
              </a:rPr>
              <a:t>Awtistiaeth</a:t>
            </a:r>
          </a:p>
          <a:p>
            <a:pPr>
              <a:defRPr/>
            </a:pPr>
            <a:r>
              <a:rPr lang="cy-GB" altLang="cy-GB" sz="2200" dirty="0">
                <a:latin typeface="Lucida Sans" pitchFamily="34" charset="0"/>
              </a:rPr>
              <a:t>Dyslecsia</a:t>
            </a:r>
          </a:p>
          <a:p>
            <a:pPr>
              <a:defRPr/>
            </a:pPr>
            <a:r>
              <a:rPr lang="cy-GB" altLang="cy-GB" sz="2200" dirty="0">
                <a:latin typeface="Lucida Sans" pitchFamily="34" charset="0"/>
              </a:rPr>
              <a:t>Anhwylderau sain lleferydd</a:t>
            </a:r>
          </a:p>
          <a:p>
            <a:pPr>
              <a:defRPr/>
            </a:pPr>
            <a:r>
              <a:rPr lang="cy-GB" altLang="cy-GB" sz="2200" dirty="0">
                <a:latin typeface="Lucida Sans" pitchFamily="34" charset="0"/>
              </a:rPr>
              <a:t>D</a:t>
            </a:r>
            <a:r>
              <a:rPr lang="cy-GB" altLang="cy-GB" sz="2200" dirty="0" smtClean="0">
                <a:latin typeface="Lucida Sans" pitchFamily="34" charset="0"/>
              </a:rPr>
              <a:t>atblygiad darllen hwyr</a:t>
            </a:r>
            <a:endParaRPr lang="cy-GB" altLang="cy-GB" sz="2200" dirty="0">
              <a:latin typeface="Lucida Sans" pitchFamily="34" charset="0"/>
            </a:endParaRPr>
          </a:p>
          <a:p>
            <a:pPr marL="0" indent="0" algn="r">
              <a:buNone/>
              <a:defRPr/>
            </a:pPr>
            <a:r>
              <a:rPr lang="cy-GB" altLang="cy-GB" sz="2200" dirty="0">
                <a:latin typeface="Lucida Sans" pitchFamily="34" charset="0"/>
              </a:rPr>
              <a:t>(Wright, 2020)</a:t>
            </a:r>
          </a:p>
          <a:p>
            <a:pPr marL="0" indent="0">
              <a:buNone/>
              <a:defRPr/>
            </a:pPr>
            <a:endParaRPr lang="cy-GB" altLang="cy-GB" sz="2200" dirty="0" smtClean="0">
              <a:latin typeface="Lucida Sans" pitchFamily="34" charset="0"/>
            </a:endParaRPr>
          </a:p>
          <a:p>
            <a:pPr marL="0" indent="0">
              <a:buNone/>
              <a:defRPr/>
            </a:pPr>
            <a:r>
              <a:rPr lang="cy-GB" altLang="cy-GB" sz="2000" dirty="0" err="1" smtClean="0">
                <a:latin typeface="Lucida Sans" pitchFamily="34" charset="0"/>
              </a:rPr>
              <a:t>Genyn</a:t>
            </a:r>
            <a:r>
              <a:rPr lang="cy-GB" altLang="cy-GB" sz="2000" dirty="0" smtClean="0">
                <a:latin typeface="Lucida Sans" pitchFamily="34" charset="0"/>
              </a:rPr>
              <a:t> </a:t>
            </a:r>
            <a:r>
              <a:rPr lang="cy-GB" altLang="cy-GB" sz="2000" dirty="0">
                <a:latin typeface="Lucida Sans" pitchFamily="34" charset="0"/>
              </a:rPr>
              <a:t>ROBO1 heb ei </a:t>
            </a:r>
            <a:r>
              <a:rPr lang="cy-GB" altLang="cy-GB" sz="2000" dirty="0" smtClean="0">
                <a:latin typeface="Lucida Sans" pitchFamily="34" charset="0"/>
              </a:rPr>
              <a:t>ganfod </a:t>
            </a:r>
            <a:r>
              <a:rPr lang="cy-GB" altLang="cy-GB" sz="2000" dirty="0">
                <a:latin typeface="Lucida Sans" pitchFamily="34" charset="0"/>
              </a:rPr>
              <a:t>mewn plant ag </a:t>
            </a:r>
            <a:r>
              <a:rPr lang="cy-GB" altLang="cy-GB" sz="2000" dirty="0" smtClean="0">
                <a:latin typeface="Lucida Sans" pitchFamily="34" charset="0"/>
              </a:rPr>
              <a:t>oediad </a:t>
            </a:r>
            <a:r>
              <a:rPr lang="cy-GB" altLang="cy-GB" sz="2000" dirty="0">
                <a:latin typeface="Lucida Sans" pitchFamily="34" charset="0"/>
              </a:rPr>
              <a:t>datblygiadol neu sydd ag anomaleddau cynhenid ​​(fel Syndrom Down)</a:t>
            </a:r>
          </a:p>
        </p:txBody>
      </p:sp>
      <p:sp>
        <p:nvSpPr>
          <p:cNvPr id="6" name="Content Placeholder 5"/>
          <p:cNvSpPr>
            <a:spLocks noGrp="1"/>
          </p:cNvSpPr>
          <p:nvPr>
            <p:ph sz="half" idx="2"/>
          </p:nvPr>
        </p:nvSpPr>
        <p:spPr>
          <a:xfrm>
            <a:off x="4648200" y="1124743"/>
            <a:ext cx="4316288" cy="4464497"/>
          </a:xfrm>
        </p:spPr>
        <p:txBody>
          <a:bodyPr>
            <a:normAutofit lnSpcReduction="10000"/>
          </a:bodyPr>
          <a:lstStyle/>
          <a:p>
            <a:pPr marL="0" indent="0">
              <a:buNone/>
              <a:defRPr/>
            </a:pPr>
            <a:r>
              <a:rPr lang="en-GB" altLang="cy-GB" sz="2200" dirty="0" smtClean="0">
                <a:solidFill>
                  <a:srgbClr val="0000FF"/>
                </a:solidFill>
                <a:latin typeface="Lucida Sans" panose="020B0602040502020204" pitchFamily="34" charset="0"/>
              </a:rPr>
              <a:t>Impairment to ROBO1 gene = </a:t>
            </a:r>
          </a:p>
          <a:p>
            <a:pPr>
              <a:defRPr/>
            </a:pPr>
            <a:r>
              <a:rPr lang="en-GB" altLang="cy-GB" sz="2200" dirty="0" smtClean="0">
                <a:solidFill>
                  <a:srgbClr val="0000FF"/>
                </a:solidFill>
                <a:latin typeface="Lucida Sans" panose="020B0602040502020204" pitchFamily="34" charset="0"/>
              </a:rPr>
              <a:t>Autism</a:t>
            </a:r>
          </a:p>
          <a:p>
            <a:pPr>
              <a:defRPr/>
            </a:pPr>
            <a:r>
              <a:rPr lang="en-GB" altLang="cy-GB" sz="2200" dirty="0" smtClean="0">
                <a:solidFill>
                  <a:srgbClr val="0000FF"/>
                </a:solidFill>
                <a:latin typeface="Lucida Sans" panose="020B0602040502020204" pitchFamily="34" charset="0"/>
              </a:rPr>
              <a:t>Dyslexia</a:t>
            </a:r>
          </a:p>
          <a:p>
            <a:pPr>
              <a:defRPr/>
            </a:pPr>
            <a:r>
              <a:rPr lang="en-GB" altLang="cy-GB" sz="2200" dirty="0" smtClean="0">
                <a:solidFill>
                  <a:srgbClr val="0000FF"/>
                </a:solidFill>
                <a:latin typeface="Lucida Sans" panose="020B0602040502020204" pitchFamily="34" charset="0"/>
              </a:rPr>
              <a:t>Speech-sound disorders</a:t>
            </a:r>
          </a:p>
          <a:p>
            <a:pPr>
              <a:defRPr/>
            </a:pPr>
            <a:r>
              <a:rPr lang="en-GB" altLang="cy-GB" sz="2200" dirty="0" smtClean="0">
                <a:solidFill>
                  <a:srgbClr val="0000FF"/>
                </a:solidFill>
                <a:latin typeface="Lucida Sans" panose="020B0602040502020204" pitchFamily="34" charset="0"/>
              </a:rPr>
              <a:t>Delayed reading development</a:t>
            </a:r>
          </a:p>
          <a:p>
            <a:pPr marL="0" indent="0" algn="r">
              <a:buNone/>
              <a:defRPr/>
            </a:pPr>
            <a:r>
              <a:rPr lang="en-GB" altLang="cy-GB" sz="2000" dirty="0" smtClean="0">
                <a:solidFill>
                  <a:srgbClr val="0000FF"/>
                </a:solidFill>
                <a:latin typeface="Lucida Sans" panose="020B0602040502020204" pitchFamily="34" charset="0"/>
              </a:rPr>
              <a:t>(Wright, 2020)</a:t>
            </a:r>
          </a:p>
          <a:p>
            <a:pPr marL="0" indent="0" algn="just">
              <a:buNone/>
              <a:defRPr/>
            </a:pPr>
            <a:endParaRPr lang="en-GB" altLang="cy-GB" sz="2000" dirty="0" smtClean="0">
              <a:solidFill>
                <a:srgbClr val="0000FF"/>
              </a:solidFill>
              <a:latin typeface="Lucida Sans" panose="020B0602040502020204" pitchFamily="34" charset="0"/>
            </a:endParaRPr>
          </a:p>
          <a:p>
            <a:pPr marL="0" indent="0" algn="just">
              <a:buNone/>
              <a:defRPr/>
            </a:pPr>
            <a:r>
              <a:rPr lang="en-GB" altLang="cy-GB" sz="2000" dirty="0" smtClean="0">
                <a:solidFill>
                  <a:srgbClr val="0000FF"/>
                </a:solidFill>
                <a:latin typeface="Lucida Sans" panose="020B0602040502020204" pitchFamily="34" charset="0"/>
              </a:rPr>
              <a:t>ROBO1 gene not found in children with developmental delay or who have congenital anomalies (such as Down Syndrome)</a:t>
            </a:r>
          </a:p>
        </p:txBody>
      </p:sp>
    </p:spTree>
    <p:extLst>
      <p:ext uri="{BB962C8B-B14F-4D97-AF65-F5344CB8AC3E}">
        <p14:creationId xmlns:p14="http://schemas.microsoft.com/office/powerpoint/2010/main" val="273118113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latin typeface="Lucida Sans" panose="020B0602030504020204" pitchFamily="34" charset="0"/>
              </a:rPr>
              <a:t>Nam </a:t>
            </a:r>
            <a:r>
              <a:rPr lang="en-GB" sz="3200" dirty="0" err="1" smtClean="0">
                <a:latin typeface="Lucida Sans" panose="020B0602030504020204" pitchFamily="34" charset="0"/>
              </a:rPr>
              <a:t>ar</a:t>
            </a:r>
            <a:r>
              <a:rPr lang="en-GB" sz="3200" dirty="0" smtClean="0">
                <a:latin typeface="Lucida Sans" panose="020B0602030504020204" pitchFamily="34" charset="0"/>
              </a:rPr>
              <a:t> y </a:t>
            </a:r>
            <a:r>
              <a:rPr lang="en-GB" sz="3200" dirty="0" err="1" smtClean="0">
                <a:latin typeface="Lucida Sans" panose="020B0602030504020204" pitchFamily="34" charset="0"/>
              </a:rPr>
              <a:t>clyw</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00FF"/>
                </a:solidFill>
                <a:latin typeface="Lucida Sans" panose="020B0602030504020204" pitchFamily="34" charset="0"/>
              </a:rPr>
              <a:t>Hearing impairment</a:t>
            </a:r>
            <a:endParaRPr lang="en-GB" sz="32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539552" y="1772816"/>
            <a:ext cx="7848872" cy="3835623"/>
          </a:xfrm>
        </p:spPr>
        <p:txBody>
          <a:bodyPr>
            <a:normAutofit/>
          </a:bodyPr>
          <a:lstStyle/>
          <a:p>
            <a:pPr marL="0" indent="0">
              <a:buNone/>
            </a:pPr>
            <a:r>
              <a:rPr lang="en-GB" i="1" dirty="0" smtClean="0">
                <a:latin typeface="Lucida Sans" panose="020B0602030504020204" pitchFamily="34" charset="0"/>
              </a:rPr>
              <a:t>“There </a:t>
            </a:r>
            <a:r>
              <a:rPr lang="en-GB" i="1" dirty="0">
                <a:latin typeface="Lucida Sans" panose="020B0602030504020204" pitchFamily="34" charset="0"/>
              </a:rPr>
              <a:t>are 45,000 children in the UK diagnosed with a hearing </a:t>
            </a:r>
            <a:r>
              <a:rPr lang="en-GB" i="1" dirty="0" smtClean="0">
                <a:latin typeface="Lucida Sans" panose="020B0602030504020204" pitchFamily="34" charset="0"/>
              </a:rPr>
              <a:t>impairment. </a:t>
            </a:r>
            <a:r>
              <a:rPr lang="en-GB" i="1" dirty="0">
                <a:latin typeface="Lucida Sans" panose="020B0602030504020204" pitchFamily="34" charset="0"/>
              </a:rPr>
              <a:t>Childhood hearing impairment can impact on development, speech, language, auditory processing, listening skills, behaviour, self-esteem, quality of life and </a:t>
            </a:r>
            <a:r>
              <a:rPr lang="en-GB" i="1" dirty="0" smtClean="0">
                <a:latin typeface="Lucida Sans" panose="020B0602030504020204" pitchFamily="34" charset="0"/>
              </a:rPr>
              <a:t>learning”</a:t>
            </a:r>
          </a:p>
          <a:p>
            <a:pPr marL="0" indent="0">
              <a:buNone/>
            </a:pPr>
            <a:endParaRPr lang="en-GB" i="1" dirty="0">
              <a:latin typeface="Lucida Sans" panose="020B0602030504020204" pitchFamily="34" charset="0"/>
            </a:endParaRPr>
          </a:p>
          <a:p>
            <a:pPr marL="0" indent="0" algn="r">
              <a:buNone/>
            </a:pPr>
            <a:r>
              <a:rPr lang="en-GB" dirty="0" smtClean="0">
                <a:latin typeface="Lucida Sans" panose="020B0602030504020204" pitchFamily="34" charset="0"/>
              </a:rPr>
              <a:t>(Brown, 2020, p.6).</a:t>
            </a:r>
            <a:endParaRPr lang="en-GB" dirty="0">
              <a:latin typeface="Lucida Sans" panose="020B0602030504020204" pitchFamily="34" charset="0"/>
            </a:endParaRPr>
          </a:p>
        </p:txBody>
      </p:sp>
    </p:spTree>
    <p:extLst>
      <p:ext uri="{BB962C8B-B14F-4D97-AF65-F5344CB8AC3E}">
        <p14:creationId xmlns:p14="http://schemas.microsoft.com/office/powerpoint/2010/main" val="40017764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18234"/>
            <a:ext cx="7886700" cy="1325563"/>
          </a:xfrm>
        </p:spPr>
        <p:txBody>
          <a:bodyPr>
            <a:normAutofit/>
          </a:bodyPr>
          <a:lstStyle/>
          <a:p>
            <a:r>
              <a:rPr lang="en-GB" sz="3200" dirty="0">
                <a:latin typeface="Lucida Sans" panose="020B0602030504020204" pitchFamily="34" charset="0"/>
              </a:rPr>
              <a:t>Nam </a:t>
            </a:r>
            <a:r>
              <a:rPr lang="en-GB" sz="3200" dirty="0" err="1">
                <a:latin typeface="Lucida Sans" panose="020B0602030504020204" pitchFamily="34" charset="0"/>
              </a:rPr>
              <a:t>ar</a:t>
            </a:r>
            <a:r>
              <a:rPr lang="en-GB" sz="3200" dirty="0">
                <a:latin typeface="Lucida Sans" panose="020B0602030504020204" pitchFamily="34" charset="0"/>
              </a:rPr>
              <a:t> y </a:t>
            </a:r>
            <a:r>
              <a:rPr lang="en-GB" sz="3200" dirty="0" err="1">
                <a:latin typeface="Lucida Sans" panose="020B0602030504020204" pitchFamily="34" charset="0"/>
              </a:rPr>
              <a:t>clyw</a:t>
            </a:r>
            <a:r>
              <a:rPr lang="en-GB" sz="3200" dirty="0">
                <a:latin typeface="Lucida Sans" panose="020B0602030504020204" pitchFamily="34" charset="0"/>
              </a:rPr>
              <a:t/>
            </a:r>
            <a:br>
              <a:rPr lang="en-GB" sz="3200" dirty="0">
                <a:latin typeface="Lucida Sans" panose="020B0602030504020204" pitchFamily="34" charset="0"/>
              </a:rPr>
            </a:br>
            <a:r>
              <a:rPr lang="en-GB" sz="3200" dirty="0">
                <a:solidFill>
                  <a:srgbClr val="0000FF"/>
                </a:solidFill>
                <a:latin typeface="Lucida Sans" panose="020B0602030504020204" pitchFamily="34" charset="0"/>
              </a:rPr>
              <a:t>Hearing impairment</a:t>
            </a:r>
            <a:endParaRPr lang="en-GB" sz="3200" dirty="0"/>
          </a:p>
        </p:txBody>
      </p:sp>
      <p:sp>
        <p:nvSpPr>
          <p:cNvPr id="3" name="Content Placeholder 2"/>
          <p:cNvSpPr>
            <a:spLocks noGrp="1"/>
          </p:cNvSpPr>
          <p:nvPr>
            <p:ph sz="half" idx="1"/>
          </p:nvPr>
        </p:nvSpPr>
        <p:spPr>
          <a:xfrm>
            <a:off x="179512" y="1484784"/>
            <a:ext cx="4335338" cy="4692179"/>
          </a:xfrm>
        </p:spPr>
        <p:txBody>
          <a:bodyPr>
            <a:normAutofit fontScale="92500" lnSpcReduction="20000"/>
          </a:bodyPr>
          <a:lstStyle/>
          <a:p>
            <a:r>
              <a:rPr lang="en-GB" dirty="0"/>
              <a:t>Mae </a:t>
            </a:r>
            <a:r>
              <a:rPr lang="en-GB" dirty="0" err="1"/>
              <a:t>gan</a:t>
            </a:r>
            <a:r>
              <a:rPr lang="en-GB" dirty="0"/>
              <a:t> 2 o bob 1000 o </a:t>
            </a:r>
            <a:r>
              <a:rPr lang="en-GB" dirty="0" err="1"/>
              <a:t>blant</a:t>
            </a:r>
            <a:r>
              <a:rPr lang="en-GB" dirty="0"/>
              <a:t> y DU </a:t>
            </a:r>
            <a:r>
              <a:rPr lang="en-GB" dirty="0" err="1"/>
              <a:t>golled</a:t>
            </a:r>
            <a:r>
              <a:rPr lang="en-GB" dirty="0"/>
              <a:t> </a:t>
            </a:r>
            <a:r>
              <a:rPr lang="en-GB" dirty="0" err="1"/>
              <a:t>clyw</a:t>
            </a:r>
            <a:r>
              <a:rPr lang="en-GB" dirty="0"/>
              <a:t> </a:t>
            </a:r>
            <a:r>
              <a:rPr lang="en-GB" dirty="0" err="1"/>
              <a:t>barhaol</a:t>
            </a:r>
            <a:endParaRPr lang="en-GB" dirty="0"/>
          </a:p>
          <a:p>
            <a:r>
              <a:rPr lang="en-GB" dirty="0"/>
              <a:t>Mae </a:t>
            </a:r>
            <a:r>
              <a:rPr lang="en-GB" dirty="0" err="1"/>
              <a:t>gan</a:t>
            </a:r>
            <a:r>
              <a:rPr lang="en-GB" dirty="0"/>
              <a:t> 1 o bob 10 o </a:t>
            </a:r>
            <a:r>
              <a:rPr lang="en-GB" dirty="0" err="1"/>
              <a:t>blant</a:t>
            </a:r>
            <a:r>
              <a:rPr lang="en-GB" dirty="0"/>
              <a:t> y DU </a:t>
            </a:r>
            <a:r>
              <a:rPr lang="en-GB" dirty="0" err="1"/>
              <a:t>golled</a:t>
            </a:r>
            <a:r>
              <a:rPr lang="en-GB" dirty="0"/>
              <a:t> </a:t>
            </a:r>
            <a:r>
              <a:rPr lang="en-GB" dirty="0" err="1"/>
              <a:t>clyw</a:t>
            </a:r>
            <a:r>
              <a:rPr lang="en-GB" dirty="0"/>
              <a:t> </a:t>
            </a:r>
            <a:r>
              <a:rPr lang="en-GB" dirty="0" err="1"/>
              <a:t>dros</a:t>
            </a:r>
            <a:r>
              <a:rPr lang="en-GB" dirty="0"/>
              <a:t> </a:t>
            </a:r>
            <a:r>
              <a:rPr lang="en-GB" dirty="0" err="1"/>
              <a:t>dro</a:t>
            </a:r>
            <a:r>
              <a:rPr lang="en-GB" dirty="0"/>
              <a:t>, </a:t>
            </a:r>
            <a:r>
              <a:rPr lang="en-GB" dirty="0" err="1"/>
              <a:t>yn</a:t>
            </a:r>
            <a:r>
              <a:rPr lang="en-GB" dirty="0"/>
              <a:t> </a:t>
            </a:r>
            <a:r>
              <a:rPr lang="en-GB" dirty="0" err="1"/>
              <a:t>aml</a:t>
            </a:r>
            <a:r>
              <a:rPr lang="en-GB" dirty="0"/>
              <a:t> </a:t>
            </a:r>
            <a:r>
              <a:rPr lang="en-GB" dirty="0" err="1" smtClean="0"/>
              <a:t>oherwydd</a:t>
            </a:r>
            <a:r>
              <a:rPr lang="en-GB" dirty="0" smtClean="0"/>
              <a:t> </a:t>
            </a:r>
            <a:r>
              <a:rPr lang="en-GB" dirty="0"/>
              <a:t>Otitis Media </a:t>
            </a:r>
            <a:r>
              <a:rPr lang="en-GB" dirty="0" smtClean="0"/>
              <a:t>(“</a:t>
            </a:r>
            <a:r>
              <a:rPr lang="en-GB" i="1" dirty="0" smtClean="0"/>
              <a:t>glue ear”)</a:t>
            </a:r>
            <a:endParaRPr lang="en-GB" i="1" dirty="0"/>
          </a:p>
          <a:p>
            <a:pPr marL="0" indent="0">
              <a:buNone/>
            </a:pPr>
            <a:r>
              <a:rPr lang="en-GB" i="1" dirty="0"/>
              <a:t>“Mae </a:t>
            </a:r>
            <a:r>
              <a:rPr lang="en-GB" i="1" dirty="0" err="1"/>
              <a:t>adnabod</a:t>
            </a:r>
            <a:r>
              <a:rPr lang="en-GB" i="1" dirty="0"/>
              <a:t> </a:t>
            </a:r>
            <a:r>
              <a:rPr lang="en-GB" i="1" dirty="0" err="1" smtClean="0"/>
              <a:t>nam</a:t>
            </a:r>
            <a:r>
              <a:rPr lang="en-GB" i="1" dirty="0" smtClean="0"/>
              <a:t> </a:t>
            </a:r>
            <a:r>
              <a:rPr lang="en-GB" i="1" dirty="0" err="1" smtClean="0"/>
              <a:t>ar</a:t>
            </a:r>
            <a:r>
              <a:rPr lang="en-GB" i="1" dirty="0" smtClean="0"/>
              <a:t> y </a:t>
            </a:r>
            <a:r>
              <a:rPr lang="en-GB" i="1" dirty="0" err="1" smtClean="0"/>
              <a:t>clyw</a:t>
            </a:r>
            <a:r>
              <a:rPr lang="en-GB" i="1" dirty="0" smtClean="0"/>
              <a:t> </a:t>
            </a:r>
            <a:r>
              <a:rPr lang="en-GB" i="1" dirty="0" err="1" smtClean="0"/>
              <a:t>yn</a:t>
            </a:r>
            <a:r>
              <a:rPr lang="en-GB" i="1" dirty="0" smtClean="0"/>
              <a:t> </a:t>
            </a:r>
            <a:r>
              <a:rPr lang="en-GB" i="1" dirty="0" err="1"/>
              <a:t>gynnar</a:t>
            </a:r>
            <a:r>
              <a:rPr lang="en-GB" i="1" dirty="0"/>
              <a:t> </a:t>
            </a:r>
            <a:r>
              <a:rPr lang="en-GB" i="1" dirty="0" err="1"/>
              <a:t>yn</a:t>
            </a:r>
            <a:r>
              <a:rPr lang="en-GB" i="1" dirty="0"/>
              <a:t> </a:t>
            </a:r>
            <a:r>
              <a:rPr lang="en-GB" i="1" dirty="0" err="1"/>
              <a:t>bwysig</a:t>
            </a:r>
            <a:r>
              <a:rPr lang="en-GB" i="1" dirty="0"/>
              <a:t> </a:t>
            </a:r>
            <a:r>
              <a:rPr lang="en-GB" i="1" dirty="0" err="1"/>
              <a:t>er</a:t>
            </a:r>
            <a:r>
              <a:rPr lang="en-GB" i="1" dirty="0"/>
              <a:t> </a:t>
            </a:r>
            <a:r>
              <a:rPr lang="en-GB" i="1" dirty="0" err="1"/>
              <a:t>mwyn</a:t>
            </a:r>
            <a:r>
              <a:rPr lang="en-GB" i="1" dirty="0"/>
              <a:t> </a:t>
            </a:r>
            <a:r>
              <a:rPr lang="en-GB" i="1" dirty="0" err="1"/>
              <a:t>lleihau</a:t>
            </a:r>
            <a:r>
              <a:rPr lang="en-GB" i="1" dirty="0"/>
              <a:t> </a:t>
            </a:r>
            <a:r>
              <a:rPr lang="en-GB" i="1" dirty="0" err="1"/>
              <a:t>effaith</a:t>
            </a:r>
            <a:r>
              <a:rPr lang="en-GB" i="1" dirty="0"/>
              <a:t> </a:t>
            </a:r>
            <a:r>
              <a:rPr lang="en-GB" i="1" dirty="0" err="1"/>
              <a:t>ddatblygiadol</a:t>
            </a:r>
            <a:r>
              <a:rPr lang="en-GB" i="1" dirty="0"/>
              <a:t>, </a:t>
            </a:r>
            <a:r>
              <a:rPr lang="en-GB" i="1" dirty="0" err="1"/>
              <a:t>lleferydd</a:t>
            </a:r>
            <a:r>
              <a:rPr lang="en-GB" i="1" dirty="0"/>
              <a:t>, </a:t>
            </a:r>
            <a:r>
              <a:rPr lang="en-GB" i="1" dirty="0" err="1"/>
              <a:t>iaith</a:t>
            </a:r>
            <a:r>
              <a:rPr lang="en-GB" i="1" dirty="0"/>
              <a:t>, </a:t>
            </a:r>
            <a:r>
              <a:rPr lang="en-GB" i="1" dirty="0" err="1"/>
              <a:t>cymdeithasol</a:t>
            </a:r>
            <a:r>
              <a:rPr lang="en-GB" i="1" dirty="0"/>
              <a:t> ac </a:t>
            </a:r>
            <a:r>
              <a:rPr lang="en-GB" i="1" dirty="0" err="1"/>
              <a:t>economaidd</a:t>
            </a:r>
            <a:r>
              <a:rPr lang="en-GB" i="1" dirty="0"/>
              <a:t> </a:t>
            </a:r>
            <a:r>
              <a:rPr lang="en-GB" i="1" dirty="0" err="1"/>
              <a:t>ar</a:t>
            </a:r>
            <a:r>
              <a:rPr lang="en-GB" i="1" dirty="0"/>
              <a:t> </a:t>
            </a:r>
            <a:r>
              <a:rPr lang="en-GB" i="1" dirty="0" err="1"/>
              <a:t>fywyd</a:t>
            </a:r>
            <a:r>
              <a:rPr lang="en-GB" i="1" dirty="0"/>
              <a:t> </a:t>
            </a:r>
            <a:r>
              <a:rPr lang="en-GB" i="1" dirty="0" err="1"/>
              <a:t>plentyn</a:t>
            </a:r>
            <a:r>
              <a:rPr lang="en-GB" dirty="0"/>
              <a:t>” (Brown, 2020, t. 2).</a:t>
            </a:r>
          </a:p>
        </p:txBody>
      </p:sp>
      <p:sp>
        <p:nvSpPr>
          <p:cNvPr id="4" name="Content Placeholder 3"/>
          <p:cNvSpPr>
            <a:spLocks noGrp="1"/>
          </p:cNvSpPr>
          <p:nvPr>
            <p:ph sz="half" idx="2"/>
          </p:nvPr>
        </p:nvSpPr>
        <p:spPr>
          <a:xfrm>
            <a:off x="4629150" y="1484784"/>
            <a:ext cx="4335338" cy="4692179"/>
          </a:xfrm>
        </p:spPr>
        <p:txBody>
          <a:bodyPr>
            <a:normAutofit fontScale="92500" lnSpcReduction="20000"/>
          </a:bodyPr>
          <a:lstStyle/>
          <a:p>
            <a:r>
              <a:rPr lang="en-GB" dirty="0" smtClean="0">
                <a:solidFill>
                  <a:srgbClr val="0000FF"/>
                </a:solidFill>
                <a:latin typeface="Lucida Sans" panose="020B0602030504020204" pitchFamily="34" charset="0"/>
              </a:rPr>
              <a:t>2 in 1000 UK children have permanent hearing loss</a:t>
            </a:r>
          </a:p>
          <a:p>
            <a:r>
              <a:rPr lang="en-GB" dirty="0" smtClean="0">
                <a:solidFill>
                  <a:srgbClr val="0000FF"/>
                </a:solidFill>
                <a:latin typeface="Lucida Sans" panose="020B0602030504020204" pitchFamily="34" charset="0"/>
              </a:rPr>
              <a:t>1 in 10 UK children have temporary hearing loss, often from Otitis Media (glue ear)</a:t>
            </a:r>
          </a:p>
          <a:p>
            <a:pPr marL="0" indent="0">
              <a:buNone/>
            </a:pPr>
            <a:r>
              <a:rPr lang="en-GB" i="1" dirty="0" smtClean="0">
                <a:solidFill>
                  <a:srgbClr val="0000FF"/>
                </a:solidFill>
                <a:latin typeface="Lucida Sans" panose="020B0602030504020204" pitchFamily="34" charset="0"/>
              </a:rPr>
              <a:t>“Early identification is important to minimize developmental, speech, language, social and economical impact on a child’s life” </a:t>
            </a:r>
            <a:r>
              <a:rPr lang="en-GB" dirty="0" smtClean="0">
                <a:solidFill>
                  <a:srgbClr val="0000FF"/>
                </a:solidFill>
                <a:latin typeface="Lucida Sans" panose="020B0602030504020204" pitchFamily="34" charset="0"/>
              </a:rPr>
              <a:t>(Brown, 2020, p. 2).</a:t>
            </a:r>
            <a:endParaRPr lang="en-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27177577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18235"/>
            <a:ext cx="8191822" cy="950526"/>
          </a:xfrm>
        </p:spPr>
        <p:txBody>
          <a:bodyPr>
            <a:normAutofit fontScale="90000"/>
          </a:bodyPr>
          <a:lstStyle/>
          <a:p>
            <a:r>
              <a:rPr lang="en-GB" sz="3200" dirty="0" err="1" smtClean="0">
                <a:latin typeface="Lucida Sans" panose="020B0602030504020204" pitchFamily="34" charset="0"/>
              </a:rPr>
              <a:t>Mathau</a:t>
            </a:r>
            <a:r>
              <a:rPr lang="en-GB" sz="3200" dirty="0" smtClean="0">
                <a:latin typeface="Lucida Sans" panose="020B0602030504020204" pitchFamily="34" charset="0"/>
              </a:rPr>
              <a:t> o </a:t>
            </a:r>
            <a:r>
              <a:rPr lang="en-GB" sz="3200" dirty="0" err="1" smtClean="0">
                <a:latin typeface="Lucida Sans" panose="020B0602030504020204" pitchFamily="34" charset="0"/>
              </a:rPr>
              <a:t>golled</a:t>
            </a:r>
            <a:r>
              <a:rPr lang="en-GB" sz="3200" dirty="0" smtClean="0">
                <a:latin typeface="Lucida Sans" panose="020B0602030504020204" pitchFamily="34" charset="0"/>
              </a:rPr>
              <a:t> </a:t>
            </a:r>
            <a:r>
              <a:rPr lang="en-GB" sz="3200" dirty="0" err="1" smtClean="0">
                <a:latin typeface="Lucida Sans" panose="020B0602030504020204" pitchFamily="34" charset="0"/>
              </a:rPr>
              <a:t>clyw</a:t>
            </a:r>
            <a:r>
              <a:rPr lang="en-GB" sz="3200" dirty="0" smtClean="0">
                <a:latin typeface="Lucida Sans" panose="020B0602030504020204" pitchFamily="34" charset="0"/>
              </a:rPr>
              <a:t> </a:t>
            </a:r>
            <a:r>
              <a:rPr lang="en-GB" sz="3200" dirty="0" err="1" smtClean="0">
                <a:latin typeface="Lucida Sans" panose="020B0602030504020204" pitchFamily="34" charset="0"/>
              </a:rPr>
              <a:t>mewn</a:t>
            </a:r>
            <a:r>
              <a:rPr lang="en-GB" sz="3200" dirty="0" smtClean="0">
                <a:latin typeface="Lucida Sans" panose="020B0602030504020204" pitchFamily="34" charset="0"/>
              </a:rPr>
              <a:t> plant</a:t>
            </a:r>
            <a:r>
              <a:rPr lang="en-GB" sz="3200" dirty="0">
                <a:latin typeface="Lucida Sans" panose="020B0602030504020204" pitchFamily="34" charset="0"/>
              </a:rPr>
              <a:t/>
            </a:r>
            <a:br>
              <a:rPr lang="en-GB" sz="3200" dirty="0">
                <a:latin typeface="Lucida Sans" panose="020B0602030504020204" pitchFamily="34" charset="0"/>
              </a:rPr>
            </a:br>
            <a:r>
              <a:rPr lang="en-GB" sz="3200" dirty="0" smtClean="0">
                <a:solidFill>
                  <a:srgbClr val="0000FF"/>
                </a:solidFill>
                <a:latin typeface="Lucida Sans" panose="020B0602030504020204" pitchFamily="34" charset="0"/>
              </a:rPr>
              <a:t>Types of hearing loss in children</a:t>
            </a:r>
            <a:endParaRPr lang="en-GB" sz="3200" dirty="0"/>
          </a:p>
        </p:txBody>
      </p:sp>
      <p:sp>
        <p:nvSpPr>
          <p:cNvPr id="3" name="Content Placeholder 2"/>
          <p:cNvSpPr>
            <a:spLocks noGrp="1"/>
          </p:cNvSpPr>
          <p:nvPr>
            <p:ph sz="half" idx="1"/>
          </p:nvPr>
        </p:nvSpPr>
        <p:spPr>
          <a:xfrm>
            <a:off x="179512" y="1484784"/>
            <a:ext cx="4335338" cy="4692179"/>
          </a:xfrm>
        </p:spPr>
        <p:txBody>
          <a:bodyPr>
            <a:normAutofit/>
          </a:bodyPr>
          <a:lstStyle/>
          <a:p>
            <a:r>
              <a:rPr lang="en-GB" dirty="0" smtClean="0">
                <a:latin typeface="Lucida Sans" panose="020B0602030504020204" pitchFamily="34" charset="0"/>
              </a:rPr>
              <a:t>Nam </a:t>
            </a:r>
            <a:r>
              <a:rPr lang="en-GB" dirty="0" err="1" smtClean="0">
                <a:latin typeface="Lucida Sans" panose="020B0602030504020204" pitchFamily="34" charset="0"/>
              </a:rPr>
              <a:t>synhwyraidd</a:t>
            </a:r>
            <a:r>
              <a:rPr lang="en-GB" dirty="0" smtClean="0">
                <a:latin typeface="Lucida Sans" panose="020B0602030504020204" pitchFamily="34" charset="0"/>
              </a:rPr>
              <a:t> </a:t>
            </a:r>
            <a:r>
              <a:rPr lang="en-GB" dirty="0" err="1" smtClean="0">
                <a:latin typeface="Lucida Sans" panose="020B0602030504020204" pitchFamily="34" charset="0"/>
              </a:rPr>
              <a:t>ar</a:t>
            </a:r>
            <a:r>
              <a:rPr lang="en-GB" dirty="0" smtClean="0">
                <a:latin typeface="Lucida Sans" panose="020B0602030504020204" pitchFamily="34" charset="0"/>
              </a:rPr>
              <a:t> y </a:t>
            </a:r>
            <a:r>
              <a:rPr lang="en-GB" dirty="0" err="1" smtClean="0">
                <a:latin typeface="Lucida Sans" panose="020B0602030504020204" pitchFamily="34" charset="0"/>
              </a:rPr>
              <a:t>clyw</a:t>
            </a:r>
            <a:endParaRPr lang="en-GB" dirty="0">
              <a:latin typeface="Lucida Sans" panose="020B0602030504020204" pitchFamily="34" charset="0"/>
            </a:endParaRPr>
          </a:p>
          <a:p>
            <a:r>
              <a:rPr lang="en-GB" dirty="0" err="1" smtClean="0">
                <a:latin typeface="Lucida Sans" panose="020B0602030504020204" pitchFamily="34" charset="0"/>
              </a:rPr>
              <a:t>Colli</a:t>
            </a:r>
            <a:r>
              <a:rPr lang="en-GB" dirty="0" smtClean="0">
                <a:latin typeface="Lucida Sans" panose="020B0602030504020204" pitchFamily="34" charset="0"/>
              </a:rPr>
              <a:t> </a:t>
            </a:r>
            <a:r>
              <a:rPr lang="en-GB" dirty="0" err="1" smtClean="0">
                <a:latin typeface="Lucida Sans" panose="020B0602030504020204" pitchFamily="34" charset="0"/>
              </a:rPr>
              <a:t>clyw</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y </a:t>
            </a:r>
            <a:r>
              <a:rPr lang="en-GB" dirty="0" err="1" smtClean="0">
                <a:latin typeface="Lucida Sans" panose="020B0602030504020204" pitchFamily="34" charset="0"/>
              </a:rPr>
              <a:t>glust</a:t>
            </a:r>
            <a:r>
              <a:rPr lang="en-GB" dirty="0" smtClean="0">
                <a:latin typeface="Lucida Sans" panose="020B0602030504020204" pitchFamily="34" charset="0"/>
              </a:rPr>
              <a:t> </a:t>
            </a:r>
            <a:r>
              <a:rPr lang="en-GB" dirty="0" err="1" smtClean="0">
                <a:latin typeface="Lucida Sans" panose="020B0602030504020204" pitchFamily="34" charset="0"/>
              </a:rPr>
              <a:t>ganol</a:t>
            </a:r>
            <a:endParaRPr lang="en-GB" dirty="0">
              <a:latin typeface="Lucida Sans" panose="020B0602030504020204" pitchFamily="34" charset="0"/>
            </a:endParaRPr>
          </a:p>
          <a:p>
            <a:r>
              <a:rPr lang="en-GB" dirty="0" err="1">
                <a:latin typeface="Lucida Sans" panose="020B0602030504020204" pitchFamily="34" charset="0"/>
              </a:rPr>
              <a:t>Cymysg</a:t>
            </a:r>
            <a:endParaRPr lang="en-GB" dirty="0">
              <a:latin typeface="Lucida Sans" panose="020B0602030504020204" pitchFamily="34" charset="0"/>
            </a:endParaRPr>
          </a:p>
          <a:p>
            <a:r>
              <a:rPr lang="en-GB" dirty="0" err="1">
                <a:latin typeface="Lucida Sans" panose="020B0602030504020204" pitchFamily="34" charset="0"/>
              </a:rPr>
              <a:t>Niwroopathi</a:t>
            </a:r>
            <a:r>
              <a:rPr lang="en-GB" dirty="0">
                <a:latin typeface="Lucida Sans" panose="020B0602030504020204" pitchFamily="34" charset="0"/>
              </a:rPr>
              <a:t> </a:t>
            </a:r>
            <a:r>
              <a:rPr lang="en-GB" dirty="0" err="1">
                <a:latin typeface="Lucida Sans" panose="020B0602030504020204" pitchFamily="34" charset="0"/>
              </a:rPr>
              <a:t>clywedol</a:t>
            </a:r>
            <a:endParaRPr lang="en-GB" dirty="0">
              <a:latin typeface="Lucida Sans" panose="020B0602030504020204" pitchFamily="34" charset="0"/>
            </a:endParaRPr>
          </a:p>
          <a:p>
            <a:r>
              <a:rPr lang="en-GB" dirty="0" err="1">
                <a:latin typeface="Lucida Sans" panose="020B0602030504020204" pitchFamily="34" charset="0"/>
              </a:rPr>
              <a:t>Prosesu</a:t>
            </a:r>
            <a:r>
              <a:rPr lang="en-GB" dirty="0">
                <a:latin typeface="Lucida Sans" panose="020B0602030504020204" pitchFamily="34" charset="0"/>
              </a:rPr>
              <a:t> </a:t>
            </a:r>
            <a:r>
              <a:rPr lang="en-GB" dirty="0" err="1">
                <a:latin typeface="Lucida Sans" panose="020B0602030504020204" pitchFamily="34" charset="0"/>
              </a:rPr>
              <a:t>clywedol</a:t>
            </a:r>
            <a:endParaRPr lang="en-GB" dirty="0">
              <a:latin typeface="Lucida Sans" panose="020B0602030504020204" pitchFamily="34" charset="0"/>
            </a:endParaRPr>
          </a:p>
        </p:txBody>
      </p:sp>
      <p:sp>
        <p:nvSpPr>
          <p:cNvPr id="4" name="Content Placeholder 3"/>
          <p:cNvSpPr>
            <a:spLocks noGrp="1"/>
          </p:cNvSpPr>
          <p:nvPr>
            <p:ph sz="half" idx="2"/>
          </p:nvPr>
        </p:nvSpPr>
        <p:spPr>
          <a:xfrm>
            <a:off x="4629150" y="1484784"/>
            <a:ext cx="4335338" cy="4692179"/>
          </a:xfrm>
        </p:spPr>
        <p:txBody>
          <a:bodyPr>
            <a:normAutofit/>
          </a:bodyPr>
          <a:lstStyle/>
          <a:p>
            <a:r>
              <a:rPr lang="en-GB" dirty="0" smtClean="0">
                <a:solidFill>
                  <a:srgbClr val="0000FF"/>
                </a:solidFill>
                <a:latin typeface="Lucida Sans" panose="020B0602030504020204" pitchFamily="34" charset="0"/>
              </a:rPr>
              <a:t>Sensorineural</a:t>
            </a:r>
          </a:p>
          <a:p>
            <a:r>
              <a:rPr lang="en-GB" dirty="0" smtClean="0">
                <a:solidFill>
                  <a:srgbClr val="0000FF"/>
                </a:solidFill>
                <a:latin typeface="Lucida Sans" panose="020B0602030504020204" pitchFamily="34" charset="0"/>
              </a:rPr>
              <a:t>Conductive</a:t>
            </a:r>
          </a:p>
          <a:p>
            <a:r>
              <a:rPr lang="en-GB" dirty="0" smtClean="0">
                <a:solidFill>
                  <a:srgbClr val="0000FF"/>
                </a:solidFill>
                <a:latin typeface="Lucida Sans" panose="020B0602030504020204" pitchFamily="34" charset="0"/>
              </a:rPr>
              <a:t>Mixed</a:t>
            </a:r>
          </a:p>
          <a:p>
            <a:r>
              <a:rPr lang="en-GB" dirty="0" smtClean="0">
                <a:solidFill>
                  <a:srgbClr val="0000FF"/>
                </a:solidFill>
                <a:latin typeface="Lucida Sans" panose="020B0602030504020204" pitchFamily="34" charset="0"/>
              </a:rPr>
              <a:t>Auditory neuropathy</a:t>
            </a:r>
          </a:p>
          <a:p>
            <a:r>
              <a:rPr lang="en-GB" dirty="0" smtClean="0">
                <a:solidFill>
                  <a:srgbClr val="0000FF"/>
                </a:solidFill>
                <a:latin typeface="Lucida Sans" panose="020B0602030504020204" pitchFamily="34" charset="0"/>
              </a:rPr>
              <a:t>Auditory processing</a:t>
            </a:r>
          </a:p>
          <a:p>
            <a:r>
              <a:rPr lang="en-GB" dirty="0" smtClean="0">
                <a:solidFill>
                  <a:srgbClr val="0000FF"/>
                </a:solidFill>
                <a:latin typeface="Lucida Sans" panose="020B0602030504020204" pitchFamily="34" charset="0"/>
              </a:rPr>
              <a:t>Unilateral hearing loss</a:t>
            </a:r>
            <a:endParaRPr lang="en-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51264895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Cli</a:t>
            </a:r>
            <a:r>
              <a:rPr lang="en-GB" sz="3600" dirty="0" err="1" smtClean="0">
                <a:latin typeface="Lucida Sans" panose="020B0602030504020204" pitchFamily="34" charset="0"/>
              </a:rPr>
              <a:t>piau</a:t>
            </a:r>
            <a:r>
              <a:rPr lang="en-GB" sz="3600" dirty="0" smtClean="0">
                <a:latin typeface="Lucida Sans" panose="020B0602030504020204" pitchFamily="34" charset="0"/>
              </a:rPr>
              <a:t> </a:t>
            </a:r>
            <a:r>
              <a:rPr lang="en-GB" sz="3600" dirty="0" err="1" smtClean="0">
                <a:latin typeface="Lucida Sans" panose="020B0602030504020204" pitchFamily="34" charset="0"/>
              </a:rPr>
              <a:t>fideo</a:t>
            </a:r>
            <a:r>
              <a:rPr lang="en-GB" sz="3600" dirty="0" smtClean="0">
                <a:latin typeface="Lucida Sans" panose="020B0602030504020204" pitchFamily="34" charset="0"/>
              </a:rPr>
              <a:t/>
            </a:r>
            <a:br>
              <a:rPr lang="en-GB" sz="3600" dirty="0" smtClean="0">
                <a:latin typeface="Lucida Sans" panose="020B0602030504020204" pitchFamily="34" charset="0"/>
              </a:rPr>
            </a:br>
            <a:r>
              <a:rPr lang="en-GB" sz="3600" dirty="0" smtClean="0">
                <a:solidFill>
                  <a:srgbClr val="0000FF"/>
                </a:solidFill>
                <a:latin typeface="Lucida Sans" panose="020B0602030504020204" pitchFamily="34" charset="0"/>
              </a:rPr>
              <a:t>Video clips</a:t>
            </a:r>
            <a:endParaRPr lang="en-GB" sz="36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628650" y="1825625"/>
            <a:ext cx="7471742" cy="3835623"/>
          </a:xfrm>
        </p:spPr>
        <p:txBody>
          <a:bodyPr>
            <a:normAutofit/>
          </a:bodyPr>
          <a:lstStyle/>
          <a:p>
            <a:pPr marL="0" indent="0">
              <a:buNone/>
            </a:pPr>
            <a:r>
              <a:rPr lang="en-GB" dirty="0" smtClean="0">
                <a:hlinkClick r:id="rId2"/>
              </a:rPr>
              <a:t>Hearing Loss in the Classroom</a:t>
            </a:r>
            <a:endParaRPr lang="en-GB" dirty="0" smtClean="0"/>
          </a:p>
          <a:p>
            <a:pPr marL="0" indent="0">
              <a:buNone/>
            </a:pPr>
            <a:r>
              <a:rPr lang="en-GB" dirty="0" smtClean="0">
                <a:hlinkClick r:id="rId3"/>
              </a:rPr>
              <a:t>Auditory brain development for children with hearing loss</a:t>
            </a:r>
            <a:endParaRPr lang="en-GB" dirty="0" smtClean="0"/>
          </a:p>
          <a:p>
            <a:pPr marL="0" indent="0">
              <a:buNone/>
            </a:pPr>
            <a:r>
              <a:rPr lang="en-GB" dirty="0" smtClean="0">
                <a:hlinkClick r:id="rId4"/>
              </a:rPr>
              <a:t>Outcomes of Children with Hearing Loss - Boys Town National Research Hospital</a:t>
            </a:r>
            <a:endParaRPr lang="en-GB" dirty="0" smtClean="0"/>
          </a:p>
          <a:p>
            <a:pPr marL="0" indent="0">
              <a:buNone/>
            </a:pPr>
            <a:r>
              <a:rPr lang="en-GB" dirty="0" smtClean="0">
                <a:hlinkClick r:id="rId5"/>
              </a:rPr>
              <a:t>Baby Girl Can't Hide Her Happiness at Hearing Her Sister's Voice for the First Time</a:t>
            </a:r>
            <a:endParaRPr lang="en-GB" dirty="0" smtClean="0"/>
          </a:p>
          <a:p>
            <a:pPr marL="0" indent="0">
              <a:buNone/>
            </a:pPr>
            <a:endParaRPr lang="en-GB" dirty="0"/>
          </a:p>
        </p:txBody>
      </p:sp>
    </p:spTree>
    <p:extLst>
      <p:ext uri="{BB962C8B-B14F-4D97-AF65-F5344CB8AC3E}">
        <p14:creationId xmlns:p14="http://schemas.microsoft.com/office/powerpoint/2010/main" val="205490321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0"/>
            <a:ext cx="7886700" cy="997419"/>
          </a:xfrm>
        </p:spPr>
        <p:txBody>
          <a:bodyPr>
            <a:normAutofit/>
          </a:bodyPr>
          <a:lstStyle/>
          <a:p>
            <a:r>
              <a:rPr lang="cy-GB" altLang="cy-GB" sz="3200" dirty="0" smtClean="0">
                <a:latin typeface="Lucida Sans" panose="020B0602030504020204" pitchFamily="34" charset="0"/>
              </a:rPr>
              <a:t>Ffactorau amgylcheddol</a:t>
            </a:r>
            <a:r>
              <a:rPr lang="cy-GB" altLang="cy-GB" sz="3200" dirty="0">
                <a:latin typeface="Lucida Sans" panose="020B0602030504020204" pitchFamily="34" charset="0"/>
              </a:rPr>
              <a:t/>
            </a:r>
            <a:br>
              <a:rPr lang="cy-GB" altLang="cy-GB" sz="3200" dirty="0">
                <a:latin typeface="Lucida Sans" panose="020B0602030504020204" pitchFamily="34" charset="0"/>
              </a:rPr>
            </a:br>
            <a:r>
              <a:rPr lang="en-GB" altLang="cy-GB" sz="3200" dirty="0" smtClean="0">
                <a:solidFill>
                  <a:srgbClr val="0000FF"/>
                </a:solidFill>
                <a:latin typeface="Lucida Sans" panose="020B0602030504020204" pitchFamily="34" charset="0"/>
              </a:rPr>
              <a:t>Environmental factors </a:t>
            </a:r>
            <a:endParaRPr lang="en-GB" sz="1800" dirty="0"/>
          </a:p>
        </p:txBody>
      </p:sp>
      <p:sp>
        <p:nvSpPr>
          <p:cNvPr id="5" name="Content Placeholder 4"/>
          <p:cNvSpPr>
            <a:spLocks noGrp="1"/>
          </p:cNvSpPr>
          <p:nvPr>
            <p:ph sz="half" idx="1"/>
          </p:nvPr>
        </p:nvSpPr>
        <p:spPr>
          <a:xfrm>
            <a:off x="179512" y="1484782"/>
            <a:ext cx="4392488" cy="4536505"/>
          </a:xfrm>
        </p:spPr>
        <p:txBody>
          <a:bodyPr>
            <a:noAutofit/>
          </a:bodyPr>
          <a:lstStyle/>
          <a:p>
            <a:pPr marL="0" indent="0">
              <a:buNone/>
              <a:defRPr/>
            </a:pPr>
            <a:r>
              <a:rPr lang="cy-GB" altLang="cy-GB" sz="3200" b="1" dirty="0">
                <a:latin typeface="Lucida Sans" pitchFamily="34" charset="0"/>
              </a:rPr>
              <a:t>Amgylchedd y Cartref</a:t>
            </a:r>
          </a:p>
          <a:p>
            <a:pPr>
              <a:defRPr/>
            </a:pPr>
            <a:r>
              <a:rPr lang="cy-GB" altLang="cy-GB" sz="3200" dirty="0">
                <a:latin typeface="Lucida Sans" pitchFamily="34" charset="0"/>
              </a:rPr>
              <a:t>Nifer </a:t>
            </a:r>
            <a:r>
              <a:rPr lang="cy-GB" altLang="cy-GB" sz="3200" dirty="0" smtClean="0">
                <a:latin typeface="Lucida Sans" pitchFamily="34" charset="0"/>
              </a:rPr>
              <a:t>o frodyr </a:t>
            </a:r>
            <a:r>
              <a:rPr lang="cy-GB" altLang="cy-GB" sz="3200" dirty="0">
                <a:latin typeface="Lucida Sans" pitchFamily="34" charset="0"/>
              </a:rPr>
              <a:t>a chwiorydd</a:t>
            </a:r>
          </a:p>
          <a:p>
            <a:pPr>
              <a:defRPr/>
            </a:pPr>
            <a:r>
              <a:rPr lang="cy-GB" altLang="cy-GB" sz="3200" dirty="0">
                <a:latin typeface="Lucida Sans" pitchFamily="34" charset="0"/>
              </a:rPr>
              <a:t>Nifer </a:t>
            </a:r>
            <a:r>
              <a:rPr lang="cy-GB" altLang="cy-GB" sz="3200" dirty="0" smtClean="0">
                <a:latin typeface="Lucida Sans" pitchFamily="34" charset="0"/>
              </a:rPr>
              <a:t>o lyfrau</a:t>
            </a:r>
            <a:endParaRPr lang="cy-GB" altLang="cy-GB" sz="3200" dirty="0">
              <a:latin typeface="Lucida Sans" pitchFamily="34" charset="0"/>
            </a:endParaRPr>
          </a:p>
          <a:p>
            <a:pPr>
              <a:defRPr/>
            </a:pPr>
            <a:r>
              <a:rPr lang="cy-GB" altLang="cy-GB" sz="3200" dirty="0">
                <a:latin typeface="Lucida Sans" pitchFamily="34" charset="0"/>
              </a:rPr>
              <a:t>Graddfa CHAOS</a:t>
            </a:r>
          </a:p>
          <a:p>
            <a:pPr>
              <a:defRPr/>
            </a:pPr>
            <a:r>
              <a:rPr lang="cy-GB" altLang="cy-GB" sz="3200" dirty="0">
                <a:latin typeface="Lucida Sans" pitchFamily="34" charset="0"/>
              </a:rPr>
              <a:t>Bwydo </a:t>
            </a:r>
            <a:r>
              <a:rPr lang="cy-GB" altLang="cy-GB" sz="3200" dirty="0" smtClean="0">
                <a:latin typeface="Lucida Sans" pitchFamily="34" charset="0"/>
              </a:rPr>
              <a:t>o’r fron</a:t>
            </a:r>
            <a:endParaRPr lang="cy-GB" altLang="cy-GB" sz="3200" dirty="0">
              <a:latin typeface="Lucida Sans" pitchFamily="34" charset="0"/>
            </a:endParaRPr>
          </a:p>
          <a:p>
            <a:pPr>
              <a:defRPr/>
            </a:pPr>
            <a:r>
              <a:rPr lang="cy-GB" altLang="cy-GB" sz="3200" dirty="0">
                <a:latin typeface="Lucida Sans" pitchFamily="34" charset="0"/>
              </a:rPr>
              <a:t>Meithrinfa</a:t>
            </a:r>
          </a:p>
        </p:txBody>
      </p:sp>
      <p:sp>
        <p:nvSpPr>
          <p:cNvPr id="6" name="Content Placeholder 5"/>
          <p:cNvSpPr>
            <a:spLocks noGrp="1"/>
          </p:cNvSpPr>
          <p:nvPr>
            <p:ph sz="half" idx="2"/>
          </p:nvPr>
        </p:nvSpPr>
        <p:spPr>
          <a:xfrm>
            <a:off x="4648200" y="1484783"/>
            <a:ext cx="4316288" cy="4104457"/>
          </a:xfrm>
        </p:spPr>
        <p:txBody>
          <a:bodyPr>
            <a:normAutofit/>
          </a:bodyPr>
          <a:lstStyle/>
          <a:p>
            <a:pPr marL="0" indent="0">
              <a:buNone/>
              <a:defRPr/>
            </a:pPr>
            <a:r>
              <a:rPr lang="en-GB" altLang="cy-GB" sz="3200" b="1" dirty="0" smtClean="0">
                <a:solidFill>
                  <a:srgbClr val="0000FF"/>
                </a:solidFill>
                <a:latin typeface="Lucida Sans" panose="020B0602040502020204" pitchFamily="34" charset="0"/>
              </a:rPr>
              <a:t>Home Environment</a:t>
            </a:r>
            <a:endParaRPr lang="en-GB" altLang="cy-GB" sz="3200" b="1" dirty="0">
              <a:solidFill>
                <a:srgbClr val="0000FF"/>
              </a:solidFill>
              <a:latin typeface="Lucida Sans" panose="020B0602040502020204" pitchFamily="34" charset="0"/>
            </a:endParaRPr>
          </a:p>
          <a:p>
            <a:pPr>
              <a:defRPr/>
            </a:pPr>
            <a:r>
              <a:rPr lang="en-GB" altLang="cy-GB" sz="3200" dirty="0" smtClean="0">
                <a:solidFill>
                  <a:srgbClr val="0000FF"/>
                </a:solidFill>
                <a:latin typeface="Lucida Sans" panose="020B0602040502020204" pitchFamily="34" charset="0"/>
              </a:rPr>
              <a:t>Number of siblings</a:t>
            </a:r>
          </a:p>
          <a:p>
            <a:pPr>
              <a:defRPr/>
            </a:pPr>
            <a:r>
              <a:rPr lang="en-GB" altLang="cy-GB" sz="3200" dirty="0" smtClean="0">
                <a:solidFill>
                  <a:srgbClr val="0000FF"/>
                </a:solidFill>
                <a:latin typeface="Lucida Sans" panose="020B0602040502020204" pitchFamily="34" charset="0"/>
              </a:rPr>
              <a:t>Number of books</a:t>
            </a:r>
          </a:p>
          <a:p>
            <a:pPr>
              <a:defRPr/>
            </a:pPr>
            <a:r>
              <a:rPr lang="en-GB" altLang="cy-GB" sz="3200" dirty="0" smtClean="0">
                <a:solidFill>
                  <a:srgbClr val="0000FF"/>
                </a:solidFill>
                <a:latin typeface="Lucida Sans" panose="020B0602040502020204" pitchFamily="34" charset="0"/>
              </a:rPr>
              <a:t>CHAOS Scale</a:t>
            </a:r>
          </a:p>
          <a:p>
            <a:pPr>
              <a:defRPr/>
            </a:pPr>
            <a:r>
              <a:rPr lang="en-GB" altLang="cy-GB" sz="3200" dirty="0" smtClean="0">
                <a:solidFill>
                  <a:srgbClr val="0000FF"/>
                </a:solidFill>
                <a:latin typeface="Lucida Sans" panose="020B0602040502020204" pitchFamily="34" charset="0"/>
              </a:rPr>
              <a:t>Breastfeeding</a:t>
            </a:r>
          </a:p>
          <a:p>
            <a:pPr>
              <a:defRPr/>
            </a:pPr>
            <a:r>
              <a:rPr lang="en-GB" altLang="cy-GB" sz="3200" dirty="0" smtClean="0">
                <a:solidFill>
                  <a:srgbClr val="0000FF"/>
                </a:solidFill>
                <a:latin typeface="Lucida Sans" panose="020B0602040502020204" pitchFamily="34" charset="0"/>
              </a:rPr>
              <a:t>Nursery</a:t>
            </a:r>
          </a:p>
        </p:txBody>
      </p:sp>
    </p:spTree>
    <p:extLst>
      <p:ext uri="{BB962C8B-B14F-4D97-AF65-F5344CB8AC3E}">
        <p14:creationId xmlns:p14="http://schemas.microsoft.com/office/powerpoint/2010/main" val="377747496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0"/>
            <a:ext cx="7886700" cy="997419"/>
          </a:xfrm>
        </p:spPr>
        <p:txBody>
          <a:bodyPr>
            <a:normAutofit/>
          </a:bodyPr>
          <a:lstStyle/>
          <a:p>
            <a:r>
              <a:rPr lang="cy-GB" altLang="cy-GB" sz="3200" dirty="0" smtClean="0">
                <a:latin typeface="Lucida Sans" panose="020B0602030504020204" pitchFamily="34" charset="0"/>
              </a:rPr>
              <a:t>Brodyr a chwiorydd</a:t>
            </a:r>
            <a:br>
              <a:rPr lang="cy-GB" altLang="cy-GB" sz="3200" dirty="0" smtClean="0">
                <a:latin typeface="Lucida Sans" panose="020B0602030504020204" pitchFamily="34" charset="0"/>
              </a:rPr>
            </a:br>
            <a:r>
              <a:rPr lang="en-GB" altLang="cy-GB" sz="3200" dirty="0" smtClean="0">
                <a:solidFill>
                  <a:srgbClr val="0000FF"/>
                </a:solidFill>
                <a:latin typeface="Lucida Sans" panose="020B0602030504020204" pitchFamily="34" charset="0"/>
              </a:rPr>
              <a:t>Siblings</a:t>
            </a:r>
            <a:endParaRPr lang="en-GB" sz="1800" dirty="0"/>
          </a:p>
        </p:txBody>
      </p:sp>
      <p:sp>
        <p:nvSpPr>
          <p:cNvPr id="5" name="Content Placeholder 4"/>
          <p:cNvSpPr>
            <a:spLocks noGrp="1"/>
          </p:cNvSpPr>
          <p:nvPr>
            <p:ph sz="half" idx="1"/>
          </p:nvPr>
        </p:nvSpPr>
        <p:spPr>
          <a:xfrm>
            <a:off x="179512" y="1484782"/>
            <a:ext cx="4392488" cy="4536505"/>
          </a:xfrm>
        </p:spPr>
        <p:txBody>
          <a:bodyPr>
            <a:noAutofit/>
          </a:bodyPr>
          <a:lstStyle/>
          <a:p>
            <a:pPr>
              <a:defRPr/>
            </a:pPr>
            <a:r>
              <a:rPr lang="cy-GB" altLang="cy-GB" sz="3200" dirty="0" smtClean="0">
                <a:latin typeface="Lucida Sans" pitchFamily="34" charset="0"/>
              </a:rPr>
              <a:t>Nifer o frodyr a chwiorydd</a:t>
            </a:r>
          </a:p>
          <a:p>
            <a:pPr>
              <a:defRPr/>
            </a:pPr>
            <a:r>
              <a:rPr lang="cy-GB" altLang="cy-GB" sz="3200" dirty="0" smtClean="0">
                <a:latin typeface="Lucida Sans" pitchFamily="34" charset="0"/>
              </a:rPr>
              <a:t>Safle yn y teulu</a:t>
            </a:r>
          </a:p>
          <a:p>
            <a:pPr>
              <a:buFontTx/>
              <a:buChar char="-"/>
              <a:defRPr/>
            </a:pPr>
            <a:r>
              <a:rPr lang="cy-GB" altLang="cy-GB" sz="3200" dirty="0" smtClean="0">
                <a:latin typeface="Lucida Sans" pitchFamily="34" charset="0"/>
              </a:rPr>
              <a:t>Ganwyd gyntaf</a:t>
            </a:r>
          </a:p>
          <a:p>
            <a:pPr>
              <a:buFontTx/>
              <a:buChar char="-"/>
              <a:defRPr/>
            </a:pPr>
            <a:r>
              <a:rPr lang="cy-GB" altLang="cy-GB" sz="3200" dirty="0" smtClean="0">
                <a:latin typeface="Lucida Sans" pitchFamily="34" charset="0"/>
              </a:rPr>
              <a:t>Plentyn canol</a:t>
            </a:r>
          </a:p>
          <a:p>
            <a:pPr>
              <a:buFontTx/>
              <a:buChar char="-"/>
              <a:defRPr/>
            </a:pPr>
            <a:r>
              <a:rPr lang="cy-GB" altLang="cy-GB" sz="3200" dirty="0" smtClean="0">
                <a:latin typeface="Lucida Sans" pitchFamily="34" charset="0"/>
              </a:rPr>
              <a:t>Ieuengaf</a:t>
            </a:r>
          </a:p>
          <a:p>
            <a:pPr>
              <a:buFontTx/>
              <a:buChar char="-"/>
              <a:defRPr/>
            </a:pPr>
            <a:r>
              <a:rPr lang="cy-GB" altLang="cy-GB" sz="3200" dirty="0" err="1" smtClean="0">
                <a:latin typeface="Lucida Sans" pitchFamily="34" charset="0"/>
              </a:rPr>
              <a:t>Efaill</a:t>
            </a:r>
            <a:endParaRPr lang="cy-GB" altLang="cy-GB" sz="3200" dirty="0">
              <a:latin typeface="Lucida Sans" pitchFamily="34" charset="0"/>
            </a:endParaRPr>
          </a:p>
        </p:txBody>
      </p:sp>
      <p:sp>
        <p:nvSpPr>
          <p:cNvPr id="6" name="Content Placeholder 5"/>
          <p:cNvSpPr>
            <a:spLocks noGrp="1"/>
          </p:cNvSpPr>
          <p:nvPr>
            <p:ph sz="half" idx="2"/>
          </p:nvPr>
        </p:nvSpPr>
        <p:spPr>
          <a:xfrm>
            <a:off x="4648200" y="1484783"/>
            <a:ext cx="4316288" cy="4104457"/>
          </a:xfrm>
        </p:spPr>
        <p:txBody>
          <a:bodyPr>
            <a:normAutofit/>
          </a:bodyPr>
          <a:lstStyle/>
          <a:p>
            <a:pPr>
              <a:defRPr/>
            </a:pPr>
            <a:r>
              <a:rPr lang="en-GB" altLang="cy-GB" sz="3200" dirty="0" smtClean="0">
                <a:solidFill>
                  <a:srgbClr val="0000FF"/>
                </a:solidFill>
                <a:latin typeface="Lucida Sans" panose="020B0602040502020204" pitchFamily="34" charset="0"/>
              </a:rPr>
              <a:t>Number of siblings</a:t>
            </a:r>
          </a:p>
          <a:p>
            <a:pPr>
              <a:defRPr/>
            </a:pPr>
            <a:r>
              <a:rPr lang="en-GB" altLang="cy-GB" sz="3200" dirty="0" smtClean="0">
                <a:solidFill>
                  <a:srgbClr val="0000FF"/>
                </a:solidFill>
                <a:latin typeface="Lucida Sans" panose="020B0602040502020204" pitchFamily="34" charset="0"/>
              </a:rPr>
              <a:t>Position in family</a:t>
            </a:r>
          </a:p>
          <a:p>
            <a:pPr>
              <a:buFontTx/>
              <a:buChar char="-"/>
              <a:defRPr/>
            </a:pPr>
            <a:r>
              <a:rPr lang="en-GB" altLang="cy-GB" sz="3200" dirty="0" smtClean="0">
                <a:solidFill>
                  <a:srgbClr val="0000FF"/>
                </a:solidFill>
                <a:latin typeface="Lucida Sans" panose="020B0602040502020204" pitchFamily="34" charset="0"/>
              </a:rPr>
              <a:t>First born</a:t>
            </a:r>
          </a:p>
          <a:p>
            <a:pPr>
              <a:buFontTx/>
              <a:buChar char="-"/>
              <a:defRPr/>
            </a:pPr>
            <a:r>
              <a:rPr lang="en-GB" altLang="cy-GB" sz="3200" dirty="0" smtClean="0">
                <a:solidFill>
                  <a:srgbClr val="0000FF"/>
                </a:solidFill>
                <a:latin typeface="Lucida Sans" panose="020B0602040502020204" pitchFamily="34" charset="0"/>
              </a:rPr>
              <a:t>Middle</a:t>
            </a:r>
            <a:r>
              <a:rPr lang="en-GB" altLang="cy-GB" sz="3200" dirty="0">
                <a:solidFill>
                  <a:srgbClr val="0000FF"/>
                </a:solidFill>
                <a:latin typeface="Lucida Sans" panose="020B0602040502020204" pitchFamily="34" charset="0"/>
              </a:rPr>
              <a:t> </a:t>
            </a:r>
            <a:r>
              <a:rPr lang="en-GB" altLang="cy-GB" sz="3200" dirty="0" smtClean="0">
                <a:solidFill>
                  <a:srgbClr val="0000FF"/>
                </a:solidFill>
                <a:latin typeface="Lucida Sans" panose="020B0602040502020204" pitchFamily="34" charset="0"/>
              </a:rPr>
              <a:t>child</a:t>
            </a:r>
          </a:p>
          <a:p>
            <a:pPr>
              <a:buFontTx/>
              <a:buChar char="-"/>
              <a:defRPr/>
            </a:pPr>
            <a:r>
              <a:rPr lang="en-GB" altLang="cy-GB" sz="3200" dirty="0" smtClean="0">
                <a:solidFill>
                  <a:srgbClr val="0000FF"/>
                </a:solidFill>
                <a:latin typeface="Lucida Sans" panose="020B0602040502020204" pitchFamily="34" charset="0"/>
              </a:rPr>
              <a:t>Youngest</a:t>
            </a:r>
          </a:p>
          <a:p>
            <a:pPr>
              <a:buFontTx/>
              <a:buChar char="-"/>
              <a:defRPr/>
            </a:pPr>
            <a:r>
              <a:rPr lang="en-GB" altLang="cy-GB" sz="3200" dirty="0" smtClean="0">
                <a:solidFill>
                  <a:srgbClr val="0000FF"/>
                </a:solidFill>
                <a:latin typeface="Lucida Sans" panose="020B0602040502020204" pitchFamily="34" charset="0"/>
              </a:rPr>
              <a:t>Twin</a:t>
            </a:r>
          </a:p>
        </p:txBody>
      </p:sp>
    </p:spTree>
    <p:extLst>
      <p:ext uri="{BB962C8B-B14F-4D97-AF65-F5344CB8AC3E}">
        <p14:creationId xmlns:p14="http://schemas.microsoft.com/office/powerpoint/2010/main" val="33852479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24449"/>
            <a:ext cx="7886700" cy="853404"/>
          </a:xfrm>
        </p:spPr>
        <p:txBody>
          <a:bodyPr>
            <a:normAutofit fontScale="90000"/>
          </a:bodyPr>
          <a:lstStyle/>
          <a:p>
            <a:r>
              <a:rPr lang="cy-GB" altLang="cy-GB" sz="3200" dirty="0" smtClean="0">
                <a:latin typeface="Lucida Sans" panose="020B0602030504020204" pitchFamily="34" charset="0"/>
              </a:rPr>
              <a:t>Brodyr a Chwiorydd</a:t>
            </a:r>
            <a:br>
              <a:rPr lang="cy-GB" altLang="cy-GB" sz="3200" dirty="0" smtClean="0">
                <a:latin typeface="Lucida Sans" panose="020B0602030504020204" pitchFamily="34" charset="0"/>
              </a:rPr>
            </a:br>
            <a:r>
              <a:rPr lang="en-GB" altLang="cy-GB" sz="3200" dirty="0" smtClean="0">
                <a:solidFill>
                  <a:srgbClr val="0000FF"/>
                </a:solidFill>
                <a:latin typeface="Lucida Sans" panose="020B0602030504020204" pitchFamily="34" charset="0"/>
              </a:rPr>
              <a:t>Siblings</a:t>
            </a:r>
            <a:endParaRPr lang="en-GB" sz="1800" dirty="0"/>
          </a:p>
        </p:txBody>
      </p:sp>
      <p:sp>
        <p:nvSpPr>
          <p:cNvPr id="5" name="Content Placeholder 4"/>
          <p:cNvSpPr>
            <a:spLocks noGrp="1"/>
          </p:cNvSpPr>
          <p:nvPr>
            <p:ph sz="half" idx="1"/>
          </p:nvPr>
        </p:nvSpPr>
        <p:spPr>
          <a:xfrm>
            <a:off x="179512" y="1196752"/>
            <a:ext cx="4608512" cy="4896543"/>
          </a:xfrm>
        </p:spPr>
        <p:txBody>
          <a:bodyPr>
            <a:noAutofit/>
          </a:bodyPr>
          <a:lstStyle/>
          <a:p>
            <a:pPr>
              <a:defRPr/>
            </a:pPr>
            <a:r>
              <a:rPr lang="cy-GB" altLang="cy-GB" sz="2200" dirty="0">
                <a:latin typeface="Lucida Sans" pitchFamily="34" charset="0"/>
              </a:rPr>
              <a:t>G</a:t>
            </a:r>
            <a:r>
              <a:rPr lang="cy-GB" altLang="cy-GB" sz="2200" dirty="0" smtClean="0">
                <a:latin typeface="Lucida Sans" pitchFamily="34" charset="0"/>
              </a:rPr>
              <a:t>eirfa </a:t>
            </a:r>
            <a:r>
              <a:rPr lang="cy-GB" altLang="cy-GB" sz="2200" dirty="0">
                <a:latin typeface="Lucida Sans" pitchFamily="34" charset="0"/>
              </a:rPr>
              <a:t>a datblygiad </a:t>
            </a:r>
            <a:r>
              <a:rPr lang="cy-GB" altLang="cy-GB" sz="2200" dirty="0" smtClean="0">
                <a:latin typeface="Lucida Sans" pitchFamily="34" charset="0"/>
              </a:rPr>
              <a:t>gramadegol uwch gan blant cyntaf-anedig</a:t>
            </a:r>
            <a:endParaRPr lang="cy-GB" altLang="cy-GB" sz="2200" dirty="0">
              <a:latin typeface="Lucida Sans" pitchFamily="34" charset="0"/>
            </a:endParaRPr>
          </a:p>
          <a:p>
            <a:pPr>
              <a:defRPr/>
            </a:pPr>
            <a:r>
              <a:rPr lang="cy-GB" altLang="cy-GB" sz="2200" dirty="0" smtClean="0">
                <a:latin typeface="Lucida Sans" pitchFamily="34" charset="0"/>
              </a:rPr>
              <a:t>Sgiliau sgwrsio uwch gan blant </a:t>
            </a:r>
            <a:r>
              <a:rPr lang="cy-GB" altLang="cy-GB" sz="2200" dirty="0">
                <a:latin typeface="Lucida Sans" pitchFamily="34" charset="0"/>
              </a:rPr>
              <a:t>a anwyd yn </a:t>
            </a:r>
            <a:r>
              <a:rPr lang="cy-GB" altLang="cy-GB" sz="2200" dirty="0" smtClean="0">
                <a:latin typeface="Lucida Sans" pitchFamily="34" charset="0"/>
              </a:rPr>
              <a:t>ddiweddarach</a:t>
            </a:r>
            <a:endParaRPr lang="cy-GB" altLang="cy-GB" sz="2200" dirty="0">
              <a:latin typeface="Lucida Sans" pitchFamily="34" charset="0"/>
            </a:endParaRPr>
          </a:p>
          <a:p>
            <a:pPr>
              <a:defRPr/>
            </a:pPr>
            <a:r>
              <a:rPr lang="cy-GB" altLang="cy-GB" sz="2200" dirty="0" smtClean="0">
                <a:latin typeface="Lucida Sans" pitchFamily="34" charset="0"/>
              </a:rPr>
              <a:t>Plant cyntaf-anedig yn dysgu 50 </a:t>
            </a:r>
            <a:r>
              <a:rPr lang="cy-GB" altLang="cy-GB" sz="2200" dirty="0">
                <a:latin typeface="Lucida Sans" pitchFamily="34" charset="0"/>
              </a:rPr>
              <a:t>gair </a:t>
            </a:r>
            <a:r>
              <a:rPr lang="cy-GB" altLang="cy-GB" sz="2200" dirty="0" smtClean="0">
                <a:latin typeface="Lucida Sans" pitchFamily="34" charset="0"/>
              </a:rPr>
              <a:t>ynghynt</a:t>
            </a:r>
            <a:endParaRPr lang="cy-GB" altLang="cy-GB" sz="2200" dirty="0">
              <a:latin typeface="Lucida Sans" pitchFamily="34" charset="0"/>
            </a:endParaRPr>
          </a:p>
          <a:p>
            <a:pPr>
              <a:defRPr/>
            </a:pPr>
            <a:r>
              <a:rPr lang="cy-GB" altLang="cy-GB" sz="2200" dirty="0">
                <a:latin typeface="Lucida Sans" pitchFamily="34" charset="0"/>
              </a:rPr>
              <a:t>A yw plant cyntaf-anedig yn elwa o fwy o sylw 1-1?</a:t>
            </a:r>
          </a:p>
          <a:p>
            <a:pPr>
              <a:defRPr/>
            </a:pPr>
            <a:r>
              <a:rPr lang="cy-GB" altLang="cy-GB" sz="2200" dirty="0">
                <a:latin typeface="Lucida Sans" pitchFamily="34" charset="0"/>
              </a:rPr>
              <a:t>A yw plant a anwyd yn ddiweddarach yn elwa o </a:t>
            </a:r>
            <a:r>
              <a:rPr lang="cy-GB" altLang="cy-GB" sz="2200" dirty="0" smtClean="0">
                <a:latin typeface="Lucida Sans" pitchFamily="34" charset="0"/>
              </a:rPr>
              <a:t>glywed sgyrsiau?</a:t>
            </a:r>
            <a:endParaRPr lang="cy-GB" altLang="cy-GB" sz="2200" dirty="0">
              <a:latin typeface="Lucida Sans" pitchFamily="34" charset="0"/>
            </a:endParaRPr>
          </a:p>
        </p:txBody>
      </p:sp>
      <p:sp>
        <p:nvSpPr>
          <p:cNvPr id="6" name="Content Placeholder 5"/>
          <p:cNvSpPr>
            <a:spLocks noGrp="1"/>
          </p:cNvSpPr>
          <p:nvPr>
            <p:ph sz="half" idx="2"/>
          </p:nvPr>
        </p:nvSpPr>
        <p:spPr>
          <a:xfrm>
            <a:off x="4788024" y="1412776"/>
            <a:ext cx="4176464" cy="4176464"/>
          </a:xfrm>
        </p:spPr>
        <p:txBody>
          <a:bodyPr>
            <a:normAutofit fontScale="70000" lnSpcReduction="20000"/>
          </a:bodyPr>
          <a:lstStyle/>
          <a:p>
            <a:pPr>
              <a:defRPr/>
            </a:pPr>
            <a:r>
              <a:rPr lang="en-GB" altLang="cy-GB" sz="3200" dirty="0" smtClean="0">
                <a:solidFill>
                  <a:srgbClr val="0000FF"/>
                </a:solidFill>
                <a:latin typeface="Lucida Sans" panose="020B0602040502020204" pitchFamily="34" charset="0"/>
              </a:rPr>
              <a:t>First-born children advanced in vocabulary and grammatical </a:t>
            </a:r>
            <a:r>
              <a:rPr lang="en-GB" altLang="cy-GB" sz="3200" dirty="0" smtClean="0">
                <a:solidFill>
                  <a:srgbClr val="0000FF"/>
                </a:solidFill>
                <a:latin typeface="Lucida Sans" panose="020B0602040502020204" pitchFamily="34" charset="0"/>
              </a:rPr>
              <a:t>development</a:t>
            </a:r>
          </a:p>
          <a:p>
            <a:pPr>
              <a:defRPr/>
            </a:pPr>
            <a:r>
              <a:rPr lang="en-GB" altLang="cy-GB" sz="3200" dirty="0" smtClean="0">
                <a:solidFill>
                  <a:srgbClr val="0000FF"/>
                </a:solidFill>
                <a:latin typeface="Lucida Sans" panose="020B0602040502020204" pitchFamily="34" charset="0"/>
              </a:rPr>
              <a:t>Later-</a:t>
            </a:r>
            <a:r>
              <a:rPr lang="en-GB" altLang="cy-GB" sz="3200" dirty="0" smtClean="0">
                <a:solidFill>
                  <a:srgbClr val="0000FF"/>
                </a:solidFill>
                <a:latin typeface="Lucida Sans" panose="020B0602040502020204" pitchFamily="34" charset="0"/>
              </a:rPr>
              <a:t>born children advanced in conversational skills</a:t>
            </a:r>
          </a:p>
          <a:p>
            <a:pPr>
              <a:defRPr/>
            </a:pPr>
            <a:r>
              <a:rPr lang="en-GB" altLang="cy-GB" sz="3200" dirty="0" smtClean="0">
                <a:solidFill>
                  <a:srgbClr val="0000FF"/>
                </a:solidFill>
                <a:latin typeface="Lucida Sans" panose="020B0602040502020204" pitchFamily="34" charset="0"/>
              </a:rPr>
              <a:t>50-word milestone reached earlier by first-born children</a:t>
            </a:r>
          </a:p>
          <a:p>
            <a:pPr>
              <a:defRPr/>
            </a:pPr>
            <a:r>
              <a:rPr lang="en-GB" altLang="cy-GB" sz="3200" dirty="0" smtClean="0">
                <a:solidFill>
                  <a:srgbClr val="0000FF"/>
                </a:solidFill>
                <a:latin typeface="Lucida Sans" panose="020B0602040502020204" pitchFamily="34" charset="0"/>
              </a:rPr>
              <a:t>Do first-born children benefit from more 1-1 attention?</a:t>
            </a:r>
          </a:p>
          <a:p>
            <a:pPr>
              <a:defRPr/>
            </a:pPr>
            <a:r>
              <a:rPr lang="en-GB" altLang="cy-GB" sz="3200" dirty="0" smtClean="0">
                <a:solidFill>
                  <a:srgbClr val="0000FF"/>
                </a:solidFill>
                <a:latin typeface="Lucida Sans" panose="020B0602040502020204" pitchFamily="34" charset="0"/>
              </a:rPr>
              <a:t>Do later-born children benefit from overhearing conversations?</a:t>
            </a:r>
            <a:endParaRPr lang="en-GB" altLang="cy-GB" sz="3200" dirty="0" smtClean="0">
              <a:solidFill>
                <a:srgbClr val="0000FF"/>
              </a:solidFill>
              <a:latin typeface="Lucida Sans" panose="020B0602040502020204" pitchFamily="34" charset="0"/>
            </a:endParaRPr>
          </a:p>
        </p:txBody>
      </p:sp>
    </p:spTree>
    <p:extLst>
      <p:ext uri="{BB962C8B-B14F-4D97-AF65-F5344CB8AC3E}">
        <p14:creationId xmlns:p14="http://schemas.microsoft.com/office/powerpoint/2010/main" val="218551364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24448"/>
            <a:ext cx="7886700" cy="1188327"/>
          </a:xfrm>
        </p:spPr>
        <p:txBody>
          <a:bodyPr>
            <a:normAutofit/>
          </a:bodyPr>
          <a:lstStyle/>
          <a:p>
            <a:r>
              <a:rPr lang="cy-GB" altLang="cy-GB" sz="3200" dirty="0" smtClean="0">
                <a:latin typeface="Lucida Sans" panose="020B0602030504020204" pitchFamily="34" charset="0"/>
              </a:rPr>
              <a:t>Brodyr a Chwiorydd</a:t>
            </a:r>
            <a:br>
              <a:rPr lang="cy-GB" altLang="cy-GB" sz="3200" dirty="0" smtClean="0">
                <a:latin typeface="Lucida Sans" panose="020B0602030504020204" pitchFamily="34" charset="0"/>
              </a:rPr>
            </a:br>
            <a:r>
              <a:rPr lang="en-GB" altLang="cy-GB" sz="3200" dirty="0" smtClean="0">
                <a:solidFill>
                  <a:srgbClr val="0000FF"/>
                </a:solidFill>
                <a:latin typeface="Lucida Sans" panose="020B0602030504020204" pitchFamily="34" charset="0"/>
              </a:rPr>
              <a:t>Siblings</a:t>
            </a:r>
            <a:endParaRPr lang="en-GB" sz="1800" dirty="0"/>
          </a:p>
        </p:txBody>
      </p:sp>
      <p:sp>
        <p:nvSpPr>
          <p:cNvPr id="5" name="Content Placeholder 4"/>
          <p:cNvSpPr>
            <a:spLocks noGrp="1"/>
          </p:cNvSpPr>
          <p:nvPr>
            <p:ph sz="half" idx="1"/>
          </p:nvPr>
        </p:nvSpPr>
        <p:spPr>
          <a:xfrm>
            <a:off x="179512" y="1628800"/>
            <a:ext cx="8712968" cy="4464495"/>
          </a:xfrm>
        </p:spPr>
        <p:txBody>
          <a:bodyPr>
            <a:noAutofit/>
          </a:bodyPr>
          <a:lstStyle/>
          <a:p>
            <a:pPr marL="0" indent="0">
              <a:buNone/>
              <a:defRPr/>
            </a:pPr>
            <a:r>
              <a:rPr lang="en-GB" altLang="cy-GB" sz="2400" i="1" dirty="0" smtClean="0">
                <a:latin typeface="Lucida Sans" pitchFamily="34" charset="0"/>
              </a:rPr>
              <a:t>“… language </a:t>
            </a:r>
            <a:r>
              <a:rPr lang="en-GB" altLang="cy-GB" sz="2400" i="1" dirty="0">
                <a:latin typeface="Lucida Sans" pitchFamily="34" charset="0"/>
              </a:rPr>
              <a:t>delays are not </a:t>
            </a:r>
            <a:r>
              <a:rPr lang="en-GB" altLang="cy-GB" sz="2400" i="1" dirty="0" smtClean="0">
                <a:latin typeface="Lucida Sans" pitchFamily="34" charset="0"/>
              </a:rPr>
              <a:t>caused by </a:t>
            </a:r>
            <a:r>
              <a:rPr lang="en-GB" altLang="cy-GB" sz="2400" i="1" dirty="0">
                <a:latin typeface="Lucida Sans" pitchFamily="34" charset="0"/>
              </a:rPr>
              <a:t>older siblings talking for their younger siblings or by parents’ paying less attention </a:t>
            </a:r>
            <a:r>
              <a:rPr lang="en-GB" altLang="cy-GB" sz="2400" i="1" dirty="0" smtClean="0">
                <a:latin typeface="Lucida Sans" pitchFamily="34" charset="0"/>
              </a:rPr>
              <a:t>to their </a:t>
            </a:r>
            <a:r>
              <a:rPr lang="en-GB" altLang="cy-GB" sz="2400" i="1" dirty="0">
                <a:latin typeface="Lucida Sans" pitchFamily="34" charset="0"/>
              </a:rPr>
              <a:t>later born children. Birth order likely creates different language </a:t>
            </a:r>
            <a:r>
              <a:rPr lang="en-GB" altLang="cy-GB" sz="2400" i="1" dirty="0" smtClean="0">
                <a:latin typeface="Lucida Sans" pitchFamily="34" charset="0"/>
              </a:rPr>
              <a:t>learning environments </a:t>
            </a:r>
            <a:r>
              <a:rPr lang="en-GB" altLang="cy-GB" sz="2400" i="1" dirty="0">
                <a:latin typeface="Lucida Sans" pitchFamily="34" charset="0"/>
              </a:rPr>
              <a:t>for each child, none of which are detrimental. However, knowing the </a:t>
            </a:r>
            <a:r>
              <a:rPr lang="en-GB" altLang="cy-GB" sz="2400" i="1" dirty="0" smtClean="0">
                <a:latin typeface="Lucida Sans" pitchFamily="34" charset="0"/>
              </a:rPr>
              <a:t>types of </a:t>
            </a:r>
            <a:r>
              <a:rPr lang="en-GB" altLang="cy-GB" sz="2400" i="1" dirty="0">
                <a:latin typeface="Lucida Sans" pitchFamily="34" charset="0"/>
              </a:rPr>
              <a:t>conversation and input that children are exposed to in families with more than </a:t>
            </a:r>
            <a:r>
              <a:rPr lang="en-GB" altLang="cy-GB" sz="2400" i="1" dirty="0" smtClean="0">
                <a:latin typeface="Lucida Sans" pitchFamily="34" charset="0"/>
              </a:rPr>
              <a:t>one child</a:t>
            </a:r>
            <a:r>
              <a:rPr lang="en-GB" altLang="cy-GB" sz="2400" i="1" dirty="0">
                <a:latin typeface="Lucida Sans" pitchFamily="34" charset="0"/>
              </a:rPr>
              <a:t>, as well as how multiple children affect daily routines and interactions can be </a:t>
            </a:r>
            <a:r>
              <a:rPr lang="en-GB" altLang="cy-GB" sz="2400" i="1" dirty="0" smtClean="0">
                <a:latin typeface="Lucida Sans" pitchFamily="34" charset="0"/>
              </a:rPr>
              <a:t>helpful”</a:t>
            </a:r>
          </a:p>
          <a:p>
            <a:pPr marL="0" indent="0" algn="r">
              <a:buNone/>
              <a:defRPr/>
            </a:pPr>
            <a:r>
              <a:rPr lang="cy-GB" altLang="cy-GB" sz="2400" dirty="0" smtClean="0">
                <a:latin typeface="Lucida Sans" pitchFamily="34" charset="0"/>
              </a:rPr>
              <a:t>(</a:t>
            </a:r>
            <a:r>
              <a:rPr lang="cy-GB" altLang="cy-GB" sz="2400" dirty="0" err="1" smtClean="0">
                <a:latin typeface="Lucida Sans" pitchFamily="34" charset="0"/>
              </a:rPr>
              <a:t>Lowry</a:t>
            </a:r>
            <a:r>
              <a:rPr lang="cy-GB" altLang="cy-GB" sz="2400" dirty="0" smtClean="0">
                <a:latin typeface="Lucida Sans" pitchFamily="34" charset="0"/>
              </a:rPr>
              <a:t>, 2012, p. 3).</a:t>
            </a:r>
            <a:endParaRPr lang="cy-GB" altLang="cy-GB" sz="2400" dirty="0">
              <a:latin typeface="Lucida Sans" pitchFamily="34" charset="0"/>
            </a:endParaRPr>
          </a:p>
        </p:txBody>
      </p:sp>
    </p:spTree>
    <p:extLst>
      <p:ext uri="{BB962C8B-B14F-4D97-AF65-F5344CB8AC3E}">
        <p14:creationId xmlns:p14="http://schemas.microsoft.com/office/powerpoint/2010/main" val="392315922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628650" y="365127"/>
            <a:ext cx="7886700" cy="543594"/>
          </a:xfrm>
        </p:spPr>
        <p:txBody>
          <a:bodyPr>
            <a:normAutofit fontScale="90000"/>
          </a:bodyPr>
          <a:lstStyle/>
          <a:p>
            <a:pPr algn="l"/>
            <a:r>
              <a:rPr lang="cy-GB" altLang="cy-GB" sz="4000" dirty="0" smtClean="0">
                <a:latin typeface="Lucida Sans" panose="020B0602030504020204" pitchFamily="34" charset="0"/>
              </a:rPr>
              <a:t>Efeilliaid</a:t>
            </a:r>
            <a:r>
              <a:rPr lang="en-GB" altLang="cy-GB" sz="4000" dirty="0" smtClean="0">
                <a:latin typeface="Lucida Sans" panose="020B0602030504020204" pitchFamily="34" charset="0"/>
              </a:rPr>
              <a:t/>
            </a:r>
            <a:br>
              <a:rPr lang="en-GB" altLang="cy-GB" sz="4000" dirty="0" smtClean="0">
                <a:latin typeface="Lucida Sans" panose="020B0602030504020204" pitchFamily="34" charset="0"/>
              </a:rPr>
            </a:br>
            <a:r>
              <a:rPr lang="en-GB" altLang="cy-GB" sz="4000" dirty="0" smtClean="0">
                <a:solidFill>
                  <a:srgbClr val="0000FF"/>
                </a:solidFill>
                <a:latin typeface="Lucida Sans" panose="020B0602030504020204" pitchFamily="34" charset="0"/>
              </a:rPr>
              <a:t>Twins</a:t>
            </a:r>
            <a:endParaRPr lang="cy-GB" altLang="cy-GB" sz="4000" dirty="0" smtClean="0">
              <a:solidFill>
                <a:srgbClr val="0000FF"/>
              </a:solidFill>
              <a:latin typeface="Lucida Sans" panose="020B0602030504020204" pitchFamily="34" charset="0"/>
            </a:endParaRPr>
          </a:p>
        </p:txBody>
      </p:sp>
      <p:sp>
        <p:nvSpPr>
          <p:cNvPr id="7171" name="Content Placeholder 2"/>
          <p:cNvSpPr>
            <a:spLocks noGrp="1"/>
          </p:cNvSpPr>
          <p:nvPr>
            <p:ph sz="half" idx="1"/>
          </p:nvPr>
        </p:nvSpPr>
        <p:spPr>
          <a:xfrm>
            <a:off x="251520" y="1196752"/>
            <a:ext cx="4263330" cy="4980211"/>
          </a:xfrm>
        </p:spPr>
        <p:txBody>
          <a:bodyPr>
            <a:normAutofit lnSpcReduction="10000"/>
          </a:bodyPr>
          <a:lstStyle/>
          <a:p>
            <a:pPr>
              <a:defRPr/>
            </a:pPr>
            <a:r>
              <a:rPr lang="cy-GB" altLang="cy-GB" sz="2000" dirty="0" smtClean="0">
                <a:latin typeface="Lucida Sans" pitchFamily="34" charset="0"/>
              </a:rPr>
              <a:t>Datblygiad iaith yn </a:t>
            </a:r>
            <a:r>
              <a:rPr lang="cy-GB" altLang="cy-GB" sz="2000" dirty="0" err="1" smtClean="0">
                <a:latin typeface="Lucida Sans" pitchFamily="34" charset="0"/>
              </a:rPr>
              <a:t>arafach</a:t>
            </a:r>
            <a:r>
              <a:rPr lang="cy-GB" altLang="cy-GB" sz="2000" dirty="0" smtClean="0">
                <a:latin typeface="Lucida Sans" pitchFamily="34" charset="0"/>
              </a:rPr>
              <a:t> na phlant sengl</a:t>
            </a:r>
          </a:p>
          <a:p>
            <a:pPr>
              <a:defRPr/>
            </a:pPr>
            <a:r>
              <a:rPr lang="cy-GB" altLang="cy-GB" sz="2000" dirty="0" smtClean="0">
                <a:latin typeface="Lucida Sans" pitchFamily="34" charset="0"/>
              </a:rPr>
              <a:t>Rhyngweithio mwy gyda phlentyn ar yr un lefel datblygiadol</a:t>
            </a:r>
          </a:p>
          <a:p>
            <a:pPr>
              <a:defRPr/>
            </a:pPr>
            <a:r>
              <a:rPr lang="cy-GB" altLang="cy-GB" sz="2000" dirty="0" smtClean="0">
                <a:latin typeface="Lucida Sans" pitchFamily="34" charset="0"/>
              </a:rPr>
              <a:t>6 gwaith yn fwy tebygol o gael eu geni gyda pharlys yr ymennydd (mewn cymhariaeth a phlant sengl)</a:t>
            </a:r>
          </a:p>
          <a:p>
            <a:pPr>
              <a:defRPr/>
            </a:pPr>
            <a:r>
              <a:rPr lang="cy-GB" altLang="cy-GB" sz="2000" dirty="0" smtClean="0">
                <a:latin typeface="Lucida Sans" pitchFamily="34" charset="0"/>
              </a:rPr>
              <a:t>Yn fwy tebygol o fod yn fabi cynamserol</a:t>
            </a:r>
          </a:p>
          <a:p>
            <a:pPr marL="0" indent="0" algn="r">
              <a:buFontTx/>
              <a:buNone/>
              <a:defRPr/>
            </a:pPr>
            <a:r>
              <a:rPr lang="en-GB" altLang="cy-GB" sz="1800" dirty="0">
                <a:latin typeface="Lucida Sans" pitchFamily="34" charset="0"/>
              </a:rPr>
              <a:t>(</a:t>
            </a:r>
            <a:r>
              <a:rPr lang="en-GB" altLang="cy-GB" sz="1800" dirty="0" err="1">
                <a:latin typeface="Lucida Sans" pitchFamily="34" charset="0"/>
              </a:rPr>
              <a:t>G</a:t>
            </a:r>
            <a:r>
              <a:rPr lang="en-GB" sz="1800" dirty="0" err="1">
                <a:latin typeface="Lucida Sans" panose="020B0602040502020204" pitchFamily="34" charset="0"/>
              </a:rPr>
              <a:t>ucuyener</a:t>
            </a:r>
            <a:r>
              <a:rPr lang="en-GB" sz="1800" dirty="0">
                <a:latin typeface="Lucida Sans" panose="020B0602040502020204" pitchFamily="34" charset="0"/>
              </a:rPr>
              <a:t> et al., 2011)</a:t>
            </a:r>
          </a:p>
          <a:p>
            <a:pPr algn="just">
              <a:defRPr/>
            </a:pPr>
            <a:r>
              <a:rPr lang="en-GB" altLang="cy-GB" sz="2200" dirty="0" smtClean="0">
                <a:latin typeface="Lucida Sans" pitchFamily="34" charset="0"/>
              </a:rPr>
              <a:t>‘</a:t>
            </a:r>
            <a:r>
              <a:rPr lang="en-GB" altLang="cy-GB" sz="2200" i="1" dirty="0" err="1" smtClean="0">
                <a:latin typeface="Lucida Sans" pitchFamily="34" charset="0"/>
              </a:rPr>
              <a:t>Idioglossia</a:t>
            </a:r>
            <a:r>
              <a:rPr lang="en-GB" altLang="cy-GB" sz="2200" i="1" dirty="0" smtClean="0">
                <a:latin typeface="Lucida Sans" pitchFamily="34" charset="0"/>
              </a:rPr>
              <a:t>’</a:t>
            </a:r>
            <a:endParaRPr lang="en-GB" altLang="cy-GB" sz="2200" i="1" dirty="0">
              <a:latin typeface="Lucida Sans" pitchFamily="34" charset="0"/>
            </a:endParaRPr>
          </a:p>
          <a:p>
            <a:pPr marL="0" indent="0" algn="r">
              <a:buFontTx/>
              <a:buNone/>
              <a:defRPr/>
            </a:pPr>
            <a:r>
              <a:rPr lang="en-GB" altLang="cy-GB" sz="1800" dirty="0" smtClean="0">
                <a:latin typeface="Lucida Sans" pitchFamily="34" charset="0"/>
              </a:rPr>
              <a:t>(Sebastian et al., 2012)</a:t>
            </a:r>
            <a:endParaRPr lang="en-GB" altLang="cy-GB" sz="1800" dirty="0">
              <a:latin typeface="Lucida Sans" pitchFamily="34" charset="0"/>
            </a:endParaRPr>
          </a:p>
          <a:p>
            <a:pPr marL="0" indent="0">
              <a:buFontTx/>
              <a:buNone/>
              <a:defRPr/>
            </a:pPr>
            <a:endParaRPr lang="cy-GB" altLang="cy-GB" sz="2400" dirty="0" smtClean="0">
              <a:latin typeface="Lucida Sans" pitchFamily="34" charset="0"/>
            </a:endParaRPr>
          </a:p>
        </p:txBody>
      </p:sp>
      <p:sp>
        <p:nvSpPr>
          <p:cNvPr id="7172" name="Content Placeholder 3"/>
          <p:cNvSpPr>
            <a:spLocks noGrp="1"/>
          </p:cNvSpPr>
          <p:nvPr>
            <p:ph sz="half" idx="2"/>
          </p:nvPr>
        </p:nvSpPr>
        <p:spPr>
          <a:xfrm>
            <a:off x="4648200" y="1196752"/>
            <a:ext cx="4316413" cy="4392488"/>
          </a:xfrm>
        </p:spPr>
        <p:txBody>
          <a:bodyPr>
            <a:normAutofit lnSpcReduction="10000"/>
          </a:bodyPr>
          <a:lstStyle/>
          <a:p>
            <a:pPr>
              <a:defRPr/>
            </a:pPr>
            <a:r>
              <a:rPr lang="en-GB" altLang="cy-GB" sz="2200" dirty="0" smtClean="0">
                <a:solidFill>
                  <a:srgbClr val="0000FF"/>
                </a:solidFill>
                <a:latin typeface="Lucida Sans" pitchFamily="34" charset="0"/>
              </a:rPr>
              <a:t>Language development slower than single-born children</a:t>
            </a:r>
          </a:p>
          <a:p>
            <a:pPr>
              <a:defRPr/>
            </a:pPr>
            <a:r>
              <a:rPr lang="en-GB" altLang="cy-GB" sz="2200" dirty="0" smtClean="0">
                <a:solidFill>
                  <a:srgbClr val="0000FF"/>
                </a:solidFill>
                <a:latin typeface="Lucida Sans" pitchFamily="34" charset="0"/>
              </a:rPr>
              <a:t>Interact more with child at same developmental level</a:t>
            </a:r>
          </a:p>
          <a:p>
            <a:pPr>
              <a:defRPr/>
            </a:pPr>
            <a:r>
              <a:rPr lang="en-GB" altLang="cy-GB" sz="2200" dirty="0" smtClean="0">
                <a:solidFill>
                  <a:srgbClr val="0000FF"/>
                </a:solidFill>
                <a:latin typeface="Lucida Sans" pitchFamily="34" charset="0"/>
              </a:rPr>
              <a:t>6 times more likely to be born with Cerebral Palsy (compared to single-born children)</a:t>
            </a:r>
          </a:p>
          <a:p>
            <a:pPr>
              <a:defRPr/>
            </a:pPr>
            <a:r>
              <a:rPr lang="en-GB" altLang="cy-GB" sz="2200" dirty="0" smtClean="0">
                <a:solidFill>
                  <a:srgbClr val="0000FF"/>
                </a:solidFill>
                <a:latin typeface="Lucida Sans" pitchFamily="34" charset="0"/>
              </a:rPr>
              <a:t>More likely to be premature</a:t>
            </a:r>
            <a:endParaRPr lang="en-GB" altLang="cy-GB" sz="2200" dirty="0" smtClean="0">
              <a:latin typeface="Lucida Sans" pitchFamily="34" charset="0"/>
            </a:endParaRPr>
          </a:p>
          <a:p>
            <a:pPr marL="0" indent="0" algn="r">
              <a:buFontTx/>
              <a:buNone/>
              <a:defRPr/>
            </a:pPr>
            <a:r>
              <a:rPr lang="en-GB" altLang="cy-GB" sz="1800" dirty="0" smtClean="0">
                <a:solidFill>
                  <a:srgbClr val="0000FF"/>
                </a:solidFill>
                <a:latin typeface="Lucida Sans" pitchFamily="34" charset="0"/>
              </a:rPr>
              <a:t>(</a:t>
            </a:r>
            <a:r>
              <a:rPr lang="en-GB" altLang="cy-GB" sz="1800" dirty="0" err="1" smtClean="0">
                <a:solidFill>
                  <a:srgbClr val="0000FF"/>
                </a:solidFill>
                <a:latin typeface="Lucida Sans" pitchFamily="34" charset="0"/>
              </a:rPr>
              <a:t>G</a:t>
            </a:r>
            <a:r>
              <a:rPr lang="en-GB" sz="1800" dirty="0" err="1" smtClean="0">
                <a:solidFill>
                  <a:srgbClr val="0000FF"/>
                </a:solidFill>
                <a:latin typeface="Lucida Sans" panose="020B0602040502020204" pitchFamily="34" charset="0"/>
              </a:rPr>
              <a:t>ucuyener</a:t>
            </a:r>
            <a:r>
              <a:rPr lang="en-GB" sz="1800" dirty="0" smtClean="0">
                <a:solidFill>
                  <a:srgbClr val="0000FF"/>
                </a:solidFill>
                <a:latin typeface="Lucida Sans" panose="020B0602040502020204" pitchFamily="34" charset="0"/>
              </a:rPr>
              <a:t> et al., 2011)</a:t>
            </a:r>
          </a:p>
          <a:p>
            <a:pPr algn="just">
              <a:defRPr/>
            </a:pPr>
            <a:r>
              <a:rPr lang="en-GB" altLang="cy-GB" sz="2200" dirty="0" err="1" smtClean="0">
                <a:solidFill>
                  <a:srgbClr val="0000FF"/>
                </a:solidFill>
                <a:latin typeface="Lucida Sans" panose="020B0602040502020204" pitchFamily="34" charset="0"/>
              </a:rPr>
              <a:t>Idioglossia</a:t>
            </a:r>
            <a:endParaRPr lang="en-GB" altLang="cy-GB" sz="2200" dirty="0" smtClean="0">
              <a:solidFill>
                <a:srgbClr val="0000FF"/>
              </a:solidFill>
              <a:latin typeface="Lucida Sans" pitchFamily="34" charset="0"/>
            </a:endParaRPr>
          </a:p>
          <a:p>
            <a:pPr marL="0" indent="0" algn="r">
              <a:buFontTx/>
              <a:buNone/>
              <a:defRPr/>
            </a:pPr>
            <a:r>
              <a:rPr lang="en-GB" altLang="cy-GB" sz="1800" dirty="0" smtClean="0">
                <a:solidFill>
                  <a:srgbClr val="0000FF"/>
                </a:solidFill>
                <a:latin typeface="Lucida Sans" pitchFamily="34" charset="0"/>
              </a:rPr>
              <a:t>(Sebastian et al., 2012)</a:t>
            </a:r>
          </a:p>
        </p:txBody>
      </p:sp>
    </p:spTree>
    <p:extLst>
      <p:ext uri="{BB962C8B-B14F-4D97-AF65-F5344CB8AC3E}">
        <p14:creationId xmlns:p14="http://schemas.microsoft.com/office/powerpoint/2010/main" val="287350693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4"/>
          <p:cNvSpPr>
            <a:spLocks noGrp="1"/>
          </p:cNvSpPr>
          <p:nvPr>
            <p:ph type="title"/>
          </p:nvPr>
        </p:nvSpPr>
        <p:spPr/>
        <p:txBody>
          <a:bodyPr>
            <a:normAutofit/>
          </a:bodyPr>
          <a:lstStyle/>
          <a:p>
            <a:r>
              <a:rPr lang="cy-GB" altLang="cy-GB" sz="3600" smtClean="0">
                <a:latin typeface="Lucida Sans" panose="020B0602030504020204" pitchFamily="34" charset="0"/>
              </a:rPr>
              <a:t>Astudiaethau ar efeilliaid</a:t>
            </a:r>
            <a:r>
              <a:rPr lang="en-GB" altLang="cy-GB" sz="3600" smtClean="0">
                <a:latin typeface="Lucida Sans" panose="020B0602030504020204" pitchFamily="34" charset="0"/>
              </a:rPr>
              <a:t/>
            </a:r>
            <a:br>
              <a:rPr lang="en-GB" altLang="cy-GB" sz="3600" smtClean="0">
                <a:latin typeface="Lucida Sans" panose="020B0602030504020204" pitchFamily="34" charset="0"/>
              </a:rPr>
            </a:br>
            <a:r>
              <a:rPr lang="en-GB" altLang="cy-GB" sz="3600" smtClean="0">
                <a:solidFill>
                  <a:srgbClr val="0000FF"/>
                </a:solidFill>
                <a:latin typeface="Lucida Sans" panose="020B0602030504020204" pitchFamily="34" charset="0"/>
              </a:rPr>
              <a:t>Twin studies</a:t>
            </a:r>
            <a:endParaRPr lang="cy-GB" altLang="cy-GB" sz="3600" smtClean="0">
              <a:solidFill>
                <a:srgbClr val="0000FF"/>
              </a:solidFill>
            </a:endParaRPr>
          </a:p>
        </p:txBody>
      </p:sp>
      <p:sp>
        <p:nvSpPr>
          <p:cNvPr id="16387" name="Content Placeholder 1"/>
          <p:cNvSpPr>
            <a:spLocks noGrp="1"/>
          </p:cNvSpPr>
          <p:nvPr>
            <p:ph idx="1"/>
          </p:nvPr>
        </p:nvSpPr>
        <p:spPr/>
        <p:txBody>
          <a:bodyPr>
            <a:normAutofit fontScale="92500" lnSpcReduction="10000"/>
          </a:bodyPr>
          <a:lstStyle/>
          <a:p>
            <a:pPr marL="0" indent="0" algn="just">
              <a:buFontTx/>
              <a:buNone/>
            </a:pPr>
            <a:r>
              <a:rPr lang="en-GB" altLang="cy-GB" sz="1800" dirty="0" err="1" smtClean="0">
                <a:latin typeface="Lucida Sans" panose="020B0602030504020204" pitchFamily="34" charset="0"/>
              </a:rPr>
              <a:t>Gucuyener</a:t>
            </a:r>
            <a:r>
              <a:rPr lang="en-GB" altLang="cy-GB" sz="1800" dirty="0" smtClean="0">
                <a:latin typeface="Lucida Sans" panose="020B0602030504020204" pitchFamily="34" charset="0"/>
              </a:rPr>
              <a:t>, K., </a:t>
            </a:r>
            <a:r>
              <a:rPr lang="en-GB" altLang="cy-GB" sz="1800" dirty="0" err="1" smtClean="0">
                <a:latin typeface="Lucida Sans" panose="020B0602030504020204" pitchFamily="34" charset="0"/>
              </a:rPr>
              <a:t>Arhan</a:t>
            </a:r>
            <a:r>
              <a:rPr lang="en-GB" altLang="cy-GB" sz="1800" dirty="0" smtClean="0">
                <a:latin typeface="Lucida Sans" panose="020B0602030504020204" pitchFamily="34" charset="0"/>
              </a:rPr>
              <a:t>, E., </a:t>
            </a:r>
            <a:r>
              <a:rPr lang="en-GB" altLang="cy-GB" sz="1800" dirty="0" err="1" smtClean="0">
                <a:latin typeface="Lucida Sans" panose="020B0602030504020204" pitchFamily="34" charset="0"/>
              </a:rPr>
              <a:t>Soysal</a:t>
            </a:r>
            <a:r>
              <a:rPr lang="en-GB" altLang="cy-GB" sz="1800" dirty="0" smtClean="0">
                <a:latin typeface="Lucida Sans" panose="020B0602030504020204" pitchFamily="34" charset="0"/>
              </a:rPr>
              <a:t>, A. S., </a:t>
            </a:r>
            <a:r>
              <a:rPr lang="en-GB" altLang="cy-GB" sz="1800" dirty="0" err="1" smtClean="0">
                <a:latin typeface="Lucida Sans" panose="020B0602030504020204" pitchFamily="34" charset="0"/>
              </a:rPr>
              <a:t>Ergenekon</a:t>
            </a:r>
            <a:r>
              <a:rPr lang="en-GB" altLang="cy-GB" sz="1800" dirty="0" smtClean="0">
                <a:latin typeface="Lucida Sans" panose="020B0602030504020204" pitchFamily="34" charset="0"/>
              </a:rPr>
              <a:t>, E., </a:t>
            </a:r>
            <a:r>
              <a:rPr lang="en-GB" altLang="cy-GB" sz="1800" dirty="0" err="1" smtClean="0">
                <a:latin typeface="Lucida Sans" panose="020B0602030504020204" pitchFamily="34" charset="0"/>
              </a:rPr>
              <a:t>Turan</a:t>
            </a:r>
            <a:r>
              <a:rPr lang="en-GB" altLang="cy-GB" sz="1800" dirty="0" smtClean="0">
                <a:latin typeface="Lucida Sans" panose="020B0602030504020204" pitchFamily="34" charset="0"/>
              </a:rPr>
              <a:t>, O., </a:t>
            </a:r>
            <a:r>
              <a:rPr lang="en-GB" altLang="cy-GB" sz="1800" dirty="0" err="1" smtClean="0">
                <a:latin typeface="Lucida Sans" panose="020B0602030504020204" pitchFamily="34" charset="0"/>
              </a:rPr>
              <a:t>Onal</a:t>
            </a:r>
            <a:r>
              <a:rPr lang="en-GB" altLang="cy-GB" sz="1800" dirty="0" smtClean="0">
                <a:latin typeface="Lucida Sans" panose="020B0602030504020204" pitchFamily="34" charset="0"/>
              </a:rPr>
              <a:t>, E., </a:t>
            </a:r>
            <a:r>
              <a:rPr lang="en-GB" altLang="cy-GB" sz="1800" dirty="0" err="1" smtClean="0">
                <a:latin typeface="Lucida Sans" panose="020B0602030504020204" pitchFamily="34" charset="0"/>
              </a:rPr>
              <a:t>Koç</a:t>
            </a:r>
            <a:r>
              <a:rPr lang="en-GB" altLang="cy-GB" sz="1800" dirty="0" smtClean="0">
                <a:latin typeface="Lucida Sans" panose="020B0602030504020204" pitchFamily="34" charset="0"/>
              </a:rPr>
              <a:t>, E., </a:t>
            </a:r>
            <a:r>
              <a:rPr lang="en-GB" altLang="cy-GB" sz="1800" dirty="0" err="1" smtClean="0">
                <a:latin typeface="Lucida Sans" panose="020B0602030504020204" pitchFamily="34" charset="0"/>
              </a:rPr>
              <a:t>Turkyılmaz</a:t>
            </a:r>
            <a:r>
              <a:rPr lang="en-GB" altLang="cy-GB" sz="1800" dirty="0" smtClean="0">
                <a:latin typeface="Lucida Sans" panose="020B0602030504020204" pitchFamily="34" charset="0"/>
              </a:rPr>
              <a:t>, C. and </a:t>
            </a:r>
            <a:r>
              <a:rPr lang="en-GB" altLang="cy-GB" sz="1800" dirty="0" err="1" smtClean="0">
                <a:latin typeface="Lucida Sans" panose="020B0602030504020204" pitchFamily="34" charset="0"/>
              </a:rPr>
              <a:t>Atalay</a:t>
            </a:r>
            <a:r>
              <a:rPr lang="en-GB" altLang="cy-GB" sz="1800" dirty="0" smtClean="0">
                <a:latin typeface="Lucida Sans" panose="020B0602030504020204" pitchFamily="34" charset="0"/>
              </a:rPr>
              <a:t>, Y. (2011) ‘Language assessment of non-handicapped twins at 5 years of age,’ </a:t>
            </a:r>
            <a:r>
              <a:rPr lang="en-GB" altLang="cy-GB" sz="1800" i="1" dirty="0" err="1" smtClean="0">
                <a:latin typeface="Lucida Sans" panose="020B0602030504020204" pitchFamily="34" charset="0"/>
              </a:rPr>
              <a:t>Pediatrics</a:t>
            </a:r>
            <a:r>
              <a:rPr lang="en-GB" altLang="cy-GB" sz="1800" i="1" dirty="0" smtClean="0">
                <a:latin typeface="Lucida Sans" panose="020B0602030504020204" pitchFamily="34" charset="0"/>
              </a:rPr>
              <a:t> International, </a:t>
            </a:r>
            <a:r>
              <a:rPr lang="en-GB" altLang="cy-GB" sz="1800" dirty="0" smtClean="0">
                <a:latin typeface="Lucida Sans" panose="020B0602030504020204" pitchFamily="34" charset="0"/>
              </a:rPr>
              <a:t>53, 6, pp. 944-949. [On-line]. Available at: </a:t>
            </a:r>
            <a:r>
              <a:rPr lang="en-GB" altLang="cy-GB" sz="1800" dirty="0" smtClean="0">
                <a:latin typeface="Lucida Sans" panose="020B0602030504020204" pitchFamily="34" charset="0"/>
                <a:hlinkClick r:id="rId3"/>
              </a:rPr>
              <a:t>http://web.b.ebscohost.com/ehost/pdfviewer/pdfviewer?sid=bd285169-01e6-4ebe-b547-3c50e845c50a%40sessionmgr113&amp;vid=2&amp;hid=117</a:t>
            </a:r>
            <a:r>
              <a:rPr lang="en-GB" altLang="cy-GB" sz="1800" dirty="0" smtClean="0">
                <a:latin typeface="Lucida Sans" panose="020B0602030504020204" pitchFamily="34" charset="0"/>
              </a:rPr>
              <a:t> [Accessed: February 26 2014].</a:t>
            </a:r>
          </a:p>
          <a:p>
            <a:pPr marL="0" indent="0" algn="just">
              <a:buFontTx/>
              <a:buNone/>
            </a:pPr>
            <a:endParaRPr lang="en-GB" altLang="cy-GB" sz="1800" dirty="0" smtClean="0">
              <a:latin typeface="Lucida Sans" panose="020B0602030504020204" pitchFamily="34" charset="0"/>
            </a:endParaRPr>
          </a:p>
          <a:p>
            <a:pPr marL="0" indent="0" algn="just">
              <a:buNone/>
            </a:pPr>
            <a:r>
              <a:rPr lang="en-GB" altLang="cy-GB" sz="1800" dirty="0" smtClean="0">
                <a:latin typeface="Lucida Sans" panose="020B0602030504020204" pitchFamily="34" charset="0"/>
              </a:rPr>
              <a:t>Haworth, C. M., Davis, O. S. and </a:t>
            </a:r>
            <a:r>
              <a:rPr lang="en-GB" altLang="cy-GB" sz="1800" dirty="0" err="1" smtClean="0">
                <a:latin typeface="Lucida Sans" panose="020B0602030504020204" pitchFamily="34" charset="0"/>
              </a:rPr>
              <a:t>Plomin</a:t>
            </a:r>
            <a:r>
              <a:rPr lang="en-GB" altLang="cy-GB" sz="1800" dirty="0" smtClean="0">
                <a:latin typeface="Lucida Sans" panose="020B0602030504020204" pitchFamily="34" charset="0"/>
              </a:rPr>
              <a:t>, R. (2013) ‘Twins Early Development Study (TEDS): a genetically sensitive investigation of cognitive and </a:t>
            </a:r>
            <a:r>
              <a:rPr lang="en-GB" altLang="cy-GB" sz="1800" dirty="0" err="1" smtClean="0">
                <a:latin typeface="Lucida Sans" panose="020B0602030504020204" pitchFamily="34" charset="0"/>
              </a:rPr>
              <a:t>behavioral</a:t>
            </a:r>
            <a:r>
              <a:rPr lang="en-GB" altLang="cy-GB" sz="1800" dirty="0" smtClean="0">
                <a:latin typeface="Lucida Sans" panose="020B0602030504020204" pitchFamily="34" charset="0"/>
              </a:rPr>
              <a:t> development from childhood to young adulthood,’ </a:t>
            </a:r>
            <a:r>
              <a:rPr lang="en-GB" altLang="cy-GB" sz="1800" i="1" dirty="0" smtClean="0">
                <a:latin typeface="Lucida Sans" panose="020B0602030504020204" pitchFamily="34" charset="0"/>
              </a:rPr>
              <a:t>Twin Research and Human Genetics</a:t>
            </a:r>
            <a:r>
              <a:rPr lang="en-GB" altLang="cy-GB" sz="1800" dirty="0" smtClean="0">
                <a:latin typeface="Lucida Sans" panose="020B0602030504020204" pitchFamily="34" charset="0"/>
              </a:rPr>
              <a:t>, 16, 1, pp. 117-125. [On-line]. Available at: https://www.cambridge.org/core/journals/twin-research-and-human-genetics/article/twins-early-development-study-teds-a-genetically-sensitive-investigation-of-cognitive-and-behavioral-development-from-childhood-to-young-adulthood/3FD2E8529903C1345C4CDE5E1D74FE83 [Accessed: February 26 2014].</a:t>
            </a:r>
          </a:p>
          <a:p>
            <a:pPr marL="0" indent="0" algn="just">
              <a:buFontTx/>
              <a:buNone/>
            </a:pPr>
            <a:endParaRPr lang="en-GB" altLang="cy-GB" sz="1800" dirty="0" smtClean="0">
              <a:latin typeface="Lucida Sans" panose="020B0602030504020204" pitchFamily="34" charset="0"/>
            </a:endParaRPr>
          </a:p>
        </p:txBody>
      </p:sp>
    </p:spTree>
    <p:extLst>
      <p:ext uri="{BB962C8B-B14F-4D97-AF65-F5344CB8AC3E}">
        <p14:creationId xmlns:p14="http://schemas.microsoft.com/office/powerpoint/2010/main" val="417998525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pPr algn="l"/>
            <a:r>
              <a:rPr lang="en-GB" altLang="cy-GB" sz="4000" dirty="0" err="1" smtClean="0">
                <a:latin typeface="Lucida Sans" panose="020B0602030504020204" pitchFamily="34" charset="0"/>
              </a:rPr>
              <a:t>Clipiau</a:t>
            </a:r>
            <a:r>
              <a:rPr lang="en-GB" altLang="cy-GB" sz="4000" dirty="0" smtClean="0">
                <a:latin typeface="Lucida Sans" panose="020B0602030504020204" pitchFamily="34" charset="0"/>
              </a:rPr>
              <a:t> a </a:t>
            </a:r>
            <a:r>
              <a:rPr lang="en-GB" altLang="cy-GB" sz="4000" dirty="0" err="1" smtClean="0">
                <a:latin typeface="Lucida Sans" panose="020B0602030504020204" pitchFamily="34" charset="0"/>
              </a:rPr>
              <a:t>thrafodaeth</a:t>
            </a:r>
            <a:r>
              <a:rPr lang="en-GB" altLang="cy-GB" sz="4000" dirty="0" smtClean="0">
                <a:latin typeface="Lucida Sans" panose="020B0602030504020204" pitchFamily="34" charset="0"/>
              </a:rPr>
              <a:t/>
            </a:r>
            <a:br>
              <a:rPr lang="en-GB" altLang="cy-GB" sz="4000" dirty="0" smtClean="0">
                <a:latin typeface="Lucida Sans" panose="020B0602030504020204" pitchFamily="34" charset="0"/>
              </a:rPr>
            </a:br>
            <a:r>
              <a:rPr lang="en-GB" altLang="cy-GB" sz="4000" dirty="0" smtClean="0">
                <a:solidFill>
                  <a:srgbClr val="0000FF"/>
                </a:solidFill>
                <a:latin typeface="Lucida Sans" panose="020B0602030504020204" pitchFamily="34" charset="0"/>
              </a:rPr>
              <a:t>Clips and discussion</a:t>
            </a:r>
            <a:endParaRPr lang="cy-GB" altLang="cy-GB" sz="4000" dirty="0" smtClean="0">
              <a:solidFill>
                <a:srgbClr val="0000FF"/>
              </a:solidFill>
              <a:latin typeface="Lucida Sans" panose="020B0602030504020204" pitchFamily="34" charset="0"/>
            </a:endParaRPr>
          </a:p>
        </p:txBody>
      </p:sp>
      <p:sp>
        <p:nvSpPr>
          <p:cNvPr id="18435" name="Content Placeholder 1"/>
          <p:cNvSpPr>
            <a:spLocks noGrp="1"/>
          </p:cNvSpPr>
          <p:nvPr>
            <p:ph idx="1"/>
          </p:nvPr>
        </p:nvSpPr>
        <p:spPr/>
        <p:txBody>
          <a:bodyPr/>
          <a:lstStyle/>
          <a:p>
            <a:pPr marL="0" indent="0">
              <a:buFontTx/>
              <a:buNone/>
            </a:pPr>
            <a:r>
              <a:rPr lang="en-US" altLang="cy-GB" smtClean="0">
                <a:latin typeface="Lucida Sans" panose="020B0602030504020204" pitchFamily="34" charset="0"/>
                <a:hlinkClick r:id="rId3"/>
              </a:rPr>
              <a:t>14 month old twins baby talk</a:t>
            </a:r>
          </a:p>
          <a:p>
            <a:pPr marL="0" indent="0" algn="r">
              <a:buFontTx/>
              <a:buNone/>
            </a:pPr>
            <a:endParaRPr lang="en-US" altLang="cy-GB" sz="1800" smtClean="0">
              <a:latin typeface="Lucida Sans" panose="020B0602030504020204" pitchFamily="34" charset="0"/>
              <a:hlinkClick r:id="rId3"/>
            </a:endParaRPr>
          </a:p>
          <a:p>
            <a:pPr marL="0" indent="0" algn="r">
              <a:buFontTx/>
              <a:buNone/>
            </a:pPr>
            <a:r>
              <a:rPr lang="en-US" altLang="cy-GB" sz="1800" smtClean="0">
                <a:solidFill>
                  <a:srgbClr val="000000"/>
                </a:solidFill>
                <a:latin typeface="Lucida Sans" panose="020B0602030504020204" pitchFamily="34" charset="0"/>
              </a:rPr>
              <a:t>(You Tube, 2010)</a:t>
            </a:r>
            <a:endParaRPr lang="cy-GB" altLang="cy-GB" sz="1800" smtClean="0">
              <a:solidFill>
                <a:srgbClr val="000000"/>
              </a:solidFill>
              <a:latin typeface="Lucida Sans" panose="020B0602030504020204" pitchFamily="34" charset="0"/>
            </a:endParaRPr>
          </a:p>
          <a:p>
            <a:pPr marL="0" indent="0">
              <a:buFontTx/>
              <a:buNone/>
            </a:pPr>
            <a:r>
              <a:rPr lang="en-US" altLang="cy-GB" smtClean="0">
                <a:latin typeface="Lucida Sans" panose="020B0602030504020204" pitchFamily="34" charset="0"/>
                <a:hlinkClick r:id="rId4"/>
              </a:rPr>
              <a:t>Talking Twin Babies - PART 2 - OFFICIAL VIDEO - YouTube</a:t>
            </a:r>
            <a:endParaRPr lang="en-US" altLang="cy-GB" smtClean="0">
              <a:latin typeface="Lucida Sans" panose="020B0602030504020204" pitchFamily="34" charset="0"/>
              <a:hlinkClick r:id="rId3"/>
            </a:endParaRPr>
          </a:p>
          <a:p>
            <a:pPr marL="0" indent="0" algn="r">
              <a:buFontTx/>
              <a:buNone/>
            </a:pPr>
            <a:r>
              <a:rPr lang="en-US" altLang="cy-GB" sz="1800" smtClean="0">
                <a:latin typeface="Lucida Sans" panose="020B0602030504020204" pitchFamily="34" charset="0"/>
              </a:rPr>
              <a:t>(You Tube, 2011)</a:t>
            </a:r>
            <a:endParaRPr lang="cy-GB" altLang="cy-GB" sz="1800" smtClean="0">
              <a:latin typeface="Lucida Sans" panose="020B0602030504020204" pitchFamily="34" charset="0"/>
            </a:endParaRPr>
          </a:p>
        </p:txBody>
      </p:sp>
    </p:spTree>
    <p:extLst>
      <p:ext uri="{BB962C8B-B14F-4D97-AF65-F5344CB8AC3E}">
        <p14:creationId xmlns:p14="http://schemas.microsoft.com/office/powerpoint/2010/main" val="400043350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0"/>
            <a:ext cx="7886700" cy="997419"/>
          </a:xfrm>
        </p:spPr>
        <p:txBody>
          <a:bodyPr>
            <a:normAutofit/>
          </a:bodyPr>
          <a:lstStyle/>
          <a:p>
            <a:r>
              <a:rPr lang="cy-GB" altLang="cy-GB" sz="3200" dirty="0" smtClean="0">
                <a:latin typeface="Lucida Sans" panose="020B0602030504020204" pitchFamily="34" charset="0"/>
              </a:rPr>
              <a:t>Nifer o lyfrau</a:t>
            </a:r>
            <a:br>
              <a:rPr lang="cy-GB" altLang="cy-GB" sz="3200" dirty="0" smtClean="0">
                <a:latin typeface="Lucida Sans" panose="020B0602030504020204" pitchFamily="34" charset="0"/>
              </a:rPr>
            </a:br>
            <a:r>
              <a:rPr lang="en-GB" altLang="cy-GB" sz="3200" dirty="0" smtClean="0">
                <a:solidFill>
                  <a:srgbClr val="0000FF"/>
                </a:solidFill>
                <a:latin typeface="Lucida Sans" panose="020B0602030504020204" pitchFamily="34" charset="0"/>
              </a:rPr>
              <a:t>Number of books</a:t>
            </a:r>
            <a:endParaRPr lang="en-GB" sz="1800" dirty="0"/>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39675" y="1556792"/>
            <a:ext cx="3528269" cy="3267621"/>
          </a:xfrm>
        </p:spPr>
      </p:pic>
      <p:sp>
        <p:nvSpPr>
          <p:cNvPr id="6" name="Content Placeholder 5"/>
          <p:cNvSpPr>
            <a:spLocks noGrp="1"/>
          </p:cNvSpPr>
          <p:nvPr>
            <p:ph sz="half" idx="2"/>
          </p:nvPr>
        </p:nvSpPr>
        <p:spPr>
          <a:xfrm>
            <a:off x="4211960" y="1340769"/>
            <a:ext cx="4752528" cy="4248472"/>
          </a:xfrm>
        </p:spPr>
        <p:txBody>
          <a:bodyPr>
            <a:normAutofit fontScale="70000" lnSpcReduction="20000"/>
          </a:bodyPr>
          <a:lstStyle/>
          <a:p>
            <a:r>
              <a:rPr lang="en-GB" dirty="0" err="1" smtClean="0">
                <a:latin typeface="Lucida Sans" panose="020B0602030504020204" pitchFamily="34" charset="0"/>
              </a:rPr>
              <a:t>Bron</a:t>
            </a:r>
            <a:r>
              <a:rPr lang="en-GB" dirty="0" smtClean="0">
                <a:latin typeface="Lucida Sans" panose="020B0602030504020204" pitchFamily="34" charset="0"/>
              </a:rPr>
              <a:t> 400,000 o </a:t>
            </a:r>
            <a:r>
              <a:rPr lang="en-GB" dirty="0" err="1" smtClean="0">
                <a:latin typeface="Lucida Sans" panose="020B0602030504020204" pitchFamily="34" charset="0"/>
              </a:rPr>
              <a:t>blant</a:t>
            </a:r>
            <a:r>
              <a:rPr lang="en-GB" dirty="0" smtClean="0">
                <a:latin typeface="Lucida Sans" panose="020B0602030504020204" pitchFamily="34" charset="0"/>
              </a:rPr>
              <a:t> </a:t>
            </a:r>
            <a:r>
              <a:rPr lang="en-GB" dirty="0" err="1" smtClean="0">
                <a:latin typeface="Lucida Sans" panose="020B0602030504020204" pitchFamily="34" charset="0"/>
              </a:rPr>
              <a:t>heb</a:t>
            </a:r>
            <a:r>
              <a:rPr lang="en-GB" dirty="0" smtClean="0">
                <a:latin typeface="Lucida Sans" panose="020B0602030504020204" pitchFamily="34" charset="0"/>
              </a:rPr>
              <a:t> </a:t>
            </a:r>
            <a:r>
              <a:rPr lang="en-GB" dirty="0" err="1" smtClean="0">
                <a:latin typeface="Lucida Sans" panose="020B0602030504020204" pitchFamily="34" charset="0"/>
              </a:rPr>
              <a:t>lyfrau</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y </a:t>
            </a:r>
            <a:r>
              <a:rPr lang="en-GB" dirty="0" err="1" smtClean="0">
                <a:latin typeface="Lucida Sans" panose="020B0602030504020204" pitchFamily="34" charset="0"/>
              </a:rPr>
              <a:t>cartref</a:t>
            </a:r>
            <a:endParaRPr lang="en-GB" dirty="0" smtClean="0">
              <a:latin typeface="Lucida Sans" panose="020B0602030504020204" pitchFamily="34" charset="0"/>
            </a:endParaRPr>
          </a:p>
          <a:p>
            <a:r>
              <a:rPr lang="en-GB" dirty="0" smtClean="0">
                <a:solidFill>
                  <a:srgbClr val="0000FF"/>
                </a:solidFill>
                <a:latin typeface="Lucida Sans" panose="020B0602030504020204" pitchFamily="34" charset="0"/>
              </a:rPr>
              <a:t>Almost </a:t>
            </a:r>
            <a:r>
              <a:rPr lang="en-GB" dirty="0">
                <a:solidFill>
                  <a:srgbClr val="0000FF"/>
                </a:solidFill>
                <a:latin typeface="Lucida Sans" panose="020B0602030504020204" pitchFamily="34" charset="0"/>
              </a:rPr>
              <a:t>400,000 children do not have books at </a:t>
            </a:r>
            <a:r>
              <a:rPr lang="en-GB" dirty="0" smtClean="0">
                <a:solidFill>
                  <a:srgbClr val="0000FF"/>
                </a:solidFill>
                <a:latin typeface="Lucida Sans" panose="020B0602030504020204" pitchFamily="34" charset="0"/>
              </a:rPr>
              <a:t>home</a:t>
            </a:r>
          </a:p>
          <a:p>
            <a:r>
              <a:rPr lang="en-GB" dirty="0" smtClean="0">
                <a:latin typeface="Lucida Sans" panose="020B0602030504020204" pitchFamily="34" charset="0"/>
              </a:rPr>
              <a:t>Plant </a:t>
            </a:r>
            <a:r>
              <a:rPr lang="en-GB" dirty="0" err="1" smtClean="0">
                <a:latin typeface="Lucida Sans" panose="020B0602030504020204" pitchFamily="34" charset="0"/>
              </a:rPr>
              <a:t>sydd</a:t>
            </a:r>
            <a:r>
              <a:rPr lang="en-GB" dirty="0" smtClean="0">
                <a:latin typeface="Lucida Sans" panose="020B0602030504020204" pitchFamily="34" charset="0"/>
              </a:rPr>
              <a:t> </a:t>
            </a:r>
            <a:r>
              <a:rPr lang="en-GB" dirty="0" err="1" smtClean="0">
                <a:latin typeface="Lucida Sans" panose="020B0602030504020204" pitchFamily="34" charset="0"/>
              </a:rPr>
              <a:t>berchen</a:t>
            </a:r>
            <a:r>
              <a:rPr lang="en-GB" dirty="0" smtClean="0">
                <a:latin typeface="Lucida Sans" panose="020B0602030504020204" pitchFamily="34" charset="0"/>
              </a:rPr>
              <a:t> </a:t>
            </a:r>
            <a:r>
              <a:rPr lang="en-GB" dirty="0" err="1" smtClean="0">
                <a:latin typeface="Lucida Sans" panose="020B0602030504020204" pitchFamily="34" charset="0"/>
              </a:rPr>
              <a:t>llyfrau</a:t>
            </a:r>
            <a:r>
              <a:rPr lang="en-GB" dirty="0" smtClean="0">
                <a:latin typeface="Lucida Sans" panose="020B0602030504020204" pitchFamily="34" charset="0"/>
              </a:rPr>
              <a:t> </a:t>
            </a:r>
            <a:r>
              <a:rPr lang="en-GB" dirty="0" err="1" smtClean="0">
                <a:latin typeface="Lucida Sans" panose="020B0602030504020204" pitchFamily="34" charset="0"/>
              </a:rPr>
              <a:t>fwy</a:t>
            </a:r>
            <a:r>
              <a:rPr lang="en-GB" dirty="0" smtClean="0">
                <a:latin typeface="Lucida Sans" panose="020B0602030504020204" pitchFamily="34" charset="0"/>
              </a:rPr>
              <a:t> </a:t>
            </a:r>
            <a:r>
              <a:rPr lang="en-GB" dirty="0" err="1" smtClean="0">
                <a:latin typeface="Lucida Sans" panose="020B0602030504020204" pitchFamily="34" charset="0"/>
              </a:rPr>
              <a:t>na</a:t>
            </a:r>
            <a:r>
              <a:rPr lang="en-GB" dirty="0" smtClean="0">
                <a:latin typeface="Lucida Sans" panose="020B0602030504020204" pitchFamily="34" charset="0"/>
              </a:rPr>
              <a:t> 6 </a:t>
            </a:r>
            <a:r>
              <a:rPr lang="en-GB" dirty="0" err="1" smtClean="0">
                <a:latin typeface="Lucida Sans" panose="020B0602030504020204" pitchFamily="34" charset="0"/>
              </a:rPr>
              <a:t>gwaith</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debygol</a:t>
            </a:r>
            <a:r>
              <a:rPr lang="en-GB" dirty="0" smtClean="0">
                <a:latin typeface="Lucida Sans" panose="020B0602030504020204" pitchFamily="34" charset="0"/>
              </a:rPr>
              <a:t> o </a:t>
            </a:r>
            <a:r>
              <a:rPr lang="en-GB" dirty="0" err="1" smtClean="0">
                <a:latin typeface="Lucida Sans" panose="020B0602030504020204" pitchFamily="34" charset="0"/>
              </a:rPr>
              <a:t>fod</a:t>
            </a:r>
            <a:r>
              <a:rPr lang="en-GB" dirty="0" smtClean="0">
                <a:latin typeface="Lucida Sans" panose="020B0602030504020204" pitchFamily="34" charset="0"/>
              </a:rPr>
              <a:t> ag </a:t>
            </a:r>
            <a:r>
              <a:rPr lang="en-GB" dirty="0" err="1" smtClean="0">
                <a:latin typeface="Lucida Sans" panose="020B0602030504020204" pitchFamily="34" charset="0"/>
              </a:rPr>
              <a:t>oedran</a:t>
            </a:r>
            <a:r>
              <a:rPr lang="en-GB" dirty="0" smtClean="0">
                <a:latin typeface="Lucida Sans" panose="020B0602030504020204" pitchFamily="34" charset="0"/>
              </a:rPr>
              <a:t> </a:t>
            </a:r>
            <a:r>
              <a:rPr lang="en-GB" dirty="0" err="1" smtClean="0">
                <a:latin typeface="Lucida Sans" panose="020B0602030504020204" pitchFamily="34" charset="0"/>
              </a:rPr>
              <a:t>darllen</a:t>
            </a:r>
            <a:r>
              <a:rPr lang="en-GB" dirty="0" smtClean="0">
                <a:latin typeface="Lucida Sans" panose="020B0602030504020204" pitchFamily="34" charset="0"/>
              </a:rPr>
              <a:t> </a:t>
            </a:r>
            <a:r>
              <a:rPr lang="en-GB" dirty="0" err="1" smtClean="0">
                <a:latin typeface="Lucida Sans" panose="020B0602030504020204" pitchFamily="34" charset="0"/>
              </a:rPr>
              <a:t>uwch</a:t>
            </a:r>
            <a:r>
              <a:rPr lang="en-GB" dirty="0" smtClean="0">
                <a:latin typeface="Lucida Sans" panose="020B0602030504020204" pitchFamily="34" charset="0"/>
              </a:rPr>
              <a:t> </a:t>
            </a:r>
            <a:r>
              <a:rPr lang="en-GB" dirty="0" err="1" smtClean="0">
                <a:latin typeface="Lucida Sans" panose="020B0602030504020204" pitchFamily="34" charset="0"/>
              </a:rPr>
              <a:t>na’r</a:t>
            </a:r>
            <a:r>
              <a:rPr lang="en-GB" dirty="0" smtClean="0">
                <a:latin typeface="Lucida Sans" panose="020B0602030504020204" pitchFamily="34" charset="0"/>
              </a:rPr>
              <a:t> </a:t>
            </a:r>
            <a:r>
              <a:rPr lang="en-GB" dirty="0" err="1" smtClean="0">
                <a:latin typeface="Lucida Sans" panose="020B0602030504020204" pitchFamily="34" charset="0"/>
              </a:rPr>
              <a:t>disgwyl</a:t>
            </a:r>
            <a:endParaRPr lang="en-GB" dirty="0" smtClean="0">
              <a:latin typeface="Lucida Sans" panose="020B0602030504020204" pitchFamily="34" charset="0"/>
            </a:endParaRPr>
          </a:p>
          <a:p>
            <a:r>
              <a:rPr lang="en-GB" dirty="0" smtClean="0">
                <a:solidFill>
                  <a:srgbClr val="0000FF"/>
                </a:solidFill>
                <a:latin typeface="Lucida Sans" panose="020B0602030504020204" pitchFamily="34" charset="0"/>
              </a:rPr>
              <a:t>Children </a:t>
            </a:r>
            <a:r>
              <a:rPr lang="en-GB" dirty="0">
                <a:solidFill>
                  <a:srgbClr val="0000FF"/>
                </a:solidFill>
                <a:latin typeface="Lucida Sans" panose="020B0602030504020204" pitchFamily="34" charset="0"/>
              </a:rPr>
              <a:t>who </a:t>
            </a:r>
            <a:r>
              <a:rPr lang="en-GB" dirty="0" smtClean="0">
                <a:solidFill>
                  <a:srgbClr val="0000FF"/>
                </a:solidFill>
                <a:latin typeface="Lucida Sans" panose="020B0602030504020204" pitchFamily="34" charset="0"/>
              </a:rPr>
              <a:t>own</a:t>
            </a:r>
            <a:r>
              <a:rPr lang="en-GB" dirty="0">
                <a:solidFill>
                  <a:srgbClr val="0000FF"/>
                </a:solidFill>
                <a:latin typeface="Lucida Sans" panose="020B0602030504020204" pitchFamily="34" charset="0"/>
              </a:rPr>
              <a:t> </a:t>
            </a:r>
            <a:r>
              <a:rPr lang="en-GB" dirty="0" smtClean="0">
                <a:solidFill>
                  <a:srgbClr val="0000FF"/>
                </a:solidFill>
                <a:latin typeface="Lucida Sans" panose="020B0602030504020204" pitchFamily="34" charset="0"/>
              </a:rPr>
              <a:t>books</a:t>
            </a:r>
            <a:r>
              <a:rPr lang="en-GB" dirty="0">
                <a:solidFill>
                  <a:srgbClr val="0000FF"/>
                </a:solidFill>
                <a:latin typeface="Lucida Sans" panose="020B0602030504020204" pitchFamily="34" charset="0"/>
              </a:rPr>
              <a:t> are more than </a:t>
            </a:r>
            <a:r>
              <a:rPr lang="en-GB" dirty="0" smtClean="0">
                <a:solidFill>
                  <a:srgbClr val="0000FF"/>
                </a:solidFill>
                <a:latin typeface="Lucida Sans" panose="020B0602030504020204" pitchFamily="34" charset="0"/>
              </a:rPr>
              <a:t>6 times likely </a:t>
            </a:r>
            <a:r>
              <a:rPr lang="en-GB" dirty="0">
                <a:solidFill>
                  <a:srgbClr val="0000FF"/>
                </a:solidFill>
                <a:latin typeface="Lucida Sans" panose="020B0602030504020204" pitchFamily="34" charset="0"/>
              </a:rPr>
              <a:t>to have a </a:t>
            </a:r>
            <a:r>
              <a:rPr lang="en-GB" dirty="0" smtClean="0">
                <a:solidFill>
                  <a:srgbClr val="0000FF"/>
                </a:solidFill>
                <a:latin typeface="Lucida Sans" panose="020B0602030504020204" pitchFamily="34" charset="0"/>
              </a:rPr>
              <a:t>higher than expected reading age</a:t>
            </a:r>
          </a:p>
          <a:p>
            <a:r>
              <a:rPr lang="en-GB" dirty="0" smtClean="0">
                <a:latin typeface="Lucida Sans" panose="020B0602030504020204" pitchFamily="34" charset="0"/>
              </a:rPr>
              <a:t>Mae </a:t>
            </a:r>
            <a:r>
              <a:rPr lang="en-GB" dirty="0" err="1" smtClean="0">
                <a:latin typeface="Lucida Sans" panose="020B0602030504020204" pitchFamily="34" charset="0"/>
              </a:rPr>
              <a:t>tyfu</a:t>
            </a:r>
            <a:r>
              <a:rPr lang="en-GB" dirty="0" smtClean="0">
                <a:latin typeface="Lucida Sans" panose="020B0602030504020204" pitchFamily="34" charset="0"/>
              </a:rPr>
              <a:t> </a:t>
            </a:r>
            <a:r>
              <a:rPr lang="en-GB" dirty="0" err="1" smtClean="0">
                <a:latin typeface="Lucida Sans" panose="020B0602030504020204" pitchFamily="34" charset="0"/>
              </a:rPr>
              <a:t>i</a:t>
            </a:r>
            <a:r>
              <a:rPr lang="en-GB" dirty="0" smtClean="0">
                <a:latin typeface="Lucida Sans" panose="020B0602030504020204" pitchFamily="34" charset="0"/>
              </a:rPr>
              <a:t> </a:t>
            </a:r>
            <a:r>
              <a:rPr lang="en-GB" dirty="0" err="1" smtClean="0">
                <a:latin typeface="Lucida Sans" panose="020B0602030504020204" pitchFamily="34" charset="0"/>
              </a:rPr>
              <a:t>fyny</a:t>
            </a:r>
            <a:r>
              <a:rPr lang="en-GB" dirty="0" smtClean="0">
                <a:latin typeface="Lucida Sans" panose="020B0602030504020204" pitchFamily="34" charset="0"/>
              </a:rPr>
              <a:t> </a:t>
            </a:r>
            <a:r>
              <a:rPr lang="en-GB" dirty="0" err="1" smtClean="0">
                <a:latin typeface="Lucida Sans" panose="020B0602030504020204" pitchFamily="34" charset="0"/>
              </a:rPr>
              <a:t>mewn</a:t>
            </a:r>
            <a:r>
              <a:rPr lang="en-GB" dirty="0" smtClean="0">
                <a:latin typeface="Lucida Sans" panose="020B0602030504020204" pitchFamily="34" charset="0"/>
              </a:rPr>
              <a:t> t</a:t>
            </a:r>
            <a:r>
              <a:rPr lang="cy-GB" dirty="0" smtClean="0">
                <a:latin typeface="Times New Roman" panose="02020603050405020304" pitchFamily="18" charset="0"/>
                <a:cs typeface="Times New Roman" panose="02020603050405020304" pitchFamily="18" charset="0"/>
              </a:rPr>
              <a:t>ŷ</a:t>
            </a:r>
            <a:r>
              <a:rPr lang="en-GB" dirty="0" smtClean="0">
                <a:latin typeface="Lucida Sans" panose="020B0602030504020204" pitchFamily="34" charset="0"/>
              </a:rPr>
              <a:t> </a:t>
            </a:r>
            <a:r>
              <a:rPr lang="en-GB" dirty="0" err="1" smtClean="0">
                <a:latin typeface="Lucida Sans" panose="020B0602030504020204" pitchFamily="34" charset="0"/>
              </a:rPr>
              <a:t>sy’n</a:t>
            </a:r>
            <a:r>
              <a:rPr lang="en-GB" dirty="0" smtClean="0">
                <a:latin typeface="Lucida Sans" panose="020B0602030504020204" pitchFamily="34" charset="0"/>
              </a:rPr>
              <a:t> </a:t>
            </a:r>
            <a:r>
              <a:rPr lang="en-GB" dirty="0" err="1" smtClean="0">
                <a:latin typeface="Lucida Sans" panose="020B0602030504020204" pitchFamily="34" charset="0"/>
              </a:rPr>
              <a:t>llawn</a:t>
            </a:r>
            <a:r>
              <a:rPr lang="en-GB" dirty="0" smtClean="0">
                <a:latin typeface="Lucida Sans" panose="020B0602030504020204" pitchFamily="34" charset="0"/>
              </a:rPr>
              <a:t> </a:t>
            </a:r>
            <a:r>
              <a:rPr lang="en-GB" dirty="0" err="1" smtClean="0">
                <a:latin typeface="Lucida Sans" panose="020B0602030504020204" pitchFamily="34" charset="0"/>
              </a:rPr>
              <a:t>llyfrau</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hwb</a:t>
            </a:r>
            <a:r>
              <a:rPr lang="en-GB" dirty="0" smtClean="0">
                <a:latin typeface="Lucida Sans" panose="020B0602030504020204" pitchFamily="34" charset="0"/>
              </a:rPr>
              <a:t> </a:t>
            </a:r>
            <a:r>
              <a:rPr lang="en-GB" dirty="0" err="1" smtClean="0">
                <a:latin typeface="Lucida Sans" panose="020B0602030504020204" pitchFamily="34" charset="0"/>
              </a:rPr>
              <a:t>mawr</a:t>
            </a:r>
            <a:r>
              <a:rPr lang="en-GB" dirty="0" smtClean="0">
                <a:latin typeface="Lucida Sans" panose="020B0602030504020204" pitchFamily="34" charset="0"/>
              </a:rPr>
              <a:t> </a:t>
            </a:r>
            <a:r>
              <a:rPr lang="en-GB" dirty="0" err="1" smtClean="0">
                <a:latin typeface="Lucida Sans" panose="020B0602030504020204" pitchFamily="34" charset="0"/>
              </a:rPr>
              <a:t>i</a:t>
            </a:r>
            <a:r>
              <a:rPr lang="en-GB" dirty="0" smtClean="0">
                <a:latin typeface="Lucida Sans" panose="020B0602030504020204" pitchFamily="34" charset="0"/>
              </a:rPr>
              <a:t> </a:t>
            </a:r>
            <a:r>
              <a:rPr lang="en-GB" dirty="0" err="1" smtClean="0">
                <a:latin typeface="Lucida Sans" panose="020B0602030504020204" pitchFamily="34" charset="0"/>
              </a:rPr>
              <a:t>lythrennedd</a:t>
            </a:r>
            <a:r>
              <a:rPr lang="en-GB" dirty="0" smtClean="0">
                <a:latin typeface="Lucida Sans" panose="020B0602030504020204" pitchFamily="34" charset="0"/>
              </a:rPr>
              <a:t> a </a:t>
            </a:r>
            <a:r>
              <a:rPr lang="en-GB" dirty="0" err="1" smtClean="0">
                <a:latin typeface="Lucida Sans" panose="020B0602030504020204" pitchFamily="34" charset="0"/>
              </a:rPr>
              <a:t>rhifedd</a:t>
            </a:r>
            <a:endParaRPr lang="en-GB" dirty="0" smtClean="0">
              <a:latin typeface="Lucida Sans" panose="020B0602030504020204" pitchFamily="34" charset="0"/>
            </a:endParaRPr>
          </a:p>
          <a:p>
            <a:r>
              <a:rPr lang="en-GB" dirty="0">
                <a:solidFill>
                  <a:srgbClr val="0000FF"/>
                </a:solidFill>
                <a:latin typeface="Lucida Sans" panose="020B0602030504020204" pitchFamily="34" charset="0"/>
              </a:rPr>
              <a:t>Growing up in a house full of books is major boost to literacy and </a:t>
            </a:r>
            <a:r>
              <a:rPr lang="en-GB" dirty="0" smtClean="0">
                <a:solidFill>
                  <a:srgbClr val="0000FF"/>
                </a:solidFill>
                <a:latin typeface="Lucida Sans" panose="020B0602030504020204" pitchFamily="34" charset="0"/>
              </a:rPr>
              <a:t>numeracy</a:t>
            </a:r>
            <a:endParaRPr lang="en-GB" dirty="0">
              <a:solidFill>
                <a:srgbClr val="0000FF"/>
              </a:solidFill>
              <a:latin typeface="Lucida Sans" panose="020B0602030504020204" pitchFamily="34" charset="0"/>
            </a:endParaRPr>
          </a:p>
          <a:p>
            <a:endParaRPr lang="en-GB" dirty="0"/>
          </a:p>
        </p:txBody>
      </p:sp>
      <p:sp>
        <p:nvSpPr>
          <p:cNvPr id="3" name="TextBox 2"/>
          <p:cNvSpPr txBox="1"/>
          <p:nvPr/>
        </p:nvSpPr>
        <p:spPr>
          <a:xfrm>
            <a:off x="467544" y="5085184"/>
            <a:ext cx="2795958" cy="369332"/>
          </a:xfrm>
          <a:prstGeom prst="rect">
            <a:avLst/>
          </a:prstGeom>
          <a:noFill/>
        </p:spPr>
        <p:txBody>
          <a:bodyPr wrap="none" rtlCol="0">
            <a:spAutoFit/>
          </a:bodyPr>
          <a:lstStyle/>
          <a:p>
            <a:r>
              <a:rPr lang="en-GB" dirty="0" smtClean="0">
                <a:latin typeface="Lucida Sans" panose="020B0602030504020204" pitchFamily="34" charset="0"/>
              </a:rPr>
              <a:t>(Source: </a:t>
            </a:r>
            <a:r>
              <a:rPr lang="en-GB" dirty="0" err="1" smtClean="0">
                <a:latin typeface="Lucida Sans" panose="020B0602030504020204" pitchFamily="34" charset="0"/>
              </a:rPr>
              <a:t>Deavita</a:t>
            </a:r>
            <a:r>
              <a:rPr lang="en-GB" dirty="0" smtClean="0">
                <a:latin typeface="Lucida Sans" panose="020B0602030504020204" pitchFamily="34" charset="0"/>
              </a:rPr>
              <a:t>, 2020)</a:t>
            </a:r>
            <a:endParaRPr lang="en-GB" dirty="0">
              <a:latin typeface="Lucida Sans" panose="020B0602030504020204" pitchFamily="34" charset="0"/>
            </a:endParaRPr>
          </a:p>
        </p:txBody>
      </p:sp>
    </p:spTree>
    <p:extLst>
      <p:ext uri="{BB962C8B-B14F-4D97-AF65-F5344CB8AC3E}">
        <p14:creationId xmlns:p14="http://schemas.microsoft.com/office/powerpoint/2010/main" val="235727180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0"/>
            <a:ext cx="7886700" cy="997419"/>
          </a:xfrm>
        </p:spPr>
        <p:txBody>
          <a:bodyPr>
            <a:normAutofit/>
          </a:bodyPr>
          <a:lstStyle/>
          <a:p>
            <a:r>
              <a:rPr lang="cy-GB" altLang="cy-GB" sz="3200" b="1" dirty="0" smtClean="0">
                <a:latin typeface="Lucida Sans" panose="020B0602030504020204" pitchFamily="34" charset="0"/>
              </a:rPr>
              <a:t>CHAOS Scale</a:t>
            </a:r>
            <a:endParaRPr lang="en-GB" sz="1800" b="1" dirty="0"/>
          </a:p>
        </p:txBody>
      </p:sp>
      <p:sp>
        <p:nvSpPr>
          <p:cNvPr id="5" name="Content Placeholder 4"/>
          <p:cNvSpPr>
            <a:spLocks noGrp="1"/>
          </p:cNvSpPr>
          <p:nvPr>
            <p:ph sz="half" idx="1"/>
          </p:nvPr>
        </p:nvSpPr>
        <p:spPr>
          <a:xfrm>
            <a:off x="179512" y="1268760"/>
            <a:ext cx="4392488" cy="4752528"/>
          </a:xfrm>
        </p:spPr>
        <p:txBody>
          <a:bodyPr>
            <a:noAutofit/>
          </a:bodyPr>
          <a:lstStyle/>
          <a:p>
            <a:pPr>
              <a:defRPr/>
            </a:pPr>
            <a:r>
              <a:rPr lang="en-GB" dirty="0" smtClean="0">
                <a:latin typeface="Lucida Sans" panose="020B0602030504020204" pitchFamily="34" charset="0"/>
              </a:rPr>
              <a:t>CHAOS </a:t>
            </a:r>
            <a:r>
              <a:rPr lang="en-GB" dirty="0">
                <a:latin typeface="Lucida Sans" panose="020B0602030504020204" pitchFamily="34" charset="0"/>
              </a:rPr>
              <a:t>- </a:t>
            </a:r>
            <a:r>
              <a:rPr lang="en-GB" dirty="0" err="1">
                <a:latin typeface="Lucida Sans" panose="020B0602030504020204" pitchFamily="34" charset="0"/>
              </a:rPr>
              <a:t>Graddfa</a:t>
            </a:r>
            <a:r>
              <a:rPr lang="en-GB" dirty="0">
                <a:latin typeface="Lucida Sans" panose="020B0602030504020204" pitchFamily="34" charset="0"/>
              </a:rPr>
              <a:t> </a:t>
            </a:r>
            <a:r>
              <a:rPr lang="en-GB" dirty="0" err="1">
                <a:latin typeface="Lucida Sans" panose="020B0602030504020204" pitchFamily="34" charset="0"/>
              </a:rPr>
              <a:t>Dryswch</a:t>
            </a:r>
            <a:r>
              <a:rPr lang="en-GB" dirty="0">
                <a:latin typeface="Lucida Sans" panose="020B0602030504020204" pitchFamily="34" charset="0"/>
              </a:rPr>
              <a:t>, </a:t>
            </a:r>
            <a:r>
              <a:rPr lang="en-GB" dirty="0" err="1" smtClean="0">
                <a:latin typeface="Lucida Sans" panose="020B0602030504020204" pitchFamily="34" charset="0"/>
              </a:rPr>
              <a:t>Mwstwr</a:t>
            </a:r>
            <a:r>
              <a:rPr lang="en-GB" dirty="0" smtClean="0">
                <a:latin typeface="Lucida Sans" panose="020B0602030504020204" pitchFamily="34" charset="0"/>
              </a:rPr>
              <a:t> </a:t>
            </a:r>
            <a:r>
              <a:rPr lang="en-GB" dirty="0">
                <a:latin typeface="Lucida Sans" panose="020B0602030504020204" pitchFamily="34" charset="0"/>
              </a:rPr>
              <a:t>a </a:t>
            </a:r>
            <a:r>
              <a:rPr lang="en-GB" dirty="0" err="1">
                <a:latin typeface="Lucida Sans" panose="020B0602030504020204" pitchFamily="34" charset="0"/>
              </a:rPr>
              <a:t>Threfn</a:t>
            </a:r>
            <a:r>
              <a:rPr lang="en-GB" dirty="0">
                <a:latin typeface="Lucida Sans" panose="020B0602030504020204" pitchFamily="34" charset="0"/>
              </a:rPr>
              <a:t> </a:t>
            </a:r>
            <a:endParaRPr lang="en-GB" dirty="0" smtClean="0">
              <a:latin typeface="Lucida Sans" panose="020B0602030504020204" pitchFamily="34" charset="0"/>
            </a:endParaRPr>
          </a:p>
          <a:p>
            <a:pPr>
              <a:defRPr/>
            </a:pPr>
            <a:r>
              <a:rPr lang="en-GB" dirty="0" err="1" smtClean="0">
                <a:latin typeface="Lucida Sans" panose="020B0602030504020204" pitchFamily="34" charset="0"/>
              </a:rPr>
              <a:t>Holiadur</a:t>
            </a:r>
            <a:r>
              <a:rPr lang="en-GB" dirty="0" smtClean="0">
                <a:latin typeface="Lucida Sans" panose="020B0602030504020204" pitchFamily="34" charset="0"/>
              </a:rPr>
              <a:t> </a:t>
            </a:r>
            <a:r>
              <a:rPr lang="en-GB" dirty="0" err="1" smtClean="0">
                <a:latin typeface="Lucida Sans" panose="020B0602030504020204" pitchFamily="34" charset="0"/>
              </a:rPr>
              <a:t>ar</a:t>
            </a:r>
            <a:r>
              <a:rPr lang="en-GB" dirty="0" smtClean="0">
                <a:latin typeface="Lucida Sans" panose="020B0602030504020204" pitchFamily="34" charset="0"/>
              </a:rPr>
              <a:t> </a:t>
            </a:r>
            <a:r>
              <a:rPr lang="en-GB" dirty="0" err="1" smtClean="0">
                <a:latin typeface="Lucida Sans" panose="020B0602030504020204" pitchFamily="34" charset="0"/>
              </a:rPr>
              <a:t>gyfer</a:t>
            </a:r>
            <a:r>
              <a:rPr lang="en-GB" dirty="0" smtClean="0">
                <a:latin typeface="Lucida Sans" panose="020B0602030504020204" pitchFamily="34" charset="0"/>
              </a:rPr>
              <a:t> </a:t>
            </a:r>
            <a:r>
              <a:rPr lang="en-GB" dirty="0" err="1" smtClean="0">
                <a:latin typeface="Lucida Sans" panose="020B0602030504020204" pitchFamily="34" charset="0"/>
              </a:rPr>
              <a:t>rieni</a:t>
            </a:r>
            <a:endParaRPr lang="en-GB" dirty="0" smtClean="0">
              <a:latin typeface="Lucida Sans" panose="020B0602030504020204" pitchFamily="34" charset="0"/>
            </a:endParaRPr>
          </a:p>
          <a:p>
            <a:pPr>
              <a:defRPr/>
            </a:pPr>
            <a:r>
              <a:rPr lang="en-GB" dirty="0" err="1" smtClean="0">
                <a:latin typeface="Lucida Sans" panose="020B0602030504020204" pitchFamily="34" charset="0"/>
              </a:rPr>
              <a:t>Wedi'i</a:t>
            </a:r>
            <a:r>
              <a:rPr lang="en-GB" dirty="0" smtClean="0">
                <a:latin typeface="Lucida Sans" panose="020B0602030504020204" pitchFamily="34" charset="0"/>
              </a:rPr>
              <a:t> </a:t>
            </a:r>
            <a:r>
              <a:rPr lang="en-GB" dirty="0" err="1">
                <a:latin typeface="Lucida Sans" panose="020B0602030504020204" pitchFamily="34" charset="0"/>
              </a:rPr>
              <a:t>gynllunio</a:t>
            </a:r>
            <a:r>
              <a:rPr lang="en-GB" dirty="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asesu</a:t>
            </a:r>
            <a:r>
              <a:rPr lang="en-GB" dirty="0">
                <a:latin typeface="Lucida Sans" panose="020B0602030504020204" pitchFamily="34" charset="0"/>
              </a:rPr>
              <a:t> </a:t>
            </a:r>
            <a:r>
              <a:rPr lang="en-GB" dirty="0" err="1">
                <a:latin typeface="Lucida Sans" panose="020B0602030504020204" pitchFamily="34" charset="0"/>
              </a:rPr>
              <a:t>lefel</a:t>
            </a:r>
            <a:r>
              <a:rPr lang="en-GB" dirty="0">
                <a:latin typeface="Lucida Sans" panose="020B0602030504020204" pitchFamily="34" charset="0"/>
              </a:rPr>
              <a:t> y </a:t>
            </a:r>
            <a:r>
              <a:rPr lang="en-GB" dirty="0" err="1">
                <a:latin typeface="Lucida Sans" panose="020B0602030504020204" pitchFamily="34" charset="0"/>
              </a:rPr>
              <a:t>dryswch</a:t>
            </a:r>
            <a:r>
              <a:rPr lang="en-GB" dirty="0">
                <a:latin typeface="Lucida Sans" panose="020B0602030504020204" pitchFamily="34" charset="0"/>
              </a:rPr>
              <a:t> </a:t>
            </a:r>
            <a:r>
              <a:rPr lang="en-GB" dirty="0" err="1">
                <a:latin typeface="Lucida Sans" panose="020B0602030504020204" pitchFamily="34" charset="0"/>
              </a:rPr>
              <a:t>a'r</a:t>
            </a:r>
            <a:r>
              <a:rPr lang="en-GB" dirty="0">
                <a:latin typeface="Lucida Sans" panose="020B0602030504020204" pitchFamily="34" charset="0"/>
              </a:rPr>
              <a:t> </a:t>
            </a:r>
            <a:r>
              <a:rPr lang="en-GB" dirty="0" err="1">
                <a:latin typeface="Lucida Sans" panose="020B0602030504020204" pitchFamily="34" charset="0"/>
              </a:rPr>
              <a:t>anhrefn</a:t>
            </a:r>
            <a:r>
              <a:rPr lang="en-GB" dirty="0">
                <a:latin typeface="Lucida Sans" panose="020B0602030504020204" pitchFamily="34" charset="0"/>
              </a:rPr>
              <a:t> </a:t>
            </a:r>
            <a:r>
              <a:rPr lang="en-GB" dirty="0" err="1">
                <a:latin typeface="Lucida Sans" panose="020B0602030504020204" pitchFamily="34" charset="0"/>
              </a:rPr>
              <a:t>yng</a:t>
            </a:r>
            <a:r>
              <a:rPr lang="en-GB" dirty="0">
                <a:latin typeface="Lucida Sans" panose="020B0602030504020204" pitchFamily="34" charset="0"/>
              </a:rPr>
              <a:t> </a:t>
            </a:r>
            <a:r>
              <a:rPr lang="en-GB" dirty="0" err="1">
                <a:latin typeface="Lucida Sans" panose="020B0602030504020204" pitchFamily="34" charset="0"/>
              </a:rPr>
              <a:t>nghartref</a:t>
            </a:r>
            <a:r>
              <a:rPr lang="en-GB" dirty="0">
                <a:latin typeface="Lucida Sans" panose="020B0602030504020204" pitchFamily="34" charset="0"/>
              </a:rPr>
              <a:t> </a:t>
            </a:r>
            <a:r>
              <a:rPr lang="en-GB" dirty="0" err="1">
                <a:latin typeface="Lucida Sans" panose="020B0602030504020204" pitchFamily="34" charset="0"/>
              </a:rPr>
              <a:t>plentyn</a:t>
            </a:r>
            <a:endParaRPr lang="cy-GB" altLang="cy-GB" sz="2400" i="1" dirty="0">
              <a:latin typeface="Lucida Sans" pitchFamily="34" charset="0"/>
            </a:endParaRPr>
          </a:p>
        </p:txBody>
      </p:sp>
      <p:sp>
        <p:nvSpPr>
          <p:cNvPr id="6" name="Content Placeholder 5"/>
          <p:cNvSpPr>
            <a:spLocks noGrp="1"/>
          </p:cNvSpPr>
          <p:nvPr>
            <p:ph sz="half" idx="2"/>
          </p:nvPr>
        </p:nvSpPr>
        <p:spPr>
          <a:xfrm>
            <a:off x="4648200" y="1268759"/>
            <a:ext cx="4316288" cy="4320481"/>
          </a:xfrm>
        </p:spPr>
        <p:txBody>
          <a:bodyPr>
            <a:normAutofit fontScale="92500" lnSpcReduction="10000"/>
          </a:bodyPr>
          <a:lstStyle/>
          <a:p>
            <a:pPr>
              <a:defRPr/>
            </a:pPr>
            <a:r>
              <a:rPr lang="en-GB" sz="3200" dirty="0" smtClean="0">
                <a:solidFill>
                  <a:srgbClr val="0000FF"/>
                </a:solidFill>
                <a:latin typeface="Lucida Sans" panose="020B0602040502020204" pitchFamily="34" charset="0"/>
              </a:rPr>
              <a:t>CHAOS – Confusion, Hubbub and Order scale</a:t>
            </a:r>
          </a:p>
          <a:p>
            <a:pPr>
              <a:defRPr/>
            </a:pPr>
            <a:r>
              <a:rPr lang="en-GB" altLang="cy-GB" sz="3200" dirty="0">
                <a:solidFill>
                  <a:srgbClr val="0000FF"/>
                </a:solidFill>
                <a:latin typeface="Lucida Sans" panose="020B0602040502020204" pitchFamily="34" charset="0"/>
              </a:rPr>
              <a:t>Questionnaire completed by </a:t>
            </a:r>
            <a:r>
              <a:rPr lang="en-GB" altLang="cy-GB" sz="3200" dirty="0" smtClean="0">
                <a:solidFill>
                  <a:srgbClr val="0000FF"/>
                </a:solidFill>
                <a:latin typeface="Lucida Sans" panose="020B0602040502020204" pitchFamily="34" charset="0"/>
              </a:rPr>
              <a:t>parents</a:t>
            </a:r>
            <a:endParaRPr lang="en-GB" sz="3200" dirty="0" smtClean="0">
              <a:solidFill>
                <a:srgbClr val="0000FF"/>
              </a:solidFill>
              <a:latin typeface="Lucida Sans" panose="020B0602040502020204" pitchFamily="34" charset="0"/>
            </a:endParaRPr>
          </a:p>
          <a:p>
            <a:pPr>
              <a:defRPr/>
            </a:pPr>
            <a:r>
              <a:rPr lang="en-GB" sz="3200" dirty="0" smtClean="0">
                <a:solidFill>
                  <a:srgbClr val="0000FF"/>
                </a:solidFill>
                <a:latin typeface="Lucida Sans" panose="020B0602040502020204" pitchFamily="34" charset="0"/>
              </a:rPr>
              <a:t>Designed to assess level of confusion and disorganisation in a child’s home</a:t>
            </a:r>
            <a:endParaRPr lang="en-GB" altLang="cy-GB" sz="3200" dirty="0" smtClean="0">
              <a:solidFill>
                <a:srgbClr val="0000FF"/>
              </a:solidFill>
              <a:latin typeface="Lucida Sans" panose="020B0602040502020204" pitchFamily="34" charset="0"/>
            </a:endParaRPr>
          </a:p>
        </p:txBody>
      </p:sp>
    </p:spTree>
    <p:extLst>
      <p:ext uri="{BB962C8B-B14F-4D97-AF65-F5344CB8AC3E}">
        <p14:creationId xmlns:p14="http://schemas.microsoft.com/office/powerpoint/2010/main" val="275703665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1"/>
            <a:ext cx="7886700" cy="637380"/>
          </a:xfrm>
        </p:spPr>
        <p:txBody>
          <a:bodyPr>
            <a:normAutofit/>
          </a:bodyPr>
          <a:lstStyle/>
          <a:p>
            <a:r>
              <a:rPr lang="cy-GB" altLang="cy-GB" sz="3200" b="1" dirty="0" smtClean="0">
                <a:latin typeface="Lucida Sans" panose="020B0602030504020204" pitchFamily="34" charset="0"/>
              </a:rPr>
              <a:t>CHAOS Scale</a:t>
            </a:r>
            <a:endParaRPr lang="en-GB" sz="1800" b="1" dirty="0"/>
          </a:p>
        </p:txBody>
      </p:sp>
      <p:sp>
        <p:nvSpPr>
          <p:cNvPr id="5" name="Content Placeholder 4"/>
          <p:cNvSpPr>
            <a:spLocks noGrp="1"/>
          </p:cNvSpPr>
          <p:nvPr>
            <p:ph sz="half" idx="1"/>
          </p:nvPr>
        </p:nvSpPr>
        <p:spPr>
          <a:xfrm>
            <a:off x="179512" y="980728"/>
            <a:ext cx="4392488" cy="4608513"/>
          </a:xfrm>
        </p:spPr>
        <p:txBody>
          <a:bodyPr>
            <a:noAutofit/>
          </a:bodyPr>
          <a:lstStyle/>
          <a:p>
            <a:pPr>
              <a:defRPr/>
            </a:pPr>
            <a:r>
              <a:rPr lang="en-GB" sz="1800" dirty="0" err="1" smtClean="0">
                <a:latin typeface="Lucida Sans" panose="020B0602030504020204" pitchFamily="34" charset="0"/>
              </a:rPr>
              <a:t>lefelau</a:t>
            </a:r>
            <a:r>
              <a:rPr lang="en-GB" sz="1800" dirty="0" smtClean="0">
                <a:latin typeface="Lucida Sans" panose="020B0602030504020204" pitchFamily="34" charset="0"/>
              </a:rPr>
              <a:t> </a:t>
            </a:r>
            <a:r>
              <a:rPr lang="en-GB" sz="1800" dirty="0" err="1">
                <a:latin typeface="Lucida Sans" panose="020B0602030504020204" pitchFamily="34" charset="0"/>
              </a:rPr>
              <a:t>uchel</a:t>
            </a:r>
            <a:r>
              <a:rPr lang="en-GB" sz="1800" dirty="0">
                <a:latin typeface="Lucida Sans" panose="020B0602030504020204" pitchFamily="34" charset="0"/>
              </a:rPr>
              <a:t> o </a:t>
            </a:r>
            <a:r>
              <a:rPr lang="en-GB" sz="1800" dirty="0" err="1">
                <a:latin typeface="Lucida Sans" panose="020B0602030504020204" pitchFamily="34" charset="0"/>
              </a:rPr>
              <a:t>ysgogiad</a:t>
            </a:r>
            <a:r>
              <a:rPr lang="en-GB" sz="1800" dirty="0">
                <a:latin typeface="Lucida Sans" panose="020B0602030504020204" pitchFamily="34" charset="0"/>
              </a:rPr>
              <a:t> </a:t>
            </a:r>
            <a:r>
              <a:rPr lang="en-GB" sz="1800" dirty="0" err="1" smtClean="0">
                <a:latin typeface="Lucida Sans" panose="020B0602030504020204" pitchFamily="34" charset="0"/>
              </a:rPr>
              <a:t>cefndirol</a:t>
            </a:r>
            <a:endParaRPr lang="en-GB" sz="1800" dirty="0" smtClean="0">
              <a:latin typeface="Lucida Sans" panose="020B0602030504020204" pitchFamily="34" charset="0"/>
            </a:endParaRPr>
          </a:p>
          <a:p>
            <a:pPr>
              <a:defRPr/>
            </a:pPr>
            <a:r>
              <a:rPr lang="en-GB" sz="1800" dirty="0" err="1" smtClean="0">
                <a:latin typeface="Lucida Sans" panose="020B0602030504020204" pitchFamily="34" charset="0"/>
              </a:rPr>
              <a:t>diffyg</a:t>
            </a:r>
            <a:r>
              <a:rPr lang="en-GB" sz="1800" dirty="0" smtClean="0">
                <a:latin typeface="Lucida Sans" panose="020B0602030504020204" pitchFamily="34" charset="0"/>
              </a:rPr>
              <a:t> </a:t>
            </a:r>
            <a:r>
              <a:rPr lang="en-GB" sz="1800" dirty="0" err="1">
                <a:latin typeface="Lucida Sans" panose="020B0602030504020204" pitchFamily="34" charset="0"/>
              </a:rPr>
              <a:t>arferion</a:t>
            </a:r>
            <a:r>
              <a:rPr lang="en-GB" sz="1800" dirty="0">
                <a:latin typeface="Lucida Sans" panose="020B0602030504020204" pitchFamily="34" charset="0"/>
              </a:rPr>
              <a:t> </a:t>
            </a:r>
            <a:r>
              <a:rPr lang="en-GB" sz="1800" dirty="0" err="1" smtClean="0">
                <a:latin typeface="Lucida Sans" panose="020B0602030504020204" pitchFamily="34" charset="0"/>
              </a:rPr>
              <a:t>teulu</a:t>
            </a:r>
            <a:endParaRPr lang="en-GB" sz="1800" dirty="0" smtClean="0">
              <a:latin typeface="Lucida Sans" panose="020B0602030504020204" pitchFamily="34" charset="0"/>
            </a:endParaRPr>
          </a:p>
          <a:p>
            <a:pPr>
              <a:defRPr/>
            </a:pPr>
            <a:r>
              <a:rPr lang="en-GB" sz="1800" dirty="0" err="1" smtClean="0">
                <a:latin typeface="Lucida Sans" panose="020B0602030504020204" pitchFamily="34" charset="0"/>
              </a:rPr>
              <a:t>absenoldeb</a:t>
            </a:r>
            <a:r>
              <a:rPr lang="en-GB" sz="1800" dirty="0" smtClean="0">
                <a:latin typeface="Lucida Sans" panose="020B0602030504020204" pitchFamily="34" charset="0"/>
              </a:rPr>
              <a:t> </a:t>
            </a:r>
            <a:r>
              <a:rPr lang="en-GB" sz="1800" dirty="0" err="1">
                <a:latin typeface="Lucida Sans" panose="020B0602030504020204" pitchFamily="34" charset="0"/>
              </a:rPr>
              <a:t>rhagweladwyedd</a:t>
            </a:r>
            <a:r>
              <a:rPr lang="en-GB" sz="1800" dirty="0">
                <a:latin typeface="Lucida Sans" panose="020B0602030504020204" pitchFamily="34" charset="0"/>
              </a:rPr>
              <a:t> a </a:t>
            </a:r>
            <a:r>
              <a:rPr lang="en-GB" sz="1800" dirty="0" err="1">
                <a:latin typeface="Lucida Sans" panose="020B0602030504020204" pitchFamily="34" charset="0"/>
              </a:rPr>
              <a:t>strwythur</a:t>
            </a:r>
            <a:r>
              <a:rPr lang="en-GB" sz="1800" dirty="0">
                <a:latin typeface="Lucida Sans" panose="020B0602030504020204" pitchFamily="34" charset="0"/>
              </a:rPr>
              <a:t> </a:t>
            </a:r>
            <a:r>
              <a:rPr lang="en-GB" sz="1800" dirty="0" err="1">
                <a:latin typeface="Lucida Sans" panose="020B0602030504020204" pitchFamily="34" charset="0"/>
              </a:rPr>
              <a:t>mewn</a:t>
            </a:r>
            <a:r>
              <a:rPr lang="en-GB" sz="1800" dirty="0">
                <a:latin typeface="Lucida Sans" panose="020B0602030504020204" pitchFamily="34" charset="0"/>
              </a:rPr>
              <a:t> </a:t>
            </a:r>
            <a:r>
              <a:rPr lang="en-GB" sz="1800" dirty="0" err="1" smtClean="0">
                <a:latin typeface="Lucida Sans" panose="020B0602030504020204" pitchFamily="34" charset="0"/>
              </a:rPr>
              <a:t>gweithgareddau</a:t>
            </a:r>
            <a:endParaRPr lang="en-GB" sz="1800" dirty="0" smtClean="0">
              <a:latin typeface="Lucida Sans" panose="020B0602030504020204" pitchFamily="34" charset="0"/>
            </a:endParaRPr>
          </a:p>
          <a:p>
            <a:pPr>
              <a:defRPr/>
            </a:pPr>
            <a:r>
              <a:rPr lang="en-GB" sz="1800" dirty="0" err="1" smtClean="0">
                <a:latin typeface="Lucida Sans" panose="020B0602030504020204" pitchFamily="34" charset="0"/>
              </a:rPr>
              <a:t>bywyd</a:t>
            </a:r>
            <a:r>
              <a:rPr lang="en-GB" sz="1800" dirty="0" smtClean="0">
                <a:latin typeface="Lucida Sans" panose="020B0602030504020204" pitchFamily="34" charset="0"/>
              </a:rPr>
              <a:t> </a:t>
            </a:r>
            <a:r>
              <a:rPr lang="en-GB" sz="1800" dirty="0" err="1" smtClean="0">
                <a:latin typeface="Lucida Sans" panose="020B0602030504020204" pitchFamily="34" charset="0"/>
              </a:rPr>
              <a:t>teuluol</a:t>
            </a:r>
            <a:r>
              <a:rPr lang="en-GB" sz="1800" dirty="0" smtClean="0">
                <a:latin typeface="Lucida Sans" panose="020B0602030504020204" pitchFamily="34" charset="0"/>
              </a:rPr>
              <a:t> </a:t>
            </a:r>
            <a:r>
              <a:rPr lang="en-GB" sz="1800" dirty="0" err="1" smtClean="0">
                <a:latin typeface="Lucida Sans" panose="020B0602030504020204" pitchFamily="34" charset="0"/>
              </a:rPr>
              <a:t>cyflym</a:t>
            </a:r>
            <a:r>
              <a:rPr lang="en-GB" sz="1800" dirty="0" smtClean="0">
                <a:latin typeface="Lucida Sans" panose="020B0602030504020204" pitchFamily="34" charset="0"/>
              </a:rPr>
              <a:t> </a:t>
            </a:r>
            <a:r>
              <a:rPr lang="en-GB" sz="1800" dirty="0" err="1" smtClean="0">
                <a:latin typeface="Lucida Sans" panose="020B0602030504020204" pitchFamily="34" charset="0"/>
              </a:rPr>
              <a:t>iawn</a:t>
            </a:r>
            <a:endParaRPr lang="en-GB" sz="1800" dirty="0" smtClean="0">
              <a:latin typeface="Lucida Sans" panose="020B0602030504020204" pitchFamily="34" charset="0"/>
            </a:endParaRPr>
          </a:p>
          <a:p>
            <a:pPr marL="0" indent="0">
              <a:buNone/>
              <a:defRPr/>
            </a:pPr>
            <a:endParaRPr lang="en-GB" sz="1800" b="1" dirty="0" smtClean="0">
              <a:latin typeface="Lucida Sans" panose="020B0602030504020204" pitchFamily="34" charset="0"/>
            </a:endParaRPr>
          </a:p>
          <a:p>
            <a:pPr marL="0" indent="0">
              <a:buNone/>
              <a:defRPr/>
            </a:pPr>
            <a:r>
              <a:rPr lang="en-GB" sz="1800" b="1" dirty="0" err="1" smtClean="0">
                <a:latin typeface="Lucida Sans" panose="020B0602030504020204" pitchFamily="34" charset="0"/>
              </a:rPr>
              <a:t>Canlyniadau</a:t>
            </a:r>
            <a:r>
              <a:rPr lang="en-GB" sz="1800" b="1" dirty="0" smtClean="0">
                <a:latin typeface="Lucida Sans" panose="020B0602030504020204" pitchFamily="34" charset="0"/>
              </a:rPr>
              <a:t>: </a:t>
            </a:r>
          </a:p>
          <a:p>
            <a:pPr>
              <a:defRPr/>
            </a:pPr>
            <a:r>
              <a:rPr lang="en-GB" sz="1800" dirty="0" err="1" smtClean="0">
                <a:latin typeface="Lucida Sans" panose="020B0602030504020204" pitchFamily="34" charset="0"/>
              </a:rPr>
              <a:t>canlyniadau</a:t>
            </a:r>
            <a:r>
              <a:rPr lang="en-GB" sz="1800" dirty="0" smtClean="0">
                <a:latin typeface="Lucida Sans" panose="020B0602030504020204" pitchFamily="34" charset="0"/>
              </a:rPr>
              <a:t> </a:t>
            </a:r>
            <a:r>
              <a:rPr lang="en-GB" sz="1800" dirty="0" err="1">
                <a:latin typeface="Lucida Sans" panose="020B0602030504020204" pitchFamily="34" charset="0"/>
              </a:rPr>
              <a:t>niweidiol</a:t>
            </a:r>
            <a:r>
              <a:rPr lang="en-GB" sz="1800" dirty="0">
                <a:latin typeface="Lucida Sans" panose="020B0602030504020204" pitchFamily="34" charset="0"/>
              </a:rPr>
              <a:t> </a:t>
            </a:r>
            <a:r>
              <a:rPr lang="en-GB" sz="1800" dirty="0" err="1">
                <a:latin typeface="Lucida Sans" panose="020B0602030504020204" pitchFamily="34" charset="0"/>
              </a:rPr>
              <a:t>plentyndod</a:t>
            </a:r>
            <a:r>
              <a:rPr lang="en-GB" sz="1800" dirty="0">
                <a:latin typeface="Lucida Sans" panose="020B0602030504020204" pitchFamily="34" charset="0"/>
              </a:rPr>
              <a:t> </a:t>
            </a:r>
            <a:endParaRPr lang="en-GB" sz="1800" dirty="0" smtClean="0">
              <a:latin typeface="Lucida Sans" panose="020B0602030504020204" pitchFamily="34" charset="0"/>
            </a:endParaRPr>
          </a:p>
          <a:p>
            <a:pPr>
              <a:defRPr/>
            </a:pPr>
            <a:r>
              <a:rPr lang="en-GB" sz="1800" dirty="0" err="1" smtClean="0">
                <a:latin typeface="Lucida Sans" panose="020B0602030504020204" pitchFamily="34" charset="0"/>
              </a:rPr>
              <a:t>gweithrediad</a:t>
            </a:r>
            <a:r>
              <a:rPr lang="en-GB" sz="1800" dirty="0" smtClean="0">
                <a:latin typeface="Lucida Sans" panose="020B0602030504020204" pitchFamily="34" charset="0"/>
              </a:rPr>
              <a:t> </a:t>
            </a:r>
            <a:r>
              <a:rPr lang="en-GB" sz="1800" dirty="0" err="1">
                <a:latin typeface="Lucida Sans" panose="020B0602030504020204" pitchFamily="34" charset="0"/>
              </a:rPr>
              <a:t>cymdeithasol-emosiynol</a:t>
            </a:r>
            <a:r>
              <a:rPr lang="en-GB" sz="1800" dirty="0">
                <a:latin typeface="Lucida Sans" panose="020B0602030504020204" pitchFamily="34" charset="0"/>
              </a:rPr>
              <a:t> </a:t>
            </a:r>
            <a:r>
              <a:rPr lang="en-GB" sz="1800" dirty="0" err="1" smtClean="0">
                <a:latin typeface="Lucida Sans" panose="020B0602030504020204" pitchFamily="34" charset="0"/>
              </a:rPr>
              <a:t>tlotach</a:t>
            </a:r>
            <a:endParaRPr lang="en-GB" sz="1800" dirty="0" smtClean="0">
              <a:latin typeface="Lucida Sans" panose="020B0602030504020204" pitchFamily="34" charset="0"/>
            </a:endParaRPr>
          </a:p>
          <a:p>
            <a:pPr>
              <a:defRPr/>
            </a:pPr>
            <a:r>
              <a:rPr lang="en-GB" sz="1800" dirty="0" err="1" smtClean="0">
                <a:latin typeface="Lucida Sans" panose="020B0602030504020204" pitchFamily="34" charset="0"/>
              </a:rPr>
              <a:t>datblygiad</a:t>
            </a:r>
            <a:r>
              <a:rPr lang="en-GB" sz="1800" dirty="0" smtClean="0">
                <a:latin typeface="Lucida Sans" panose="020B0602030504020204" pitchFamily="34" charset="0"/>
              </a:rPr>
              <a:t> </a:t>
            </a:r>
            <a:r>
              <a:rPr lang="en-GB" sz="1800" dirty="0" err="1" smtClean="0">
                <a:latin typeface="Lucida Sans" panose="020B0602030504020204" pitchFamily="34" charset="0"/>
              </a:rPr>
              <a:t>gwybyddol</a:t>
            </a:r>
            <a:endParaRPr lang="en-GB" sz="1800" dirty="0" smtClean="0">
              <a:latin typeface="Lucida Sans" panose="020B0602030504020204" pitchFamily="34" charset="0"/>
            </a:endParaRPr>
          </a:p>
          <a:p>
            <a:pPr>
              <a:defRPr/>
            </a:pPr>
            <a:r>
              <a:rPr lang="en-GB" sz="1800" dirty="0" err="1" smtClean="0">
                <a:latin typeface="Lucida Sans" panose="020B0602030504020204" pitchFamily="34" charset="0"/>
              </a:rPr>
              <a:t>cyflawniad</a:t>
            </a:r>
            <a:r>
              <a:rPr lang="en-GB" sz="1800" dirty="0" smtClean="0">
                <a:latin typeface="Lucida Sans" panose="020B0602030504020204" pitchFamily="34" charset="0"/>
              </a:rPr>
              <a:t> </a:t>
            </a:r>
            <a:r>
              <a:rPr lang="en-GB" sz="1800" dirty="0" err="1" smtClean="0">
                <a:latin typeface="Lucida Sans" panose="020B0602030504020204" pitchFamily="34" charset="0"/>
              </a:rPr>
              <a:t>academaidd</a:t>
            </a:r>
            <a:endParaRPr lang="en-GB" sz="1800" dirty="0" smtClean="0">
              <a:latin typeface="Lucida Sans" panose="020B0602030504020204" pitchFamily="34" charset="0"/>
            </a:endParaRPr>
          </a:p>
          <a:p>
            <a:pPr>
              <a:defRPr/>
            </a:pPr>
            <a:r>
              <a:rPr lang="en-GB" sz="1800" dirty="0" err="1" smtClean="0">
                <a:latin typeface="Lucida Sans" panose="020B0602030504020204" pitchFamily="34" charset="0"/>
              </a:rPr>
              <a:t>problemau</a:t>
            </a:r>
            <a:r>
              <a:rPr lang="en-GB" sz="1800" dirty="0" smtClean="0">
                <a:latin typeface="Lucida Sans" panose="020B0602030504020204" pitchFamily="34" charset="0"/>
              </a:rPr>
              <a:t> </a:t>
            </a:r>
            <a:r>
              <a:rPr lang="en-GB" sz="1800" dirty="0" err="1">
                <a:latin typeface="Lucida Sans" panose="020B0602030504020204" pitchFamily="34" charset="0"/>
              </a:rPr>
              <a:t>ymddygiad</a:t>
            </a:r>
            <a:endParaRPr lang="cy-GB" altLang="cy-GB" sz="1800" i="1" dirty="0">
              <a:latin typeface="Lucida Sans" pitchFamily="34" charset="0"/>
            </a:endParaRPr>
          </a:p>
        </p:txBody>
      </p:sp>
      <p:sp>
        <p:nvSpPr>
          <p:cNvPr id="6" name="Content Placeholder 5"/>
          <p:cNvSpPr>
            <a:spLocks noGrp="1"/>
          </p:cNvSpPr>
          <p:nvPr>
            <p:ph sz="half" idx="2"/>
          </p:nvPr>
        </p:nvSpPr>
        <p:spPr>
          <a:xfrm>
            <a:off x="4648200" y="980729"/>
            <a:ext cx="4316288" cy="4608512"/>
          </a:xfrm>
        </p:spPr>
        <p:txBody>
          <a:bodyPr>
            <a:normAutofit fontScale="70000" lnSpcReduction="20000"/>
          </a:bodyPr>
          <a:lstStyle/>
          <a:p>
            <a:pPr>
              <a:defRPr/>
            </a:pPr>
            <a:r>
              <a:rPr lang="en-GB" dirty="0">
                <a:solidFill>
                  <a:srgbClr val="0000FF"/>
                </a:solidFill>
                <a:latin typeface="Lucida Sans" panose="020B0602030504020204" pitchFamily="34" charset="0"/>
              </a:rPr>
              <a:t>high levels of background </a:t>
            </a:r>
            <a:r>
              <a:rPr lang="en-GB" dirty="0" smtClean="0">
                <a:solidFill>
                  <a:srgbClr val="0000FF"/>
                </a:solidFill>
                <a:latin typeface="Lucida Sans" panose="020B0602030504020204" pitchFamily="34" charset="0"/>
              </a:rPr>
              <a:t>stimulation</a:t>
            </a:r>
          </a:p>
          <a:p>
            <a:pPr>
              <a:defRPr/>
            </a:pPr>
            <a:r>
              <a:rPr lang="en-GB" dirty="0" smtClean="0">
                <a:solidFill>
                  <a:srgbClr val="0000FF"/>
                </a:solidFill>
                <a:latin typeface="Lucida Sans" panose="020B0602030504020204" pitchFamily="34" charset="0"/>
              </a:rPr>
              <a:t>lack </a:t>
            </a:r>
            <a:r>
              <a:rPr lang="en-GB" dirty="0">
                <a:solidFill>
                  <a:srgbClr val="0000FF"/>
                </a:solidFill>
                <a:latin typeface="Lucida Sans" panose="020B0602030504020204" pitchFamily="34" charset="0"/>
              </a:rPr>
              <a:t>of family </a:t>
            </a:r>
            <a:r>
              <a:rPr lang="en-GB" dirty="0" smtClean="0">
                <a:solidFill>
                  <a:srgbClr val="0000FF"/>
                </a:solidFill>
                <a:latin typeface="Lucida Sans" panose="020B0602030504020204" pitchFamily="34" charset="0"/>
              </a:rPr>
              <a:t>routines</a:t>
            </a:r>
          </a:p>
          <a:p>
            <a:pPr>
              <a:defRPr/>
            </a:pPr>
            <a:r>
              <a:rPr lang="en-GB" dirty="0" smtClean="0">
                <a:solidFill>
                  <a:srgbClr val="0000FF"/>
                </a:solidFill>
                <a:latin typeface="Lucida Sans" panose="020B0602030504020204" pitchFamily="34" charset="0"/>
              </a:rPr>
              <a:t>absence </a:t>
            </a:r>
            <a:r>
              <a:rPr lang="en-GB" dirty="0">
                <a:solidFill>
                  <a:srgbClr val="0000FF"/>
                </a:solidFill>
                <a:latin typeface="Lucida Sans" panose="020B0602030504020204" pitchFamily="34" charset="0"/>
              </a:rPr>
              <a:t>of predictability and structure in daily </a:t>
            </a:r>
            <a:r>
              <a:rPr lang="en-GB" dirty="0" smtClean="0">
                <a:solidFill>
                  <a:srgbClr val="0000FF"/>
                </a:solidFill>
                <a:latin typeface="Lucida Sans" panose="020B0602030504020204" pitchFamily="34" charset="0"/>
              </a:rPr>
              <a:t>activities</a:t>
            </a:r>
          </a:p>
          <a:p>
            <a:pPr>
              <a:defRPr/>
            </a:pPr>
            <a:r>
              <a:rPr lang="en-GB" dirty="0" smtClean="0">
                <a:solidFill>
                  <a:srgbClr val="0000FF"/>
                </a:solidFill>
                <a:latin typeface="Lucida Sans" panose="020B0602030504020204" pitchFamily="34" charset="0"/>
              </a:rPr>
              <a:t>overly </a:t>
            </a:r>
            <a:r>
              <a:rPr lang="en-GB" dirty="0">
                <a:solidFill>
                  <a:srgbClr val="0000FF"/>
                </a:solidFill>
                <a:latin typeface="Lucida Sans" panose="020B0602030504020204" pitchFamily="34" charset="0"/>
              </a:rPr>
              <a:t>fast pace of family life </a:t>
            </a:r>
            <a:endParaRPr lang="en-GB" dirty="0" smtClean="0">
              <a:solidFill>
                <a:srgbClr val="0000FF"/>
              </a:solidFill>
              <a:latin typeface="Lucida Sans" panose="020B0602030504020204" pitchFamily="34" charset="0"/>
            </a:endParaRPr>
          </a:p>
          <a:p>
            <a:pPr marL="0" indent="0">
              <a:buNone/>
              <a:defRPr/>
            </a:pPr>
            <a:endParaRPr lang="en-GB" b="1" dirty="0" smtClean="0">
              <a:solidFill>
                <a:srgbClr val="0000FF"/>
              </a:solidFill>
              <a:latin typeface="Lucida Sans" panose="020B0602030504020204" pitchFamily="34" charset="0"/>
            </a:endParaRPr>
          </a:p>
          <a:p>
            <a:pPr marL="0" indent="0">
              <a:buNone/>
              <a:defRPr/>
            </a:pPr>
            <a:r>
              <a:rPr lang="en-GB" b="1" dirty="0" smtClean="0">
                <a:solidFill>
                  <a:srgbClr val="0000FF"/>
                </a:solidFill>
                <a:latin typeface="Lucida Sans" panose="020B0602030504020204" pitchFamily="34" charset="0"/>
              </a:rPr>
              <a:t>Results in:</a:t>
            </a:r>
          </a:p>
          <a:p>
            <a:pPr>
              <a:defRPr/>
            </a:pPr>
            <a:r>
              <a:rPr lang="en-GB" dirty="0" smtClean="0">
                <a:solidFill>
                  <a:srgbClr val="0000FF"/>
                </a:solidFill>
                <a:latin typeface="Lucida Sans" panose="020B0602030504020204" pitchFamily="34" charset="0"/>
              </a:rPr>
              <a:t>adverse </a:t>
            </a:r>
            <a:r>
              <a:rPr lang="en-GB" dirty="0">
                <a:solidFill>
                  <a:srgbClr val="0000FF"/>
                </a:solidFill>
                <a:latin typeface="Lucida Sans" panose="020B0602030504020204" pitchFamily="34" charset="0"/>
              </a:rPr>
              <a:t>childhood </a:t>
            </a:r>
            <a:r>
              <a:rPr lang="en-GB" dirty="0" smtClean="0">
                <a:solidFill>
                  <a:srgbClr val="0000FF"/>
                </a:solidFill>
                <a:latin typeface="Lucida Sans" panose="020B0602030504020204" pitchFamily="34" charset="0"/>
              </a:rPr>
              <a:t>outcomes</a:t>
            </a:r>
          </a:p>
          <a:p>
            <a:pPr>
              <a:defRPr/>
            </a:pPr>
            <a:r>
              <a:rPr lang="en-GB" dirty="0" smtClean="0">
                <a:solidFill>
                  <a:srgbClr val="0000FF"/>
                </a:solidFill>
                <a:latin typeface="Lucida Sans" panose="020B0602030504020204" pitchFamily="34" charset="0"/>
              </a:rPr>
              <a:t>poorer </a:t>
            </a:r>
            <a:r>
              <a:rPr lang="en-GB" dirty="0">
                <a:solidFill>
                  <a:srgbClr val="0000FF"/>
                </a:solidFill>
                <a:latin typeface="Lucida Sans" panose="020B0602030504020204" pitchFamily="34" charset="0"/>
              </a:rPr>
              <a:t>social-emotional </a:t>
            </a:r>
            <a:r>
              <a:rPr lang="en-GB" dirty="0" smtClean="0">
                <a:solidFill>
                  <a:srgbClr val="0000FF"/>
                </a:solidFill>
                <a:latin typeface="Lucida Sans" panose="020B0602030504020204" pitchFamily="34" charset="0"/>
              </a:rPr>
              <a:t>functioning</a:t>
            </a:r>
          </a:p>
          <a:p>
            <a:pPr>
              <a:defRPr/>
            </a:pPr>
            <a:r>
              <a:rPr lang="en-GB" dirty="0" smtClean="0">
                <a:solidFill>
                  <a:srgbClr val="0000FF"/>
                </a:solidFill>
                <a:latin typeface="Lucida Sans" panose="020B0602030504020204" pitchFamily="34" charset="0"/>
              </a:rPr>
              <a:t>cognitive development</a:t>
            </a:r>
          </a:p>
          <a:p>
            <a:pPr>
              <a:defRPr/>
            </a:pPr>
            <a:r>
              <a:rPr lang="en-GB" dirty="0" smtClean="0">
                <a:solidFill>
                  <a:srgbClr val="0000FF"/>
                </a:solidFill>
                <a:latin typeface="Lucida Sans" panose="020B0602030504020204" pitchFamily="34" charset="0"/>
              </a:rPr>
              <a:t>academic achievement</a:t>
            </a:r>
          </a:p>
          <a:p>
            <a:pPr>
              <a:defRPr/>
            </a:pPr>
            <a:r>
              <a:rPr lang="en-GB" dirty="0" smtClean="0">
                <a:solidFill>
                  <a:srgbClr val="0000FF"/>
                </a:solidFill>
                <a:latin typeface="Lucida Sans" panose="020B0602030504020204" pitchFamily="34" charset="0"/>
              </a:rPr>
              <a:t>behavioural </a:t>
            </a:r>
            <a:r>
              <a:rPr lang="en-GB" dirty="0">
                <a:solidFill>
                  <a:srgbClr val="0000FF"/>
                </a:solidFill>
                <a:latin typeface="Lucida Sans" panose="020B0602030504020204" pitchFamily="34" charset="0"/>
              </a:rPr>
              <a:t>problems</a:t>
            </a:r>
            <a:endParaRPr lang="en-GB" altLang="cy-GB" sz="3200" dirty="0"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362012502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0"/>
            <a:ext cx="7886700" cy="997419"/>
          </a:xfrm>
        </p:spPr>
        <p:txBody>
          <a:bodyPr>
            <a:normAutofit/>
          </a:bodyPr>
          <a:lstStyle/>
          <a:p>
            <a:r>
              <a:rPr lang="cy-GB" altLang="cy-GB" sz="3200" dirty="0" smtClean="0">
                <a:latin typeface="Lucida Sans" panose="020B0602030504020204" pitchFamily="34" charset="0"/>
              </a:rPr>
              <a:t>Hyd hirach bwydo o’r fron</a:t>
            </a:r>
            <a:br>
              <a:rPr lang="cy-GB" altLang="cy-GB" sz="3200" dirty="0" smtClean="0">
                <a:latin typeface="Lucida Sans" panose="020B0602030504020204" pitchFamily="34" charset="0"/>
              </a:rPr>
            </a:br>
            <a:r>
              <a:rPr lang="cy-GB" altLang="cy-GB" sz="3200" dirty="0" err="1" smtClean="0">
                <a:solidFill>
                  <a:srgbClr val="0000FF"/>
                </a:solidFill>
                <a:latin typeface="Lucida Sans" panose="020B0602030504020204" pitchFamily="34" charset="0"/>
              </a:rPr>
              <a:t>Increased</a:t>
            </a:r>
            <a:r>
              <a:rPr lang="cy-GB" altLang="cy-GB" sz="3200" dirty="0" smtClean="0">
                <a:solidFill>
                  <a:srgbClr val="0000FF"/>
                </a:solidFill>
                <a:latin typeface="Lucida Sans" panose="020B0602030504020204" pitchFamily="34" charset="0"/>
              </a:rPr>
              <a:t> </a:t>
            </a:r>
            <a:r>
              <a:rPr lang="cy-GB" altLang="cy-GB" sz="3200" dirty="0" err="1" smtClean="0">
                <a:solidFill>
                  <a:srgbClr val="0000FF"/>
                </a:solidFill>
                <a:latin typeface="Lucida Sans" panose="020B0602030504020204" pitchFamily="34" charset="0"/>
              </a:rPr>
              <a:t>duration</a:t>
            </a:r>
            <a:r>
              <a:rPr lang="cy-GB" altLang="cy-GB" sz="3200" dirty="0" smtClean="0">
                <a:solidFill>
                  <a:srgbClr val="0000FF"/>
                </a:solidFill>
                <a:latin typeface="Lucida Sans" panose="020B0602030504020204" pitchFamily="34" charset="0"/>
              </a:rPr>
              <a:t> of </a:t>
            </a:r>
            <a:r>
              <a:rPr lang="cy-GB" altLang="cy-GB" sz="3200" dirty="0" err="1" smtClean="0">
                <a:solidFill>
                  <a:srgbClr val="0000FF"/>
                </a:solidFill>
                <a:latin typeface="Lucida Sans" panose="020B0602030504020204" pitchFamily="34" charset="0"/>
              </a:rPr>
              <a:t>breastfeeding</a:t>
            </a:r>
            <a:endParaRPr lang="en-GB" sz="1800" dirty="0">
              <a:solidFill>
                <a:srgbClr val="0000FF"/>
              </a:solidFill>
            </a:endParaRPr>
          </a:p>
        </p:txBody>
      </p:sp>
      <p:sp>
        <p:nvSpPr>
          <p:cNvPr id="5" name="Content Placeholder 4"/>
          <p:cNvSpPr>
            <a:spLocks noGrp="1"/>
          </p:cNvSpPr>
          <p:nvPr>
            <p:ph sz="half" idx="1"/>
          </p:nvPr>
        </p:nvSpPr>
        <p:spPr>
          <a:xfrm>
            <a:off x="179512" y="1484783"/>
            <a:ext cx="4392488" cy="4176465"/>
          </a:xfrm>
        </p:spPr>
        <p:txBody>
          <a:bodyPr>
            <a:noAutofit/>
          </a:bodyPr>
          <a:lstStyle/>
          <a:p>
            <a:pPr>
              <a:defRPr/>
            </a:pPr>
            <a:r>
              <a:rPr lang="en-GB" sz="2200" dirty="0" smtClean="0">
                <a:latin typeface="Lucida Sans" panose="020B0602030504020204" pitchFamily="34" charset="0"/>
              </a:rPr>
              <a:t>Mae </a:t>
            </a:r>
            <a:r>
              <a:rPr lang="en-GB" sz="2200" dirty="0" err="1">
                <a:latin typeface="Lucida Sans" panose="020B0602030504020204" pitchFamily="34" charset="0"/>
              </a:rPr>
              <a:t>gan</a:t>
            </a:r>
            <a:r>
              <a:rPr lang="en-GB" sz="2200" dirty="0">
                <a:latin typeface="Lucida Sans" panose="020B0602030504020204" pitchFamily="34" charset="0"/>
              </a:rPr>
              <a:t> </a:t>
            </a:r>
            <a:r>
              <a:rPr lang="en-GB" sz="2200" dirty="0" err="1">
                <a:latin typeface="Lucida Sans" panose="020B0602030504020204" pitchFamily="34" charset="0"/>
              </a:rPr>
              <a:t>laeth</a:t>
            </a:r>
            <a:r>
              <a:rPr lang="en-GB" sz="2200" dirty="0">
                <a:latin typeface="Lucida Sans" panose="020B0602030504020204" pitchFamily="34" charset="0"/>
              </a:rPr>
              <a:t> </a:t>
            </a:r>
            <a:r>
              <a:rPr lang="en-GB" sz="2200" dirty="0" err="1" smtClean="0">
                <a:latin typeface="Lucida Sans" panose="020B0602030504020204" pitchFamily="34" charset="0"/>
              </a:rPr>
              <a:t>o’r</a:t>
            </a:r>
            <a:r>
              <a:rPr lang="en-GB" sz="2200" dirty="0" smtClean="0">
                <a:latin typeface="Lucida Sans" panose="020B0602030504020204" pitchFamily="34" charset="0"/>
              </a:rPr>
              <a:t> </a:t>
            </a:r>
            <a:r>
              <a:rPr lang="en-GB" sz="2200" dirty="0" err="1">
                <a:latin typeface="Lucida Sans" panose="020B0602030504020204" pitchFamily="34" charset="0"/>
              </a:rPr>
              <a:t>fron</a:t>
            </a:r>
            <a:r>
              <a:rPr lang="en-GB" sz="2200" dirty="0">
                <a:latin typeface="Lucida Sans" panose="020B0602030504020204" pitchFamily="34" charset="0"/>
              </a:rPr>
              <a:t> </a:t>
            </a:r>
            <a:r>
              <a:rPr lang="en-GB" sz="2200" dirty="0" err="1">
                <a:latin typeface="Lucida Sans" panose="020B0602030504020204" pitchFamily="34" charset="0"/>
              </a:rPr>
              <a:t>gadwyn</a:t>
            </a:r>
            <a:r>
              <a:rPr lang="en-GB" sz="2200" dirty="0">
                <a:latin typeface="Lucida Sans" panose="020B0602030504020204" pitchFamily="34" charset="0"/>
              </a:rPr>
              <a:t> </a:t>
            </a:r>
            <a:r>
              <a:rPr lang="en-GB" sz="2200" dirty="0" err="1">
                <a:latin typeface="Lucida Sans" panose="020B0602030504020204" pitchFamily="34" charset="0"/>
              </a:rPr>
              <a:t>hir</a:t>
            </a:r>
            <a:r>
              <a:rPr lang="en-GB" sz="2200" dirty="0">
                <a:latin typeface="Lucida Sans" panose="020B0602030504020204" pitchFamily="34" charset="0"/>
              </a:rPr>
              <a:t> o </a:t>
            </a:r>
            <a:r>
              <a:rPr lang="en-GB" sz="2200" dirty="0" err="1">
                <a:latin typeface="Lucida Sans" panose="020B0602030504020204" pitchFamily="34" charset="0"/>
              </a:rPr>
              <a:t>asidau</a:t>
            </a:r>
            <a:r>
              <a:rPr lang="en-GB" sz="2200" dirty="0">
                <a:latin typeface="Lucida Sans" panose="020B0602030504020204" pitchFamily="34" charset="0"/>
              </a:rPr>
              <a:t> </a:t>
            </a:r>
            <a:r>
              <a:rPr lang="en-GB" sz="2200" dirty="0" err="1">
                <a:latin typeface="Lucida Sans" panose="020B0602030504020204" pitchFamily="34" charset="0"/>
              </a:rPr>
              <a:t>brasterog</a:t>
            </a:r>
            <a:r>
              <a:rPr lang="en-GB" sz="2200" dirty="0">
                <a:latin typeface="Lucida Sans" panose="020B0602030504020204" pitchFamily="34" charset="0"/>
              </a:rPr>
              <a:t> </a:t>
            </a:r>
            <a:r>
              <a:rPr lang="en-GB" sz="2200" dirty="0" err="1">
                <a:latin typeface="Lucida Sans" panose="020B0602030504020204" pitchFamily="34" charset="0"/>
              </a:rPr>
              <a:t>aml-annirlawn</a:t>
            </a:r>
            <a:r>
              <a:rPr lang="en-GB" sz="2200" dirty="0">
                <a:latin typeface="Lucida Sans" panose="020B0602030504020204" pitchFamily="34" charset="0"/>
              </a:rPr>
              <a:t> (</a:t>
            </a:r>
            <a:r>
              <a:rPr lang="en-GB" sz="2200" dirty="0" smtClean="0">
                <a:latin typeface="Lucida Sans" panose="020B0602030504020204" pitchFamily="34" charset="0"/>
              </a:rPr>
              <a:t>PUFAs) – dim </a:t>
            </a:r>
            <a:r>
              <a:rPr lang="en-GB" sz="2200" dirty="0" err="1" smtClean="0">
                <a:latin typeface="Lucida Sans" panose="020B0602030504020204" pitchFamily="34" charset="0"/>
              </a:rPr>
              <a:t>ar</a:t>
            </a:r>
            <a:r>
              <a:rPr lang="en-GB" sz="2200" dirty="0" smtClean="0">
                <a:latin typeface="Lucida Sans" panose="020B0602030504020204" pitchFamily="34" charset="0"/>
              </a:rPr>
              <a:t> </a:t>
            </a:r>
            <a:r>
              <a:rPr lang="en-GB" sz="2200" dirty="0" err="1" smtClean="0">
                <a:latin typeface="Lucida Sans" panose="020B0602030504020204" pitchFamily="34" charset="0"/>
              </a:rPr>
              <a:t>gael</a:t>
            </a:r>
            <a:r>
              <a:rPr lang="en-GB" sz="2200" dirty="0" smtClean="0">
                <a:latin typeface="Lucida Sans" panose="020B0602030504020204" pitchFamily="34" charset="0"/>
              </a:rPr>
              <a:t> </a:t>
            </a:r>
            <a:r>
              <a:rPr lang="en-GB" sz="2200" dirty="0" err="1" smtClean="0">
                <a:latin typeface="Lucida Sans" panose="020B0602030504020204" pitchFamily="34" charset="0"/>
              </a:rPr>
              <a:t>mewn</a:t>
            </a:r>
            <a:r>
              <a:rPr lang="en-GB" sz="2200" dirty="0" smtClean="0">
                <a:latin typeface="Lucida Sans" panose="020B0602030504020204" pitchFamily="34" charset="0"/>
              </a:rPr>
              <a:t> </a:t>
            </a:r>
            <a:r>
              <a:rPr lang="en-GB" sz="2200" dirty="0" err="1" smtClean="0">
                <a:latin typeface="Lucida Sans" panose="020B0602030504020204" pitchFamily="34" charset="0"/>
              </a:rPr>
              <a:t>llaeth</a:t>
            </a:r>
            <a:r>
              <a:rPr lang="en-GB" sz="2200" dirty="0" smtClean="0">
                <a:latin typeface="Lucida Sans" panose="020B0602030504020204" pitchFamily="34" charset="0"/>
              </a:rPr>
              <a:t> </a:t>
            </a:r>
            <a:r>
              <a:rPr lang="en-GB" sz="2200" dirty="0" err="1">
                <a:latin typeface="Lucida Sans" panose="020B0602030504020204" pitchFamily="34" charset="0"/>
              </a:rPr>
              <a:t>buwch</a:t>
            </a:r>
            <a:r>
              <a:rPr lang="en-GB" sz="2200" dirty="0">
                <a:latin typeface="Lucida Sans" panose="020B0602030504020204" pitchFamily="34" charset="0"/>
              </a:rPr>
              <a:t> </a:t>
            </a:r>
            <a:endParaRPr lang="en-GB" sz="2200" dirty="0" smtClean="0">
              <a:latin typeface="Lucida Sans" panose="020B0602030504020204" pitchFamily="34" charset="0"/>
            </a:endParaRPr>
          </a:p>
          <a:p>
            <a:pPr>
              <a:defRPr/>
            </a:pPr>
            <a:r>
              <a:rPr lang="en-GB" sz="2200" dirty="0" err="1" smtClean="0">
                <a:latin typeface="Lucida Sans" panose="020B0602030504020204" pitchFamily="34" charset="0"/>
              </a:rPr>
              <a:t>Crynodiad</a:t>
            </a:r>
            <a:r>
              <a:rPr lang="en-GB" sz="2200" dirty="0" smtClean="0">
                <a:latin typeface="Lucida Sans" panose="020B0602030504020204" pitchFamily="34" charset="0"/>
              </a:rPr>
              <a:t> </a:t>
            </a:r>
            <a:r>
              <a:rPr lang="en-GB" sz="2200" dirty="0" err="1">
                <a:latin typeface="Lucida Sans" panose="020B0602030504020204" pitchFamily="34" charset="0"/>
              </a:rPr>
              <a:t>uchel</a:t>
            </a:r>
            <a:r>
              <a:rPr lang="en-GB" sz="2200" dirty="0">
                <a:latin typeface="Lucida Sans" panose="020B0602030504020204" pitchFamily="34" charset="0"/>
              </a:rPr>
              <a:t> o </a:t>
            </a:r>
            <a:r>
              <a:rPr lang="en-GB" sz="2200" dirty="0" smtClean="0">
                <a:latin typeface="Lucida Sans" panose="020B0602030504020204" pitchFamily="34" charset="0"/>
              </a:rPr>
              <a:t>PUFAs </a:t>
            </a:r>
            <a:r>
              <a:rPr lang="en-GB" sz="2200" dirty="0" err="1" smtClean="0">
                <a:latin typeface="Lucida Sans" panose="020B0602030504020204" pitchFamily="34" charset="0"/>
              </a:rPr>
              <a:t>yn</a:t>
            </a:r>
            <a:r>
              <a:rPr lang="en-GB" sz="2200" dirty="0" smtClean="0">
                <a:latin typeface="Lucida Sans" panose="020B0602030504020204" pitchFamily="34" charset="0"/>
              </a:rPr>
              <a:t> </a:t>
            </a:r>
            <a:r>
              <a:rPr lang="en-GB" sz="2200" dirty="0">
                <a:latin typeface="Lucida Sans" panose="020B0602030504020204" pitchFamily="34" charset="0"/>
              </a:rPr>
              <a:t>yr </a:t>
            </a:r>
            <a:r>
              <a:rPr lang="en-GB" sz="2200" dirty="0" err="1">
                <a:latin typeface="Lucida Sans" panose="020B0602030504020204" pitchFamily="34" charset="0"/>
              </a:rPr>
              <a:t>ymennydd</a:t>
            </a:r>
            <a:r>
              <a:rPr lang="en-GB" sz="2200" dirty="0">
                <a:latin typeface="Lucida Sans" panose="020B0602030504020204" pitchFamily="34" charset="0"/>
              </a:rPr>
              <a:t> </a:t>
            </a:r>
            <a:r>
              <a:rPr lang="en-GB" sz="2200" dirty="0" err="1">
                <a:latin typeface="Lucida Sans" panose="020B0602030504020204" pitchFamily="34" charset="0"/>
              </a:rPr>
              <a:t>a'r</a:t>
            </a:r>
            <a:r>
              <a:rPr lang="en-GB" sz="2200" dirty="0">
                <a:latin typeface="Lucida Sans" panose="020B0602030504020204" pitchFamily="34" charset="0"/>
              </a:rPr>
              <a:t> retina </a:t>
            </a:r>
            <a:endParaRPr lang="en-GB" sz="2200" dirty="0" smtClean="0">
              <a:latin typeface="Lucida Sans" panose="020B0602030504020204" pitchFamily="34" charset="0"/>
            </a:endParaRPr>
          </a:p>
          <a:p>
            <a:pPr>
              <a:defRPr/>
            </a:pPr>
            <a:r>
              <a:rPr lang="en-GB" sz="2200" dirty="0" err="1">
                <a:latin typeface="Lucida Sans" panose="020B0602030504020204" pitchFamily="34" charset="0"/>
              </a:rPr>
              <a:t>A</a:t>
            </a:r>
            <a:r>
              <a:rPr lang="en-GB" sz="2200" dirty="0" err="1" smtClean="0">
                <a:latin typeface="Lucida Sans" panose="020B0602030504020204" pitchFamily="34" charset="0"/>
              </a:rPr>
              <a:t>rwain</a:t>
            </a:r>
            <a:r>
              <a:rPr lang="en-GB" sz="2200" dirty="0" smtClean="0">
                <a:latin typeface="Lucida Sans" panose="020B0602030504020204" pitchFamily="34" charset="0"/>
              </a:rPr>
              <a:t> </a:t>
            </a:r>
            <a:r>
              <a:rPr lang="en-GB" sz="2200" dirty="0">
                <a:latin typeface="Lucida Sans" panose="020B0602030504020204" pitchFamily="34" charset="0"/>
              </a:rPr>
              <a:t>at </a:t>
            </a:r>
            <a:r>
              <a:rPr lang="en-GB" sz="2200" dirty="0" err="1">
                <a:latin typeface="Lucida Sans" panose="020B0602030504020204" pitchFamily="34" charset="0"/>
              </a:rPr>
              <a:t>ddatblygiad</a:t>
            </a:r>
            <a:r>
              <a:rPr lang="en-GB" sz="2200" dirty="0">
                <a:latin typeface="Lucida Sans" panose="020B0602030504020204" pitchFamily="34" charset="0"/>
              </a:rPr>
              <a:t> </a:t>
            </a:r>
            <a:r>
              <a:rPr lang="en-GB" sz="2200" dirty="0" err="1">
                <a:latin typeface="Lucida Sans" panose="020B0602030504020204" pitchFamily="34" charset="0"/>
              </a:rPr>
              <a:t>gwybyddol</a:t>
            </a:r>
            <a:r>
              <a:rPr lang="en-GB" sz="2200" dirty="0">
                <a:latin typeface="Lucida Sans" panose="020B0602030504020204" pitchFamily="34" charset="0"/>
              </a:rPr>
              <a:t> ac </a:t>
            </a:r>
            <a:r>
              <a:rPr lang="en-GB" sz="2200" dirty="0" err="1" smtClean="0">
                <a:latin typeface="Lucida Sans" panose="020B0602030504020204" pitchFamily="34" charset="0"/>
              </a:rPr>
              <a:t>iaith</a:t>
            </a:r>
            <a:r>
              <a:rPr lang="en-GB" sz="2200" dirty="0" smtClean="0">
                <a:latin typeface="Lucida Sans" panose="020B0602030504020204" pitchFamily="34" charset="0"/>
              </a:rPr>
              <a:t> </a:t>
            </a:r>
            <a:r>
              <a:rPr lang="en-GB" sz="2200" dirty="0" err="1" smtClean="0">
                <a:latin typeface="Lucida Sans" panose="020B0602030504020204" pitchFamily="34" charset="0"/>
              </a:rPr>
              <a:t>sylweddol</a:t>
            </a:r>
            <a:r>
              <a:rPr lang="en-GB" sz="2200" dirty="0" smtClean="0">
                <a:latin typeface="Lucida Sans" panose="020B0602030504020204" pitchFamily="34" charset="0"/>
              </a:rPr>
              <a:t> </a:t>
            </a:r>
            <a:r>
              <a:rPr lang="en-GB" sz="2200" dirty="0" err="1">
                <a:latin typeface="Lucida Sans" panose="020B0602030504020204" pitchFamily="34" charset="0"/>
              </a:rPr>
              <a:t>mewn</a:t>
            </a:r>
            <a:r>
              <a:rPr lang="en-GB" sz="2200" dirty="0">
                <a:latin typeface="Lucida Sans" panose="020B0602030504020204" pitchFamily="34" charset="0"/>
              </a:rPr>
              <a:t> </a:t>
            </a:r>
            <a:r>
              <a:rPr lang="en-GB" sz="2200" dirty="0" err="1" smtClean="0">
                <a:latin typeface="Lucida Sans" panose="020B0602030504020204" pitchFamily="34" charset="0"/>
              </a:rPr>
              <a:t>babanod</a:t>
            </a:r>
            <a:endParaRPr lang="en-GB" sz="2200" dirty="0" smtClean="0">
              <a:latin typeface="Lucida Sans" panose="020B0602030504020204" pitchFamily="34" charset="0"/>
            </a:endParaRPr>
          </a:p>
          <a:p>
            <a:pPr>
              <a:defRPr/>
            </a:pPr>
            <a:r>
              <a:rPr lang="en-GB" sz="2200" dirty="0" err="1" smtClean="0">
                <a:latin typeface="Lucida Sans" panose="020B0602030504020204" pitchFamily="34" charset="0"/>
              </a:rPr>
              <a:t>Arwain</a:t>
            </a:r>
            <a:r>
              <a:rPr lang="en-GB" sz="2200" dirty="0" smtClean="0">
                <a:latin typeface="Lucida Sans" panose="020B0602030504020204" pitchFamily="34" charset="0"/>
              </a:rPr>
              <a:t> </a:t>
            </a:r>
            <a:r>
              <a:rPr lang="en-GB" sz="2200" dirty="0">
                <a:latin typeface="Lucida Sans" panose="020B0602030504020204" pitchFamily="34" charset="0"/>
              </a:rPr>
              <a:t>at </a:t>
            </a:r>
            <a:r>
              <a:rPr lang="en-GB" sz="2200" dirty="0" err="1">
                <a:latin typeface="Lucida Sans" panose="020B0602030504020204" pitchFamily="34" charset="0"/>
              </a:rPr>
              <a:t>amddiffyniad</a:t>
            </a:r>
            <a:r>
              <a:rPr lang="en-GB" sz="2200" dirty="0">
                <a:latin typeface="Lucida Sans" panose="020B0602030504020204" pitchFamily="34" charset="0"/>
              </a:rPr>
              <a:t> </a:t>
            </a:r>
            <a:r>
              <a:rPr lang="en-GB" sz="2200" dirty="0" err="1">
                <a:latin typeface="Lucida Sans" panose="020B0602030504020204" pitchFamily="34" charset="0"/>
              </a:rPr>
              <a:t>rhag</a:t>
            </a:r>
            <a:r>
              <a:rPr lang="en-GB" sz="2200" dirty="0">
                <a:latin typeface="Lucida Sans" panose="020B0602030504020204" pitchFamily="34" charset="0"/>
              </a:rPr>
              <a:t> </a:t>
            </a:r>
            <a:r>
              <a:rPr lang="en-GB" sz="2200" dirty="0" err="1" smtClean="0">
                <a:latin typeface="Lucida Sans" panose="020B0602030504020204" pitchFamily="34" charset="0"/>
              </a:rPr>
              <a:t>oediad</a:t>
            </a:r>
            <a:r>
              <a:rPr lang="en-GB" sz="2200" dirty="0" smtClean="0">
                <a:latin typeface="Lucida Sans" panose="020B0602030504020204" pitchFamily="34" charset="0"/>
              </a:rPr>
              <a:t> </a:t>
            </a:r>
            <a:r>
              <a:rPr lang="en-GB" sz="2200" dirty="0" err="1">
                <a:latin typeface="Lucida Sans" panose="020B0602030504020204" pitchFamily="34" charset="0"/>
              </a:rPr>
              <a:t>iaith</a:t>
            </a:r>
            <a:endParaRPr lang="cy-GB" altLang="cy-GB" sz="2200" i="1" dirty="0">
              <a:latin typeface="Lucida Sans" pitchFamily="34" charset="0"/>
            </a:endParaRPr>
          </a:p>
        </p:txBody>
      </p:sp>
      <p:sp>
        <p:nvSpPr>
          <p:cNvPr id="6" name="Content Placeholder 5"/>
          <p:cNvSpPr>
            <a:spLocks noGrp="1"/>
          </p:cNvSpPr>
          <p:nvPr>
            <p:ph sz="half" idx="2"/>
          </p:nvPr>
        </p:nvSpPr>
        <p:spPr>
          <a:xfrm>
            <a:off x="4648200" y="1484783"/>
            <a:ext cx="4316288" cy="4464497"/>
          </a:xfrm>
        </p:spPr>
        <p:txBody>
          <a:bodyPr>
            <a:normAutofit fontScale="77500" lnSpcReduction="20000"/>
          </a:bodyPr>
          <a:lstStyle/>
          <a:p>
            <a:pPr>
              <a:defRPr/>
            </a:pPr>
            <a:r>
              <a:rPr lang="en-GB" altLang="cy-GB" sz="3200" dirty="0" smtClean="0">
                <a:solidFill>
                  <a:srgbClr val="0000FF"/>
                </a:solidFill>
                <a:latin typeface="Lucida Sans" panose="020B0602040502020204" pitchFamily="34" charset="0"/>
              </a:rPr>
              <a:t>Breast milk has long chain of polyunsaturated fatty acids (PUFAs), not found in cow’s milk</a:t>
            </a:r>
          </a:p>
          <a:p>
            <a:pPr>
              <a:defRPr/>
            </a:pPr>
            <a:r>
              <a:rPr lang="en-GB" altLang="cy-GB" sz="3200" dirty="0" smtClean="0">
                <a:solidFill>
                  <a:srgbClr val="0000FF"/>
                </a:solidFill>
                <a:latin typeface="Lucida Sans" panose="020B0602040502020204" pitchFamily="34" charset="0"/>
              </a:rPr>
              <a:t>High concentration of PUFAs found in brain and retina</a:t>
            </a:r>
          </a:p>
          <a:p>
            <a:pPr>
              <a:defRPr/>
            </a:pPr>
            <a:r>
              <a:rPr lang="en-GB" altLang="cy-GB" sz="3200" dirty="0" smtClean="0">
                <a:solidFill>
                  <a:srgbClr val="0000FF"/>
                </a:solidFill>
                <a:latin typeface="Lucida Sans" panose="020B0602040502020204" pitchFamily="34" charset="0"/>
              </a:rPr>
              <a:t>Leads to significantly improved cognitive and language development in infants</a:t>
            </a:r>
          </a:p>
          <a:p>
            <a:pPr>
              <a:defRPr/>
            </a:pPr>
            <a:r>
              <a:rPr lang="en-GB" altLang="cy-GB" sz="3200" dirty="0" smtClean="0">
                <a:solidFill>
                  <a:srgbClr val="0000FF"/>
                </a:solidFill>
                <a:latin typeface="Lucida Sans" panose="020B0602040502020204" pitchFamily="34" charset="0"/>
              </a:rPr>
              <a:t>Leads to protection against language delay</a:t>
            </a:r>
          </a:p>
          <a:p>
            <a:pPr marL="0" indent="0" algn="r">
              <a:buNone/>
              <a:defRPr/>
            </a:pPr>
            <a:r>
              <a:rPr lang="en-GB" altLang="cy-GB" sz="2100" dirty="0" smtClean="0">
                <a:solidFill>
                  <a:srgbClr val="0000FF"/>
                </a:solidFill>
                <a:latin typeface="Lucida Sans" panose="020B0602040502020204" pitchFamily="34" charset="0"/>
              </a:rPr>
              <a:t>(Iqbal et al., 2017)</a:t>
            </a:r>
          </a:p>
        </p:txBody>
      </p:sp>
    </p:spTree>
    <p:extLst>
      <p:ext uri="{BB962C8B-B14F-4D97-AF65-F5344CB8AC3E}">
        <p14:creationId xmlns:p14="http://schemas.microsoft.com/office/powerpoint/2010/main" val="42697298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0"/>
            <a:ext cx="7886700" cy="997419"/>
          </a:xfrm>
        </p:spPr>
        <p:txBody>
          <a:bodyPr>
            <a:normAutofit/>
          </a:bodyPr>
          <a:lstStyle/>
          <a:p>
            <a:r>
              <a:rPr lang="cy-GB" altLang="cy-GB" sz="3200" dirty="0" smtClean="0">
                <a:latin typeface="Lucida Sans" panose="020B0602030504020204" pitchFamily="34" charset="0"/>
              </a:rPr>
              <a:t>Gofal plant</a:t>
            </a:r>
            <a:br>
              <a:rPr lang="cy-GB" altLang="cy-GB" sz="3200" dirty="0" smtClean="0">
                <a:latin typeface="Lucida Sans" panose="020B0602030504020204" pitchFamily="34" charset="0"/>
              </a:rPr>
            </a:br>
            <a:r>
              <a:rPr lang="cy-GB" altLang="cy-GB" sz="3200" dirty="0" smtClean="0">
                <a:solidFill>
                  <a:srgbClr val="0000FF"/>
                </a:solidFill>
                <a:latin typeface="Lucida Sans" panose="020B0602030504020204" pitchFamily="34" charset="0"/>
              </a:rPr>
              <a:t>Childcare </a:t>
            </a:r>
            <a:r>
              <a:rPr lang="cy-GB" altLang="cy-GB" sz="1800" dirty="0" smtClean="0">
                <a:solidFill>
                  <a:srgbClr val="0000FF"/>
                </a:solidFill>
                <a:latin typeface="Lucida Sans" panose="020B0602030504020204" pitchFamily="34" charset="0"/>
              </a:rPr>
              <a:t>(</a:t>
            </a:r>
            <a:r>
              <a:rPr lang="cy-GB" altLang="cy-GB" sz="1800" dirty="0" err="1" smtClean="0">
                <a:solidFill>
                  <a:srgbClr val="0000FF"/>
                </a:solidFill>
                <a:latin typeface="Lucida Sans" panose="020B0602030504020204" pitchFamily="34" charset="0"/>
              </a:rPr>
              <a:t>Soderstrom</a:t>
            </a:r>
            <a:r>
              <a:rPr lang="cy-GB" altLang="cy-GB" sz="1800" dirty="0" smtClean="0">
                <a:solidFill>
                  <a:srgbClr val="0000FF"/>
                </a:solidFill>
                <a:latin typeface="Lucida Sans" panose="020B0602030504020204" pitchFamily="34" charset="0"/>
              </a:rPr>
              <a:t> &amp; </a:t>
            </a:r>
            <a:r>
              <a:rPr lang="cy-GB" altLang="cy-GB" sz="1800" dirty="0" err="1" smtClean="0">
                <a:solidFill>
                  <a:srgbClr val="0000FF"/>
                </a:solidFill>
                <a:latin typeface="Lucida Sans" panose="020B0602030504020204" pitchFamily="34" charset="0"/>
              </a:rPr>
              <a:t>Wittebolle</a:t>
            </a:r>
            <a:r>
              <a:rPr lang="cy-GB" altLang="cy-GB" sz="1800" dirty="0" smtClean="0">
                <a:solidFill>
                  <a:srgbClr val="0000FF"/>
                </a:solidFill>
                <a:latin typeface="Lucida Sans" panose="020B0602030504020204" pitchFamily="34" charset="0"/>
              </a:rPr>
              <a:t>, 2013)</a:t>
            </a:r>
            <a:endParaRPr lang="en-GB" sz="1800" dirty="0">
              <a:solidFill>
                <a:srgbClr val="0000FF"/>
              </a:solidFill>
            </a:endParaRPr>
          </a:p>
        </p:txBody>
      </p:sp>
      <p:sp>
        <p:nvSpPr>
          <p:cNvPr id="5" name="Content Placeholder 4"/>
          <p:cNvSpPr>
            <a:spLocks noGrp="1"/>
          </p:cNvSpPr>
          <p:nvPr>
            <p:ph sz="half" idx="1"/>
          </p:nvPr>
        </p:nvSpPr>
        <p:spPr>
          <a:xfrm>
            <a:off x="179512" y="1196752"/>
            <a:ext cx="4392488" cy="4824535"/>
          </a:xfrm>
        </p:spPr>
        <p:txBody>
          <a:bodyPr>
            <a:noAutofit/>
          </a:bodyPr>
          <a:lstStyle/>
          <a:p>
            <a:pPr>
              <a:defRPr/>
            </a:pPr>
            <a:r>
              <a:rPr lang="cy-GB" altLang="cy-GB" sz="2200" dirty="0" smtClean="0">
                <a:latin typeface="Lucida Sans" pitchFamily="34" charset="0"/>
              </a:rPr>
              <a:t>Mae </a:t>
            </a:r>
            <a:r>
              <a:rPr lang="cy-GB" altLang="cy-GB" sz="2200" dirty="0">
                <a:latin typeface="Lucida Sans" pitchFamily="34" charset="0"/>
              </a:rPr>
              <a:t>faint o fewnbwn iaith oedolion a glywir gan blentyn yn amrywio</a:t>
            </a:r>
          </a:p>
          <a:p>
            <a:pPr>
              <a:defRPr/>
            </a:pPr>
            <a:r>
              <a:rPr lang="cy-GB" altLang="cy-GB" sz="2200" dirty="0">
                <a:latin typeface="Lucida Sans" pitchFamily="34" charset="0"/>
              </a:rPr>
              <a:t>A</a:t>
            </a:r>
            <a:r>
              <a:rPr lang="cy-GB" altLang="cy-GB" sz="2200" dirty="0" smtClean="0">
                <a:latin typeface="Lucida Sans" pitchFamily="34" charset="0"/>
              </a:rPr>
              <a:t>mgylcheddau </a:t>
            </a:r>
            <a:r>
              <a:rPr lang="cy-GB" altLang="cy-GB" sz="2200" dirty="0">
                <a:latin typeface="Lucida Sans" pitchFamily="34" charset="0"/>
              </a:rPr>
              <a:t>iaith o ansawdd uwch yn gysylltiedig â gwell canlyniadau iaith</a:t>
            </a:r>
          </a:p>
          <a:p>
            <a:pPr>
              <a:defRPr/>
            </a:pPr>
            <a:r>
              <a:rPr lang="cy-GB" altLang="cy-GB" sz="2200" dirty="0" smtClean="0">
                <a:latin typeface="Lucida Sans" pitchFamily="34" charset="0"/>
              </a:rPr>
              <a:t>Math </a:t>
            </a:r>
            <a:r>
              <a:rPr lang="cy-GB" altLang="cy-GB" sz="2200" dirty="0">
                <a:latin typeface="Lucida Sans" pitchFamily="34" charset="0"/>
              </a:rPr>
              <a:t>o weithgaredd yn chwarae rhan bwysig </a:t>
            </a:r>
          </a:p>
          <a:p>
            <a:pPr>
              <a:defRPr/>
            </a:pPr>
            <a:r>
              <a:rPr lang="cy-GB" altLang="cy-GB" sz="2200" dirty="0">
                <a:latin typeface="Lucida Sans" pitchFamily="34" charset="0"/>
              </a:rPr>
              <a:t>G</a:t>
            </a:r>
            <a:r>
              <a:rPr lang="cy-GB" altLang="cy-GB" sz="2200" dirty="0" smtClean="0">
                <a:latin typeface="Lucida Sans" pitchFamily="34" charset="0"/>
              </a:rPr>
              <a:t>weithgareddau </a:t>
            </a:r>
            <a:r>
              <a:rPr lang="cy-GB" altLang="cy-GB" sz="2200" dirty="0">
                <a:latin typeface="Lucida Sans" pitchFamily="34" charset="0"/>
              </a:rPr>
              <a:t>sy'n gysylltiedig â darllen yn gysylltiedig â gwell datblygiad iaith</a:t>
            </a:r>
            <a:endParaRPr lang="cy-GB" altLang="cy-GB" sz="2200" dirty="0">
              <a:latin typeface="Lucida Sans" pitchFamily="34" charset="0"/>
            </a:endParaRPr>
          </a:p>
        </p:txBody>
      </p:sp>
      <p:sp>
        <p:nvSpPr>
          <p:cNvPr id="6" name="Content Placeholder 5"/>
          <p:cNvSpPr>
            <a:spLocks noGrp="1"/>
          </p:cNvSpPr>
          <p:nvPr>
            <p:ph sz="half" idx="2"/>
          </p:nvPr>
        </p:nvSpPr>
        <p:spPr>
          <a:xfrm>
            <a:off x="4648200" y="1268759"/>
            <a:ext cx="4316288" cy="4320481"/>
          </a:xfrm>
        </p:spPr>
        <p:txBody>
          <a:bodyPr>
            <a:normAutofit fontScale="92500" lnSpcReduction="10000"/>
          </a:bodyPr>
          <a:lstStyle/>
          <a:p>
            <a:pPr>
              <a:defRPr/>
            </a:pPr>
            <a:r>
              <a:rPr lang="en-GB" dirty="0" smtClean="0">
                <a:solidFill>
                  <a:srgbClr val="0000FF"/>
                </a:solidFill>
              </a:rPr>
              <a:t>Amount </a:t>
            </a:r>
            <a:r>
              <a:rPr lang="en-GB" dirty="0">
                <a:solidFill>
                  <a:srgbClr val="0000FF"/>
                </a:solidFill>
              </a:rPr>
              <a:t>of adult language input heard by a child </a:t>
            </a:r>
            <a:r>
              <a:rPr lang="en-GB" dirty="0" smtClean="0">
                <a:solidFill>
                  <a:srgbClr val="0000FF"/>
                </a:solidFill>
              </a:rPr>
              <a:t>varies</a:t>
            </a:r>
          </a:p>
          <a:p>
            <a:pPr>
              <a:defRPr/>
            </a:pPr>
            <a:r>
              <a:rPr lang="en-GB" dirty="0" smtClean="0">
                <a:solidFill>
                  <a:srgbClr val="0000FF"/>
                </a:solidFill>
              </a:rPr>
              <a:t>Higher </a:t>
            </a:r>
            <a:r>
              <a:rPr lang="en-GB" dirty="0">
                <a:solidFill>
                  <a:srgbClr val="0000FF"/>
                </a:solidFill>
              </a:rPr>
              <a:t>quality language environments are associated with better language </a:t>
            </a:r>
            <a:r>
              <a:rPr lang="en-GB" dirty="0" smtClean="0">
                <a:solidFill>
                  <a:srgbClr val="0000FF"/>
                </a:solidFill>
              </a:rPr>
              <a:t>outcomes</a:t>
            </a:r>
          </a:p>
          <a:p>
            <a:pPr>
              <a:defRPr/>
            </a:pPr>
            <a:r>
              <a:rPr lang="en-GB" dirty="0" smtClean="0">
                <a:solidFill>
                  <a:srgbClr val="0000FF"/>
                </a:solidFill>
              </a:rPr>
              <a:t>Type of activity </a:t>
            </a:r>
            <a:r>
              <a:rPr lang="en-GB" dirty="0">
                <a:solidFill>
                  <a:srgbClr val="0000FF"/>
                </a:solidFill>
              </a:rPr>
              <a:t>plays an important role </a:t>
            </a:r>
            <a:endParaRPr lang="en-GB" dirty="0">
              <a:solidFill>
                <a:srgbClr val="0000FF"/>
              </a:solidFill>
            </a:endParaRPr>
          </a:p>
          <a:p>
            <a:pPr>
              <a:defRPr/>
            </a:pPr>
            <a:r>
              <a:rPr lang="en-GB" dirty="0" smtClean="0">
                <a:solidFill>
                  <a:srgbClr val="0000FF"/>
                </a:solidFill>
              </a:rPr>
              <a:t>Reading-related activities are </a:t>
            </a:r>
            <a:r>
              <a:rPr lang="en-GB" dirty="0">
                <a:solidFill>
                  <a:srgbClr val="0000FF"/>
                </a:solidFill>
              </a:rPr>
              <a:t>associated with better language development</a:t>
            </a:r>
            <a:endParaRPr lang="en-GB" altLang="cy-GB" sz="3200" dirty="0" smtClean="0">
              <a:solidFill>
                <a:srgbClr val="0000FF"/>
              </a:solidFill>
              <a:latin typeface="Lucida Sans" panose="020B0602040502020204" pitchFamily="34" charset="0"/>
            </a:endParaRPr>
          </a:p>
        </p:txBody>
      </p:sp>
    </p:spTree>
    <p:extLst>
      <p:ext uri="{BB962C8B-B14F-4D97-AF65-F5344CB8AC3E}">
        <p14:creationId xmlns:p14="http://schemas.microsoft.com/office/powerpoint/2010/main" val="224368263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0"/>
            <a:ext cx="7886700" cy="997419"/>
          </a:xfrm>
        </p:spPr>
        <p:txBody>
          <a:bodyPr>
            <a:normAutofit/>
          </a:bodyPr>
          <a:lstStyle/>
          <a:p>
            <a:r>
              <a:rPr lang="cy-GB" altLang="cy-GB" sz="3200" dirty="0" smtClean="0">
                <a:latin typeface="Lucida Sans" panose="020B0602030504020204" pitchFamily="34" charset="0"/>
              </a:rPr>
              <a:t>Ffactorau amgylcheddol</a:t>
            </a:r>
            <a:r>
              <a:rPr lang="cy-GB" altLang="cy-GB" sz="3200" dirty="0">
                <a:latin typeface="Lucida Sans" panose="020B0602030504020204" pitchFamily="34" charset="0"/>
              </a:rPr>
              <a:t/>
            </a:r>
            <a:br>
              <a:rPr lang="cy-GB" altLang="cy-GB" sz="3200" dirty="0">
                <a:latin typeface="Lucida Sans" panose="020B0602030504020204" pitchFamily="34" charset="0"/>
              </a:rPr>
            </a:br>
            <a:r>
              <a:rPr lang="en-GB" altLang="cy-GB" sz="3200" dirty="0" smtClean="0">
                <a:solidFill>
                  <a:srgbClr val="0000FF"/>
                </a:solidFill>
                <a:latin typeface="Lucida Sans" panose="020B0602030504020204" pitchFamily="34" charset="0"/>
              </a:rPr>
              <a:t>Environmental factors </a:t>
            </a:r>
            <a:endParaRPr lang="en-GB" sz="1800" dirty="0"/>
          </a:p>
        </p:txBody>
      </p:sp>
      <p:sp>
        <p:nvSpPr>
          <p:cNvPr id="5" name="Content Placeholder 4"/>
          <p:cNvSpPr>
            <a:spLocks noGrp="1"/>
          </p:cNvSpPr>
          <p:nvPr>
            <p:ph sz="half" idx="1"/>
          </p:nvPr>
        </p:nvSpPr>
        <p:spPr>
          <a:xfrm>
            <a:off x="179512" y="1340768"/>
            <a:ext cx="4392488" cy="4680519"/>
          </a:xfrm>
        </p:spPr>
        <p:txBody>
          <a:bodyPr>
            <a:noAutofit/>
          </a:bodyPr>
          <a:lstStyle/>
          <a:p>
            <a:pPr marL="0" indent="0">
              <a:buNone/>
              <a:defRPr/>
            </a:pPr>
            <a:r>
              <a:rPr lang="en-GB" sz="3200" b="1" dirty="0" err="1" smtClean="0">
                <a:latin typeface="Lucida Sans" panose="020B0602030504020204" pitchFamily="34" charset="0"/>
              </a:rPr>
              <a:t>Amgylchedd</a:t>
            </a:r>
            <a:r>
              <a:rPr lang="en-GB" sz="3200" b="1" dirty="0" smtClean="0">
                <a:latin typeface="Lucida Sans" panose="020B0602030504020204" pitchFamily="34" charset="0"/>
              </a:rPr>
              <a:t> y </a:t>
            </a:r>
            <a:r>
              <a:rPr lang="en-GB" sz="3200" b="1" dirty="0" err="1" smtClean="0">
                <a:latin typeface="Lucida Sans" panose="020B0602030504020204" pitchFamily="34" charset="0"/>
              </a:rPr>
              <a:t>Gymdogaeth</a:t>
            </a:r>
            <a:endParaRPr lang="en-GB" sz="3200" b="1" dirty="0" smtClean="0">
              <a:latin typeface="Lucida Sans" panose="020B0602030504020204" pitchFamily="34" charset="0"/>
            </a:endParaRPr>
          </a:p>
          <a:p>
            <a:pPr>
              <a:defRPr/>
            </a:pPr>
            <a:r>
              <a:rPr lang="en-GB" sz="3200" dirty="0" err="1" smtClean="0">
                <a:latin typeface="Lucida Sans" panose="020B0602030504020204" pitchFamily="34" charset="0"/>
              </a:rPr>
              <a:t>Agosrwydd</a:t>
            </a:r>
            <a:r>
              <a:rPr lang="en-GB" sz="3200" dirty="0" smtClean="0">
                <a:latin typeface="Lucida Sans" panose="020B0602030504020204" pitchFamily="34" charset="0"/>
              </a:rPr>
              <a:t> </a:t>
            </a:r>
            <a:r>
              <a:rPr lang="en-GB" sz="3200" dirty="0">
                <a:latin typeface="Lucida Sans" panose="020B0602030504020204" pitchFamily="34" charset="0"/>
              </a:rPr>
              <a:t>at </a:t>
            </a:r>
            <a:r>
              <a:rPr lang="en-GB" sz="3200" dirty="0" err="1">
                <a:latin typeface="Lucida Sans" panose="020B0602030504020204" pitchFamily="34" charset="0"/>
              </a:rPr>
              <a:t>fannau</a:t>
            </a:r>
            <a:r>
              <a:rPr lang="en-GB" sz="3200" dirty="0">
                <a:latin typeface="Lucida Sans" panose="020B0602030504020204" pitchFamily="34" charset="0"/>
              </a:rPr>
              <a:t> </a:t>
            </a:r>
            <a:r>
              <a:rPr lang="en-GB" sz="3200" dirty="0" err="1">
                <a:latin typeface="Lucida Sans" panose="020B0602030504020204" pitchFamily="34" charset="0"/>
              </a:rPr>
              <a:t>gwyrdd</a:t>
            </a:r>
            <a:r>
              <a:rPr lang="en-GB" sz="3200" dirty="0">
                <a:latin typeface="Lucida Sans" panose="020B0602030504020204" pitchFamily="34" charset="0"/>
              </a:rPr>
              <a:t> </a:t>
            </a:r>
            <a:endParaRPr lang="en-GB" sz="3200" dirty="0" smtClean="0">
              <a:latin typeface="Lucida Sans" panose="020B0602030504020204" pitchFamily="34" charset="0"/>
            </a:endParaRPr>
          </a:p>
          <a:p>
            <a:pPr>
              <a:defRPr/>
            </a:pPr>
            <a:r>
              <a:rPr lang="en-GB" sz="3200" dirty="0" err="1" smtClean="0">
                <a:latin typeface="Lucida Sans" panose="020B0602030504020204" pitchFamily="34" charset="0"/>
              </a:rPr>
              <a:t>Llygredd</a:t>
            </a:r>
            <a:endParaRPr lang="en-GB" sz="3200" dirty="0" smtClean="0">
              <a:latin typeface="Lucida Sans" panose="020B0602030504020204" pitchFamily="34" charset="0"/>
            </a:endParaRPr>
          </a:p>
          <a:p>
            <a:pPr>
              <a:defRPr/>
            </a:pPr>
            <a:r>
              <a:rPr lang="en-GB" sz="3200" dirty="0" err="1" smtClean="0">
                <a:latin typeface="Lucida Sans" panose="020B0602030504020204" pitchFamily="34" charset="0"/>
              </a:rPr>
              <a:t>Dwysedd</a:t>
            </a:r>
            <a:r>
              <a:rPr lang="en-GB" sz="3200" dirty="0" smtClean="0">
                <a:latin typeface="Lucida Sans" panose="020B0602030504020204" pitchFamily="34" charset="0"/>
              </a:rPr>
              <a:t> </a:t>
            </a:r>
            <a:r>
              <a:rPr lang="en-GB" sz="3200" dirty="0" err="1" smtClean="0">
                <a:latin typeface="Lucida Sans" panose="020B0602030504020204" pitchFamily="34" charset="0"/>
              </a:rPr>
              <a:t>traffig</a:t>
            </a:r>
            <a:endParaRPr lang="en-GB" sz="3200" dirty="0" smtClean="0">
              <a:latin typeface="Lucida Sans" panose="020B0602030504020204" pitchFamily="34" charset="0"/>
            </a:endParaRPr>
          </a:p>
          <a:p>
            <a:pPr>
              <a:defRPr/>
            </a:pPr>
            <a:r>
              <a:rPr lang="en-GB" sz="3200" dirty="0" err="1" smtClean="0">
                <a:latin typeface="Lucida Sans" panose="020B0602030504020204" pitchFamily="34" charset="0"/>
              </a:rPr>
              <a:t>Cyfradd</a:t>
            </a:r>
            <a:r>
              <a:rPr lang="en-GB" sz="3200" dirty="0" smtClean="0">
                <a:latin typeface="Lucida Sans" panose="020B0602030504020204" pitchFamily="34" charset="0"/>
              </a:rPr>
              <a:t> </a:t>
            </a:r>
            <a:r>
              <a:rPr lang="en-GB" sz="3200" dirty="0" err="1" smtClean="0">
                <a:latin typeface="Lucida Sans" panose="020B0602030504020204" pitchFamily="34" charset="0"/>
              </a:rPr>
              <a:t>troseddu</a:t>
            </a:r>
            <a:endParaRPr lang="en-GB" sz="3200" dirty="0" smtClean="0">
              <a:latin typeface="Lucida Sans" panose="020B0602030504020204" pitchFamily="34" charset="0"/>
            </a:endParaRPr>
          </a:p>
          <a:p>
            <a:pPr>
              <a:defRPr/>
            </a:pPr>
            <a:r>
              <a:rPr lang="en-GB" sz="3200" dirty="0" err="1" smtClean="0">
                <a:latin typeface="Lucida Sans" panose="020B0602030504020204" pitchFamily="34" charset="0"/>
              </a:rPr>
              <a:t>Degradd</a:t>
            </a:r>
            <a:r>
              <a:rPr lang="en-GB" sz="3200" dirty="0" smtClean="0">
                <a:latin typeface="Lucida Sans" panose="020B0602030504020204" pitchFamily="34" charset="0"/>
              </a:rPr>
              <a:t> </a:t>
            </a:r>
            <a:r>
              <a:rPr lang="en-GB" sz="3200" dirty="0" err="1">
                <a:latin typeface="Lucida Sans" panose="020B0602030504020204" pitchFamily="34" charset="0"/>
              </a:rPr>
              <a:t>incwm</a:t>
            </a:r>
            <a:r>
              <a:rPr lang="en-GB" sz="3200" dirty="0">
                <a:latin typeface="Lucida Sans" panose="020B0602030504020204" pitchFamily="34" charset="0"/>
              </a:rPr>
              <a:t> </a:t>
            </a:r>
            <a:endParaRPr lang="en-GB" sz="3200" dirty="0" smtClean="0">
              <a:latin typeface="Lucida Sans" panose="020B0602030504020204" pitchFamily="34" charset="0"/>
            </a:endParaRPr>
          </a:p>
        </p:txBody>
      </p:sp>
      <p:sp>
        <p:nvSpPr>
          <p:cNvPr id="6" name="Content Placeholder 5"/>
          <p:cNvSpPr>
            <a:spLocks noGrp="1"/>
          </p:cNvSpPr>
          <p:nvPr>
            <p:ph sz="half" idx="2"/>
          </p:nvPr>
        </p:nvSpPr>
        <p:spPr>
          <a:xfrm>
            <a:off x="4648200" y="1484783"/>
            <a:ext cx="4316288" cy="4104457"/>
          </a:xfrm>
        </p:spPr>
        <p:txBody>
          <a:bodyPr>
            <a:normAutofit lnSpcReduction="10000"/>
          </a:bodyPr>
          <a:lstStyle/>
          <a:p>
            <a:pPr marL="0" indent="0">
              <a:buNone/>
              <a:defRPr/>
            </a:pPr>
            <a:r>
              <a:rPr lang="en-GB" altLang="cy-GB" sz="3200" b="1" dirty="0" smtClean="0">
                <a:solidFill>
                  <a:srgbClr val="0000FF"/>
                </a:solidFill>
                <a:latin typeface="Lucida Sans" panose="020B0602040502020204" pitchFamily="34" charset="0"/>
              </a:rPr>
              <a:t>Neighbourhood Environment</a:t>
            </a:r>
            <a:endParaRPr lang="en-GB" altLang="cy-GB" sz="3200" b="1" dirty="0">
              <a:solidFill>
                <a:srgbClr val="0000FF"/>
              </a:solidFill>
              <a:latin typeface="Lucida Sans" panose="020B0602040502020204" pitchFamily="34" charset="0"/>
            </a:endParaRPr>
          </a:p>
          <a:p>
            <a:pPr>
              <a:defRPr/>
            </a:pPr>
            <a:r>
              <a:rPr lang="en-GB" altLang="cy-GB" sz="3200" dirty="0" smtClean="0">
                <a:solidFill>
                  <a:srgbClr val="0000FF"/>
                </a:solidFill>
                <a:latin typeface="Lucida Sans" panose="020B0602040502020204" pitchFamily="34" charset="0"/>
              </a:rPr>
              <a:t>Proximity to green spaces</a:t>
            </a:r>
          </a:p>
          <a:p>
            <a:pPr>
              <a:defRPr/>
            </a:pPr>
            <a:r>
              <a:rPr lang="en-GB" altLang="cy-GB" sz="3200" dirty="0" smtClean="0">
                <a:solidFill>
                  <a:srgbClr val="0000FF"/>
                </a:solidFill>
                <a:latin typeface="Lucida Sans" panose="020B0602040502020204" pitchFamily="34" charset="0"/>
              </a:rPr>
              <a:t>Pollution</a:t>
            </a:r>
          </a:p>
          <a:p>
            <a:pPr>
              <a:defRPr/>
            </a:pPr>
            <a:r>
              <a:rPr lang="en-GB" altLang="cy-GB" sz="3200" dirty="0" smtClean="0">
                <a:solidFill>
                  <a:srgbClr val="0000FF"/>
                </a:solidFill>
                <a:latin typeface="Lucida Sans" panose="020B0602040502020204" pitchFamily="34" charset="0"/>
              </a:rPr>
              <a:t>Traffic density</a:t>
            </a:r>
          </a:p>
          <a:p>
            <a:pPr>
              <a:defRPr/>
            </a:pPr>
            <a:r>
              <a:rPr lang="en-GB" altLang="cy-GB" sz="3200" dirty="0" smtClean="0">
                <a:solidFill>
                  <a:srgbClr val="0000FF"/>
                </a:solidFill>
                <a:latin typeface="Lucida Sans" panose="020B0602040502020204" pitchFamily="34" charset="0"/>
              </a:rPr>
              <a:t>Crime rate</a:t>
            </a:r>
          </a:p>
          <a:p>
            <a:pPr>
              <a:defRPr/>
            </a:pPr>
            <a:r>
              <a:rPr lang="en-GB" altLang="cy-GB" sz="3200" dirty="0" smtClean="0">
                <a:solidFill>
                  <a:srgbClr val="0000FF"/>
                </a:solidFill>
                <a:latin typeface="Lucida Sans" panose="020B0602040502020204" pitchFamily="34" charset="0"/>
              </a:rPr>
              <a:t>Income decile</a:t>
            </a:r>
          </a:p>
        </p:txBody>
      </p:sp>
    </p:spTree>
    <p:extLst>
      <p:ext uri="{BB962C8B-B14F-4D97-AF65-F5344CB8AC3E}">
        <p14:creationId xmlns:p14="http://schemas.microsoft.com/office/powerpoint/2010/main" val="297386779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47650"/>
          </a:xfrm>
        </p:spPr>
        <p:txBody>
          <a:bodyPr>
            <a:normAutofit/>
          </a:bodyPr>
          <a:lstStyle/>
          <a:p>
            <a:r>
              <a:rPr lang="en-GB" sz="3200" dirty="0" err="1" smtClean="0">
                <a:latin typeface="Lucida Sans" panose="020B0602030504020204" pitchFamily="34" charset="0"/>
              </a:rPr>
              <a:t>Agosrwydd</a:t>
            </a:r>
            <a:r>
              <a:rPr lang="en-GB" sz="3200" dirty="0" smtClean="0">
                <a:latin typeface="Lucida Sans" panose="020B0602030504020204" pitchFamily="34" charset="0"/>
              </a:rPr>
              <a:t> at </a:t>
            </a:r>
            <a:r>
              <a:rPr lang="en-GB" sz="3200" dirty="0" err="1" smtClean="0">
                <a:latin typeface="Lucida Sans" panose="020B0602030504020204" pitchFamily="34" charset="0"/>
              </a:rPr>
              <a:t>fannau</a:t>
            </a:r>
            <a:r>
              <a:rPr lang="en-GB" sz="3200" dirty="0" smtClean="0">
                <a:latin typeface="Lucida Sans" panose="020B0602030504020204" pitchFamily="34" charset="0"/>
              </a:rPr>
              <a:t> </a:t>
            </a:r>
            <a:r>
              <a:rPr lang="en-GB" sz="3200" dirty="0" err="1" smtClean="0">
                <a:latin typeface="Lucida Sans" panose="020B0602030504020204" pitchFamily="34" charset="0"/>
              </a:rPr>
              <a:t>gwyrdd</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00FF"/>
                </a:solidFill>
                <a:latin typeface="Lucida Sans" panose="020B0602030504020204" pitchFamily="34" charset="0"/>
              </a:rPr>
              <a:t>Proximity to green spaces</a:t>
            </a:r>
            <a:endParaRPr lang="en-GB" sz="32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251520" y="1556793"/>
            <a:ext cx="4263330" cy="4104455"/>
          </a:xfrm>
        </p:spPr>
        <p:txBody>
          <a:bodyPr>
            <a:normAutofit fontScale="77500" lnSpcReduction="20000"/>
          </a:bodyPr>
          <a:lstStyle/>
          <a:p>
            <a:r>
              <a:rPr lang="en-GB" dirty="0" err="1" smtClean="0">
                <a:latin typeface="Lucida Sans" panose="020B0602030504020204" pitchFamily="34" charset="0"/>
              </a:rPr>
              <a:t>Cyswllt</a:t>
            </a:r>
            <a:r>
              <a:rPr lang="en-GB" dirty="0" smtClean="0">
                <a:latin typeface="Lucida Sans" panose="020B0602030504020204" pitchFamily="34" charset="0"/>
              </a:rPr>
              <a:t> a </a:t>
            </a:r>
            <a:r>
              <a:rPr lang="en-GB" dirty="0" err="1" smtClean="0">
                <a:latin typeface="Lucida Sans" panose="020B0602030504020204" pitchFamily="34" charset="0"/>
              </a:rPr>
              <a:t>natur</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bwysig</a:t>
            </a:r>
            <a:r>
              <a:rPr lang="en-GB" dirty="0" smtClean="0">
                <a:latin typeface="Lucida Sans" panose="020B0602030504020204" pitchFamily="34" charset="0"/>
              </a:rPr>
              <a:t> </a:t>
            </a:r>
            <a:r>
              <a:rPr lang="en-GB" dirty="0" err="1" smtClean="0">
                <a:latin typeface="Lucida Sans" panose="020B0602030504020204" pitchFamily="34" charset="0"/>
              </a:rPr>
              <a:t>ar</a:t>
            </a:r>
            <a:r>
              <a:rPr lang="en-GB" dirty="0" smtClean="0">
                <a:latin typeface="Lucida Sans" panose="020B0602030504020204" pitchFamily="34" charset="0"/>
              </a:rPr>
              <a:t> </a:t>
            </a:r>
            <a:r>
              <a:rPr lang="en-GB" dirty="0" err="1" smtClean="0">
                <a:latin typeface="Lucida Sans" panose="020B0602030504020204" pitchFamily="34" charset="0"/>
              </a:rPr>
              <a:t>gyfer</a:t>
            </a:r>
            <a:r>
              <a:rPr lang="en-GB" dirty="0" smtClean="0">
                <a:latin typeface="Lucida Sans" panose="020B0602030504020204" pitchFamily="34" charset="0"/>
              </a:rPr>
              <a:t> </a:t>
            </a:r>
            <a:r>
              <a:rPr lang="en-GB" dirty="0" err="1" smtClean="0">
                <a:latin typeface="Lucida Sans" panose="020B0602030504020204" pitchFamily="34" charset="0"/>
              </a:rPr>
              <a:t>datblygiad</a:t>
            </a:r>
            <a:r>
              <a:rPr lang="en-GB" dirty="0" smtClean="0">
                <a:latin typeface="Lucida Sans" panose="020B0602030504020204" pitchFamily="34" charset="0"/>
              </a:rPr>
              <a:t> yr </a:t>
            </a:r>
            <a:r>
              <a:rPr lang="en-GB" dirty="0" err="1" smtClean="0">
                <a:latin typeface="Lucida Sans" panose="020B0602030504020204" pitchFamily="34" charset="0"/>
              </a:rPr>
              <a:t>ymennydd</a:t>
            </a:r>
            <a:endParaRPr lang="en-GB" dirty="0" smtClean="0">
              <a:latin typeface="Lucida Sans" panose="020B0602030504020204" pitchFamily="34" charset="0"/>
            </a:endParaRPr>
          </a:p>
          <a:p>
            <a:r>
              <a:rPr lang="en-GB" dirty="0" err="1" smtClean="0">
                <a:latin typeface="Lucida Sans" panose="020B0602030504020204" pitchFamily="34" charset="0"/>
              </a:rPr>
              <a:t>Cydberthynas</a:t>
            </a:r>
            <a:r>
              <a:rPr lang="en-GB" dirty="0" smtClean="0">
                <a:latin typeface="Lucida Sans" panose="020B0602030504020204" pitchFamily="34" charset="0"/>
              </a:rPr>
              <a:t> </a:t>
            </a:r>
            <a:r>
              <a:rPr lang="en-GB" dirty="0" err="1" smtClean="0">
                <a:latin typeface="Lucida Sans" panose="020B0602030504020204" pitchFamily="34" charset="0"/>
              </a:rPr>
              <a:t>rhwng</a:t>
            </a:r>
            <a:r>
              <a:rPr lang="en-GB" dirty="0" smtClean="0">
                <a:latin typeface="Lucida Sans" panose="020B0602030504020204" pitchFamily="34" charset="0"/>
              </a:rPr>
              <a:t> </a:t>
            </a:r>
            <a:r>
              <a:rPr lang="en-GB" dirty="0" err="1" smtClean="0">
                <a:latin typeface="Lucida Sans" panose="020B0602030504020204" pitchFamily="34" charset="0"/>
              </a:rPr>
              <a:t>tir</a:t>
            </a:r>
            <a:r>
              <a:rPr lang="en-GB" dirty="0" smtClean="0">
                <a:latin typeface="Lucida Sans" panose="020B0602030504020204" pitchFamily="34" charset="0"/>
              </a:rPr>
              <a:t> </a:t>
            </a:r>
            <a:r>
              <a:rPr lang="en-GB" dirty="0" err="1" smtClean="0">
                <a:latin typeface="Lucida Sans" panose="020B0602030504020204" pitchFamily="34" charset="0"/>
              </a:rPr>
              <a:t>naturiol</a:t>
            </a:r>
            <a:r>
              <a:rPr lang="en-GB" dirty="0" smtClean="0">
                <a:latin typeface="Lucida Sans" panose="020B0602030504020204" pitchFamily="34" charset="0"/>
              </a:rPr>
              <a:t> a </a:t>
            </a:r>
            <a:r>
              <a:rPr lang="en-GB" dirty="0" err="1" smtClean="0">
                <a:latin typeface="Lucida Sans" panose="020B0602030504020204" pitchFamily="34" charset="0"/>
              </a:rPr>
              <a:t>chof</a:t>
            </a:r>
            <a:r>
              <a:rPr lang="en-GB" dirty="0" smtClean="0">
                <a:latin typeface="Lucida Sans" panose="020B0602030504020204" pitchFamily="34" charset="0"/>
              </a:rPr>
              <a:t> </a:t>
            </a:r>
            <a:r>
              <a:rPr lang="en-GB" dirty="0" err="1" smtClean="0">
                <a:latin typeface="Lucida Sans" panose="020B0602030504020204" pitchFamily="34" charset="0"/>
              </a:rPr>
              <a:t>gweithredol</a:t>
            </a:r>
            <a:endParaRPr lang="en-GB" dirty="0" smtClean="0">
              <a:latin typeface="Lucida Sans" panose="020B0602030504020204" pitchFamily="34" charset="0"/>
            </a:endParaRPr>
          </a:p>
          <a:p>
            <a:r>
              <a:rPr lang="en-GB" dirty="0" err="1" smtClean="0">
                <a:latin typeface="Lucida Sans" panose="020B0602030504020204" pitchFamily="34" charset="0"/>
              </a:rPr>
              <a:t>Cyfleoedd</a:t>
            </a:r>
            <a:r>
              <a:rPr lang="en-GB" dirty="0" smtClean="0">
                <a:latin typeface="Lucida Sans" panose="020B0602030504020204" pitchFamily="34" charset="0"/>
              </a:rPr>
              <a:t> </a:t>
            </a:r>
            <a:r>
              <a:rPr lang="en-GB" dirty="0" err="1" smtClean="0">
                <a:latin typeface="Lucida Sans" panose="020B0602030504020204" pitchFamily="34" charset="0"/>
              </a:rPr>
              <a:t>unigryw</a:t>
            </a:r>
            <a:r>
              <a:rPr lang="en-GB" dirty="0" smtClean="0">
                <a:latin typeface="Lucida Sans" panose="020B0602030504020204" pitchFamily="34" charset="0"/>
              </a:rPr>
              <a:t> </a:t>
            </a:r>
            <a:r>
              <a:rPr lang="en-GB" dirty="0" err="1" smtClean="0">
                <a:latin typeface="Lucida Sans" panose="020B0602030504020204" pitchFamily="34" charset="0"/>
              </a:rPr>
              <a:t>ar</a:t>
            </a:r>
            <a:r>
              <a:rPr lang="en-GB" dirty="0" smtClean="0">
                <a:latin typeface="Lucida Sans" panose="020B0602030504020204" pitchFamily="34" charset="0"/>
              </a:rPr>
              <a:t> </a:t>
            </a:r>
            <a:r>
              <a:rPr lang="en-GB" dirty="0" err="1" smtClean="0">
                <a:latin typeface="Lucida Sans" panose="020B0602030504020204" pitchFamily="34" charset="0"/>
              </a:rPr>
              <a:t>gyfer</a:t>
            </a:r>
            <a:r>
              <a:rPr lang="en-GB" dirty="0" smtClean="0">
                <a:latin typeface="Lucida Sans" panose="020B0602030504020204" pitchFamily="34" charset="0"/>
              </a:rPr>
              <a:t>:</a:t>
            </a:r>
          </a:p>
          <a:p>
            <a:pPr>
              <a:buFontTx/>
              <a:buChar char="-"/>
            </a:pPr>
            <a:r>
              <a:rPr lang="en-GB" dirty="0" err="1" smtClean="0">
                <a:latin typeface="Lucida Sans" panose="020B0602030504020204" pitchFamily="34" charset="0"/>
              </a:rPr>
              <a:t>Darganfyddiad</a:t>
            </a:r>
            <a:endParaRPr lang="en-GB" dirty="0" smtClean="0">
              <a:latin typeface="Lucida Sans" panose="020B0602030504020204" pitchFamily="34" charset="0"/>
            </a:endParaRPr>
          </a:p>
          <a:p>
            <a:pPr>
              <a:buFontTx/>
              <a:buChar char="-"/>
            </a:pPr>
            <a:r>
              <a:rPr lang="en-GB" dirty="0" err="1" smtClean="0">
                <a:latin typeface="Lucida Sans" panose="020B0602030504020204" pitchFamily="34" charset="0"/>
              </a:rPr>
              <a:t>Creadigrwydd</a:t>
            </a:r>
            <a:endParaRPr lang="en-GB" dirty="0" smtClean="0">
              <a:latin typeface="Lucida Sans" panose="020B0602030504020204" pitchFamily="34" charset="0"/>
            </a:endParaRPr>
          </a:p>
          <a:p>
            <a:pPr>
              <a:buFontTx/>
              <a:buChar char="-"/>
            </a:pPr>
            <a:r>
              <a:rPr lang="en-GB" dirty="0" err="1" smtClean="0">
                <a:latin typeface="Lucida Sans" panose="020B0602030504020204" pitchFamily="34" charset="0"/>
              </a:rPr>
              <a:t>Cymryd</a:t>
            </a:r>
            <a:r>
              <a:rPr lang="en-GB" dirty="0" smtClean="0">
                <a:latin typeface="Lucida Sans" panose="020B0602030504020204" pitchFamily="34" charset="0"/>
              </a:rPr>
              <a:t> </a:t>
            </a:r>
            <a:r>
              <a:rPr lang="en-GB" dirty="0" err="1" smtClean="0">
                <a:latin typeface="Lucida Sans" panose="020B0602030504020204" pitchFamily="34" charset="0"/>
              </a:rPr>
              <a:t>risg</a:t>
            </a:r>
            <a:endParaRPr lang="en-GB" dirty="0" smtClean="0">
              <a:latin typeface="Lucida Sans" panose="020B0602030504020204" pitchFamily="34" charset="0"/>
            </a:endParaRPr>
          </a:p>
          <a:p>
            <a:r>
              <a:rPr lang="en-GB" dirty="0" err="1" smtClean="0">
                <a:latin typeface="Lucida Sans" panose="020B0602030504020204" pitchFamily="34" charset="0"/>
              </a:rPr>
              <a:t>Lefelau</a:t>
            </a:r>
            <a:r>
              <a:rPr lang="en-GB" dirty="0" smtClean="0">
                <a:latin typeface="Lucida Sans" panose="020B0602030504020204" pitchFamily="34" charset="0"/>
              </a:rPr>
              <a:t> </a:t>
            </a:r>
            <a:r>
              <a:rPr lang="en-GB" dirty="0" err="1" smtClean="0">
                <a:latin typeface="Lucida Sans" panose="020B0602030504020204" pitchFamily="34" charset="0"/>
              </a:rPr>
              <a:t>uwch</a:t>
            </a:r>
            <a:r>
              <a:rPr lang="en-GB" dirty="0" smtClean="0">
                <a:latin typeface="Lucida Sans" panose="020B0602030504020204" pitchFamily="34" charset="0"/>
              </a:rPr>
              <a:t> o </a:t>
            </a:r>
            <a:r>
              <a:rPr lang="en-GB" dirty="0" err="1" smtClean="0">
                <a:latin typeface="Lucida Sans" panose="020B0602030504020204" pitchFamily="34" charset="0"/>
              </a:rPr>
              <a:t>weithgareddau</a:t>
            </a:r>
            <a:r>
              <a:rPr lang="en-GB" dirty="0" smtClean="0">
                <a:latin typeface="Lucida Sans" panose="020B0602030504020204" pitchFamily="34" charset="0"/>
              </a:rPr>
              <a:t> </a:t>
            </a:r>
            <a:r>
              <a:rPr lang="en-GB" dirty="0" err="1" smtClean="0">
                <a:latin typeface="Lucida Sans" panose="020B0602030504020204" pitchFamily="34" charset="0"/>
              </a:rPr>
              <a:t>corfforol</a:t>
            </a:r>
            <a:endParaRPr lang="en-GB" dirty="0">
              <a:latin typeface="Lucida Sans" panose="020B0602030504020204" pitchFamily="34" charset="0"/>
            </a:endParaRPr>
          </a:p>
        </p:txBody>
      </p:sp>
      <p:sp>
        <p:nvSpPr>
          <p:cNvPr id="4" name="Content Placeholder 3"/>
          <p:cNvSpPr>
            <a:spLocks noGrp="1"/>
          </p:cNvSpPr>
          <p:nvPr>
            <p:ph sz="half" idx="2"/>
          </p:nvPr>
        </p:nvSpPr>
        <p:spPr>
          <a:xfrm>
            <a:off x="4629150" y="1556793"/>
            <a:ext cx="4263330" cy="4320480"/>
          </a:xfrm>
        </p:spPr>
        <p:txBody>
          <a:bodyPr>
            <a:normAutofit fontScale="77500" lnSpcReduction="20000"/>
          </a:bodyPr>
          <a:lstStyle/>
          <a:p>
            <a:r>
              <a:rPr lang="en-GB" dirty="0" smtClean="0">
                <a:solidFill>
                  <a:srgbClr val="0000FF"/>
                </a:solidFill>
                <a:latin typeface="Lucida Sans" panose="020B0602030504020204" pitchFamily="34" charset="0"/>
              </a:rPr>
              <a:t>Contact with nature important for brain development</a:t>
            </a:r>
          </a:p>
          <a:p>
            <a:r>
              <a:rPr lang="en-GB" dirty="0" smtClean="0">
                <a:solidFill>
                  <a:srgbClr val="0000FF"/>
                </a:solidFill>
                <a:latin typeface="Lucida Sans" panose="020B0602030504020204" pitchFamily="34" charset="0"/>
              </a:rPr>
              <a:t>Correlation between natural land and working memory</a:t>
            </a:r>
          </a:p>
          <a:p>
            <a:r>
              <a:rPr lang="en-GB" dirty="0" smtClean="0">
                <a:solidFill>
                  <a:srgbClr val="0000FF"/>
                </a:solidFill>
                <a:latin typeface="Lucida Sans" panose="020B0602030504020204" pitchFamily="34" charset="0"/>
              </a:rPr>
              <a:t>Unique opportunities for:</a:t>
            </a:r>
          </a:p>
          <a:p>
            <a:pPr>
              <a:buFontTx/>
              <a:buChar char="-"/>
            </a:pPr>
            <a:r>
              <a:rPr lang="en-GB" dirty="0" smtClean="0">
                <a:solidFill>
                  <a:srgbClr val="0000FF"/>
                </a:solidFill>
                <a:latin typeface="Lucida Sans" panose="020B0602030504020204" pitchFamily="34" charset="0"/>
              </a:rPr>
              <a:t>Discovery</a:t>
            </a:r>
          </a:p>
          <a:p>
            <a:pPr>
              <a:buFontTx/>
              <a:buChar char="-"/>
            </a:pPr>
            <a:r>
              <a:rPr lang="en-GB" dirty="0" smtClean="0">
                <a:solidFill>
                  <a:srgbClr val="0000FF"/>
                </a:solidFill>
                <a:latin typeface="Lucida Sans" panose="020B0602030504020204" pitchFamily="34" charset="0"/>
              </a:rPr>
              <a:t>Creativity</a:t>
            </a:r>
          </a:p>
          <a:p>
            <a:pPr>
              <a:buFontTx/>
              <a:buChar char="-"/>
            </a:pPr>
            <a:r>
              <a:rPr lang="en-GB" dirty="0" smtClean="0">
                <a:solidFill>
                  <a:srgbClr val="0000FF"/>
                </a:solidFill>
                <a:latin typeface="Lucida Sans" panose="020B0602030504020204" pitchFamily="34" charset="0"/>
              </a:rPr>
              <a:t>Risk taking</a:t>
            </a:r>
          </a:p>
          <a:p>
            <a:r>
              <a:rPr lang="en-GB" dirty="0" smtClean="0">
                <a:solidFill>
                  <a:srgbClr val="0000FF"/>
                </a:solidFill>
                <a:latin typeface="Lucida Sans" panose="020B0602030504020204" pitchFamily="34" charset="0"/>
              </a:rPr>
              <a:t>Higher levels of physical activity</a:t>
            </a:r>
          </a:p>
          <a:p>
            <a:pPr marL="0" indent="0" algn="r">
              <a:buNone/>
            </a:pPr>
            <a:r>
              <a:rPr lang="en-GB" dirty="0" smtClean="0">
                <a:solidFill>
                  <a:srgbClr val="0000FF"/>
                </a:solidFill>
                <a:latin typeface="Lucida Sans" panose="020B0602030504020204" pitchFamily="34" charset="0"/>
              </a:rPr>
              <a:t>(</a:t>
            </a:r>
            <a:r>
              <a:rPr lang="en-GB" dirty="0" err="1" smtClean="0">
                <a:solidFill>
                  <a:srgbClr val="0000FF"/>
                </a:solidFill>
                <a:latin typeface="Lucida Sans" panose="020B0602030504020204" pitchFamily="34" charset="0"/>
              </a:rPr>
              <a:t>Dadvand</a:t>
            </a:r>
            <a:r>
              <a:rPr lang="en-GB" dirty="0" smtClean="0">
                <a:solidFill>
                  <a:srgbClr val="0000FF"/>
                </a:solidFill>
                <a:latin typeface="Lucida Sans" panose="020B0602030504020204" pitchFamily="34" charset="0"/>
              </a:rPr>
              <a:t> et al., 2015)</a:t>
            </a:r>
            <a:endParaRPr lang="en-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3747806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57200"/>
            <a:ext cx="3528392" cy="1600200"/>
          </a:xfrm>
        </p:spPr>
        <p:txBody>
          <a:bodyPr>
            <a:noAutofit/>
          </a:bodyPr>
          <a:lstStyle/>
          <a:p>
            <a:r>
              <a:rPr lang="en-GB" sz="2800" dirty="0" err="1">
                <a:latin typeface="Lucida Sans" panose="020B0602030504020204" pitchFamily="34" charset="0"/>
              </a:rPr>
              <a:t>Llygredd</a:t>
            </a:r>
            <a:r>
              <a:rPr lang="en-GB" sz="2800" dirty="0">
                <a:latin typeface="Lucida Sans" panose="020B0602030504020204" pitchFamily="34" charset="0"/>
              </a:rPr>
              <a:t>/</a:t>
            </a:r>
            <a:r>
              <a:rPr lang="en-GB" sz="2800" dirty="0" err="1">
                <a:latin typeface="Lucida Sans" panose="020B0602030504020204" pitchFamily="34" charset="0"/>
              </a:rPr>
              <a:t>Dwysedd</a:t>
            </a:r>
            <a:r>
              <a:rPr lang="en-GB" sz="2800" dirty="0">
                <a:latin typeface="Lucida Sans" panose="020B0602030504020204" pitchFamily="34" charset="0"/>
              </a:rPr>
              <a:t> </a:t>
            </a:r>
            <a:r>
              <a:rPr lang="en-GB" sz="2800" dirty="0" err="1">
                <a:latin typeface="Lucida Sans" panose="020B0602030504020204" pitchFamily="34" charset="0"/>
              </a:rPr>
              <a:t>traffig</a:t>
            </a:r>
            <a:r>
              <a:rPr lang="en-GB" sz="2800" dirty="0">
                <a:latin typeface="Lucida Sans" panose="020B0602030504020204" pitchFamily="34" charset="0"/>
              </a:rPr>
              <a:t/>
            </a:r>
            <a:br>
              <a:rPr lang="en-GB" sz="2800" dirty="0">
                <a:latin typeface="Lucida Sans" panose="020B0602030504020204" pitchFamily="34" charset="0"/>
              </a:rPr>
            </a:br>
            <a:r>
              <a:rPr lang="en-GB" sz="2800" dirty="0">
                <a:solidFill>
                  <a:srgbClr val="0000FF"/>
                </a:solidFill>
                <a:latin typeface="Lucida Sans" panose="020B0602030504020204" pitchFamily="34" charset="0"/>
              </a:rPr>
              <a:t>Pollution/Traffic </a:t>
            </a:r>
            <a:r>
              <a:rPr lang="en-GB" sz="2800" dirty="0" smtClean="0">
                <a:solidFill>
                  <a:srgbClr val="0000FF"/>
                </a:solidFill>
                <a:latin typeface="Lucida Sans" panose="020B0602030504020204" pitchFamily="34" charset="0"/>
              </a:rPr>
              <a:t>density </a:t>
            </a:r>
            <a:r>
              <a:rPr lang="en-GB" sz="1400" dirty="0" smtClean="0">
                <a:solidFill>
                  <a:srgbClr val="0000FF"/>
                </a:solidFill>
                <a:latin typeface="Lucida Sans" panose="020B0602030504020204" pitchFamily="34" charset="0"/>
              </a:rPr>
              <a:t>(</a:t>
            </a:r>
            <a:r>
              <a:rPr lang="en-GB" sz="1400" dirty="0" err="1" smtClean="0">
                <a:solidFill>
                  <a:srgbClr val="0000FF"/>
                </a:solidFill>
                <a:latin typeface="Lucida Sans" panose="020B0602030504020204" pitchFamily="34" charset="0"/>
              </a:rPr>
              <a:t>Sunyer</a:t>
            </a:r>
            <a:r>
              <a:rPr lang="en-GB" sz="1400" dirty="0" smtClean="0">
                <a:solidFill>
                  <a:srgbClr val="0000FF"/>
                </a:solidFill>
                <a:latin typeface="Lucida Sans" panose="020B0602030504020204" pitchFamily="34" charset="0"/>
              </a:rPr>
              <a:t> et al., 2017)</a:t>
            </a:r>
            <a:endParaRPr lang="en-GB" sz="2800" dirty="0"/>
          </a:p>
        </p:txBody>
      </p:sp>
      <p:sp>
        <p:nvSpPr>
          <p:cNvPr id="3" name="Content Placeholder 2"/>
          <p:cNvSpPr>
            <a:spLocks noGrp="1"/>
          </p:cNvSpPr>
          <p:nvPr>
            <p:ph idx="1"/>
          </p:nvPr>
        </p:nvSpPr>
        <p:spPr>
          <a:xfrm>
            <a:off x="3728244" y="116632"/>
            <a:ext cx="5164235" cy="5791311"/>
          </a:xfrm>
        </p:spPr>
        <p:txBody>
          <a:bodyPr>
            <a:normAutofit fontScale="70000" lnSpcReduction="20000"/>
          </a:bodyPr>
          <a:lstStyle/>
          <a:p>
            <a:r>
              <a:rPr lang="en-GB" dirty="0" smtClean="0"/>
              <a:t>TRAP – </a:t>
            </a:r>
            <a:r>
              <a:rPr lang="en-GB" dirty="0" err="1" smtClean="0"/>
              <a:t>Llygredd</a:t>
            </a:r>
            <a:r>
              <a:rPr lang="en-GB" dirty="0" smtClean="0"/>
              <a:t> Aer </a:t>
            </a:r>
            <a:r>
              <a:rPr lang="en-GB" dirty="0" err="1" smtClean="0"/>
              <a:t>sy’n</a:t>
            </a:r>
            <a:r>
              <a:rPr lang="en-GB" dirty="0" smtClean="0"/>
              <a:t> </a:t>
            </a:r>
            <a:r>
              <a:rPr lang="en-GB" dirty="0" err="1" smtClean="0"/>
              <a:t>Gysylltiedig</a:t>
            </a:r>
            <a:r>
              <a:rPr lang="en-GB" dirty="0" smtClean="0"/>
              <a:t> â </a:t>
            </a:r>
            <a:r>
              <a:rPr lang="en-GB" dirty="0" err="1" smtClean="0"/>
              <a:t>Thraffig</a:t>
            </a:r>
            <a:endParaRPr lang="en-GB" dirty="0" smtClean="0"/>
          </a:p>
          <a:p>
            <a:r>
              <a:rPr lang="en-GB" dirty="0" smtClean="0">
                <a:solidFill>
                  <a:srgbClr val="0000FF"/>
                </a:solidFill>
              </a:rPr>
              <a:t>TRAP </a:t>
            </a:r>
            <a:r>
              <a:rPr lang="en-GB" dirty="0">
                <a:solidFill>
                  <a:srgbClr val="0000FF"/>
                </a:solidFill>
              </a:rPr>
              <a:t>– Traffic-Related Air Pollution</a:t>
            </a:r>
          </a:p>
          <a:p>
            <a:r>
              <a:rPr lang="en-GB" dirty="0" err="1"/>
              <a:t>L</a:t>
            </a:r>
            <a:r>
              <a:rPr lang="en-GB" dirty="0" err="1" smtClean="0"/>
              <a:t>lygryddion</a:t>
            </a:r>
            <a:r>
              <a:rPr lang="en-GB" dirty="0" smtClean="0"/>
              <a:t> </a:t>
            </a:r>
            <a:r>
              <a:rPr lang="en-GB" dirty="0" err="1"/>
              <a:t>aer</a:t>
            </a:r>
            <a:r>
              <a:rPr lang="en-GB" dirty="0"/>
              <a:t> </a:t>
            </a:r>
            <a:r>
              <a:rPr lang="en-GB" dirty="0" err="1"/>
              <a:t>yn</a:t>
            </a:r>
            <a:r>
              <a:rPr lang="en-GB" dirty="0"/>
              <a:t> </a:t>
            </a:r>
            <a:r>
              <a:rPr lang="en-GB" dirty="0" err="1"/>
              <a:t>cael</a:t>
            </a:r>
            <a:r>
              <a:rPr lang="en-GB" dirty="0"/>
              <a:t> </a:t>
            </a:r>
            <a:r>
              <a:rPr lang="en-GB" dirty="0" err="1"/>
              <a:t>effaith</a:t>
            </a:r>
            <a:r>
              <a:rPr lang="en-GB" dirty="0"/>
              <a:t> </a:t>
            </a:r>
            <a:r>
              <a:rPr lang="en-GB" dirty="0" err="1"/>
              <a:t>ar</a:t>
            </a:r>
            <a:r>
              <a:rPr lang="en-GB" dirty="0"/>
              <a:t> </a:t>
            </a:r>
            <a:r>
              <a:rPr lang="en-GB" dirty="0" err="1"/>
              <a:t>niwroddatblygiad</a:t>
            </a:r>
            <a:endParaRPr lang="en-GB" dirty="0"/>
          </a:p>
          <a:p>
            <a:r>
              <a:rPr lang="en-GB" dirty="0" smtClean="0">
                <a:solidFill>
                  <a:srgbClr val="0000FF"/>
                </a:solidFill>
              </a:rPr>
              <a:t>Air </a:t>
            </a:r>
            <a:r>
              <a:rPr lang="en-GB" dirty="0">
                <a:solidFill>
                  <a:srgbClr val="0000FF"/>
                </a:solidFill>
              </a:rPr>
              <a:t>pollutants have an effect on </a:t>
            </a:r>
            <a:r>
              <a:rPr lang="en-GB" dirty="0" smtClean="0">
                <a:solidFill>
                  <a:srgbClr val="0000FF"/>
                </a:solidFill>
              </a:rPr>
              <a:t>neurodevelopment</a:t>
            </a:r>
          </a:p>
          <a:p>
            <a:r>
              <a:rPr lang="en-GB" dirty="0" err="1" smtClean="0"/>
              <a:t>Niweidio</a:t>
            </a:r>
            <a:r>
              <a:rPr lang="en-GB" dirty="0" smtClean="0"/>
              <a:t> </a:t>
            </a:r>
            <a:r>
              <a:rPr lang="en-GB" dirty="0" err="1"/>
              <a:t>datblygiad</a:t>
            </a:r>
            <a:r>
              <a:rPr lang="en-GB" dirty="0"/>
              <a:t> yr </a:t>
            </a:r>
            <a:r>
              <a:rPr lang="en-GB" dirty="0" err="1"/>
              <a:t>ysgyfaint</a:t>
            </a:r>
            <a:endParaRPr lang="en-GB" dirty="0"/>
          </a:p>
          <a:p>
            <a:r>
              <a:rPr lang="en-GB" dirty="0">
                <a:solidFill>
                  <a:srgbClr val="0000FF"/>
                </a:solidFill>
              </a:rPr>
              <a:t>Damages lung development</a:t>
            </a:r>
          </a:p>
          <a:p>
            <a:r>
              <a:rPr lang="en-GB" dirty="0" err="1" smtClean="0"/>
              <a:t>Swnllyd</a:t>
            </a:r>
            <a:endParaRPr lang="en-GB" dirty="0" smtClean="0"/>
          </a:p>
          <a:p>
            <a:r>
              <a:rPr lang="en-GB" dirty="0" smtClean="0">
                <a:solidFill>
                  <a:srgbClr val="0000FF"/>
                </a:solidFill>
              </a:rPr>
              <a:t>Noisy</a:t>
            </a:r>
            <a:endParaRPr lang="en-GB" dirty="0">
              <a:solidFill>
                <a:srgbClr val="0000FF"/>
              </a:solidFill>
            </a:endParaRPr>
          </a:p>
          <a:p>
            <a:r>
              <a:rPr lang="en-GB" dirty="0" err="1" smtClean="0"/>
              <a:t>Llai</a:t>
            </a:r>
            <a:r>
              <a:rPr lang="en-GB" dirty="0" smtClean="0"/>
              <a:t> o </a:t>
            </a:r>
            <a:r>
              <a:rPr lang="en-GB" dirty="0" err="1" smtClean="0"/>
              <a:t>chwarae</a:t>
            </a:r>
            <a:r>
              <a:rPr lang="en-GB" dirty="0" smtClean="0"/>
              <a:t> </a:t>
            </a:r>
            <a:r>
              <a:rPr lang="en-GB" dirty="0" err="1" smtClean="0"/>
              <a:t>yn</a:t>
            </a:r>
            <a:r>
              <a:rPr lang="en-GB" dirty="0" smtClean="0"/>
              <a:t> yr </a:t>
            </a:r>
            <a:r>
              <a:rPr lang="en-GB" dirty="0" err="1" smtClean="0"/>
              <a:t>awyr</a:t>
            </a:r>
            <a:r>
              <a:rPr lang="en-GB" dirty="0" smtClean="0"/>
              <a:t> </a:t>
            </a:r>
            <a:r>
              <a:rPr lang="en-GB" dirty="0" err="1" smtClean="0"/>
              <a:t>agored</a:t>
            </a:r>
            <a:endParaRPr lang="en-GB" dirty="0" smtClean="0"/>
          </a:p>
          <a:p>
            <a:r>
              <a:rPr lang="en-GB" dirty="0" smtClean="0">
                <a:solidFill>
                  <a:srgbClr val="0000FF"/>
                </a:solidFill>
              </a:rPr>
              <a:t>Less </a:t>
            </a:r>
            <a:r>
              <a:rPr lang="en-GB" dirty="0">
                <a:solidFill>
                  <a:srgbClr val="0000FF"/>
                </a:solidFill>
              </a:rPr>
              <a:t>outdoor play</a:t>
            </a:r>
          </a:p>
          <a:p>
            <a:r>
              <a:rPr lang="en-GB" dirty="0" err="1" smtClean="0"/>
              <a:t>Medru</a:t>
            </a:r>
            <a:r>
              <a:rPr lang="en-GB" dirty="0" smtClean="0"/>
              <a:t> </a:t>
            </a:r>
            <a:r>
              <a:rPr lang="en-GB" dirty="0" err="1" smtClean="0"/>
              <a:t>achosi</a:t>
            </a:r>
            <a:r>
              <a:rPr lang="en-GB" dirty="0" smtClean="0"/>
              <a:t> </a:t>
            </a:r>
            <a:r>
              <a:rPr lang="en-GB" dirty="0" err="1" smtClean="0"/>
              <a:t>diffyg</a:t>
            </a:r>
            <a:r>
              <a:rPr lang="en-GB" dirty="0" smtClean="0"/>
              <a:t> </a:t>
            </a:r>
            <a:r>
              <a:rPr lang="en-GB" dirty="0" err="1" smtClean="0"/>
              <a:t>sylw</a:t>
            </a:r>
            <a:r>
              <a:rPr lang="en-GB" dirty="0" smtClean="0"/>
              <a:t>, </a:t>
            </a:r>
            <a:r>
              <a:rPr lang="en-GB" dirty="0" err="1" smtClean="0"/>
              <a:t>anghofrwydd</a:t>
            </a:r>
            <a:r>
              <a:rPr lang="en-GB" dirty="0" smtClean="0"/>
              <a:t>, </a:t>
            </a:r>
            <a:r>
              <a:rPr lang="en-GB" dirty="0" err="1" smtClean="0"/>
              <a:t>anhrefn</a:t>
            </a:r>
            <a:endParaRPr lang="en-GB" dirty="0" smtClean="0"/>
          </a:p>
          <a:p>
            <a:r>
              <a:rPr lang="en-GB" dirty="0" smtClean="0">
                <a:solidFill>
                  <a:srgbClr val="0000FF"/>
                </a:solidFill>
              </a:rPr>
              <a:t>Can </a:t>
            </a:r>
            <a:r>
              <a:rPr lang="en-GB" dirty="0">
                <a:solidFill>
                  <a:srgbClr val="0000FF"/>
                </a:solidFill>
              </a:rPr>
              <a:t>cause inattention, forgetfulness, disorganization </a:t>
            </a:r>
          </a:p>
          <a:p>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1180" y="2169968"/>
            <a:ext cx="3404716" cy="1800225"/>
          </a:xfrm>
        </p:spPr>
      </p:pic>
      <p:pic>
        <p:nvPicPr>
          <p:cNvPr id="6" name="Picture 5"/>
          <p:cNvPicPr>
            <a:picLocks noChangeAspect="1"/>
          </p:cNvPicPr>
          <p:nvPr/>
        </p:nvPicPr>
        <p:blipFill>
          <a:blip r:embed="rId4"/>
          <a:stretch>
            <a:fillRect/>
          </a:stretch>
        </p:blipFill>
        <p:spPr>
          <a:xfrm>
            <a:off x="323528" y="2171716"/>
            <a:ext cx="3312368" cy="2481419"/>
          </a:xfrm>
          <a:prstGeom prst="rect">
            <a:avLst/>
          </a:prstGeom>
        </p:spPr>
      </p:pic>
      <p:sp>
        <p:nvSpPr>
          <p:cNvPr id="7" name="Rectangle 6"/>
          <p:cNvSpPr/>
          <p:nvPr/>
        </p:nvSpPr>
        <p:spPr>
          <a:xfrm rot="10800000" flipH="1" flipV="1">
            <a:off x="231180" y="5075311"/>
            <a:ext cx="3476724" cy="307777"/>
          </a:xfrm>
          <a:prstGeom prst="rect">
            <a:avLst/>
          </a:prstGeom>
        </p:spPr>
        <p:txBody>
          <a:bodyPr wrap="square">
            <a:spAutoFit/>
          </a:bodyPr>
          <a:lstStyle/>
          <a:p>
            <a:r>
              <a:rPr lang="en-GB" sz="1400" dirty="0">
                <a:latin typeface="Lucida Sans" panose="020B0602030504020204" pitchFamily="34" charset="0"/>
              </a:rPr>
              <a:t>(Source: Friends of the Earth, no date)</a:t>
            </a:r>
            <a:endParaRPr lang="en-GB" sz="1400" dirty="0"/>
          </a:p>
        </p:txBody>
      </p:sp>
    </p:spTree>
    <p:extLst>
      <p:ext uri="{BB962C8B-B14F-4D97-AF65-F5344CB8AC3E}">
        <p14:creationId xmlns:p14="http://schemas.microsoft.com/office/powerpoint/2010/main" val="354966605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87610"/>
          </a:xfrm>
        </p:spPr>
        <p:txBody>
          <a:bodyPr>
            <a:noAutofit/>
          </a:bodyPr>
          <a:lstStyle/>
          <a:p>
            <a:r>
              <a:rPr lang="en-GB" sz="2400" dirty="0" err="1" smtClean="0">
                <a:latin typeface="Lucida Sans" panose="020B0602030504020204" pitchFamily="34" charset="0"/>
              </a:rPr>
              <a:t>Cyfradd</a:t>
            </a:r>
            <a:r>
              <a:rPr lang="en-GB" sz="2400" dirty="0" smtClean="0">
                <a:latin typeface="Lucida Sans" panose="020B0602030504020204" pitchFamily="34" charset="0"/>
              </a:rPr>
              <a:t> </a:t>
            </a:r>
            <a:r>
              <a:rPr lang="en-GB" sz="2400" dirty="0" err="1" smtClean="0">
                <a:latin typeface="Lucida Sans" panose="020B0602030504020204" pitchFamily="34" charset="0"/>
              </a:rPr>
              <a:t>troseddu</a:t>
            </a:r>
            <a:r>
              <a:rPr lang="en-GB" sz="2400" dirty="0">
                <a:latin typeface="Lucida Sans" panose="020B0602030504020204" pitchFamily="34" charset="0"/>
              </a:rPr>
              <a:t/>
            </a:r>
            <a:br>
              <a:rPr lang="en-GB" sz="2400" dirty="0">
                <a:latin typeface="Lucida Sans" panose="020B0602030504020204" pitchFamily="34" charset="0"/>
              </a:rPr>
            </a:br>
            <a:r>
              <a:rPr lang="en-GB" sz="2400" dirty="0" smtClean="0">
                <a:solidFill>
                  <a:srgbClr val="0000FF"/>
                </a:solidFill>
                <a:latin typeface="Lucida Sans" panose="020B0602030504020204" pitchFamily="34" charset="0"/>
              </a:rPr>
              <a:t>Crime rate</a:t>
            </a:r>
            <a:endParaRPr lang="en-GB" sz="2400" dirty="0"/>
          </a:p>
        </p:txBody>
      </p:sp>
      <p:sp>
        <p:nvSpPr>
          <p:cNvPr id="3" name="Content Placeholder 2"/>
          <p:cNvSpPr>
            <a:spLocks noGrp="1"/>
          </p:cNvSpPr>
          <p:nvPr>
            <p:ph sz="half" idx="1"/>
          </p:nvPr>
        </p:nvSpPr>
        <p:spPr>
          <a:xfrm>
            <a:off x="107504" y="1052737"/>
            <a:ext cx="4407346" cy="5400599"/>
          </a:xfrm>
        </p:spPr>
        <p:txBody>
          <a:bodyPr>
            <a:normAutofit fontScale="77500" lnSpcReduction="20000"/>
          </a:bodyPr>
          <a:lstStyle/>
          <a:p>
            <a:r>
              <a:rPr lang="en-GB" sz="2600" dirty="0" err="1" smtClean="0"/>
              <a:t>Credir</a:t>
            </a:r>
            <a:r>
              <a:rPr lang="en-GB" sz="2600" dirty="0" smtClean="0"/>
              <a:t> bod </a:t>
            </a:r>
            <a:r>
              <a:rPr lang="en-GB" sz="2600" dirty="0" err="1" smtClean="0"/>
              <a:t>anawsterau</a:t>
            </a:r>
            <a:r>
              <a:rPr lang="en-GB" sz="2600" dirty="0" smtClean="0"/>
              <a:t> </a:t>
            </a:r>
            <a:r>
              <a:rPr lang="en-GB" sz="2600" dirty="0" err="1"/>
              <a:t>lleferydd</a:t>
            </a:r>
            <a:r>
              <a:rPr lang="en-GB" sz="2600" dirty="0"/>
              <a:t>, </a:t>
            </a:r>
            <a:r>
              <a:rPr lang="en-GB" sz="2600" dirty="0" err="1"/>
              <a:t>iaith</a:t>
            </a:r>
            <a:r>
              <a:rPr lang="en-GB" sz="2600" dirty="0"/>
              <a:t> a </a:t>
            </a:r>
            <a:r>
              <a:rPr lang="en-GB" sz="2600" dirty="0" err="1"/>
              <a:t>chyfathrebu</a:t>
            </a:r>
            <a:r>
              <a:rPr lang="en-GB" sz="2600" dirty="0"/>
              <a:t> </a:t>
            </a:r>
            <a:r>
              <a:rPr lang="en-GB" sz="2600" dirty="0" err="1" smtClean="0"/>
              <a:t>yn</a:t>
            </a:r>
            <a:r>
              <a:rPr lang="en-GB" sz="2600" dirty="0" smtClean="0"/>
              <a:t> </a:t>
            </a:r>
            <a:r>
              <a:rPr lang="en-GB" sz="2600" dirty="0" err="1"/>
              <a:t>cyfrannu</a:t>
            </a:r>
            <a:r>
              <a:rPr lang="en-GB" sz="2600" dirty="0"/>
              <a:t> at </a:t>
            </a:r>
            <a:r>
              <a:rPr lang="en-GB" sz="2600" dirty="0" err="1"/>
              <a:t>broblemau</a:t>
            </a:r>
            <a:r>
              <a:rPr lang="en-GB" sz="2600" dirty="0"/>
              <a:t> </a:t>
            </a:r>
            <a:r>
              <a:rPr lang="en-GB" sz="2600" dirty="0" err="1"/>
              <a:t>gyda</a:t>
            </a:r>
            <a:r>
              <a:rPr lang="en-GB" sz="2600" dirty="0"/>
              <a:t> </a:t>
            </a:r>
            <a:r>
              <a:rPr lang="en-GB" sz="2600" dirty="0" err="1"/>
              <a:t>llythrennedd</a:t>
            </a:r>
            <a:r>
              <a:rPr lang="en-GB" sz="2600" dirty="0"/>
              <a:t> a “</a:t>
            </a:r>
            <a:r>
              <a:rPr lang="en-GB" sz="2600" dirty="0" err="1"/>
              <a:t>methiant</a:t>
            </a:r>
            <a:r>
              <a:rPr lang="en-GB" sz="2600" dirty="0"/>
              <a:t> </a:t>
            </a:r>
            <a:r>
              <a:rPr lang="en-GB" sz="2600" dirty="0" err="1"/>
              <a:t>addysg</a:t>
            </a:r>
            <a:r>
              <a:rPr lang="en-GB" sz="2600" dirty="0"/>
              <a:t>”</a:t>
            </a:r>
          </a:p>
          <a:p>
            <a:r>
              <a:rPr lang="en-GB" sz="2600" dirty="0" err="1"/>
              <a:t>R</a:t>
            </a:r>
            <a:r>
              <a:rPr lang="en-GB" sz="2600" dirty="0" err="1" smtClean="0"/>
              <a:t>hoi</a:t>
            </a:r>
            <a:r>
              <a:rPr lang="en-GB" sz="2600" dirty="0" smtClean="0"/>
              <a:t> </a:t>
            </a:r>
            <a:r>
              <a:rPr lang="en-GB" sz="2600" dirty="0" err="1"/>
              <a:t>pobl</a:t>
            </a:r>
            <a:r>
              <a:rPr lang="en-GB" sz="2600" dirty="0"/>
              <a:t> </a:t>
            </a:r>
            <a:r>
              <a:rPr lang="en-GB" sz="2600" dirty="0" err="1"/>
              <a:t>ifanc</a:t>
            </a:r>
            <a:r>
              <a:rPr lang="en-GB" sz="2600" dirty="0"/>
              <a:t> </a:t>
            </a:r>
            <a:r>
              <a:rPr lang="en-GB" sz="2600" dirty="0" err="1"/>
              <a:t>mewn</a:t>
            </a:r>
            <a:r>
              <a:rPr lang="en-GB" sz="2600" dirty="0"/>
              <a:t> </a:t>
            </a:r>
            <a:r>
              <a:rPr lang="en-GB" sz="2600" dirty="0" err="1" smtClean="0"/>
              <a:t>peryg</a:t>
            </a:r>
            <a:r>
              <a:rPr lang="en-GB" sz="2600" dirty="0" smtClean="0"/>
              <a:t> o </a:t>
            </a:r>
            <a:r>
              <a:rPr lang="en-GB" sz="2600" dirty="0" err="1"/>
              <a:t>droseddu</a:t>
            </a:r>
            <a:endParaRPr lang="en-GB" sz="2600" dirty="0"/>
          </a:p>
          <a:p>
            <a:pPr marL="0" indent="0" algn="r">
              <a:buNone/>
            </a:pPr>
            <a:r>
              <a:rPr lang="en-GB" sz="2300" dirty="0"/>
              <a:t>(Bryan, et al., 2015)</a:t>
            </a:r>
          </a:p>
          <a:p>
            <a:r>
              <a:rPr lang="en-GB" sz="2600" dirty="0" smtClean="0"/>
              <a:t>Mae </a:t>
            </a:r>
            <a:r>
              <a:rPr lang="en-GB" sz="2600" dirty="0" err="1" smtClean="0"/>
              <a:t>gan</a:t>
            </a:r>
            <a:r>
              <a:rPr lang="en-GB" sz="2600" dirty="0" smtClean="0"/>
              <a:t> </a:t>
            </a:r>
            <a:r>
              <a:rPr lang="en-GB" sz="2600" dirty="0" err="1" smtClean="0"/>
              <a:t>nifer</a:t>
            </a:r>
            <a:r>
              <a:rPr lang="en-GB" sz="2600" dirty="0" smtClean="0"/>
              <a:t> </a:t>
            </a:r>
            <a:r>
              <a:rPr lang="en-GB" sz="2600" dirty="0" err="1"/>
              <a:t>uchel</a:t>
            </a:r>
            <a:r>
              <a:rPr lang="en-GB" sz="2600" dirty="0"/>
              <a:t> o </a:t>
            </a:r>
            <a:r>
              <a:rPr lang="en-GB" sz="2600" dirty="0" err="1" smtClean="0"/>
              <a:t>droseddwyr</a:t>
            </a:r>
            <a:r>
              <a:rPr lang="en-GB" sz="2600" dirty="0" smtClean="0"/>
              <a:t> </a:t>
            </a:r>
            <a:r>
              <a:rPr lang="en-GB" sz="2600" dirty="0" err="1" smtClean="0"/>
              <a:t>anhwylderau</a:t>
            </a:r>
            <a:r>
              <a:rPr lang="en-GB" sz="2600" dirty="0" smtClean="0"/>
              <a:t> </a:t>
            </a:r>
            <a:r>
              <a:rPr lang="en-GB" sz="2600" dirty="0" err="1"/>
              <a:t>iaith</a:t>
            </a:r>
            <a:r>
              <a:rPr lang="en-GB" sz="2600" dirty="0"/>
              <a:t> </a:t>
            </a:r>
            <a:r>
              <a:rPr lang="en-GB" sz="2600" dirty="0" err="1"/>
              <a:t>datblygiadol</a:t>
            </a:r>
            <a:r>
              <a:rPr lang="en-GB" sz="2600" dirty="0"/>
              <a:t> (DLDs)</a:t>
            </a:r>
          </a:p>
          <a:p>
            <a:r>
              <a:rPr lang="en-GB" sz="2600" dirty="0"/>
              <a:t>Mae </a:t>
            </a:r>
            <a:r>
              <a:rPr lang="en-GB" sz="2600" dirty="0" err="1"/>
              <a:t>gan</a:t>
            </a:r>
            <a:r>
              <a:rPr lang="en-GB" sz="2600" dirty="0"/>
              <a:t> </a:t>
            </a:r>
            <a:r>
              <a:rPr lang="en-GB" sz="2600" dirty="0" err="1"/>
              <a:t>droseddwyr</a:t>
            </a:r>
            <a:r>
              <a:rPr lang="en-GB" sz="2600" dirty="0"/>
              <a:t> </a:t>
            </a:r>
            <a:r>
              <a:rPr lang="en-GB" sz="2600" dirty="0" err="1"/>
              <a:t>sgiliau</a:t>
            </a:r>
            <a:r>
              <a:rPr lang="en-GB" sz="2600" dirty="0"/>
              <a:t> </a:t>
            </a:r>
            <a:r>
              <a:rPr lang="en-GB" sz="2600" dirty="0" err="1"/>
              <a:t>iaith</a:t>
            </a:r>
            <a:r>
              <a:rPr lang="en-GB" sz="2600" dirty="0"/>
              <a:t> </a:t>
            </a:r>
            <a:r>
              <a:rPr lang="en-GB" sz="2600" dirty="0" err="1"/>
              <a:t>lafar</a:t>
            </a:r>
            <a:r>
              <a:rPr lang="en-GB" sz="2600" dirty="0"/>
              <a:t> </a:t>
            </a:r>
            <a:r>
              <a:rPr lang="en-GB" sz="2600" dirty="0" err="1"/>
              <a:t>gwael</a:t>
            </a:r>
            <a:endParaRPr lang="en-GB" sz="2600" dirty="0"/>
          </a:p>
          <a:p>
            <a:r>
              <a:rPr lang="en-GB" sz="2600" dirty="0" err="1"/>
              <a:t>Methu</a:t>
            </a:r>
            <a:r>
              <a:rPr lang="en-GB" sz="2600" dirty="0"/>
              <a:t> </a:t>
            </a:r>
            <a:r>
              <a:rPr lang="en-GB" sz="2600" dirty="0" err="1"/>
              <a:t>rhoi</a:t>
            </a:r>
            <a:r>
              <a:rPr lang="en-GB" sz="2600" dirty="0"/>
              <a:t> </a:t>
            </a:r>
            <a:r>
              <a:rPr lang="en-GB" sz="2600" dirty="0" err="1"/>
              <a:t>naratifau</a:t>
            </a:r>
            <a:r>
              <a:rPr lang="en-GB" sz="2600" dirty="0"/>
              <a:t> </a:t>
            </a:r>
            <a:r>
              <a:rPr lang="en-GB" sz="2600" dirty="0" err="1"/>
              <a:t>clir</a:t>
            </a:r>
            <a:r>
              <a:rPr lang="en-GB" sz="2600" dirty="0"/>
              <a:t> o </a:t>
            </a:r>
            <a:r>
              <a:rPr lang="en-GB" sz="2600" dirty="0" err="1"/>
              <a:t>ddigwyddiadau</a:t>
            </a:r>
            <a:r>
              <a:rPr lang="en-GB" sz="2600" dirty="0"/>
              <a:t> </a:t>
            </a:r>
            <a:r>
              <a:rPr lang="en-GB" sz="2600" dirty="0" err="1"/>
              <a:t>wrth</a:t>
            </a:r>
            <a:r>
              <a:rPr lang="en-GB" sz="2600" dirty="0"/>
              <a:t> </a:t>
            </a:r>
            <a:r>
              <a:rPr lang="en-GB" sz="2600" dirty="0" err="1"/>
              <a:t>gael</a:t>
            </a:r>
            <a:r>
              <a:rPr lang="en-GB" sz="2600" dirty="0"/>
              <a:t> </a:t>
            </a:r>
            <a:r>
              <a:rPr lang="en-GB" sz="2600" dirty="0" err="1"/>
              <a:t>eu</a:t>
            </a:r>
            <a:r>
              <a:rPr lang="en-GB" sz="2600" dirty="0"/>
              <a:t> </a:t>
            </a:r>
            <a:r>
              <a:rPr lang="en-GB" sz="2600" dirty="0" err="1"/>
              <a:t>cyfweld</a:t>
            </a:r>
            <a:endParaRPr lang="en-GB" sz="2600" dirty="0"/>
          </a:p>
          <a:p>
            <a:r>
              <a:rPr lang="en-GB" sz="2600" dirty="0" err="1" smtClean="0"/>
              <a:t>Peryg</a:t>
            </a:r>
            <a:r>
              <a:rPr lang="en-GB" sz="2600" dirty="0" smtClean="0"/>
              <a:t> </a:t>
            </a:r>
            <a:r>
              <a:rPr lang="en-GB" sz="2600" dirty="0" err="1"/>
              <a:t>uwch</a:t>
            </a:r>
            <a:r>
              <a:rPr lang="en-GB" sz="2600" dirty="0"/>
              <a:t> o </a:t>
            </a:r>
            <a:r>
              <a:rPr lang="en-GB" sz="2600" dirty="0" err="1"/>
              <a:t>gael</a:t>
            </a:r>
            <a:r>
              <a:rPr lang="en-GB" sz="2600" dirty="0"/>
              <a:t> </a:t>
            </a:r>
            <a:r>
              <a:rPr lang="en-GB" sz="2600" dirty="0" err="1" smtClean="0"/>
              <a:t>eu</a:t>
            </a:r>
            <a:r>
              <a:rPr lang="en-GB" sz="2600" dirty="0" smtClean="0"/>
              <a:t> </a:t>
            </a:r>
            <a:r>
              <a:rPr lang="en-GB" sz="2600" dirty="0" err="1" smtClean="0"/>
              <a:t>cyhuddo</a:t>
            </a:r>
            <a:endParaRPr lang="en-GB" sz="2600" dirty="0"/>
          </a:p>
          <a:p>
            <a:pPr marL="0" indent="0" algn="r">
              <a:buNone/>
            </a:pPr>
            <a:r>
              <a:rPr lang="en-GB" sz="2300" dirty="0"/>
              <a:t>(</a:t>
            </a:r>
            <a:r>
              <a:rPr lang="en-GB" sz="2300" dirty="0" err="1"/>
              <a:t>Winstanley</a:t>
            </a:r>
            <a:r>
              <a:rPr lang="en-GB" sz="2300" dirty="0"/>
              <a:t> et al., 2018)</a:t>
            </a:r>
          </a:p>
        </p:txBody>
      </p:sp>
      <p:sp>
        <p:nvSpPr>
          <p:cNvPr id="4" name="Content Placeholder 3"/>
          <p:cNvSpPr>
            <a:spLocks noGrp="1"/>
          </p:cNvSpPr>
          <p:nvPr>
            <p:ph sz="half" idx="2"/>
          </p:nvPr>
        </p:nvSpPr>
        <p:spPr>
          <a:xfrm>
            <a:off x="4629150" y="1052737"/>
            <a:ext cx="4407346" cy="4752528"/>
          </a:xfrm>
        </p:spPr>
        <p:txBody>
          <a:bodyPr>
            <a:normAutofit fontScale="77500" lnSpcReduction="20000"/>
          </a:bodyPr>
          <a:lstStyle/>
          <a:p>
            <a:r>
              <a:rPr lang="en-GB" sz="2600" dirty="0" smtClean="0">
                <a:solidFill>
                  <a:srgbClr val="0000FF"/>
                </a:solidFill>
                <a:latin typeface="Lucida Sans" panose="020B0602030504020204" pitchFamily="34" charset="0"/>
              </a:rPr>
              <a:t>Speech, language and communication difficulties thought to contribute to problems </a:t>
            </a:r>
            <a:r>
              <a:rPr lang="en-GB" sz="2600" dirty="0">
                <a:solidFill>
                  <a:srgbClr val="0000FF"/>
                </a:solidFill>
                <a:latin typeface="Lucida Sans" panose="020B0602030504020204" pitchFamily="34" charset="0"/>
              </a:rPr>
              <a:t>with literacy and “education failure”</a:t>
            </a:r>
          </a:p>
          <a:p>
            <a:r>
              <a:rPr lang="en-GB" sz="2600" dirty="0">
                <a:solidFill>
                  <a:srgbClr val="0000FF"/>
                </a:solidFill>
                <a:latin typeface="Lucida Sans" panose="020B0602030504020204" pitchFamily="34" charset="0"/>
              </a:rPr>
              <a:t>Puts young </a:t>
            </a:r>
            <a:r>
              <a:rPr lang="en-GB" sz="2600" dirty="0" smtClean="0">
                <a:solidFill>
                  <a:srgbClr val="0000FF"/>
                </a:solidFill>
                <a:latin typeface="Lucida Sans" panose="020B0602030504020204" pitchFamily="34" charset="0"/>
              </a:rPr>
              <a:t>people at risk of offending</a:t>
            </a:r>
          </a:p>
          <a:p>
            <a:pPr marL="0" indent="0" algn="r">
              <a:buNone/>
            </a:pPr>
            <a:r>
              <a:rPr lang="en-GB" sz="1700" dirty="0" smtClean="0">
                <a:solidFill>
                  <a:srgbClr val="0000FF"/>
                </a:solidFill>
                <a:latin typeface="Lucida Sans" panose="020B0602030504020204" pitchFamily="34" charset="0"/>
              </a:rPr>
              <a:t>(Bryan, et al., 2015)</a:t>
            </a:r>
          </a:p>
          <a:p>
            <a:r>
              <a:rPr lang="en-GB" sz="2600" dirty="0" smtClean="0">
                <a:solidFill>
                  <a:srgbClr val="0000FF"/>
                </a:solidFill>
                <a:latin typeface="Lucida Sans" panose="020B0602030504020204" pitchFamily="34" charset="0"/>
              </a:rPr>
              <a:t>High number of offenders have developmental language disorders (DLDs)</a:t>
            </a:r>
          </a:p>
          <a:p>
            <a:r>
              <a:rPr lang="en-GB" sz="2600" dirty="0" smtClean="0">
                <a:solidFill>
                  <a:srgbClr val="0000FF"/>
                </a:solidFill>
                <a:latin typeface="Lucida Sans" panose="020B0602030504020204" pitchFamily="34" charset="0"/>
              </a:rPr>
              <a:t>Offenders have poor oral language skills</a:t>
            </a:r>
          </a:p>
          <a:p>
            <a:r>
              <a:rPr lang="en-GB" sz="2600" dirty="0" smtClean="0">
                <a:solidFill>
                  <a:srgbClr val="0000FF"/>
                </a:solidFill>
                <a:latin typeface="Lucida Sans" panose="020B0602030504020204" pitchFamily="34" charset="0"/>
              </a:rPr>
              <a:t>Unable to give clear narratives of incidents when interviewed</a:t>
            </a:r>
          </a:p>
          <a:p>
            <a:r>
              <a:rPr lang="en-GB" sz="2600" dirty="0" smtClean="0">
                <a:solidFill>
                  <a:srgbClr val="0000FF"/>
                </a:solidFill>
                <a:latin typeface="Lucida Sans" panose="020B0602030504020204" pitchFamily="34" charset="0"/>
              </a:rPr>
              <a:t>Higher risk of being charged</a:t>
            </a:r>
          </a:p>
          <a:p>
            <a:pPr marL="0" indent="0" algn="r">
              <a:buNone/>
            </a:pPr>
            <a:r>
              <a:rPr lang="en-GB" sz="1900" dirty="0" smtClean="0">
                <a:solidFill>
                  <a:srgbClr val="0000FF"/>
                </a:solidFill>
                <a:latin typeface="Lucida Sans" panose="020B0602030504020204" pitchFamily="34" charset="0"/>
              </a:rPr>
              <a:t>(</a:t>
            </a:r>
            <a:r>
              <a:rPr lang="en-GB" sz="1900" dirty="0" err="1" smtClean="0">
                <a:solidFill>
                  <a:srgbClr val="0000FF"/>
                </a:solidFill>
                <a:latin typeface="Lucida Sans" panose="020B0602030504020204" pitchFamily="34" charset="0"/>
              </a:rPr>
              <a:t>Winstanley</a:t>
            </a:r>
            <a:r>
              <a:rPr lang="en-GB" sz="1900" dirty="0" smtClean="0">
                <a:solidFill>
                  <a:srgbClr val="0000FF"/>
                </a:solidFill>
                <a:latin typeface="Lucida Sans" panose="020B0602030504020204" pitchFamily="34" charset="0"/>
              </a:rPr>
              <a:t> et al., 2018)</a:t>
            </a:r>
          </a:p>
          <a:p>
            <a:pPr marL="0" indent="0">
              <a:buNone/>
            </a:pPr>
            <a:endParaRPr lang="en-GB" sz="2000" dirty="0" smtClean="0"/>
          </a:p>
          <a:p>
            <a:pPr marL="0" indent="0" algn="just">
              <a:buNone/>
            </a:pPr>
            <a:endParaRPr lang="en-GB" dirty="0"/>
          </a:p>
        </p:txBody>
      </p:sp>
    </p:spTree>
    <p:extLst>
      <p:ext uri="{BB962C8B-B14F-4D97-AF65-F5344CB8AC3E}">
        <p14:creationId xmlns:p14="http://schemas.microsoft.com/office/powerpoint/2010/main" val="341682278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03634"/>
          </a:xfrm>
        </p:spPr>
        <p:txBody>
          <a:bodyPr>
            <a:normAutofit fontScale="90000"/>
          </a:bodyPr>
          <a:lstStyle/>
          <a:p>
            <a:r>
              <a:rPr lang="en-GB" sz="3600" dirty="0" err="1" smtClean="0">
                <a:latin typeface="Lucida Sans" panose="020B0602030504020204" pitchFamily="34" charset="0"/>
              </a:rPr>
              <a:t>Degradd</a:t>
            </a:r>
            <a:r>
              <a:rPr lang="en-GB" sz="3600" dirty="0" smtClean="0">
                <a:latin typeface="Lucida Sans" panose="020B0602030504020204" pitchFamily="34" charset="0"/>
              </a:rPr>
              <a:t> </a:t>
            </a:r>
            <a:r>
              <a:rPr lang="en-GB" sz="3600" dirty="0" err="1" smtClean="0">
                <a:latin typeface="Lucida Sans" panose="020B0602030504020204" pitchFamily="34" charset="0"/>
              </a:rPr>
              <a:t>incwm</a:t>
            </a:r>
            <a:r>
              <a:rPr lang="en-GB" sz="3600" dirty="0">
                <a:latin typeface="Lucida Sans" panose="020B0602030504020204" pitchFamily="34" charset="0"/>
              </a:rPr>
              <a:t/>
            </a:r>
            <a:br>
              <a:rPr lang="en-GB" sz="3600" dirty="0">
                <a:latin typeface="Lucida Sans" panose="020B0602030504020204" pitchFamily="34" charset="0"/>
              </a:rPr>
            </a:br>
            <a:r>
              <a:rPr lang="en-GB" sz="3600" dirty="0" smtClean="0">
                <a:solidFill>
                  <a:srgbClr val="0000FF"/>
                </a:solidFill>
                <a:latin typeface="Lucida Sans" panose="020B0602030504020204" pitchFamily="34" charset="0"/>
              </a:rPr>
              <a:t>Income decile</a:t>
            </a:r>
            <a:endParaRPr lang="en-GB" sz="3600" dirty="0"/>
          </a:p>
        </p:txBody>
      </p:sp>
      <p:sp>
        <p:nvSpPr>
          <p:cNvPr id="3" name="Content Placeholder 2"/>
          <p:cNvSpPr>
            <a:spLocks noGrp="1"/>
          </p:cNvSpPr>
          <p:nvPr>
            <p:ph sz="half" idx="1"/>
          </p:nvPr>
        </p:nvSpPr>
        <p:spPr>
          <a:xfrm>
            <a:off x="179512" y="1340768"/>
            <a:ext cx="4335338" cy="4836195"/>
          </a:xfrm>
        </p:spPr>
        <p:txBody>
          <a:bodyPr>
            <a:normAutofit/>
          </a:bodyPr>
          <a:lstStyle/>
          <a:p>
            <a:r>
              <a:rPr lang="en-GB" sz="2400" dirty="0" err="1"/>
              <a:t>L</a:t>
            </a:r>
            <a:r>
              <a:rPr lang="en-GB" sz="2400" dirty="0" err="1" smtClean="0"/>
              <a:t>lawer</a:t>
            </a:r>
            <a:r>
              <a:rPr lang="en-GB" sz="2400" dirty="0" smtClean="0"/>
              <a:t> </a:t>
            </a:r>
            <a:r>
              <a:rPr lang="en-GB" sz="2400" dirty="0"/>
              <a:t>o </a:t>
            </a:r>
            <a:r>
              <a:rPr lang="en-GB" sz="2400" dirty="0" err="1"/>
              <a:t>blant</a:t>
            </a:r>
            <a:r>
              <a:rPr lang="en-GB" sz="2400" dirty="0"/>
              <a:t> </a:t>
            </a:r>
            <a:r>
              <a:rPr lang="en-GB" sz="2400" dirty="0" err="1"/>
              <a:t>sy'n</a:t>
            </a:r>
            <a:r>
              <a:rPr lang="en-GB" sz="2400" dirty="0"/>
              <a:t> </a:t>
            </a:r>
            <a:r>
              <a:rPr lang="en-GB" sz="2400" dirty="0" err="1"/>
              <a:t>byw</a:t>
            </a:r>
            <a:r>
              <a:rPr lang="en-GB" sz="2400" dirty="0"/>
              <a:t> </a:t>
            </a:r>
            <a:r>
              <a:rPr lang="en-GB" sz="2400" dirty="0" err="1"/>
              <a:t>mewn</a:t>
            </a:r>
            <a:r>
              <a:rPr lang="en-GB" sz="2400" dirty="0"/>
              <a:t> </a:t>
            </a:r>
            <a:r>
              <a:rPr lang="en-GB" sz="2400" dirty="0" err="1"/>
              <a:t>tlodi</a:t>
            </a:r>
            <a:r>
              <a:rPr lang="en-GB" sz="2400" dirty="0"/>
              <a:t> </a:t>
            </a:r>
            <a:r>
              <a:rPr lang="en-GB" sz="2400" dirty="0" err="1" smtClean="0"/>
              <a:t>gydag</a:t>
            </a:r>
            <a:r>
              <a:rPr lang="en-GB" sz="2400" dirty="0" smtClean="0"/>
              <a:t> </a:t>
            </a:r>
            <a:r>
              <a:rPr lang="en-GB" sz="2400" dirty="0" err="1" smtClean="0"/>
              <a:t>oediad</a:t>
            </a:r>
            <a:r>
              <a:rPr lang="en-GB" sz="2400" dirty="0" smtClean="0"/>
              <a:t> </a:t>
            </a:r>
            <a:r>
              <a:rPr lang="en-GB" sz="2400" dirty="0" err="1" smtClean="0"/>
              <a:t>iaith</a:t>
            </a:r>
            <a:endParaRPr lang="en-GB" sz="2400" dirty="0"/>
          </a:p>
          <a:p>
            <a:r>
              <a:rPr lang="en-GB" sz="2400" dirty="0"/>
              <a:t>C</a:t>
            </a:r>
            <a:r>
              <a:rPr lang="en-GB" sz="2400" dirty="0" smtClean="0"/>
              <a:t>ael </a:t>
            </a:r>
            <a:r>
              <a:rPr lang="en-GB" sz="2400" dirty="0" err="1"/>
              <a:t>trafferth</a:t>
            </a:r>
            <a:r>
              <a:rPr lang="en-GB" sz="2400" dirty="0"/>
              <a:t> </a:t>
            </a:r>
            <a:r>
              <a:rPr lang="en-GB" sz="2400" dirty="0" err="1" smtClean="0"/>
              <a:t>gydag</a:t>
            </a:r>
            <a:r>
              <a:rPr lang="en-GB" sz="2400" dirty="0" smtClean="0"/>
              <a:t> </a:t>
            </a:r>
            <a:r>
              <a:rPr lang="en-GB" sz="2400" dirty="0" err="1" smtClean="0"/>
              <a:t>ymwybyddiaeth</a:t>
            </a:r>
            <a:r>
              <a:rPr lang="en-GB" sz="2400" dirty="0" smtClean="0"/>
              <a:t> </a:t>
            </a:r>
            <a:r>
              <a:rPr lang="en-GB" sz="2400" dirty="0" err="1"/>
              <a:t>ffonolegol</a:t>
            </a:r>
            <a:endParaRPr lang="en-GB" sz="2400" dirty="0"/>
          </a:p>
          <a:p>
            <a:r>
              <a:rPr lang="en-GB" sz="2400" dirty="0" err="1"/>
              <a:t>Sgiliau</a:t>
            </a:r>
            <a:r>
              <a:rPr lang="en-GB" sz="2400" dirty="0"/>
              <a:t> </a:t>
            </a:r>
            <a:r>
              <a:rPr lang="en-GB" sz="2400" dirty="0" err="1"/>
              <a:t>darllen</a:t>
            </a:r>
            <a:r>
              <a:rPr lang="en-GB" sz="2400" dirty="0"/>
              <a:t> ac </a:t>
            </a:r>
            <a:r>
              <a:rPr lang="en-GB" sz="2400" dirty="0" err="1"/>
              <a:t>ysgrifennu</a:t>
            </a:r>
            <a:r>
              <a:rPr lang="en-GB" sz="2400" dirty="0"/>
              <a:t> is</a:t>
            </a:r>
          </a:p>
          <a:p>
            <a:r>
              <a:rPr lang="en-GB" sz="2400" dirty="0" err="1"/>
              <a:t>Mwy</a:t>
            </a:r>
            <a:r>
              <a:rPr lang="en-GB" sz="2400" dirty="0"/>
              <a:t> o </a:t>
            </a:r>
            <a:r>
              <a:rPr lang="en-GB" sz="2400" dirty="0" err="1"/>
              <a:t>debygolrwydd</a:t>
            </a:r>
            <a:r>
              <a:rPr lang="en-GB" sz="2400" dirty="0"/>
              <a:t> o </a:t>
            </a:r>
            <a:r>
              <a:rPr lang="en-GB" sz="2400" dirty="0" err="1"/>
              <a:t>adael</a:t>
            </a:r>
            <a:r>
              <a:rPr lang="en-GB" sz="2400" dirty="0"/>
              <a:t> </a:t>
            </a:r>
            <a:r>
              <a:rPr lang="en-GB" sz="2400" dirty="0" err="1" smtClean="0"/>
              <a:t>ysgol</a:t>
            </a:r>
            <a:endParaRPr lang="en-GB" sz="2400" dirty="0"/>
          </a:p>
          <a:p>
            <a:r>
              <a:rPr lang="en-GB" sz="2400" dirty="0" err="1"/>
              <a:t>Sgiliau</a:t>
            </a:r>
            <a:r>
              <a:rPr lang="en-GB" sz="2400" dirty="0"/>
              <a:t> </a:t>
            </a:r>
            <a:r>
              <a:rPr lang="en-GB" sz="2400" dirty="0" err="1"/>
              <a:t>cyfathrebu</a:t>
            </a:r>
            <a:r>
              <a:rPr lang="en-GB" sz="2400" dirty="0"/>
              <a:t> </a:t>
            </a:r>
            <a:r>
              <a:rPr lang="en-GB" sz="2400" dirty="0" err="1" smtClean="0"/>
              <a:t>gwan</a:t>
            </a:r>
            <a:r>
              <a:rPr lang="en-GB" sz="2400" dirty="0" smtClean="0"/>
              <a:t> </a:t>
            </a:r>
            <a:r>
              <a:rPr lang="en-GB" sz="2400" dirty="0" err="1"/>
              <a:t>yn</a:t>
            </a:r>
            <a:r>
              <a:rPr lang="en-GB" sz="2400" dirty="0"/>
              <a:t> </a:t>
            </a:r>
            <a:r>
              <a:rPr lang="en-GB" sz="2400" dirty="0" err="1"/>
              <a:t>cael</a:t>
            </a:r>
            <a:r>
              <a:rPr lang="en-GB" sz="2400" dirty="0"/>
              <a:t> </a:t>
            </a:r>
            <a:r>
              <a:rPr lang="en-GB" sz="2400" dirty="0" err="1"/>
              <a:t>eu</a:t>
            </a:r>
            <a:r>
              <a:rPr lang="en-GB" sz="2400" dirty="0"/>
              <a:t> </a:t>
            </a:r>
            <a:r>
              <a:rPr lang="en-GB" sz="2400" dirty="0" err="1"/>
              <a:t>trosglwyddo</a:t>
            </a:r>
            <a:r>
              <a:rPr lang="en-GB" sz="2400" dirty="0"/>
              <a:t> </a:t>
            </a:r>
            <a:r>
              <a:rPr lang="en-GB" sz="2400" dirty="0" err="1"/>
              <a:t>gan</a:t>
            </a:r>
            <a:r>
              <a:rPr lang="en-GB" sz="2400" dirty="0"/>
              <a:t> </a:t>
            </a:r>
            <a:r>
              <a:rPr lang="en-GB" sz="2400" dirty="0" err="1"/>
              <a:t>rieni</a:t>
            </a:r>
            <a:endParaRPr lang="en-GB" sz="2400" dirty="0"/>
          </a:p>
        </p:txBody>
      </p:sp>
      <p:sp>
        <p:nvSpPr>
          <p:cNvPr id="4" name="Content Placeholder 3"/>
          <p:cNvSpPr>
            <a:spLocks noGrp="1"/>
          </p:cNvSpPr>
          <p:nvPr>
            <p:ph sz="half" idx="2"/>
          </p:nvPr>
        </p:nvSpPr>
        <p:spPr>
          <a:xfrm>
            <a:off x="4629150" y="1340768"/>
            <a:ext cx="3886200" cy="4836195"/>
          </a:xfrm>
        </p:spPr>
        <p:txBody>
          <a:bodyPr>
            <a:noAutofit/>
          </a:bodyPr>
          <a:lstStyle/>
          <a:p>
            <a:r>
              <a:rPr lang="en-GB" sz="2000" dirty="0" smtClean="0">
                <a:solidFill>
                  <a:srgbClr val="0000FF"/>
                </a:solidFill>
                <a:latin typeface="Lucida Sans" panose="020B0602030504020204" pitchFamily="34" charset="0"/>
              </a:rPr>
              <a:t>Many children living in poverty have delayed language</a:t>
            </a:r>
          </a:p>
          <a:p>
            <a:r>
              <a:rPr lang="en-GB" sz="2000" dirty="0" smtClean="0">
                <a:solidFill>
                  <a:srgbClr val="0000FF"/>
                </a:solidFill>
                <a:latin typeface="Lucida Sans" panose="020B0602030504020204" pitchFamily="34" charset="0"/>
              </a:rPr>
              <a:t>Struggles with phonological awareness</a:t>
            </a:r>
          </a:p>
          <a:p>
            <a:r>
              <a:rPr lang="en-GB" sz="2000" dirty="0" smtClean="0">
                <a:solidFill>
                  <a:srgbClr val="0000FF"/>
                </a:solidFill>
                <a:latin typeface="Lucida Sans" panose="020B0602030504020204" pitchFamily="34" charset="0"/>
              </a:rPr>
              <a:t>Lower reading and writing skills</a:t>
            </a:r>
          </a:p>
          <a:p>
            <a:r>
              <a:rPr lang="en-GB" sz="2000" dirty="0" smtClean="0">
                <a:solidFill>
                  <a:srgbClr val="0000FF"/>
                </a:solidFill>
                <a:latin typeface="Lucida Sans" panose="020B0602030504020204" pitchFamily="34" charset="0"/>
              </a:rPr>
              <a:t>Increased likelihood of dropping out of school</a:t>
            </a:r>
          </a:p>
          <a:p>
            <a:r>
              <a:rPr lang="en-GB" sz="2000" dirty="0" smtClean="0">
                <a:solidFill>
                  <a:srgbClr val="0000FF"/>
                </a:solidFill>
                <a:latin typeface="Lucida Sans" panose="020B0602030504020204" pitchFamily="34" charset="0"/>
              </a:rPr>
              <a:t>Poor communication skills passed down from parents</a:t>
            </a:r>
          </a:p>
          <a:p>
            <a:pPr marL="0" indent="0" algn="r">
              <a:buNone/>
            </a:pPr>
            <a:r>
              <a:rPr lang="en-GB" sz="1600" dirty="0" smtClean="0">
                <a:solidFill>
                  <a:srgbClr val="0000FF"/>
                </a:solidFill>
                <a:latin typeface="Lucida Sans" panose="020B0602030504020204" pitchFamily="34" charset="0"/>
              </a:rPr>
              <a:t>(The </a:t>
            </a:r>
            <a:r>
              <a:rPr lang="en-GB" sz="1600" dirty="0" err="1" smtClean="0">
                <a:solidFill>
                  <a:srgbClr val="0000FF"/>
                </a:solidFill>
                <a:latin typeface="Lucida Sans" panose="020B0602030504020204" pitchFamily="34" charset="0"/>
              </a:rPr>
              <a:t>Borgen</a:t>
            </a:r>
            <a:r>
              <a:rPr lang="en-GB" sz="1600" dirty="0" smtClean="0">
                <a:solidFill>
                  <a:srgbClr val="0000FF"/>
                </a:solidFill>
                <a:latin typeface="Lucida Sans" panose="020B0602030504020204" pitchFamily="34" charset="0"/>
              </a:rPr>
              <a:t> Project, 2015; Welsh Government, 2020)</a:t>
            </a:r>
            <a:endParaRPr lang="en-GB" sz="1400"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53436028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0"/>
            <a:ext cx="7886700" cy="997419"/>
          </a:xfrm>
        </p:spPr>
        <p:txBody>
          <a:bodyPr>
            <a:normAutofit/>
          </a:bodyPr>
          <a:lstStyle/>
          <a:p>
            <a:r>
              <a:rPr lang="cy-GB" altLang="cy-GB" sz="3200" dirty="0" smtClean="0">
                <a:latin typeface="Lucida Sans" panose="020B0602030504020204" pitchFamily="34" charset="0"/>
              </a:rPr>
              <a:t>Darllen pellach</a:t>
            </a:r>
            <a:r>
              <a:rPr lang="cy-GB" altLang="cy-GB" sz="3200" dirty="0">
                <a:latin typeface="Lucida Sans" panose="020B0602030504020204" pitchFamily="34" charset="0"/>
              </a:rPr>
              <a:t/>
            </a:r>
            <a:br>
              <a:rPr lang="cy-GB" altLang="cy-GB" sz="3200" dirty="0">
                <a:latin typeface="Lucida Sans" panose="020B0602030504020204" pitchFamily="34" charset="0"/>
              </a:rPr>
            </a:br>
            <a:r>
              <a:rPr lang="en-GB" altLang="cy-GB" sz="3200" dirty="0" smtClean="0">
                <a:solidFill>
                  <a:srgbClr val="0000FF"/>
                </a:solidFill>
                <a:latin typeface="Lucida Sans" panose="020B0602030504020204" pitchFamily="34" charset="0"/>
              </a:rPr>
              <a:t>Further reading</a:t>
            </a:r>
            <a:endParaRPr lang="en-GB" sz="1800" dirty="0"/>
          </a:p>
        </p:txBody>
      </p:sp>
      <p:sp>
        <p:nvSpPr>
          <p:cNvPr id="5" name="Content Placeholder 4"/>
          <p:cNvSpPr>
            <a:spLocks noGrp="1"/>
          </p:cNvSpPr>
          <p:nvPr>
            <p:ph sz="half" idx="1"/>
          </p:nvPr>
        </p:nvSpPr>
        <p:spPr>
          <a:xfrm>
            <a:off x="179512" y="1484782"/>
            <a:ext cx="8712968" cy="4536505"/>
          </a:xfrm>
        </p:spPr>
        <p:txBody>
          <a:bodyPr>
            <a:noAutofit/>
          </a:bodyPr>
          <a:lstStyle/>
          <a:p>
            <a:pPr marL="0" indent="0">
              <a:buNone/>
              <a:defRPr/>
            </a:pPr>
            <a:r>
              <a:rPr lang="cy-GB" altLang="cy-GB" sz="3200" dirty="0" err="1" smtClean="0">
                <a:latin typeface="Lucida Sans" pitchFamily="34" charset="0"/>
              </a:rPr>
              <a:t>Von</a:t>
            </a:r>
            <a:r>
              <a:rPr lang="cy-GB" altLang="cy-GB" sz="3200" dirty="0" smtClean="0">
                <a:latin typeface="Lucida Sans" pitchFamily="34" charset="0"/>
              </a:rPr>
              <a:t> </a:t>
            </a:r>
            <a:r>
              <a:rPr lang="cy-GB" altLang="cy-GB" sz="3200" dirty="0" err="1" smtClean="0">
                <a:latin typeface="Lucida Sans" pitchFamily="34" charset="0"/>
              </a:rPr>
              <a:t>Stumm</a:t>
            </a:r>
            <a:r>
              <a:rPr lang="cy-GB" altLang="cy-GB" sz="3200" dirty="0" smtClean="0">
                <a:latin typeface="Lucida Sans" pitchFamily="34" charset="0"/>
              </a:rPr>
              <a:t> </a:t>
            </a:r>
            <a:r>
              <a:rPr lang="cy-GB" altLang="cy-GB" sz="3200" dirty="0" err="1" smtClean="0">
                <a:latin typeface="Lucida Sans" pitchFamily="34" charset="0"/>
              </a:rPr>
              <a:t>et</a:t>
            </a:r>
            <a:r>
              <a:rPr lang="cy-GB" altLang="cy-GB" sz="3200" dirty="0" smtClean="0">
                <a:latin typeface="Lucida Sans" pitchFamily="34" charset="0"/>
              </a:rPr>
              <a:t> </a:t>
            </a:r>
            <a:r>
              <a:rPr lang="cy-GB" altLang="cy-GB" sz="3200" dirty="0" err="1" smtClean="0">
                <a:latin typeface="Lucida Sans" pitchFamily="34" charset="0"/>
              </a:rPr>
              <a:t>al</a:t>
            </a:r>
            <a:r>
              <a:rPr lang="cy-GB" altLang="cy-GB" sz="3200" dirty="0" smtClean="0">
                <a:latin typeface="Lucida Sans" pitchFamily="34" charset="0"/>
              </a:rPr>
              <a:t>. (2020) </a:t>
            </a:r>
            <a:r>
              <a:rPr lang="en-GB" altLang="cy-GB" sz="3200" i="1" dirty="0">
                <a:latin typeface="Lucida Sans" pitchFamily="34" charset="0"/>
              </a:rPr>
              <a:t>How Genetics and the Environment Shape Early Life Cognitive </a:t>
            </a:r>
            <a:r>
              <a:rPr lang="en-GB" altLang="cy-GB" sz="3200" i="1" dirty="0" smtClean="0">
                <a:latin typeface="Lucida Sans" pitchFamily="34" charset="0"/>
              </a:rPr>
              <a:t>Development. </a:t>
            </a:r>
            <a:r>
              <a:rPr lang="en-GB" altLang="cy-GB" sz="3200" dirty="0">
                <a:latin typeface="Lucida Sans" pitchFamily="34" charset="0"/>
              </a:rPr>
              <a:t>Available at: </a:t>
            </a:r>
            <a:r>
              <a:rPr lang="en-GB" altLang="cy-GB" sz="3200" dirty="0">
                <a:latin typeface="Lucida Sans" pitchFamily="34" charset="0"/>
                <a:hlinkClick r:id="rId3"/>
              </a:rPr>
              <a:t>http://www.hungrymindlab.com/gene-environment-interplay</a:t>
            </a:r>
            <a:r>
              <a:rPr lang="en-GB" altLang="cy-GB" sz="3200" dirty="0" smtClean="0">
                <a:latin typeface="Lucida Sans" pitchFamily="34" charset="0"/>
                <a:hlinkClick r:id="rId3"/>
              </a:rPr>
              <a:t>/</a:t>
            </a:r>
            <a:r>
              <a:rPr lang="en-GB" altLang="cy-GB" sz="3200" dirty="0" smtClean="0">
                <a:latin typeface="Lucida Sans" pitchFamily="34" charset="0"/>
              </a:rPr>
              <a:t> </a:t>
            </a:r>
            <a:endParaRPr lang="cy-GB" altLang="cy-GB" sz="3200" i="1" dirty="0">
              <a:latin typeface="Lucida Sans" pitchFamily="34" charset="0"/>
            </a:endParaRPr>
          </a:p>
        </p:txBody>
      </p:sp>
    </p:spTree>
    <p:extLst>
      <p:ext uri="{BB962C8B-B14F-4D97-AF65-F5344CB8AC3E}">
        <p14:creationId xmlns:p14="http://schemas.microsoft.com/office/powerpoint/2010/main" val="89951007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628650" y="365127"/>
            <a:ext cx="7886700" cy="687610"/>
          </a:xfrm>
        </p:spPr>
        <p:txBody>
          <a:bodyPr>
            <a:normAutofit fontScale="90000"/>
          </a:bodyPr>
          <a:lstStyle/>
          <a:p>
            <a:r>
              <a:rPr lang="cy-GB" altLang="cy-GB" sz="3600" dirty="0" smtClean="0">
                <a:latin typeface="Lucida Sans" panose="020B0602030504020204" pitchFamily="34" charset="0"/>
              </a:rPr>
              <a:t>Teulu</a:t>
            </a:r>
            <a:r>
              <a:rPr lang="en-GB" altLang="cy-GB" sz="3600" dirty="0" smtClean="0">
                <a:latin typeface="Lucida Sans" panose="020B0602030504020204" pitchFamily="34" charset="0"/>
              </a:rPr>
              <a:t/>
            </a:r>
            <a:br>
              <a:rPr lang="en-GB" altLang="cy-GB" sz="3600" dirty="0" smtClean="0">
                <a:latin typeface="Lucida Sans" panose="020B0602030504020204" pitchFamily="34" charset="0"/>
              </a:rPr>
            </a:br>
            <a:r>
              <a:rPr lang="en-GB" altLang="cy-GB" sz="3600" dirty="0" smtClean="0">
                <a:solidFill>
                  <a:srgbClr val="0000FF"/>
                </a:solidFill>
                <a:latin typeface="Lucida Sans" panose="020B0602030504020204" pitchFamily="34" charset="0"/>
              </a:rPr>
              <a:t>Family</a:t>
            </a:r>
            <a:endParaRPr lang="cy-GB" altLang="cy-GB" sz="3600" dirty="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539552" y="1268760"/>
            <a:ext cx="3975298" cy="4908203"/>
          </a:xfrm>
        </p:spPr>
        <p:txBody>
          <a:bodyPr>
            <a:normAutofit lnSpcReduction="10000"/>
          </a:bodyPr>
          <a:lstStyle/>
          <a:p>
            <a:pPr>
              <a:defRPr/>
            </a:pPr>
            <a:r>
              <a:rPr lang="cy-GB" dirty="0" smtClean="0">
                <a:latin typeface="Lucida Sans" panose="020B0602040502020204" pitchFamily="34" charset="0"/>
              </a:rPr>
              <a:t>Mamau</a:t>
            </a:r>
          </a:p>
          <a:p>
            <a:pPr>
              <a:defRPr/>
            </a:pPr>
            <a:r>
              <a:rPr lang="cy-GB" dirty="0" smtClean="0">
                <a:latin typeface="Lucida Sans" panose="020B0602040502020204" pitchFamily="34" charset="0"/>
              </a:rPr>
              <a:t>Rhieni yn y cartref</a:t>
            </a:r>
          </a:p>
          <a:p>
            <a:pPr>
              <a:defRPr/>
            </a:pPr>
            <a:r>
              <a:rPr lang="cy-GB" dirty="0" smtClean="0">
                <a:latin typeface="Lucida Sans" panose="020B0602040502020204" pitchFamily="34" charset="0"/>
              </a:rPr>
              <a:t>Rhieni sy’n gweithio</a:t>
            </a:r>
          </a:p>
          <a:p>
            <a:pPr>
              <a:defRPr/>
            </a:pPr>
            <a:r>
              <a:rPr lang="cy-GB" dirty="0" smtClean="0">
                <a:latin typeface="Lucida Sans" panose="020B0602040502020204" pitchFamily="34" charset="0"/>
              </a:rPr>
              <a:t>Statws economaidd-gymdeithasol y teulu</a:t>
            </a:r>
          </a:p>
          <a:p>
            <a:pPr>
              <a:defRPr/>
            </a:pPr>
            <a:r>
              <a:rPr lang="cy-GB" dirty="0">
                <a:latin typeface="Lucida Sans" panose="020B0602040502020204" pitchFamily="34" charset="0"/>
              </a:rPr>
              <a:t>T</a:t>
            </a:r>
            <a:r>
              <a:rPr lang="cy-GB" dirty="0" smtClean="0">
                <a:latin typeface="Lucida Sans" panose="020B0602040502020204" pitchFamily="34" charset="0"/>
              </a:rPr>
              <a:t>eidiau </a:t>
            </a:r>
            <a:r>
              <a:rPr lang="cy-GB" dirty="0" smtClean="0">
                <a:latin typeface="Lucida Sans" panose="020B0602040502020204" pitchFamily="34" charset="0"/>
              </a:rPr>
              <a:t>a neiniau</a:t>
            </a:r>
          </a:p>
          <a:p>
            <a:pPr marL="0" indent="0">
              <a:buFontTx/>
              <a:buNone/>
              <a:defRPr/>
            </a:pPr>
            <a:endParaRPr lang="cy-GB" dirty="0">
              <a:latin typeface="Lucida Sans" panose="020B0602040502020204" pitchFamily="34" charset="0"/>
            </a:endParaRPr>
          </a:p>
        </p:txBody>
      </p:sp>
      <p:sp>
        <p:nvSpPr>
          <p:cNvPr id="4" name="Content Placeholder 3"/>
          <p:cNvSpPr>
            <a:spLocks noGrp="1"/>
          </p:cNvSpPr>
          <p:nvPr>
            <p:ph sz="half" idx="2"/>
          </p:nvPr>
        </p:nvSpPr>
        <p:spPr>
          <a:xfrm>
            <a:off x="4932040" y="1268761"/>
            <a:ext cx="3754760" cy="4320480"/>
          </a:xfrm>
        </p:spPr>
        <p:txBody>
          <a:bodyPr>
            <a:normAutofit lnSpcReduction="10000"/>
          </a:bodyPr>
          <a:lstStyle/>
          <a:p>
            <a:pPr>
              <a:defRPr/>
            </a:pPr>
            <a:r>
              <a:rPr lang="en-GB" dirty="0" smtClean="0">
                <a:solidFill>
                  <a:srgbClr val="0000FF"/>
                </a:solidFill>
                <a:latin typeface="Lucida Sans" panose="020B0602040502020204" pitchFamily="34" charset="0"/>
              </a:rPr>
              <a:t>Mothers</a:t>
            </a:r>
          </a:p>
          <a:p>
            <a:pPr>
              <a:defRPr/>
            </a:pPr>
            <a:r>
              <a:rPr lang="en-GB" dirty="0" smtClean="0">
                <a:solidFill>
                  <a:srgbClr val="0000FF"/>
                </a:solidFill>
                <a:latin typeface="Lucida Sans" panose="020B0602040502020204" pitchFamily="34" charset="0"/>
              </a:rPr>
              <a:t>Parents at home (</a:t>
            </a:r>
            <a:r>
              <a:rPr lang="en-GB" dirty="0" err="1" smtClean="0">
                <a:solidFill>
                  <a:srgbClr val="0000FF"/>
                </a:solidFill>
                <a:latin typeface="Lucida Sans" panose="020B0602040502020204" pitchFamily="34" charset="0"/>
              </a:rPr>
              <a:t>Neaum</a:t>
            </a:r>
            <a:r>
              <a:rPr lang="en-GB" dirty="0" smtClean="0">
                <a:solidFill>
                  <a:srgbClr val="0000FF"/>
                </a:solidFill>
                <a:latin typeface="Lucida Sans" panose="020B0602040502020204" pitchFamily="34" charset="0"/>
              </a:rPr>
              <a:t>, 2012)</a:t>
            </a:r>
          </a:p>
          <a:p>
            <a:pPr>
              <a:defRPr/>
            </a:pPr>
            <a:r>
              <a:rPr lang="en-GB" dirty="0" smtClean="0">
                <a:solidFill>
                  <a:srgbClr val="0000FF"/>
                </a:solidFill>
                <a:latin typeface="Lucida Sans" panose="020B0602040502020204" pitchFamily="34" charset="0"/>
              </a:rPr>
              <a:t>Working parents</a:t>
            </a:r>
          </a:p>
          <a:p>
            <a:pPr>
              <a:defRPr/>
            </a:pPr>
            <a:r>
              <a:rPr lang="en-GB" dirty="0" smtClean="0">
                <a:solidFill>
                  <a:srgbClr val="0000FF"/>
                </a:solidFill>
                <a:latin typeface="Lucida Sans" panose="020B0602040502020204" pitchFamily="34" charset="0"/>
              </a:rPr>
              <a:t>Socio-economic status of </a:t>
            </a:r>
            <a:r>
              <a:rPr lang="en-GB" dirty="0" smtClean="0">
                <a:solidFill>
                  <a:srgbClr val="0000FF"/>
                </a:solidFill>
                <a:latin typeface="Lucida Sans" panose="020B0602040502020204" pitchFamily="34" charset="0"/>
              </a:rPr>
              <a:t>family</a:t>
            </a:r>
          </a:p>
          <a:p>
            <a:pPr>
              <a:defRPr/>
            </a:pPr>
            <a:r>
              <a:rPr lang="en-GB" dirty="0">
                <a:solidFill>
                  <a:srgbClr val="0000FF"/>
                </a:solidFill>
                <a:latin typeface="Lucida Sans" panose="020B0602040502020204" pitchFamily="34" charset="0"/>
              </a:rPr>
              <a:t>G</a:t>
            </a:r>
            <a:r>
              <a:rPr lang="en-GB" dirty="0" smtClean="0">
                <a:solidFill>
                  <a:srgbClr val="0000FF"/>
                </a:solidFill>
                <a:latin typeface="Lucida Sans" panose="020B0602040502020204" pitchFamily="34" charset="0"/>
              </a:rPr>
              <a:t>randparents</a:t>
            </a:r>
            <a:endParaRPr lang="en-GB" dirty="0" smtClean="0">
              <a:solidFill>
                <a:srgbClr val="0000FF"/>
              </a:solidFill>
              <a:latin typeface="Lucida Sans" panose="020B0602040502020204" pitchFamily="34" charset="0"/>
            </a:endParaRPr>
          </a:p>
          <a:p>
            <a:pPr marL="0" indent="0">
              <a:buNone/>
              <a:defRPr/>
            </a:pPr>
            <a:endParaRPr lang="en-GB" sz="2100" dirty="0" smtClean="0">
              <a:solidFill>
                <a:srgbClr val="0000FF"/>
              </a:solidFill>
              <a:latin typeface="Lucida Sans" panose="020B0602040502020204" pitchFamily="34" charset="0"/>
            </a:endParaRPr>
          </a:p>
          <a:p>
            <a:pPr marL="0" indent="0" algn="r">
              <a:buFontTx/>
              <a:buNone/>
              <a:defRPr/>
            </a:pPr>
            <a:r>
              <a:rPr lang="en-GB" sz="1600" dirty="0" smtClean="0">
                <a:solidFill>
                  <a:srgbClr val="0000FF"/>
                </a:solidFill>
                <a:latin typeface="Lucida Sans" panose="020B0602040502020204" pitchFamily="34" charset="0"/>
              </a:rPr>
              <a:t>(National Literacy Trust, 2014; Nuffield Foundation, 2014; </a:t>
            </a:r>
            <a:r>
              <a:rPr lang="en-GB" sz="1600" dirty="0" err="1" smtClean="0">
                <a:solidFill>
                  <a:srgbClr val="0000FF"/>
                </a:solidFill>
                <a:latin typeface="Lucida Sans" panose="020B0602040502020204" pitchFamily="34" charset="0"/>
              </a:rPr>
              <a:t>Neaum</a:t>
            </a:r>
            <a:r>
              <a:rPr lang="en-GB" sz="1600" dirty="0" smtClean="0">
                <a:solidFill>
                  <a:srgbClr val="0000FF"/>
                </a:solidFill>
                <a:latin typeface="Lucida Sans" panose="020B0602040502020204" pitchFamily="34" charset="0"/>
              </a:rPr>
              <a:t>, 2012).</a:t>
            </a:r>
            <a:endParaRPr lang="cy-GB" sz="1600" dirty="0">
              <a:solidFill>
                <a:srgbClr val="0000FF"/>
              </a:solidFill>
              <a:latin typeface="Lucida Sans" panose="020B0602040502020204" pitchFamily="34" charset="0"/>
            </a:endParaRPr>
          </a:p>
        </p:txBody>
      </p:sp>
    </p:spTree>
    <p:extLst>
      <p:ext uri="{BB962C8B-B14F-4D97-AF65-F5344CB8AC3E}">
        <p14:creationId xmlns:p14="http://schemas.microsoft.com/office/powerpoint/2010/main" val="98582257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628650" y="365127"/>
            <a:ext cx="7886700" cy="687610"/>
          </a:xfrm>
        </p:spPr>
        <p:txBody>
          <a:bodyPr>
            <a:normAutofit fontScale="90000"/>
          </a:bodyPr>
          <a:lstStyle/>
          <a:p>
            <a:r>
              <a:rPr lang="cy-GB" altLang="cy-GB" sz="3600" dirty="0" smtClean="0">
                <a:latin typeface="Lucida Sans" panose="020B0602030504020204" pitchFamily="34" charset="0"/>
              </a:rPr>
              <a:t>Trafodwch...</a:t>
            </a:r>
            <a:r>
              <a:rPr lang="en-GB" altLang="cy-GB" sz="3600" dirty="0" smtClean="0">
                <a:latin typeface="Lucida Sans" panose="020B0602030504020204" pitchFamily="34" charset="0"/>
              </a:rPr>
              <a:t/>
            </a:r>
            <a:br>
              <a:rPr lang="en-GB" altLang="cy-GB" sz="3600" dirty="0" smtClean="0">
                <a:latin typeface="Lucida Sans" panose="020B0602030504020204" pitchFamily="34" charset="0"/>
              </a:rPr>
            </a:br>
            <a:r>
              <a:rPr lang="en-GB" altLang="cy-GB" sz="3600" dirty="0" smtClean="0">
                <a:solidFill>
                  <a:srgbClr val="0000FF"/>
                </a:solidFill>
                <a:latin typeface="Lucida Sans" panose="020B0602030504020204" pitchFamily="34" charset="0"/>
              </a:rPr>
              <a:t>Discuss…</a:t>
            </a:r>
            <a:endParaRPr lang="cy-GB" altLang="cy-GB" sz="3600" dirty="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179512" y="1268761"/>
            <a:ext cx="8640960" cy="4032447"/>
          </a:xfrm>
        </p:spPr>
        <p:txBody>
          <a:bodyPr>
            <a:normAutofit fontScale="92500" lnSpcReduction="10000"/>
          </a:bodyPr>
          <a:lstStyle/>
          <a:p>
            <a:pPr marL="0" indent="0">
              <a:buFontTx/>
              <a:buNone/>
              <a:defRPr/>
            </a:pPr>
            <a:r>
              <a:rPr lang="en-GB" i="1" dirty="0" smtClean="0"/>
              <a:t>“Mothers</a:t>
            </a:r>
            <a:r>
              <a:rPr lang="en-GB" i="1" dirty="0"/>
              <a:t>’ education might relate to the functions of language use. Schooling may equip mothers with complex vocabulary and grammar and knowledge about the importance of talking to infants. Additionally, mothers with high levels of education may be likely to describe objects and events in the environment to build vocabulary and encourage infants to vocalize through questions and elicitations. Conversely, mothers with relatively fewer years of education may use language primarily to socialize </a:t>
            </a:r>
            <a:r>
              <a:rPr lang="en-GB" i="1" dirty="0" err="1"/>
              <a:t>behavior</a:t>
            </a:r>
            <a:r>
              <a:rPr lang="en-GB" i="1" dirty="0"/>
              <a:t>, which might result in the high use of regulatory </a:t>
            </a:r>
            <a:r>
              <a:rPr lang="en-GB" i="1" dirty="0" smtClean="0"/>
              <a:t>language” </a:t>
            </a:r>
          </a:p>
          <a:p>
            <a:pPr marL="0" indent="0" algn="r">
              <a:buFontTx/>
              <a:buNone/>
              <a:defRPr/>
            </a:pPr>
            <a:r>
              <a:rPr lang="en-GB" dirty="0" smtClean="0"/>
              <a:t>(</a:t>
            </a:r>
            <a:r>
              <a:rPr lang="en-GB" dirty="0" err="1" smtClean="0"/>
              <a:t>Kuchirko</a:t>
            </a:r>
            <a:r>
              <a:rPr lang="en-GB" dirty="0" smtClean="0"/>
              <a:t>, 2019, p. 4).</a:t>
            </a:r>
            <a:endParaRPr lang="en-GB" dirty="0"/>
          </a:p>
        </p:txBody>
      </p:sp>
    </p:spTree>
    <p:extLst>
      <p:ext uri="{BB962C8B-B14F-4D97-AF65-F5344CB8AC3E}">
        <p14:creationId xmlns:p14="http://schemas.microsoft.com/office/powerpoint/2010/main" val="338902885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628650" y="365127"/>
            <a:ext cx="7886700" cy="687610"/>
          </a:xfrm>
        </p:spPr>
        <p:txBody>
          <a:bodyPr>
            <a:normAutofit fontScale="90000"/>
          </a:bodyPr>
          <a:lstStyle/>
          <a:p>
            <a:r>
              <a:rPr lang="cy-GB" altLang="cy-GB" sz="3600" dirty="0" smtClean="0">
                <a:latin typeface="Lucida Sans" panose="020B0602030504020204" pitchFamily="34" charset="0"/>
              </a:rPr>
              <a:t>Trafodwch...</a:t>
            </a:r>
            <a:r>
              <a:rPr lang="en-GB" altLang="cy-GB" sz="3600" dirty="0" smtClean="0">
                <a:latin typeface="Lucida Sans" panose="020B0602030504020204" pitchFamily="34" charset="0"/>
              </a:rPr>
              <a:t/>
            </a:r>
            <a:br>
              <a:rPr lang="en-GB" altLang="cy-GB" sz="3600" dirty="0" smtClean="0">
                <a:latin typeface="Lucida Sans" panose="020B0602030504020204" pitchFamily="34" charset="0"/>
              </a:rPr>
            </a:br>
            <a:r>
              <a:rPr lang="en-GB" altLang="cy-GB" sz="3600" dirty="0" smtClean="0">
                <a:solidFill>
                  <a:srgbClr val="0000FF"/>
                </a:solidFill>
                <a:latin typeface="Lucida Sans" panose="020B0602030504020204" pitchFamily="34" charset="0"/>
              </a:rPr>
              <a:t>Discuss…</a:t>
            </a:r>
            <a:endParaRPr lang="cy-GB" altLang="cy-GB" sz="3600" dirty="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179512" y="1268760"/>
            <a:ext cx="8640960" cy="4908203"/>
          </a:xfrm>
        </p:spPr>
        <p:txBody>
          <a:bodyPr>
            <a:normAutofit/>
          </a:bodyPr>
          <a:lstStyle/>
          <a:p>
            <a:pPr marL="0" indent="0">
              <a:buFontTx/>
              <a:buNone/>
              <a:defRPr/>
            </a:pPr>
            <a:endParaRPr lang="en-GB" i="1" dirty="0"/>
          </a:p>
          <a:p>
            <a:pPr marL="0" indent="0">
              <a:buFontTx/>
              <a:buNone/>
              <a:defRPr/>
            </a:pPr>
            <a:r>
              <a:rPr lang="en-GB" i="1" dirty="0" smtClean="0"/>
              <a:t>“In </a:t>
            </a:r>
            <a:r>
              <a:rPr lang="en-GB" i="1" dirty="0"/>
              <a:t>terms of cognitive development, studies showed that co-residence with grandparents strengthened grandchildren's communication </a:t>
            </a:r>
            <a:r>
              <a:rPr lang="en-GB" i="1" dirty="0" smtClean="0"/>
              <a:t>skills, </a:t>
            </a:r>
            <a:r>
              <a:rPr lang="en-GB" i="1" dirty="0"/>
              <a:t>language development </a:t>
            </a:r>
            <a:r>
              <a:rPr lang="en-GB" i="1" dirty="0" smtClean="0"/>
              <a:t>skills, </a:t>
            </a:r>
            <a:r>
              <a:rPr lang="en-GB" i="1" dirty="0"/>
              <a:t>and overall educational </a:t>
            </a:r>
            <a:r>
              <a:rPr lang="en-GB" i="1" dirty="0" smtClean="0"/>
              <a:t>attainment”</a:t>
            </a:r>
          </a:p>
          <a:p>
            <a:pPr marL="0" indent="0" algn="r">
              <a:buFontTx/>
              <a:buNone/>
              <a:defRPr/>
            </a:pPr>
            <a:r>
              <a:rPr lang="en-GB" sz="1900" dirty="0" smtClean="0">
                <a:latin typeface="Lucida Sans" panose="020B0602040502020204" pitchFamily="34" charset="0"/>
              </a:rPr>
              <a:t>(</a:t>
            </a:r>
            <a:r>
              <a:rPr lang="en-GB" sz="1900" dirty="0" err="1" smtClean="0">
                <a:latin typeface="Lucida Sans" panose="020B0602040502020204" pitchFamily="34" charset="0"/>
              </a:rPr>
              <a:t>Sadruddin</a:t>
            </a:r>
            <a:r>
              <a:rPr lang="en-GB" sz="1900" dirty="0" smtClean="0">
                <a:latin typeface="Lucida Sans" panose="020B0602040502020204" pitchFamily="34" charset="0"/>
              </a:rPr>
              <a:t> et al., 2019, p. ).</a:t>
            </a:r>
            <a:endParaRPr lang="cy-GB" sz="1900" dirty="0">
              <a:latin typeface="Lucida Sans" panose="020B0602040502020204" pitchFamily="34" charset="0"/>
            </a:endParaRPr>
          </a:p>
        </p:txBody>
      </p:sp>
    </p:spTree>
    <p:extLst>
      <p:ext uri="{BB962C8B-B14F-4D97-AF65-F5344CB8AC3E}">
        <p14:creationId xmlns:p14="http://schemas.microsoft.com/office/powerpoint/2010/main" val="149247293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365127"/>
            <a:ext cx="7886700" cy="543594"/>
          </a:xfrm>
        </p:spPr>
        <p:txBody>
          <a:bodyPr>
            <a:normAutofit fontScale="90000"/>
          </a:bodyPr>
          <a:lstStyle/>
          <a:p>
            <a:r>
              <a:rPr lang="cy-GB" altLang="cy-GB" sz="3200" dirty="0">
                <a:latin typeface="Lucida Sans" panose="020B0602030504020204" pitchFamily="34" charset="0"/>
              </a:rPr>
              <a:t>Profiadau</a:t>
            </a:r>
            <a:r>
              <a:rPr lang="en-GB" altLang="cy-GB" sz="3200" dirty="0">
                <a:latin typeface="Lucida Sans" panose="020B0602030504020204" pitchFamily="34" charset="0"/>
              </a:rPr>
              <a:t/>
            </a:r>
            <a:br>
              <a:rPr lang="en-GB" altLang="cy-GB" sz="3200" dirty="0">
                <a:latin typeface="Lucida Sans" panose="020B0602030504020204" pitchFamily="34" charset="0"/>
              </a:rPr>
            </a:br>
            <a:r>
              <a:rPr lang="en-GB" altLang="cy-GB" sz="3200" dirty="0">
                <a:solidFill>
                  <a:srgbClr val="0000FF"/>
                </a:solidFill>
                <a:latin typeface="Lucida Sans" panose="020B0602030504020204" pitchFamily="34" charset="0"/>
              </a:rPr>
              <a:t>Experiences</a:t>
            </a:r>
            <a:endParaRPr lang="en-GB" sz="3200" dirty="0"/>
          </a:p>
        </p:txBody>
      </p:sp>
      <p:sp>
        <p:nvSpPr>
          <p:cNvPr id="5" name="Content Placeholder 4"/>
          <p:cNvSpPr>
            <a:spLocks noGrp="1"/>
          </p:cNvSpPr>
          <p:nvPr>
            <p:ph sz="half" idx="1"/>
          </p:nvPr>
        </p:nvSpPr>
        <p:spPr>
          <a:xfrm>
            <a:off x="323528" y="1052737"/>
            <a:ext cx="4191322" cy="4392488"/>
          </a:xfrm>
        </p:spPr>
        <p:txBody>
          <a:bodyPr>
            <a:noAutofit/>
          </a:bodyPr>
          <a:lstStyle/>
          <a:p>
            <a:pPr>
              <a:defRPr/>
            </a:pPr>
            <a:r>
              <a:rPr lang="cy-GB" altLang="cy-GB" sz="2600" dirty="0">
                <a:latin typeface="Lucida Sans" pitchFamily="34" charset="0"/>
              </a:rPr>
              <a:t>Amgylchedd gelyniaethus</a:t>
            </a:r>
          </a:p>
          <a:p>
            <a:pPr>
              <a:defRPr/>
            </a:pPr>
            <a:r>
              <a:rPr lang="cy-GB" altLang="cy-GB" sz="2600" dirty="0">
                <a:latin typeface="Lucida Sans" pitchFamily="34" charset="0"/>
              </a:rPr>
              <a:t>Damwain</a:t>
            </a:r>
          </a:p>
          <a:p>
            <a:pPr marL="0" indent="0">
              <a:buNone/>
              <a:defRPr/>
            </a:pPr>
            <a:r>
              <a:rPr lang="cy-GB" altLang="cy-GB" sz="2600" dirty="0">
                <a:latin typeface="Lucida Sans" pitchFamily="34" charset="0"/>
              </a:rPr>
              <a:t>- Affasia</a:t>
            </a:r>
          </a:p>
          <a:p>
            <a:pPr>
              <a:defRPr/>
            </a:pPr>
            <a:r>
              <a:rPr lang="cy-GB" altLang="cy-GB" sz="2600" dirty="0">
                <a:latin typeface="Lucida Sans" pitchFamily="34" charset="0"/>
              </a:rPr>
              <a:t>Diffyg symbyliad</a:t>
            </a:r>
          </a:p>
          <a:p>
            <a:pPr>
              <a:buFontTx/>
              <a:buChar char="-"/>
              <a:defRPr/>
            </a:pPr>
            <a:r>
              <a:rPr lang="en-GB" altLang="cy-GB" sz="2600" dirty="0">
                <a:latin typeface="Lucida Sans" pitchFamily="34" charset="0"/>
              </a:rPr>
              <a:t>plant </a:t>
            </a:r>
            <a:r>
              <a:rPr lang="en-GB" altLang="cy-GB" sz="2600" dirty="0" err="1">
                <a:latin typeface="Lucida Sans" pitchFamily="34" charset="0"/>
              </a:rPr>
              <a:t>gwyllt</a:t>
            </a:r>
            <a:r>
              <a:rPr lang="en-GB" altLang="cy-GB" sz="2600" dirty="0">
                <a:latin typeface="Lucida Sans" pitchFamily="34" charset="0"/>
              </a:rPr>
              <a:t> (</a:t>
            </a:r>
            <a:r>
              <a:rPr lang="en-GB" altLang="cy-GB" sz="2600" i="1" dirty="0">
                <a:latin typeface="Lucida Sans" pitchFamily="34" charset="0"/>
              </a:rPr>
              <a:t>feral</a:t>
            </a:r>
            <a:r>
              <a:rPr lang="en-GB" altLang="cy-GB" sz="2600" dirty="0">
                <a:latin typeface="Lucida Sans" pitchFamily="34" charset="0"/>
              </a:rPr>
              <a:t>)</a:t>
            </a:r>
          </a:p>
          <a:p>
            <a:pPr>
              <a:buFontTx/>
              <a:buChar char="-"/>
              <a:defRPr/>
            </a:pPr>
            <a:r>
              <a:rPr lang="en-GB" altLang="cy-GB" sz="2600" dirty="0" err="1" smtClean="0">
                <a:latin typeface="Lucida Sans" pitchFamily="34" charset="0"/>
              </a:rPr>
              <a:t>technoleg</a:t>
            </a:r>
            <a:endParaRPr lang="cy-GB" altLang="cy-GB" sz="2600" dirty="0">
              <a:latin typeface="Lucida Sans" pitchFamily="34" charset="0"/>
            </a:endParaRPr>
          </a:p>
          <a:p>
            <a:pPr>
              <a:defRPr/>
            </a:pPr>
            <a:r>
              <a:rPr lang="cy-GB" altLang="cy-GB" sz="2600" dirty="0" err="1" smtClean="0">
                <a:latin typeface="Lucida Sans" pitchFamily="34" charset="0"/>
              </a:rPr>
              <a:t>Pandemig</a:t>
            </a:r>
            <a:endParaRPr lang="cy-GB" altLang="cy-GB" sz="2600" dirty="0" smtClean="0">
              <a:latin typeface="Lucida Sans" pitchFamily="34" charset="0"/>
            </a:endParaRPr>
          </a:p>
          <a:p>
            <a:pPr>
              <a:defRPr/>
            </a:pPr>
            <a:r>
              <a:rPr lang="cy-GB" altLang="cy-GB" sz="2600" dirty="0" smtClean="0">
                <a:latin typeface="Lucida Sans" pitchFamily="34" charset="0"/>
              </a:rPr>
              <a:t>Amlygiad i </a:t>
            </a:r>
            <a:r>
              <a:rPr lang="cy-GB" altLang="cy-GB" sz="2600" dirty="0" smtClean="0">
                <a:latin typeface="Lucida Sans" pitchFamily="34" charset="0"/>
              </a:rPr>
              <a:t>ieithoedd eraill</a:t>
            </a:r>
            <a:endParaRPr lang="cy-GB" altLang="cy-GB" sz="2600" dirty="0">
              <a:latin typeface="Lucida Sans" pitchFamily="34" charset="0"/>
            </a:endParaRPr>
          </a:p>
        </p:txBody>
      </p:sp>
      <p:sp>
        <p:nvSpPr>
          <p:cNvPr id="6" name="Content Placeholder 5"/>
          <p:cNvSpPr>
            <a:spLocks noGrp="1"/>
          </p:cNvSpPr>
          <p:nvPr>
            <p:ph sz="half" idx="2"/>
          </p:nvPr>
        </p:nvSpPr>
        <p:spPr>
          <a:xfrm>
            <a:off x="4648200" y="1196752"/>
            <a:ext cx="4316288" cy="4392489"/>
          </a:xfrm>
        </p:spPr>
        <p:txBody>
          <a:bodyPr>
            <a:normAutofit fontScale="92500" lnSpcReduction="10000"/>
          </a:bodyPr>
          <a:lstStyle/>
          <a:p>
            <a:pPr>
              <a:defRPr/>
            </a:pPr>
            <a:r>
              <a:rPr lang="en-GB" altLang="cy-GB" sz="3200" dirty="0">
                <a:solidFill>
                  <a:srgbClr val="0000FF"/>
                </a:solidFill>
                <a:latin typeface="Lucida Sans" panose="020B0602040502020204" pitchFamily="34" charset="0"/>
              </a:rPr>
              <a:t>Hostile environment</a:t>
            </a:r>
          </a:p>
          <a:p>
            <a:pPr>
              <a:defRPr/>
            </a:pPr>
            <a:r>
              <a:rPr lang="en-GB" altLang="cy-GB" sz="3200" dirty="0">
                <a:solidFill>
                  <a:srgbClr val="0000FF"/>
                </a:solidFill>
                <a:latin typeface="Lucida Sans" panose="020B0602040502020204" pitchFamily="34" charset="0"/>
              </a:rPr>
              <a:t>Accident</a:t>
            </a:r>
          </a:p>
          <a:p>
            <a:pPr marL="0" indent="0">
              <a:buNone/>
              <a:defRPr/>
            </a:pPr>
            <a:r>
              <a:rPr lang="en-GB" altLang="cy-GB" sz="3200" dirty="0">
                <a:solidFill>
                  <a:srgbClr val="0000FF"/>
                </a:solidFill>
                <a:latin typeface="Lucida Sans" panose="020B0602040502020204" pitchFamily="34" charset="0"/>
              </a:rPr>
              <a:t>- Aphasia</a:t>
            </a:r>
          </a:p>
          <a:p>
            <a:pPr>
              <a:defRPr/>
            </a:pPr>
            <a:r>
              <a:rPr lang="en-GB" altLang="cy-GB" sz="3200" dirty="0">
                <a:solidFill>
                  <a:srgbClr val="0000FF"/>
                </a:solidFill>
                <a:latin typeface="Lucida Sans" panose="020B0602040502020204" pitchFamily="34" charset="0"/>
              </a:rPr>
              <a:t>Lack of stimulus</a:t>
            </a:r>
          </a:p>
          <a:p>
            <a:pPr>
              <a:buFontTx/>
              <a:buChar char="-"/>
              <a:defRPr/>
            </a:pPr>
            <a:r>
              <a:rPr lang="en-GB" altLang="cy-GB" sz="3200" dirty="0">
                <a:solidFill>
                  <a:srgbClr val="0000FF"/>
                </a:solidFill>
                <a:latin typeface="Lucida Sans" panose="020B0602040502020204" pitchFamily="34" charset="0"/>
              </a:rPr>
              <a:t>feral children</a:t>
            </a:r>
          </a:p>
          <a:p>
            <a:pPr>
              <a:buFontTx/>
              <a:buChar char="-"/>
              <a:defRPr/>
            </a:pPr>
            <a:r>
              <a:rPr lang="en-GB" altLang="cy-GB" sz="3200" dirty="0" smtClean="0">
                <a:solidFill>
                  <a:srgbClr val="0000FF"/>
                </a:solidFill>
                <a:latin typeface="Lucida Sans" panose="020B0602040502020204" pitchFamily="34" charset="0"/>
              </a:rPr>
              <a:t>technology</a:t>
            </a:r>
          </a:p>
          <a:p>
            <a:pPr>
              <a:defRPr/>
            </a:pPr>
            <a:r>
              <a:rPr lang="en-GB" altLang="cy-GB" sz="3200" dirty="0" smtClean="0">
                <a:solidFill>
                  <a:srgbClr val="0000FF"/>
                </a:solidFill>
                <a:latin typeface="Lucida Sans" panose="020B0602040502020204" pitchFamily="34" charset="0"/>
              </a:rPr>
              <a:t>Pandemic</a:t>
            </a:r>
          </a:p>
          <a:p>
            <a:pPr>
              <a:defRPr/>
            </a:pPr>
            <a:r>
              <a:rPr lang="en-GB" altLang="cy-GB" sz="3200" dirty="0" smtClean="0">
                <a:solidFill>
                  <a:srgbClr val="0000FF"/>
                </a:solidFill>
                <a:latin typeface="Lucida Sans" panose="020B0602040502020204" pitchFamily="34" charset="0"/>
              </a:rPr>
              <a:t>Exposure to </a:t>
            </a:r>
            <a:r>
              <a:rPr lang="en-GB" altLang="cy-GB" sz="3200" dirty="0" smtClean="0">
                <a:solidFill>
                  <a:srgbClr val="0000FF"/>
                </a:solidFill>
                <a:latin typeface="Lucida Sans" panose="020B0602040502020204" pitchFamily="34" charset="0"/>
              </a:rPr>
              <a:t>other languages</a:t>
            </a:r>
            <a:endParaRPr lang="en-GB" altLang="cy-GB" sz="3200" dirty="0">
              <a:solidFill>
                <a:srgbClr val="0000FF"/>
              </a:solidFill>
              <a:latin typeface="Lucida Sans" panose="020B0602040502020204" pitchFamily="34" charset="0"/>
            </a:endParaRPr>
          </a:p>
        </p:txBody>
      </p:sp>
    </p:spTree>
    <p:extLst>
      <p:ext uri="{BB962C8B-B14F-4D97-AF65-F5344CB8AC3E}">
        <p14:creationId xmlns:p14="http://schemas.microsoft.com/office/powerpoint/2010/main" val="214411319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57200" y="274638"/>
            <a:ext cx="8229600" cy="778098"/>
          </a:xfrm>
        </p:spPr>
        <p:txBody>
          <a:bodyPr>
            <a:normAutofit/>
          </a:bodyPr>
          <a:lstStyle/>
          <a:p>
            <a:pPr algn="l" eaLnBrk="1" hangingPunct="1"/>
            <a:r>
              <a:rPr lang="cy-GB" altLang="cy-GB" sz="2400" dirty="0" smtClean="0">
                <a:latin typeface="Lucida Sans" panose="020B0602030504020204" pitchFamily="34" charset="0"/>
              </a:rPr>
              <a:t>Amgylchedd gelyniaethus</a:t>
            </a:r>
            <a:br>
              <a:rPr lang="cy-GB" altLang="cy-GB" sz="2400" dirty="0" smtClean="0">
                <a:latin typeface="Lucida Sans" panose="020B0602030504020204" pitchFamily="34" charset="0"/>
              </a:rPr>
            </a:br>
            <a:r>
              <a:rPr lang="en-GB" altLang="cy-GB" sz="2400" dirty="0" smtClean="0">
                <a:solidFill>
                  <a:srgbClr val="0000FF"/>
                </a:solidFill>
                <a:latin typeface="Lucida Sans" panose="020B0602030504020204" pitchFamily="34" charset="0"/>
              </a:rPr>
              <a:t>Hostile environment</a:t>
            </a:r>
            <a:endParaRPr lang="cy-GB" altLang="cy-GB" sz="2400" dirty="0" smtClean="0">
              <a:solidFill>
                <a:srgbClr val="0000FF"/>
              </a:solidFill>
            </a:endParaRPr>
          </a:p>
        </p:txBody>
      </p:sp>
      <p:sp>
        <p:nvSpPr>
          <p:cNvPr id="6148" name="Content Placeholder 3"/>
          <p:cNvSpPr>
            <a:spLocks noGrp="1"/>
          </p:cNvSpPr>
          <p:nvPr>
            <p:ph idx="1"/>
          </p:nvPr>
        </p:nvSpPr>
        <p:spPr>
          <a:xfrm>
            <a:off x="442699" y="1628800"/>
            <a:ext cx="8229600" cy="4813995"/>
          </a:xfrm>
        </p:spPr>
        <p:txBody>
          <a:bodyPr/>
          <a:lstStyle/>
          <a:p>
            <a:pPr marL="0" indent="0" eaLnBrk="1" hangingPunct="1">
              <a:buFontTx/>
              <a:buNone/>
              <a:defRPr/>
            </a:pPr>
            <a:endParaRPr lang="en-GB" altLang="cy-GB" dirty="0" smtClean="0">
              <a:solidFill>
                <a:srgbClr val="0000FF"/>
              </a:solidFill>
              <a:latin typeface="Lucida Sans" panose="020B0602040502020204" pitchFamily="34" charset="0"/>
            </a:endParaRPr>
          </a:p>
          <a:p>
            <a:pPr marL="0" indent="0" eaLnBrk="1" hangingPunct="1">
              <a:buFontTx/>
              <a:buNone/>
              <a:defRPr/>
            </a:pPr>
            <a:endParaRPr lang="cy-GB" altLang="cy-GB" dirty="0" smtClean="0">
              <a:solidFill>
                <a:srgbClr val="0000FF"/>
              </a:solidFill>
              <a:latin typeface="Lucida Sans" panose="020B0602040502020204" pitchFamily="34" charset="0"/>
            </a:endParaRPr>
          </a:p>
        </p:txBody>
      </p:sp>
      <p:graphicFrame>
        <p:nvGraphicFramePr>
          <p:cNvPr id="2" name="Diagram 1"/>
          <p:cNvGraphicFramePr/>
          <p:nvPr>
            <p:extLst/>
          </p:nvPr>
        </p:nvGraphicFramePr>
        <p:xfrm>
          <a:off x="539552" y="1268760"/>
          <a:ext cx="8388932" cy="5138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846557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57200" y="260350"/>
            <a:ext cx="8229600" cy="1008410"/>
          </a:xfrm>
        </p:spPr>
        <p:txBody>
          <a:bodyPr>
            <a:normAutofit fontScale="90000"/>
          </a:bodyPr>
          <a:lstStyle/>
          <a:p>
            <a:pPr algn="l" eaLnBrk="1" hangingPunct="1"/>
            <a:r>
              <a:rPr lang="cy-GB" altLang="cy-GB" sz="4000" dirty="0" smtClean="0">
                <a:latin typeface="Lucida Sans" panose="020B0602030504020204" pitchFamily="34" charset="0"/>
              </a:rPr>
              <a:t>Affasia</a:t>
            </a:r>
            <a:br>
              <a:rPr lang="cy-GB" altLang="cy-GB" sz="4000" dirty="0" smtClean="0">
                <a:latin typeface="Lucida Sans" panose="020B0602030504020204" pitchFamily="34" charset="0"/>
              </a:rPr>
            </a:br>
            <a:r>
              <a:rPr lang="en-GB" altLang="cy-GB" sz="4000" dirty="0" smtClean="0">
                <a:solidFill>
                  <a:srgbClr val="0000FF"/>
                </a:solidFill>
                <a:latin typeface="Lucida Sans" panose="020B0602030504020204" pitchFamily="34" charset="0"/>
              </a:rPr>
              <a:t>Aphasia</a:t>
            </a:r>
            <a:endParaRPr lang="cy-GB" altLang="cy-GB" dirty="0" smtClean="0">
              <a:solidFill>
                <a:srgbClr val="0000FF"/>
              </a:solidFill>
            </a:endParaRPr>
          </a:p>
        </p:txBody>
      </p:sp>
      <p:sp>
        <p:nvSpPr>
          <p:cNvPr id="5123" name="Content Placeholder 2"/>
          <p:cNvSpPr>
            <a:spLocks noGrp="1"/>
          </p:cNvSpPr>
          <p:nvPr>
            <p:ph sz="half" idx="1"/>
          </p:nvPr>
        </p:nvSpPr>
        <p:spPr>
          <a:xfrm>
            <a:off x="395288" y="1412776"/>
            <a:ext cx="4248150" cy="5111849"/>
          </a:xfrm>
        </p:spPr>
        <p:txBody>
          <a:bodyPr/>
          <a:lstStyle/>
          <a:p>
            <a:pPr eaLnBrk="1" hangingPunct="1">
              <a:defRPr/>
            </a:pPr>
            <a:r>
              <a:rPr lang="en-GB" altLang="cy-GB" dirty="0" err="1" smtClean="0">
                <a:latin typeface="Lucida Sans" pitchFamily="34" charset="0"/>
              </a:rPr>
              <a:t>Niwed</a:t>
            </a:r>
            <a:r>
              <a:rPr lang="en-GB" altLang="cy-GB" dirty="0" smtClean="0">
                <a:latin typeface="Lucida Sans" pitchFamily="34" charset="0"/>
              </a:rPr>
              <a:t> </a:t>
            </a:r>
            <a:r>
              <a:rPr lang="en-GB" altLang="cy-GB" dirty="0" err="1" smtClean="0">
                <a:latin typeface="Lucida Sans" pitchFamily="34" charset="0"/>
              </a:rPr>
              <a:t>i</a:t>
            </a:r>
            <a:r>
              <a:rPr lang="en-GB" altLang="cy-GB" dirty="0" smtClean="0">
                <a:latin typeface="Lucida Sans" pitchFamily="34" charset="0"/>
              </a:rPr>
              <a:t> </a:t>
            </a:r>
            <a:r>
              <a:rPr lang="en-GB" altLang="cy-GB" dirty="0" err="1" smtClean="0">
                <a:latin typeface="Lucida Sans" pitchFamily="34" charset="0"/>
              </a:rPr>
              <a:t>hemisffer</a:t>
            </a:r>
            <a:r>
              <a:rPr lang="en-GB" altLang="cy-GB" dirty="0" smtClean="0">
                <a:latin typeface="Lucida Sans" pitchFamily="34" charset="0"/>
              </a:rPr>
              <a:t> </a:t>
            </a:r>
            <a:r>
              <a:rPr lang="en-GB" altLang="cy-GB" dirty="0" err="1" smtClean="0">
                <a:latin typeface="Lucida Sans" pitchFamily="34" charset="0"/>
              </a:rPr>
              <a:t>chwith</a:t>
            </a:r>
            <a:r>
              <a:rPr lang="en-GB" altLang="cy-GB" dirty="0" smtClean="0">
                <a:latin typeface="Lucida Sans" pitchFamily="34" charset="0"/>
              </a:rPr>
              <a:t> </a:t>
            </a:r>
            <a:r>
              <a:rPr lang="en-GB" altLang="cy-GB" dirty="0" err="1" smtClean="0">
                <a:latin typeface="Lucida Sans" pitchFamily="34" charset="0"/>
              </a:rPr>
              <a:t>yr</a:t>
            </a:r>
            <a:r>
              <a:rPr lang="en-GB" altLang="cy-GB" dirty="0" smtClean="0">
                <a:latin typeface="Lucida Sans" pitchFamily="34" charset="0"/>
              </a:rPr>
              <a:t> </a:t>
            </a:r>
            <a:r>
              <a:rPr lang="en-GB" altLang="cy-GB" dirty="0" err="1" smtClean="0">
                <a:latin typeface="Lucida Sans" pitchFamily="34" charset="0"/>
              </a:rPr>
              <a:t>ymennydd</a:t>
            </a:r>
            <a:endParaRPr lang="en-GB" altLang="cy-GB" dirty="0" smtClean="0">
              <a:latin typeface="Lucida Sans" pitchFamily="34" charset="0"/>
            </a:endParaRPr>
          </a:p>
          <a:p>
            <a:pPr eaLnBrk="1" hangingPunct="1">
              <a:defRPr/>
            </a:pPr>
            <a:r>
              <a:rPr lang="en-GB" altLang="cy-GB" dirty="0" smtClean="0">
                <a:latin typeface="Lucida Sans" pitchFamily="34" charset="0"/>
              </a:rPr>
              <a:t>Gall plant </a:t>
            </a:r>
            <a:r>
              <a:rPr lang="en-GB" altLang="cy-GB" dirty="0" err="1" smtClean="0">
                <a:latin typeface="Lucida Sans" pitchFamily="34" charset="0"/>
              </a:rPr>
              <a:t>cael</a:t>
            </a:r>
            <a:r>
              <a:rPr lang="en-GB" altLang="cy-GB" dirty="0" smtClean="0">
                <a:latin typeface="Lucida Sans" pitchFamily="34" charset="0"/>
              </a:rPr>
              <a:t> </a:t>
            </a:r>
            <a:r>
              <a:rPr lang="en-GB" altLang="cy-GB" dirty="0" err="1" smtClean="0">
                <a:latin typeface="Lucida Sans" pitchFamily="34" charset="0"/>
              </a:rPr>
              <a:t>anawsterau</a:t>
            </a:r>
            <a:r>
              <a:rPr lang="en-GB" altLang="cy-GB" dirty="0" smtClean="0">
                <a:latin typeface="Lucida Sans" pitchFamily="34" charset="0"/>
              </a:rPr>
              <a:t> gyda:</a:t>
            </a:r>
          </a:p>
          <a:p>
            <a:pPr eaLnBrk="1" hangingPunct="1">
              <a:buFontTx/>
              <a:buChar char="-"/>
              <a:defRPr/>
            </a:pPr>
            <a:r>
              <a:rPr lang="en-GB" altLang="cy-GB" dirty="0" err="1" smtClean="0">
                <a:latin typeface="Lucida Sans" pitchFamily="34" charset="0"/>
              </a:rPr>
              <a:t>Siarad</a:t>
            </a:r>
            <a:endParaRPr lang="en-GB" altLang="cy-GB" dirty="0" smtClean="0">
              <a:latin typeface="Lucida Sans" pitchFamily="34" charset="0"/>
            </a:endParaRPr>
          </a:p>
          <a:p>
            <a:pPr eaLnBrk="1" hangingPunct="1">
              <a:buFontTx/>
              <a:buChar char="-"/>
              <a:defRPr/>
            </a:pPr>
            <a:r>
              <a:rPr lang="en-GB" altLang="cy-GB" dirty="0" err="1" smtClean="0">
                <a:latin typeface="Lucida Sans" pitchFamily="34" charset="0"/>
              </a:rPr>
              <a:t>Gwrando</a:t>
            </a:r>
            <a:endParaRPr lang="en-GB" altLang="cy-GB" dirty="0" smtClean="0">
              <a:latin typeface="Lucida Sans" pitchFamily="34" charset="0"/>
            </a:endParaRPr>
          </a:p>
          <a:p>
            <a:pPr eaLnBrk="1" hangingPunct="1">
              <a:buFontTx/>
              <a:buChar char="-"/>
              <a:defRPr/>
            </a:pPr>
            <a:r>
              <a:rPr lang="en-GB" altLang="cy-GB" dirty="0" err="1" smtClean="0">
                <a:latin typeface="Lucida Sans" pitchFamily="34" charset="0"/>
              </a:rPr>
              <a:t>Darllen</a:t>
            </a:r>
            <a:endParaRPr lang="en-GB" altLang="cy-GB" dirty="0" smtClean="0">
              <a:latin typeface="Lucida Sans" pitchFamily="34" charset="0"/>
            </a:endParaRPr>
          </a:p>
          <a:p>
            <a:pPr eaLnBrk="1" hangingPunct="1">
              <a:buFontTx/>
              <a:buChar char="-"/>
              <a:defRPr/>
            </a:pPr>
            <a:r>
              <a:rPr lang="en-GB" altLang="cy-GB" dirty="0" err="1" smtClean="0">
                <a:latin typeface="Lucida Sans" pitchFamily="34" charset="0"/>
              </a:rPr>
              <a:t>Ysgrifennu</a:t>
            </a:r>
            <a:endParaRPr lang="cy-GB" altLang="cy-GB" dirty="0" smtClean="0">
              <a:latin typeface="Lucida Sans" pitchFamily="34" charset="0"/>
            </a:endParaRPr>
          </a:p>
        </p:txBody>
      </p:sp>
      <p:sp>
        <p:nvSpPr>
          <p:cNvPr id="6148" name="Content Placeholder 3"/>
          <p:cNvSpPr>
            <a:spLocks noGrp="1"/>
          </p:cNvSpPr>
          <p:nvPr>
            <p:ph sz="half" idx="2"/>
          </p:nvPr>
        </p:nvSpPr>
        <p:spPr>
          <a:xfrm>
            <a:off x="4648200" y="1268760"/>
            <a:ext cx="4316288" cy="5112990"/>
          </a:xfrm>
        </p:spPr>
        <p:txBody>
          <a:bodyPr/>
          <a:lstStyle/>
          <a:p>
            <a:pPr eaLnBrk="1" hangingPunct="1">
              <a:defRPr/>
            </a:pPr>
            <a:r>
              <a:rPr lang="en-GB" altLang="cy-GB" dirty="0" smtClean="0">
                <a:solidFill>
                  <a:srgbClr val="0000FF"/>
                </a:solidFill>
                <a:latin typeface="Lucida Sans" panose="020B0602040502020204" pitchFamily="34" charset="0"/>
              </a:rPr>
              <a:t>Damage to left hemisphere of brain</a:t>
            </a:r>
          </a:p>
          <a:p>
            <a:pPr eaLnBrk="1" hangingPunct="1">
              <a:defRPr/>
            </a:pPr>
            <a:r>
              <a:rPr lang="en-GB" altLang="cy-GB" dirty="0" smtClean="0">
                <a:solidFill>
                  <a:srgbClr val="0000FF"/>
                </a:solidFill>
                <a:latin typeface="Lucida Sans" panose="020B0602040502020204" pitchFamily="34" charset="0"/>
              </a:rPr>
              <a:t>Children can have difficulties:</a:t>
            </a:r>
          </a:p>
          <a:p>
            <a:pPr eaLnBrk="1" hangingPunct="1">
              <a:buFontTx/>
              <a:buChar char="-"/>
              <a:defRPr/>
            </a:pPr>
            <a:r>
              <a:rPr lang="en-GB" altLang="cy-GB" dirty="0" smtClean="0">
                <a:solidFill>
                  <a:srgbClr val="0000FF"/>
                </a:solidFill>
                <a:latin typeface="Lucida Sans" panose="020B0602040502020204" pitchFamily="34" charset="0"/>
              </a:rPr>
              <a:t>Talking</a:t>
            </a:r>
          </a:p>
          <a:p>
            <a:pPr eaLnBrk="1" hangingPunct="1">
              <a:buFontTx/>
              <a:buChar char="-"/>
              <a:defRPr/>
            </a:pPr>
            <a:r>
              <a:rPr lang="en-GB" altLang="cy-GB" dirty="0" smtClean="0">
                <a:solidFill>
                  <a:srgbClr val="0000FF"/>
                </a:solidFill>
                <a:latin typeface="Lucida Sans" panose="020B0602040502020204" pitchFamily="34" charset="0"/>
              </a:rPr>
              <a:t>Listening</a:t>
            </a:r>
          </a:p>
          <a:p>
            <a:pPr eaLnBrk="1" hangingPunct="1">
              <a:buFontTx/>
              <a:buChar char="-"/>
              <a:defRPr/>
            </a:pPr>
            <a:r>
              <a:rPr lang="en-GB" altLang="cy-GB" dirty="0" smtClean="0">
                <a:solidFill>
                  <a:srgbClr val="0000FF"/>
                </a:solidFill>
                <a:latin typeface="Lucida Sans" panose="020B0602040502020204" pitchFamily="34" charset="0"/>
              </a:rPr>
              <a:t>Reading</a:t>
            </a:r>
          </a:p>
          <a:p>
            <a:pPr eaLnBrk="1" hangingPunct="1">
              <a:buFontTx/>
              <a:buChar char="-"/>
              <a:defRPr/>
            </a:pPr>
            <a:r>
              <a:rPr lang="en-GB" altLang="cy-GB" dirty="0" smtClean="0">
                <a:solidFill>
                  <a:srgbClr val="0000FF"/>
                </a:solidFill>
                <a:latin typeface="Lucida Sans" panose="020B0602040502020204" pitchFamily="34" charset="0"/>
              </a:rPr>
              <a:t>Writing </a:t>
            </a:r>
          </a:p>
          <a:p>
            <a:pPr marL="0" indent="0" algn="r" eaLnBrk="1" hangingPunct="1">
              <a:buNone/>
              <a:defRPr/>
            </a:pPr>
            <a:r>
              <a:rPr lang="en-GB" altLang="cy-GB" sz="2000" dirty="0" smtClean="0">
                <a:solidFill>
                  <a:srgbClr val="0000FF"/>
                </a:solidFill>
                <a:latin typeface="Lucida Sans" panose="020B0602040502020204" pitchFamily="34" charset="0"/>
              </a:rPr>
              <a:t>(Contact a Family, 2012)</a:t>
            </a:r>
          </a:p>
          <a:p>
            <a:pPr marL="0" indent="0" algn="r" eaLnBrk="1" hangingPunct="1">
              <a:buFontTx/>
              <a:buNone/>
              <a:defRPr/>
            </a:pPr>
            <a:endParaRPr lang="en-GB" altLang="cy-GB" sz="1800" dirty="0" smtClean="0">
              <a:solidFill>
                <a:srgbClr val="0000FF"/>
              </a:solidFill>
              <a:latin typeface="Lucida Sans" panose="020B0602040502020204" pitchFamily="34" charset="0"/>
            </a:endParaRPr>
          </a:p>
          <a:p>
            <a:pPr marL="0" indent="0" eaLnBrk="1" hangingPunct="1">
              <a:buFontTx/>
              <a:buNone/>
              <a:defRPr/>
            </a:pPr>
            <a:endParaRPr lang="en-GB" altLang="cy-GB" dirty="0" smtClean="0">
              <a:solidFill>
                <a:srgbClr val="0000FF"/>
              </a:solidFill>
              <a:latin typeface="Lucida Sans" panose="020B0602040502020204" pitchFamily="34" charset="0"/>
            </a:endParaRPr>
          </a:p>
          <a:p>
            <a:pPr marL="0" indent="0" eaLnBrk="1" hangingPunct="1">
              <a:buFontTx/>
              <a:buNone/>
              <a:defRPr/>
            </a:pPr>
            <a:endParaRPr lang="cy-GB" altLang="cy-GB" dirty="0" smtClean="0">
              <a:solidFill>
                <a:srgbClr val="0000FF"/>
              </a:solidFill>
              <a:latin typeface="Lucida Sans" panose="020B0602040502020204" pitchFamily="34" charset="0"/>
            </a:endParaRPr>
          </a:p>
        </p:txBody>
      </p:sp>
    </p:spTree>
    <p:extLst>
      <p:ext uri="{BB962C8B-B14F-4D97-AF65-F5344CB8AC3E}">
        <p14:creationId xmlns:p14="http://schemas.microsoft.com/office/powerpoint/2010/main" val="91439399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52292" y="94372"/>
            <a:ext cx="8229600" cy="1143000"/>
          </a:xfrm>
        </p:spPr>
        <p:txBody>
          <a:bodyPr>
            <a:normAutofit fontScale="90000"/>
          </a:bodyPr>
          <a:lstStyle/>
          <a:p>
            <a:pPr algn="l" eaLnBrk="1" hangingPunct="1"/>
            <a:r>
              <a:rPr lang="cy-GB" altLang="cy-GB" sz="4000" dirty="0" smtClean="0">
                <a:latin typeface="Lucida Sans" panose="020B0602030504020204" pitchFamily="34" charset="0"/>
              </a:rPr>
              <a:t>Technoleg - ymchwil</a:t>
            </a:r>
            <a:br>
              <a:rPr lang="cy-GB" altLang="cy-GB" sz="4000" dirty="0" smtClean="0">
                <a:latin typeface="Lucida Sans" panose="020B0602030504020204" pitchFamily="34" charset="0"/>
              </a:rPr>
            </a:br>
            <a:r>
              <a:rPr lang="en-GB" altLang="cy-GB" sz="4000" dirty="0" smtClean="0">
                <a:solidFill>
                  <a:srgbClr val="0000FF"/>
                </a:solidFill>
                <a:latin typeface="Lucida Sans" panose="020B0602030504020204" pitchFamily="34" charset="0"/>
              </a:rPr>
              <a:t>Technology - research</a:t>
            </a:r>
            <a:endParaRPr lang="cy-GB" altLang="cy-GB" dirty="0" smtClean="0">
              <a:solidFill>
                <a:srgbClr val="0000FF"/>
              </a:solidFill>
            </a:endParaRPr>
          </a:p>
        </p:txBody>
      </p:sp>
      <p:sp>
        <p:nvSpPr>
          <p:cNvPr id="6148" name="Content Placeholder 3"/>
          <p:cNvSpPr>
            <a:spLocks noGrp="1"/>
          </p:cNvSpPr>
          <p:nvPr>
            <p:ph sz="half" idx="1"/>
          </p:nvPr>
        </p:nvSpPr>
        <p:spPr>
          <a:xfrm>
            <a:off x="457200" y="1196752"/>
            <a:ext cx="4038600" cy="4929411"/>
          </a:xfrm>
        </p:spPr>
        <p:txBody>
          <a:bodyPr>
            <a:normAutofit/>
          </a:bodyPr>
          <a:lstStyle/>
          <a:p>
            <a:pPr>
              <a:defRPr/>
            </a:pPr>
            <a:r>
              <a:rPr lang="en-GB" altLang="cy-GB" dirty="0" smtClean="0">
                <a:latin typeface="Lucida Sans" panose="020B0602040502020204" pitchFamily="34" charset="0"/>
              </a:rPr>
              <a:t>Dr Catherine </a:t>
            </a:r>
            <a:r>
              <a:rPr lang="en-GB" altLang="cy-GB" dirty="0" err="1" smtClean="0">
                <a:latin typeface="Lucida Sans" panose="020B0602040502020204" pitchFamily="34" charset="0"/>
              </a:rPr>
              <a:t>Birken</a:t>
            </a:r>
            <a:endParaRPr lang="en-GB" altLang="cy-GB" dirty="0" smtClean="0">
              <a:latin typeface="Lucida Sans" panose="020B0602040502020204" pitchFamily="34" charset="0"/>
            </a:endParaRPr>
          </a:p>
          <a:p>
            <a:pPr eaLnBrk="1" hangingPunct="1">
              <a:defRPr/>
            </a:pPr>
            <a:r>
              <a:rPr lang="cy-GB" altLang="cy-GB" dirty="0" smtClean="0">
                <a:latin typeface="Lucida Sans" panose="020B0602040502020204" pitchFamily="34" charset="0"/>
              </a:rPr>
              <a:t>894 plentyn</a:t>
            </a:r>
          </a:p>
          <a:p>
            <a:pPr eaLnBrk="1" hangingPunct="1">
              <a:defRPr/>
            </a:pPr>
            <a:r>
              <a:rPr lang="cy-GB" altLang="cy-GB" dirty="0" smtClean="0">
                <a:latin typeface="Lucida Sans" panose="020B0602040502020204" pitchFamily="34" charset="0"/>
              </a:rPr>
              <a:t>6 mis – 2 oed</a:t>
            </a:r>
          </a:p>
          <a:p>
            <a:pPr eaLnBrk="1" hangingPunct="1">
              <a:defRPr/>
            </a:pPr>
            <a:r>
              <a:rPr lang="cy-GB" altLang="cy-GB" dirty="0" smtClean="0">
                <a:latin typeface="Lucida Sans" panose="020B0602040502020204" pitchFamily="34" charset="0"/>
              </a:rPr>
              <a:t>Erbyn 18 mis, 20% yn gwario tua 28 munud yn defnyddio sgriniau</a:t>
            </a:r>
          </a:p>
          <a:p>
            <a:pPr eaLnBrk="1" hangingPunct="1">
              <a:defRPr/>
            </a:pPr>
            <a:r>
              <a:rPr lang="cy-GB" altLang="cy-GB" dirty="0" smtClean="0">
                <a:latin typeface="Lucida Sans" panose="020B0602040502020204" pitchFamily="34" charset="0"/>
              </a:rPr>
              <a:t>40% o blant o dan 2 wedi defnyddio dyfais symudol</a:t>
            </a:r>
          </a:p>
        </p:txBody>
      </p:sp>
      <p:sp>
        <p:nvSpPr>
          <p:cNvPr id="2" name="Content Placeholder 1"/>
          <p:cNvSpPr>
            <a:spLocks noGrp="1"/>
          </p:cNvSpPr>
          <p:nvPr>
            <p:ph sz="half" idx="2"/>
          </p:nvPr>
        </p:nvSpPr>
        <p:spPr>
          <a:xfrm>
            <a:off x="4629150" y="1237372"/>
            <a:ext cx="3886200" cy="4939591"/>
          </a:xfrm>
        </p:spPr>
        <p:txBody>
          <a:bodyPr>
            <a:normAutofit/>
          </a:bodyPr>
          <a:lstStyle/>
          <a:p>
            <a:r>
              <a:rPr lang="en-GB" dirty="0" smtClean="0">
                <a:solidFill>
                  <a:srgbClr val="0000FF"/>
                </a:solidFill>
                <a:latin typeface="Lucida Sans" panose="020B0602030504020204" pitchFamily="34" charset="0"/>
              </a:rPr>
              <a:t>Dr Catherine </a:t>
            </a:r>
            <a:r>
              <a:rPr lang="en-GB" dirty="0" err="1" smtClean="0">
                <a:solidFill>
                  <a:srgbClr val="0000FF"/>
                </a:solidFill>
                <a:latin typeface="Lucida Sans" panose="020B0602030504020204" pitchFamily="34" charset="0"/>
              </a:rPr>
              <a:t>Birken</a:t>
            </a:r>
            <a:endParaRPr lang="en-GB" dirty="0" smtClean="0">
              <a:solidFill>
                <a:srgbClr val="0000FF"/>
              </a:solidFill>
              <a:latin typeface="Lucida Sans" panose="020B0602030504020204" pitchFamily="34" charset="0"/>
            </a:endParaRPr>
          </a:p>
          <a:p>
            <a:r>
              <a:rPr lang="en-GB" dirty="0" smtClean="0">
                <a:solidFill>
                  <a:srgbClr val="0000FF"/>
                </a:solidFill>
                <a:latin typeface="Lucida Sans" panose="020B0602030504020204" pitchFamily="34" charset="0"/>
              </a:rPr>
              <a:t>894 children</a:t>
            </a:r>
          </a:p>
          <a:p>
            <a:r>
              <a:rPr lang="en-GB" dirty="0" smtClean="0">
                <a:solidFill>
                  <a:srgbClr val="0000FF"/>
                </a:solidFill>
                <a:latin typeface="Lucida Sans" panose="020B0602030504020204" pitchFamily="34" charset="0"/>
              </a:rPr>
              <a:t>6 months – 2 years</a:t>
            </a:r>
          </a:p>
          <a:p>
            <a:r>
              <a:rPr lang="en-GB" dirty="0" smtClean="0">
                <a:solidFill>
                  <a:srgbClr val="0000FF"/>
                </a:solidFill>
                <a:latin typeface="Lucida Sans" panose="020B0602030504020204" pitchFamily="34" charset="0"/>
              </a:rPr>
              <a:t>By 18 months, 20% spend approx. 28 minutes using screens</a:t>
            </a:r>
          </a:p>
          <a:p>
            <a:r>
              <a:rPr lang="en-GB" dirty="0" smtClean="0">
                <a:solidFill>
                  <a:srgbClr val="0000FF"/>
                </a:solidFill>
                <a:latin typeface="Lucida Sans" panose="020B0602030504020204" pitchFamily="34" charset="0"/>
              </a:rPr>
              <a:t>40% of children under 2 have used a mobile device</a:t>
            </a:r>
            <a:endParaRPr lang="en-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19631028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pPr algn="l" eaLnBrk="1" hangingPunct="1"/>
            <a:r>
              <a:rPr lang="cy-GB" altLang="cy-GB" sz="4000" dirty="0" smtClean="0">
                <a:latin typeface="Lucida Sans" panose="020B0602030504020204" pitchFamily="34" charset="0"/>
              </a:rPr>
              <a:t>Technoleg</a:t>
            </a:r>
            <a:br>
              <a:rPr lang="cy-GB" altLang="cy-GB" sz="4000" dirty="0" smtClean="0">
                <a:latin typeface="Lucida Sans" panose="020B0602030504020204" pitchFamily="34" charset="0"/>
              </a:rPr>
            </a:br>
            <a:r>
              <a:rPr lang="en-GB" altLang="cy-GB" sz="4000" dirty="0" smtClean="0">
                <a:solidFill>
                  <a:srgbClr val="0000FF"/>
                </a:solidFill>
                <a:latin typeface="Lucida Sans" panose="020B0602030504020204" pitchFamily="34" charset="0"/>
              </a:rPr>
              <a:t>Technology</a:t>
            </a:r>
            <a:endParaRPr lang="cy-GB" altLang="cy-GB" dirty="0" smtClean="0">
              <a:solidFill>
                <a:srgbClr val="0000FF"/>
              </a:solidFill>
            </a:endParaRPr>
          </a:p>
        </p:txBody>
      </p:sp>
      <p:sp>
        <p:nvSpPr>
          <p:cNvPr id="6148" name="Content Placeholder 3"/>
          <p:cNvSpPr>
            <a:spLocks noGrp="1"/>
          </p:cNvSpPr>
          <p:nvPr>
            <p:ph idx="1"/>
          </p:nvPr>
        </p:nvSpPr>
        <p:spPr>
          <a:xfrm>
            <a:off x="457200" y="1268760"/>
            <a:ext cx="8229600" cy="4857403"/>
          </a:xfrm>
        </p:spPr>
        <p:txBody>
          <a:bodyPr/>
          <a:lstStyle/>
          <a:p>
            <a:pPr marL="0" indent="0" algn="r" eaLnBrk="1" hangingPunct="1">
              <a:buFontTx/>
              <a:buNone/>
              <a:defRPr/>
            </a:pPr>
            <a:endParaRPr lang="en-GB" altLang="cy-GB" sz="1800" dirty="0" smtClean="0">
              <a:solidFill>
                <a:srgbClr val="0000FF"/>
              </a:solidFill>
              <a:latin typeface="Lucida Sans" panose="020B0602040502020204" pitchFamily="34" charset="0"/>
            </a:endParaRPr>
          </a:p>
          <a:p>
            <a:pPr marL="0" indent="0" eaLnBrk="1" hangingPunct="1">
              <a:buFontTx/>
              <a:buNone/>
              <a:defRPr/>
            </a:pPr>
            <a:r>
              <a:rPr lang="en-GB" sz="2800" dirty="0" smtClean="0">
                <a:latin typeface="Lucida Sans" panose="020B0602030504020204" pitchFamily="34" charset="0"/>
              </a:rPr>
              <a:t>“For </a:t>
            </a:r>
            <a:r>
              <a:rPr lang="en-GB" sz="2800" dirty="0">
                <a:latin typeface="Lucida Sans" panose="020B0602030504020204" pitchFamily="34" charset="0"/>
              </a:rPr>
              <a:t>each 30-minute increase in handheld screen time, researchers found a 49 percent increased risk of expressive speech </a:t>
            </a:r>
            <a:r>
              <a:rPr lang="en-GB" sz="2800" dirty="0" smtClean="0">
                <a:latin typeface="Lucida Sans" panose="020B0602030504020204" pitchFamily="34" charset="0"/>
              </a:rPr>
              <a:t>delay.”</a:t>
            </a:r>
          </a:p>
          <a:p>
            <a:pPr marL="0" indent="0" eaLnBrk="1" hangingPunct="1">
              <a:buFontTx/>
              <a:buNone/>
              <a:defRPr/>
            </a:pPr>
            <a:endParaRPr lang="en-GB" altLang="cy-GB" sz="2800" dirty="0">
              <a:latin typeface="Lucida Sans" panose="020B0602030504020204" pitchFamily="34" charset="0"/>
            </a:endParaRPr>
          </a:p>
          <a:p>
            <a:pPr marL="0" indent="0" eaLnBrk="1" hangingPunct="1">
              <a:buFontTx/>
              <a:buNone/>
              <a:defRPr/>
            </a:pPr>
            <a:r>
              <a:rPr lang="en-GB" sz="2800" dirty="0" smtClean="0">
                <a:latin typeface="Lucida Sans" panose="020B0602030504020204" pitchFamily="34" charset="0"/>
              </a:rPr>
              <a:t>“This </a:t>
            </a:r>
            <a:r>
              <a:rPr lang="en-GB" sz="2800" dirty="0">
                <a:latin typeface="Lucida Sans" panose="020B0602030504020204" pitchFamily="34" charset="0"/>
              </a:rPr>
              <a:t>is the first study to report an association between handheld screen time and increased risk of expressive language </a:t>
            </a:r>
            <a:r>
              <a:rPr lang="en-GB" sz="2800" dirty="0" smtClean="0">
                <a:latin typeface="Lucida Sans" panose="020B0602030504020204" pitchFamily="34" charset="0"/>
              </a:rPr>
              <a:t>delay.”</a:t>
            </a:r>
            <a:endParaRPr lang="en-GB" altLang="cy-GB" sz="2800" dirty="0" smtClean="0">
              <a:latin typeface="Lucida Sans" panose="020B0602030504020204" pitchFamily="34" charset="0"/>
            </a:endParaRPr>
          </a:p>
          <a:p>
            <a:pPr marL="0" indent="0" algn="r" eaLnBrk="1" hangingPunct="1">
              <a:buFontTx/>
              <a:buNone/>
              <a:defRPr/>
            </a:pPr>
            <a:r>
              <a:rPr lang="cy-GB" altLang="cy-GB" sz="2400" dirty="0" smtClean="0">
                <a:latin typeface="Lucida Sans" panose="020B0602040502020204" pitchFamily="34" charset="0"/>
              </a:rPr>
              <a:t>(</a:t>
            </a:r>
            <a:r>
              <a:rPr lang="cy-GB" altLang="cy-GB" sz="2400" dirty="0" err="1" smtClean="0">
                <a:latin typeface="Lucida Sans" panose="020B0602040502020204" pitchFamily="34" charset="0"/>
              </a:rPr>
              <a:t>Birken</a:t>
            </a:r>
            <a:r>
              <a:rPr lang="cy-GB" altLang="cy-GB" sz="2400" dirty="0" smtClean="0">
                <a:latin typeface="Lucida Sans" panose="020B0602040502020204" pitchFamily="34" charset="0"/>
              </a:rPr>
              <a:t>, 2017)</a:t>
            </a:r>
          </a:p>
        </p:txBody>
      </p:sp>
    </p:spTree>
    <p:extLst>
      <p:ext uri="{BB962C8B-B14F-4D97-AF65-F5344CB8AC3E}">
        <p14:creationId xmlns:p14="http://schemas.microsoft.com/office/powerpoint/2010/main" val="421490615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pPr algn="l" eaLnBrk="1" hangingPunct="1"/>
            <a:r>
              <a:rPr lang="cy-GB" altLang="cy-GB" sz="4000" dirty="0" smtClean="0">
                <a:latin typeface="Lucida Sans" panose="020B0602030504020204" pitchFamily="34" charset="0"/>
              </a:rPr>
              <a:t>Gwyliwch a thrafodwch</a:t>
            </a:r>
            <a:br>
              <a:rPr lang="cy-GB" altLang="cy-GB" sz="4000" dirty="0" smtClean="0">
                <a:latin typeface="Lucida Sans" panose="020B0602030504020204" pitchFamily="34" charset="0"/>
              </a:rPr>
            </a:br>
            <a:r>
              <a:rPr lang="cy-GB" altLang="cy-GB" sz="4000" dirty="0" err="1" smtClean="0">
                <a:solidFill>
                  <a:srgbClr val="0000FF"/>
                </a:solidFill>
                <a:latin typeface="Lucida Sans" panose="020B0602030504020204" pitchFamily="34" charset="0"/>
              </a:rPr>
              <a:t>Watch</a:t>
            </a:r>
            <a:r>
              <a:rPr lang="cy-GB" altLang="cy-GB" sz="4000" dirty="0" smtClean="0">
                <a:solidFill>
                  <a:srgbClr val="0000FF"/>
                </a:solidFill>
                <a:latin typeface="Lucida Sans" panose="020B0602030504020204" pitchFamily="34" charset="0"/>
              </a:rPr>
              <a:t> </a:t>
            </a:r>
            <a:r>
              <a:rPr lang="cy-GB" altLang="cy-GB" sz="4000" dirty="0" err="1" smtClean="0">
                <a:solidFill>
                  <a:srgbClr val="0000FF"/>
                </a:solidFill>
                <a:latin typeface="Lucida Sans" panose="020B0602030504020204" pitchFamily="34" charset="0"/>
              </a:rPr>
              <a:t>and</a:t>
            </a:r>
            <a:r>
              <a:rPr lang="cy-GB" altLang="cy-GB" sz="4000" dirty="0" smtClean="0">
                <a:solidFill>
                  <a:srgbClr val="0000FF"/>
                </a:solidFill>
                <a:latin typeface="Lucida Sans" panose="020B0602030504020204" pitchFamily="34" charset="0"/>
              </a:rPr>
              <a:t> </a:t>
            </a:r>
            <a:r>
              <a:rPr lang="cy-GB" altLang="cy-GB" sz="4000" dirty="0" err="1" smtClean="0">
                <a:solidFill>
                  <a:srgbClr val="0000FF"/>
                </a:solidFill>
                <a:latin typeface="Lucida Sans" panose="020B0602030504020204" pitchFamily="34" charset="0"/>
              </a:rPr>
              <a:t>discuss</a:t>
            </a:r>
            <a:endParaRPr lang="cy-GB" altLang="cy-GB" dirty="0" smtClean="0">
              <a:solidFill>
                <a:srgbClr val="0000FF"/>
              </a:solidFill>
            </a:endParaRPr>
          </a:p>
        </p:txBody>
      </p:sp>
      <p:sp>
        <p:nvSpPr>
          <p:cNvPr id="6148" name="Content Placeholder 3"/>
          <p:cNvSpPr>
            <a:spLocks noGrp="1"/>
          </p:cNvSpPr>
          <p:nvPr>
            <p:ph idx="1"/>
          </p:nvPr>
        </p:nvSpPr>
        <p:spPr>
          <a:xfrm>
            <a:off x="457200" y="1268760"/>
            <a:ext cx="8229600" cy="4857403"/>
          </a:xfrm>
        </p:spPr>
        <p:txBody>
          <a:bodyPr/>
          <a:lstStyle/>
          <a:p>
            <a:pPr marL="0" indent="0" algn="r" eaLnBrk="1" hangingPunct="1">
              <a:buFontTx/>
              <a:buNone/>
              <a:defRPr/>
            </a:pPr>
            <a:endParaRPr lang="en-GB" altLang="cy-GB" sz="1800" dirty="0" smtClean="0">
              <a:solidFill>
                <a:srgbClr val="0000FF"/>
              </a:solidFill>
              <a:latin typeface="Lucida Sans" panose="020B0602040502020204" pitchFamily="34" charset="0"/>
            </a:endParaRPr>
          </a:p>
          <a:p>
            <a:pPr marL="0" indent="0" eaLnBrk="1" hangingPunct="1">
              <a:buFontTx/>
              <a:buNone/>
              <a:defRPr/>
            </a:pPr>
            <a:r>
              <a:rPr lang="cy-GB" altLang="cy-GB" dirty="0" err="1" smtClean="0">
                <a:latin typeface="Lucida Sans" panose="020B0602040502020204" pitchFamily="34" charset="0"/>
              </a:rPr>
              <a:t>Poe-Brieske</a:t>
            </a:r>
            <a:r>
              <a:rPr lang="cy-GB" altLang="cy-GB" dirty="0" smtClean="0">
                <a:latin typeface="Lucida Sans" panose="020B0602040502020204" pitchFamily="34" charset="0"/>
              </a:rPr>
              <a:t>, T. D. (2013) ‘The </a:t>
            </a:r>
            <a:r>
              <a:rPr lang="cy-GB" altLang="cy-GB" dirty="0" err="1" smtClean="0">
                <a:latin typeface="Lucida Sans" panose="020B0602040502020204" pitchFamily="34" charset="0"/>
              </a:rPr>
              <a:t>Impacts</a:t>
            </a:r>
            <a:r>
              <a:rPr lang="cy-GB" altLang="cy-GB" dirty="0" smtClean="0">
                <a:latin typeface="Lucida Sans" panose="020B0602040502020204" pitchFamily="34" charset="0"/>
              </a:rPr>
              <a:t> of </a:t>
            </a:r>
            <a:r>
              <a:rPr lang="cy-GB" altLang="cy-GB" dirty="0" err="1" smtClean="0">
                <a:latin typeface="Lucida Sans" panose="020B0602040502020204" pitchFamily="34" charset="0"/>
              </a:rPr>
              <a:t>Technology</a:t>
            </a:r>
            <a:r>
              <a:rPr lang="cy-GB" altLang="cy-GB" dirty="0" smtClean="0">
                <a:latin typeface="Lucida Sans" panose="020B0602040502020204" pitchFamily="34" charset="0"/>
              </a:rPr>
              <a:t>,’</a:t>
            </a:r>
          </a:p>
          <a:p>
            <a:pPr marL="0" indent="0">
              <a:buNone/>
              <a:defRPr/>
            </a:pPr>
            <a:r>
              <a:rPr lang="cy-GB" altLang="cy-GB">
                <a:latin typeface="Lucida Sans" panose="020B0602040502020204" pitchFamily="34" charset="0"/>
                <a:hlinkClick r:id="rId3"/>
              </a:rPr>
              <a:t>https://</a:t>
            </a:r>
            <a:r>
              <a:rPr lang="cy-GB" altLang="cy-GB" smtClean="0">
                <a:latin typeface="Lucida Sans" panose="020B0602040502020204" pitchFamily="34" charset="0"/>
                <a:hlinkClick r:id="rId3"/>
              </a:rPr>
              <a:t>www.youtube.com/watch?v=790hLh9KCb8</a:t>
            </a:r>
            <a:r>
              <a:rPr lang="cy-GB" altLang="cy-GB" smtClean="0">
                <a:latin typeface="Lucida Sans" panose="020B0602040502020204" pitchFamily="34" charset="0"/>
              </a:rPr>
              <a:t> </a:t>
            </a:r>
            <a:endParaRPr lang="cy-GB" altLang="cy-GB" dirty="0" smtClean="0">
              <a:latin typeface="Lucida Sans" panose="020B0602040502020204" pitchFamily="34" charset="0"/>
            </a:endParaRPr>
          </a:p>
        </p:txBody>
      </p:sp>
    </p:spTree>
    <p:extLst>
      <p:ext uri="{BB962C8B-B14F-4D97-AF65-F5344CB8AC3E}">
        <p14:creationId xmlns:p14="http://schemas.microsoft.com/office/powerpoint/2010/main" val="245152898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Pandemig</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00FF"/>
                </a:solidFill>
                <a:latin typeface="Lucida Sans" panose="020B0602030504020204" pitchFamily="34" charset="0"/>
              </a:rPr>
              <a:t>Pandemic</a:t>
            </a:r>
            <a:endParaRPr lang="en-GB" sz="32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628650" y="1825625"/>
            <a:ext cx="7687766" cy="4351338"/>
          </a:xfrm>
        </p:spPr>
        <p:txBody>
          <a:bodyPr/>
          <a:lstStyle/>
          <a:p>
            <a:pPr marL="0" indent="0">
              <a:buNone/>
            </a:pPr>
            <a:r>
              <a:rPr lang="en-GB" dirty="0" smtClean="0">
                <a:hlinkClick r:id="rId2"/>
              </a:rPr>
              <a:t>Coronavirus: </a:t>
            </a:r>
            <a:r>
              <a:rPr lang="en-GB" dirty="0" err="1" smtClean="0">
                <a:hlinkClick r:id="rId2"/>
              </a:rPr>
              <a:t>Homeschooling</a:t>
            </a:r>
            <a:r>
              <a:rPr lang="en-GB" dirty="0" smtClean="0">
                <a:hlinkClick r:id="rId2"/>
              </a:rPr>
              <a:t> in a language you don't speak</a:t>
            </a:r>
            <a:endParaRPr lang="en-GB" dirty="0" smtClean="0"/>
          </a:p>
          <a:p>
            <a:pPr marL="0" indent="0">
              <a:buNone/>
            </a:pPr>
            <a:endParaRPr lang="en-GB" dirty="0"/>
          </a:p>
          <a:p>
            <a:pPr marL="0" indent="0">
              <a:buNone/>
            </a:pPr>
            <a:r>
              <a:rPr lang="en-GB" dirty="0" smtClean="0">
                <a:hlinkClick r:id="rId3"/>
              </a:rPr>
              <a:t>Impact of COVID-19 on the access to hearing health care services for children with cochlear implants: a survey of parents</a:t>
            </a:r>
            <a:endParaRPr lang="en-GB" dirty="0"/>
          </a:p>
        </p:txBody>
      </p:sp>
    </p:spTree>
    <p:extLst>
      <p:ext uri="{BB962C8B-B14F-4D97-AF65-F5344CB8AC3E}">
        <p14:creationId xmlns:p14="http://schemas.microsoft.com/office/powerpoint/2010/main" val="17609695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251520" y="365127"/>
            <a:ext cx="8568952" cy="615602"/>
          </a:xfrm>
        </p:spPr>
        <p:txBody>
          <a:bodyPr>
            <a:noAutofit/>
          </a:bodyPr>
          <a:lstStyle/>
          <a:p>
            <a:pPr algn="l"/>
            <a:r>
              <a:rPr lang="en-GB" altLang="cy-GB" sz="2400" dirty="0" smtClean="0">
                <a:latin typeface="Lucida Sans" panose="020B0602030504020204" pitchFamily="34" charset="0"/>
              </a:rPr>
              <a:t>‘The effects of social-distancing policies on children’s language development, sleep and executive functions’</a:t>
            </a:r>
            <a:endParaRPr lang="cy-GB" altLang="cy-GB" sz="2400" dirty="0" smtClean="0">
              <a:solidFill>
                <a:srgbClr val="0000FF"/>
              </a:solidFill>
              <a:latin typeface="Lucida Sans" panose="020B0602030504020204" pitchFamily="34" charset="0"/>
            </a:endParaRPr>
          </a:p>
        </p:txBody>
      </p:sp>
      <p:sp>
        <p:nvSpPr>
          <p:cNvPr id="10243" name="Content Placeholder 2"/>
          <p:cNvSpPr>
            <a:spLocks noGrp="1"/>
          </p:cNvSpPr>
          <p:nvPr>
            <p:ph sz="half" idx="1"/>
          </p:nvPr>
        </p:nvSpPr>
        <p:spPr>
          <a:xfrm>
            <a:off x="179512" y="1124745"/>
            <a:ext cx="4316288" cy="4536504"/>
          </a:xfrm>
        </p:spPr>
        <p:txBody>
          <a:bodyPr>
            <a:noAutofit/>
          </a:bodyPr>
          <a:lstStyle/>
          <a:p>
            <a:pPr>
              <a:defRPr/>
            </a:pPr>
            <a:r>
              <a:rPr lang="cy-GB" altLang="cy-GB" sz="2300" dirty="0">
                <a:latin typeface="Lucida Sans" pitchFamily="34" charset="0"/>
              </a:rPr>
              <a:t>Astudiaeth </a:t>
            </a:r>
            <a:r>
              <a:rPr lang="cy-GB" altLang="cy-GB" sz="2300" dirty="0" smtClean="0">
                <a:latin typeface="Lucida Sans" pitchFamily="34" charset="0"/>
              </a:rPr>
              <a:t>gyfredol gan </a:t>
            </a:r>
            <a:r>
              <a:rPr lang="cy-GB" altLang="cy-GB" sz="2300" dirty="0">
                <a:latin typeface="Lucida Sans" pitchFamily="34" charset="0"/>
              </a:rPr>
              <a:t>Brifysgol </a:t>
            </a:r>
            <a:r>
              <a:rPr lang="cy-GB" altLang="cy-GB" sz="2300" dirty="0" err="1">
                <a:latin typeface="Lucida Sans" pitchFamily="34" charset="0"/>
              </a:rPr>
              <a:t>Oxford</a:t>
            </a:r>
            <a:r>
              <a:rPr lang="cy-GB" altLang="cy-GB" sz="2300" dirty="0">
                <a:latin typeface="Lucida Sans" pitchFamily="34" charset="0"/>
              </a:rPr>
              <a:t> Brookes (2020)</a:t>
            </a:r>
          </a:p>
          <a:p>
            <a:pPr>
              <a:defRPr/>
            </a:pPr>
            <a:r>
              <a:rPr lang="cy-GB" altLang="cy-GB" sz="2300" dirty="0">
                <a:latin typeface="Lucida Sans" pitchFamily="34" charset="0"/>
              </a:rPr>
              <a:t>Effeithiau Covid-19 ar </a:t>
            </a:r>
            <a:r>
              <a:rPr lang="cy-GB" altLang="cy-GB" sz="2300" dirty="0" smtClean="0">
                <a:latin typeface="Lucida Sans" pitchFamily="34" charset="0"/>
              </a:rPr>
              <a:t>ddatblygiad </a:t>
            </a:r>
            <a:r>
              <a:rPr lang="cy-GB" altLang="cy-GB" sz="2300" dirty="0">
                <a:latin typeface="Lucida Sans" pitchFamily="34" charset="0"/>
              </a:rPr>
              <a:t>iaith</a:t>
            </a:r>
          </a:p>
          <a:p>
            <a:pPr>
              <a:defRPr/>
            </a:pPr>
            <a:r>
              <a:rPr lang="cy-GB" altLang="cy-GB" sz="2300" dirty="0">
                <a:latin typeface="Lucida Sans" pitchFamily="34" charset="0"/>
              </a:rPr>
              <a:t>600 o gyfranogwyr</a:t>
            </a:r>
          </a:p>
          <a:p>
            <a:pPr>
              <a:defRPr/>
            </a:pPr>
            <a:r>
              <a:rPr lang="cy-GB" altLang="cy-GB" sz="2300" dirty="0">
                <a:latin typeface="Lucida Sans" pitchFamily="34" charset="0"/>
              </a:rPr>
              <a:t>8 - 36 mis oed</a:t>
            </a:r>
          </a:p>
          <a:p>
            <a:pPr>
              <a:defRPr/>
            </a:pPr>
            <a:r>
              <a:rPr lang="cy-GB" altLang="cy-GB" sz="2300" dirty="0">
                <a:latin typeface="Lucida Sans" pitchFamily="34" charset="0"/>
              </a:rPr>
              <a:t>Newidiadau yn yr amgylchedd a'r effaith ar eirfa plant</a:t>
            </a:r>
          </a:p>
          <a:p>
            <a:pPr>
              <a:defRPr/>
            </a:pPr>
            <a:r>
              <a:rPr lang="cy-GB" altLang="cy-GB" sz="2300" dirty="0">
                <a:latin typeface="Lucida Sans" pitchFamily="34" charset="0"/>
              </a:rPr>
              <a:t>Rhyngweithiadau rhiant-plentyn </a:t>
            </a:r>
            <a:r>
              <a:rPr lang="cy-GB" altLang="cy-GB" sz="2300" dirty="0" smtClean="0">
                <a:latin typeface="Lucida Sans" pitchFamily="34" charset="0"/>
              </a:rPr>
              <a:t>yn bwysig iawn</a:t>
            </a:r>
          </a:p>
        </p:txBody>
      </p:sp>
      <p:sp>
        <p:nvSpPr>
          <p:cNvPr id="11268" name="Content Placeholder 3"/>
          <p:cNvSpPr>
            <a:spLocks noGrp="1"/>
          </p:cNvSpPr>
          <p:nvPr>
            <p:ph sz="half" idx="2"/>
          </p:nvPr>
        </p:nvSpPr>
        <p:spPr>
          <a:xfrm>
            <a:off x="4648200" y="1124744"/>
            <a:ext cx="4244280" cy="5375336"/>
          </a:xfrm>
        </p:spPr>
        <p:txBody>
          <a:bodyPr>
            <a:noAutofit/>
          </a:bodyPr>
          <a:lstStyle/>
          <a:p>
            <a:pPr>
              <a:defRPr/>
            </a:pPr>
            <a:r>
              <a:rPr lang="en-GB" altLang="cy-GB" sz="2400" dirty="0" smtClean="0">
                <a:solidFill>
                  <a:srgbClr val="0000FF"/>
                </a:solidFill>
                <a:latin typeface="Lucida Sans" pitchFamily="34" charset="0"/>
              </a:rPr>
              <a:t>Ongoing study by Oxford Brookes University (2020)</a:t>
            </a:r>
          </a:p>
          <a:p>
            <a:pPr>
              <a:defRPr/>
            </a:pPr>
            <a:r>
              <a:rPr lang="en-GB" altLang="cy-GB" sz="2400" dirty="0" smtClean="0">
                <a:solidFill>
                  <a:srgbClr val="0000FF"/>
                </a:solidFill>
                <a:latin typeface="Lucida Sans" pitchFamily="34" charset="0"/>
              </a:rPr>
              <a:t>Effects of Covid-19 on language </a:t>
            </a:r>
            <a:r>
              <a:rPr lang="en-GB" altLang="cy-GB" sz="2400" dirty="0" smtClean="0">
                <a:solidFill>
                  <a:srgbClr val="0000FF"/>
                </a:solidFill>
                <a:latin typeface="Lucida Sans" pitchFamily="34" charset="0"/>
              </a:rPr>
              <a:t>development</a:t>
            </a:r>
            <a:endParaRPr lang="en-GB" altLang="cy-GB" sz="2400" dirty="0" smtClean="0">
              <a:solidFill>
                <a:srgbClr val="0000FF"/>
              </a:solidFill>
              <a:latin typeface="Lucida Sans" pitchFamily="34" charset="0"/>
            </a:endParaRPr>
          </a:p>
          <a:p>
            <a:pPr>
              <a:defRPr/>
            </a:pPr>
            <a:r>
              <a:rPr lang="en-GB" altLang="cy-GB" sz="2400" dirty="0" smtClean="0">
                <a:solidFill>
                  <a:srgbClr val="0000FF"/>
                </a:solidFill>
                <a:latin typeface="Lucida Sans" pitchFamily="34" charset="0"/>
              </a:rPr>
              <a:t>600 participants</a:t>
            </a:r>
          </a:p>
          <a:p>
            <a:pPr>
              <a:defRPr/>
            </a:pPr>
            <a:r>
              <a:rPr lang="en-GB" altLang="cy-GB" sz="2400" dirty="0" smtClean="0">
                <a:solidFill>
                  <a:srgbClr val="0000FF"/>
                </a:solidFill>
                <a:latin typeface="Lucida Sans" pitchFamily="34" charset="0"/>
              </a:rPr>
              <a:t>8 – 36 months of age</a:t>
            </a:r>
          </a:p>
          <a:p>
            <a:pPr>
              <a:defRPr/>
            </a:pPr>
            <a:r>
              <a:rPr lang="en-GB" altLang="cy-GB" sz="2400" dirty="0" smtClean="0">
                <a:solidFill>
                  <a:srgbClr val="0000FF"/>
                </a:solidFill>
                <a:latin typeface="Lucida Sans" pitchFamily="34" charset="0"/>
              </a:rPr>
              <a:t>Changes in environment and impact on children’s vocabulary</a:t>
            </a:r>
          </a:p>
          <a:p>
            <a:pPr>
              <a:defRPr/>
            </a:pPr>
            <a:r>
              <a:rPr lang="en-GB" altLang="cy-GB" sz="2400" dirty="0" smtClean="0">
                <a:solidFill>
                  <a:srgbClr val="0000FF"/>
                </a:solidFill>
                <a:latin typeface="Lucida Sans" pitchFamily="34" charset="0"/>
              </a:rPr>
              <a:t>Parent-child interactions of utmost importance</a:t>
            </a:r>
          </a:p>
        </p:txBody>
      </p:sp>
    </p:spTree>
    <p:extLst>
      <p:ext uri="{BB962C8B-B14F-4D97-AF65-F5344CB8AC3E}">
        <p14:creationId xmlns:p14="http://schemas.microsoft.com/office/powerpoint/2010/main" val="133010984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251520" y="318235"/>
            <a:ext cx="8568952" cy="615602"/>
          </a:xfrm>
        </p:spPr>
        <p:txBody>
          <a:bodyPr>
            <a:noAutofit/>
          </a:bodyPr>
          <a:lstStyle/>
          <a:p>
            <a:pPr algn="l"/>
            <a:r>
              <a:rPr lang="en-GB" altLang="cy-GB" sz="2400" dirty="0" err="1" smtClean="0">
                <a:latin typeface="Lucida Sans" panose="020B0602030504020204" pitchFamily="34" charset="0"/>
              </a:rPr>
              <a:t>Canlyniadau</a:t>
            </a:r>
            <a:r>
              <a:rPr lang="en-GB" altLang="cy-GB" sz="2400" dirty="0" smtClean="0">
                <a:latin typeface="Lucida Sans" panose="020B0602030504020204" pitchFamily="34" charset="0"/>
              </a:rPr>
              <a:t> </a:t>
            </a:r>
            <a:r>
              <a:rPr lang="en-GB" altLang="cy-GB" sz="2400" dirty="0" err="1" smtClean="0">
                <a:latin typeface="Lucida Sans" panose="020B0602030504020204" pitchFamily="34" charset="0"/>
              </a:rPr>
              <a:t>yn</a:t>
            </a:r>
            <a:r>
              <a:rPr lang="en-GB" altLang="cy-GB" sz="2400" dirty="0" smtClean="0">
                <a:latin typeface="Lucida Sans" panose="020B0602030504020204" pitchFamily="34" charset="0"/>
              </a:rPr>
              <a:t> </a:t>
            </a:r>
            <a:r>
              <a:rPr lang="en-GB" altLang="cy-GB" sz="2400" dirty="0" err="1" smtClean="0">
                <a:latin typeface="Lucida Sans" panose="020B0602030504020204" pitchFamily="34" charset="0"/>
              </a:rPr>
              <a:t>cael</a:t>
            </a:r>
            <a:r>
              <a:rPr lang="en-GB" altLang="cy-GB" sz="2400" dirty="0" smtClean="0">
                <a:latin typeface="Lucida Sans" panose="020B0602030504020204" pitchFamily="34" charset="0"/>
              </a:rPr>
              <a:t> </a:t>
            </a:r>
            <a:r>
              <a:rPr lang="en-GB" altLang="cy-GB" sz="2400" dirty="0" err="1" smtClean="0">
                <a:latin typeface="Lucida Sans" panose="020B0602030504020204" pitchFamily="34" charset="0"/>
              </a:rPr>
              <a:t>eu</a:t>
            </a:r>
            <a:r>
              <a:rPr lang="en-GB" altLang="cy-GB" sz="2400" dirty="0" smtClean="0">
                <a:latin typeface="Lucida Sans" panose="020B0602030504020204" pitchFamily="34" charset="0"/>
              </a:rPr>
              <a:t> </a:t>
            </a:r>
            <a:r>
              <a:rPr lang="en-GB" altLang="cy-GB" sz="2400" dirty="0" err="1" smtClean="0">
                <a:latin typeface="Lucida Sans" panose="020B0602030504020204" pitchFamily="34" charset="0"/>
              </a:rPr>
              <a:t>dadansoddi</a:t>
            </a:r>
            <a:r>
              <a:rPr lang="en-GB" altLang="cy-GB" sz="2400" dirty="0" smtClean="0">
                <a:latin typeface="Lucida Sans" panose="020B0602030504020204" pitchFamily="34" charset="0"/>
              </a:rPr>
              <a:t> </a:t>
            </a:r>
            <a:r>
              <a:rPr lang="en-GB" altLang="cy-GB" sz="2400" dirty="0" err="1" smtClean="0">
                <a:latin typeface="Lucida Sans" panose="020B0602030504020204" pitchFamily="34" charset="0"/>
              </a:rPr>
              <a:t>nawr</a:t>
            </a:r>
            <a:r>
              <a:rPr lang="en-GB" altLang="cy-GB" sz="2400" dirty="0" smtClean="0">
                <a:latin typeface="Lucida Sans" panose="020B0602030504020204" pitchFamily="34" charset="0"/>
              </a:rPr>
              <a:t>…..</a:t>
            </a:r>
            <a:br>
              <a:rPr lang="en-GB" altLang="cy-GB" sz="2400" dirty="0" smtClean="0">
                <a:latin typeface="Lucida Sans" panose="020B0602030504020204" pitchFamily="34" charset="0"/>
              </a:rPr>
            </a:br>
            <a:r>
              <a:rPr lang="en-GB" altLang="cy-GB" sz="2400" dirty="0" smtClean="0">
                <a:solidFill>
                  <a:srgbClr val="0000FF"/>
                </a:solidFill>
                <a:latin typeface="Lucida Sans" panose="020B0602030504020204" pitchFamily="34" charset="0"/>
              </a:rPr>
              <a:t>Results are being analysed now…</a:t>
            </a:r>
            <a:endParaRPr lang="cy-GB" altLang="cy-GB" sz="2400" dirty="0" smtClean="0">
              <a:solidFill>
                <a:srgbClr val="0000FF"/>
              </a:solidFill>
              <a:latin typeface="Lucida Sans" panose="020B0602030504020204" pitchFamily="34" charset="0"/>
            </a:endParaRPr>
          </a:p>
        </p:txBody>
      </p:sp>
      <p:sp>
        <p:nvSpPr>
          <p:cNvPr id="10243" name="Content Placeholder 2"/>
          <p:cNvSpPr>
            <a:spLocks noGrp="1"/>
          </p:cNvSpPr>
          <p:nvPr>
            <p:ph sz="half" idx="1"/>
          </p:nvPr>
        </p:nvSpPr>
        <p:spPr>
          <a:xfrm>
            <a:off x="179512" y="1124744"/>
            <a:ext cx="4316288" cy="5399881"/>
          </a:xfrm>
        </p:spPr>
        <p:txBody>
          <a:bodyPr>
            <a:normAutofit/>
          </a:bodyPr>
          <a:lstStyle/>
          <a:p>
            <a:pPr marL="0" indent="0">
              <a:buNone/>
              <a:defRPr/>
            </a:pPr>
            <a:r>
              <a:rPr lang="cy-GB" sz="2600" dirty="0" smtClean="0"/>
              <a:t>Canfyddiadau cyntaf: </a:t>
            </a:r>
          </a:p>
          <a:p>
            <a:pPr>
              <a:defRPr/>
            </a:pPr>
            <a:r>
              <a:rPr lang="cy-GB" sz="2600" dirty="0" smtClean="0"/>
              <a:t>Lefelau uwch o ddarllen, siarad a chanu</a:t>
            </a:r>
          </a:p>
          <a:p>
            <a:pPr marL="0" indent="0">
              <a:buNone/>
              <a:defRPr/>
            </a:pPr>
            <a:r>
              <a:rPr lang="cy-GB" sz="2600" dirty="0" smtClean="0"/>
              <a:t>FODD BYNNAG... </a:t>
            </a:r>
          </a:p>
          <a:p>
            <a:pPr>
              <a:defRPr/>
            </a:pPr>
            <a:r>
              <a:rPr lang="cy-GB" sz="2600" dirty="0" smtClean="0"/>
              <a:t>Lefelau uwch o amser sgrîn, gemau babanod digidol, rhyngweithio rhithwir</a:t>
            </a:r>
          </a:p>
          <a:p>
            <a:pPr>
              <a:defRPr/>
            </a:pPr>
            <a:r>
              <a:rPr lang="cy-GB" sz="2600" dirty="0" smtClean="0"/>
              <a:t>Llai o amlygiad ag ieithoedd eraill</a:t>
            </a:r>
          </a:p>
          <a:p>
            <a:pPr>
              <a:defRPr/>
            </a:pPr>
            <a:r>
              <a:rPr lang="cy-GB" sz="2600" dirty="0" smtClean="0"/>
              <a:t> Newidiadau i batrymau cysgu</a:t>
            </a:r>
            <a:endParaRPr lang="cy-GB" altLang="cy-GB" sz="2600" dirty="0" smtClean="0">
              <a:latin typeface="Lucida Sans" pitchFamily="34" charset="0"/>
            </a:endParaRPr>
          </a:p>
        </p:txBody>
      </p:sp>
      <p:sp>
        <p:nvSpPr>
          <p:cNvPr id="11268" name="Content Placeholder 3"/>
          <p:cNvSpPr>
            <a:spLocks noGrp="1"/>
          </p:cNvSpPr>
          <p:nvPr>
            <p:ph sz="half" idx="2"/>
          </p:nvPr>
        </p:nvSpPr>
        <p:spPr>
          <a:xfrm>
            <a:off x="4648200" y="1124744"/>
            <a:ext cx="4244280" cy="4320480"/>
          </a:xfrm>
        </p:spPr>
        <p:txBody>
          <a:bodyPr>
            <a:noAutofit/>
          </a:bodyPr>
          <a:lstStyle/>
          <a:p>
            <a:pPr marL="0" indent="0">
              <a:buNone/>
              <a:defRPr/>
            </a:pPr>
            <a:r>
              <a:rPr lang="en-GB" altLang="cy-GB" sz="2300" dirty="0" smtClean="0">
                <a:solidFill>
                  <a:srgbClr val="0000FF"/>
                </a:solidFill>
                <a:latin typeface="Lucida Sans" pitchFamily="34" charset="0"/>
              </a:rPr>
              <a:t>First findings:</a:t>
            </a:r>
          </a:p>
          <a:p>
            <a:pPr>
              <a:defRPr/>
            </a:pPr>
            <a:r>
              <a:rPr lang="en-GB" altLang="cy-GB" sz="2300" dirty="0" smtClean="0">
                <a:solidFill>
                  <a:srgbClr val="0000FF"/>
                </a:solidFill>
                <a:latin typeface="Lucida Sans" pitchFamily="34" charset="0"/>
              </a:rPr>
              <a:t>Increased levels of reading, speaking and singing</a:t>
            </a:r>
          </a:p>
          <a:p>
            <a:pPr marL="0" indent="0">
              <a:buNone/>
              <a:defRPr/>
            </a:pPr>
            <a:r>
              <a:rPr lang="en-GB" altLang="cy-GB" sz="2300" dirty="0" smtClean="0">
                <a:solidFill>
                  <a:srgbClr val="0000FF"/>
                </a:solidFill>
                <a:latin typeface="Lucida Sans" pitchFamily="34" charset="0"/>
              </a:rPr>
              <a:t>HOWEVER…</a:t>
            </a:r>
          </a:p>
          <a:p>
            <a:pPr>
              <a:defRPr/>
            </a:pPr>
            <a:r>
              <a:rPr lang="en-GB" altLang="cy-GB" sz="2300" dirty="0" smtClean="0">
                <a:solidFill>
                  <a:srgbClr val="0000FF"/>
                </a:solidFill>
                <a:latin typeface="Lucida Sans" pitchFamily="34" charset="0"/>
              </a:rPr>
              <a:t>Increased levels of screen time, digital baby games, virtual interactions</a:t>
            </a:r>
          </a:p>
          <a:p>
            <a:pPr>
              <a:defRPr/>
            </a:pPr>
            <a:r>
              <a:rPr lang="en-GB" altLang="cy-GB" sz="2300" dirty="0" smtClean="0">
                <a:solidFill>
                  <a:srgbClr val="0000FF"/>
                </a:solidFill>
                <a:latin typeface="Lucida Sans" pitchFamily="34" charset="0"/>
              </a:rPr>
              <a:t>Less exposure to other languages</a:t>
            </a:r>
          </a:p>
          <a:p>
            <a:pPr>
              <a:defRPr/>
            </a:pPr>
            <a:r>
              <a:rPr lang="en-GB" altLang="cy-GB" sz="2300" dirty="0" smtClean="0">
                <a:solidFill>
                  <a:srgbClr val="0000FF"/>
                </a:solidFill>
                <a:latin typeface="Lucida Sans" pitchFamily="34" charset="0"/>
              </a:rPr>
              <a:t>Changes to sleep patterns</a:t>
            </a:r>
          </a:p>
        </p:txBody>
      </p:sp>
    </p:spTree>
    <p:extLst>
      <p:ext uri="{BB962C8B-B14F-4D97-AF65-F5344CB8AC3E}">
        <p14:creationId xmlns:p14="http://schemas.microsoft.com/office/powerpoint/2010/main" val="363908181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a:bodyPr>
          <a:lstStyle/>
          <a:p>
            <a:pPr algn="l"/>
            <a:r>
              <a:rPr lang="cy-GB" altLang="cy-GB" sz="4000" smtClean="0">
                <a:latin typeface="Lucida Sans" panose="020B0602030504020204" pitchFamily="34" charset="0"/>
              </a:rPr>
              <a:t>Dwyieithrwydd</a:t>
            </a:r>
            <a:br>
              <a:rPr lang="cy-GB" altLang="cy-GB" sz="4000" smtClean="0">
                <a:latin typeface="Lucida Sans" panose="020B0602030504020204" pitchFamily="34" charset="0"/>
              </a:rPr>
            </a:br>
            <a:r>
              <a:rPr lang="en-GB" altLang="cy-GB" sz="4000" smtClean="0">
                <a:solidFill>
                  <a:srgbClr val="0000FF"/>
                </a:solidFill>
                <a:latin typeface="Lucida Sans" panose="020B0602030504020204" pitchFamily="34" charset="0"/>
              </a:rPr>
              <a:t>Bilingualism</a:t>
            </a:r>
            <a:endParaRPr lang="cy-GB" altLang="cy-GB" sz="4000" smtClean="0">
              <a:solidFill>
                <a:srgbClr val="0000FF"/>
              </a:solidFill>
              <a:latin typeface="Lucida Sans" panose="020B0602030504020204" pitchFamily="34" charset="0"/>
            </a:endParaRPr>
          </a:p>
        </p:txBody>
      </p:sp>
      <p:sp>
        <p:nvSpPr>
          <p:cNvPr id="10243" name="Content Placeholder 2"/>
          <p:cNvSpPr>
            <a:spLocks noGrp="1"/>
          </p:cNvSpPr>
          <p:nvPr>
            <p:ph sz="half" idx="1"/>
          </p:nvPr>
        </p:nvSpPr>
        <p:spPr>
          <a:xfrm>
            <a:off x="457200" y="1600200"/>
            <a:ext cx="4038600" cy="4924425"/>
          </a:xfrm>
        </p:spPr>
        <p:txBody>
          <a:bodyPr/>
          <a:lstStyle/>
          <a:p>
            <a:pPr>
              <a:defRPr/>
            </a:pPr>
            <a:r>
              <a:rPr lang="cy-GB" altLang="cy-GB" sz="3200" dirty="0" smtClean="0">
                <a:latin typeface="Lucida Sans" pitchFamily="34" charset="0"/>
              </a:rPr>
              <a:t>Newid cod</a:t>
            </a:r>
          </a:p>
          <a:p>
            <a:pPr>
              <a:defRPr/>
            </a:pPr>
            <a:r>
              <a:rPr lang="cy-GB" altLang="cy-GB" sz="3200" dirty="0" smtClean="0">
                <a:latin typeface="Lucida Sans" pitchFamily="34" charset="0"/>
              </a:rPr>
              <a:t>Dwyieithrwydd cydamserol</a:t>
            </a:r>
          </a:p>
          <a:p>
            <a:pPr>
              <a:defRPr/>
            </a:pPr>
            <a:r>
              <a:rPr lang="cy-GB" altLang="cy-GB" sz="3200" dirty="0" smtClean="0">
                <a:latin typeface="Lucida Sans" pitchFamily="34" charset="0"/>
              </a:rPr>
              <a:t>Dwyieithrwydd dilyniannol</a:t>
            </a:r>
          </a:p>
          <a:p>
            <a:pPr marL="0" indent="0" algn="r">
              <a:buNone/>
              <a:defRPr/>
            </a:pPr>
            <a:r>
              <a:rPr lang="cy-GB" altLang="cy-GB" sz="2000" dirty="0" smtClean="0">
                <a:latin typeface="Lucida Sans" pitchFamily="34" charset="0"/>
              </a:rPr>
              <a:t>(Baker a Wright, 2017)</a:t>
            </a:r>
          </a:p>
          <a:p>
            <a:pPr marL="0" indent="0">
              <a:buFontTx/>
              <a:buNone/>
              <a:defRPr/>
            </a:pPr>
            <a:endParaRPr lang="cy-GB" altLang="cy-GB" sz="3200" dirty="0" smtClean="0">
              <a:latin typeface="Lucida Sans" pitchFamily="34" charset="0"/>
            </a:endParaRPr>
          </a:p>
          <a:p>
            <a:pPr>
              <a:defRPr/>
            </a:pPr>
            <a:r>
              <a:rPr lang="cy-GB" altLang="cy-GB" sz="3200" dirty="0" smtClean="0">
                <a:latin typeface="Lucida Sans" pitchFamily="34" charset="0"/>
              </a:rPr>
              <a:t>Oediad iaith?</a:t>
            </a:r>
          </a:p>
        </p:txBody>
      </p:sp>
      <p:sp>
        <p:nvSpPr>
          <p:cNvPr id="11268" name="Content Placeholder 3"/>
          <p:cNvSpPr>
            <a:spLocks noGrp="1"/>
          </p:cNvSpPr>
          <p:nvPr>
            <p:ph sz="half" idx="2"/>
          </p:nvPr>
        </p:nvSpPr>
        <p:spPr>
          <a:xfrm>
            <a:off x="4648200" y="1600200"/>
            <a:ext cx="4038600" cy="4852988"/>
          </a:xfrm>
        </p:spPr>
        <p:txBody>
          <a:bodyPr/>
          <a:lstStyle/>
          <a:p>
            <a:pPr>
              <a:defRPr/>
            </a:pPr>
            <a:r>
              <a:rPr lang="en-GB" altLang="cy-GB" sz="3200" dirty="0" smtClean="0">
                <a:solidFill>
                  <a:srgbClr val="0000FF"/>
                </a:solidFill>
                <a:latin typeface="Lucida Sans" pitchFamily="34" charset="0"/>
              </a:rPr>
              <a:t>Code switching</a:t>
            </a:r>
          </a:p>
          <a:p>
            <a:pPr>
              <a:defRPr/>
            </a:pPr>
            <a:r>
              <a:rPr lang="en-GB" altLang="cy-GB" sz="3200" dirty="0" smtClean="0">
                <a:solidFill>
                  <a:srgbClr val="0000FF"/>
                </a:solidFill>
                <a:latin typeface="Lucida Sans" pitchFamily="34" charset="0"/>
              </a:rPr>
              <a:t>Simultaneous bilingualism</a:t>
            </a:r>
          </a:p>
          <a:p>
            <a:pPr>
              <a:defRPr/>
            </a:pPr>
            <a:r>
              <a:rPr lang="en-GB" altLang="cy-GB" sz="3200" dirty="0" smtClean="0">
                <a:solidFill>
                  <a:srgbClr val="0000FF"/>
                </a:solidFill>
                <a:latin typeface="Lucida Sans" pitchFamily="34" charset="0"/>
              </a:rPr>
              <a:t>Sequential bilingualism</a:t>
            </a:r>
          </a:p>
          <a:p>
            <a:pPr marL="0" indent="0" algn="r">
              <a:buNone/>
              <a:defRPr/>
            </a:pPr>
            <a:r>
              <a:rPr lang="en-GB" altLang="cy-GB" sz="2000" dirty="0" smtClean="0">
                <a:solidFill>
                  <a:srgbClr val="0000FF"/>
                </a:solidFill>
                <a:latin typeface="Lucida Sans" pitchFamily="34" charset="0"/>
              </a:rPr>
              <a:t>(Baker and Wright, 2017)</a:t>
            </a:r>
          </a:p>
          <a:p>
            <a:pPr marL="0" indent="0">
              <a:buFontTx/>
              <a:buNone/>
              <a:defRPr/>
            </a:pPr>
            <a:endParaRPr lang="en-GB" altLang="cy-GB" sz="3200" dirty="0" smtClean="0">
              <a:solidFill>
                <a:srgbClr val="0000FF"/>
              </a:solidFill>
              <a:latin typeface="Lucida Sans" pitchFamily="34" charset="0"/>
            </a:endParaRPr>
          </a:p>
          <a:p>
            <a:pPr>
              <a:defRPr/>
            </a:pPr>
            <a:r>
              <a:rPr lang="en-GB" altLang="cy-GB" sz="3200" dirty="0" smtClean="0">
                <a:solidFill>
                  <a:srgbClr val="0000FF"/>
                </a:solidFill>
                <a:latin typeface="Lucida Sans" pitchFamily="34" charset="0"/>
              </a:rPr>
              <a:t>Language delay?</a:t>
            </a:r>
            <a:endParaRPr lang="cy-GB" altLang="cy-GB" sz="3200" dirty="0" smtClean="0">
              <a:solidFill>
                <a:srgbClr val="0000FF"/>
              </a:solidFill>
              <a:latin typeface="Lucida Sans" pitchFamily="34" charset="0"/>
            </a:endParaRPr>
          </a:p>
        </p:txBody>
      </p:sp>
    </p:spTree>
    <p:extLst>
      <p:ext uri="{BB962C8B-B14F-4D97-AF65-F5344CB8AC3E}">
        <p14:creationId xmlns:p14="http://schemas.microsoft.com/office/powerpoint/2010/main" val="56318825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39552" y="980727"/>
            <a:ext cx="8064896" cy="4161795"/>
          </a:xfrm>
        </p:spPr>
      </p:pic>
      <p:sp>
        <p:nvSpPr>
          <p:cNvPr id="3" name="TextBox 2"/>
          <p:cNvSpPr txBox="1"/>
          <p:nvPr/>
        </p:nvSpPr>
        <p:spPr>
          <a:xfrm>
            <a:off x="1187624" y="260648"/>
            <a:ext cx="6768752" cy="523220"/>
          </a:xfrm>
          <a:prstGeom prst="rect">
            <a:avLst/>
          </a:prstGeom>
          <a:noFill/>
        </p:spPr>
        <p:txBody>
          <a:bodyPr wrap="square" rtlCol="0">
            <a:spAutoFit/>
          </a:bodyPr>
          <a:lstStyle/>
          <a:p>
            <a:pPr algn="ctr"/>
            <a:r>
              <a:rPr lang="cy-GB" sz="2800" b="1" dirty="0" smtClean="0">
                <a:latin typeface="Lucida Sans" panose="020B0602030504020204" pitchFamily="34" charset="0"/>
              </a:rPr>
              <a:t>Categorïau o Dwyieithrwydd</a:t>
            </a:r>
            <a:endParaRPr lang="cy-GB" sz="2800" b="1" dirty="0">
              <a:latin typeface="Lucida Sans" panose="020B0602030504020204" pitchFamily="34" charset="0"/>
            </a:endParaRPr>
          </a:p>
        </p:txBody>
      </p:sp>
      <p:sp>
        <p:nvSpPr>
          <p:cNvPr id="4" name="TextBox 3"/>
          <p:cNvSpPr txBox="1"/>
          <p:nvPr/>
        </p:nvSpPr>
        <p:spPr>
          <a:xfrm>
            <a:off x="6084168" y="5142523"/>
            <a:ext cx="2448272" cy="369332"/>
          </a:xfrm>
          <a:prstGeom prst="rect">
            <a:avLst/>
          </a:prstGeom>
          <a:noFill/>
        </p:spPr>
        <p:txBody>
          <a:bodyPr wrap="square" rtlCol="0">
            <a:spAutoFit/>
          </a:bodyPr>
          <a:lstStyle/>
          <a:p>
            <a:r>
              <a:rPr lang="en-GB" dirty="0" smtClean="0">
                <a:latin typeface="Lucida Sans" panose="020B0602030504020204" pitchFamily="34" charset="0"/>
              </a:rPr>
              <a:t>(Source: Alva, 2012)</a:t>
            </a:r>
            <a:endParaRPr lang="en-GB" dirty="0">
              <a:latin typeface="Lucida Sans" panose="020B0602030504020204" pitchFamily="34" charset="0"/>
            </a:endParaRPr>
          </a:p>
        </p:txBody>
      </p:sp>
    </p:spTree>
    <p:extLst>
      <p:ext uri="{BB962C8B-B14F-4D97-AF65-F5344CB8AC3E}">
        <p14:creationId xmlns:p14="http://schemas.microsoft.com/office/powerpoint/2010/main" val="177390357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628650" y="365127"/>
            <a:ext cx="7886700" cy="975642"/>
          </a:xfrm>
        </p:spPr>
        <p:txBody>
          <a:bodyPr>
            <a:normAutofit/>
          </a:bodyPr>
          <a:lstStyle/>
          <a:p>
            <a:pPr algn="l"/>
            <a:r>
              <a:rPr lang="cy-GB" altLang="cy-GB" sz="3200" dirty="0" smtClean="0">
                <a:latin typeface="Lucida Sans" panose="020B0602030504020204" pitchFamily="34" charset="0"/>
              </a:rPr>
              <a:t>Mathau o Ddwyieithrwydd</a:t>
            </a:r>
            <a:r>
              <a:rPr lang="cy-GB" altLang="cy-GB" sz="3200" dirty="0" smtClean="0">
                <a:latin typeface="Lucida Sans" panose="020B0602030504020204" pitchFamily="34" charset="0"/>
              </a:rPr>
              <a:t/>
            </a:r>
            <a:br>
              <a:rPr lang="cy-GB" altLang="cy-GB" sz="3200" dirty="0" smtClean="0">
                <a:latin typeface="Lucida Sans" panose="020B0602030504020204" pitchFamily="34" charset="0"/>
              </a:rPr>
            </a:br>
            <a:r>
              <a:rPr lang="en-GB" altLang="cy-GB" sz="3200" dirty="0" smtClean="0">
                <a:solidFill>
                  <a:srgbClr val="0000FF"/>
                </a:solidFill>
                <a:latin typeface="Lucida Sans" panose="020B0602030504020204" pitchFamily="34" charset="0"/>
              </a:rPr>
              <a:t>Types of Bilingualism</a:t>
            </a:r>
            <a:endParaRPr lang="cy-GB" altLang="cy-GB" sz="3200" dirty="0" smtClean="0">
              <a:solidFill>
                <a:srgbClr val="0000FF"/>
              </a:solidFill>
              <a:latin typeface="Lucida Sans" panose="020B0602030504020204" pitchFamily="34" charset="0"/>
            </a:endParaRPr>
          </a:p>
        </p:txBody>
      </p:sp>
      <p:sp>
        <p:nvSpPr>
          <p:cNvPr id="10243" name="Content Placeholder 2"/>
          <p:cNvSpPr>
            <a:spLocks noGrp="1"/>
          </p:cNvSpPr>
          <p:nvPr>
            <p:ph sz="half" idx="1"/>
          </p:nvPr>
        </p:nvSpPr>
        <p:spPr>
          <a:xfrm>
            <a:off x="35496" y="1412776"/>
            <a:ext cx="4460304" cy="5111849"/>
          </a:xfrm>
        </p:spPr>
        <p:txBody>
          <a:bodyPr/>
          <a:lstStyle/>
          <a:p>
            <a:pPr>
              <a:defRPr/>
            </a:pPr>
            <a:r>
              <a:rPr lang="en-GB" dirty="0" err="1" smtClean="0"/>
              <a:t>Dwyieithrwydd</a:t>
            </a:r>
            <a:r>
              <a:rPr lang="en-GB" dirty="0" smtClean="0"/>
              <a:t> </a:t>
            </a:r>
            <a:r>
              <a:rPr lang="en-GB" dirty="0" err="1"/>
              <a:t>ar</a:t>
            </a:r>
            <a:r>
              <a:rPr lang="en-GB" dirty="0"/>
              <a:t> y </a:t>
            </a:r>
            <a:r>
              <a:rPr lang="en-GB" dirty="0" err="1" smtClean="0"/>
              <a:t>pryd</a:t>
            </a:r>
            <a:endParaRPr lang="en-GB" dirty="0" smtClean="0"/>
          </a:p>
          <a:p>
            <a:pPr marL="0" indent="0">
              <a:buNone/>
              <a:defRPr/>
            </a:pPr>
            <a:r>
              <a:rPr lang="en-GB" dirty="0" smtClean="0"/>
              <a:t> </a:t>
            </a:r>
            <a:r>
              <a:rPr lang="en-GB" dirty="0"/>
              <a:t>- </a:t>
            </a:r>
            <a:r>
              <a:rPr lang="en-GB" dirty="0" err="1"/>
              <a:t>C</a:t>
            </a:r>
            <a:r>
              <a:rPr lang="en-GB" dirty="0" err="1" smtClean="0"/>
              <a:t>affael</a:t>
            </a:r>
            <a:r>
              <a:rPr lang="en-GB" dirty="0" smtClean="0"/>
              <a:t> </a:t>
            </a:r>
            <a:r>
              <a:rPr lang="en-GB" dirty="0"/>
              <a:t>2 </a:t>
            </a:r>
            <a:r>
              <a:rPr lang="en-GB" dirty="0" err="1"/>
              <a:t>iaith</a:t>
            </a:r>
            <a:r>
              <a:rPr lang="en-GB" dirty="0"/>
              <a:t> </a:t>
            </a:r>
            <a:r>
              <a:rPr lang="en-GB" dirty="0" err="1"/>
              <a:t>fel</a:t>
            </a:r>
            <a:r>
              <a:rPr lang="en-GB" dirty="0"/>
              <a:t> </a:t>
            </a:r>
            <a:r>
              <a:rPr lang="en-GB" dirty="0" err="1"/>
              <a:t>iaith</a:t>
            </a:r>
            <a:r>
              <a:rPr lang="en-GB" dirty="0"/>
              <a:t> “</a:t>
            </a:r>
            <a:r>
              <a:rPr lang="en-GB" dirty="0" err="1"/>
              <a:t>gyntaf</a:t>
            </a:r>
            <a:r>
              <a:rPr lang="en-GB" dirty="0"/>
              <a:t>” </a:t>
            </a:r>
            <a:endParaRPr lang="en-GB" dirty="0" smtClean="0"/>
          </a:p>
          <a:p>
            <a:pPr>
              <a:defRPr/>
            </a:pPr>
            <a:r>
              <a:rPr lang="en-GB" dirty="0" err="1" smtClean="0"/>
              <a:t>Dwyieithrwydd</a:t>
            </a:r>
            <a:r>
              <a:rPr lang="en-GB" dirty="0" smtClean="0"/>
              <a:t> </a:t>
            </a:r>
            <a:r>
              <a:rPr lang="en-GB" dirty="0" err="1" smtClean="0"/>
              <a:t>derbyniol</a:t>
            </a:r>
            <a:endParaRPr lang="en-GB" dirty="0" smtClean="0"/>
          </a:p>
          <a:p>
            <a:pPr marL="0" indent="0">
              <a:buNone/>
              <a:defRPr/>
            </a:pPr>
            <a:r>
              <a:rPr lang="en-GB" dirty="0" smtClean="0"/>
              <a:t> </a:t>
            </a:r>
            <a:r>
              <a:rPr lang="en-GB" dirty="0"/>
              <a:t>- </a:t>
            </a:r>
            <a:r>
              <a:rPr lang="en-GB" dirty="0" err="1"/>
              <a:t>G</a:t>
            </a:r>
            <a:r>
              <a:rPr lang="en-GB" dirty="0" err="1" smtClean="0"/>
              <a:t>allu</a:t>
            </a:r>
            <a:r>
              <a:rPr lang="en-GB" dirty="0" smtClean="0"/>
              <a:t> </a:t>
            </a:r>
            <a:r>
              <a:rPr lang="en-GB" dirty="0" err="1"/>
              <a:t>deall</a:t>
            </a:r>
            <a:r>
              <a:rPr lang="en-GB" dirty="0"/>
              <a:t> 2 </a:t>
            </a:r>
            <a:r>
              <a:rPr lang="en-GB" dirty="0" err="1"/>
              <a:t>iaith</a:t>
            </a:r>
            <a:r>
              <a:rPr lang="en-GB" dirty="0"/>
              <a:t> </a:t>
            </a:r>
            <a:r>
              <a:rPr lang="en-GB" dirty="0" err="1"/>
              <a:t>ond</a:t>
            </a:r>
            <a:r>
              <a:rPr lang="en-GB" dirty="0"/>
              <a:t> </a:t>
            </a:r>
            <a:r>
              <a:rPr lang="en-GB" dirty="0" err="1"/>
              <a:t>yn</a:t>
            </a:r>
            <a:r>
              <a:rPr lang="en-GB" dirty="0"/>
              <a:t> </a:t>
            </a:r>
            <a:r>
              <a:rPr lang="en-GB" dirty="0" err="1"/>
              <a:t>mynegi</a:t>
            </a:r>
            <a:r>
              <a:rPr lang="en-GB" dirty="0"/>
              <a:t> </a:t>
            </a:r>
            <a:r>
              <a:rPr lang="en-GB" dirty="0" err="1"/>
              <a:t>mewn</a:t>
            </a:r>
            <a:r>
              <a:rPr lang="en-GB" dirty="0"/>
              <a:t> 1 </a:t>
            </a:r>
            <a:r>
              <a:rPr lang="en-GB" dirty="0" err="1"/>
              <a:t>iaith</a:t>
            </a:r>
            <a:r>
              <a:rPr lang="en-GB" dirty="0"/>
              <a:t> </a:t>
            </a:r>
            <a:r>
              <a:rPr lang="en-GB" dirty="0" err="1"/>
              <a:t>yn</a:t>
            </a:r>
            <a:r>
              <a:rPr lang="en-GB" dirty="0"/>
              <a:t> </a:t>
            </a:r>
            <a:r>
              <a:rPr lang="en-GB" dirty="0" err="1" smtClean="0"/>
              <a:t>unig</a:t>
            </a:r>
            <a:endParaRPr lang="en-GB" dirty="0" smtClean="0"/>
          </a:p>
          <a:p>
            <a:pPr>
              <a:defRPr/>
            </a:pPr>
            <a:r>
              <a:rPr lang="en-GB" dirty="0" smtClean="0"/>
              <a:t> </a:t>
            </a:r>
            <a:r>
              <a:rPr lang="en-GB" dirty="0" err="1"/>
              <a:t>Dwyieithrwydd</a:t>
            </a:r>
            <a:r>
              <a:rPr lang="en-GB" dirty="0"/>
              <a:t> </a:t>
            </a:r>
            <a:r>
              <a:rPr lang="en-GB" dirty="0" err="1" smtClean="0"/>
              <a:t>dilyniannol</a:t>
            </a:r>
            <a:endParaRPr lang="en-GB" dirty="0"/>
          </a:p>
          <a:p>
            <a:pPr marL="0" indent="0">
              <a:buNone/>
              <a:defRPr/>
            </a:pPr>
            <a:r>
              <a:rPr lang="en-GB" dirty="0" smtClean="0"/>
              <a:t>- </a:t>
            </a:r>
            <a:r>
              <a:rPr lang="en-GB" dirty="0" err="1"/>
              <a:t>D</a:t>
            </a:r>
            <a:r>
              <a:rPr lang="en-GB" dirty="0" err="1" smtClean="0"/>
              <a:t>ysgu</a:t>
            </a:r>
            <a:r>
              <a:rPr lang="en-GB" dirty="0" smtClean="0"/>
              <a:t> </a:t>
            </a:r>
            <a:r>
              <a:rPr lang="en-GB" dirty="0"/>
              <a:t>1 </a:t>
            </a:r>
            <a:r>
              <a:rPr lang="en-GB" dirty="0" err="1"/>
              <a:t>iaith</a:t>
            </a:r>
            <a:r>
              <a:rPr lang="en-GB" dirty="0"/>
              <a:t> </a:t>
            </a:r>
            <a:r>
              <a:rPr lang="en-GB" dirty="0" err="1"/>
              <a:t>ar</a:t>
            </a:r>
            <a:r>
              <a:rPr lang="en-GB" dirty="0"/>
              <a:t> </a:t>
            </a:r>
            <a:r>
              <a:rPr lang="en-GB" dirty="0" err="1"/>
              <a:t>ôl</a:t>
            </a:r>
            <a:r>
              <a:rPr lang="en-GB" dirty="0"/>
              <a:t> </a:t>
            </a:r>
            <a:r>
              <a:rPr lang="en-GB" dirty="0" err="1"/>
              <a:t>sefydlu</a:t>
            </a:r>
            <a:r>
              <a:rPr lang="en-GB" dirty="0"/>
              <a:t> </a:t>
            </a:r>
            <a:r>
              <a:rPr lang="en-GB" dirty="0" err="1"/>
              <a:t>iaith</a:t>
            </a:r>
            <a:r>
              <a:rPr lang="en-GB" dirty="0"/>
              <a:t> </a:t>
            </a:r>
            <a:r>
              <a:rPr lang="en-GB" dirty="0" err="1"/>
              <a:t>gyntaf</a:t>
            </a:r>
            <a:r>
              <a:rPr lang="en-GB" dirty="0"/>
              <a:t> </a:t>
            </a:r>
            <a:endParaRPr lang="cy-GB" altLang="cy-GB" sz="3200" dirty="0" smtClean="0">
              <a:latin typeface="Lucida Sans" pitchFamily="34" charset="0"/>
            </a:endParaRPr>
          </a:p>
        </p:txBody>
      </p:sp>
      <p:sp>
        <p:nvSpPr>
          <p:cNvPr id="11268" name="Content Placeholder 3"/>
          <p:cNvSpPr>
            <a:spLocks noGrp="1"/>
          </p:cNvSpPr>
          <p:nvPr>
            <p:ph sz="half" idx="2"/>
          </p:nvPr>
        </p:nvSpPr>
        <p:spPr>
          <a:xfrm>
            <a:off x="4648200" y="1412776"/>
            <a:ext cx="4388296" cy="5040412"/>
          </a:xfrm>
        </p:spPr>
        <p:txBody>
          <a:bodyPr>
            <a:normAutofit/>
          </a:bodyPr>
          <a:lstStyle/>
          <a:p>
            <a:pPr>
              <a:defRPr/>
            </a:pPr>
            <a:r>
              <a:rPr lang="en-GB" altLang="cy-GB" sz="2400" dirty="0" smtClean="0">
                <a:solidFill>
                  <a:srgbClr val="0000FF"/>
                </a:solidFill>
                <a:latin typeface="Lucida Sans" pitchFamily="34" charset="0"/>
              </a:rPr>
              <a:t>Simultaneous bilingualism</a:t>
            </a:r>
          </a:p>
          <a:p>
            <a:pPr marL="0" indent="0">
              <a:buNone/>
              <a:defRPr/>
            </a:pPr>
            <a:r>
              <a:rPr lang="en-GB" altLang="cy-GB" sz="2400" dirty="0" smtClean="0">
                <a:solidFill>
                  <a:srgbClr val="0000FF"/>
                </a:solidFill>
                <a:latin typeface="Lucida Sans" pitchFamily="34" charset="0"/>
              </a:rPr>
              <a:t>- Acquires 2 languages as “first” language</a:t>
            </a:r>
            <a:endParaRPr lang="en-GB" altLang="cy-GB" sz="2400" dirty="0" smtClean="0">
              <a:solidFill>
                <a:srgbClr val="0000FF"/>
              </a:solidFill>
              <a:latin typeface="Lucida Sans" pitchFamily="34" charset="0"/>
            </a:endParaRPr>
          </a:p>
          <a:p>
            <a:pPr>
              <a:defRPr/>
            </a:pPr>
            <a:r>
              <a:rPr lang="en-GB" altLang="cy-GB" sz="2400" dirty="0" smtClean="0">
                <a:solidFill>
                  <a:srgbClr val="0000FF"/>
                </a:solidFill>
                <a:latin typeface="Lucida Sans" pitchFamily="34" charset="0"/>
              </a:rPr>
              <a:t>Receptive bilingualism</a:t>
            </a:r>
          </a:p>
          <a:p>
            <a:pPr marL="0" indent="0">
              <a:buNone/>
              <a:defRPr/>
            </a:pPr>
            <a:r>
              <a:rPr lang="en-GB" altLang="cy-GB" sz="2400" dirty="0" smtClean="0">
                <a:solidFill>
                  <a:srgbClr val="0000FF"/>
                </a:solidFill>
                <a:latin typeface="Lucida Sans" pitchFamily="34" charset="0"/>
              </a:rPr>
              <a:t>- Able to understand 2 languages but expresses in only 1 language</a:t>
            </a:r>
          </a:p>
          <a:p>
            <a:pPr>
              <a:defRPr/>
            </a:pPr>
            <a:r>
              <a:rPr lang="en-GB" altLang="cy-GB" sz="2400" dirty="0" smtClean="0">
                <a:solidFill>
                  <a:srgbClr val="0000FF"/>
                </a:solidFill>
                <a:latin typeface="Lucida Sans" pitchFamily="34" charset="0"/>
              </a:rPr>
              <a:t>Sequential bilingualism</a:t>
            </a:r>
            <a:endParaRPr lang="en-GB" altLang="cy-GB" sz="2400" dirty="0">
              <a:solidFill>
                <a:srgbClr val="0000FF"/>
              </a:solidFill>
              <a:latin typeface="Lucida Sans" pitchFamily="34" charset="0"/>
            </a:endParaRPr>
          </a:p>
          <a:p>
            <a:pPr marL="0" indent="0">
              <a:buNone/>
              <a:defRPr/>
            </a:pPr>
            <a:r>
              <a:rPr lang="en-GB" altLang="cy-GB" sz="2400" dirty="0" smtClean="0">
                <a:solidFill>
                  <a:srgbClr val="0000FF"/>
                </a:solidFill>
                <a:latin typeface="Lucida Sans" pitchFamily="34" charset="0"/>
              </a:rPr>
              <a:t>- Learns 1 language after first language has already been established</a:t>
            </a:r>
            <a:endParaRPr lang="en-GB" altLang="cy-GB" sz="2400" dirty="0" smtClean="0">
              <a:solidFill>
                <a:srgbClr val="0000FF"/>
              </a:solidFill>
              <a:latin typeface="Lucida Sans" pitchFamily="34" charset="0"/>
            </a:endParaRPr>
          </a:p>
        </p:txBody>
      </p:sp>
    </p:spTree>
    <p:extLst>
      <p:ext uri="{BB962C8B-B14F-4D97-AF65-F5344CB8AC3E}">
        <p14:creationId xmlns:p14="http://schemas.microsoft.com/office/powerpoint/2010/main" val="435199338"/>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p:cNvSpPr>
            <a:spLocks noGrp="1"/>
          </p:cNvSpPr>
          <p:nvPr>
            <p:ph type="title"/>
          </p:nvPr>
        </p:nvSpPr>
        <p:spPr/>
        <p:txBody>
          <a:bodyPr/>
          <a:lstStyle/>
          <a:p>
            <a:r>
              <a:rPr lang="en-GB" altLang="cy-GB" smtClean="0">
                <a:latin typeface="Lucida Sans" panose="020B0602030504020204" pitchFamily="34" charset="0"/>
              </a:rPr>
              <a:t>Colin Baker</a:t>
            </a:r>
            <a:endParaRPr lang="cy-GB" altLang="cy-GB" smtClean="0">
              <a:latin typeface="Lucida Sans" panose="020B0602030504020204" pitchFamily="34" charset="0"/>
            </a:endParaRPr>
          </a:p>
        </p:txBody>
      </p:sp>
      <p:sp>
        <p:nvSpPr>
          <p:cNvPr id="26627" name="Content Placeholder 5"/>
          <p:cNvSpPr>
            <a:spLocks noGrp="1"/>
          </p:cNvSpPr>
          <p:nvPr>
            <p:ph idx="1"/>
          </p:nvPr>
        </p:nvSpPr>
        <p:spPr/>
        <p:txBody>
          <a:bodyPr/>
          <a:lstStyle/>
          <a:p>
            <a:pPr marL="0" indent="0">
              <a:buFontTx/>
              <a:buNone/>
            </a:pPr>
            <a:r>
              <a:rPr lang="en-GB" i="1" dirty="0" smtClean="0">
                <a:latin typeface="Lucida Sans" panose="020B0602030504020204" pitchFamily="34" charset="0"/>
              </a:rPr>
              <a:t>“Colin </a:t>
            </a:r>
            <a:r>
              <a:rPr lang="en-GB" i="1" dirty="0">
                <a:latin typeface="Lucida Sans" panose="020B0602030504020204" pitchFamily="34" charset="0"/>
              </a:rPr>
              <a:t>Baker, a researcher in childhood bilingualism states that raising children bilingually is sometimes believed to cause language delay, though evidence does not support this. </a:t>
            </a:r>
            <a:r>
              <a:rPr lang="en-GB" i="1" dirty="0" smtClean="0">
                <a:latin typeface="Lucida Sans" panose="020B0602030504020204" pitchFamily="34" charset="0"/>
              </a:rPr>
              <a:t>Raising </a:t>
            </a:r>
            <a:r>
              <a:rPr lang="en-GB" i="1" dirty="0">
                <a:latin typeface="Lucida Sans" panose="020B0602030504020204" pitchFamily="34" charset="0"/>
              </a:rPr>
              <a:t>children bilingually neither increases nor does it reduce the chance of language disorder or </a:t>
            </a:r>
            <a:r>
              <a:rPr lang="en-GB" i="1" dirty="0" smtClean="0">
                <a:latin typeface="Lucida Sans" panose="020B0602030504020204" pitchFamily="34" charset="0"/>
              </a:rPr>
              <a:t>delay”</a:t>
            </a:r>
            <a:endParaRPr lang="en-GB" altLang="cy-GB" sz="2800" i="1" dirty="0" smtClean="0">
              <a:latin typeface="Lucida Sans" panose="020B0602030504020204" pitchFamily="34" charset="0"/>
            </a:endParaRPr>
          </a:p>
          <a:p>
            <a:pPr marL="0" indent="0" algn="r">
              <a:buFontTx/>
              <a:buNone/>
            </a:pPr>
            <a:r>
              <a:rPr lang="en-GB" altLang="cy-GB" sz="1800" dirty="0" smtClean="0">
                <a:latin typeface="Lucida Sans" panose="020B0602030504020204" pitchFamily="34" charset="0"/>
              </a:rPr>
              <a:t>(Euro London, 2013, no page)</a:t>
            </a:r>
            <a:endParaRPr lang="cy-GB" altLang="cy-GB" sz="1800" dirty="0" smtClean="0">
              <a:latin typeface="Lucida Sans" panose="020B0602030504020204" pitchFamily="34" charset="0"/>
            </a:endParaRPr>
          </a:p>
        </p:txBody>
      </p:sp>
    </p:spTree>
    <p:extLst>
      <p:ext uri="{BB962C8B-B14F-4D97-AF65-F5344CB8AC3E}">
        <p14:creationId xmlns:p14="http://schemas.microsoft.com/office/powerpoint/2010/main" val="74450620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a:bodyPr>
          <a:lstStyle/>
          <a:p>
            <a:pPr algn="l"/>
            <a:r>
              <a:rPr lang="en-GB" altLang="cy-GB" sz="4000" dirty="0" err="1" smtClean="0">
                <a:latin typeface="Lucida Sans" panose="020B0602030504020204" pitchFamily="34" charset="0"/>
              </a:rPr>
              <a:t>Astudiaeth</a:t>
            </a:r>
            <a:r>
              <a:rPr lang="en-GB" altLang="cy-GB" sz="4000" dirty="0" smtClean="0">
                <a:latin typeface="Lucida Sans" panose="020B0602030504020204" pitchFamily="34" charset="0"/>
              </a:rPr>
              <a:t/>
            </a:r>
            <a:br>
              <a:rPr lang="en-GB" altLang="cy-GB" sz="4000" dirty="0" smtClean="0">
                <a:latin typeface="Lucida Sans" panose="020B0602030504020204" pitchFamily="34" charset="0"/>
              </a:rPr>
            </a:br>
            <a:r>
              <a:rPr lang="en-GB" altLang="cy-GB" sz="4000" dirty="0" smtClean="0">
                <a:solidFill>
                  <a:srgbClr val="0000FF"/>
                </a:solidFill>
                <a:latin typeface="Lucida Sans" panose="020B0602030504020204" pitchFamily="34" charset="0"/>
              </a:rPr>
              <a:t>Study</a:t>
            </a:r>
            <a:endParaRPr lang="cy-GB" altLang="cy-GB" sz="4000" dirty="0" smtClean="0">
              <a:solidFill>
                <a:srgbClr val="0000FF"/>
              </a:solidFill>
              <a:latin typeface="Lucida Sans" panose="020B0602030504020204" pitchFamily="34" charset="0"/>
            </a:endParaRPr>
          </a:p>
        </p:txBody>
      </p:sp>
      <p:sp>
        <p:nvSpPr>
          <p:cNvPr id="28675" name="Content Placeholder 1"/>
          <p:cNvSpPr>
            <a:spLocks noGrp="1"/>
          </p:cNvSpPr>
          <p:nvPr>
            <p:ph idx="1"/>
          </p:nvPr>
        </p:nvSpPr>
        <p:spPr/>
        <p:txBody>
          <a:bodyPr/>
          <a:lstStyle/>
          <a:p>
            <a:pPr marL="0" indent="0" algn="just">
              <a:buFontTx/>
              <a:buNone/>
            </a:pPr>
            <a:r>
              <a:rPr lang="en-GB" altLang="cy-GB" sz="2000" dirty="0" smtClean="0">
                <a:latin typeface="Lucida Sans" panose="020B0602030504020204" pitchFamily="34" charset="0"/>
              </a:rPr>
              <a:t>Scheele, A. F., </a:t>
            </a:r>
            <a:r>
              <a:rPr lang="en-GB" altLang="cy-GB" sz="2000" dirty="0" err="1" smtClean="0">
                <a:latin typeface="Lucida Sans" panose="020B0602030504020204" pitchFamily="34" charset="0"/>
              </a:rPr>
              <a:t>Leseman</a:t>
            </a:r>
            <a:r>
              <a:rPr lang="en-GB" altLang="cy-GB" sz="2000" dirty="0" smtClean="0">
                <a:latin typeface="Lucida Sans" panose="020B0602030504020204" pitchFamily="34" charset="0"/>
              </a:rPr>
              <a:t>, P. P. M., Mayo, A. Y, (2010) ‘The home language environment of monolingual and bilingual children and their language production,’ </a:t>
            </a:r>
            <a:r>
              <a:rPr lang="en-GB" altLang="cy-GB" sz="2000" i="1" dirty="0" smtClean="0">
                <a:latin typeface="Lucida Sans" panose="020B0602030504020204" pitchFamily="34" charset="0"/>
              </a:rPr>
              <a:t>Applied Psycholinguistics, </a:t>
            </a:r>
            <a:r>
              <a:rPr lang="en-GB" altLang="cy-GB" sz="2000" dirty="0" smtClean="0">
                <a:latin typeface="Lucida Sans" panose="020B0602030504020204" pitchFamily="34" charset="0"/>
              </a:rPr>
              <a:t>31, pp. 117-140. [On-line]. Available at: </a:t>
            </a:r>
            <a:r>
              <a:rPr lang="en-GB" altLang="cy-GB" sz="2000" dirty="0" smtClean="0">
                <a:latin typeface="Lucida Sans" panose="020B0602030504020204" pitchFamily="34" charset="0"/>
                <a:hlinkClick r:id="rId3"/>
              </a:rPr>
              <a:t>http://sla.sjtu.edu.cn/thesis/the%20home%20language%20environment%20of%20monolingual%20and%20bilingual%20children%20and%20their%20language%20proficiency.pdf</a:t>
            </a:r>
            <a:r>
              <a:rPr lang="en-GB" altLang="cy-GB" sz="2000" dirty="0" smtClean="0">
                <a:latin typeface="Lucida Sans" panose="020B0602030504020204" pitchFamily="34" charset="0"/>
              </a:rPr>
              <a:t> [Accessed: March 5 2014].</a:t>
            </a:r>
          </a:p>
          <a:p>
            <a:pPr marL="0" indent="0" algn="just">
              <a:buFontTx/>
              <a:buNone/>
            </a:pPr>
            <a:endParaRPr lang="en-GB" altLang="cy-GB" sz="2000" dirty="0" smtClean="0">
              <a:latin typeface="Lucida Sans" panose="020B0602030504020204" pitchFamily="34" charset="0"/>
            </a:endParaRPr>
          </a:p>
          <a:p>
            <a:pPr marL="0" indent="0" algn="just">
              <a:buFontTx/>
              <a:buNone/>
            </a:pPr>
            <a:endParaRPr lang="cy-GB" altLang="cy-GB" sz="2000" dirty="0" smtClean="0">
              <a:latin typeface="Lucida Sans" panose="020B0602030504020204" pitchFamily="34" charset="0"/>
            </a:endParaRPr>
          </a:p>
        </p:txBody>
      </p:sp>
    </p:spTree>
    <p:extLst>
      <p:ext uri="{BB962C8B-B14F-4D97-AF65-F5344CB8AC3E}">
        <p14:creationId xmlns:p14="http://schemas.microsoft.com/office/powerpoint/2010/main" val="154393794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normAutofit/>
          </a:bodyPr>
          <a:lstStyle/>
          <a:p>
            <a:pPr algn="l"/>
            <a:r>
              <a:rPr lang="en-GB" altLang="cy-GB" sz="4000" smtClean="0">
                <a:latin typeface="Lucida Sans" panose="020B0602030504020204" pitchFamily="34" charset="0"/>
              </a:rPr>
              <a:t>Clip a thrafodaeth</a:t>
            </a:r>
            <a:br>
              <a:rPr lang="en-GB" altLang="cy-GB" sz="4000" smtClean="0">
                <a:latin typeface="Lucida Sans" panose="020B0602030504020204" pitchFamily="34" charset="0"/>
              </a:rPr>
            </a:br>
            <a:r>
              <a:rPr lang="en-GB" altLang="cy-GB" sz="4000" smtClean="0">
                <a:solidFill>
                  <a:srgbClr val="0000FF"/>
                </a:solidFill>
                <a:latin typeface="Lucida Sans" panose="020B0602030504020204" pitchFamily="34" charset="0"/>
              </a:rPr>
              <a:t>Clip and discussion</a:t>
            </a:r>
            <a:endParaRPr lang="cy-GB" altLang="cy-GB" sz="4000" smtClean="0">
              <a:solidFill>
                <a:srgbClr val="0000FF"/>
              </a:solidFill>
              <a:latin typeface="Lucida Sans" panose="020B0602030504020204" pitchFamily="34" charset="0"/>
            </a:endParaRPr>
          </a:p>
        </p:txBody>
      </p:sp>
      <p:sp>
        <p:nvSpPr>
          <p:cNvPr id="30723" name="Content Placeholder 1"/>
          <p:cNvSpPr>
            <a:spLocks noGrp="1"/>
          </p:cNvSpPr>
          <p:nvPr>
            <p:ph idx="1"/>
          </p:nvPr>
        </p:nvSpPr>
        <p:spPr/>
        <p:txBody>
          <a:bodyPr>
            <a:normAutofit lnSpcReduction="10000"/>
          </a:bodyPr>
          <a:lstStyle/>
          <a:p>
            <a:pPr marL="0" indent="0" algn="r">
              <a:buFontTx/>
              <a:buNone/>
            </a:pPr>
            <a:endParaRPr lang="en-US" altLang="cy-GB" sz="1800" smtClean="0">
              <a:latin typeface="Lucida Sans" panose="020B0602030504020204" pitchFamily="34" charset="0"/>
            </a:endParaRPr>
          </a:p>
          <a:p>
            <a:pPr marL="0" indent="0">
              <a:buFontTx/>
              <a:buNone/>
            </a:pPr>
            <a:r>
              <a:rPr lang="en-US" altLang="cy-GB" sz="2800" smtClean="0">
                <a:latin typeface="Lucida Sans" panose="020B0602030504020204" pitchFamily="34" charset="0"/>
                <a:hlinkClick r:id="rId3"/>
              </a:rPr>
              <a:t>Example of Language Mixing (bilingual infant-3 years old) - YouTube</a:t>
            </a:r>
            <a:endParaRPr lang="en-US" altLang="cy-GB" sz="2800" smtClean="0">
              <a:latin typeface="Lucida Sans" panose="020B0602030504020204" pitchFamily="34" charset="0"/>
            </a:endParaRPr>
          </a:p>
          <a:p>
            <a:pPr marL="0" indent="0" algn="r">
              <a:buFontTx/>
              <a:buNone/>
            </a:pPr>
            <a:r>
              <a:rPr lang="en-US" altLang="cy-GB" sz="1800" smtClean="0">
                <a:latin typeface="Lucida Sans" panose="020B0602030504020204" pitchFamily="34" charset="0"/>
              </a:rPr>
              <a:t>(You Tube 2012)</a:t>
            </a:r>
          </a:p>
          <a:p>
            <a:pPr marL="0" indent="0">
              <a:buFontTx/>
              <a:buNone/>
            </a:pPr>
            <a:r>
              <a:rPr lang="en-US" altLang="cy-GB" sz="2800" smtClean="0">
                <a:latin typeface="Lucida Sans" panose="020B0602030504020204" pitchFamily="34" charset="0"/>
                <a:hlinkClick r:id="rId4"/>
              </a:rPr>
              <a:t>4 Year old Girl speaks 3 languages(English,Russian,Spanish) – YouTube</a:t>
            </a:r>
            <a:endParaRPr lang="en-US" altLang="cy-GB" sz="2800" smtClean="0">
              <a:latin typeface="Lucida Sans" panose="020B0602030504020204" pitchFamily="34" charset="0"/>
            </a:endParaRPr>
          </a:p>
          <a:p>
            <a:pPr marL="0" indent="0" algn="r">
              <a:buFontTx/>
              <a:buNone/>
            </a:pPr>
            <a:r>
              <a:rPr lang="en-US" altLang="cy-GB" sz="1800" smtClean="0">
                <a:latin typeface="Lucida Sans" panose="020B0602030504020204" pitchFamily="34" charset="0"/>
              </a:rPr>
              <a:t>(You Tube 2012a)</a:t>
            </a:r>
          </a:p>
          <a:p>
            <a:pPr marL="0" indent="0" algn="just">
              <a:buFontTx/>
              <a:buNone/>
            </a:pPr>
            <a:r>
              <a:rPr lang="en-US" altLang="cy-GB" sz="2800" smtClean="0">
                <a:latin typeface="Lucida Sans" panose="020B0602030504020204" pitchFamily="34" charset="0"/>
                <a:hlinkClick r:id="rId5"/>
              </a:rPr>
              <a:t>Myths About Bilingual Children – YouTube</a:t>
            </a:r>
            <a:endParaRPr lang="en-US" altLang="cy-GB" sz="2800" smtClean="0">
              <a:latin typeface="Lucida Sans" panose="020B0602030504020204" pitchFamily="34" charset="0"/>
            </a:endParaRPr>
          </a:p>
          <a:p>
            <a:pPr marL="0" indent="0" algn="r">
              <a:buFontTx/>
              <a:buNone/>
            </a:pPr>
            <a:r>
              <a:rPr lang="en-US" altLang="cy-GB" sz="1800" smtClean="0">
                <a:latin typeface="Lucida Sans" panose="020B0602030504020204" pitchFamily="34" charset="0"/>
              </a:rPr>
              <a:t>(You Tube, 2012b)</a:t>
            </a:r>
            <a:endParaRPr lang="cy-GB" altLang="cy-GB" sz="1800" smtClean="0">
              <a:latin typeface="Lucida Sans" panose="020B0602030504020204" pitchFamily="34" charset="0"/>
            </a:endParaRPr>
          </a:p>
        </p:txBody>
      </p:sp>
    </p:spTree>
    <p:extLst>
      <p:ext uri="{BB962C8B-B14F-4D97-AF65-F5344CB8AC3E}">
        <p14:creationId xmlns:p14="http://schemas.microsoft.com/office/powerpoint/2010/main" val="3395567333"/>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628650" y="365127"/>
            <a:ext cx="7886700" cy="831625"/>
          </a:xfrm>
        </p:spPr>
        <p:txBody>
          <a:bodyPr>
            <a:normAutofit fontScale="90000"/>
          </a:bodyPr>
          <a:lstStyle/>
          <a:p>
            <a:pPr algn="l"/>
            <a:r>
              <a:rPr lang="cy-GB" altLang="cy-GB" sz="2800" dirty="0" smtClean="0">
                <a:latin typeface="Lucida Sans" panose="020B0602030504020204" pitchFamily="34" charset="0"/>
              </a:rPr>
              <a:t>Siarad gyda Fi – Llywodraeth Cymru</a:t>
            </a:r>
            <a:r>
              <a:rPr lang="cy-GB" altLang="cy-GB" sz="2800" dirty="0" smtClean="0">
                <a:latin typeface="Lucida Sans" panose="020B0602030504020204" pitchFamily="34" charset="0"/>
              </a:rPr>
              <a:t/>
            </a:r>
            <a:br>
              <a:rPr lang="cy-GB" altLang="cy-GB" sz="2800" dirty="0" smtClean="0">
                <a:latin typeface="Lucida Sans" panose="020B0602030504020204" pitchFamily="34" charset="0"/>
              </a:rPr>
            </a:br>
            <a:r>
              <a:rPr lang="en-GB" altLang="cy-GB" sz="2800" dirty="0" smtClean="0">
                <a:solidFill>
                  <a:srgbClr val="0000FF"/>
                </a:solidFill>
                <a:latin typeface="Lucida Sans" panose="020B0602030504020204" pitchFamily="34" charset="0"/>
              </a:rPr>
              <a:t>Talk with Me – Welsh Government</a:t>
            </a:r>
            <a:endParaRPr lang="cy-GB" altLang="cy-GB" sz="2800" dirty="0" smtClean="0">
              <a:solidFill>
                <a:srgbClr val="0000FF"/>
              </a:solidFill>
              <a:latin typeface="Lucida Sans" panose="020B0602030504020204" pitchFamily="34" charset="0"/>
            </a:endParaRPr>
          </a:p>
        </p:txBody>
      </p:sp>
      <p:sp>
        <p:nvSpPr>
          <p:cNvPr id="10243" name="Content Placeholder 2"/>
          <p:cNvSpPr>
            <a:spLocks noGrp="1"/>
          </p:cNvSpPr>
          <p:nvPr>
            <p:ph sz="half" idx="1"/>
          </p:nvPr>
        </p:nvSpPr>
        <p:spPr>
          <a:xfrm>
            <a:off x="35496" y="1268760"/>
            <a:ext cx="4460304" cy="5255865"/>
          </a:xfrm>
        </p:spPr>
        <p:txBody>
          <a:bodyPr>
            <a:normAutofit/>
          </a:bodyPr>
          <a:lstStyle/>
          <a:p>
            <a:pPr>
              <a:defRPr/>
            </a:pPr>
            <a:r>
              <a:rPr lang="cy-GB" altLang="cy-GB" sz="2200" dirty="0">
                <a:latin typeface="Lucida Sans" pitchFamily="34" charset="0"/>
              </a:rPr>
              <a:t>Amcan 1 - Codi ymwybyddiaeth</a:t>
            </a:r>
          </a:p>
          <a:p>
            <a:pPr>
              <a:defRPr/>
            </a:pPr>
            <a:r>
              <a:rPr lang="cy-GB" altLang="cy-GB" sz="2200" dirty="0">
                <a:latin typeface="Lucida Sans" pitchFamily="34" charset="0"/>
              </a:rPr>
              <a:t>Amcan 2 - Gwella adnabod </a:t>
            </a:r>
            <a:r>
              <a:rPr lang="cy-GB" altLang="cy-GB" sz="2200" dirty="0" err="1" smtClean="0">
                <a:latin typeface="Lucida Sans" pitchFamily="34" charset="0"/>
              </a:rPr>
              <a:t>LlIC</a:t>
            </a:r>
            <a:r>
              <a:rPr lang="cy-GB" altLang="cy-GB" sz="2200" dirty="0" smtClean="0">
                <a:latin typeface="Lucida Sans" pitchFamily="34" charset="0"/>
              </a:rPr>
              <a:t> </a:t>
            </a:r>
            <a:r>
              <a:rPr lang="cy-GB" altLang="cy-GB" sz="2200" dirty="0">
                <a:latin typeface="Lucida Sans" pitchFamily="34" charset="0"/>
              </a:rPr>
              <a:t>mewn plant</a:t>
            </a:r>
          </a:p>
          <a:p>
            <a:pPr>
              <a:defRPr/>
            </a:pPr>
            <a:r>
              <a:rPr lang="cy-GB" altLang="cy-GB" sz="2200" dirty="0">
                <a:latin typeface="Lucida Sans" pitchFamily="34" charset="0"/>
              </a:rPr>
              <a:t>Amcan 3 </a:t>
            </a:r>
            <a:r>
              <a:rPr lang="cy-GB" altLang="cy-GB" sz="2200" dirty="0" smtClean="0">
                <a:latin typeface="Lucida Sans" pitchFamily="34" charset="0"/>
              </a:rPr>
              <a:t>– Rhoi crynodeb </a:t>
            </a:r>
            <a:r>
              <a:rPr lang="cy-GB" altLang="cy-GB" sz="2200" dirty="0">
                <a:latin typeface="Lucida Sans" pitchFamily="34" charset="0"/>
              </a:rPr>
              <a:t>o ymyriadau </a:t>
            </a:r>
            <a:r>
              <a:rPr lang="cy-GB" altLang="cy-GB" sz="2200" dirty="0" err="1" smtClean="0">
                <a:latin typeface="Lucida Sans" pitchFamily="34" charset="0"/>
              </a:rPr>
              <a:t>LlIC</a:t>
            </a:r>
            <a:r>
              <a:rPr lang="cy-GB" altLang="cy-GB" sz="2200" dirty="0" smtClean="0">
                <a:latin typeface="Lucida Sans" pitchFamily="34" charset="0"/>
              </a:rPr>
              <a:t> </a:t>
            </a:r>
            <a:r>
              <a:rPr lang="cy-GB" altLang="cy-GB" sz="2200" dirty="0">
                <a:latin typeface="Lucida Sans" pitchFamily="34" charset="0"/>
              </a:rPr>
              <a:t>ar sail tystiolaeth</a:t>
            </a:r>
          </a:p>
          <a:p>
            <a:pPr>
              <a:defRPr/>
            </a:pPr>
            <a:r>
              <a:rPr lang="cy-GB" altLang="cy-GB" sz="2200" dirty="0">
                <a:latin typeface="Lucida Sans" pitchFamily="34" charset="0"/>
              </a:rPr>
              <a:t>Amcan 4 </a:t>
            </a:r>
            <a:r>
              <a:rPr lang="cy-GB" altLang="cy-GB" sz="2200" dirty="0" smtClean="0">
                <a:latin typeface="Lucida Sans" pitchFamily="34" charset="0"/>
              </a:rPr>
              <a:t>– Gwella sgiliau gweithlu </a:t>
            </a:r>
            <a:r>
              <a:rPr lang="cy-GB" altLang="cy-GB" sz="2200" dirty="0">
                <a:latin typeface="Lucida Sans" pitchFamily="34" charset="0"/>
              </a:rPr>
              <a:t>gofal </a:t>
            </a:r>
            <a:r>
              <a:rPr lang="cy-GB" altLang="cy-GB" sz="2200" dirty="0" smtClean="0">
                <a:latin typeface="Lucida Sans" pitchFamily="34" charset="0"/>
              </a:rPr>
              <a:t>plant </a:t>
            </a:r>
            <a:r>
              <a:rPr lang="cy-GB" altLang="cy-GB" sz="2200" dirty="0">
                <a:latin typeface="Lucida Sans" pitchFamily="34" charset="0"/>
              </a:rPr>
              <a:t>yng Nghymru</a:t>
            </a:r>
          </a:p>
          <a:p>
            <a:pPr>
              <a:defRPr/>
            </a:pPr>
            <a:r>
              <a:rPr lang="cy-GB" altLang="cy-GB" sz="2200" dirty="0">
                <a:latin typeface="Lucida Sans" pitchFamily="34" charset="0"/>
              </a:rPr>
              <a:t>Amcan 5 - Ymgorffori </a:t>
            </a:r>
            <a:r>
              <a:rPr lang="cy-GB" altLang="cy-GB" sz="2200" dirty="0" err="1" smtClean="0">
                <a:latin typeface="Lucida Sans" pitchFamily="34" charset="0"/>
              </a:rPr>
              <a:t>LlIC</a:t>
            </a:r>
            <a:r>
              <a:rPr lang="cy-GB" altLang="cy-GB" sz="2200" dirty="0" smtClean="0">
                <a:latin typeface="Lucida Sans" pitchFamily="34" charset="0"/>
              </a:rPr>
              <a:t> </a:t>
            </a:r>
            <a:r>
              <a:rPr lang="cy-GB" altLang="cy-GB" sz="2200" dirty="0">
                <a:latin typeface="Lucida Sans" pitchFamily="34" charset="0"/>
              </a:rPr>
              <a:t>ym mholisïau </a:t>
            </a:r>
            <a:r>
              <a:rPr lang="cy-GB" altLang="cy-GB" sz="2200" dirty="0" err="1">
                <a:latin typeface="Lucida Sans" pitchFamily="34" charset="0"/>
              </a:rPr>
              <a:t>LlC</a:t>
            </a:r>
            <a:endParaRPr lang="cy-GB" altLang="cy-GB" sz="2200" dirty="0" smtClean="0">
              <a:latin typeface="Lucida Sans" pitchFamily="34" charset="0"/>
            </a:endParaRPr>
          </a:p>
        </p:txBody>
      </p:sp>
      <p:sp>
        <p:nvSpPr>
          <p:cNvPr id="11268" name="Content Placeholder 3"/>
          <p:cNvSpPr>
            <a:spLocks noGrp="1"/>
          </p:cNvSpPr>
          <p:nvPr>
            <p:ph sz="half" idx="2"/>
          </p:nvPr>
        </p:nvSpPr>
        <p:spPr>
          <a:xfrm>
            <a:off x="4648200" y="1196752"/>
            <a:ext cx="4388296" cy="5256436"/>
          </a:xfrm>
        </p:spPr>
        <p:txBody>
          <a:bodyPr>
            <a:normAutofit/>
          </a:bodyPr>
          <a:lstStyle/>
          <a:p>
            <a:pPr>
              <a:defRPr/>
            </a:pPr>
            <a:r>
              <a:rPr lang="en-GB" altLang="cy-GB" sz="2200" dirty="0" smtClean="0">
                <a:solidFill>
                  <a:srgbClr val="0000FF"/>
                </a:solidFill>
                <a:latin typeface="Lucida Sans" pitchFamily="34" charset="0"/>
              </a:rPr>
              <a:t>Objective 1 – To raise awareness</a:t>
            </a:r>
          </a:p>
          <a:p>
            <a:pPr>
              <a:defRPr/>
            </a:pPr>
            <a:r>
              <a:rPr lang="en-GB" altLang="cy-GB" sz="2200" dirty="0" smtClean="0">
                <a:solidFill>
                  <a:srgbClr val="0000FF"/>
                </a:solidFill>
                <a:latin typeface="Lucida Sans" pitchFamily="34" charset="0"/>
              </a:rPr>
              <a:t>Objective 2 – Improve identification of SLC in children</a:t>
            </a:r>
          </a:p>
          <a:p>
            <a:pPr>
              <a:defRPr/>
            </a:pPr>
            <a:r>
              <a:rPr lang="en-GB" altLang="cy-GB" sz="2200" dirty="0" smtClean="0">
                <a:solidFill>
                  <a:srgbClr val="0000FF"/>
                </a:solidFill>
                <a:latin typeface="Lucida Sans" pitchFamily="34" charset="0"/>
              </a:rPr>
              <a:t>Objective 3 – Provide summary of evidence-based SLC interventions</a:t>
            </a:r>
          </a:p>
          <a:p>
            <a:pPr>
              <a:defRPr/>
            </a:pPr>
            <a:r>
              <a:rPr lang="en-GB" altLang="cy-GB" sz="2200" dirty="0" smtClean="0">
                <a:solidFill>
                  <a:srgbClr val="0000FF"/>
                </a:solidFill>
                <a:latin typeface="Lucida Sans" pitchFamily="34" charset="0"/>
              </a:rPr>
              <a:t>Objective 4 – Upskill childcare workforce in Wales</a:t>
            </a:r>
          </a:p>
          <a:p>
            <a:pPr>
              <a:defRPr/>
            </a:pPr>
            <a:r>
              <a:rPr lang="en-GB" altLang="cy-GB" sz="2200" dirty="0" smtClean="0">
                <a:solidFill>
                  <a:srgbClr val="0000FF"/>
                </a:solidFill>
                <a:latin typeface="Lucida Sans" pitchFamily="34" charset="0"/>
              </a:rPr>
              <a:t>Objective 5 – Embedding SLC in WG policies</a:t>
            </a:r>
            <a:endParaRPr lang="en-GB" altLang="cy-GB" sz="2200" dirty="0" smtClean="0">
              <a:solidFill>
                <a:srgbClr val="0000FF"/>
              </a:solidFill>
              <a:latin typeface="Lucida Sans" pitchFamily="34" charset="0"/>
            </a:endParaRPr>
          </a:p>
        </p:txBody>
      </p:sp>
    </p:spTree>
    <p:extLst>
      <p:ext uri="{BB962C8B-B14F-4D97-AF65-F5344CB8AC3E}">
        <p14:creationId xmlns:p14="http://schemas.microsoft.com/office/powerpoint/2010/main" val="40282603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628650" y="365127"/>
            <a:ext cx="7886700" cy="831625"/>
          </a:xfrm>
        </p:spPr>
        <p:txBody>
          <a:bodyPr>
            <a:normAutofit/>
          </a:bodyPr>
          <a:lstStyle/>
          <a:p>
            <a:pPr algn="l"/>
            <a:r>
              <a:rPr lang="cy-GB" altLang="cy-GB" sz="2800" dirty="0" smtClean="0">
                <a:latin typeface="Lucida Sans" panose="020B0602030504020204" pitchFamily="34" charset="0"/>
              </a:rPr>
              <a:t>The </a:t>
            </a:r>
            <a:r>
              <a:rPr lang="cy-GB" altLang="cy-GB" sz="2800" dirty="0" err="1" smtClean="0">
                <a:latin typeface="Lucida Sans" panose="020B0602030504020204" pitchFamily="34" charset="0"/>
              </a:rPr>
              <a:t>Communication</a:t>
            </a:r>
            <a:r>
              <a:rPr lang="cy-GB" altLang="cy-GB" sz="2800" dirty="0" smtClean="0">
                <a:latin typeface="Lucida Sans" panose="020B0602030504020204" pitchFamily="34" charset="0"/>
              </a:rPr>
              <a:t> </a:t>
            </a:r>
            <a:r>
              <a:rPr lang="cy-GB" altLang="cy-GB" sz="2800" dirty="0" err="1" smtClean="0">
                <a:latin typeface="Lucida Sans" panose="020B0602030504020204" pitchFamily="34" charset="0"/>
              </a:rPr>
              <a:t>Trust</a:t>
            </a:r>
            <a:endParaRPr lang="cy-GB" altLang="cy-GB" sz="2800" dirty="0" smtClean="0">
              <a:solidFill>
                <a:srgbClr val="0000FF"/>
              </a:solidFill>
              <a:latin typeface="Lucida Sans" panose="020B0602030504020204" pitchFamily="34" charset="0"/>
            </a:endParaRPr>
          </a:p>
        </p:txBody>
      </p:sp>
      <p:sp>
        <p:nvSpPr>
          <p:cNvPr id="10243" name="Content Placeholder 2"/>
          <p:cNvSpPr>
            <a:spLocks noGrp="1"/>
          </p:cNvSpPr>
          <p:nvPr>
            <p:ph sz="half" idx="1"/>
          </p:nvPr>
        </p:nvSpPr>
        <p:spPr>
          <a:xfrm>
            <a:off x="467544" y="1268761"/>
            <a:ext cx="8136904" cy="4248472"/>
          </a:xfrm>
        </p:spPr>
        <p:txBody>
          <a:bodyPr>
            <a:normAutofit/>
          </a:bodyPr>
          <a:lstStyle/>
          <a:p>
            <a:pPr marL="0" indent="0">
              <a:buNone/>
              <a:defRPr/>
            </a:pPr>
            <a:r>
              <a:rPr lang="cy-GB" altLang="cy-GB" sz="4000" dirty="0" smtClean="0">
                <a:latin typeface="Lucida Sans" pitchFamily="34" charset="0"/>
                <a:hlinkClick r:id="rId3"/>
              </a:rPr>
              <a:t>CPD </a:t>
            </a:r>
            <a:r>
              <a:rPr lang="cy-GB" altLang="cy-GB" sz="4000" dirty="0" err="1" smtClean="0">
                <a:latin typeface="Lucida Sans" pitchFamily="34" charset="0"/>
                <a:hlinkClick r:id="rId3"/>
              </a:rPr>
              <a:t>Online</a:t>
            </a:r>
            <a:r>
              <a:rPr lang="cy-GB" altLang="cy-GB" sz="4000" dirty="0" smtClean="0">
                <a:latin typeface="Lucida Sans" pitchFamily="34" charset="0"/>
                <a:hlinkClick r:id="rId3"/>
              </a:rPr>
              <a:t> </a:t>
            </a:r>
            <a:r>
              <a:rPr lang="cy-GB" altLang="cy-GB" sz="4000" dirty="0" err="1" smtClean="0">
                <a:latin typeface="Lucida Sans" pitchFamily="34" charset="0"/>
                <a:hlinkClick r:id="rId3"/>
              </a:rPr>
              <a:t>Short</a:t>
            </a:r>
            <a:r>
              <a:rPr lang="cy-GB" altLang="cy-GB" sz="4000" dirty="0" smtClean="0">
                <a:latin typeface="Lucida Sans" pitchFamily="34" charset="0"/>
                <a:hlinkClick r:id="rId3"/>
              </a:rPr>
              <a:t> </a:t>
            </a:r>
            <a:r>
              <a:rPr lang="cy-GB" altLang="cy-GB" sz="4000" smtClean="0">
                <a:latin typeface="Lucida Sans" pitchFamily="34" charset="0"/>
                <a:hlinkClick r:id="rId3"/>
              </a:rPr>
              <a:t>Course</a:t>
            </a:r>
            <a:endParaRPr lang="cy-GB" altLang="cy-GB" sz="4000" dirty="0">
              <a:latin typeface="Lucida Sans" pitchFamily="34" charset="0"/>
              <a:hlinkClick r:id="rId3"/>
            </a:endParaRPr>
          </a:p>
        </p:txBody>
      </p:sp>
    </p:spTree>
    <p:extLst>
      <p:ext uri="{BB962C8B-B14F-4D97-AF65-F5344CB8AC3E}">
        <p14:creationId xmlns:p14="http://schemas.microsoft.com/office/powerpoint/2010/main" val="248489488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457200" y="274639"/>
            <a:ext cx="8229600" cy="634082"/>
          </a:xfrm>
        </p:spPr>
        <p:txBody>
          <a:bodyPr>
            <a:normAutofit fontScale="90000"/>
          </a:bodyPr>
          <a:lstStyle/>
          <a:p>
            <a:pPr algn="l"/>
            <a:r>
              <a:rPr lang="en-GB" altLang="cy-GB" sz="2400" dirty="0" err="1" smtClean="0">
                <a:latin typeface="Lucida Sans" panose="020B0602030504020204" pitchFamily="34" charset="0"/>
              </a:rPr>
              <a:t>Cyfeiriadau</a:t>
            </a:r>
            <a:r>
              <a:rPr lang="en-GB" altLang="cy-GB" sz="2400" dirty="0" smtClean="0">
                <a:latin typeface="Lucida Sans" panose="020B0602030504020204" pitchFamily="34" charset="0"/>
              </a:rPr>
              <a:t/>
            </a:r>
            <a:br>
              <a:rPr lang="en-GB" altLang="cy-GB" sz="2400" dirty="0" smtClean="0">
                <a:latin typeface="Lucida Sans" panose="020B0602030504020204" pitchFamily="34" charset="0"/>
              </a:rPr>
            </a:br>
            <a:r>
              <a:rPr lang="en-GB" altLang="cy-GB" sz="2400" dirty="0" smtClean="0">
                <a:solidFill>
                  <a:srgbClr val="0000FF"/>
                </a:solidFill>
                <a:latin typeface="Lucida Sans" panose="020B0602030504020204" pitchFamily="34" charset="0"/>
              </a:rPr>
              <a:t>References</a:t>
            </a:r>
            <a:endParaRPr lang="cy-GB" altLang="cy-GB" sz="2400" dirty="0" smtClean="0">
              <a:solidFill>
                <a:srgbClr val="0000FF"/>
              </a:solidFill>
              <a:latin typeface="Lucida Sans" panose="020B0602030504020204" pitchFamily="34" charset="0"/>
            </a:endParaRPr>
          </a:p>
        </p:txBody>
      </p:sp>
      <p:sp>
        <p:nvSpPr>
          <p:cNvPr id="36867" name="Content Placeholder 4"/>
          <p:cNvSpPr>
            <a:spLocks noGrp="1"/>
          </p:cNvSpPr>
          <p:nvPr>
            <p:ph idx="1"/>
          </p:nvPr>
        </p:nvSpPr>
        <p:spPr>
          <a:xfrm>
            <a:off x="107504" y="980728"/>
            <a:ext cx="8856984" cy="5472460"/>
          </a:xfrm>
        </p:spPr>
        <p:txBody>
          <a:bodyPr>
            <a:normAutofit/>
          </a:bodyPr>
          <a:lstStyle/>
          <a:p>
            <a:pPr marL="0" indent="0" algn="just">
              <a:buFontTx/>
              <a:buNone/>
            </a:pPr>
            <a:r>
              <a:rPr lang="en-GB" altLang="cy-GB" sz="1200" dirty="0" smtClean="0">
                <a:solidFill>
                  <a:srgbClr val="000000"/>
                </a:solidFill>
                <a:latin typeface="Lucida Sans" panose="020B0602030504020204" pitchFamily="34" charset="0"/>
              </a:rPr>
              <a:t>Baker</a:t>
            </a:r>
            <a:r>
              <a:rPr lang="en-GB" altLang="cy-GB" sz="1200" dirty="0" smtClean="0">
                <a:solidFill>
                  <a:srgbClr val="000000"/>
                </a:solidFill>
                <a:latin typeface="Lucida Sans" panose="020B0602030504020204" pitchFamily="34" charset="0"/>
              </a:rPr>
              <a:t>, C. and Wright, W. E. (2017) </a:t>
            </a:r>
            <a:r>
              <a:rPr lang="en-GB" altLang="cy-GB" sz="1200" i="1" dirty="0" smtClean="0">
                <a:solidFill>
                  <a:srgbClr val="000000"/>
                </a:solidFill>
                <a:latin typeface="Lucida Sans" panose="020B0602030504020204" pitchFamily="34" charset="0"/>
              </a:rPr>
              <a:t>Foundations of bilingual education and bilingualism 6</a:t>
            </a:r>
            <a:r>
              <a:rPr lang="en-GB" altLang="cy-GB" sz="1200" i="1" baseline="30000" dirty="0" smtClean="0">
                <a:solidFill>
                  <a:srgbClr val="000000"/>
                </a:solidFill>
                <a:latin typeface="Lucida Sans" panose="020B0602030504020204" pitchFamily="34" charset="0"/>
              </a:rPr>
              <a:t>th</a:t>
            </a:r>
            <a:r>
              <a:rPr lang="en-GB" altLang="cy-GB" sz="1200" i="1" baseline="30000" dirty="0">
                <a:solidFill>
                  <a:srgbClr val="000000"/>
                </a:solidFill>
                <a:latin typeface="Lucida Sans" panose="020B0602030504020204" pitchFamily="34" charset="0"/>
              </a:rPr>
              <a:t> </a:t>
            </a:r>
            <a:r>
              <a:rPr lang="en-GB" altLang="cy-GB" sz="1200" i="1" dirty="0" smtClean="0">
                <a:solidFill>
                  <a:srgbClr val="000000"/>
                </a:solidFill>
                <a:latin typeface="Lucida Sans" panose="020B0602030504020204" pitchFamily="34" charset="0"/>
              </a:rPr>
              <a:t> ed.). </a:t>
            </a:r>
            <a:r>
              <a:rPr lang="en-GB" altLang="cy-GB" sz="1200" dirty="0" smtClean="0">
                <a:solidFill>
                  <a:srgbClr val="000000"/>
                </a:solidFill>
                <a:latin typeface="Lucida Sans" panose="020B0602030504020204" pitchFamily="34" charset="0"/>
              </a:rPr>
              <a:t>Clevedon: Multilingual Matters Ltd.</a:t>
            </a:r>
          </a:p>
          <a:p>
            <a:pPr marL="0" indent="0" algn="just">
              <a:buFontTx/>
              <a:buNone/>
            </a:pPr>
            <a:r>
              <a:rPr lang="en-GB" altLang="cy-GB" sz="1200" dirty="0" smtClean="0">
                <a:solidFill>
                  <a:srgbClr val="000000"/>
                </a:solidFill>
                <a:latin typeface="Lucida Sans" panose="020B0602030504020204" pitchFamily="34" charset="0"/>
              </a:rPr>
              <a:t>Bishop, D.V. M. and Leonard, L. B. (</a:t>
            </a:r>
            <a:r>
              <a:rPr lang="en-GB" altLang="cy-GB" sz="1200" dirty="0" err="1" smtClean="0">
                <a:solidFill>
                  <a:srgbClr val="000000"/>
                </a:solidFill>
                <a:latin typeface="Lucida Sans" panose="020B0602030504020204" pitchFamily="34" charset="0"/>
              </a:rPr>
              <a:t>eds</a:t>
            </a:r>
            <a:r>
              <a:rPr lang="en-GB" altLang="cy-GB" sz="1200" dirty="0" smtClean="0">
                <a:solidFill>
                  <a:srgbClr val="000000"/>
                </a:solidFill>
                <a:latin typeface="Lucida Sans" panose="020B0602030504020204" pitchFamily="34" charset="0"/>
              </a:rPr>
              <a:t>) (2014) </a:t>
            </a:r>
            <a:r>
              <a:rPr lang="en-GB" altLang="cy-GB" sz="1200" i="1" dirty="0" smtClean="0">
                <a:solidFill>
                  <a:srgbClr val="000000"/>
                </a:solidFill>
                <a:latin typeface="Lucida Sans" panose="020B0602030504020204" pitchFamily="34" charset="0"/>
              </a:rPr>
              <a:t>Speech and Language Impairments in Children. </a:t>
            </a:r>
            <a:r>
              <a:rPr lang="en-GB" altLang="cy-GB" sz="1200" dirty="0" smtClean="0">
                <a:solidFill>
                  <a:srgbClr val="000000"/>
                </a:solidFill>
                <a:latin typeface="Lucida Sans" panose="020B0602030504020204" pitchFamily="34" charset="0"/>
              </a:rPr>
              <a:t>London: Psychology Press.</a:t>
            </a:r>
          </a:p>
          <a:p>
            <a:pPr marL="0" indent="0" algn="just">
              <a:buFontTx/>
              <a:buNone/>
            </a:pPr>
            <a:r>
              <a:rPr lang="en-GB" altLang="cy-GB" sz="1200" dirty="0" smtClean="0">
                <a:solidFill>
                  <a:srgbClr val="000000"/>
                </a:solidFill>
                <a:latin typeface="Lucida Sans" panose="020B0602030504020204" pitchFamily="34" charset="0"/>
              </a:rPr>
              <a:t>Brown, T. H. </a:t>
            </a:r>
            <a:r>
              <a:rPr lang="en-GB" altLang="cy-GB" sz="1200" dirty="0">
                <a:solidFill>
                  <a:srgbClr val="000000"/>
                </a:solidFill>
                <a:latin typeface="Lucida Sans" panose="020B0602030504020204" pitchFamily="34" charset="0"/>
              </a:rPr>
              <a:t>(2020) ‘Childhood hearing </a:t>
            </a:r>
            <a:r>
              <a:rPr lang="en-GB" altLang="cy-GB" sz="1200" dirty="0" smtClean="0">
                <a:solidFill>
                  <a:srgbClr val="000000"/>
                </a:solidFill>
                <a:latin typeface="Lucida Sans" panose="020B0602030504020204" pitchFamily="34" charset="0"/>
              </a:rPr>
              <a:t>impairment’, </a:t>
            </a:r>
            <a:r>
              <a:rPr lang="en-GB" altLang="cy-GB" sz="1200" i="1" dirty="0" smtClean="0">
                <a:solidFill>
                  <a:srgbClr val="000000"/>
                </a:solidFill>
                <a:latin typeface="Lucida Sans" panose="020B0602030504020204" pitchFamily="34" charset="0"/>
              </a:rPr>
              <a:t>Paediatrics and Child Health, </a:t>
            </a:r>
            <a:r>
              <a:rPr lang="en-GB" altLang="cy-GB" sz="1200" dirty="0" smtClean="0">
                <a:solidFill>
                  <a:srgbClr val="000000"/>
                </a:solidFill>
                <a:latin typeface="Lucida Sans" panose="020B0602030504020204" pitchFamily="34" charset="0"/>
              </a:rPr>
              <a:t>30(1), pp. 6-13.</a:t>
            </a:r>
          </a:p>
          <a:p>
            <a:pPr marL="0" indent="0" algn="just">
              <a:buFontTx/>
              <a:buNone/>
            </a:pPr>
            <a:r>
              <a:rPr lang="en-GB" altLang="cy-GB" sz="1200" dirty="0" smtClean="0">
                <a:solidFill>
                  <a:srgbClr val="000000"/>
                </a:solidFill>
                <a:latin typeface="Lucida Sans" panose="020B0602030504020204" pitchFamily="34" charset="0"/>
              </a:rPr>
              <a:t>Bryan, K. et al., (</a:t>
            </a:r>
            <a:r>
              <a:rPr lang="en-GB" altLang="cy-GB" sz="1200" dirty="0">
                <a:solidFill>
                  <a:srgbClr val="000000"/>
                </a:solidFill>
                <a:latin typeface="Lucida Sans" panose="020B0602030504020204" pitchFamily="34" charset="0"/>
              </a:rPr>
              <a:t>2015) </a:t>
            </a:r>
            <a:r>
              <a:rPr lang="en-GB" altLang="cy-GB" sz="1200" dirty="0" smtClean="0">
                <a:solidFill>
                  <a:srgbClr val="000000"/>
                </a:solidFill>
                <a:latin typeface="Lucida Sans" panose="020B0602030504020204" pitchFamily="34" charset="0"/>
              </a:rPr>
              <a:t>‘Language </a:t>
            </a:r>
            <a:r>
              <a:rPr lang="en-GB" altLang="cy-GB" sz="1200" dirty="0">
                <a:solidFill>
                  <a:srgbClr val="000000"/>
                </a:solidFill>
                <a:latin typeface="Lucida Sans" panose="020B0602030504020204" pitchFamily="34" charset="0"/>
              </a:rPr>
              <a:t>difficulties and criminal justice: the need for earlier </a:t>
            </a:r>
            <a:r>
              <a:rPr lang="en-GB" altLang="cy-GB" sz="1200" dirty="0" smtClean="0">
                <a:solidFill>
                  <a:srgbClr val="000000"/>
                </a:solidFill>
                <a:latin typeface="Lucida Sans" panose="020B0602030504020204" pitchFamily="34" charset="0"/>
              </a:rPr>
              <a:t>identification’,</a:t>
            </a:r>
            <a:r>
              <a:rPr lang="en-GB" altLang="cy-GB" sz="1200" i="1" dirty="0" smtClean="0">
                <a:solidFill>
                  <a:srgbClr val="000000"/>
                </a:solidFill>
                <a:latin typeface="Lucida Sans" panose="020B0602030504020204" pitchFamily="34" charset="0"/>
              </a:rPr>
              <a:t> </a:t>
            </a:r>
            <a:r>
              <a:rPr lang="en-GB" altLang="cy-GB" sz="1200" i="1" dirty="0">
                <a:solidFill>
                  <a:srgbClr val="000000"/>
                </a:solidFill>
                <a:latin typeface="Lucida Sans" panose="020B0602030504020204" pitchFamily="34" charset="0"/>
              </a:rPr>
              <a:t>International journal of language &amp; communication disorders</a:t>
            </a:r>
            <a:r>
              <a:rPr lang="en-GB" altLang="cy-GB" sz="1200" dirty="0">
                <a:solidFill>
                  <a:srgbClr val="000000"/>
                </a:solidFill>
                <a:latin typeface="Lucida Sans" panose="020B0602030504020204" pitchFamily="34" charset="0"/>
              </a:rPr>
              <a:t>, 50(6), pp.763-775.</a:t>
            </a:r>
            <a:endParaRPr lang="en-GB" altLang="cy-GB" sz="1200" dirty="0" smtClean="0">
              <a:solidFill>
                <a:srgbClr val="000000"/>
              </a:solidFill>
              <a:latin typeface="Lucida Sans" panose="020B0602030504020204" pitchFamily="34" charset="0"/>
            </a:endParaRPr>
          </a:p>
          <a:p>
            <a:pPr marL="0" indent="0" algn="just">
              <a:buFontTx/>
              <a:buNone/>
            </a:pPr>
            <a:r>
              <a:rPr lang="en-GB" altLang="cy-GB" sz="1200" dirty="0" smtClean="0">
                <a:solidFill>
                  <a:srgbClr val="000000"/>
                </a:solidFill>
                <a:latin typeface="Lucida Sans" panose="020B0602030504020204" pitchFamily="34" charset="0"/>
              </a:rPr>
              <a:t>California Department of Education (2012) </a:t>
            </a:r>
            <a:r>
              <a:rPr lang="en-GB" altLang="cy-GB" sz="1200" i="1" dirty="0" smtClean="0">
                <a:solidFill>
                  <a:srgbClr val="000000"/>
                </a:solidFill>
                <a:latin typeface="Lucida Sans" panose="020B0602030504020204" pitchFamily="34" charset="0"/>
              </a:rPr>
              <a:t>Sequential or Successive Bilingualism, </a:t>
            </a:r>
            <a:r>
              <a:rPr lang="en-GB" altLang="cy-GB" sz="1200" dirty="0" smtClean="0">
                <a:solidFill>
                  <a:srgbClr val="000000"/>
                </a:solidFill>
                <a:latin typeface="Lucida Sans" panose="020B0602030504020204" pitchFamily="34" charset="0"/>
                <a:hlinkClick r:id="rId3"/>
              </a:rPr>
              <a:t>http://www.cpin.us/dll/sequent.html</a:t>
            </a:r>
            <a:r>
              <a:rPr lang="en-GB" altLang="cy-GB" sz="1200" dirty="0" smtClean="0">
                <a:solidFill>
                  <a:srgbClr val="000000"/>
                </a:solidFill>
                <a:latin typeface="Lucida Sans" panose="020B0602030504020204" pitchFamily="34" charset="0"/>
              </a:rPr>
              <a:t> [Accessed: March 5 2014].</a:t>
            </a:r>
          </a:p>
          <a:p>
            <a:pPr marL="0" indent="0">
              <a:buFontTx/>
              <a:buNone/>
            </a:pPr>
            <a:r>
              <a:rPr lang="en-GB" altLang="cy-GB" sz="1200" dirty="0" smtClean="0">
                <a:solidFill>
                  <a:srgbClr val="000000"/>
                </a:solidFill>
                <a:latin typeface="Lucida Sans" panose="020B0602030504020204" pitchFamily="34" charset="0"/>
              </a:rPr>
              <a:t>Contact a Family. (2012) </a:t>
            </a:r>
            <a:r>
              <a:rPr lang="en-GB" altLang="cy-GB" sz="1200" i="1" dirty="0" smtClean="0">
                <a:solidFill>
                  <a:srgbClr val="000000"/>
                </a:solidFill>
                <a:latin typeface="Lucida Sans" panose="020B0602030504020204" pitchFamily="34" charset="0"/>
              </a:rPr>
              <a:t>Aphasia</a:t>
            </a:r>
            <a:r>
              <a:rPr lang="en-GB" altLang="cy-GB" sz="1200" dirty="0" smtClean="0">
                <a:solidFill>
                  <a:srgbClr val="000000"/>
                </a:solidFill>
                <a:latin typeface="Lucida Sans" panose="020B0602030504020204" pitchFamily="34" charset="0"/>
              </a:rPr>
              <a:t>, </a:t>
            </a:r>
            <a:r>
              <a:rPr lang="en-GB" altLang="cy-GB" sz="1200" dirty="0">
                <a:solidFill>
                  <a:srgbClr val="000000"/>
                </a:solidFill>
                <a:latin typeface="Lucida Sans" panose="020B0602030504020204" pitchFamily="34" charset="0"/>
                <a:hlinkClick r:id="rId4"/>
              </a:rPr>
              <a:t>https://contact.org.uk/medical-information/conditions/a/aphasia</a:t>
            </a:r>
            <a:r>
              <a:rPr lang="en-GB" altLang="cy-GB" sz="1200" dirty="0" smtClean="0">
                <a:solidFill>
                  <a:srgbClr val="000000"/>
                </a:solidFill>
                <a:latin typeface="Lucida Sans" panose="020B0602030504020204" pitchFamily="34" charset="0"/>
                <a:hlinkClick r:id="rId4"/>
              </a:rPr>
              <a:t>/</a:t>
            </a:r>
            <a:r>
              <a:rPr lang="en-GB" altLang="cy-GB" sz="1200" dirty="0" smtClean="0">
                <a:solidFill>
                  <a:srgbClr val="000000"/>
                </a:solidFill>
                <a:latin typeface="Lucida Sans" panose="020B0602030504020204" pitchFamily="34" charset="0"/>
              </a:rPr>
              <a:t> </a:t>
            </a:r>
          </a:p>
          <a:p>
            <a:pPr marL="0" indent="0">
              <a:buFontTx/>
              <a:buNone/>
            </a:pPr>
            <a:r>
              <a:rPr lang="en-GB" altLang="cy-GB" sz="1200" dirty="0" err="1" smtClean="0">
                <a:solidFill>
                  <a:srgbClr val="000000"/>
                </a:solidFill>
                <a:latin typeface="Lucida Sans" panose="020B0602030504020204" pitchFamily="34" charset="0"/>
              </a:rPr>
              <a:t>Dadvand</a:t>
            </a:r>
            <a:r>
              <a:rPr lang="en-GB" altLang="cy-GB" sz="1200" dirty="0" smtClean="0">
                <a:solidFill>
                  <a:srgbClr val="000000"/>
                </a:solidFill>
                <a:latin typeface="Lucida Sans" panose="020B0602030504020204" pitchFamily="34" charset="0"/>
              </a:rPr>
              <a:t>, P. et al., (2015</a:t>
            </a:r>
            <a:r>
              <a:rPr lang="en-GB" altLang="cy-GB" sz="1200" dirty="0">
                <a:solidFill>
                  <a:srgbClr val="000000"/>
                </a:solidFill>
                <a:latin typeface="Lucida Sans" panose="020B0602030504020204" pitchFamily="34" charset="0"/>
              </a:rPr>
              <a:t>) ‘Green spaces and cognitive development in primary </a:t>
            </a:r>
            <a:r>
              <a:rPr lang="en-GB" altLang="cy-GB" sz="1200" dirty="0" smtClean="0">
                <a:solidFill>
                  <a:srgbClr val="000000"/>
                </a:solidFill>
                <a:latin typeface="Lucida Sans" panose="020B0602030504020204" pitchFamily="34" charset="0"/>
              </a:rPr>
              <a:t>schoolchildren’, </a:t>
            </a:r>
            <a:r>
              <a:rPr lang="en-GB" altLang="cy-GB" sz="1200" i="1" dirty="0" smtClean="0">
                <a:solidFill>
                  <a:srgbClr val="000000"/>
                </a:solidFill>
                <a:latin typeface="Lucida Sans" panose="020B0602030504020204" pitchFamily="34" charset="0"/>
              </a:rPr>
              <a:t>PNAS, </a:t>
            </a:r>
            <a:r>
              <a:rPr lang="en-GB" altLang="cy-GB" sz="1200" dirty="0" smtClean="0">
                <a:solidFill>
                  <a:srgbClr val="000000"/>
                </a:solidFill>
                <a:latin typeface="Lucida Sans" panose="020B0602030504020204" pitchFamily="34" charset="0"/>
              </a:rPr>
              <a:t>112(26), pp. 7937-7942</a:t>
            </a:r>
            <a:r>
              <a:rPr lang="en-GB" altLang="cy-GB" sz="1200" dirty="0" smtClean="0">
                <a:solidFill>
                  <a:srgbClr val="000000"/>
                </a:solidFill>
                <a:latin typeface="Lucida Sans" panose="020B0602030504020204" pitchFamily="34" charset="0"/>
              </a:rPr>
              <a:t>.</a:t>
            </a:r>
          </a:p>
          <a:p>
            <a:pPr marL="0" indent="0">
              <a:buFontTx/>
              <a:buNone/>
            </a:pPr>
            <a:r>
              <a:rPr lang="en-GB" altLang="cy-GB" sz="1200" dirty="0" smtClean="0">
                <a:solidFill>
                  <a:srgbClr val="000000"/>
                </a:solidFill>
                <a:latin typeface="Lucida Sans" panose="020B0602030504020204" pitchFamily="34" charset="0"/>
              </a:rPr>
              <a:t>Euro London (2013</a:t>
            </a:r>
            <a:r>
              <a:rPr lang="en-GB" altLang="cy-GB" sz="1200" dirty="0">
                <a:solidFill>
                  <a:srgbClr val="000000"/>
                </a:solidFill>
                <a:latin typeface="Lucida Sans" panose="020B0602030504020204" pitchFamily="34" charset="0"/>
              </a:rPr>
              <a:t>) </a:t>
            </a:r>
            <a:r>
              <a:rPr lang="en-GB" altLang="cy-GB" sz="1200" i="1" dirty="0">
                <a:solidFill>
                  <a:srgbClr val="000000"/>
                </a:solidFill>
                <a:latin typeface="Lucida Sans" panose="020B0602030504020204" pitchFamily="34" charset="0"/>
              </a:rPr>
              <a:t>Does Bilingualism Cause Language Delay</a:t>
            </a:r>
            <a:r>
              <a:rPr lang="en-GB" altLang="cy-GB" sz="1200" dirty="0">
                <a:solidFill>
                  <a:srgbClr val="000000"/>
                </a:solidFill>
                <a:latin typeface="Lucida Sans" panose="020B0602030504020204" pitchFamily="34" charset="0"/>
              </a:rPr>
              <a:t>? </a:t>
            </a:r>
            <a:r>
              <a:rPr lang="en-GB" altLang="cy-GB" sz="1200" dirty="0">
                <a:solidFill>
                  <a:srgbClr val="000000"/>
                </a:solidFill>
                <a:latin typeface="Lucida Sans" panose="020B0602030504020204" pitchFamily="34" charset="0"/>
                <a:hlinkClick r:id="rId5"/>
              </a:rPr>
              <a:t>https://www.eurolondon.com/news-and-blog/delay-in-language-caused-by-languages</a:t>
            </a:r>
            <a:r>
              <a:rPr lang="en-GB" altLang="cy-GB" sz="1200" dirty="0" smtClean="0">
                <a:solidFill>
                  <a:srgbClr val="000000"/>
                </a:solidFill>
                <a:latin typeface="Lucida Sans" panose="020B0602030504020204" pitchFamily="34" charset="0"/>
                <a:hlinkClick r:id="rId5"/>
              </a:rPr>
              <a:t>/</a:t>
            </a:r>
            <a:r>
              <a:rPr lang="en-GB" altLang="cy-GB" sz="1200" dirty="0" smtClean="0">
                <a:solidFill>
                  <a:srgbClr val="000000"/>
                </a:solidFill>
                <a:latin typeface="Lucida Sans" panose="020B0602030504020204" pitchFamily="34" charset="0"/>
              </a:rPr>
              <a:t> [Accessed: November 2 2020].</a:t>
            </a:r>
            <a:endParaRPr lang="en-GB" altLang="cy-GB" sz="1200" dirty="0" smtClean="0">
              <a:solidFill>
                <a:srgbClr val="000000"/>
              </a:solidFill>
              <a:latin typeface="Lucida Sans" panose="020B0602030504020204" pitchFamily="34" charset="0"/>
            </a:endParaRPr>
          </a:p>
          <a:p>
            <a:pPr marL="0" indent="0">
              <a:buFontTx/>
              <a:buNone/>
            </a:pPr>
            <a:r>
              <a:rPr lang="en-GB" altLang="cy-GB" sz="1200" dirty="0" smtClean="0">
                <a:solidFill>
                  <a:srgbClr val="000000"/>
                </a:solidFill>
                <a:latin typeface="Lucida Sans" panose="020B0602030504020204" pitchFamily="34" charset="0"/>
              </a:rPr>
              <a:t>Ganger, J. (no date) </a:t>
            </a:r>
            <a:r>
              <a:rPr lang="en-GB" altLang="cy-GB" sz="1200" i="1" dirty="0" smtClean="0">
                <a:solidFill>
                  <a:srgbClr val="000000"/>
                </a:solidFill>
                <a:latin typeface="Lucida Sans" panose="020B0602030504020204" pitchFamily="34" charset="0"/>
              </a:rPr>
              <a:t>Are twins delayed in language development?</a:t>
            </a:r>
            <a:r>
              <a:rPr lang="en-GB" altLang="cy-GB" sz="1200" i="1" dirty="0">
                <a:solidFill>
                  <a:srgbClr val="000000"/>
                </a:solidFill>
                <a:latin typeface="Lucida Sans" panose="020B0602030504020204" pitchFamily="34" charset="0"/>
              </a:rPr>
              <a:t> </a:t>
            </a:r>
            <a:r>
              <a:rPr lang="en-GB" altLang="cy-GB" sz="1200" dirty="0" smtClean="0">
                <a:solidFill>
                  <a:srgbClr val="000000"/>
                </a:solidFill>
                <a:latin typeface="Lucida Sans" panose="020B0602030504020204" pitchFamily="34" charset="0"/>
                <a:hlinkClick r:id="rId6"/>
              </a:rPr>
              <a:t>http://twins.wjh.harvard.edu/delaylit.html</a:t>
            </a:r>
            <a:r>
              <a:rPr lang="en-GB" altLang="cy-GB" sz="1200" dirty="0" smtClean="0">
                <a:solidFill>
                  <a:srgbClr val="000000"/>
                </a:solidFill>
                <a:latin typeface="Lucida Sans" panose="020B0602030504020204" pitchFamily="34" charset="0"/>
              </a:rPr>
              <a:t> [Accessed: February 26 2014].</a:t>
            </a:r>
          </a:p>
          <a:p>
            <a:pPr marL="0" indent="0">
              <a:buFontTx/>
              <a:buNone/>
            </a:pPr>
            <a:r>
              <a:rPr lang="en-GB" altLang="cy-GB" sz="1200" dirty="0" err="1" smtClean="0">
                <a:solidFill>
                  <a:srgbClr val="000000"/>
                </a:solidFill>
                <a:latin typeface="Lucida Sans" panose="020B0602030504020204" pitchFamily="34" charset="0"/>
              </a:rPr>
              <a:t>Gucuyener</a:t>
            </a:r>
            <a:r>
              <a:rPr lang="en-GB" altLang="cy-GB" sz="1200" dirty="0" smtClean="0">
                <a:solidFill>
                  <a:srgbClr val="000000"/>
                </a:solidFill>
                <a:latin typeface="Lucida Sans" panose="020B0602030504020204" pitchFamily="34" charset="0"/>
              </a:rPr>
              <a:t>, K. et al. (2011) ‘Language assessment of non-handicapped twins at 5 years of age,’ </a:t>
            </a:r>
            <a:r>
              <a:rPr lang="en-GB" altLang="cy-GB" sz="1200" i="1" dirty="0" err="1" smtClean="0">
                <a:solidFill>
                  <a:srgbClr val="000000"/>
                </a:solidFill>
                <a:latin typeface="Lucida Sans" panose="020B0602030504020204" pitchFamily="34" charset="0"/>
              </a:rPr>
              <a:t>Pediatrics</a:t>
            </a:r>
            <a:r>
              <a:rPr lang="en-GB" altLang="cy-GB" sz="1200" i="1" dirty="0" smtClean="0">
                <a:solidFill>
                  <a:srgbClr val="000000"/>
                </a:solidFill>
                <a:latin typeface="Lucida Sans" panose="020B0602030504020204" pitchFamily="34" charset="0"/>
              </a:rPr>
              <a:t> International, </a:t>
            </a:r>
            <a:r>
              <a:rPr lang="en-GB" altLang="cy-GB" sz="1200" dirty="0" smtClean="0">
                <a:solidFill>
                  <a:srgbClr val="000000"/>
                </a:solidFill>
                <a:latin typeface="Lucida Sans" panose="020B0602030504020204" pitchFamily="34" charset="0"/>
              </a:rPr>
              <a:t>53, 6, pp. 944-949. [On-line]. Available at: </a:t>
            </a:r>
            <a:r>
              <a:rPr lang="en-GB" altLang="cy-GB" sz="1200" dirty="0" smtClean="0">
                <a:solidFill>
                  <a:srgbClr val="000000"/>
                </a:solidFill>
                <a:latin typeface="Lucida Sans" panose="020B0602030504020204" pitchFamily="34" charset="0"/>
                <a:hlinkClick r:id="rId7"/>
              </a:rPr>
              <a:t>http://web.b.ebscohost.com/ehost/pdfviewer/pdfviewer?sid=bd285169-01e6-4ebe-b547-3c50e845c50a%40sessionmgr113&amp;vid=2&amp;hid=117</a:t>
            </a:r>
            <a:r>
              <a:rPr lang="en-GB" altLang="cy-GB" sz="1200" dirty="0" smtClean="0">
                <a:solidFill>
                  <a:srgbClr val="000000"/>
                </a:solidFill>
                <a:latin typeface="Lucida Sans" panose="020B0602030504020204" pitchFamily="34" charset="0"/>
              </a:rPr>
              <a:t> [Accessed: February 26 2014].</a:t>
            </a:r>
          </a:p>
          <a:p>
            <a:pPr marL="0" indent="0">
              <a:buFontTx/>
              <a:buNone/>
            </a:pPr>
            <a:endParaRPr lang="en-GB" altLang="cy-GB" sz="1600" dirty="0" smtClean="0">
              <a:solidFill>
                <a:srgbClr val="000000"/>
              </a:solidFill>
              <a:latin typeface="Lucida Sans" panose="020B0602030504020204" pitchFamily="34" charset="0"/>
            </a:endParaRPr>
          </a:p>
        </p:txBody>
      </p:sp>
    </p:spTree>
    <p:extLst>
      <p:ext uri="{BB962C8B-B14F-4D97-AF65-F5344CB8AC3E}">
        <p14:creationId xmlns:p14="http://schemas.microsoft.com/office/powerpoint/2010/main" val="1036042460"/>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457200" y="274639"/>
            <a:ext cx="8229600" cy="634082"/>
          </a:xfrm>
        </p:spPr>
        <p:txBody>
          <a:bodyPr>
            <a:normAutofit fontScale="90000"/>
          </a:bodyPr>
          <a:lstStyle/>
          <a:p>
            <a:pPr algn="l"/>
            <a:r>
              <a:rPr lang="en-GB" altLang="cy-GB" sz="2400" dirty="0" err="1" smtClean="0">
                <a:latin typeface="Lucida Sans" panose="020B0602030504020204" pitchFamily="34" charset="0"/>
              </a:rPr>
              <a:t>Cyfeiriadau</a:t>
            </a:r>
            <a:r>
              <a:rPr lang="en-GB" altLang="cy-GB" sz="2400" dirty="0" smtClean="0">
                <a:latin typeface="Lucida Sans" panose="020B0602030504020204" pitchFamily="34" charset="0"/>
              </a:rPr>
              <a:t/>
            </a:r>
            <a:br>
              <a:rPr lang="en-GB" altLang="cy-GB" sz="2400" dirty="0" smtClean="0">
                <a:latin typeface="Lucida Sans" panose="020B0602030504020204" pitchFamily="34" charset="0"/>
              </a:rPr>
            </a:br>
            <a:r>
              <a:rPr lang="en-GB" altLang="cy-GB" sz="2400" dirty="0" smtClean="0">
                <a:solidFill>
                  <a:srgbClr val="0000FF"/>
                </a:solidFill>
                <a:latin typeface="Lucida Sans" panose="020B0602030504020204" pitchFamily="34" charset="0"/>
              </a:rPr>
              <a:t>References</a:t>
            </a:r>
            <a:endParaRPr lang="cy-GB" altLang="cy-GB" sz="2400" dirty="0" smtClean="0">
              <a:solidFill>
                <a:srgbClr val="0000FF"/>
              </a:solidFill>
              <a:latin typeface="Lucida Sans" panose="020B0602030504020204" pitchFamily="34" charset="0"/>
            </a:endParaRPr>
          </a:p>
        </p:txBody>
      </p:sp>
      <p:sp>
        <p:nvSpPr>
          <p:cNvPr id="16387" name="Content Placeholder 4"/>
          <p:cNvSpPr>
            <a:spLocks noGrp="1"/>
          </p:cNvSpPr>
          <p:nvPr>
            <p:ph idx="1"/>
          </p:nvPr>
        </p:nvSpPr>
        <p:spPr>
          <a:xfrm>
            <a:off x="35496" y="1052736"/>
            <a:ext cx="8928992" cy="4680520"/>
          </a:xfrm>
        </p:spPr>
        <p:txBody>
          <a:bodyPr>
            <a:normAutofit fontScale="85000" lnSpcReduction="20000"/>
          </a:bodyPr>
          <a:lstStyle/>
          <a:p>
            <a:pPr marL="0" indent="0">
              <a:buNone/>
              <a:defRPr/>
            </a:pPr>
            <a:r>
              <a:rPr lang="en-GB" altLang="cy-GB" sz="1400" dirty="0">
                <a:solidFill>
                  <a:srgbClr val="000000"/>
                </a:solidFill>
                <a:latin typeface="Lucida Sans" panose="020B0602030504020204" pitchFamily="34" charset="0"/>
              </a:rPr>
              <a:t>Iqbal et al. (2017) ‘The Effect of Breastfeeding on the Cognitive and Language Development of Children Under 3 Years of Age: Results of ‘</a:t>
            </a:r>
            <a:r>
              <a:rPr lang="en-GB" altLang="cy-GB" sz="1400" dirty="0" err="1">
                <a:solidFill>
                  <a:srgbClr val="000000"/>
                </a:solidFill>
                <a:latin typeface="Lucida Sans" panose="020B0602030504020204" pitchFamily="34" charset="0"/>
              </a:rPr>
              <a:t>Balochistan</a:t>
            </a:r>
            <a:r>
              <a:rPr lang="en-GB" altLang="cy-GB" sz="1400" dirty="0">
                <a:solidFill>
                  <a:srgbClr val="000000"/>
                </a:solidFill>
                <a:latin typeface="Lucida Sans" panose="020B0602030504020204" pitchFamily="34" charset="0"/>
              </a:rPr>
              <a:t>-Early Childhood Development Project’’, </a:t>
            </a:r>
            <a:r>
              <a:rPr lang="en-GB" altLang="cy-GB" sz="1400" i="1" dirty="0">
                <a:solidFill>
                  <a:srgbClr val="000000"/>
                </a:solidFill>
                <a:latin typeface="Lucida Sans" panose="020B0602030504020204" pitchFamily="34" charset="0"/>
              </a:rPr>
              <a:t>Journal of General Practice, </a:t>
            </a:r>
            <a:r>
              <a:rPr lang="en-GB" altLang="cy-GB" sz="1400" dirty="0">
                <a:solidFill>
                  <a:srgbClr val="000000"/>
                </a:solidFill>
                <a:latin typeface="Lucida Sans" panose="020B0602030504020204" pitchFamily="34" charset="0"/>
              </a:rPr>
              <a:t>5(2). Available at: </a:t>
            </a:r>
            <a:r>
              <a:rPr lang="en-GB" altLang="cy-GB" sz="1400" dirty="0">
                <a:solidFill>
                  <a:srgbClr val="000000"/>
                </a:solidFill>
                <a:latin typeface="Lucida Sans" panose="020B0602030504020204" pitchFamily="34" charset="0"/>
                <a:hlinkClick r:id="rId3"/>
              </a:rPr>
              <a:t>https://</a:t>
            </a:r>
            <a:r>
              <a:rPr lang="en-GB" altLang="cy-GB" sz="1400" dirty="0" smtClean="0">
                <a:solidFill>
                  <a:srgbClr val="000000"/>
                </a:solidFill>
                <a:latin typeface="Lucida Sans" panose="020B0602030504020204" pitchFamily="34" charset="0"/>
                <a:hlinkClick r:id="rId3"/>
              </a:rPr>
              <a:t>www.hilarispublisher.com/open-access/the-effect-of-breastfeeding-on-the-cognitive-and-language-development-ofchildren-under-3-years-of-age-results-of-balochistanearly-2329-</a:t>
            </a:r>
          </a:p>
          <a:p>
            <a:pPr marL="0" indent="0">
              <a:buNone/>
              <a:defRPr/>
            </a:pPr>
            <a:r>
              <a:rPr lang="en-GB" altLang="cy-GB" sz="1400" dirty="0" smtClean="0">
                <a:solidFill>
                  <a:srgbClr val="000000"/>
                </a:solidFill>
                <a:latin typeface="Lucida Sans" panose="020B0602030504020204" pitchFamily="34" charset="0"/>
                <a:hlinkClick r:id="rId3"/>
              </a:rPr>
              <a:t>9126-1000305.pdf</a:t>
            </a:r>
            <a:r>
              <a:rPr lang="en-GB" altLang="cy-GB" sz="1400" dirty="0" smtClean="0">
                <a:solidFill>
                  <a:srgbClr val="000000"/>
                </a:solidFill>
                <a:latin typeface="Lucida Sans" pitchFamily="34" charset="0"/>
              </a:rPr>
              <a:t> </a:t>
            </a:r>
            <a:r>
              <a:rPr lang="en-GB" altLang="cy-GB" sz="1400" dirty="0">
                <a:solidFill>
                  <a:srgbClr val="000000"/>
                </a:solidFill>
                <a:latin typeface="Lucida Sans" pitchFamily="34" charset="0"/>
              </a:rPr>
              <a:t>[Accessed: October 30 2020</a:t>
            </a:r>
            <a:r>
              <a:rPr lang="en-GB" altLang="cy-GB" sz="1400" dirty="0" smtClean="0">
                <a:solidFill>
                  <a:srgbClr val="000000"/>
                </a:solidFill>
                <a:latin typeface="Lucida Sans" pitchFamily="34" charset="0"/>
              </a:rPr>
              <a:t>].</a:t>
            </a:r>
          </a:p>
          <a:p>
            <a:pPr marL="0" indent="0">
              <a:buNone/>
              <a:defRPr/>
            </a:pPr>
            <a:r>
              <a:rPr lang="en-GB" altLang="cy-GB" sz="1400" dirty="0" err="1">
                <a:solidFill>
                  <a:srgbClr val="000000"/>
                </a:solidFill>
                <a:latin typeface="Lucida Sans" pitchFamily="34" charset="0"/>
              </a:rPr>
              <a:t>Kuchirko</a:t>
            </a:r>
            <a:r>
              <a:rPr lang="en-GB" altLang="cy-GB" sz="1400" dirty="0">
                <a:solidFill>
                  <a:srgbClr val="000000"/>
                </a:solidFill>
                <a:latin typeface="Lucida Sans" pitchFamily="34" charset="0"/>
              </a:rPr>
              <a:t>, Y.A., </a:t>
            </a:r>
            <a:r>
              <a:rPr lang="en-GB" altLang="cy-GB" sz="1400" dirty="0" smtClean="0">
                <a:solidFill>
                  <a:srgbClr val="000000"/>
                </a:solidFill>
                <a:latin typeface="Lucida Sans" pitchFamily="34" charset="0"/>
              </a:rPr>
              <a:t>et al. (2020) ‘Do</a:t>
            </a:r>
            <a:r>
              <a:rPr lang="en-GB" altLang="cy-GB" sz="1400" dirty="0">
                <a:solidFill>
                  <a:srgbClr val="000000"/>
                </a:solidFill>
                <a:latin typeface="Lucida Sans" pitchFamily="34" charset="0"/>
              </a:rPr>
              <a:t>, say, learn: the functions of mothers’ speech to </a:t>
            </a:r>
            <a:r>
              <a:rPr lang="en-GB" altLang="cy-GB" sz="1400" dirty="0" smtClean="0">
                <a:solidFill>
                  <a:srgbClr val="000000"/>
                </a:solidFill>
                <a:latin typeface="Lucida Sans" pitchFamily="34" charset="0"/>
              </a:rPr>
              <a:t>infants’, </a:t>
            </a:r>
            <a:r>
              <a:rPr lang="en-GB" altLang="cy-GB" sz="1400" i="1" dirty="0" smtClean="0">
                <a:solidFill>
                  <a:srgbClr val="000000"/>
                </a:solidFill>
                <a:latin typeface="Lucida Sans" pitchFamily="34" charset="0"/>
              </a:rPr>
              <a:t>Journal </a:t>
            </a:r>
            <a:r>
              <a:rPr lang="en-GB" altLang="cy-GB" sz="1400" i="1" dirty="0">
                <a:solidFill>
                  <a:srgbClr val="000000"/>
                </a:solidFill>
                <a:latin typeface="Lucida Sans" pitchFamily="34" charset="0"/>
              </a:rPr>
              <a:t>of child language, </a:t>
            </a:r>
            <a:r>
              <a:rPr lang="en-GB" altLang="cy-GB" sz="1400" dirty="0">
                <a:solidFill>
                  <a:srgbClr val="000000"/>
                </a:solidFill>
                <a:latin typeface="Lucida Sans" pitchFamily="34" charset="0"/>
              </a:rPr>
              <a:t>47(1), pp.64-84.</a:t>
            </a:r>
            <a:endParaRPr lang="en-GB" altLang="cy-GB" sz="1400" dirty="0" smtClean="0">
              <a:solidFill>
                <a:srgbClr val="000000"/>
              </a:solidFill>
              <a:latin typeface="Lucida Sans" pitchFamily="34" charset="0"/>
            </a:endParaRPr>
          </a:p>
          <a:p>
            <a:pPr marL="0" indent="0">
              <a:buNone/>
              <a:defRPr/>
            </a:pPr>
            <a:r>
              <a:rPr lang="en-GB" altLang="cy-GB" sz="1400" dirty="0" smtClean="0">
                <a:solidFill>
                  <a:srgbClr val="000000"/>
                </a:solidFill>
                <a:latin typeface="Lucida Sans" pitchFamily="34" charset="0"/>
              </a:rPr>
              <a:t>Lowry, L. </a:t>
            </a:r>
            <a:r>
              <a:rPr lang="en-GB" altLang="cy-GB" sz="1400" dirty="0">
                <a:solidFill>
                  <a:srgbClr val="000000"/>
                </a:solidFill>
                <a:latin typeface="Lucida Sans" pitchFamily="34" charset="0"/>
              </a:rPr>
              <a:t>(2012) </a:t>
            </a:r>
            <a:r>
              <a:rPr lang="en-GB" altLang="cy-GB" sz="1400" i="1" dirty="0">
                <a:solidFill>
                  <a:srgbClr val="000000"/>
                </a:solidFill>
                <a:latin typeface="Lucida Sans" pitchFamily="34" charset="0"/>
              </a:rPr>
              <a:t>The Effect of Birth Order on Emerging </a:t>
            </a:r>
            <a:r>
              <a:rPr lang="en-GB" altLang="cy-GB" sz="1400" i="1" dirty="0" smtClean="0">
                <a:solidFill>
                  <a:srgbClr val="000000"/>
                </a:solidFill>
                <a:latin typeface="Lucida Sans" pitchFamily="34" charset="0"/>
              </a:rPr>
              <a:t>Language</a:t>
            </a:r>
            <a:r>
              <a:rPr lang="en-GB" altLang="cy-GB" sz="1400" dirty="0" smtClean="0">
                <a:solidFill>
                  <a:srgbClr val="000000"/>
                </a:solidFill>
                <a:latin typeface="Lucida Sans" pitchFamily="34" charset="0"/>
              </a:rPr>
              <a:t>. </a:t>
            </a:r>
            <a:r>
              <a:rPr lang="en-GB" altLang="cy-GB" sz="1400" dirty="0">
                <a:solidFill>
                  <a:srgbClr val="000000"/>
                </a:solidFill>
                <a:latin typeface="Lucida Sans" pitchFamily="34" charset="0"/>
              </a:rPr>
              <a:t>Available at: </a:t>
            </a:r>
            <a:r>
              <a:rPr lang="en-GB" altLang="cy-GB" sz="1400" dirty="0">
                <a:solidFill>
                  <a:srgbClr val="000000"/>
                </a:solidFill>
                <a:latin typeface="Lucida Sans" pitchFamily="34" charset="0"/>
                <a:hlinkClick r:id="rId4"/>
              </a:rPr>
              <a:t>http://</a:t>
            </a:r>
            <a:r>
              <a:rPr lang="en-GB" altLang="cy-GB" sz="1400" dirty="0" smtClean="0">
                <a:solidFill>
                  <a:srgbClr val="000000"/>
                </a:solidFill>
                <a:latin typeface="Lucida Sans" pitchFamily="34" charset="0"/>
                <a:hlinkClick r:id="rId4"/>
              </a:rPr>
              <a:t>www.hanen.org/SiteAssets/Helpful-Info/Articles/the-effect-of-birth-order.aspx</a:t>
            </a:r>
            <a:r>
              <a:rPr lang="en-GB" altLang="cy-GB" sz="1400" dirty="0" smtClean="0">
                <a:solidFill>
                  <a:srgbClr val="000000"/>
                </a:solidFill>
                <a:latin typeface="Lucida Sans" pitchFamily="34" charset="0"/>
              </a:rPr>
              <a:t> [Accessed: November 2 2020].</a:t>
            </a:r>
            <a:endParaRPr lang="en-GB" altLang="cy-GB" sz="1400" dirty="0">
              <a:solidFill>
                <a:srgbClr val="000000"/>
              </a:solidFill>
              <a:latin typeface="Lucida Sans" pitchFamily="34" charset="0"/>
            </a:endParaRPr>
          </a:p>
          <a:p>
            <a:pPr marL="0" indent="0">
              <a:buFontTx/>
              <a:buNone/>
              <a:defRPr/>
            </a:pPr>
            <a:r>
              <a:rPr lang="en-GB" altLang="cy-GB" sz="1400" dirty="0" smtClean="0">
                <a:solidFill>
                  <a:srgbClr val="000000"/>
                </a:solidFill>
                <a:latin typeface="Lucida Sans" pitchFamily="34" charset="0"/>
              </a:rPr>
              <a:t>National </a:t>
            </a:r>
            <a:r>
              <a:rPr lang="en-GB" altLang="cy-GB" sz="1400" dirty="0">
                <a:solidFill>
                  <a:srgbClr val="000000"/>
                </a:solidFill>
                <a:latin typeface="Lucida Sans" pitchFamily="34" charset="0"/>
              </a:rPr>
              <a:t>Literacy Trust (2014) </a:t>
            </a:r>
            <a:r>
              <a:rPr lang="en-GB" altLang="cy-GB" sz="1400" dirty="0">
                <a:solidFill>
                  <a:srgbClr val="000000"/>
                </a:solidFill>
                <a:latin typeface="Lucida Sans" pitchFamily="34" charset="0"/>
                <a:hlinkClick r:id="rId5"/>
              </a:rPr>
              <a:t>http://www.literacytrust.org.uk</a:t>
            </a:r>
            <a:r>
              <a:rPr lang="en-GB" altLang="cy-GB" sz="1400" dirty="0" smtClean="0">
                <a:solidFill>
                  <a:srgbClr val="000000"/>
                </a:solidFill>
                <a:latin typeface="Lucida Sans" pitchFamily="34" charset="0"/>
                <a:hlinkClick r:id="rId5"/>
              </a:rPr>
              <a:t>/</a:t>
            </a:r>
            <a:r>
              <a:rPr lang="en-GB" altLang="cy-GB" sz="1400" dirty="0" smtClean="0">
                <a:solidFill>
                  <a:srgbClr val="000000"/>
                </a:solidFill>
                <a:latin typeface="Lucida Sans" pitchFamily="34" charset="0"/>
              </a:rPr>
              <a:t> [Accessed: March 5 2014].</a:t>
            </a:r>
          </a:p>
          <a:p>
            <a:pPr eaLnBrk="1" hangingPunct="1">
              <a:lnSpc>
                <a:spcPct val="80000"/>
              </a:lnSpc>
              <a:buFontTx/>
              <a:buNone/>
              <a:defRPr/>
            </a:pPr>
            <a:r>
              <a:rPr lang="en-GB" altLang="cy-GB" sz="1400" dirty="0" err="1" smtClean="0">
                <a:solidFill>
                  <a:srgbClr val="000000"/>
                </a:solidFill>
                <a:latin typeface="Lucida Sans" pitchFamily="34" charset="0"/>
              </a:rPr>
              <a:t>Neaum</a:t>
            </a:r>
            <a:r>
              <a:rPr lang="en-GB" altLang="cy-GB" sz="1400" dirty="0">
                <a:solidFill>
                  <a:srgbClr val="000000"/>
                </a:solidFill>
                <a:latin typeface="Lucida Sans" pitchFamily="34" charset="0"/>
              </a:rPr>
              <a:t>, S. (2012) </a:t>
            </a:r>
            <a:r>
              <a:rPr lang="en-GB" altLang="cy-GB" sz="1400" i="1" dirty="0">
                <a:solidFill>
                  <a:srgbClr val="000000"/>
                </a:solidFill>
                <a:latin typeface="Lucida Sans" pitchFamily="34" charset="0"/>
              </a:rPr>
              <a:t>Language and literacy in the early years. </a:t>
            </a:r>
            <a:r>
              <a:rPr lang="en-GB" altLang="cy-GB" sz="1400" dirty="0">
                <a:solidFill>
                  <a:srgbClr val="000000"/>
                </a:solidFill>
                <a:latin typeface="Lucida Sans" pitchFamily="34" charset="0"/>
              </a:rPr>
              <a:t>London: Sage Publications Ltd</a:t>
            </a:r>
            <a:r>
              <a:rPr lang="en-GB" altLang="cy-GB" sz="1400" dirty="0" smtClean="0">
                <a:solidFill>
                  <a:srgbClr val="000000"/>
                </a:solidFill>
                <a:latin typeface="Lucida Sans" pitchFamily="34" charset="0"/>
              </a:rPr>
              <a:t>.</a:t>
            </a:r>
          </a:p>
          <a:p>
            <a:pPr eaLnBrk="1" hangingPunct="1">
              <a:lnSpc>
                <a:spcPct val="80000"/>
              </a:lnSpc>
              <a:buFontTx/>
              <a:buNone/>
              <a:defRPr/>
            </a:pPr>
            <a:r>
              <a:rPr lang="en-GB" altLang="cy-GB" sz="1400" dirty="0">
                <a:solidFill>
                  <a:srgbClr val="000000"/>
                </a:solidFill>
                <a:latin typeface="Lucida Sans" pitchFamily="34" charset="0"/>
              </a:rPr>
              <a:t>Nuffield Foundation (2014) </a:t>
            </a:r>
            <a:r>
              <a:rPr lang="en-GB" altLang="cy-GB" sz="1400" dirty="0">
                <a:solidFill>
                  <a:srgbClr val="000000"/>
                </a:solidFill>
                <a:latin typeface="Lucida Sans" pitchFamily="34" charset="0"/>
                <a:hlinkClick r:id="rId6"/>
              </a:rPr>
              <a:t>http://</a:t>
            </a:r>
            <a:r>
              <a:rPr lang="en-GB" altLang="cy-GB" sz="1400" dirty="0" smtClean="0">
                <a:solidFill>
                  <a:srgbClr val="000000"/>
                </a:solidFill>
                <a:latin typeface="Lucida Sans" pitchFamily="34" charset="0"/>
                <a:hlinkClick r:id="rId6"/>
              </a:rPr>
              <a:t>www.nuffieldfoundation.org/</a:t>
            </a:r>
            <a:r>
              <a:rPr lang="en-GB" altLang="cy-GB" sz="1400" dirty="0" smtClean="0">
                <a:solidFill>
                  <a:srgbClr val="000000"/>
                </a:solidFill>
                <a:latin typeface="Lucida Sans" pitchFamily="34" charset="0"/>
              </a:rPr>
              <a:t> [Accessed: March 5 2014</a:t>
            </a:r>
            <a:r>
              <a:rPr lang="en-GB" altLang="cy-GB" sz="1400" dirty="0" smtClean="0">
                <a:solidFill>
                  <a:srgbClr val="000000"/>
                </a:solidFill>
                <a:latin typeface="Lucida Sans" pitchFamily="34" charset="0"/>
              </a:rPr>
              <a:t>].</a:t>
            </a:r>
          </a:p>
          <a:p>
            <a:pPr>
              <a:lnSpc>
                <a:spcPct val="80000"/>
              </a:lnSpc>
              <a:buNone/>
              <a:defRPr/>
            </a:pPr>
            <a:r>
              <a:rPr lang="en-GB" sz="1300" dirty="0" err="1">
                <a:latin typeface="Lucida Sans" panose="020B0602030504020204" pitchFamily="34" charset="0"/>
              </a:rPr>
              <a:t>Sadruddin</a:t>
            </a:r>
            <a:r>
              <a:rPr lang="en-GB" sz="1300" dirty="0">
                <a:latin typeface="Lucida Sans" panose="020B0602030504020204" pitchFamily="34" charset="0"/>
              </a:rPr>
              <a:t>, </a:t>
            </a:r>
            <a:r>
              <a:rPr lang="en-GB" sz="1300" dirty="0" smtClean="0">
                <a:latin typeface="Lucida Sans" panose="020B0602030504020204" pitchFamily="34" charset="0"/>
              </a:rPr>
              <a:t>A.F. et al. (2019 ‘How </a:t>
            </a:r>
            <a:r>
              <a:rPr lang="en-GB" sz="1300" dirty="0">
                <a:latin typeface="Lucida Sans" panose="020B0602030504020204" pitchFamily="34" charset="0"/>
              </a:rPr>
              <a:t>do grandparents influence child health and development? A systematic </a:t>
            </a:r>
            <a:r>
              <a:rPr lang="en-GB" sz="1300" dirty="0" err="1" smtClean="0">
                <a:latin typeface="Lucida Sans" panose="020B0602030504020204" pitchFamily="34" charset="0"/>
              </a:rPr>
              <a:t>review’,</a:t>
            </a:r>
            <a:r>
              <a:rPr lang="en-GB" sz="1300" i="1" dirty="0" err="1" smtClean="0">
                <a:latin typeface="Lucida Sans" panose="020B0602030504020204" pitchFamily="34" charset="0"/>
              </a:rPr>
              <a:t>Social</a:t>
            </a:r>
            <a:r>
              <a:rPr lang="en-GB" sz="1300" i="1" dirty="0" smtClean="0">
                <a:latin typeface="Lucida Sans" panose="020B0602030504020204" pitchFamily="34" charset="0"/>
              </a:rPr>
              <a:t> </a:t>
            </a:r>
            <a:r>
              <a:rPr lang="en-GB" sz="1300" i="1" dirty="0">
                <a:latin typeface="Lucida Sans" panose="020B0602030504020204" pitchFamily="34" charset="0"/>
              </a:rPr>
              <a:t>Science &amp; Medicine</a:t>
            </a:r>
            <a:r>
              <a:rPr lang="en-GB" sz="1300" dirty="0">
                <a:latin typeface="Lucida Sans" panose="020B0602030504020204" pitchFamily="34" charset="0"/>
              </a:rPr>
              <a:t>, </a:t>
            </a:r>
            <a:r>
              <a:rPr lang="en-GB" sz="1300" dirty="0" smtClean="0">
                <a:latin typeface="Lucida Sans" panose="020B0602030504020204" pitchFamily="34" charset="0"/>
              </a:rPr>
              <a:t>239</a:t>
            </a:r>
            <a:r>
              <a:rPr lang="en-GB" sz="1300" dirty="0">
                <a:latin typeface="Lucida Sans" panose="020B0602030504020204" pitchFamily="34" charset="0"/>
              </a:rPr>
              <a:t>.</a:t>
            </a:r>
            <a:endParaRPr lang="en-GB" altLang="cy-GB" sz="1300" dirty="0" smtClean="0">
              <a:solidFill>
                <a:srgbClr val="000000"/>
              </a:solidFill>
              <a:latin typeface="Lucida Sans" pitchFamily="34" charset="0"/>
            </a:endParaRPr>
          </a:p>
          <a:p>
            <a:pPr eaLnBrk="1" hangingPunct="1">
              <a:lnSpc>
                <a:spcPct val="80000"/>
              </a:lnSpc>
              <a:buFontTx/>
              <a:buNone/>
              <a:defRPr/>
            </a:pPr>
            <a:r>
              <a:rPr lang="en-GB" altLang="cy-GB" sz="1400" dirty="0">
                <a:solidFill>
                  <a:srgbClr val="000000"/>
                </a:solidFill>
                <a:latin typeface="Lucida Sans" pitchFamily="34" charset="0"/>
              </a:rPr>
              <a:t>Sebastian, S., </a:t>
            </a:r>
            <a:r>
              <a:rPr lang="en-GB" altLang="cy-GB" sz="1400" dirty="0" err="1">
                <a:solidFill>
                  <a:srgbClr val="000000"/>
                </a:solidFill>
                <a:latin typeface="Lucida Sans" pitchFamily="34" charset="0"/>
              </a:rPr>
              <a:t>Chengappa</a:t>
            </a:r>
            <a:r>
              <a:rPr lang="en-GB" altLang="cy-GB" sz="1400" dirty="0">
                <a:solidFill>
                  <a:srgbClr val="000000"/>
                </a:solidFill>
                <a:latin typeface="Lucida Sans" pitchFamily="34" charset="0"/>
              </a:rPr>
              <a:t>, S. and </a:t>
            </a:r>
            <a:r>
              <a:rPr lang="en-GB" altLang="cy-GB" sz="1400" dirty="0" err="1">
                <a:solidFill>
                  <a:srgbClr val="000000"/>
                </a:solidFill>
                <a:latin typeface="Lucida Sans" pitchFamily="34" charset="0"/>
              </a:rPr>
              <a:t>Ballraj</a:t>
            </a:r>
            <a:r>
              <a:rPr lang="en-GB" altLang="cy-GB" sz="1400" dirty="0">
                <a:solidFill>
                  <a:srgbClr val="000000"/>
                </a:solidFill>
                <a:latin typeface="Lucida Sans" pitchFamily="34" charset="0"/>
              </a:rPr>
              <a:t>, </a:t>
            </a:r>
            <a:r>
              <a:rPr lang="en-GB" altLang="cy-GB" sz="1400" dirty="0" smtClean="0">
                <a:solidFill>
                  <a:srgbClr val="000000"/>
                </a:solidFill>
                <a:latin typeface="Lucida Sans" pitchFamily="34" charset="0"/>
              </a:rPr>
              <a:t>A. (2012) ‘Language </a:t>
            </a:r>
            <a:r>
              <a:rPr lang="en-GB" altLang="cy-GB" sz="1400" dirty="0">
                <a:solidFill>
                  <a:srgbClr val="000000"/>
                </a:solidFill>
                <a:latin typeface="Lucida Sans" pitchFamily="34" charset="0"/>
              </a:rPr>
              <a:t>Learning Disability in Identical </a:t>
            </a:r>
            <a:r>
              <a:rPr lang="en-GB" altLang="cy-GB" sz="1400" dirty="0" smtClean="0">
                <a:solidFill>
                  <a:srgbClr val="000000"/>
                </a:solidFill>
                <a:latin typeface="Lucida Sans" pitchFamily="34" charset="0"/>
              </a:rPr>
              <a:t>Twins,’ </a:t>
            </a:r>
            <a:r>
              <a:rPr lang="en-GB" altLang="cy-GB" sz="1400" i="1" dirty="0">
                <a:solidFill>
                  <a:srgbClr val="000000"/>
                </a:solidFill>
                <a:latin typeface="Lucida Sans" pitchFamily="34" charset="0"/>
              </a:rPr>
              <a:t>Language in India, </a:t>
            </a:r>
            <a:r>
              <a:rPr lang="en-GB" altLang="cy-GB" sz="1400" dirty="0" smtClean="0">
                <a:solidFill>
                  <a:srgbClr val="000000"/>
                </a:solidFill>
                <a:latin typeface="Lucida Sans" pitchFamily="34" charset="0"/>
              </a:rPr>
              <a:t>12, 7, pp. 580-584</a:t>
            </a:r>
            <a:r>
              <a:rPr lang="en-GB" altLang="cy-GB" sz="1400" dirty="0" smtClean="0">
                <a:solidFill>
                  <a:srgbClr val="000000"/>
                </a:solidFill>
                <a:latin typeface="Lucida Sans" pitchFamily="34" charset="0"/>
              </a:rPr>
              <a:t>.</a:t>
            </a:r>
          </a:p>
          <a:p>
            <a:pPr>
              <a:lnSpc>
                <a:spcPct val="80000"/>
              </a:lnSpc>
              <a:buNone/>
              <a:defRPr/>
            </a:pPr>
            <a:r>
              <a:rPr lang="en-GB" altLang="cy-GB" sz="1400" dirty="0" err="1" smtClean="0">
                <a:solidFill>
                  <a:srgbClr val="000000"/>
                </a:solidFill>
                <a:latin typeface="Lucida Sans" pitchFamily="34" charset="0"/>
              </a:rPr>
              <a:t>Soderstrom</a:t>
            </a:r>
            <a:r>
              <a:rPr lang="en-GB" altLang="cy-GB" sz="1400" dirty="0" smtClean="0">
                <a:solidFill>
                  <a:srgbClr val="000000"/>
                </a:solidFill>
                <a:latin typeface="Lucida Sans" pitchFamily="34" charset="0"/>
              </a:rPr>
              <a:t>, M. and </a:t>
            </a:r>
            <a:r>
              <a:rPr lang="en-GB" altLang="cy-GB" sz="1400" dirty="0" err="1" smtClean="0">
                <a:solidFill>
                  <a:srgbClr val="000000"/>
                </a:solidFill>
                <a:latin typeface="Lucida Sans" pitchFamily="34" charset="0"/>
              </a:rPr>
              <a:t>Wittebolle</a:t>
            </a:r>
            <a:r>
              <a:rPr lang="en-GB" altLang="cy-GB" sz="1400" dirty="0" smtClean="0">
                <a:solidFill>
                  <a:srgbClr val="000000"/>
                </a:solidFill>
                <a:latin typeface="Lucida Sans" pitchFamily="34" charset="0"/>
              </a:rPr>
              <a:t>, K. </a:t>
            </a:r>
            <a:r>
              <a:rPr lang="en-GB" altLang="cy-GB" sz="1400" dirty="0">
                <a:solidFill>
                  <a:srgbClr val="000000"/>
                </a:solidFill>
                <a:latin typeface="Lucida Sans" pitchFamily="34" charset="0"/>
              </a:rPr>
              <a:t>(2013) ‘When Do Caregivers Talk? The Influences of Activity and Time of Day on Caregiver Speech and Child Vocalizations in Two Childcare Environments</a:t>
            </a:r>
            <a:r>
              <a:rPr lang="en-GB" altLang="cy-GB" sz="1400" dirty="0" smtClean="0">
                <a:solidFill>
                  <a:srgbClr val="000000"/>
                </a:solidFill>
                <a:latin typeface="Lucida Sans" pitchFamily="34" charset="0"/>
              </a:rPr>
              <a:t>’, </a:t>
            </a:r>
            <a:r>
              <a:rPr lang="en-GB" altLang="cy-GB" sz="1400" i="1" dirty="0" err="1" smtClean="0">
                <a:solidFill>
                  <a:srgbClr val="000000"/>
                </a:solidFill>
                <a:latin typeface="Lucida Sans" pitchFamily="34" charset="0"/>
              </a:rPr>
              <a:t>PloS</a:t>
            </a:r>
            <a:r>
              <a:rPr lang="en-GB" altLang="cy-GB" sz="1400" i="1" dirty="0" smtClean="0">
                <a:solidFill>
                  <a:srgbClr val="000000"/>
                </a:solidFill>
                <a:latin typeface="Lucida Sans" pitchFamily="34" charset="0"/>
              </a:rPr>
              <a:t> </a:t>
            </a:r>
            <a:r>
              <a:rPr lang="en-GB" altLang="cy-GB" sz="1400" i="1" dirty="0">
                <a:solidFill>
                  <a:srgbClr val="000000"/>
                </a:solidFill>
                <a:latin typeface="Lucida Sans" pitchFamily="34" charset="0"/>
              </a:rPr>
              <a:t>one</a:t>
            </a:r>
            <a:r>
              <a:rPr lang="en-GB" altLang="cy-GB" sz="1400" dirty="0">
                <a:solidFill>
                  <a:srgbClr val="000000"/>
                </a:solidFill>
                <a:latin typeface="Lucida Sans" pitchFamily="34" charset="0"/>
              </a:rPr>
              <a:t>, 8(11</a:t>
            </a:r>
            <a:r>
              <a:rPr lang="en-GB" altLang="cy-GB" sz="1400" dirty="0" smtClean="0">
                <a:solidFill>
                  <a:srgbClr val="000000"/>
                </a:solidFill>
                <a:latin typeface="Lucida Sans" pitchFamily="34" charset="0"/>
              </a:rPr>
              <a:t>).</a:t>
            </a:r>
            <a:endParaRPr lang="en-GB" altLang="cy-GB" sz="1400" dirty="0" smtClean="0">
              <a:solidFill>
                <a:srgbClr val="000000"/>
              </a:solidFill>
              <a:latin typeface="Lucida Sans" pitchFamily="34" charset="0"/>
            </a:endParaRPr>
          </a:p>
          <a:p>
            <a:pPr>
              <a:lnSpc>
                <a:spcPct val="80000"/>
              </a:lnSpc>
              <a:buNone/>
              <a:defRPr/>
            </a:pPr>
            <a:r>
              <a:rPr lang="en-GB" altLang="cy-GB" sz="1400" dirty="0" smtClean="0">
                <a:solidFill>
                  <a:srgbClr val="000000"/>
                </a:solidFill>
                <a:latin typeface="Lucida Sans" pitchFamily="34" charset="0"/>
              </a:rPr>
              <a:t>St </a:t>
            </a:r>
            <a:r>
              <a:rPr lang="en-GB" altLang="cy-GB" sz="1400" dirty="0" err="1" smtClean="0">
                <a:solidFill>
                  <a:srgbClr val="000000"/>
                </a:solidFill>
                <a:latin typeface="Lucida Sans" pitchFamily="34" charset="0"/>
              </a:rPr>
              <a:t>Pourcain</a:t>
            </a:r>
            <a:r>
              <a:rPr lang="en-GB" altLang="cy-GB" sz="1400" dirty="0" smtClean="0">
                <a:solidFill>
                  <a:srgbClr val="000000"/>
                </a:solidFill>
                <a:latin typeface="Lucida Sans" pitchFamily="34" charset="0"/>
              </a:rPr>
              <a:t>, B. et al. </a:t>
            </a:r>
            <a:r>
              <a:rPr lang="en-GB" altLang="cy-GB" sz="1400" dirty="0">
                <a:solidFill>
                  <a:srgbClr val="000000"/>
                </a:solidFill>
                <a:latin typeface="Lucida Sans" pitchFamily="34" charset="0"/>
              </a:rPr>
              <a:t>(2014) ‘Common variation near ROBO2 is associated with expressive vocabulary in </a:t>
            </a:r>
            <a:r>
              <a:rPr lang="en-GB" altLang="cy-GB" sz="1400" dirty="0" smtClean="0">
                <a:solidFill>
                  <a:srgbClr val="000000"/>
                </a:solidFill>
                <a:latin typeface="Lucida Sans" pitchFamily="34" charset="0"/>
              </a:rPr>
              <a:t>infancy’, </a:t>
            </a:r>
            <a:r>
              <a:rPr lang="en-GB" altLang="cy-GB" sz="1400" i="1" dirty="0" smtClean="0">
                <a:solidFill>
                  <a:srgbClr val="000000"/>
                </a:solidFill>
                <a:latin typeface="Lucida Sans" pitchFamily="34" charset="0"/>
              </a:rPr>
              <a:t>Nature Communications, </a:t>
            </a:r>
            <a:r>
              <a:rPr lang="en-GB" altLang="cy-GB" sz="1400" dirty="0" smtClean="0">
                <a:solidFill>
                  <a:srgbClr val="000000"/>
                </a:solidFill>
                <a:latin typeface="Lucida Sans" pitchFamily="34" charset="0"/>
              </a:rPr>
              <a:t>4831.</a:t>
            </a:r>
          </a:p>
          <a:p>
            <a:pPr>
              <a:lnSpc>
                <a:spcPct val="80000"/>
              </a:lnSpc>
              <a:buNone/>
              <a:defRPr/>
            </a:pPr>
            <a:r>
              <a:rPr lang="en-GB" altLang="cy-GB" sz="1400" dirty="0" err="1" smtClean="0">
                <a:solidFill>
                  <a:srgbClr val="000000"/>
                </a:solidFill>
                <a:latin typeface="Lucida Sans" pitchFamily="34" charset="0"/>
              </a:rPr>
              <a:t>Sunyer</a:t>
            </a:r>
            <a:r>
              <a:rPr lang="en-GB" altLang="cy-GB" sz="1400" dirty="0" smtClean="0">
                <a:solidFill>
                  <a:srgbClr val="000000"/>
                </a:solidFill>
                <a:latin typeface="Lucida Sans" pitchFamily="34" charset="0"/>
              </a:rPr>
              <a:t>, J. </a:t>
            </a:r>
            <a:r>
              <a:rPr lang="en-GB" altLang="cy-GB" sz="1400" dirty="0">
                <a:solidFill>
                  <a:srgbClr val="000000"/>
                </a:solidFill>
                <a:latin typeface="Lucida Sans" pitchFamily="34" charset="0"/>
              </a:rPr>
              <a:t>et al., (2015) ‘Traffic-related Air Pollution and Attention in Primary School </a:t>
            </a:r>
            <a:r>
              <a:rPr lang="en-GB" altLang="cy-GB" sz="1400" dirty="0" smtClean="0">
                <a:solidFill>
                  <a:srgbClr val="000000"/>
                </a:solidFill>
                <a:latin typeface="Lucida Sans" pitchFamily="34" charset="0"/>
              </a:rPr>
              <a:t>Children’, </a:t>
            </a:r>
            <a:r>
              <a:rPr lang="en-GB" altLang="cy-GB" sz="1400" i="1" dirty="0" smtClean="0">
                <a:solidFill>
                  <a:srgbClr val="000000"/>
                </a:solidFill>
                <a:latin typeface="Lucida Sans" pitchFamily="34" charset="0"/>
              </a:rPr>
              <a:t>Epidemiology, </a:t>
            </a:r>
            <a:r>
              <a:rPr lang="en-GB" altLang="cy-GB" sz="1400" dirty="0" smtClean="0">
                <a:solidFill>
                  <a:srgbClr val="000000"/>
                </a:solidFill>
                <a:latin typeface="Lucida Sans" pitchFamily="34" charset="0"/>
              </a:rPr>
              <a:t>28(2), pp. 181-189.</a:t>
            </a:r>
          </a:p>
          <a:p>
            <a:pPr>
              <a:lnSpc>
                <a:spcPct val="80000"/>
              </a:lnSpc>
              <a:buNone/>
              <a:defRPr/>
            </a:pPr>
            <a:r>
              <a:rPr lang="en-GB" altLang="cy-GB" sz="1400" dirty="0" smtClean="0">
                <a:solidFill>
                  <a:srgbClr val="000000"/>
                </a:solidFill>
                <a:latin typeface="Lucida Sans" pitchFamily="34" charset="0"/>
              </a:rPr>
              <a:t>The </a:t>
            </a:r>
            <a:r>
              <a:rPr lang="en-GB" altLang="cy-GB" sz="1400" dirty="0" err="1" smtClean="0">
                <a:solidFill>
                  <a:srgbClr val="000000"/>
                </a:solidFill>
                <a:latin typeface="Lucida Sans" pitchFamily="34" charset="0"/>
              </a:rPr>
              <a:t>Borgen</a:t>
            </a:r>
            <a:r>
              <a:rPr lang="en-GB" altLang="cy-GB" sz="1400" dirty="0">
                <a:solidFill>
                  <a:srgbClr val="000000"/>
                </a:solidFill>
                <a:latin typeface="Lucida Sans" pitchFamily="34" charset="0"/>
              </a:rPr>
              <a:t> Project (2015) </a:t>
            </a:r>
            <a:r>
              <a:rPr lang="en-GB" altLang="cy-GB" sz="1400" i="1" dirty="0" smtClean="0">
                <a:solidFill>
                  <a:srgbClr val="000000"/>
                </a:solidFill>
                <a:latin typeface="Lucida Sans" pitchFamily="34" charset="0"/>
              </a:rPr>
              <a:t>How poverty </a:t>
            </a:r>
            <a:r>
              <a:rPr lang="en-GB" altLang="cy-GB" sz="1400" i="1" dirty="0" err="1" smtClean="0">
                <a:solidFill>
                  <a:srgbClr val="000000"/>
                </a:solidFill>
                <a:latin typeface="Lucida Sans" pitchFamily="34" charset="0"/>
              </a:rPr>
              <a:t>affectts</a:t>
            </a:r>
            <a:r>
              <a:rPr lang="en-GB" altLang="cy-GB" sz="1400" i="1" dirty="0" smtClean="0">
                <a:solidFill>
                  <a:srgbClr val="000000"/>
                </a:solidFill>
                <a:latin typeface="Lucida Sans" pitchFamily="34" charset="0"/>
              </a:rPr>
              <a:t> children’s language skills</a:t>
            </a:r>
            <a:r>
              <a:rPr lang="en-GB" altLang="cy-GB" sz="1400" dirty="0" smtClean="0">
                <a:solidFill>
                  <a:srgbClr val="000000"/>
                </a:solidFill>
                <a:latin typeface="Lucida Sans" pitchFamily="34" charset="0"/>
              </a:rPr>
              <a:t>. </a:t>
            </a:r>
            <a:r>
              <a:rPr lang="en-GB" altLang="cy-GB" sz="1400" dirty="0">
                <a:solidFill>
                  <a:srgbClr val="000000"/>
                </a:solidFill>
                <a:latin typeface="Lucida Sans" pitchFamily="34" charset="0"/>
              </a:rPr>
              <a:t>Available at: </a:t>
            </a:r>
            <a:r>
              <a:rPr lang="en-GB" altLang="cy-GB" sz="1400" dirty="0">
                <a:solidFill>
                  <a:srgbClr val="000000"/>
                </a:solidFill>
                <a:latin typeface="Lucida Sans" pitchFamily="34" charset="0"/>
                <a:hlinkClick r:id="rId7"/>
              </a:rPr>
              <a:t>https://borgenproject.org/poverty-affects-childrens-language-skills/#:~:text=Decades%20worth%20of%20research%20has,on%20standardized%20language%20development%20tests</a:t>
            </a:r>
            <a:r>
              <a:rPr lang="en-GB" altLang="cy-GB" sz="1400" dirty="0">
                <a:solidFill>
                  <a:srgbClr val="000000"/>
                </a:solidFill>
                <a:latin typeface="Lucida Sans" pitchFamily="34" charset="0"/>
              </a:rPr>
              <a:t>. [Accessed: </a:t>
            </a:r>
            <a:r>
              <a:rPr lang="en-GB" altLang="cy-GB" sz="1400" dirty="0" smtClean="0">
                <a:solidFill>
                  <a:srgbClr val="000000"/>
                </a:solidFill>
                <a:latin typeface="Lucida Sans" pitchFamily="34" charset="0"/>
              </a:rPr>
              <a:t>November 1 2020].</a:t>
            </a:r>
            <a:endParaRPr lang="en-GB" altLang="cy-GB" sz="1400" dirty="0">
              <a:solidFill>
                <a:srgbClr val="000000"/>
              </a:solidFill>
              <a:latin typeface="Lucida Sans" pitchFamily="34" charset="0"/>
            </a:endParaRPr>
          </a:p>
          <a:p>
            <a:pPr>
              <a:lnSpc>
                <a:spcPct val="80000"/>
              </a:lnSpc>
              <a:buNone/>
              <a:defRPr/>
            </a:pPr>
            <a:endParaRPr lang="en-GB" altLang="cy-GB" sz="1400" dirty="0" smtClean="0">
              <a:solidFill>
                <a:srgbClr val="000000"/>
              </a:solidFill>
              <a:latin typeface="Lucida Sans" pitchFamily="34" charset="0"/>
            </a:endParaRPr>
          </a:p>
        </p:txBody>
      </p:sp>
    </p:spTree>
    <p:extLst>
      <p:ext uri="{BB962C8B-B14F-4D97-AF65-F5344CB8AC3E}">
        <p14:creationId xmlns:p14="http://schemas.microsoft.com/office/powerpoint/2010/main" val="728242731"/>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457200" y="274639"/>
            <a:ext cx="8229600" cy="634082"/>
          </a:xfrm>
        </p:spPr>
        <p:txBody>
          <a:bodyPr>
            <a:normAutofit fontScale="90000"/>
          </a:bodyPr>
          <a:lstStyle/>
          <a:p>
            <a:pPr algn="l"/>
            <a:r>
              <a:rPr lang="en-GB" altLang="cy-GB" sz="2400" dirty="0" err="1" smtClean="0">
                <a:latin typeface="Lucida Sans" panose="020B0602030504020204" pitchFamily="34" charset="0"/>
              </a:rPr>
              <a:t>Cyfeiriadau</a:t>
            </a:r>
            <a:r>
              <a:rPr lang="en-GB" altLang="cy-GB" sz="2400" dirty="0" smtClean="0">
                <a:latin typeface="Lucida Sans" panose="020B0602030504020204" pitchFamily="34" charset="0"/>
              </a:rPr>
              <a:t/>
            </a:r>
            <a:br>
              <a:rPr lang="en-GB" altLang="cy-GB" sz="2400" dirty="0" smtClean="0">
                <a:latin typeface="Lucida Sans" panose="020B0602030504020204" pitchFamily="34" charset="0"/>
              </a:rPr>
            </a:br>
            <a:r>
              <a:rPr lang="en-GB" altLang="cy-GB" sz="2400" dirty="0" smtClean="0">
                <a:solidFill>
                  <a:srgbClr val="0000FF"/>
                </a:solidFill>
                <a:latin typeface="Lucida Sans" panose="020B0602030504020204" pitchFamily="34" charset="0"/>
              </a:rPr>
              <a:t>References</a:t>
            </a:r>
            <a:endParaRPr lang="cy-GB" altLang="cy-GB" sz="2400" dirty="0" smtClean="0">
              <a:solidFill>
                <a:srgbClr val="0000FF"/>
              </a:solidFill>
              <a:latin typeface="Lucida Sans" panose="020B0602030504020204" pitchFamily="34" charset="0"/>
            </a:endParaRPr>
          </a:p>
        </p:txBody>
      </p:sp>
      <p:sp>
        <p:nvSpPr>
          <p:cNvPr id="16387" name="Content Placeholder 4"/>
          <p:cNvSpPr>
            <a:spLocks noGrp="1"/>
          </p:cNvSpPr>
          <p:nvPr>
            <p:ph idx="1"/>
          </p:nvPr>
        </p:nvSpPr>
        <p:spPr>
          <a:xfrm>
            <a:off x="457200" y="1052736"/>
            <a:ext cx="8435975" cy="4680520"/>
          </a:xfrm>
        </p:spPr>
        <p:txBody>
          <a:bodyPr>
            <a:normAutofit/>
          </a:bodyPr>
          <a:lstStyle/>
          <a:p>
            <a:pPr marL="0" indent="0">
              <a:buFontTx/>
              <a:buNone/>
              <a:defRPr/>
            </a:pPr>
            <a:r>
              <a:rPr lang="en-GB" altLang="cy-GB" sz="1400" dirty="0">
                <a:solidFill>
                  <a:srgbClr val="000000"/>
                </a:solidFill>
                <a:latin typeface="Lucida Sans" pitchFamily="34" charset="0"/>
              </a:rPr>
              <a:t>Welsh Government (2020) </a:t>
            </a:r>
            <a:r>
              <a:rPr lang="en-GB" altLang="cy-GB" sz="1400" i="1" dirty="0">
                <a:solidFill>
                  <a:srgbClr val="000000"/>
                </a:solidFill>
                <a:latin typeface="Lucida Sans" pitchFamily="34" charset="0"/>
              </a:rPr>
              <a:t>Talk with </a:t>
            </a:r>
            <a:r>
              <a:rPr lang="en-GB" altLang="cy-GB" sz="1400" i="1" dirty="0" smtClean="0">
                <a:solidFill>
                  <a:srgbClr val="000000"/>
                </a:solidFill>
                <a:latin typeface="Lucida Sans" pitchFamily="34" charset="0"/>
              </a:rPr>
              <a:t>me</a:t>
            </a:r>
            <a:r>
              <a:rPr lang="en-GB" altLang="cy-GB" sz="1400" dirty="0" smtClean="0">
                <a:solidFill>
                  <a:srgbClr val="000000"/>
                </a:solidFill>
                <a:latin typeface="Lucida Sans" pitchFamily="34" charset="0"/>
              </a:rPr>
              <a:t>. </a:t>
            </a:r>
            <a:r>
              <a:rPr lang="en-GB" altLang="cy-GB" sz="1400" dirty="0">
                <a:solidFill>
                  <a:srgbClr val="000000"/>
                </a:solidFill>
                <a:latin typeface="Lucida Sans" pitchFamily="34" charset="0"/>
              </a:rPr>
              <a:t>Available at: </a:t>
            </a:r>
            <a:r>
              <a:rPr lang="en-GB" altLang="cy-GB" sz="1400" dirty="0">
                <a:solidFill>
                  <a:srgbClr val="000000"/>
                </a:solidFill>
                <a:latin typeface="Lucida Sans" pitchFamily="34" charset="0"/>
                <a:hlinkClick r:id="rId3"/>
              </a:rPr>
              <a:t>https://</a:t>
            </a:r>
            <a:r>
              <a:rPr lang="en-GB" altLang="cy-GB" sz="1400" dirty="0" smtClean="0">
                <a:solidFill>
                  <a:srgbClr val="000000"/>
                </a:solidFill>
                <a:latin typeface="Lucida Sans" pitchFamily="34" charset="0"/>
                <a:hlinkClick r:id="rId3"/>
              </a:rPr>
              <a:t>gov.wales/sites/default/files/consultations/2020-01/speech-language-consultation-document.pdf</a:t>
            </a:r>
            <a:r>
              <a:rPr lang="en-GB" altLang="cy-GB" sz="1400" dirty="0" smtClean="0">
                <a:solidFill>
                  <a:srgbClr val="000000"/>
                </a:solidFill>
                <a:latin typeface="Lucida Sans" pitchFamily="34" charset="0"/>
              </a:rPr>
              <a:t> [Available at: November 1 2020].</a:t>
            </a:r>
            <a:endParaRPr lang="en-GB" altLang="cy-GB" sz="1400" dirty="0">
              <a:solidFill>
                <a:srgbClr val="000000"/>
              </a:solidFill>
              <a:latin typeface="Lucida Sans" pitchFamily="34" charset="0"/>
            </a:endParaRPr>
          </a:p>
          <a:p>
            <a:pPr>
              <a:lnSpc>
                <a:spcPct val="80000"/>
              </a:lnSpc>
              <a:buNone/>
              <a:defRPr/>
            </a:pPr>
            <a:r>
              <a:rPr lang="en-GB" altLang="cy-GB" sz="1400" dirty="0" err="1" smtClean="0">
                <a:solidFill>
                  <a:srgbClr val="000000"/>
                </a:solidFill>
                <a:latin typeface="Lucida Sans" pitchFamily="34" charset="0"/>
              </a:rPr>
              <a:t>Winstanley</a:t>
            </a:r>
            <a:r>
              <a:rPr lang="en-GB" altLang="cy-GB" sz="1400" dirty="0" smtClean="0">
                <a:solidFill>
                  <a:srgbClr val="000000"/>
                </a:solidFill>
                <a:latin typeface="Lucida Sans" pitchFamily="34" charset="0"/>
              </a:rPr>
              <a:t>, M. </a:t>
            </a:r>
            <a:r>
              <a:rPr lang="en-GB" altLang="cy-GB" sz="1400" dirty="0">
                <a:solidFill>
                  <a:srgbClr val="000000"/>
                </a:solidFill>
                <a:latin typeface="Lucida Sans" pitchFamily="34" charset="0"/>
              </a:rPr>
              <a:t>et al., (2018) ‘More or less likely to offend? Young adults with a history of identified developmental language </a:t>
            </a:r>
            <a:r>
              <a:rPr lang="en-GB" altLang="cy-GB" sz="1400" dirty="0" smtClean="0">
                <a:solidFill>
                  <a:srgbClr val="000000"/>
                </a:solidFill>
                <a:latin typeface="Lucida Sans" pitchFamily="34" charset="0"/>
              </a:rPr>
              <a:t>disorders</a:t>
            </a:r>
            <a:r>
              <a:rPr lang="en-GB" altLang="cy-GB" sz="1400" dirty="0">
                <a:solidFill>
                  <a:srgbClr val="000000"/>
                </a:solidFill>
                <a:latin typeface="Lucida Sans" pitchFamily="34" charset="0"/>
              </a:rPr>
              <a:t>’,</a:t>
            </a:r>
            <a:r>
              <a:rPr lang="en-GB" altLang="cy-GB" sz="1400" i="1" dirty="0">
                <a:solidFill>
                  <a:srgbClr val="000000"/>
                </a:solidFill>
                <a:latin typeface="Lucida Sans" pitchFamily="34" charset="0"/>
              </a:rPr>
              <a:t> International Journal of Language &amp; Communication </a:t>
            </a:r>
            <a:r>
              <a:rPr lang="en-GB" altLang="cy-GB" sz="1400" i="1" dirty="0" smtClean="0">
                <a:solidFill>
                  <a:srgbClr val="000000"/>
                </a:solidFill>
                <a:latin typeface="Lucida Sans" pitchFamily="34" charset="0"/>
              </a:rPr>
              <a:t>Disorders</a:t>
            </a:r>
            <a:r>
              <a:rPr lang="en-GB" altLang="cy-GB" sz="1400" i="1" dirty="0">
                <a:solidFill>
                  <a:srgbClr val="000000"/>
                </a:solidFill>
                <a:latin typeface="Lucida Sans" pitchFamily="34" charset="0"/>
              </a:rPr>
              <a:t>, </a:t>
            </a:r>
            <a:r>
              <a:rPr lang="en-GB" altLang="cy-GB" sz="1400" dirty="0">
                <a:solidFill>
                  <a:srgbClr val="000000"/>
                </a:solidFill>
                <a:latin typeface="Lucida Sans" pitchFamily="34" charset="0"/>
              </a:rPr>
              <a:t>53(2</a:t>
            </a:r>
            <a:r>
              <a:rPr lang="en-GB" altLang="cy-GB" sz="1400" dirty="0" smtClean="0">
                <a:solidFill>
                  <a:srgbClr val="000000"/>
                </a:solidFill>
                <a:latin typeface="Lucida Sans" pitchFamily="34" charset="0"/>
              </a:rPr>
              <a:t>), pp. </a:t>
            </a:r>
            <a:r>
              <a:rPr lang="en-GB" altLang="cy-GB" sz="1400" dirty="0">
                <a:solidFill>
                  <a:srgbClr val="000000"/>
                </a:solidFill>
                <a:latin typeface="Lucida Sans" pitchFamily="34" charset="0"/>
              </a:rPr>
              <a:t>256–270</a:t>
            </a:r>
            <a:r>
              <a:rPr lang="en-GB" altLang="cy-GB" sz="1400" dirty="0" smtClean="0">
                <a:solidFill>
                  <a:srgbClr val="000000"/>
                </a:solidFill>
                <a:latin typeface="Lucida Sans" pitchFamily="34" charset="0"/>
              </a:rPr>
              <a:t>.</a:t>
            </a:r>
          </a:p>
          <a:p>
            <a:pPr>
              <a:lnSpc>
                <a:spcPct val="80000"/>
              </a:lnSpc>
              <a:buNone/>
              <a:defRPr/>
            </a:pPr>
            <a:r>
              <a:rPr lang="en-GB" altLang="cy-GB" sz="1400" dirty="0" smtClean="0">
                <a:solidFill>
                  <a:srgbClr val="000000"/>
                </a:solidFill>
                <a:latin typeface="Lucida Sans" pitchFamily="34" charset="0"/>
              </a:rPr>
              <a:t>Wright, M. (2020</a:t>
            </a:r>
            <a:r>
              <a:rPr lang="en-GB" altLang="cy-GB" sz="1400" dirty="0">
                <a:solidFill>
                  <a:srgbClr val="000000"/>
                </a:solidFill>
                <a:latin typeface="Lucida Sans" pitchFamily="34" charset="0"/>
              </a:rPr>
              <a:t>) </a:t>
            </a:r>
            <a:r>
              <a:rPr lang="en-GB" altLang="cy-GB" sz="1400" i="1" dirty="0" smtClean="0">
                <a:solidFill>
                  <a:srgbClr val="000000"/>
                </a:solidFill>
                <a:latin typeface="Lucida Sans" pitchFamily="34" charset="0"/>
              </a:rPr>
              <a:t>Gene-environment interplay In early life </a:t>
            </a:r>
            <a:r>
              <a:rPr lang="en-GB" altLang="cy-GB" sz="1400" i="1" dirty="0">
                <a:solidFill>
                  <a:srgbClr val="000000"/>
                </a:solidFill>
                <a:latin typeface="Lucida Sans" pitchFamily="34" charset="0"/>
              </a:rPr>
              <a:t>cognitive development. </a:t>
            </a:r>
            <a:r>
              <a:rPr lang="en-GB" altLang="cy-GB" sz="1400" dirty="0">
                <a:solidFill>
                  <a:srgbClr val="000000"/>
                </a:solidFill>
                <a:latin typeface="Lucida Sans" pitchFamily="34" charset="0"/>
                <a:hlinkClick r:id="rId4"/>
              </a:rPr>
              <a:t>https://</a:t>
            </a:r>
            <a:r>
              <a:rPr lang="en-GB" altLang="cy-GB" sz="1400" dirty="0" smtClean="0">
                <a:solidFill>
                  <a:srgbClr val="000000"/>
                </a:solidFill>
                <a:latin typeface="Lucida Sans" pitchFamily="34" charset="0"/>
                <a:hlinkClick r:id="rId4"/>
              </a:rPr>
              <a:t>www.exchangewales.org/wp-content/uploads/sites/14/2020/10/Megan-Wright-slides.pdf</a:t>
            </a:r>
            <a:r>
              <a:rPr lang="en-GB" altLang="cy-GB" sz="1400" dirty="0" smtClean="0">
                <a:solidFill>
                  <a:srgbClr val="000000"/>
                </a:solidFill>
                <a:latin typeface="Lucida Sans" pitchFamily="34" charset="0"/>
              </a:rPr>
              <a:t> [Accessed: October 30 2020].</a:t>
            </a:r>
          </a:p>
          <a:p>
            <a:pPr eaLnBrk="1" hangingPunct="1">
              <a:lnSpc>
                <a:spcPct val="80000"/>
              </a:lnSpc>
              <a:buFontTx/>
              <a:buNone/>
              <a:defRPr/>
            </a:pPr>
            <a:r>
              <a:rPr lang="en-GB" altLang="cy-GB" sz="1400" dirty="0" smtClean="0">
                <a:solidFill>
                  <a:srgbClr val="000000"/>
                </a:solidFill>
                <a:latin typeface="Lucida Sans" pitchFamily="34" charset="0"/>
              </a:rPr>
              <a:t>You Tube (2012a) </a:t>
            </a:r>
            <a:r>
              <a:rPr lang="en-GB" altLang="cy-GB" sz="1400" i="1" dirty="0" smtClean="0">
                <a:solidFill>
                  <a:srgbClr val="000000"/>
                </a:solidFill>
                <a:latin typeface="Lucida Sans" pitchFamily="34" charset="0"/>
              </a:rPr>
              <a:t>4 year old speaks 3 languages (English, Russian, Spanish),</a:t>
            </a:r>
            <a:r>
              <a:rPr lang="en-GB" altLang="cy-GB" sz="1400" i="1" dirty="0">
                <a:solidFill>
                  <a:srgbClr val="000000"/>
                </a:solidFill>
                <a:latin typeface="Lucida Sans" pitchFamily="34" charset="0"/>
              </a:rPr>
              <a:t> </a:t>
            </a:r>
            <a:r>
              <a:rPr lang="en-GB" altLang="cy-GB" sz="1400" dirty="0" smtClean="0">
                <a:solidFill>
                  <a:srgbClr val="000000"/>
                </a:solidFill>
                <a:latin typeface="Lucida Sans" panose="020B0602030504020204" pitchFamily="34" charset="0"/>
                <a:hlinkClick r:id="rId5"/>
              </a:rPr>
              <a:t>http://www.youtube.com/watch?v=jATItFipzBg</a:t>
            </a:r>
            <a:r>
              <a:rPr lang="en-GB" altLang="cy-GB" sz="1400" dirty="0" smtClean="0">
                <a:solidFill>
                  <a:srgbClr val="000000"/>
                </a:solidFill>
                <a:latin typeface="Lucida Sans" panose="020B0602030504020204" pitchFamily="34" charset="0"/>
              </a:rPr>
              <a:t> [Accessed: March 4 2014].</a:t>
            </a:r>
          </a:p>
          <a:p>
            <a:pPr marL="0" indent="0">
              <a:buFontTx/>
              <a:buNone/>
            </a:pPr>
            <a:r>
              <a:rPr lang="en-GB" altLang="cy-GB" sz="1400" dirty="0" smtClean="0">
                <a:solidFill>
                  <a:srgbClr val="000000"/>
                </a:solidFill>
                <a:latin typeface="Lucida Sans" panose="020B0602030504020204" pitchFamily="34" charset="0"/>
              </a:rPr>
              <a:t>You </a:t>
            </a:r>
            <a:r>
              <a:rPr lang="en-GB" altLang="cy-GB" sz="1400" dirty="0">
                <a:solidFill>
                  <a:srgbClr val="000000"/>
                </a:solidFill>
                <a:latin typeface="Lucida Sans" panose="020B0602030504020204" pitchFamily="34" charset="0"/>
              </a:rPr>
              <a:t>Tube (2010) </a:t>
            </a:r>
            <a:r>
              <a:rPr lang="en-GB" altLang="cy-GB" sz="1400" i="1" dirty="0" smtClean="0">
                <a:solidFill>
                  <a:srgbClr val="000000"/>
                </a:solidFill>
                <a:latin typeface="Lucida Sans" panose="020B0602030504020204" pitchFamily="34" charset="0"/>
              </a:rPr>
              <a:t>14 </a:t>
            </a:r>
            <a:r>
              <a:rPr lang="en-GB" altLang="cy-GB" sz="1400" i="1" dirty="0">
                <a:solidFill>
                  <a:srgbClr val="000000"/>
                </a:solidFill>
                <a:latin typeface="Lucida Sans" panose="020B0602030504020204" pitchFamily="34" charset="0"/>
              </a:rPr>
              <a:t>month old twins baby </a:t>
            </a:r>
            <a:r>
              <a:rPr lang="en-GB" altLang="cy-GB" sz="1400" i="1" dirty="0" smtClean="0">
                <a:solidFill>
                  <a:srgbClr val="000000"/>
                </a:solidFill>
                <a:latin typeface="Lucida Sans" panose="020B0602030504020204" pitchFamily="34" charset="0"/>
              </a:rPr>
              <a:t>talk,</a:t>
            </a:r>
            <a:r>
              <a:rPr lang="en-GB" altLang="cy-GB" sz="1400" i="1" dirty="0">
                <a:solidFill>
                  <a:srgbClr val="000000"/>
                </a:solidFill>
                <a:latin typeface="Lucida Sans" panose="020B0602030504020204" pitchFamily="34" charset="0"/>
              </a:rPr>
              <a:t> </a:t>
            </a:r>
            <a:r>
              <a:rPr lang="en-GB" altLang="cy-GB" sz="1400" dirty="0" smtClean="0">
                <a:solidFill>
                  <a:srgbClr val="000000"/>
                </a:solidFill>
                <a:latin typeface="Lucida Sans" panose="020B0602030504020204" pitchFamily="34" charset="0"/>
                <a:hlinkClick r:id="rId6"/>
              </a:rPr>
              <a:t>http</a:t>
            </a:r>
            <a:r>
              <a:rPr lang="en-GB" altLang="cy-GB" sz="1400" dirty="0">
                <a:solidFill>
                  <a:srgbClr val="000000"/>
                </a:solidFill>
                <a:latin typeface="Lucida Sans" panose="020B0602030504020204" pitchFamily="34" charset="0"/>
                <a:hlinkClick r:id="rId6"/>
              </a:rPr>
              <a:t>://www.youtube.com/watch?v=fsDqd5TxNTw</a:t>
            </a:r>
            <a:r>
              <a:rPr lang="en-GB" altLang="cy-GB" sz="1400" dirty="0">
                <a:solidFill>
                  <a:srgbClr val="000000"/>
                </a:solidFill>
                <a:latin typeface="Lucida Sans" panose="020B0602030504020204" pitchFamily="34" charset="0"/>
              </a:rPr>
              <a:t> [Accessed: February 21 2014].</a:t>
            </a:r>
          </a:p>
          <a:p>
            <a:pPr marL="0" indent="0">
              <a:buFontTx/>
              <a:buNone/>
            </a:pPr>
            <a:r>
              <a:rPr lang="en-GB" altLang="cy-GB" sz="1400" dirty="0">
                <a:solidFill>
                  <a:srgbClr val="000000"/>
                </a:solidFill>
                <a:latin typeface="Lucida Sans" panose="020B0602030504020204" pitchFamily="34" charset="0"/>
              </a:rPr>
              <a:t>You Tube (2012) </a:t>
            </a:r>
            <a:r>
              <a:rPr lang="en-GB" altLang="cy-GB" sz="1400" i="1" dirty="0" smtClean="0">
                <a:solidFill>
                  <a:srgbClr val="000000"/>
                </a:solidFill>
                <a:latin typeface="Lucida Sans" panose="020B0602030504020204" pitchFamily="34" charset="0"/>
              </a:rPr>
              <a:t>Example </a:t>
            </a:r>
            <a:r>
              <a:rPr lang="en-GB" altLang="cy-GB" sz="1400" i="1" dirty="0">
                <a:solidFill>
                  <a:srgbClr val="000000"/>
                </a:solidFill>
                <a:latin typeface="Lucida Sans" panose="020B0602030504020204" pitchFamily="34" charset="0"/>
              </a:rPr>
              <a:t>of language mixing (bilingual infant – 3 year old</a:t>
            </a:r>
            <a:r>
              <a:rPr lang="en-GB" altLang="cy-GB" sz="1400" i="1" dirty="0" smtClean="0">
                <a:solidFill>
                  <a:srgbClr val="000000"/>
                </a:solidFill>
                <a:latin typeface="Lucida Sans" panose="020B0602030504020204" pitchFamily="34" charset="0"/>
              </a:rPr>
              <a:t>),</a:t>
            </a:r>
            <a:r>
              <a:rPr lang="en-GB" altLang="cy-GB" sz="1400" i="1" dirty="0">
                <a:solidFill>
                  <a:srgbClr val="000000"/>
                </a:solidFill>
                <a:latin typeface="Lucida Sans" panose="020B0602030504020204" pitchFamily="34" charset="0"/>
              </a:rPr>
              <a:t> </a:t>
            </a:r>
            <a:r>
              <a:rPr lang="en-GB" altLang="cy-GB" sz="1400" dirty="0" smtClean="0">
                <a:solidFill>
                  <a:srgbClr val="000000"/>
                </a:solidFill>
                <a:latin typeface="Lucida Sans" panose="020B0602030504020204" pitchFamily="34" charset="0"/>
                <a:hlinkClick r:id="rId7"/>
              </a:rPr>
              <a:t>http</a:t>
            </a:r>
            <a:r>
              <a:rPr lang="en-GB" altLang="cy-GB" sz="1400" dirty="0">
                <a:solidFill>
                  <a:srgbClr val="000000"/>
                </a:solidFill>
                <a:latin typeface="Lucida Sans" panose="020B0602030504020204" pitchFamily="34" charset="0"/>
                <a:hlinkClick r:id="rId7"/>
              </a:rPr>
              <a:t>://www.youtube.com/watch?v=c6wW4EAYuUA</a:t>
            </a:r>
            <a:r>
              <a:rPr lang="en-GB" altLang="cy-GB" sz="1400" dirty="0">
                <a:solidFill>
                  <a:srgbClr val="000000"/>
                </a:solidFill>
                <a:latin typeface="Lucida Sans" panose="020B0602030504020204" pitchFamily="34" charset="0"/>
              </a:rPr>
              <a:t> [Accessed: March 4 2014].</a:t>
            </a:r>
          </a:p>
          <a:p>
            <a:pPr marL="0" indent="0">
              <a:buFontTx/>
              <a:buNone/>
            </a:pPr>
            <a:r>
              <a:rPr lang="en-GB" altLang="cy-GB" sz="1400" dirty="0">
                <a:solidFill>
                  <a:srgbClr val="000000"/>
                </a:solidFill>
                <a:latin typeface="Lucida Sans" panose="020B0602030504020204" pitchFamily="34" charset="0"/>
              </a:rPr>
              <a:t>You Tube (2012b) </a:t>
            </a:r>
            <a:r>
              <a:rPr lang="en-GB" altLang="cy-GB" sz="1400" i="1" dirty="0" smtClean="0">
                <a:solidFill>
                  <a:srgbClr val="000000"/>
                </a:solidFill>
                <a:latin typeface="Lucida Sans" panose="020B0602030504020204" pitchFamily="34" charset="0"/>
              </a:rPr>
              <a:t>Myths </a:t>
            </a:r>
            <a:r>
              <a:rPr lang="en-GB" altLang="cy-GB" sz="1400" i="1" dirty="0">
                <a:solidFill>
                  <a:srgbClr val="000000"/>
                </a:solidFill>
                <a:latin typeface="Lucida Sans" panose="020B0602030504020204" pitchFamily="34" charset="0"/>
              </a:rPr>
              <a:t>about bilingual </a:t>
            </a:r>
            <a:r>
              <a:rPr lang="en-GB" altLang="cy-GB" sz="1400" i="1" dirty="0" smtClean="0">
                <a:solidFill>
                  <a:srgbClr val="000000"/>
                </a:solidFill>
                <a:latin typeface="Lucida Sans" panose="020B0602030504020204" pitchFamily="34" charset="0"/>
              </a:rPr>
              <a:t>children,</a:t>
            </a:r>
            <a:r>
              <a:rPr lang="en-GB" altLang="cy-GB" sz="1400" i="1" dirty="0">
                <a:solidFill>
                  <a:srgbClr val="000000"/>
                </a:solidFill>
                <a:latin typeface="Lucida Sans" panose="020B0602030504020204" pitchFamily="34" charset="0"/>
              </a:rPr>
              <a:t> </a:t>
            </a:r>
            <a:r>
              <a:rPr lang="en-GB" altLang="cy-GB" sz="1400" dirty="0" smtClean="0">
                <a:solidFill>
                  <a:srgbClr val="000000"/>
                </a:solidFill>
                <a:latin typeface="Lucida Sans" panose="020B0602030504020204" pitchFamily="34" charset="0"/>
                <a:hlinkClick r:id="rId8"/>
              </a:rPr>
              <a:t>http</a:t>
            </a:r>
            <a:r>
              <a:rPr lang="en-GB" altLang="cy-GB" sz="1400" dirty="0">
                <a:solidFill>
                  <a:srgbClr val="000000"/>
                </a:solidFill>
                <a:latin typeface="Lucida Sans" panose="020B0602030504020204" pitchFamily="34" charset="0"/>
                <a:hlinkClick r:id="rId8"/>
              </a:rPr>
              <a:t>://www.youtube.com/watch?v=LVYhpCprtzQ</a:t>
            </a:r>
            <a:r>
              <a:rPr lang="en-GB" altLang="cy-GB" sz="1400" dirty="0">
                <a:solidFill>
                  <a:srgbClr val="000000"/>
                </a:solidFill>
                <a:latin typeface="Lucida Sans" panose="020B0602030504020204" pitchFamily="34" charset="0"/>
              </a:rPr>
              <a:t> [Accessed: March 4 2014].</a:t>
            </a:r>
            <a:endParaRPr lang="cy-GB" altLang="cy-GB" sz="1400" dirty="0">
              <a:solidFill>
                <a:srgbClr val="000000"/>
              </a:solidFill>
              <a:latin typeface="Lucida Sans" panose="020B0602030504020204" pitchFamily="34" charset="0"/>
            </a:endParaRPr>
          </a:p>
          <a:p>
            <a:pPr marL="0" indent="0">
              <a:buFontTx/>
              <a:buNone/>
            </a:pPr>
            <a:r>
              <a:rPr lang="en-GB" altLang="cy-GB" sz="1400" dirty="0">
                <a:solidFill>
                  <a:srgbClr val="000000"/>
                </a:solidFill>
                <a:latin typeface="Lucida Sans" panose="020B0602030504020204" pitchFamily="34" charset="0"/>
              </a:rPr>
              <a:t>You Tube (2011) </a:t>
            </a:r>
            <a:r>
              <a:rPr lang="en-GB" altLang="cy-GB" sz="1400" dirty="0" smtClean="0">
                <a:solidFill>
                  <a:srgbClr val="000000"/>
                </a:solidFill>
                <a:latin typeface="Lucida Sans" panose="020B0602030504020204" pitchFamily="34" charset="0"/>
              </a:rPr>
              <a:t>Talking </a:t>
            </a:r>
            <a:r>
              <a:rPr lang="en-GB" altLang="cy-GB" sz="1400" dirty="0">
                <a:solidFill>
                  <a:srgbClr val="000000"/>
                </a:solidFill>
                <a:latin typeface="Lucida Sans" panose="020B0602030504020204" pitchFamily="34" charset="0"/>
              </a:rPr>
              <a:t>twin babies</a:t>
            </a:r>
            <a:r>
              <a:rPr lang="en-GB" altLang="cy-GB" sz="1400" dirty="0" smtClean="0">
                <a:solidFill>
                  <a:srgbClr val="000000"/>
                </a:solidFill>
                <a:latin typeface="Lucida Sans" panose="020B0602030504020204" pitchFamily="34" charset="0"/>
              </a:rPr>
              <a:t>, </a:t>
            </a:r>
            <a:r>
              <a:rPr lang="en-GB" altLang="cy-GB" sz="1400" dirty="0">
                <a:solidFill>
                  <a:srgbClr val="000000"/>
                </a:solidFill>
                <a:latin typeface="Lucida Sans" panose="020B0602030504020204" pitchFamily="34" charset="0"/>
                <a:hlinkClick r:id="rId9"/>
              </a:rPr>
              <a:t>http://www.youtube.com/watch?v=_JmA2ClUvUY</a:t>
            </a:r>
            <a:r>
              <a:rPr lang="en-GB" altLang="cy-GB" sz="1400" dirty="0">
                <a:solidFill>
                  <a:srgbClr val="000000"/>
                </a:solidFill>
                <a:latin typeface="Lucida Sans" panose="020B0602030504020204" pitchFamily="34" charset="0"/>
              </a:rPr>
              <a:t> [Accessed: February 21 2014].</a:t>
            </a:r>
            <a:endParaRPr lang="cy-GB" altLang="cy-GB" sz="1400" dirty="0">
              <a:solidFill>
                <a:srgbClr val="000000"/>
              </a:solidFill>
              <a:latin typeface="Lucida Sans" panose="020B0602030504020204" pitchFamily="34" charset="0"/>
            </a:endParaRPr>
          </a:p>
          <a:p>
            <a:pPr eaLnBrk="1" hangingPunct="1">
              <a:lnSpc>
                <a:spcPct val="80000"/>
              </a:lnSpc>
              <a:buFontTx/>
              <a:buNone/>
              <a:defRPr/>
            </a:pPr>
            <a:endParaRPr lang="en-GB" altLang="cy-GB" sz="1600" dirty="0">
              <a:solidFill>
                <a:srgbClr val="000000"/>
              </a:solidFill>
              <a:latin typeface="Lucida Sans" pitchFamily="34" charset="0"/>
            </a:endParaRPr>
          </a:p>
        </p:txBody>
      </p:sp>
    </p:spTree>
    <p:extLst>
      <p:ext uri="{BB962C8B-B14F-4D97-AF65-F5344CB8AC3E}">
        <p14:creationId xmlns:p14="http://schemas.microsoft.com/office/powerpoint/2010/main" val="79556096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1501</TotalTime>
  <Words>4701</Words>
  <Application>Microsoft Office PowerPoint</Application>
  <PresentationFormat>On-screen Show (4:3)</PresentationFormat>
  <Paragraphs>615</Paragraphs>
  <Slides>57</Slides>
  <Notes>46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57</vt:i4>
      </vt:variant>
    </vt:vector>
  </HeadingPairs>
  <TitlesOfParts>
    <vt:vector size="66" baseType="lpstr">
      <vt:lpstr>ＭＳ Ｐゴシック</vt:lpstr>
      <vt:lpstr>Arial</vt:lpstr>
      <vt:lpstr>Calibri</vt:lpstr>
      <vt:lpstr>Calibri Light</vt:lpstr>
      <vt:lpstr>Lucida Sans</vt:lpstr>
      <vt:lpstr>Myriad Pro</vt:lpstr>
      <vt:lpstr>Times</vt:lpstr>
      <vt:lpstr>Times New Roman</vt:lpstr>
      <vt:lpstr>Office Theme</vt:lpstr>
      <vt:lpstr>PowerPoint Presentation</vt:lpstr>
      <vt:lpstr>Cynnwys Contents</vt:lpstr>
      <vt:lpstr>Sgiliau Cyflogadwyedd/Trosglwyddadwy Employability/Transferable Skills</vt:lpstr>
      <vt:lpstr>Adnoddau  Resources</vt:lpstr>
      <vt:lpstr>Rhaglen Ymarferydd Blynyddoedd Cynnar Early Years Practitioner programme</vt:lpstr>
      <vt:lpstr>Datblygiad iaith normadol Normative language development  (St Pourcain et al., 2014)</vt:lpstr>
      <vt:lpstr>PowerPoint Presentation</vt:lpstr>
      <vt:lpstr>Oediad iaith Language delay</vt:lpstr>
      <vt:lpstr>Oediad iaith (Llywodraeth Cymru, 2020) </vt:lpstr>
      <vt:lpstr> Language delay (Welsh Government, 2020)</vt:lpstr>
      <vt:lpstr>Ffactorau genetig Genetic factors (University of Edinburgh, 2020, no page)</vt:lpstr>
      <vt:lpstr>Ffactorau genetig Genetic factors </vt:lpstr>
      <vt:lpstr>Nam ar y clyw Hearing impairment</vt:lpstr>
      <vt:lpstr>Nam ar y clyw Hearing impairment</vt:lpstr>
      <vt:lpstr>Mathau o golled clyw mewn plant Types of hearing loss in children</vt:lpstr>
      <vt:lpstr>Clipiau fideo Video clips</vt:lpstr>
      <vt:lpstr>Ffactorau amgylcheddol Environmental factors </vt:lpstr>
      <vt:lpstr>Brodyr a chwiorydd Siblings</vt:lpstr>
      <vt:lpstr>Brodyr a Chwiorydd Siblings</vt:lpstr>
      <vt:lpstr>Brodyr a Chwiorydd Siblings</vt:lpstr>
      <vt:lpstr>Efeilliaid Twins</vt:lpstr>
      <vt:lpstr>Astudiaethau ar efeilliaid Twin studies</vt:lpstr>
      <vt:lpstr>Clipiau a thrafodaeth Clips and discussion</vt:lpstr>
      <vt:lpstr>Nifer o lyfrau Number of books</vt:lpstr>
      <vt:lpstr>CHAOS Scale</vt:lpstr>
      <vt:lpstr>CHAOS Scale</vt:lpstr>
      <vt:lpstr>Hyd hirach bwydo o’r fron Increased duration of breastfeeding</vt:lpstr>
      <vt:lpstr>Gofal plant Childcare (Soderstrom &amp; Wittebolle, 2013)</vt:lpstr>
      <vt:lpstr>Ffactorau amgylcheddol Environmental factors </vt:lpstr>
      <vt:lpstr>Agosrwydd at fannau gwyrdd Proximity to green spaces</vt:lpstr>
      <vt:lpstr>Llygredd/Dwysedd traffig Pollution/Traffic density (Sunyer et al., 2017)</vt:lpstr>
      <vt:lpstr>Cyfradd troseddu Crime rate</vt:lpstr>
      <vt:lpstr>Degradd incwm Income decile</vt:lpstr>
      <vt:lpstr>Darllen pellach Further reading</vt:lpstr>
      <vt:lpstr>Teulu Family</vt:lpstr>
      <vt:lpstr>Trafodwch... Discuss…</vt:lpstr>
      <vt:lpstr>Trafodwch... Discuss…</vt:lpstr>
      <vt:lpstr>Profiadau Experiences</vt:lpstr>
      <vt:lpstr>Amgylchedd gelyniaethus Hostile environment</vt:lpstr>
      <vt:lpstr>Affasia Aphasia</vt:lpstr>
      <vt:lpstr>Technoleg - ymchwil Technology - research</vt:lpstr>
      <vt:lpstr>Technoleg Technology</vt:lpstr>
      <vt:lpstr>Gwyliwch a thrafodwch Watch and discuss</vt:lpstr>
      <vt:lpstr>Pandemig Pandemic</vt:lpstr>
      <vt:lpstr>‘The effects of social-distancing policies on children’s language development, sleep and executive functions’</vt:lpstr>
      <vt:lpstr>Canlyniadau yn cael eu dadansoddi nawr….. Results are being analysed now…</vt:lpstr>
      <vt:lpstr>Dwyieithrwydd Bilingualism</vt:lpstr>
      <vt:lpstr>PowerPoint Presentation</vt:lpstr>
      <vt:lpstr>Mathau o Ddwyieithrwydd Types of Bilingualism</vt:lpstr>
      <vt:lpstr>Colin Baker</vt:lpstr>
      <vt:lpstr>Astudiaeth Study</vt:lpstr>
      <vt:lpstr>Clip a thrafodaeth Clip and discussion</vt:lpstr>
      <vt:lpstr>Siarad gyda Fi – Llywodraeth Cymru Talk with Me – Welsh Government</vt:lpstr>
      <vt:lpstr>The Communication Trust</vt:lpstr>
      <vt:lpstr>Cyfeiriadau References</vt:lpstr>
      <vt:lpstr>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EY502 – W Caffael Iaith  Language Acquisition</dc:title>
  <dc:creator>IT</dc:creator>
  <cp:lastModifiedBy>Alison Rees-Edwards</cp:lastModifiedBy>
  <cp:revision>110</cp:revision>
  <dcterms:created xsi:type="dcterms:W3CDTF">2006-02-01T18:49:32Z</dcterms:created>
  <dcterms:modified xsi:type="dcterms:W3CDTF">2020-11-02T19:22:16Z</dcterms:modified>
</cp:coreProperties>
</file>