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323" r:id="rId6"/>
    <p:sldId id="258" r:id="rId7"/>
    <p:sldId id="259" r:id="rId8"/>
    <p:sldId id="261" r:id="rId9"/>
    <p:sldId id="262" r:id="rId10"/>
    <p:sldId id="260" r:id="rId11"/>
    <p:sldId id="311" r:id="rId12"/>
    <p:sldId id="265" r:id="rId13"/>
  </p:sldIdLst>
  <p:sldSz cx="9144000" cy="6858000" type="screen4x3"/>
  <p:notesSz cx="6858000" cy="9144000"/>
  <p:embeddedFontLst>
    <p:embeddedFont>
      <p:font typeface="Rockwell Condensed" panose="02060603050405020104" pitchFamily="18" charset="77"/>
      <p:regular r:id="rId16"/>
      <p:bold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5959" autoAdjust="0"/>
  </p:normalViewPr>
  <p:slideViewPr>
    <p:cSldViewPr>
      <p:cViewPr varScale="1">
        <p:scale>
          <a:sx n="122" d="100"/>
          <a:sy n="122" d="100"/>
        </p:scale>
        <p:origin x="1864" y="19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3/15/26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rjunpuriinqatar.blogspot.com/2017/08/gourmet-food-on-flights-is-lie-its-mad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oasty/5981425234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rabyourfork.blogspot.com/2014/04/how-do-they-make-airplane-food-emirates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akpx.com/568770/food-buffet/1600x900-wallpaper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s://pxhere.com/en/photo/668036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2132856"/>
            <a:ext cx="7992888" cy="3384376"/>
          </a:xfrm>
        </p:spPr>
        <p:txBody>
          <a:bodyPr>
            <a:normAutofit fontScale="90000"/>
          </a:bodyPr>
          <a:lstStyle/>
          <a:p>
            <a:r>
              <a:rPr lang="en-GB" altLang="en-US" sz="2000" b="1" dirty="0"/>
              <a:t>Certificate of Higher Education in Skills for the Workplace</a:t>
            </a:r>
            <a:br>
              <a:rPr lang="en-GB" altLang="en-US" sz="1800" dirty="0"/>
            </a:br>
            <a:r>
              <a:rPr lang="en-GB" sz="3600" dirty="0"/>
              <a:t>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Teamworking &amp; Communications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7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Group Members: </a:t>
            </a:r>
            <a:br>
              <a:rPr lang="en-GB" sz="27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1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1. </a:t>
            </a:r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Persida </a:t>
            </a:r>
            <a:r>
              <a:rPr lang="en-GB" sz="2200" b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Saicu</a:t>
            </a:r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- 2512150</a:t>
            </a:r>
            <a:b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2. Mihai-Alin Szabo - 2508158</a:t>
            </a:r>
            <a:b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3.  Gratiela Sandu – 2507544</a:t>
            </a:r>
            <a:b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4. Dorel Ionescu – 2507543</a:t>
            </a:r>
            <a:b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22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5. Remus Gavril - 2511031</a:t>
            </a:r>
            <a:br>
              <a:rPr lang="en-GB" sz="1800" dirty="0"/>
            </a:br>
            <a:br>
              <a:rPr lang="en-GB" sz="1800" dirty="0"/>
            </a:br>
            <a:r>
              <a:rPr lang="en-GB" sz="2700" dirty="0">
                <a:solidFill>
                  <a:srgbClr val="FF0000"/>
                </a:solidFill>
                <a:highlight>
                  <a:srgbClr val="FFFF00"/>
                </a:highlight>
              </a:rPr>
              <a:t>Lecturer’s Name -  Ivan Rodriguez Hernandez</a:t>
            </a:r>
            <a:br>
              <a:rPr lang="en-GB" sz="2700" dirty="0">
                <a:solidFill>
                  <a:srgbClr val="FF0000"/>
                </a:solidFill>
                <a:highlight>
                  <a:srgbClr val="FFFF00"/>
                </a:highlight>
              </a:rPr>
            </a:br>
            <a:endParaRPr lang="en-GB" altLang="en-US" sz="3600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546848" cy="3340967"/>
          </a:xfrm>
        </p:spPr>
        <p:txBody>
          <a:bodyPr>
            <a:normAutofit fontScale="77500" lnSpcReduction="20000"/>
          </a:bodyPr>
          <a:lstStyle/>
          <a:p>
            <a:pPr marL="257175" indent="-257175">
              <a:buAutoNum type="arabicPeriod"/>
            </a:pPr>
            <a:r>
              <a:rPr lang="en-GB" dirty="0"/>
              <a:t>Introduction </a:t>
            </a:r>
          </a:p>
          <a:p>
            <a:pPr marL="257175" indent="-257175">
              <a:buAutoNum type="arabicPeriod"/>
            </a:pPr>
            <a:r>
              <a:rPr lang="en-GB" dirty="0"/>
              <a:t>Summary of the Case Study </a:t>
            </a:r>
          </a:p>
          <a:p>
            <a:pPr marL="257175" indent="-257175">
              <a:buAutoNum type="arabicPeriod"/>
            </a:pPr>
            <a:r>
              <a:rPr lang="en-GB" dirty="0"/>
              <a:t>Communication Barriers</a:t>
            </a:r>
          </a:p>
          <a:p>
            <a:pPr marL="257175" indent="-257175">
              <a:buAutoNum type="arabicPeriod"/>
            </a:pPr>
            <a:r>
              <a:rPr lang="en-GB" dirty="0"/>
              <a:t>Theories Related To Communication</a:t>
            </a:r>
          </a:p>
          <a:p>
            <a:pPr marL="257175" indent="-257175">
              <a:buAutoNum type="arabicPeriod"/>
            </a:pPr>
            <a:r>
              <a:rPr lang="en-GB" dirty="0"/>
              <a:t>Solutions to Overcome Barriers </a:t>
            </a:r>
          </a:p>
          <a:p>
            <a:pPr marL="257175" indent="-257175">
              <a:buAutoNum type="arabicPeriod"/>
            </a:pPr>
            <a:r>
              <a:rPr lang="en-GB" dirty="0"/>
              <a:t>Conclusion</a:t>
            </a:r>
          </a:p>
          <a:p>
            <a:pPr marL="257175" indent="-257175">
              <a:buAutoNum type="arabicPeriod"/>
            </a:pPr>
            <a:r>
              <a:rPr lang="en-GB" dirty="0"/>
              <a:t>References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BC456B-9B1A-081B-4C90-AD51925513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05157" y="1340767"/>
            <a:ext cx="4019348" cy="360040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4B1E31-25A5-D596-7584-A4EE25FB0A43}"/>
              </a:ext>
            </a:extLst>
          </p:cNvPr>
          <p:cNvSpPr txBox="1"/>
          <p:nvPr/>
        </p:nvSpPr>
        <p:spPr>
          <a:xfrm>
            <a:off x="7444657" y="4101060"/>
            <a:ext cx="167984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arjunpuriinqatar.blogspot.com/2017/08/gourmet-food-on-flights-is-lie-its-made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5697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5385792" cy="409959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 case study of Flight Foods Ltd., a business that makes prepared meals for aircraft, is covered in this presentation.</a:t>
            </a:r>
          </a:p>
          <a:p>
            <a:r>
              <a:rPr lang="en-GB" dirty="0"/>
              <a:t>The company is dealing with concerns related to communication in the factory and food quality.</a:t>
            </a:r>
          </a:p>
          <a:p>
            <a:r>
              <a:rPr lang="en-GB" dirty="0"/>
              <a:t>The goal is to pinpoint communication obstacles and offer fixes to enhance collaboration and food safety.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E76D3E-D621-4A2C-2C1E-7B5E68BC2E9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96752"/>
            <a:ext cx="313184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286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35796"/>
            <a:ext cx="7056784" cy="922114"/>
          </a:xfrm>
        </p:spPr>
        <p:txBody>
          <a:bodyPr/>
          <a:lstStyle/>
          <a:p>
            <a:r>
              <a:rPr lang="en-GB" b="1" dirty="0"/>
              <a:t>Summary of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57910"/>
            <a:ext cx="5832648" cy="455932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Meals for airlines are produced by Flight Foods Ltd.</a:t>
            </a:r>
          </a:p>
          <a:p>
            <a:r>
              <a:rPr lang="en-GB" dirty="0"/>
              <a:t>Airlines voiced complaints about unhygienic conditions and subpar cuisine.</a:t>
            </a:r>
          </a:p>
          <a:p>
            <a:r>
              <a:rPr lang="en-GB" dirty="0"/>
              <a:t>The factory employs people from various cultural backgrounds and has outdated, noisy machinery.</a:t>
            </a:r>
          </a:p>
          <a:p>
            <a:r>
              <a:rPr lang="en-GB" dirty="0"/>
              <a:t>Employees lack food hygiene training and speak a variety of languages.</a:t>
            </a:r>
          </a:p>
          <a:p>
            <a:r>
              <a:rPr lang="en-GB" dirty="0"/>
              <a:t>As a result, errors and misunderstandings occur, lowering food quality.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FF557D-95E8-BBDB-DAEF-37BAD899F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12160" y="1340768"/>
            <a:ext cx="2952328" cy="35425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F42C62-BD6E-E4EA-4694-7F33D64F83E4}"/>
              </a:ext>
            </a:extLst>
          </p:cNvPr>
          <p:cNvSpPr txBox="1"/>
          <p:nvPr/>
        </p:nvSpPr>
        <p:spPr>
          <a:xfrm>
            <a:off x="6300192" y="5949280"/>
            <a:ext cx="2843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toasty/598142523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66752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Environmental Noise:</a:t>
            </a:r>
          </a:p>
          <a:p>
            <a:pPr marL="0" indent="0">
              <a:buNone/>
            </a:pPr>
            <a:r>
              <a:rPr lang="en-GB" dirty="0"/>
              <a:t> -Communication is hampered by loud machinery.</a:t>
            </a:r>
          </a:p>
          <a:p>
            <a:pPr marL="0" indent="0">
              <a:buNone/>
            </a:pPr>
            <a:r>
              <a:rPr lang="en-GB" dirty="0"/>
              <a:t> Language Barrier:</a:t>
            </a:r>
          </a:p>
          <a:p>
            <a:pPr marL="0" indent="0">
              <a:buNone/>
            </a:pPr>
            <a:r>
              <a:rPr lang="en-GB" dirty="0"/>
              <a:t> -Employees who speak other languages find it difficult to comprehend instructions in English.</a:t>
            </a:r>
          </a:p>
          <a:p>
            <a:pPr marL="0" indent="0">
              <a:buNone/>
            </a:pPr>
            <a:r>
              <a:rPr lang="en-GB" dirty="0"/>
              <a:t> Age/Generational Barrier: </a:t>
            </a:r>
          </a:p>
          <a:p>
            <a:pPr marL="0" indent="0">
              <a:buNone/>
            </a:pPr>
            <a:r>
              <a:rPr lang="en-GB" dirty="0"/>
              <a:t>-Younger employees might not adhere to instructions correctly. Cultural differences include disparities in work habits and cleanliness standards.</a:t>
            </a:r>
          </a:p>
          <a:p>
            <a:pPr marL="0" indent="0">
              <a:buNone/>
            </a:pPr>
            <a:r>
              <a:rPr lang="en-GB" dirty="0"/>
              <a:t> Emotional Barrier:</a:t>
            </a:r>
          </a:p>
          <a:p>
            <a:pPr marL="0" indent="0">
              <a:buNone/>
            </a:pPr>
            <a:r>
              <a:rPr lang="en-GB" dirty="0"/>
              <a:t> -Communication is impacted by the manager's stress and dissatisfaction.</a:t>
            </a:r>
          </a:p>
        </p:txBody>
      </p:sp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79202"/>
            <a:ext cx="5112568" cy="40995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 The Shannon and Weaver Communication Model describes how noise can obstruct the transmission of messages.</a:t>
            </a:r>
          </a:p>
          <a:p>
            <a:r>
              <a:rPr lang="en-GB" dirty="0"/>
              <a:t>Cultural Communication Theory: Different cultural backgrounds influence </a:t>
            </a:r>
            <a:r>
              <a:rPr lang="en-GB" dirty="0" err="1"/>
              <a:t>behavior</a:t>
            </a:r>
            <a:r>
              <a:rPr lang="en-GB" dirty="0"/>
              <a:t> and comprehension.</a:t>
            </a:r>
          </a:p>
          <a:p>
            <a:pPr marL="0" indent="0">
              <a:buNone/>
            </a:pPr>
            <a:r>
              <a:rPr lang="en-GB" dirty="0"/>
              <a:t>•   Maslow's Hierarchy of Needs: When employees feel valued and supported, their performance improves.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60C2F6F-6C60-5612-E137-54CC765A7B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883732" y="1222065"/>
            <a:ext cx="3152764" cy="44138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5AAD0B-AA1D-DE66-CFCB-2098EAED4457}"/>
              </a:ext>
            </a:extLst>
          </p:cNvPr>
          <p:cNvSpPr txBox="1"/>
          <p:nvPr/>
        </p:nvSpPr>
        <p:spPr>
          <a:xfrm>
            <a:off x="8095406" y="5713957"/>
            <a:ext cx="94109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grabyourfork.blogspot.com/2014/04/how-do-they-make-airplane-food-emirate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62825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Before staff begin work, provide them training on food hygiene.</a:t>
            </a:r>
          </a:p>
          <a:p>
            <a:r>
              <a:rPr lang="en-GB" dirty="0"/>
              <a:t> Make use of straightforward instructions and unambiguous visual signs.</a:t>
            </a:r>
          </a:p>
          <a:p>
            <a:r>
              <a:rPr lang="en-GB" dirty="0"/>
              <a:t>Provide translators or multilingual communication.</a:t>
            </a:r>
          </a:p>
          <a:p>
            <a:r>
              <a:rPr lang="en-GB" dirty="0"/>
              <a:t> Cut down on background noise while giving directions.</a:t>
            </a:r>
          </a:p>
          <a:p>
            <a:r>
              <a:rPr lang="en-GB" dirty="0"/>
              <a:t> Encourage training in cultural sensitivity and polite teamwork.</a:t>
            </a:r>
          </a:p>
        </p:txBody>
      </p:sp>
    </p:spTree>
    <p:extLst>
      <p:ext uri="{BB962C8B-B14F-4D97-AF65-F5344CB8AC3E}">
        <p14:creationId xmlns:p14="http://schemas.microsoft.com/office/powerpoint/2010/main" val="1880577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4608512" cy="4248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• Communication issues at Flight Foods Ltd. have an impact on the quality of the meals. Language barriers, loudness, cultural diversity, and inadequate training are among the problems.</a:t>
            </a:r>
          </a:p>
          <a:p>
            <a:pPr marL="0" indent="0">
              <a:buNone/>
            </a:pPr>
            <a:r>
              <a:rPr lang="en-GB" dirty="0"/>
              <a:t>The organization can enhance teamwork and food safety by increasing training, communication strategies, and workplace culture.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AFB6AE-FE6D-DDDF-D18A-0E7DE6C6B86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773674" y="980728"/>
            <a:ext cx="3857121" cy="2160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423ADC-550C-7D24-F5B1-B4950D29114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73675" y="3140968"/>
            <a:ext cx="3857121" cy="204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577"/>
            <a:ext cx="4402832" cy="64811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34FF-ACA9-B91F-31BE-B1A77F0E5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84976" cy="4824537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en-GB" sz="1800" i="1" u="sng" dirty="0"/>
              <a:t>Warren Weaver and Claude Shannon (1949). The Communication Theory of Mathematics. Illinois University Press.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 Maslow, Abraham (1943). A Human Motivation Theory. Review of Psychology.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 Schein, Edgar H. (2010). Leadership and Organizational Culture. Jossey-Bass. 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Hofstede, Geert (2001). The Implications of Culture: Comparing Institutions, Organizations, </a:t>
            </a:r>
            <a:r>
              <a:rPr lang="en-GB" sz="1800" i="1" u="sng" dirty="0" err="1"/>
              <a:t>Behaviors</a:t>
            </a:r>
            <a:r>
              <a:rPr lang="en-GB" sz="1800" i="1" u="sng" dirty="0"/>
              <a:t>, and Values in Different Countries. Sage Publications.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 Tuckman, Bruce (1965). The order of development in small groups. Bulletin on Psychology.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 Timothy A. Judge and Stephen P. Robbins (2017). Organizational Conduct. Pearson Schooling.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The World Health Organization (2020). Guidelines for food safety and hygiene.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The Food and Agriculture Organization (2019). Basic Texts on Food Hygiene.</a:t>
            </a:r>
          </a:p>
          <a:p>
            <a:pPr marL="514350" indent="-514350">
              <a:buAutoNum type="arabicPeriod"/>
            </a:pPr>
            <a:r>
              <a:rPr lang="en-GB" sz="1800" i="1" u="sng" dirty="0"/>
              <a:t>Course Content (2026). Flight Foods Ltd. is the case study for LCM4003 Effective Teamwork and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303dbf9b-b85b-46a0-94f1-894078c07ecd"/>
    <ds:schemaRef ds:uri="http://purl.org/dc/elements/1.1/"/>
    <ds:schemaRef ds:uri="http://purl.org/dc/dcmitype/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634</Words>
  <Application>Microsoft Macintosh PowerPoint</Application>
  <PresentationFormat>On-screen Show (4:3)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Rockwell Condensed</vt:lpstr>
      <vt:lpstr>Calibri</vt:lpstr>
      <vt:lpstr>Arial</vt:lpstr>
      <vt:lpstr>Myriad Pro</vt:lpstr>
      <vt:lpstr>20140311PresentationUWTSDTemplate</vt:lpstr>
      <vt:lpstr>Certificate of Higher Education in Skills for the Workplace  Effective Teamworking &amp; Communications (LCLM4003)  Group Members:  1. Persida Saicu - 2512150 2. Mihai-Alin Szabo - 2508158 3.  Gratiela Sandu – 2507544 4. Dorel Ionescu – 2507543 5. Remus Gavril - 2511031  Lecturer’s Name -  Ivan Rodriguez Hernandez </vt:lpstr>
      <vt:lpstr>Content </vt:lpstr>
      <vt:lpstr>Introduction</vt:lpstr>
      <vt:lpstr>Summary of Case Study</vt:lpstr>
      <vt:lpstr>Communication Barriers </vt:lpstr>
      <vt:lpstr>Theoretical Framework</vt:lpstr>
      <vt:lpstr>Strategies to Overcome Barriers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Remus Gavril (2511031)</cp:lastModifiedBy>
  <cp:revision>18</cp:revision>
  <dcterms:created xsi:type="dcterms:W3CDTF">2020-10-21T23:25:25Z</dcterms:created>
  <dcterms:modified xsi:type="dcterms:W3CDTF">2026-03-15T14:08:33Z</dcterms:modified>
</cp:coreProperties>
</file>