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256" r:id="rId5"/>
    <p:sldId id="257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1" d="100"/>
          <a:sy n="71" d="100"/>
        </p:scale>
        <p:origin x="1138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F0343-C1F0-4287-B07F-B060540E5ECD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196263-B321-4003-AFBD-FD23280586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656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196263-B321-4003-AFBD-FD23280586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5967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196263-B321-4003-AFBD-FD23280586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938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72C27-B7FA-A61E-6FD8-7F110573DB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9B72CB-12E4-C18B-0E93-A7FF1893D9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1ACB48-FD60-0842-4AA5-7E0B7AF8E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7DED6-9C0E-6D03-A30E-5951D07F6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6DE7C-F639-4212-DED5-8A8C5E9F0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120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FD7BD-5A88-0B00-7668-B4A821474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7B624-6C92-14DC-4D0C-46A0BBE29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C9F78-615F-946E-FF72-5A4F58C84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D091E-4C44-E858-E275-10A2B52D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8164D-0655-523C-073C-54BCB8DF5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847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CAA21-E3AF-CAC5-D897-20EB46BB1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A78A57-7435-E7F4-53C7-2B675D3047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6B729-1141-B7E6-8FFE-2538BCD52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E9604-393A-1462-F6BF-70EE056AA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B9747-A19B-E5F6-EC09-45E1E41AF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208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ED85B-528F-99A2-E60B-E82D9B7D6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213BA-3A59-B995-6F9E-E99159653E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0B4C6-A8FA-872E-9BE9-F3224D85E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0BF40-668E-1A05-28D4-042F1E3205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DF1167-8151-83C0-CAD5-623171256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F0BACD-B9B5-2643-2A04-F37DF3B4B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07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17A2A-56C2-14A7-30B9-0BD0924F3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E3544-6BF7-B5F5-05F8-159405DE7F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BC04D1-5487-3886-61B6-3AC803436C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3F5D85-CF66-2D67-A9D0-D9A4979773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EA46DE-95D3-0E56-0303-8934D82EE5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28AE02-9312-456F-7D33-650C35646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FB8814-5087-0130-D4A7-A18FCFA77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8D59E6-DA0B-B746-C148-691EF2F64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534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D3240-68F5-BBEC-EA9B-DF4C81F13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1C9A4E-113D-5DE8-9DAB-2BB0285A1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98C4C2-BA7B-984B-8C42-3284691B0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2CE9DE-C7C3-71A4-F41C-A445A3C92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782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9AE31-42D6-F0AA-C185-3470DC9D8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3364D-040C-BEFF-95B3-384F48BF4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5C85CB-A71D-E61C-D7C6-D81B4BCA3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425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44B52-A24D-AD35-D802-E68345177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DC076-8C5B-68F7-B491-3EF638E4F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DF7F36-84F1-A39F-CE0C-E7AFC84F71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0A0F88-A5CF-A281-04FC-44E1FF78B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A8F704-4DB2-520A-270D-EFB5E35E1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F5336C-0297-BC17-59C4-01FD61269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13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B74D6-3EA6-9A84-970A-A03660A45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5F8353-D954-656D-3A00-602C860E61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2B2C2-6606-DBFB-EA26-38797110FC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9E35E0-3E26-98C8-11F4-EC4258EBD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15758-78F8-4575-B80B-11E16A8EA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954043-DEFB-D39E-FDD1-9EEE3EE0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812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EB6D1-036B-0D0F-E5F9-3A83FE68F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68988D-BE6C-BFBC-9E70-B6C5D4ED81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2EB11-CD35-29AD-54C6-0F52CA92E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3ACE1-BF2A-8601-F7EF-A4FF2C1DE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44F87-A631-9FEF-CE4A-800B0302F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36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9E1950-0C00-1D21-BBD1-43932787B3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ED5F2-E282-4425-3291-AF9A582BB3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AD85D-5F94-B7BF-BA42-23AE18AF9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9A6F8-C5C8-E04B-4B6F-8EC66A8FD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F0518-E193-05DC-469B-6958E9D4E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00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538636-2A90-CC45-8CB7-D40399025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ECBC5-AACA-09AD-5B84-FC1442CD7D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90278-32A0-54C0-80EA-0A3205F061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9A73128-4352-4FFE-8911-065047DC42BB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38063-4F3F-DAB2-0010-23A7206249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2CDE5-5F62-9082-F786-23B00EBFB5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5B3840-669E-4ABA-9C87-594FB80DCB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333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lassdoor.co.uk/Job/stoke-on-trent-trinity-support-services-jobs-SRCH_IL.0,14_IC3380817_KO15,39.ht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46/annurev-clinpsy-050817-084925" TargetMode="External"/><Relationship Id="rId3" Type="http://schemas.openxmlformats.org/officeDocument/2006/relationships/hyperlink" Target="https://anxietyocdflorida.com/anxiety-disorders" TargetMode="External"/><Relationship Id="rId7" Type="http://schemas.openxmlformats.org/officeDocument/2006/relationships/hyperlink" Target="https://doi.org/10.3109/09540261.2011.606803" TargetMode="External"/><Relationship Id="rId2" Type="http://schemas.openxmlformats.org/officeDocument/2006/relationships/hyperlink" Target="https://shardapsychiatricclinic.com/social-anxiety-disorder-social-phobi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ypnotherapy-directory.org.uk/articles/how-to-overcome-social-anxiety-a-personal-journey-to-" TargetMode="External"/><Relationship Id="rId5" Type="http://schemas.openxmlformats.org/officeDocument/2006/relationships/hyperlink" Target="https://doi.org/10.1016/j.neubiorev.2014.08.003" TargetMode="External"/><Relationship Id="rId4" Type="http://schemas.openxmlformats.org/officeDocument/2006/relationships/hyperlink" Target="https://doi.org/10.31887/DCNS.2017.19.2/bbandelow/" TargetMode="External"/><Relationship Id="rId9" Type="http://schemas.openxmlformats.org/officeDocument/2006/relationships/hyperlink" Target="https://doi.org/10.1016/j.cpr.2019.101785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cg113" TargetMode="External"/><Relationship Id="rId3" Type="http://schemas.openxmlformats.org/officeDocument/2006/relationships/hyperlink" Target="https://doi.org/10.1016/j.brat.2009.05.001" TargetMode="External"/><Relationship Id="rId7" Type="http://schemas.openxmlformats.org/officeDocument/2006/relationships/hyperlink" Target="https://www.dreamstime.com/social-anxiety-disorder-red-gradient-concept-icon-social-anxiety-disorder-red-gradient-concept-icon-mental-" TargetMode="External"/><Relationship Id="rId12" Type="http://schemas.openxmlformats.org/officeDocument/2006/relationships/hyperlink" Target="https://doi.org/10.1016/j.brat.2011.06.00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vocal.media/psyche/coping-with-social-anxiety" TargetMode="External"/><Relationship Id="rId11" Type="http://schemas.openxmlformats.org/officeDocument/2006/relationships/hyperlink" Target="https://redbird-research.com/social-anxiety-disorder-research/" TargetMode="External"/><Relationship Id="rId5" Type="http://schemas.openxmlformats.org/officeDocument/2006/relationships/hyperlink" Target="http://etheses.bham.ac.uk/id/eprint/11639/7/Masters2021PhD_Redacted.pdf" TargetMode="External"/><Relationship Id="rId10" Type="http://schemas.openxmlformats.org/officeDocument/2006/relationships/hyperlink" Target="https://psychscenehub.com/psychinsights/social-anxiety-disorder-in-adults-diagnosis-and-management/" TargetMode="External"/><Relationship Id="rId4" Type="http://schemas.openxmlformats.org/officeDocument/2006/relationships/hyperlink" Target="https://doi.org/10.1002/wps.20491" TargetMode="External"/><Relationship Id="rId9" Type="http://schemas.openxmlformats.org/officeDocument/2006/relationships/hyperlink" Target="https://doi.org/10.1192/bjo.2023.635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da.22645" TargetMode="External"/><Relationship Id="rId2" Type="http://schemas.openxmlformats.org/officeDocument/2006/relationships/hyperlink" Target="https://stock.adobe.com/search?k=social+anxie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swaycbt.co.uk/post/social-anxiety-vs-generalised-anxiety" TargetMode="External"/><Relationship Id="rId4" Type="http://schemas.openxmlformats.org/officeDocument/2006/relationships/hyperlink" Target="https://www.psychiatry.org/news-room/apa-blogs/social-anxiety-more-than-just-shy-or-self-consci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5EE93B-57C9-BB31-54AC-AD29E93AB0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86528" y="812292"/>
            <a:ext cx="2133600" cy="17842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494D67-4A70-95F4-C646-88891C3AFAA5}"/>
              </a:ext>
            </a:extLst>
          </p:cNvPr>
          <p:cNvSpPr txBox="1"/>
          <p:nvPr/>
        </p:nvSpPr>
        <p:spPr>
          <a:xfrm>
            <a:off x="3048000" y="3325963"/>
            <a:ext cx="6096000" cy="2097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Name: Noreen Akhtar</a:t>
            </a:r>
            <a:endParaRPr lang="en-GB" sz="1100" kern="100" dirty="0"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Student ID: 2329201</a:t>
            </a:r>
            <a:endParaRPr lang="en-GB" sz="1100" kern="100" dirty="0"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Lecturer: Kennedy Obohwemu</a:t>
            </a:r>
            <a:endParaRPr lang="en-GB" sz="1100" kern="100" dirty="0"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Code: BMHP6029</a:t>
            </a:r>
            <a:endParaRPr lang="en-GB" sz="1100" kern="100" dirty="0"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Module Name: Psychological Classifications and Provisions</a:t>
            </a:r>
            <a:endParaRPr lang="en-GB" sz="1100" kern="100" dirty="0"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Assignment Title: Component 1: Individual Presentation (Academic Poster</a:t>
            </a:r>
            <a:endParaRPr lang="en-GB" sz="1100" kern="100" dirty="0"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543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0719ADE-F76D-5906-80B0-4DADFE644C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564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F7A73-C7B6-7F39-F0A2-203739AC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839095"/>
            <a:ext cx="12192000" cy="2302136"/>
          </a:xfrm>
        </p:spPr>
        <p:txBody>
          <a:bodyPr>
            <a:norm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4A8B1-BFDF-DBBA-D68A-7FB6A8B31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426" y="753035"/>
            <a:ext cx="11944574" cy="6024283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Admin 2023.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Social Anxiety Disorder (Social Phobia)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Sharda Psychiatric Clinic.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https://shardapsychiatricclinic.com/social-anxiety-disorder-social-phobia</a:t>
            </a:r>
            <a:r>
              <a:rPr lang="en-GB" dirty="0"/>
              <a:t>[.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Anxiety &amp; OCD Treatment Centre of Florida (2020).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Anxiety Disorders • Anxiety &amp; OCD Treatment Centre of Florida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Anxiety &amp; OCD Treatment Centre of Florida.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https://anxietyocdflorida.com/anxiety-disorders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Accessed 2 July 2026).</a:t>
            </a:r>
            <a:endParaRPr lang="en-GB" sz="4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Bandelow, B., Michaelis, S. and Wedekind, D. (2017) ‘Treatment of anxiety disorders’,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19(2), pp. 93–107.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https://doi.org/10.31887/DCNS.2017.19.2/bbandelow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 2 July 2026).</a:t>
            </a:r>
            <a:endParaRPr lang="en-GB" sz="4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Brühl, A.B.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(2014) ‘Neuroimaging in social anxiety disorder—A meta-analytic review resulting in a new neurofunctional model’,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Neuroscience &amp; Biobehavioral Reviews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47, pp. 260–280.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https://doi.org/10.1016/j.neubiorev.2014.08.003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(Accessed 2 July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Bernard, R. (2024).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How to overcome social anxiety: A personal journey to liberation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[online] Hypnotherapy-directory.org.uk. Available at: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https://www.hypnotherapy-directory.org.uk/articles/how-to-overcome-social-anxiety-a-personal-journey-to-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Clark, D.M. (2011). Implementing NICE guidelines for the psychological treatment of depression and anxiety disorders: The IAPT experience.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Review of Psychiatry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[online] 23(4), pp.318–327. Doi: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HTTPs://doi.org/10.3109/09540261.2011.606803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 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Clark, D.M. and McManus, F. (2018) ‘Social anxiety disorder’,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Annual Review of Clinical Psychology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14, pp. 123–147.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https://doi.org/10.1146/annurev-clinpsy-050817-084925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Curcio, K.A. and Corboy, D. (2019) ‘Public, personal and self-stigma towards anxiety disorders: A systematic review’,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Clinical Psychology Review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, 74, 101–112.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https://doi.org/10.1016/j.cpr.2019.101785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905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FCC80-E6DC-47DD-00DD-CE521399C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364" y="204394"/>
            <a:ext cx="11887201" cy="6653605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Ehlers, A., Clark, D.M., Hackmann, A., McManus, F. and Fennell, M. (2009) ‘Cognitive therapy for social anxiety disorder: Development, maintenance, and change’,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Behaviour Research and Therapy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47(9), pp. 825–840.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https://doi.org/10.1016/j.brat.2009.05.001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Leichsenring, F. et al. (2017) ‘Psychodynamic models of anxiety’,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World Psychiatry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16(3), pp. 1–12.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https://doi.org/10.1002/wps.20491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Masters, K.M. (2021). UBIRA ETheses - Putting the ‘Social’ in ‘Social Anxiety Disorder’: Exploring Women’s Experiences from a Feminist and Anti-psychiatry Perspective.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Bham.ac.uk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Doi: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HTTP://etheses.bham.ac.uk//id/eprint/11639/7/Masters2021PhD_Redacted.pdf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(n.d.).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Coping with Social Anxiety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Psyche.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https://vocal.media/psyche/coping-with-social-anxiety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Nesterenkoruslan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anxiety disorder red gradient concept icon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Dreamstime.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https://www.dreamstime.com/social-anxiety-disorder-red-gradient-concept-icon-social-anxiety-disorder-red-gradient-concept-icon-mental-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issues-downside-image246121925 [Accessed 4 Jul. 2026].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NICE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Generalised anxiety disorder and panic disorder in adults: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NICE.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https://www.nice.org.uk/guidance/cg113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Rai, T., Simpson, A., Memon, A., Johnson, S., Brown, E., Hinton, L., Edge, D., Husain, N.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Bhui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K. (2024) ‘Ethnic minority experiences of statutory mental healthcare in the UK: a qualitative meta-ethnography’, BJPsych Open, 10(1), e12.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https://doi.org/10.1192/bjo.2023.635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Rage, D.S.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Anxiety Disorder in Adults - Diagnosis and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Psych Scene Hub.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https://psychscenehub.com/psychinsights/social-anxiety-disorder-in-adults-diagnosis-and-management/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2 July 2026)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Redbird Research. (2025b).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Social Anxiety Disorder: Symptoms &amp; Research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https://redbird-research.com/social-anxiety-disorder-research/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20 June 2026)     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Rapee, R.M. and Heimberg, R.G. (2018) ‘Cognitive-behavioural model of anxiety’,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Behaviour Research and Therapy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50(1), pp. 1–10.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https://doi.org/10.1016/j.brat.2011.06.009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2 July 2026)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627167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2F0FB-558F-3796-734C-CD08BD0E5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833" y="344245"/>
            <a:ext cx="10515600" cy="585423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Sad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Anxiety Images – Browse 68,304 Stock Photos, Vectors, and Video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Adobe Stock.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https://stock.adobe.com/search?k=social+anxiety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20 June 2026)   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Schneier, F.R. et al. (2017) ‘Comorbidity in social anxiety disorder’,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Depression and Anxiety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34(10), pp. 1–9.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https://doi.org/10.1002/da.22645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Anxiety: More Than Just Shy or Self-Conscious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Psychiatry.org.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https://www.psychiatry.org/news-room/apa-blogs/social-anxiety-more-than-just-shy-or-self-consciou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20 June 2026)   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Spencer, S.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Anxiety vs Generalised Anxiety: Key Differences | Cosway CBT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Cosway CBT.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https://www.coswaycbt.co.uk/post/social-anxiety-vs-generalised-anxiety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 (Accessed 20 June 2026)    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362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0" ma:contentTypeDescription="Create a new document." ma:contentTypeScope="" ma:versionID="46dcd741029f2640d2cdaefd2efb8de8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e48f342eb12d9e1beddd30292b78314c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3FBC75D9-7A25-4212-A427-D5D35A585B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605180-44AA-4CCC-98E3-17A0DEE7937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CBB80D-0CD0-496F-964A-786A6A23F988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6642d537-5170-4cd9-a3f2-9ec198ee3eac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642</TotalTime>
  <Words>1131</Words>
  <Application>Microsoft Office PowerPoint</Application>
  <PresentationFormat>Widescreen</PresentationFormat>
  <Paragraphs>35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 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Noreen Akhtar (2329201)</dc:creator>
  <cp:lastModifiedBy>Noreen Akhtar (2329201)</cp:lastModifiedBy>
  <cp:revision>1</cp:revision>
  <dcterms:created xsi:type="dcterms:W3CDTF">2026-07-05T11:30:11Z</dcterms:created>
  <dcterms:modified xsi:type="dcterms:W3CDTF">2026-07-05T22:12:39Z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