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9" r:id="rId2"/>
    <p:sldId id="316" r:id="rId3"/>
    <p:sldId id="571" r:id="rId4"/>
    <p:sldId id="528" r:id="rId5"/>
    <p:sldId id="572" r:id="rId6"/>
    <p:sldId id="310" r:id="rId7"/>
    <p:sldId id="573" r:id="rId8"/>
    <p:sldId id="612" r:id="rId9"/>
    <p:sldId id="613" r:id="rId10"/>
    <p:sldId id="614" r:id="rId11"/>
    <p:sldId id="408" r:id="rId12"/>
    <p:sldId id="277" r:id="rId13"/>
    <p:sldId id="409" r:id="rId14"/>
    <p:sldId id="608" r:id="rId15"/>
    <p:sldId id="787" r:id="rId16"/>
    <p:sldId id="581" r:id="rId17"/>
    <p:sldId id="588" r:id="rId18"/>
    <p:sldId id="610" r:id="rId19"/>
    <p:sldId id="582" r:id="rId20"/>
    <p:sldId id="609" r:id="rId21"/>
    <p:sldId id="606" r:id="rId22"/>
    <p:sldId id="48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7409" autoAdjust="0"/>
  </p:normalViewPr>
  <p:slideViewPr>
    <p:cSldViewPr snapToGrid="0">
      <p:cViewPr varScale="1">
        <p:scale>
          <a:sx n="61" d="100"/>
          <a:sy n="61" d="100"/>
        </p:scale>
        <p:origin x="1074" y="66"/>
      </p:cViewPr>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5D9A24-80AB-4AF3-8544-CFD5ADDEC02B}" type="doc">
      <dgm:prSet loTypeId="urn:microsoft.com/office/officeart/2005/8/layout/venn3" loCatId="relationship" qsTypeId="urn:microsoft.com/office/officeart/2005/8/quickstyle/simple1#1" qsCatId="simple" csTypeId="urn:microsoft.com/office/officeart/2005/8/colors/accent1_2#1" csCatId="accent1" phldr="1"/>
      <dgm:spPr/>
      <dgm:t>
        <a:bodyPr/>
        <a:lstStyle/>
        <a:p>
          <a:endParaRPr lang="en-GB"/>
        </a:p>
      </dgm:t>
    </dgm:pt>
    <dgm:pt modelId="{EF56D7D7-2395-43C4-A900-D2A5B9FDD7AF}">
      <dgm:prSet phldrT="[Text]"/>
      <dgm:spPr/>
      <dgm:t>
        <a:bodyPr/>
        <a:lstStyle/>
        <a:p>
          <a:r>
            <a:rPr lang="en-GB" dirty="0"/>
            <a:t>Public sector</a:t>
          </a:r>
        </a:p>
      </dgm:t>
    </dgm:pt>
    <dgm:pt modelId="{7048AC6E-1856-487A-98DA-27DDC50A8DDF}" type="parTrans" cxnId="{01AEEBE0-99D1-4176-A30E-5B4AD912594C}">
      <dgm:prSet/>
      <dgm:spPr/>
      <dgm:t>
        <a:bodyPr/>
        <a:lstStyle/>
        <a:p>
          <a:endParaRPr lang="en-GB"/>
        </a:p>
      </dgm:t>
    </dgm:pt>
    <dgm:pt modelId="{63BFCB4D-6377-4612-AFF4-23C47F790EF1}" type="sibTrans" cxnId="{01AEEBE0-99D1-4176-A30E-5B4AD912594C}">
      <dgm:prSet/>
      <dgm:spPr/>
      <dgm:t>
        <a:bodyPr/>
        <a:lstStyle/>
        <a:p>
          <a:endParaRPr lang="en-GB"/>
        </a:p>
      </dgm:t>
    </dgm:pt>
    <dgm:pt modelId="{937F1026-F722-4523-AF8A-073AAD412465}">
      <dgm:prSet phldrT="[Text]"/>
      <dgm:spPr/>
      <dgm:t>
        <a:bodyPr/>
        <a:lstStyle/>
        <a:p>
          <a:r>
            <a:rPr lang="en-GB" dirty="0"/>
            <a:t>Private sector</a:t>
          </a:r>
        </a:p>
      </dgm:t>
    </dgm:pt>
    <dgm:pt modelId="{F6173FCF-754C-4D03-BC86-4821EA3BE559}" type="parTrans" cxnId="{9A28BC98-A1CB-4E5A-BCB9-CF0D78362141}">
      <dgm:prSet/>
      <dgm:spPr/>
      <dgm:t>
        <a:bodyPr/>
        <a:lstStyle/>
        <a:p>
          <a:endParaRPr lang="en-GB"/>
        </a:p>
      </dgm:t>
    </dgm:pt>
    <dgm:pt modelId="{B698F02C-C823-44CA-AC15-F10B35256089}" type="sibTrans" cxnId="{9A28BC98-A1CB-4E5A-BCB9-CF0D78362141}">
      <dgm:prSet/>
      <dgm:spPr/>
      <dgm:t>
        <a:bodyPr/>
        <a:lstStyle/>
        <a:p>
          <a:endParaRPr lang="en-GB"/>
        </a:p>
      </dgm:t>
    </dgm:pt>
    <dgm:pt modelId="{F5FEC4A1-4855-4542-8806-D3F009BB464C}">
      <dgm:prSet phldrT="[Text]"/>
      <dgm:spPr/>
      <dgm:t>
        <a:bodyPr/>
        <a:lstStyle/>
        <a:p>
          <a:r>
            <a:rPr lang="en-GB" dirty="0"/>
            <a:t>Voluntary organisations</a:t>
          </a:r>
        </a:p>
      </dgm:t>
    </dgm:pt>
    <dgm:pt modelId="{FB77139B-27CB-4F31-B5F5-B2043D72A36E}" type="parTrans" cxnId="{4A6F03EA-B0CE-4936-83A3-CD28BD7D346E}">
      <dgm:prSet/>
      <dgm:spPr/>
      <dgm:t>
        <a:bodyPr/>
        <a:lstStyle/>
        <a:p>
          <a:endParaRPr lang="en-GB"/>
        </a:p>
      </dgm:t>
    </dgm:pt>
    <dgm:pt modelId="{5DC028F4-9D8A-4BF5-BD59-6BA0218DC4E4}" type="sibTrans" cxnId="{4A6F03EA-B0CE-4936-83A3-CD28BD7D346E}">
      <dgm:prSet/>
      <dgm:spPr/>
      <dgm:t>
        <a:bodyPr/>
        <a:lstStyle/>
        <a:p>
          <a:endParaRPr lang="en-GB"/>
        </a:p>
      </dgm:t>
    </dgm:pt>
    <dgm:pt modelId="{EE65A114-2740-4676-933E-3FE630CF9A6C}">
      <dgm:prSet phldrT="[Text]"/>
      <dgm:spPr/>
      <dgm:t>
        <a:bodyPr/>
        <a:lstStyle/>
        <a:p>
          <a:r>
            <a:rPr lang="en-GB" dirty="0"/>
            <a:t>Informal care</a:t>
          </a:r>
        </a:p>
      </dgm:t>
    </dgm:pt>
    <dgm:pt modelId="{DD9A9AFF-AE70-4A22-AB0B-911779B5E6D8}" type="parTrans" cxnId="{C59FE40D-063F-4BD8-8A0F-8A8E38C5E9F7}">
      <dgm:prSet/>
      <dgm:spPr/>
      <dgm:t>
        <a:bodyPr/>
        <a:lstStyle/>
        <a:p>
          <a:endParaRPr lang="en-GB"/>
        </a:p>
      </dgm:t>
    </dgm:pt>
    <dgm:pt modelId="{94955C09-060C-4A47-ACFC-FA98B9E518D4}" type="sibTrans" cxnId="{C59FE40D-063F-4BD8-8A0F-8A8E38C5E9F7}">
      <dgm:prSet/>
      <dgm:spPr/>
      <dgm:t>
        <a:bodyPr/>
        <a:lstStyle/>
        <a:p>
          <a:endParaRPr lang="en-GB"/>
        </a:p>
      </dgm:t>
    </dgm:pt>
    <dgm:pt modelId="{9CC22262-D2FF-49F2-BAAE-1B6A2F5FF165}" type="pres">
      <dgm:prSet presAssocID="{685D9A24-80AB-4AF3-8544-CFD5ADDEC02B}" presName="Name0" presStyleCnt="0">
        <dgm:presLayoutVars>
          <dgm:dir/>
          <dgm:resizeHandles val="exact"/>
        </dgm:presLayoutVars>
      </dgm:prSet>
      <dgm:spPr/>
    </dgm:pt>
    <dgm:pt modelId="{D4C3C6AA-E3B5-49D9-A978-2BEEABF46859}" type="pres">
      <dgm:prSet presAssocID="{EF56D7D7-2395-43C4-A900-D2A5B9FDD7AF}" presName="Name5" presStyleLbl="vennNode1" presStyleIdx="0" presStyleCnt="4" custLinFactX="12121" custLinFactNeighborX="100000" custLinFactNeighborY="-40051">
        <dgm:presLayoutVars>
          <dgm:bulletEnabled val="1"/>
        </dgm:presLayoutVars>
      </dgm:prSet>
      <dgm:spPr/>
    </dgm:pt>
    <dgm:pt modelId="{7F893A74-303D-4100-91D5-D90C7A6DC5BA}" type="pres">
      <dgm:prSet presAssocID="{63BFCB4D-6377-4612-AFF4-23C47F790EF1}" presName="space" presStyleCnt="0"/>
      <dgm:spPr/>
    </dgm:pt>
    <dgm:pt modelId="{D7E18537-0BEC-4FDF-A227-9510805830D3}" type="pres">
      <dgm:prSet presAssocID="{937F1026-F722-4523-AF8A-073AAD412465}" presName="Name5" presStyleLbl="vennNode1" presStyleIdx="1" presStyleCnt="4" custLinFactX="-24950" custLinFactNeighborX="-100000" custLinFactNeighborY="36107">
        <dgm:presLayoutVars>
          <dgm:bulletEnabled val="1"/>
        </dgm:presLayoutVars>
      </dgm:prSet>
      <dgm:spPr/>
    </dgm:pt>
    <dgm:pt modelId="{5AEDF5A9-AC6C-4B1C-AC52-9BDB27C59BE4}" type="pres">
      <dgm:prSet presAssocID="{B698F02C-C823-44CA-AC15-F10B35256089}" presName="space" presStyleCnt="0"/>
      <dgm:spPr/>
    </dgm:pt>
    <dgm:pt modelId="{7040D3AD-E5C8-44BB-B8F2-6037E338ED4C}" type="pres">
      <dgm:prSet presAssocID="{F5FEC4A1-4855-4542-8806-D3F009BB464C}" presName="Name5" presStyleLbl="vennNode1" presStyleIdx="2" presStyleCnt="4" custLinFactX="-35333" custLinFactNeighborX="-100000" custLinFactNeighborY="-8141">
        <dgm:presLayoutVars>
          <dgm:bulletEnabled val="1"/>
        </dgm:presLayoutVars>
      </dgm:prSet>
      <dgm:spPr/>
    </dgm:pt>
    <dgm:pt modelId="{A41A966C-9DC9-4A1A-8FA4-5061A1262160}" type="pres">
      <dgm:prSet presAssocID="{5DC028F4-9D8A-4BF5-BD59-6BA0218DC4E4}" presName="space" presStyleCnt="0"/>
      <dgm:spPr/>
    </dgm:pt>
    <dgm:pt modelId="{4A30A475-07BD-4CE4-A4E1-88AEF82393B5}" type="pres">
      <dgm:prSet presAssocID="{EE65A114-2740-4676-933E-3FE630CF9A6C}" presName="Name5" presStyleLbl="vennNode1" presStyleIdx="3" presStyleCnt="4" custLinFactX="-29706" custLinFactNeighborX="-100000" custLinFactNeighborY="-4901">
        <dgm:presLayoutVars>
          <dgm:bulletEnabled val="1"/>
        </dgm:presLayoutVars>
      </dgm:prSet>
      <dgm:spPr/>
    </dgm:pt>
  </dgm:ptLst>
  <dgm:cxnLst>
    <dgm:cxn modelId="{C59FE40D-063F-4BD8-8A0F-8A8E38C5E9F7}" srcId="{685D9A24-80AB-4AF3-8544-CFD5ADDEC02B}" destId="{EE65A114-2740-4676-933E-3FE630CF9A6C}" srcOrd="3" destOrd="0" parTransId="{DD9A9AFF-AE70-4A22-AB0B-911779B5E6D8}" sibTransId="{94955C09-060C-4A47-ACFC-FA98B9E518D4}"/>
    <dgm:cxn modelId="{088DA825-99AD-4AC4-8BEA-955D7246008D}" type="presOf" srcId="{685D9A24-80AB-4AF3-8544-CFD5ADDEC02B}" destId="{9CC22262-D2FF-49F2-BAAE-1B6A2F5FF165}" srcOrd="0" destOrd="0" presId="urn:microsoft.com/office/officeart/2005/8/layout/venn3"/>
    <dgm:cxn modelId="{BFDD3262-DD7C-430D-8743-8142F134D3CC}" type="presOf" srcId="{F5FEC4A1-4855-4542-8806-D3F009BB464C}" destId="{7040D3AD-E5C8-44BB-B8F2-6037E338ED4C}" srcOrd="0" destOrd="0" presId="urn:microsoft.com/office/officeart/2005/8/layout/venn3"/>
    <dgm:cxn modelId="{9A28BC98-A1CB-4E5A-BCB9-CF0D78362141}" srcId="{685D9A24-80AB-4AF3-8544-CFD5ADDEC02B}" destId="{937F1026-F722-4523-AF8A-073AAD412465}" srcOrd="1" destOrd="0" parTransId="{F6173FCF-754C-4D03-BC86-4821EA3BE559}" sibTransId="{B698F02C-C823-44CA-AC15-F10B35256089}"/>
    <dgm:cxn modelId="{9193E3C6-1449-49F1-BC3B-076FA4D0F571}" type="presOf" srcId="{EF56D7D7-2395-43C4-A900-D2A5B9FDD7AF}" destId="{D4C3C6AA-E3B5-49D9-A978-2BEEABF46859}" srcOrd="0" destOrd="0" presId="urn:microsoft.com/office/officeart/2005/8/layout/venn3"/>
    <dgm:cxn modelId="{18DC3AD5-4C3E-411B-B1DA-5E2A982B2128}" type="presOf" srcId="{EE65A114-2740-4676-933E-3FE630CF9A6C}" destId="{4A30A475-07BD-4CE4-A4E1-88AEF82393B5}" srcOrd="0" destOrd="0" presId="urn:microsoft.com/office/officeart/2005/8/layout/venn3"/>
    <dgm:cxn modelId="{01AEEBE0-99D1-4176-A30E-5B4AD912594C}" srcId="{685D9A24-80AB-4AF3-8544-CFD5ADDEC02B}" destId="{EF56D7D7-2395-43C4-A900-D2A5B9FDD7AF}" srcOrd="0" destOrd="0" parTransId="{7048AC6E-1856-487A-98DA-27DDC50A8DDF}" sibTransId="{63BFCB4D-6377-4612-AFF4-23C47F790EF1}"/>
    <dgm:cxn modelId="{4A6F03EA-B0CE-4936-83A3-CD28BD7D346E}" srcId="{685D9A24-80AB-4AF3-8544-CFD5ADDEC02B}" destId="{F5FEC4A1-4855-4542-8806-D3F009BB464C}" srcOrd="2" destOrd="0" parTransId="{FB77139B-27CB-4F31-B5F5-B2043D72A36E}" sibTransId="{5DC028F4-9D8A-4BF5-BD59-6BA0218DC4E4}"/>
    <dgm:cxn modelId="{0CEB54FC-9ACE-4E56-9204-107108F849BB}" type="presOf" srcId="{937F1026-F722-4523-AF8A-073AAD412465}" destId="{D7E18537-0BEC-4FDF-A227-9510805830D3}" srcOrd="0" destOrd="0" presId="urn:microsoft.com/office/officeart/2005/8/layout/venn3"/>
    <dgm:cxn modelId="{3F8E5830-0254-492E-96A4-F5B4BC45FC13}" type="presParOf" srcId="{9CC22262-D2FF-49F2-BAAE-1B6A2F5FF165}" destId="{D4C3C6AA-E3B5-49D9-A978-2BEEABF46859}" srcOrd="0" destOrd="0" presId="urn:microsoft.com/office/officeart/2005/8/layout/venn3"/>
    <dgm:cxn modelId="{C3AEF464-89D8-427D-94FF-3A231BE0184C}" type="presParOf" srcId="{9CC22262-D2FF-49F2-BAAE-1B6A2F5FF165}" destId="{7F893A74-303D-4100-91D5-D90C7A6DC5BA}" srcOrd="1" destOrd="0" presId="urn:microsoft.com/office/officeart/2005/8/layout/venn3"/>
    <dgm:cxn modelId="{C1B49E31-3DCF-4AFB-9375-2671C65FBDA1}" type="presParOf" srcId="{9CC22262-D2FF-49F2-BAAE-1B6A2F5FF165}" destId="{D7E18537-0BEC-4FDF-A227-9510805830D3}" srcOrd="2" destOrd="0" presId="urn:microsoft.com/office/officeart/2005/8/layout/venn3"/>
    <dgm:cxn modelId="{02980D9A-68C1-47CC-8B96-66685A73F292}" type="presParOf" srcId="{9CC22262-D2FF-49F2-BAAE-1B6A2F5FF165}" destId="{5AEDF5A9-AC6C-4B1C-AC52-9BDB27C59BE4}" srcOrd="3" destOrd="0" presId="urn:microsoft.com/office/officeart/2005/8/layout/venn3"/>
    <dgm:cxn modelId="{79D463BF-A2FE-47B3-98D1-2FA19A8BA5D9}" type="presParOf" srcId="{9CC22262-D2FF-49F2-BAAE-1B6A2F5FF165}" destId="{7040D3AD-E5C8-44BB-B8F2-6037E338ED4C}" srcOrd="4" destOrd="0" presId="urn:microsoft.com/office/officeart/2005/8/layout/venn3"/>
    <dgm:cxn modelId="{0A395E2E-8EC6-4F4C-B81F-0D59C1FAFD02}" type="presParOf" srcId="{9CC22262-D2FF-49F2-BAAE-1B6A2F5FF165}" destId="{A41A966C-9DC9-4A1A-8FA4-5061A1262160}" srcOrd="5" destOrd="0" presId="urn:microsoft.com/office/officeart/2005/8/layout/venn3"/>
    <dgm:cxn modelId="{3D15DD23-5611-4D3E-87D4-0679BADC86E7}" type="presParOf" srcId="{9CC22262-D2FF-49F2-BAAE-1B6A2F5FF165}" destId="{4A30A475-07BD-4CE4-A4E1-88AEF82393B5}"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3C6AA-E3B5-49D9-A978-2BEEABF46859}">
      <dsp:nvSpPr>
        <dsp:cNvPr id="0" name=""/>
        <dsp:cNvSpPr/>
      </dsp:nvSpPr>
      <dsp:spPr>
        <a:xfrm>
          <a:off x="1014502" y="0"/>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Public sector</a:t>
          </a:r>
        </a:p>
      </dsp:txBody>
      <dsp:txXfrm>
        <a:off x="1475605" y="461103"/>
        <a:ext cx="2226401" cy="2226401"/>
      </dsp:txXfrm>
    </dsp:sp>
    <dsp:sp modelId="{D7E18537-0BEC-4FDF-A227-9510805830D3}">
      <dsp:nvSpPr>
        <dsp:cNvPr id="0" name=""/>
        <dsp:cNvSpPr/>
      </dsp:nvSpPr>
      <dsp:spPr>
        <a:xfrm>
          <a:off x="1106725" y="2327987"/>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Private sector</a:t>
          </a:r>
        </a:p>
      </dsp:txBody>
      <dsp:txXfrm>
        <a:off x="1567828" y="2789090"/>
        <a:ext cx="2226401" cy="2226401"/>
      </dsp:txXfrm>
    </dsp:sp>
    <dsp:sp modelId="{7040D3AD-E5C8-44BB-B8F2-6037E338ED4C}">
      <dsp:nvSpPr>
        <dsp:cNvPr id="0" name=""/>
        <dsp:cNvSpPr/>
      </dsp:nvSpPr>
      <dsp:spPr>
        <a:xfrm>
          <a:off x="3298691" y="934791"/>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Voluntary organisations</a:t>
          </a:r>
        </a:p>
      </dsp:txBody>
      <dsp:txXfrm>
        <a:off x="3759794" y="1395894"/>
        <a:ext cx="2226401" cy="2226401"/>
      </dsp:txXfrm>
    </dsp:sp>
    <dsp:sp modelId="{4A30A475-07BD-4CE4-A4E1-88AEF82393B5}">
      <dsp:nvSpPr>
        <dsp:cNvPr id="0" name=""/>
        <dsp:cNvSpPr/>
      </dsp:nvSpPr>
      <dsp:spPr>
        <a:xfrm>
          <a:off x="5994749" y="1036806"/>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Informal care</a:t>
          </a:r>
        </a:p>
      </dsp:txBody>
      <dsp:txXfrm>
        <a:off x="6455852" y="1497909"/>
        <a:ext cx="2226401" cy="2226401"/>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08/10/2026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AF1F00B5-0F88-477E-BD10-8C120D7A4F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8807F007-5317-48AF-A6F9-239D6EE1A6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AB9901F3-5F41-44D4-AC92-75EAC1FE1B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a:t>
            </a:fld>
            <a:endParaRPr lang="en-GB"/>
          </a:p>
        </p:txBody>
      </p:sp>
    </p:spTree>
    <p:extLst>
      <p:ext uri="{BB962C8B-B14F-4D97-AF65-F5344CB8AC3E}">
        <p14:creationId xmlns:p14="http://schemas.microsoft.com/office/powerpoint/2010/main" val="2449649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a:t>
            </a:fld>
            <a:endParaRPr lang="en-GB"/>
          </a:p>
        </p:txBody>
      </p:sp>
    </p:spTree>
    <p:extLst>
      <p:ext uri="{BB962C8B-B14F-4D97-AF65-F5344CB8AC3E}">
        <p14:creationId xmlns:p14="http://schemas.microsoft.com/office/powerpoint/2010/main" val="858792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a:t>
            </a:fld>
            <a:endParaRPr lang="en-GB"/>
          </a:p>
        </p:txBody>
      </p:sp>
    </p:spTree>
    <p:extLst>
      <p:ext uri="{BB962C8B-B14F-4D97-AF65-F5344CB8AC3E}">
        <p14:creationId xmlns:p14="http://schemas.microsoft.com/office/powerpoint/2010/main" val="2095632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a:t>
            </a:fld>
            <a:endParaRPr lang="en-GB"/>
          </a:p>
        </p:txBody>
      </p:sp>
    </p:spTree>
    <p:extLst>
      <p:ext uri="{BB962C8B-B14F-4D97-AF65-F5344CB8AC3E}">
        <p14:creationId xmlns:p14="http://schemas.microsoft.com/office/powerpoint/2010/main" val="2898633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6</a:t>
            </a:fld>
            <a:endParaRPr lang="en-GB"/>
          </a:p>
        </p:txBody>
      </p:sp>
    </p:spTree>
    <p:extLst>
      <p:ext uri="{BB962C8B-B14F-4D97-AF65-F5344CB8AC3E}">
        <p14:creationId xmlns:p14="http://schemas.microsoft.com/office/powerpoint/2010/main" val="1903392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3091F565-CA5C-B403-BB0D-259D58C0A07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37C4432-ABE8-6B89-53F0-9D190BD17D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84271C56-DA8A-01F7-0060-5A3248DDA5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956490B-8BFE-4C54-8CAF-B2C12562B13F}" type="slidenum">
              <a:rPr lang="en-GB" altLang="en-US"/>
              <a:pPr/>
              <a:t>11</a:t>
            </a:fld>
            <a:endParaRPr lang="en-GB" altLang="en-US"/>
          </a:p>
        </p:txBody>
      </p:sp>
    </p:spTree>
    <p:extLst>
      <p:ext uri="{BB962C8B-B14F-4D97-AF65-F5344CB8AC3E}">
        <p14:creationId xmlns:p14="http://schemas.microsoft.com/office/powerpoint/2010/main" val="1872773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4698C4C-52D2-6CA1-29B3-4CCB06C567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0D150975-A709-C4C2-1C96-F0394550460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6084" name="Slide Number Placeholder 3">
            <a:extLst>
              <a:ext uri="{FF2B5EF4-FFF2-40B4-BE49-F238E27FC236}">
                <a16:creationId xmlns:a16="http://schemas.microsoft.com/office/drawing/2014/main" id="{DEAAF7CF-63B3-6B23-A373-AE100D74EB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18DD368-F174-49C9-8F31-8836F9FF59AF}" type="slidenum">
              <a:rPr lang="en-GB" altLang="en-US"/>
              <a:pPr/>
              <a:t>12</a:t>
            </a:fld>
            <a:endParaRPr lang="en-GB" altLang="en-US"/>
          </a:p>
        </p:txBody>
      </p:sp>
    </p:spTree>
    <p:extLst>
      <p:ext uri="{BB962C8B-B14F-4D97-AF65-F5344CB8AC3E}">
        <p14:creationId xmlns:p14="http://schemas.microsoft.com/office/powerpoint/2010/main" val="30376722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13</a:t>
            </a:fld>
            <a:endParaRPr lang="en-GB"/>
          </a:p>
        </p:txBody>
      </p:sp>
    </p:spTree>
    <p:extLst>
      <p:ext uri="{BB962C8B-B14F-4D97-AF65-F5344CB8AC3E}">
        <p14:creationId xmlns:p14="http://schemas.microsoft.com/office/powerpoint/2010/main" val="2560736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14</a:t>
            </a:fld>
            <a:endParaRPr lang="en-GB"/>
          </a:p>
        </p:txBody>
      </p:sp>
    </p:spTree>
    <p:extLst>
      <p:ext uri="{BB962C8B-B14F-4D97-AF65-F5344CB8AC3E}">
        <p14:creationId xmlns:p14="http://schemas.microsoft.com/office/powerpoint/2010/main" val="33046078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15</a:t>
            </a:fld>
            <a:endParaRPr lang="en-GB"/>
          </a:p>
        </p:txBody>
      </p:sp>
    </p:spTree>
    <p:extLst>
      <p:ext uri="{BB962C8B-B14F-4D97-AF65-F5344CB8AC3E}">
        <p14:creationId xmlns:p14="http://schemas.microsoft.com/office/powerpoint/2010/main" val="231256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83483207-BC8D-9DEC-2E0E-5242561B9E8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2A2ACFE6-364B-9486-190C-040C919369A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A98E937F-8198-9AF8-5B40-9AED6B67A31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C61BF28-AF1B-49FD-8EFD-602FA0A1CD60}" type="slidenum">
              <a:rPr lang="en-GB" altLang="en-US" smtClean="0"/>
              <a:pPr/>
              <a:t>16</a:t>
            </a:fld>
            <a:endParaRPr lang="en-GB" altLang="en-US"/>
          </a:p>
        </p:txBody>
      </p:sp>
    </p:spTree>
    <p:extLst>
      <p:ext uri="{BB962C8B-B14F-4D97-AF65-F5344CB8AC3E}">
        <p14:creationId xmlns:p14="http://schemas.microsoft.com/office/powerpoint/2010/main" val="27842415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17</a:t>
            </a:fld>
            <a:endParaRPr lang="en-GB"/>
          </a:p>
        </p:txBody>
      </p:sp>
    </p:spTree>
    <p:extLst>
      <p:ext uri="{BB962C8B-B14F-4D97-AF65-F5344CB8AC3E}">
        <p14:creationId xmlns:p14="http://schemas.microsoft.com/office/powerpoint/2010/main" val="5698547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12B604E7-93B5-1A42-B751-30506DF4155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22EA582-BDBA-DF7F-C2C4-00D51BD507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a:p>
            <a:endParaRPr lang="en-GB" altLang="en-US"/>
          </a:p>
          <a:p>
            <a:endParaRPr lang="en-GB" altLang="en-US"/>
          </a:p>
        </p:txBody>
      </p:sp>
      <p:sp>
        <p:nvSpPr>
          <p:cNvPr id="23556" name="Slide Number Placeholder 3">
            <a:extLst>
              <a:ext uri="{FF2B5EF4-FFF2-40B4-BE49-F238E27FC236}">
                <a16:creationId xmlns:a16="http://schemas.microsoft.com/office/drawing/2014/main" id="{70FFD230-21B2-F728-FE88-6DDB28F1244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BC84541-A93D-4E70-BCD5-E2F23E253194}" type="slidenum">
              <a:rPr lang="en-GB" altLang="en-US" smtClean="0"/>
              <a:pPr/>
              <a:t>18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20</a:t>
            </a:fld>
            <a:endParaRPr lang="en-GB"/>
          </a:p>
        </p:txBody>
      </p:sp>
    </p:spTree>
    <p:extLst>
      <p:ext uri="{BB962C8B-B14F-4D97-AF65-F5344CB8AC3E}">
        <p14:creationId xmlns:p14="http://schemas.microsoft.com/office/powerpoint/2010/main" val="16032604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08/10/2026</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08/10/2026</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08/10/2026</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08/10/2026</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08/10/2026</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08/10/2026</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08/10/2026</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08/10/2026</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08/10/2026</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08/10/2026</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08/10/2026</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08/10/2026</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jf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gwh_o0dJ5-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ubtitle 8">
            <a:extLst>
              <a:ext uri="{FF2B5EF4-FFF2-40B4-BE49-F238E27FC236}">
                <a16:creationId xmlns:a16="http://schemas.microsoft.com/office/drawing/2014/main" id="{B1B11732-65D6-443F-935B-D4DB03B97072}"/>
              </a:ext>
            </a:extLst>
          </p:cNvPr>
          <p:cNvSpPr>
            <a:spLocks noGrp="1"/>
          </p:cNvSpPr>
          <p:nvPr>
            <p:ph type="subTitle" idx="1"/>
          </p:nvPr>
        </p:nvSpPr>
        <p:spPr>
          <a:xfrm>
            <a:off x="1727200" y="3212275"/>
            <a:ext cx="8534400" cy="1600200"/>
          </a:xfrm>
        </p:spPr>
        <p:txBody>
          <a:bodyPr/>
          <a:lstStyle/>
          <a:p>
            <a:pPr algn="l" eaLnBrk="1" hangingPunct="1">
              <a:buFont typeface="Arial" panose="020B0604020202020204" pitchFamily="34" charset="0"/>
              <a:buNone/>
            </a:pPr>
            <a:r>
              <a:rPr lang="en-GB" altLang="en-US" dirty="0"/>
              <a:t>Ben Duxbury.   </a:t>
            </a: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43325F14-8115-446B-A061-46D8543F6B05}"/>
              </a:ext>
            </a:extLst>
          </p:cNvPr>
          <p:cNvSpPr>
            <a:spLocks noGrp="1"/>
          </p:cNvSpPr>
          <p:nvPr>
            <p:ph type="ctrTitle"/>
          </p:nvPr>
        </p:nvSpPr>
        <p:spPr>
          <a:xfrm>
            <a:off x="2406316" y="1600200"/>
            <a:ext cx="10518376" cy="1828800"/>
          </a:xfrm>
        </p:spPr>
        <p:txBody>
          <a:bodyPr/>
          <a:lstStyle/>
          <a:p>
            <a:pPr algn="l" eaLnBrk="1" hangingPunct="1"/>
            <a:r>
              <a:rPr lang="en-GB" altLang="en-US" sz="2400" b="1" dirty="0"/>
              <a:t>BMNS5010.  Practising Healthcare in Wales: People and Policy.  </a:t>
            </a:r>
            <a:br>
              <a:rPr lang="en-GB" altLang="en-US" sz="2400" b="1" dirty="0"/>
            </a:br>
            <a:r>
              <a:rPr lang="en-GB" altLang="en-US" sz="2400" b="1" dirty="0"/>
              <a:t>Academic year 2026/27.</a:t>
            </a:r>
            <a:br>
              <a:rPr lang="en-GB" altLang="en-US" sz="2400" dirty="0"/>
            </a:br>
            <a:r>
              <a:rPr lang="en-GB" sz="2400" dirty="0"/>
              <a:t>Le</a:t>
            </a:r>
            <a:r>
              <a:rPr lang="en-GB" altLang="en-US" sz="2400" dirty="0"/>
              <a:t>cture two: social and health policy, policy advocacy and policy briefs  </a:t>
            </a:r>
            <a:br>
              <a:rPr lang="en-GB" altLang="en-US" sz="4000" dirty="0"/>
            </a:br>
            <a:endParaRPr lang="en-GB" altLang="en-US" dirty="0"/>
          </a:p>
        </p:txBody>
      </p:sp>
      <p:pic>
        <p:nvPicPr>
          <p:cNvPr id="2" name="Picture 1">
            <a:extLst>
              <a:ext uri="{FF2B5EF4-FFF2-40B4-BE49-F238E27FC236}">
                <a16:creationId xmlns:a16="http://schemas.microsoft.com/office/drawing/2014/main" id="{358FAF1F-E9AE-C270-928A-0A7037E61D5C}"/>
              </a:ext>
            </a:extLst>
          </p:cNvPr>
          <p:cNvPicPr>
            <a:picLocks noChangeAspect="1"/>
          </p:cNvPicPr>
          <p:nvPr/>
        </p:nvPicPr>
        <p:blipFill>
          <a:blip r:embed="rId4"/>
          <a:stretch>
            <a:fillRect/>
          </a:stretch>
        </p:blipFill>
        <p:spPr>
          <a:xfrm>
            <a:off x="285741" y="1828800"/>
            <a:ext cx="1932599" cy="67671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4DE9-4B20-44E6-88A0-7371A041F32D}"/>
              </a:ext>
            </a:extLst>
          </p:cNvPr>
          <p:cNvSpPr>
            <a:spLocks noGrp="1"/>
          </p:cNvSpPr>
          <p:nvPr>
            <p:ph type="title"/>
          </p:nvPr>
        </p:nvSpPr>
        <p:spPr>
          <a:xfrm>
            <a:off x="243840" y="274638"/>
            <a:ext cx="11338560" cy="670242"/>
          </a:xfrm>
        </p:spPr>
        <p:txBody>
          <a:bodyPr/>
          <a:lstStyle/>
          <a:p>
            <a:r>
              <a:rPr lang="en-GB" dirty="0"/>
              <a:t>Today</a:t>
            </a:r>
          </a:p>
        </p:txBody>
      </p:sp>
      <p:sp>
        <p:nvSpPr>
          <p:cNvPr id="3" name="Content Placeholder 2">
            <a:extLst>
              <a:ext uri="{FF2B5EF4-FFF2-40B4-BE49-F238E27FC236}">
                <a16:creationId xmlns:a16="http://schemas.microsoft.com/office/drawing/2014/main" id="{DED1A1D4-2A1C-4C20-827E-248ADE59103E}"/>
              </a:ext>
            </a:extLst>
          </p:cNvPr>
          <p:cNvSpPr>
            <a:spLocks noGrp="1"/>
          </p:cNvSpPr>
          <p:nvPr>
            <p:ph sz="quarter" idx="1"/>
          </p:nvPr>
        </p:nvSpPr>
        <p:spPr>
          <a:xfrm>
            <a:off x="243840" y="944880"/>
            <a:ext cx="11704320" cy="5791200"/>
          </a:xfrm>
        </p:spPr>
        <p:txBody>
          <a:bodyPr/>
          <a:lstStyle/>
          <a:p>
            <a:r>
              <a:rPr lang="en-GB" sz="3200" dirty="0"/>
              <a:t>Review of topics covered last week</a:t>
            </a:r>
          </a:p>
          <a:p>
            <a:r>
              <a:rPr lang="en-GB" sz="3200" dirty="0"/>
              <a:t>Healthcare context/implications in the United Kingdom</a:t>
            </a:r>
          </a:p>
          <a:p>
            <a:r>
              <a:rPr lang="en-GB" sz="3200" dirty="0"/>
              <a:t>Social and health policy and the welfare state – service provision</a:t>
            </a:r>
          </a:p>
          <a:p>
            <a:r>
              <a:rPr lang="en-GB" sz="3200" dirty="0"/>
              <a:t>Policy advocacy </a:t>
            </a:r>
          </a:p>
          <a:p>
            <a:r>
              <a:rPr lang="en-GB" sz="3200" dirty="0"/>
              <a:t>At home</a:t>
            </a:r>
          </a:p>
          <a:p>
            <a:pPr lvl="1"/>
            <a:endParaRPr lang="en-GB" dirty="0"/>
          </a:p>
          <a:p>
            <a:endParaRPr lang="en-GB" dirty="0"/>
          </a:p>
          <a:p>
            <a:endParaRPr lang="en-GB" dirty="0"/>
          </a:p>
          <a:p>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74495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E89EB-2B35-8200-623D-B78FAE07B3F9}"/>
              </a:ext>
            </a:extLst>
          </p:cNvPr>
          <p:cNvSpPr>
            <a:spLocks noGrp="1"/>
          </p:cNvSpPr>
          <p:nvPr>
            <p:ph type="title"/>
          </p:nvPr>
        </p:nvSpPr>
        <p:spPr>
          <a:xfrm>
            <a:off x="232012" y="274638"/>
            <a:ext cx="11350388" cy="563562"/>
          </a:xfrm>
        </p:spPr>
        <p:txBody>
          <a:bodyPr/>
          <a:lstStyle/>
          <a:p>
            <a:r>
              <a:rPr lang="en-GB" dirty="0"/>
              <a:t>The context/implications of care   </a:t>
            </a:r>
          </a:p>
        </p:txBody>
      </p:sp>
      <p:sp>
        <p:nvSpPr>
          <p:cNvPr id="3" name="Content Placeholder 2">
            <a:extLst>
              <a:ext uri="{FF2B5EF4-FFF2-40B4-BE49-F238E27FC236}">
                <a16:creationId xmlns:a16="http://schemas.microsoft.com/office/drawing/2014/main" id="{DFE126F7-32AA-13BF-A6BD-EC7175B73582}"/>
              </a:ext>
            </a:extLst>
          </p:cNvPr>
          <p:cNvSpPr>
            <a:spLocks noGrp="1"/>
          </p:cNvSpPr>
          <p:nvPr>
            <p:ph sz="quarter" idx="1"/>
          </p:nvPr>
        </p:nvSpPr>
        <p:spPr>
          <a:xfrm>
            <a:off x="232011" y="696036"/>
            <a:ext cx="11959989" cy="6161964"/>
          </a:xfrm>
        </p:spPr>
        <p:txBody>
          <a:bodyPr/>
          <a:lstStyle/>
          <a:p>
            <a:r>
              <a:rPr lang="en-GB" sz="3000" dirty="0"/>
              <a:t>Health/care important to most people (‘without health you have nothing’): NHS deals with approximately 1.7 million patients every 24 hours</a:t>
            </a:r>
          </a:p>
          <a:p>
            <a:r>
              <a:rPr lang="en-GB" sz="3000" dirty="0"/>
              <a:t>Health/care key government/economic topics: ‘big business and everybody’s business’ (Glasby, 2026, p. 1) – </a:t>
            </a:r>
            <a:r>
              <a:rPr lang="en-GB" sz="3200" dirty="0"/>
              <a:t>UK healthcare expenditure was approximately £345 billion in 2025 </a:t>
            </a:r>
            <a:r>
              <a:rPr lang="en-GB" sz="3000" dirty="0"/>
              <a:t>(ONS, 2026).  As for governmental spending: </a:t>
            </a:r>
          </a:p>
          <a:p>
            <a:pPr lvl="1"/>
            <a:r>
              <a:rPr lang="en-GB" sz="3000" dirty="0"/>
              <a:t>In 2025/26, the Department of Health and Social Care (DHSC) spent around £216 billion, financing:</a:t>
            </a:r>
          </a:p>
          <a:p>
            <a:pPr lvl="2"/>
            <a:r>
              <a:rPr lang="en-GB" sz="3000" dirty="0"/>
              <a:t>GP services; ambulance services; mental health services; community/hospital services commissioned by the NHS; public health services commissioned by local authorities;  some social care services (mainly commissioned by local authorities); administration costs, e.g. departmental running costs, regulatory costs, business services</a:t>
            </a:r>
          </a:p>
          <a:p>
            <a:pPr marL="0" indent="0">
              <a:buNone/>
            </a:pPr>
            <a:r>
              <a:rPr lang="en-GB" sz="1600" dirty="0"/>
              <a:t>(See Department of Health and Social Care, 2025; National Audit Office, 2026; Skills for Care, 2025; Buse et al., 2024; King’s Fund, 2024; 2026)  </a:t>
            </a:r>
          </a:p>
        </p:txBody>
      </p:sp>
    </p:spTree>
    <p:extLst>
      <p:ext uri="{BB962C8B-B14F-4D97-AF65-F5344CB8AC3E}">
        <p14:creationId xmlns:p14="http://schemas.microsoft.com/office/powerpoint/2010/main" val="2008887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20ECF-76FC-D3D7-086A-A5C9783278EB}"/>
              </a:ext>
            </a:extLst>
          </p:cNvPr>
          <p:cNvSpPr>
            <a:spLocks noGrp="1"/>
          </p:cNvSpPr>
          <p:nvPr>
            <p:ph type="title"/>
          </p:nvPr>
        </p:nvSpPr>
        <p:spPr>
          <a:xfrm>
            <a:off x="128016" y="274638"/>
            <a:ext cx="11454384" cy="563562"/>
          </a:xfrm>
        </p:spPr>
        <p:txBody>
          <a:bodyPr/>
          <a:lstStyle/>
          <a:p>
            <a:r>
              <a:rPr lang="en-GB" sz="3200" dirty="0"/>
              <a:t>NHS workforce across the UK</a:t>
            </a:r>
          </a:p>
        </p:txBody>
      </p:sp>
      <p:sp>
        <p:nvSpPr>
          <p:cNvPr id="3" name="Content Placeholder 2">
            <a:extLst>
              <a:ext uri="{FF2B5EF4-FFF2-40B4-BE49-F238E27FC236}">
                <a16:creationId xmlns:a16="http://schemas.microsoft.com/office/drawing/2014/main" id="{6F6F299C-F153-0BDD-091D-24541387CBA2}"/>
              </a:ext>
            </a:extLst>
          </p:cNvPr>
          <p:cNvSpPr>
            <a:spLocks noGrp="1"/>
          </p:cNvSpPr>
          <p:nvPr>
            <p:ph sz="quarter" idx="1"/>
          </p:nvPr>
        </p:nvSpPr>
        <p:spPr>
          <a:xfrm>
            <a:off x="128016" y="838199"/>
            <a:ext cx="11737919" cy="6200553"/>
          </a:xfrm>
        </p:spPr>
        <p:txBody>
          <a:bodyPr/>
          <a:lstStyle/>
          <a:p>
            <a:r>
              <a:rPr lang="en-GB" sz="3000" b="0" i="0" dirty="0">
                <a:solidFill>
                  <a:srgbClr val="000000"/>
                </a:solidFill>
                <a:effectLst/>
                <a:highlight>
                  <a:srgbClr val="FFFFFF"/>
                </a:highlight>
              </a:rPr>
              <a:t>Each UK country regularly collects/publishes its </a:t>
            </a:r>
            <a:r>
              <a:rPr lang="en-GB" sz="3000" dirty="0">
                <a:solidFill>
                  <a:srgbClr val="000000"/>
                </a:solidFill>
                <a:highlight>
                  <a:srgbClr val="FFFFFF"/>
                </a:highlight>
              </a:rPr>
              <a:t>own data</a:t>
            </a:r>
            <a:r>
              <a:rPr lang="en-GB" sz="3000" dirty="0"/>
              <a:t> on activity, workforce and performance indicators, organisation includes devolved governments and various associated bodies/organisations, e.g.: Public Health Scotland (in Scotland); the Information and Analysis Directorate (Northern Ireland); NHS Digital (in England) and Digital Health and Care Wales (see ONS, 2026;  Anderson et al., 2022).   Recent staffing statistics for England and Wales in were:</a:t>
            </a:r>
          </a:p>
          <a:p>
            <a:pPr lvl="1"/>
            <a:r>
              <a:rPr lang="en-GB" sz="3000" dirty="0"/>
              <a:t>England: total </a:t>
            </a:r>
            <a:r>
              <a:rPr lang="en-GB" sz="3200" dirty="0"/>
              <a:t>staff in NHS Trusts and other core organisations: 1,369,177 full-time equivalent (FTE) in July 2026 </a:t>
            </a:r>
            <a:r>
              <a:rPr lang="en-GB" sz="3000" dirty="0"/>
              <a:t>(NHS Digital,2026); </a:t>
            </a:r>
          </a:p>
          <a:p>
            <a:pPr lvl="1"/>
            <a:r>
              <a:rPr lang="en-GB" sz="3000" dirty="0"/>
              <a:t>Wales: </a:t>
            </a:r>
            <a:r>
              <a:rPr lang="en-GB" sz="3200" dirty="0"/>
              <a:t>total NHS staff of100,224 FTE on 31</a:t>
            </a:r>
            <a:r>
              <a:rPr lang="en-GB" sz="3200" baseline="30000" dirty="0"/>
              <a:t>st</a:t>
            </a:r>
            <a:r>
              <a:rPr lang="en-GB" sz="3200" dirty="0"/>
              <a:t> December, 2025, including </a:t>
            </a:r>
            <a:r>
              <a:rPr lang="en-GB" sz="3000" dirty="0"/>
              <a:t>medical/dental staff; nursing, midwifery &amp; health visiting staff; scientific, therapeutic &amp; technical staff; administration &amp; estates staff; ambulance staff; healthcare assistants &amp; other support staff (WG, 2026)</a:t>
            </a:r>
          </a:p>
          <a:p>
            <a:endParaRPr lang="en-GB" dirty="0"/>
          </a:p>
        </p:txBody>
      </p:sp>
    </p:spTree>
    <p:extLst>
      <p:ext uri="{BB962C8B-B14F-4D97-AF65-F5344CB8AC3E}">
        <p14:creationId xmlns:p14="http://schemas.microsoft.com/office/powerpoint/2010/main" val="1061930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96AF-6828-4AC7-CB6D-DBDB1F0EF7F6}"/>
              </a:ext>
            </a:extLst>
          </p:cNvPr>
          <p:cNvSpPr>
            <a:spLocks noGrp="1"/>
          </p:cNvSpPr>
          <p:nvPr>
            <p:ph type="title"/>
          </p:nvPr>
        </p:nvSpPr>
        <p:spPr>
          <a:xfrm>
            <a:off x="217715" y="274638"/>
            <a:ext cx="11364685" cy="462341"/>
          </a:xfrm>
        </p:spPr>
        <p:txBody>
          <a:bodyPr/>
          <a:lstStyle/>
          <a:p>
            <a:r>
              <a:rPr lang="en-GB" dirty="0"/>
              <a:t>The overall picture across the UK</a:t>
            </a:r>
          </a:p>
        </p:txBody>
      </p:sp>
      <p:sp>
        <p:nvSpPr>
          <p:cNvPr id="3" name="Content Placeholder 2">
            <a:extLst>
              <a:ext uri="{FF2B5EF4-FFF2-40B4-BE49-F238E27FC236}">
                <a16:creationId xmlns:a16="http://schemas.microsoft.com/office/drawing/2014/main" id="{4DB84927-D3C6-57DF-15E4-14E4F75ABF37}"/>
              </a:ext>
            </a:extLst>
          </p:cNvPr>
          <p:cNvSpPr>
            <a:spLocks noGrp="1"/>
          </p:cNvSpPr>
          <p:nvPr>
            <p:ph sz="quarter" idx="1"/>
          </p:nvPr>
        </p:nvSpPr>
        <p:spPr>
          <a:xfrm>
            <a:off x="109182" y="627797"/>
            <a:ext cx="11865103" cy="6073254"/>
          </a:xfrm>
        </p:spPr>
        <p:txBody>
          <a:bodyPr/>
          <a:lstStyle/>
          <a:p>
            <a:r>
              <a:rPr lang="en-GB" sz="3200" dirty="0"/>
              <a:t>NHS England (≈1.4m) is the world’s sixth largest employer; approximate FTE staff for the UK’s other constituent countries are: 178, 000 in Scotland;  70,000 in Northern Ireland; 100,000 in Wales (Glasby, 2026; Anderson et al., 2022) </a:t>
            </a:r>
          </a:p>
          <a:p>
            <a:r>
              <a:rPr lang="en-GB" sz="3200" dirty="0"/>
              <a:t>Accordingly, a large part of the UK health expenditure (as in peer countries) is on staff wages</a:t>
            </a:r>
          </a:p>
          <a:p>
            <a:r>
              <a:rPr lang="en-GB" sz="3200" dirty="0"/>
              <a:t>However, caring does not only happen in the public sector: around 2/3 of social carers work in the private sector; many also work in voluntary/third sector (paid and  unpaid) and there also around 5.4 million informal carers (unpaid): the overall picture in the UK has been called a, ‘mixed economy of care’ (see following slide)</a:t>
            </a:r>
          </a:p>
          <a:p>
            <a:pPr marL="0" indent="0">
              <a:buNone/>
            </a:pPr>
            <a:r>
              <a:rPr lang="en-GB" sz="1200" dirty="0"/>
              <a:t>(See Glasby, 2026; NHS Confederation, 2020; National Audit Office, 2020; Skills for Care, 2025; 20Dixon-Woods et al., 2024; </a:t>
            </a:r>
            <a:r>
              <a:rPr lang="en-GB" sz="1200" dirty="0" err="1"/>
              <a:t>Kkng’s</a:t>
            </a:r>
            <a:r>
              <a:rPr lang="en-GB" sz="1200" dirty="0"/>
              <a:t> Fund, 2025)</a:t>
            </a:r>
          </a:p>
          <a:p>
            <a:endParaRPr lang="en-GB" sz="3000" dirty="0"/>
          </a:p>
          <a:p>
            <a:endParaRPr lang="en-GB" dirty="0"/>
          </a:p>
        </p:txBody>
      </p:sp>
    </p:spTree>
    <p:extLst>
      <p:ext uri="{BB962C8B-B14F-4D97-AF65-F5344CB8AC3E}">
        <p14:creationId xmlns:p14="http://schemas.microsoft.com/office/powerpoint/2010/main" val="332727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AAEF84DB-EFCB-27B2-4A8E-7D050EC93D8D}"/>
              </a:ext>
            </a:extLst>
          </p:cNvPr>
          <p:cNvSpPr>
            <a:spLocks noGrp="1"/>
          </p:cNvSpPr>
          <p:nvPr>
            <p:ph type="title"/>
          </p:nvPr>
        </p:nvSpPr>
        <p:spPr>
          <a:xfrm>
            <a:off x="391886" y="274639"/>
            <a:ext cx="9818915" cy="777875"/>
          </a:xfrm>
        </p:spPr>
        <p:txBody>
          <a:bodyPr/>
          <a:lstStyle/>
          <a:p>
            <a:r>
              <a:rPr lang="en-GB" altLang="en-US" dirty="0"/>
              <a:t>UK’s ‘mixed economy of care’ </a:t>
            </a:r>
          </a:p>
        </p:txBody>
      </p:sp>
      <p:graphicFrame>
        <p:nvGraphicFramePr>
          <p:cNvPr id="4" name="Content Placeholder 3">
            <a:extLst>
              <a:ext uri="{FF2B5EF4-FFF2-40B4-BE49-F238E27FC236}">
                <a16:creationId xmlns:a16="http://schemas.microsoft.com/office/drawing/2014/main" id="{270B9825-0DD1-EC39-FA05-6CD2F431E55C}"/>
              </a:ext>
            </a:extLst>
          </p:cNvPr>
          <p:cNvGraphicFramePr>
            <a:graphicFrameLocks noGrp="1"/>
          </p:cNvGraphicFramePr>
          <p:nvPr>
            <p:ph sz="quarter" idx="1"/>
          </p:nvPr>
        </p:nvGraphicFramePr>
        <p:xfrm>
          <a:off x="783770" y="1052514"/>
          <a:ext cx="10711543" cy="55308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3012" name="TextBox 4">
            <a:extLst>
              <a:ext uri="{FF2B5EF4-FFF2-40B4-BE49-F238E27FC236}">
                <a16:creationId xmlns:a16="http://schemas.microsoft.com/office/drawing/2014/main" id="{260C000B-88A3-F1E3-ADF3-E8B5636916F0}"/>
              </a:ext>
            </a:extLst>
          </p:cNvPr>
          <p:cNvSpPr txBox="1">
            <a:spLocks noChangeArrowheads="1"/>
          </p:cNvSpPr>
          <p:nvPr/>
        </p:nvSpPr>
        <p:spPr bwMode="auto">
          <a:xfrm>
            <a:off x="1" y="6176865"/>
            <a:ext cx="335902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t>  (Glasby, 2026, p. 32) </a:t>
            </a:r>
          </a:p>
        </p:txBody>
      </p:sp>
    </p:spTree>
    <p:extLst>
      <p:ext uri="{BB962C8B-B14F-4D97-AF65-F5344CB8AC3E}">
        <p14:creationId xmlns:p14="http://schemas.microsoft.com/office/powerpoint/2010/main" val="688224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90D92-1098-2EFC-3049-74D0D07962C7}"/>
              </a:ext>
            </a:extLst>
          </p:cNvPr>
          <p:cNvSpPr>
            <a:spLocks noGrp="1"/>
          </p:cNvSpPr>
          <p:nvPr>
            <p:ph type="title"/>
          </p:nvPr>
        </p:nvSpPr>
        <p:spPr>
          <a:xfrm>
            <a:off x="149291" y="274638"/>
            <a:ext cx="11868538" cy="943090"/>
          </a:xfrm>
        </p:spPr>
        <p:txBody>
          <a:bodyPr/>
          <a:lstStyle/>
          <a:p>
            <a:r>
              <a:rPr lang="en-GB" sz="3200" dirty="0"/>
              <a:t>What is the link to policy?  What exactly does policy mean in a care context? </a:t>
            </a:r>
          </a:p>
        </p:txBody>
      </p:sp>
      <p:pic>
        <p:nvPicPr>
          <p:cNvPr id="5" name="Content Placeholder 4" descr="A person wearing a blue scrubs with a stethoscope around her neck&#10;&#10;Description automatically generated">
            <a:extLst>
              <a:ext uri="{FF2B5EF4-FFF2-40B4-BE49-F238E27FC236}">
                <a16:creationId xmlns:a16="http://schemas.microsoft.com/office/drawing/2014/main" id="{4D391E0D-84EE-B407-485E-AF025A23AAA8}"/>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519266" y="1217728"/>
            <a:ext cx="7427167" cy="5365636"/>
          </a:xfrm>
        </p:spPr>
      </p:pic>
    </p:spTree>
    <p:extLst>
      <p:ext uri="{BB962C8B-B14F-4D97-AF65-F5344CB8AC3E}">
        <p14:creationId xmlns:p14="http://schemas.microsoft.com/office/powerpoint/2010/main" val="2811697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24EFF-E093-4469-9893-AA4FEC11FBBE}"/>
              </a:ext>
            </a:extLst>
          </p:cNvPr>
          <p:cNvSpPr>
            <a:spLocks noGrp="1"/>
          </p:cNvSpPr>
          <p:nvPr>
            <p:ph type="title"/>
          </p:nvPr>
        </p:nvSpPr>
        <p:spPr>
          <a:xfrm>
            <a:off x="272955" y="133642"/>
            <a:ext cx="11774666" cy="903587"/>
          </a:xfrm>
        </p:spPr>
        <p:txBody>
          <a:bodyPr/>
          <a:lstStyle/>
          <a:p>
            <a:r>
              <a:rPr lang="en-GB" sz="2400" dirty="0"/>
              <a:t>The link to policy: you/your family are/have benefited from UK health/social policy if you have…</a:t>
            </a:r>
            <a:endParaRPr lang="en-GB" sz="2400" i="1" dirty="0"/>
          </a:p>
        </p:txBody>
      </p:sp>
      <p:sp>
        <p:nvSpPr>
          <p:cNvPr id="3" name="Content Placeholder 2">
            <a:extLst>
              <a:ext uri="{FF2B5EF4-FFF2-40B4-BE49-F238E27FC236}">
                <a16:creationId xmlns:a16="http://schemas.microsoft.com/office/drawing/2014/main" id="{674C1802-632E-4E89-96DB-7B537ACD1E9E}"/>
              </a:ext>
            </a:extLst>
          </p:cNvPr>
          <p:cNvSpPr>
            <a:spLocks noGrp="1"/>
          </p:cNvSpPr>
          <p:nvPr>
            <p:ph sz="quarter" idx="1"/>
          </p:nvPr>
        </p:nvSpPr>
        <p:spPr>
          <a:xfrm>
            <a:off x="144378" y="859809"/>
            <a:ext cx="11903241" cy="5864548"/>
          </a:xfrm>
        </p:spPr>
        <p:txBody>
          <a:bodyPr/>
          <a:lstStyle/>
          <a:p>
            <a:pPr lvl="1">
              <a:spcAft>
                <a:spcPts val="1000"/>
              </a:spcAft>
            </a:pPr>
            <a:r>
              <a:rPr lang="en-GB" dirty="0">
                <a:effectLst/>
                <a:ea typeface="Calibri" panose="020F0502020204030204" pitchFamily="34" charset="0"/>
                <a:cs typeface="Times New Roman" panose="02020603050405020304" pitchFamily="18" charset="0"/>
              </a:rPr>
              <a:t>...visited a GP for health treatment</a:t>
            </a:r>
          </a:p>
          <a:p>
            <a:pPr lvl="1">
              <a:spcAft>
                <a:spcPts val="1000"/>
              </a:spcAft>
            </a:pPr>
            <a:r>
              <a:rPr lang="en-GB" dirty="0">
                <a:effectLst/>
                <a:ea typeface="Calibri" panose="020F0502020204030204" pitchFamily="34" charset="0"/>
                <a:cs typeface="Times New Roman" panose="02020603050405020304" pitchFamily="18" charset="0"/>
              </a:rPr>
              <a:t>...received Child Benefit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...received Council Tax Reduction for being a student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...had junior, primary, secondary local authority schooling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...placed a child in a nursery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...been to A&amp;E in a hospital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...received Free School meals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...received free or paid for NHS prescriptions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...had a vaccination from your GP (or other health care professional)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...had NHS dentistry	</a:t>
            </a:r>
          </a:p>
          <a:p>
            <a:pPr lvl="1">
              <a:spcAft>
                <a:spcPts val="1000"/>
              </a:spcAft>
            </a:pPr>
            <a:r>
              <a:rPr lang="en-GB" sz="2400" dirty="0">
                <a:effectLst/>
                <a:ea typeface="Calibri" panose="020F0502020204030204" pitchFamily="34" charset="0"/>
                <a:cs typeface="Times New Roman" panose="02020603050405020304" pitchFamily="18" charset="0"/>
              </a:rPr>
              <a:t>…used a Sure Start centre…</a:t>
            </a:r>
            <a:r>
              <a:rPr lang="en-GB" dirty="0">
                <a:ea typeface="Calibri" panose="020F0502020204030204" pitchFamily="34" charset="0"/>
                <a:cs typeface="Times New Roman" panose="02020603050405020304" pitchFamily="18" charset="0"/>
              </a:rPr>
              <a:t>(continued on following slide)</a:t>
            </a:r>
            <a:r>
              <a:rPr lang="en-GB" sz="2000" dirty="0">
                <a:effectLst/>
                <a:ea typeface="Calibri" panose="020F0502020204030204" pitchFamily="34" charset="0"/>
                <a:cs typeface="Times New Roman" panose="02020603050405020304" pitchFamily="18" charset="0"/>
              </a:rPr>
              <a:t>								</a:t>
            </a:r>
            <a:endParaRPr lang="en-GB" sz="2000" dirty="0">
              <a:ea typeface="Calibri" panose="020F0502020204030204" pitchFamily="34" charset="0"/>
              <a:cs typeface="Times New Roman" panose="02020603050405020304" pitchFamily="18" charset="0"/>
            </a:endParaRPr>
          </a:p>
          <a:p>
            <a:pPr marL="319088" lvl="1" indent="0">
              <a:spcAft>
                <a:spcPts val="10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25859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6AB291-2441-4126-A75D-08FB54C4450E}"/>
              </a:ext>
            </a:extLst>
          </p:cNvPr>
          <p:cNvSpPr>
            <a:spLocks noGrp="1"/>
          </p:cNvSpPr>
          <p:nvPr>
            <p:ph sz="quarter" idx="1"/>
          </p:nvPr>
        </p:nvSpPr>
        <p:spPr>
          <a:xfrm>
            <a:off x="0" y="272955"/>
            <a:ext cx="11903242" cy="6127846"/>
          </a:xfrm>
        </p:spPr>
        <p:txBody>
          <a:bodyPr/>
          <a:lstStyle/>
          <a:p>
            <a:pPr lvl="1">
              <a:lnSpc>
                <a:spcPct val="115000"/>
              </a:lnSpc>
              <a:spcAft>
                <a:spcPts val="800"/>
              </a:spcAft>
            </a:pPr>
            <a:r>
              <a:rPr lang="en-GB" dirty="0">
                <a:effectLst/>
                <a:ea typeface="Calibri" panose="020F0502020204030204" pitchFamily="34" charset="0"/>
                <a:cs typeface="Times New Roman" panose="02020603050405020304" pitchFamily="18" charset="0"/>
              </a:rPr>
              <a:t>...been referred by your GP to a private hospital for treatment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...seen a specialist or been an outpatient in an NHS hospital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...been </a:t>
            </a:r>
            <a:r>
              <a:rPr lang="en-GB" dirty="0">
                <a:ea typeface="Calibri" panose="020F0502020204030204" pitchFamily="34" charset="0"/>
                <a:cs typeface="Times New Roman" panose="02020603050405020304" pitchFamily="18" charset="0"/>
              </a:rPr>
              <a:t>in</a:t>
            </a:r>
            <a:r>
              <a:rPr lang="en-GB" dirty="0">
                <a:effectLst/>
                <a:ea typeface="Calibri" panose="020F0502020204030204" pitchFamily="34" charset="0"/>
                <a:cs typeface="Times New Roman" panose="02020603050405020304" pitchFamily="18" charset="0"/>
              </a:rPr>
              <a:t> sixth </a:t>
            </a:r>
            <a:r>
              <a:rPr lang="en-GB" dirty="0">
                <a:ea typeface="Calibri" panose="020F0502020204030204" pitchFamily="34" charset="0"/>
                <a:cs typeface="Times New Roman" panose="02020603050405020304" pitchFamily="18" charset="0"/>
              </a:rPr>
              <a:t>f</a:t>
            </a:r>
            <a:r>
              <a:rPr lang="en-GB" dirty="0">
                <a:effectLst/>
                <a:ea typeface="Calibri" panose="020F0502020204030204" pitchFamily="34" charset="0"/>
                <a:cs typeface="Times New Roman" panose="02020603050405020304" pitchFamily="18" charset="0"/>
              </a:rPr>
              <a:t>orm/college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 received Education Maintenance Allowance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...been paid the National Minimum Wage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...paid tuition fees to study at university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...had Higher Education Student Grants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...taken out a student loan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...received Universal Credit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...received Statutory Maternity Pay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...been employed to care for someone who is old/has a disability… (continued on following slide)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65669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56CE54-BCE8-45DB-9031-513717714689}"/>
              </a:ext>
            </a:extLst>
          </p:cNvPr>
          <p:cNvSpPr>
            <a:spLocks noGrp="1"/>
          </p:cNvSpPr>
          <p:nvPr>
            <p:ph sz="quarter" idx="1"/>
          </p:nvPr>
        </p:nvSpPr>
        <p:spPr>
          <a:xfrm>
            <a:off x="110359" y="126124"/>
            <a:ext cx="12081641" cy="6731876"/>
          </a:xfrm>
        </p:spPr>
        <p:txBody>
          <a:bodyPr/>
          <a:lstStyle/>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…received Statutory Sick Pay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...lived in council or housing association housing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...had a CRB/DBS check for employment/study/voluntary work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...received Working and/or Child Tax Credits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...received Housing Benefit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rPr>
              <a:t>...bought a home under the Right to Buy scheme</a:t>
            </a:r>
          </a:p>
          <a:p>
            <a:pPr>
              <a:lnSpc>
                <a:spcPct val="115000"/>
              </a:lnSpc>
              <a:spcAft>
                <a:spcPts val="800"/>
              </a:spcAft>
            </a:pPr>
            <a:r>
              <a:rPr lang="en-GB" sz="2800" dirty="0">
                <a:latin typeface="Perpetua" panose="02020502060401020303" pitchFamily="18" charset="0"/>
                <a:ea typeface="Calibri" panose="020F0502020204030204" pitchFamily="34" charset="0"/>
              </a:rPr>
              <a:t>The above are examples of state welfare/social policy: it is recognised that the steps governments take (or fail to take) to protect health make a significant difference to lives (Wilson, 2021)</a:t>
            </a:r>
          </a:p>
          <a:p>
            <a:pPr>
              <a:lnSpc>
                <a:spcPct val="115000"/>
              </a:lnSpc>
              <a:spcAft>
                <a:spcPts val="800"/>
              </a:spcAft>
            </a:pPr>
            <a:r>
              <a:rPr lang="en-GB" sz="2800" dirty="0">
                <a:latin typeface="Perpetua" panose="02020502060401020303" pitchFamily="18" charset="0"/>
                <a:ea typeface="Calibri" panose="020F0502020204030204" pitchFamily="34" charset="0"/>
              </a:rPr>
              <a:t>These are areas of significant governmental/academic interest and (terminological) discussion/dispute (see, for example, Blakemore and Griggs, 2013; </a:t>
            </a:r>
            <a:r>
              <a:rPr lang="en-GB" sz="2800" dirty="0" err="1">
                <a:latin typeface="Perpetua" panose="02020502060401020303" pitchFamily="18" charset="0"/>
                <a:ea typeface="Calibri" panose="020F0502020204030204" pitchFamily="34" charset="0"/>
              </a:rPr>
              <a:t>Glennerster</a:t>
            </a:r>
            <a:r>
              <a:rPr lang="en-GB" sz="2800" dirty="0">
                <a:latin typeface="Perpetua" panose="02020502060401020303" pitchFamily="18" charset="0"/>
                <a:ea typeface="Calibri" panose="020F0502020204030204" pitchFamily="34" charset="0"/>
              </a:rPr>
              <a:t>, 2017; </a:t>
            </a:r>
            <a:r>
              <a:rPr lang="en-GB" sz="2800" dirty="0" err="1">
                <a:latin typeface="Perpetua" panose="02020502060401020303" pitchFamily="18" charset="0"/>
                <a:ea typeface="Calibri" panose="020F0502020204030204" pitchFamily="34" charset="0"/>
              </a:rPr>
              <a:t>Bochel</a:t>
            </a:r>
            <a:r>
              <a:rPr lang="en-GB" sz="2800" dirty="0">
                <a:latin typeface="Perpetua" panose="02020502060401020303" pitchFamily="18" charset="0"/>
                <a:ea typeface="Calibri" panose="020F0502020204030204" pitchFamily="34" charset="0"/>
              </a:rPr>
              <a:t>, 2022; Alcock and Gregory, 2022). </a:t>
            </a:r>
          </a:p>
          <a:p>
            <a:pPr>
              <a:lnSpc>
                <a:spcPct val="115000"/>
              </a:lnSpc>
              <a:spcAft>
                <a:spcPts val="800"/>
              </a:spcAft>
            </a:pPr>
            <a:endParaRPr lang="en-GB" sz="2800" dirty="0">
              <a:effectLst/>
              <a:latin typeface="Perpetua" panose="02020502060401020303" pitchFamily="18" charset="0"/>
              <a:ea typeface="Calibri" panose="020F0502020204030204" pitchFamily="34" charset="0"/>
            </a:endParaRPr>
          </a:p>
          <a:p>
            <a:pPr marL="319088" lvl="1" indent="0">
              <a:lnSpc>
                <a:spcPct val="115000"/>
              </a:lnSpc>
              <a:spcAft>
                <a:spcPts val="800"/>
              </a:spcAft>
              <a:buNone/>
            </a:pPr>
            <a:r>
              <a:rPr lang="en-GB" sz="2800" b="1" i="1" dirty="0">
                <a:latin typeface="Times New Roman" panose="02020603050405020304" pitchFamily="18" charset="0"/>
                <a:ea typeface="Calibri" panose="020F0502020204030204" pitchFamily="34" charset="0"/>
              </a:rPr>
              <a:t>	</a:t>
            </a:r>
          </a:p>
          <a:p>
            <a:pPr marL="319088" lvl="1" indent="0">
              <a:lnSpc>
                <a:spcPct val="115000"/>
              </a:lnSpc>
              <a:spcAft>
                <a:spcPts val="800"/>
              </a:spcAft>
              <a:buNone/>
            </a:pPr>
            <a:endParaRPr lang="en-GB" sz="2800" b="1" i="1" dirty="0">
              <a:latin typeface="Times New Roman" panose="02020603050405020304" pitchFamily="18" charset="0"/>
              <a:ea typeface="Calibri" panose="020F0502020204030204" pitchFamily="34" charset="0"/>
            </a:endParaRPr>
          </a:p>
          <a:p>
            <a:pPr marL="319088" lvl="1" indent="0">
              <a:lnSpc>
                <a:spcPct val="115000"/>
              </a:lnSpc>
              <a:spcAft>
                <a:spcPts val="800"/>
              </a:spcAft>
              <a:buNone/>
            </a:pPr>
            <a:r>
              <a:rPr lang="en-GB" sz="2800" dirty="0">
                <a:effectLst/>
                <a:latin typeface="Times New Roman" panose="02020603050405020304" pitchFamily="18" charset="0"/>
                <a:ea typeface="Calibri" panose="020F0502020204030204" pitchFamily="34" charset="0"/>
              </a:rPr>
              <a:t>		</a:t>
            </a:r>
            <a:endParaRPr lang="en-GB" sz="2800" dirty="0"/>
          </a:p>
        </p:txBody>
      </p:sp>
    </p:spTree>
    <p:extLst>
      <p:ext uri="{BB962C8B-B14F-4D97-AF65-F5344CB8AC3E}">
        <p14:creationId xmlns:p14="http://schemas.microsoft.com/office/powerpoint/2010/main" val="1302578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216C9-61B3-B0B0-FA75-5A94B3D54648}"/>
              </a:ext>
            </a:extLst>
          </p:cNvPr>
          <p:cNvSpPr>
            <a:spLocks noGrp="1"/>
          </p:cNvSpPr>
          <p:nvPr>
            <p:ph type="title"/>
          </p:nvPr>
        </p:nvSpPr>
        <p:spPr>
          <a:xfrm>
            <a:off x="287867" y="274639"/>
            <a:ext cx="11294533" cy="605256"/>
          </a:xfrm>
        </p:spPr>
        <p:txBody>
          <a:bodyPr/>
          <a:lstStyle/>
          <a:p>
            <a:pPr>
              <a:defRPr/>
            </a:pPr>
            <a:r>
              <a:rPr lang="en-GB" dirty="0"/>
              <a:t>Policy terminology</a:t>
            </a:r>
          </a:p>
        </p:txBody>
      </p:sp>
      <p:sp>
        <p:nvSpPr>
          <p:cNvPr id="17411" name="Content Placeholder 2">
            <a:extLst>
              <a:ext uri="{FF2B5EF4-FFF2-40B4-BE49-F238E27FC236}">
                <a16:creationId xmlns:a16="http://schemas.microsoft.com/office/drawing/2014/main" id="{EA1301B1-7ECF-E74D-CB34-27ECAF91F9FD}"/>
              </a:ext>
            </a:extLst>
          </p:cNvPr>
          <p:cNvSpPr>
            <a:spLocks noGrp="1"/>
          </p:cNvSpPr>
          <p:nvPr>
            <p:ph idx="1"/>
          </p:nvPr>
        </p:nvSpPr>
        <p:spPr>
          <a:xfrm>
            <a:off x="163772" y="759126"/>
            <a:ext cx="12028227" cy="6098874"/>
          </a:xfrm>
        </p:spPr>
        <p:txBody>
          <a:bodyPr/>
          <a:lstStyle/>
          <a:p>
            <a:r>
              <a:rPr lang="en-GB" altLang="en-US" sz="2800" dirty="0"/>
              <a:t>There are numerous understandings/arenas/levels that relate to the term policy (Buse et al., 2024).  Policies, ‘can be seen as aims or goals, or statements of what ought to happen’ (Blakemore and Griggs, 2007, p. 1).  Baggott (2015, p. 1) explains that policy can be: </a:t>
            </a:r>
          </a:p>
          <a:p>
            <a:pPr marL="593725" lvl="2" indent="0">
              <a:buNone/>
            </a:pPr>
            <a:r>
              <a:rPr lang="en-GB" altLang="en-US" sz="2800" dirty="0"/>
              <a:t>	…a statement, a decision, a document, or a programme of action.  A policy is not 	always the result of positive action, however.  It may take the form of inaction or 	a deliberate attempt to block a decision.</a:t>
            </a:r>
          </a:p>
          <a:p>
            <a:r>
              <a:rPr lang="en-GB" altLang="en-US" sz="2800" dirty="0"/>
              <a:t>Policy has been defined by Buse et al. (2024, p. 2) as a:</a:t>
            </a:r>
          </a:p>
          <a:p>
            <a:pPr marL="0" indent="0">
              <a:buNone/>
            </a:pPr>
            <a:r>
              <a:rPr lang="en-GB" altLang="en-US" sz="2800" dirty="0"/>
              <a:t>	Broad statement of goals, objectives and means that create the framework for 	activity leading to implementation with varying degrees of completeness.  It often 	takes the form of explicit written documents, but also may be implicit or unwritten.</a:t>
            </a:r>
          </a:p>
          <a:p>
            <a:r>
              <a:rPr lang="en-GB" altLang="en-US" sz="2800" dirty="0"/>
              <a:t>Health cannot be seen in isolation (see, for instance, Yuill, </a:t>
            </a:r>
            <a:r>
              <a:rPr lang="en-GB" altLang="en-US" sz="2800" dirty="0" err="1"/>
              <a:t>Crinson</a:t>
            </a:r>
            <a:r>
              <a:rPr lang="en-GB" altLang="en-US" sz="2800" dirty="0"/>
              <a:t> and Duncan, 2010): many different fields link to health (policy), e.g. housing, employment and socioeconomic conditions – there is therefore a close association with social policy and welfare.</a:t>
            </a:r>
          </a:p>
        </p:txBody>
      </p:sp>
    </p:spTree>
    <p:extLst>
      <p:ext uri="{BB962C8B-B14F-4D97-AF65-F5344CB8AC3E}">
        <p14:creationId xmlns:p14="http://schemas.microsoft.com/office/powerpoint/2010/main" val="2034848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3D31E-C8C3-45FF-821B-378BDC3B3AB6}"/>
              </a:ext>
            </a:extLst>
          </p:cNvPr>
          <p:cNvSpPr>
            <a:spLocks noGrp="1"/>
          </p:cNvSpPr>
          <p:nvPr>
            <p:ph type="title"/>
          </p:nvPr>
        </p:nvSpPr>
        <p:spPr>
          <a:xfrm>
            <a:off x="175846" y="274639"/>
            <a:ext cx="11406554" cy="523384"/>
          </a:xfrm>
        </p:spPr>
        <p:txBody>
          <a:bodyPr/>
          <a:lstStyle/>
          <a:p>
            <a:pPr>
              <a:defRPr/>
            </a:pPr>
            <a:r>
              <a:rPr lang="en-GB" dirty="0"/>
              <a:t>Social policy and welfare </a:t>
            </a:r>
          </a:p>
        </p:txBody>
      </p:sp>
      <p:sp>
        <p:nvSpPr>
          <p:cNvPr id="45059" name="Content Placeholder 2">
            <a:extLst>
              <a:ext uri="{FF2B5EF4-FFF2-40B4-BE49-F238E27FC236}">
                <a16:creationId xmlns:a16="http://schemas.microsoft.com/office/drawing/2014/main" id="{6C47D13C-2707-4CF2-F7CF-50F370093B78}"/>
              </a:ext>
            </a:extLst>
          </p:cNvPr>
          <p:cNvSpPr>
            <a:spLocks noGrp="1"/>
          </p:cNvSpPr>
          <p:nvPr>
            <p:ph idx="1"/>
          </p:nvPr>
        </p:nvSpPr>
        <p:spPr>
          <a:xfrm>
            <a:off x="175846" y="681644"/>
            <a:ext cx="11840308" cy="5901719"/>
          </a:xfrm>
        </p:spPr>
        <p:txBody>
          <a:bodyPr/>
          <a:lstStyle/>
          <a:p>
            <a:r>
              <a:rPr lang="en-GB" sz="2800" dirty="0"/>
              <a:t>Social policy: a field of study concerned with social welfare and social services, specifically, ‘the provision made for people in respect of states of dependency, such as old age, childhood, sickness and unemployment’ (Spicker, 2006, p. 2)</a:t>
            </a:r>
            <a:r>
              <a:rPr lang="en-GB" sz="2800" dirty="0">
                <a:latin typeface="Perpetua" panose="02020502060401020303" pitchFamily="18" charset="0"/>
              </a:rPr>
              <a:t> </a:t>
            </a:r>
          </a:p>
          <a:p>
            <a:r>
              <a:rPr lang="en-GB" altLang="en-US" sz="2800" dirty="0"/>
              <a:t>Social policy considers, ‘actions taken by politicians and policy makers to introduce or amend provisions aimed to promote individual welfare and social well-being’ and to the, ‘academic study of these policy actions, and their outcomes’.  (Alcock, 2022, p. 5).  </a:t>
            </a:r>
            <a:endParaRPr lang="en-GB" sz="2800" dirty="0">
              <a:latin typeface="Perpetua" panose="02020502060401020303" pitchFamily="18" charset="0"/>
            </a:endParaRPr>
          </a:p>
          <a:p>
            <a:r>
              <a:rPr lang="en-GB" altLang="en-US" sz="2800" dirty="0"/>
              <a:t>‘Social welfare’ often refers to the range of services provided by the state </a:t>
            </a:r>
            <a:endParaRPr lang="en-GB" sz="2800" dirty="0">
              <a:latin typeface="Perpetua" panose="02020502060401020303" pitchFamily="18" charset="0"/>
            </a:endParaRPr>
          </a:p>
          <a:p>
            <a:r>
              <a:rPr lang="en-GB" altLang="en-US" sz="2800" dirty="0"/>
              <a:t>In broad terms, welfare can mean well-being of individuals/groups (e.g. in terms of health, material well-being, opportunity, autonomy etc.); more narrowly, it refers to certain sorts of ‘collective provision’ which attempt to protect people’s welfare.</a:t>
            </a:r>
          </a:p>
          <a:p>
            <a:r>
              <a:rPr lang="en-GB" sz="2800" dirty="0">
                <a:latin typeface="Perpetua" panose="02020502060401020303" pitchFamily="18" charset="0"/>
              </a:rPr>
              <a:t>Welfare policies aim to, ‘ensure that all individuals’ basic needs are met, whatever misfortune affects them and whatever their age’ (</a:t>
            </a:r>
            <a:r>
              <a:rPr lang="en-GB" sz="2800" dirty="0" err="1">
                <a:latin typeface="Perpetua" panose="02020502060401020303" pitchFamily="18" charset="0"/>
              </a:rPr>
              <a:t>Glennerster</a:t>
            </a:r>
            <a:r>
              <a:rPr lang="en-GB" sz="2800" dirty="0">
                <a:latin typeface="Perpetua" panose="02020502060401020303" pitchFamily="18" charset="0"/>
              </a:rPr>
              <a:t>, 2017, p. 3) </a:t>
            </a:r>
          </a:p>
          <a:p>
            <a:pPr marL="0" indent="0">
              <a:buNone/>
            </a:pPr>
            <a:r>
              <a:rPr lang="en-GB" sz="1600" dirty="0"/>
              <a:t>(See, for example, Hill and Irving, 2009;</a:t>
            </a:r>
            <a:r>
              <a:rPr lang="en-GB" sz="1600" dirty="0">
                <a:latin typeface="Perpetua" panose="02020502060401020303" pitchFamily="18" charset="0"/>
                <a:ea typeface="Calibri" panose="020F0502020204030204" pitchFamily="34" charset="0"/>
              </a:rPr>
              <a:t> Blakemore and Warwick-Booth, 2013; Spicker, 2014; </a:t>
            </a:r>
            <a:r>
              <a:rPr lang="en-GB" sz="1600" dirty="0" err="1">
                <a:latin typeface="Perpetua" panose="02020502060401020303" pitchFamily="18" charset="0"/>
                <a:ea typeface="Calibri" panose="020F0502020204030204" pitchFamily="34" charset="0"/>
              </a:rPr>
              <a:t>Glennerster</a:t>
            </a:r>
            <a:r>
              <a:rPr lang="en-GB" sz="1600" dirty="0">
                <a:latin typeface="Perpetua" panose="02020502060401020303" pitchFamily="18" charset="0"/>
                <a:ea typeface="Calibri" panose="020F0502020204030204" pitchFamily="34" charset="0"/>
              </a:rPr>
              <a:t>, 2017; </a:t>
            </a:r>
            <a:r>
              <a:rPr lang="en-GB" sz="1600" dirty="0" err="1">
                <a:latin typeface="Perpetua" panose="02020502060401020303" pitchFamily="18" charset="0"/>
                <a:ea typeface="Calibri" panose="020F0502020204030204" pitchFamily="34" charset="0"/>
              </a:rPr>
              <a:t>Bochel</a:t>
            </a:r>
            <a:r>
              <a:rPr lang="en-GB" sz="1600" dirty="0">
                <a:latin typeface="Perpetua" panose="02020502060401020303" pitchFamily="18" charset="0"/>
                <a:ea typeface="Calibri" panose="020F0502020204030204" pitchFamily="34" charset="0"/>
              </a:rPr>
              <a:t>, 2022; Alcock and Gregory, 2022; Anderson et al., 2022; Sealey, 2015). </a:t>
            </a:r>
          </a:p>
          <a:p>
            <a:pPr marL="0" indent="0">
              <a:buNone/>
            </a:pPr>
            <a:endParaRPr lang="en-GB" sz="3200" dirty="0"/>
          </a:p>
          <a:p>
            <a:pPr>
              <a:buFont typeface="Arial" panose="020B0604020202020204" pitchFamily="34" charset="0"/>
              <a:buNone/>
            </a:pPr>
            <a:endParaRPr lang="en-GB" altLang="en-US" dirty="0"/>
          </a:p>
          <a:p>
            <a:pPr lvl="1">
              <a:buFont typeface="Arial" panose="020B0604020202020204" pitchFamily="34" charset="0"/>
              <a:buNone/>
            </a:pPr>
            <a:endParaRPr lang="en-GB" altLang="en-US" dirty="0"/>
          </a:p>
        </p:txBody>
      </p:sp>
    </p:spTree>
    <p:extLst>
      <p:ext uri="{BB962C8B-B14F-4D97-AF65-F5344CB8AC3E}">
        <p14:creationId xmlns:p14="http://schemas.microsoft.com/office/powerpoint/2010/main" val="2847184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B5C22-13C2-D645-86B8-2BF0EAECBEDB}"/>
              </a:ext>
            </a:extLst>
          </p:cNvPr>
          <p:cNvSpPr>
            <a:spLocks noGrp="1"/>
          </p:cNvSpPr>
          <p:nvPr>
            <p:ph type="title"/>
          </p:nvPr>
        </p:nvSpPr>
        <p:spPr>
          <a:xfrm>
            <a:off x="254001" y="274638"/>
            <a:ext cx="11328400" cy="623136"/>
          </a:xfrm>
        </p:spPr>
        <p:txBody>
          <a:bodyPr/>
          <a:lstStyle/>
          <a:p>
            <a:r>
              <a:rPr lang="en-GB" dirty="0"/>
              <a:t>So what exactly is </a:t>
            </a:r>
            <a:r>
              <a:rPr lang="en-GB" i="1" dirty="0"/>
              <a:t>health</a:t>
            </a:r>
            <a:r>
              <a:rPr lang="en-GB" dirty="0"/>
              <a:t> policy?</a:t>
            </a:r>
          </a:p>
        </p:txBody>
      </p:sp>
      <p:sp>
        <p:nvSpPr>
          <p:cNvPr id="3" name="Content Placeholder 2">
            <a:extLst>
              <a:ext uri="{FF2B5EF4-FFF2-40B4-BE49-F238E27FC236}">
                <a16:creationId xmlns:a16="http://schemas.microsoft.com/office/drawing/2014/main" id="{21BB0E57-551C-72A7-519D-83F3A7AD3EBA}"/>
              </a:ext>
            </a:extLst>
          </p:cNvPr>
          <p:cNvSpPr>
            <a:spLocks noGrp="1"/>
          </p:cNvSpPr>
          <p:nvPr>
            <p:ph sz="quarter" idx="1"/>
          </p:nvPr>
        </p:nvSpPr>
        <p:spPr>
          <a:xfrm>
            <a:off x="133003" y="748146"/>
            <a:ext cx="12058997" cy="6109854"/>
          </a:xfrm>
        </p:spPr>
        <p:txBody>
          <a:bodyPr/>
          <a:lstStyle/>
          <a:p>
            <a:r>
              <a:rPr lang="en-GB" altLang="en-US" sz="3000" dirty="0"/>
              <a:t>Differing interpretations of, ‘health’ and ‘policy’ and different factors impacting on health make it difficult to define the term, ‘health policy’; it has therefore been described in different ways (see Harrison, 2004; Baggott, 2015; Buse et al., 2024) </a:t>
            </a:r>
          </a:p>
          <a:p>
            <a:r>
              <a:rPr lang="en-GB" altLang="en-US" sz="3000" dirty="0"/>
              <a:t>According to Buse et al. (2024 p. 5), health policy considers:</a:t>
            </a:r>
          </a:p>
          <a:p>
            <a:pPr marL="0" indent="0">
              <a:buNone/>
            </a:pPr>
            <a:r>
              <a:rPr lang="en-GB" altLang="en-US" sz="3000" dirty="0"/>
              <a:t>	…courses of action (and inaction) that affect the set of institutions, 	organisations, staff, services, funding arrangements and beneficiaries of the 	health and health care systems.  </a:t>
            </a:r>
          </a:p>
          <a:p>
            <a:r>
              <a:rPr lang="en-GB" altLang="en-US" sz="2800" dirty="0"/>
              <a:t>Health policy can include policy: in the public sector (by government/government agencies); in the private (for-profit) sector;  in the voluntary (not for profit) sector.</a:t>
            </a:r>
          </a:p>
          <a:p>
            <a:pPr marL="0" indent="0">
              <a:buNone/>
            </a:pPr>
            <a:r>
              <a:rPr lang="en-GB" altLang="en-US" sz="2800" dirty="0"/>
              <a:t>		If we are interested in advocating for policy change in healthcare (the aim of 		the policy brief) how do we go about this?  And what exactly is </a:t>
            </a:r>
            <a:r>
              <a:rPr lang="en-GB" altLang="en-US" sz="2800" i="1" dirty="0"/>
              <a:t>advocacy</a:t>
            </a:r>
            <a:r>
              <a:rPr lang="en-GB" altLang="en-US" sz="2800" dirty="0"/>
              <a:t>?    </a:t>
            </a:r>
          </a:p>
          <a:p>
            <a:pPr marL="0" indent="0">
              <a:buNone/>
            </a:pPr>
            <a:endParaRPr lang="en-GB" sz="1200" dirty="0"/>
          </a:p>
          <a:p>
            <a:pPr marL="0" indent="0">
              <a:buNone/>
            </a:pPr>
            <a:r>
              <a:rPr lang="en-GB" sz="1200" dirty="0"/>
              <a:t>(See, Hill and Irving, 2009;</a:t>
            </a:r>
            <a:r>
              <a:rPr lang="en-GB" sz="1200" dirty="0">
                <a:latin typeface="Perpetua" panose="02020502060401020303" pitchFamily="18" charset="0"/>
                <a:ea typeface="Calibri" panose="020F0502020204030204" pitchFamily="34" charset="0"/>
              </a:rPr>
              <a:t> Blakemore and Griggs, 2013; Spicker, 2014; </a:t>
            </a:r>
            <a:r>
              <a:rPr lang="en-GB" sz="1200" dirty="0" err="1">
                <a:latin typeface="Perpetua" panose="02020502060401020303" pitchFamily="18" charset="0"/>
                <a:ea typeface="Calibri" panose="020F0502020204030204" pitchFamily="34" charset="0"/>
              </a:rPr>
              <a:t>Glennerster</a:t>
            </a:r>
            <a:r>
              <a:rPr lang="en-GB" sz="1200" dirty="0">
                <a:latin typeface="Perpetua" panose="02020502060401020303" pitchFamily="18" charset="0"/>
                <a:ea typeface="Calibri" panose="020F0502020204030204" pitchFamily="34" charset="0"/>
              </a:rPr>
              <a:t>, 2017; </a:t>
            </a:r>
            <a:r>
              <a:rPr lang="en-GB" sz="1200" dirty="0" err="1">
                <a:latin typeface="Perpetua" panose="02020502060401020303" pitchFamily="18" charset="0"/>
                <a:ea typeface="Calibri" panose="020F0502020204030204" pitchFamily="34" charset="0"/>
              </a:rPr>
              <a:t>Bochel</a:t>
            </a:r>
            <a:r>
              <a:rPr lang="en-GB" sz="1200" dirty="0">
                <a:latin typeface="Perpetua" panose="02020502060401020303" pitchFamily="18" charset="0"/>
                <a:ea typeface="Calibri" panose="020F0502020204030204" pitchFamily="34" charset="0"/>
              </a:rPr>
              <a:t>, 2022; Alcock and Gregory, 2022; Anderson et al., 2022; </a:t>
            </a:r>
            <a:r>
              <a:rPr lang="en-GB" altLang="en-US" sz="1200" dirty="0"/>
              <a:t>Buse et al., 2024; Baggott, 2015)  </a:t>
            </a:r>
          </a:p>
          <a:p>
            <a:endParaRPr lang="en-GB" dirty="0"/>
          </a:p>
        </p:txBody>
      </p:sp>
      <p:pic>
        <p:nvPicPr>
          <p:cNvPr id="4" name="Graphic 3" descr="Thought with solid fill">
            <a:extLst>
              <a:ext uri="{FF2B5EF4-FFF2-40B4-BE49-F238E27FC236}">
                <a16:creationId xmlns:a16="http://schemas.microsoft.com/office/drawing/2014/main" id="{710A0B1E-4C65-2350-4FAA-3BBFAF8C3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393" y="5276900"/>
            <a:ext cx="853807" cy="853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4518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6C595-C5C6-5A16-31BD-A372657B2D0A}"/>
              </a:ext>
            </a:extLst>
          </p:cNvPr>
          <p:cNvSpPr>
            <a:spLocks noGrp="1"/>
          </p:cNvSpPr>
          <p:nvPr>
            <p:ph type="title"/>
          </p:nvPr>
        </p:nvSpPr>
        <p:spPr>
          <a:xfrm>
            <a:off x="315884" y="274639"/>
            <a:ext cx="11266516" cy="573260"/>
          </a:xfrm>
        </p:spPr>
        <p:txBody>
          <a:bodyPr/>
          <a:lstStyle/>
          <a:p>
            <a:r>
              <a:rPr lang="en-GB" dirty="0"/>
              <a:t>Advocacy in nursing: a key role</a:t>
            </a:r>
          </a:p>
        </p:txBody>
      </p:sp>
      <p:sp>
        <p:nvSpPr>
          <p:cNvPr id="3" name="Content Placeholder 2">
            <a:extLst>
              <a:ext uri="{FF2B5EF4-FFF2-40B4-BE49-F238E27FC236}">
                <a16:creationId xmlns:a16="http://schemas.microsoft.com/office/drawing/2014/main" id="{32DCD418-1C25-4087-CC41-B828CDA6159B}"/>
              </a:ext>
            </a:extLst>
          </p:cNvPr>
          <p:cNvSpPr>
            <a:spLocks noGrp="1"/>
          </p:cNvSpPr>
          <p:nvPr>
            <p:ph sz="quarter" idx="1"/>
          </p:nvPr>
        </p:nvSpPr>
        <p:spPr>
          <a:xfrm>
            <a:off x="194872" y="689549"/>
            <a:ext cx="11758830" cy="6168452"/>
          </a:xfrm>
        </p:spPr>
        <p:txBody>
          <a:bodyPr/>
          <a:lstStyle/>
          <a:p>
            <a:r>
              <a:rPr lang="en-GB" sz="3200" dirty="0"/>
              <a:t>Advocacy can be seen as an umbrella term for acting on behalf of another</a:t>
            </a:r>
          </a:p>
          <a:p>
            <a:r>
              <a:rPr lang="en-GB" sz="3200" dirty="0"/>
              <a:t>Advocacy has assumed an important role in nurse research, education training and guidelines</a:t>
            </a:r>
          </a:p>
          <a:p>
            <a:r>
              <a:rPr lang="en-GB" sz="3200" dirty="0"/>
              <a:t>The NMC (2018, p. 8) states that nurses must, ‘act as an advocate for the vulnerable, challenging poor practice and discriminatory attitudes and behaviour relating to their care’</a:t>
            </a:r>
          </a:p>
          <a:p>
            <a:r>
              <a:rPr lang="en-GB" sz="3200" dirty="0"/>
              <a:t>Baldwin (2003; 2008) suggests that alongside valuing and apprising, advocacy in nursing can be seen in terms of interceding, and that this might involve acting as an intermediary between patients and healthcare providers – this could include advocating for changes in policy</a:t>
            </a:r>
          </a:p>
          <a:p>
            <a:pPr marL="0" indent="0">
              <a:buNone/>
            </a:pPr>
            <a:r>
              <a:rPr lang="en-GB" sz="1400" dirty="0"/>
              <a:t>(See also Kohnke, 1982; Tschudin, 2003)</a:t>
            </a:r>
          </a:p>
        </p:txBody>
      </p:sp>
    </p:spTree>
    <p:extLst>
      <p:ext uri="{BB962C8B-B14F-4D97-AF65-F5344CB8AC3E}">
        <p14:creationId xmlns:p14="http://schemas.microsoft.com/office/powerpoint/2010/main" val="3511187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6C503-206E-7D12-9405-56682A0A9D09}"/>
              </a:ext>
            </a:extLst>
          </p:cNvPr>
          <p:cNvSpPr>
            <a:spLocks noGrp="1"/>
          </p:cNvSpPr>
          <p:nvPr>
            <p:ph type="title"/>
          </p:nvPr>
        </p:nvSpPr>
        <p:spPr>
          <a:xfrm>
            <a:off x="187036" y="274639"/>
            <a:ext cx="11395364" cy="515776"/>
          </a:xfrm>
        </p:spPr>
        <p:txBody>
          <a:bodyPr/>
          <a:lstStyle/>
          <a:p>
            <a:r>
              <a:rPr lang="en-GB" dirty="0"/>
              <a:t>Welsh Government priorities/your views/advocacy</a:t>
            </a:r>
          </a:p>
        </p:txBody>
      </p:sp>
      <p:sp>
        <p:nvSpPr>
          <p:cNvPr id="3" name="Content Placeholder 2">
            <a:extLst>
              <a:ext uri="{FF2B5EF4-FFF2-40B4-BE49-F238E27FC236}">
                <a16:creationId xmlns:a16="http://schemas.microsoft.com/office/drawing/2014/main" id="{C4B67F0D-5B98-B734-3731-E4A7CBDC92D4}"/>
              </a:ext>
            </a:extLst>
          </p:cNvPr>
          <p:cNvSpPr>
            <a:spLocks noGrp="1"/>
          </p:cNvSpPr>
          <p:nvPr>
            <p:ph sz="quarter" idx="1"/>
          </p:nvPr>
        </p:nvSpPr>
        <p:spPr>
          <a:xfrm>
            <a:off x="187036" y="674557"/>
            <a:ext cx="11640204" cy="6183443"/>
          </a:xfrm>
        </p:spPr>
        <p:txBody>
          <a:bodyPr/>
          <a:lstStyle/>
          <a:p>
            <a:pPr marL="501650" indent="-457200"/>
            <a:r>
              <a:rPr lang="en-GB" sz="3200" dirty="0"/>
              <a:t>What do you know about the present Welsh Government’s priorities regarding: NHS waiting lists?  Child care?  Child poverty?  Education? Surgical hubs?   </a:t>
            </a:r>
            <a:endParaRPr lang="en-GB" sz="3200" b="1" dirty="0">
              <a:hlinkClick r:id="rId3"/>
            </a:endParaRPr>
          </a:p>
          <a:p>
            <a:pPr marL="1691640" lvl="6" indent="0">
              <a:buNone/>
            </a:pPr>
            <a:r>
              <a:rPr lang="en-GB" sz="3200" i="1" dirty="0"/>
              <a:t>		</a:t>
            </a:r>
          </a:p>
          <a:p>
            <a:pPr marL="1691640" lvl="6" indent="0">
              <a:buNone/>
            </a:pPr>
            <a:r>
              <a:rPr lang="en-GB" sz="3200" i="1" dirty="0"/>
              <a:t>		Listen to Rhun ap Iorwerth talking about these areas       									                                                                                                                                                                         </a:t>
            </a:r>
          </a:p>
          <a:p>
            <a:pPr marL="319088" lvl="1" indent="0">
              <a:buNone/>
            </a:pPr>
            <a:endParaRPr lang="en-GB" sz="3200" b="1" dirty="0">
              <a:hlinkClick r:id="rId3"/>
            </a:endParaRPr>
          </a:p>
          <a:p>
            <a:pPr marL="319088" lvl="1" indent="0">
              <a:buNone/>
            </a:pPr>
            <a:endParaRPr lang="en-GB" sz="3200" b="1" dirty="0">
              <a:hlinkClick r:id="rId3"/>
            </a:endParaRPr>
          </a:p>
          <a:p>
            <a:pPr marL="319088" lvl="1" indent="0">
              <a:buNone/>
            </a:pPr>
            <a:r>
              <a:rPr lang="en-GB" sz="1800" b="1" dirty="0">
                <a:hlinkClick r:id="rId3"/>
              </a:rPr>
              <a:t>https://www.youtube.com/watch?v=gwh_o0dJ5-g</a:t>
            </a:r>
            <a:r>
              <a:rPr lang="en-GB" sz="1800" b="1" dirty="0"/>
              <a:t>  </a:t>
            </a:r>
          </a:p>
          <a:p>
            <a:r>
              <a:rPr lang="en-GB" sz="3400" dirty="0"/>
              <a:t>Advocating for change: you work as a school nurse in Wales and are concerned about poor nutrition and its impact: after listening to the first minister, you decide it is time to take action!</a:t>
            </a:r>
            <a:endParaRPr lang="en-GB" sz="3200" dirty="0"/>
          </a:p>
        </p:txBody>
      </p:sp>
      <p:pic>
        <p:nvPicPr>
          <p:cNvPr id="5" name="Picture 4">
            <a:extLst>
              <a:ext uri="{FF2B5EF4-FFF2-40B4-BE49-F238E27FC236}">
                <a16:creationId xmlns:a16="http://schemas.microsoft.com/office/drawing/2014/main" id="{DCADE975-FDBB-36C7-17C1-61EC59321FFF}"/>
              </a:ext>
            </a:extLst>
          </p:cNvPr>
          <p:cNvPicPr>
            <a:picLocks noChangeAspect="1"/>
          </p:cNvPicPr>
          <p:nvPr/>
        </p:nvPicPr>
        <p:blipFill>
          <a:blip r:embed="rId4"/>
          <a:stretch>
            <a:fillRect/>
          </a:stretch>
        </p:blipFill>
        <p:spPr>
          <a:xfrm>
            <a:off x="597234" y="2397007"/>
            <a:ext cx="1805004" cy="2404265"/>
          </a:xfrm>
          <a:prstGeom prst="rect">
            <a:avLst/>
          </a:prstGeom>
        </p:spPr>
      </p:pic>
    </p:spTree>
    <p:extLst>
      <p:ext uri="{BB962C8B-B14F-4D97-AF65-F5344CB8AC3E}">
        <p14:creationId xmlns:p14="http://schemas.microsoft.com/office/powerpoint/2010/main" val="209150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3392645-3BC8-8D66-35C4-862C3C44E5AB}"/>
              </a:ext>
            </a:extLst>
          </p:cNvPr>
          <p:cNvSpPr>
            <a:spLocks noGrp="1"/>
          </p:cNvSpPr>
          <p:nvPr>
            <p:ph type="title"/>
          </p:nvPr>
        </p:nvSpPr>
        <p:spPr>
          <a:xfrm>
            <a:off x="304800" y="274639"/>
            <a:ext cx="12198220" cy="561975"/>
          </a:xfrm>
        </p:spPr>
        <p:txBody>
          <a:bodyPr/>
          <a:lstStyle/>
          <a:p>
            <a:r>
              <a:rPr lang="en-GB" altLang="en-US" sz="3200" dirty="0"/>
              <a:t>A nurse’s plan to raise awareness about a health inequality in Wales</a:t>
            </a:r>
          </a:p>
        </p:txBody>
      </p:sp>
      <p:sp>
        <p:nvSpPr>
          <p:cNvPr id="27651" name="Content Placeholder 2">
            <a:extLst>
              <a:ext uri="{FF2B5EF4-FFF2-40B4-BE49-F238E27FC236}">
                <a16:creationId xmlns:a16="http://schemas.microsoft.com/office/drawing/2014/main" id="{063F9923-14A1-315C-290F-D6F5A8DECBF2}"/>
              </a:ext>
            </a:extLst>
          </p:cNvPr>
          <p:cNvSpPr>
            <a:spLocks noGrp="1"/>
          </p:cNvSpPr>
          <p:nvPr>
            <p:ph sz="quarter" idx="1"/>
          </p:nvPr>
        </p:nvSpPr>
        <p:spPr>
          <a:xfrm>
            <a:off x="149290" y="836614"/>
            <a:ext cx="12042710" cy="5746747"/>
          </a:xfrm>
        </p:spPr>
        <p:txBody>
          <a:bodyPr/>
          <a:lstStyle/>
          <a:p>
            <a:pPr marL="0" indent="0">
              <a:buNone/>
            </a:pPr>
            <a:r>
              <a:rPr lang="en-GB" altLang="en-US" sz="3600" dirty="0"/>
              <a:t>					</a:t>
            </a:r>
            <a:r>
              <a:rPr lang="en-GB" altLang="en-US" sz="3000" dirty="0"/>
              <a:t>Working as a school nurse in a secondary school in a                                                                       					deprived area of south Wales, you are 							concerned about levels of poverty, 							poor nutrition and educational attainment </a:t>
            </a:r>
          </a:p>
          <a:p>
            <a:pPr marL="0" indent="0">
              <a:buNone/>
            </a:pPr>
            <a:endParaRPr lang="en-GB" altLang="en-US" sz="3000" dirty="0"/>
          </a:p>
          <a:p>
            <a:pPr marL="0" indent="0">
              <a:buNone/>
            </a:pPr>
            <a:endParaRPr lang="en-GB" altLang="en-US" sz="3000" dirty="0"/>
          </a:p>
          <a:p>
            <a:r>
              <a:rPr lang="en-GB" altLang="en-US" sz="3200" dirty="0"/>
              <a:t>You have seen research into these topics and your own observations appear to coincide with what you have read</a:t>
            </a:r>
          </a:p>
          <a:p>
            <a:r>
              <a:rPr lang="en-GB" altLang="en-US" sz="3200" dirty="0"/>
              <a:t>You would now like to draw wider attention to these issues </a:t>
            </a:r>
          </a:p>
          <a:p>
            <a:r>
              <a:rPr lang="en-GB" altLang="en-US" sz="3200" dirty="0"/>
              <a:t>You have also read that a key part of awareness raising is </a:t>
            </a:r>
            <a:r>
              <a:rPr lang="en-GB" altLang="en-US" sz="3200" b="1" dirty="0"/>
              <a:t>policy advocacy </a:t>
            </a:r>
            <a:endParaRPr lang="en-GB" altLang="en-US" sz="3000" b="1" dirty="0"/>
          </a:p>
          <a:p>
            <a:pPr marL="0" indent="0">
              <a:buNone/>
            </a:pPr>
            <a:r>
              <a:rPr lang="en-GB" altLang="en-US" sz="1600" dirty="0"/>
              <a:t>(See Joseph Rowntree Foundation,2024; WG, 2019; </a:t>
            </a:r>
            <a:r>
              <a:rPr lang="en-GB" altLang="en-US" sz="1600" dirty="0" err="1"/>
              <a:t>McKelivie</a:t>
            </a:r>
            <a:r>
              <a:rPr lang="en-GB" altLang="en-US" sz="1600" dirty="0"/>
              <a:t> </a:t>
            </a:r>
            <a:r>
              <a:rPr lang="en-GB" altLang="en-US" sz="1600" dirty="0" err="1"/>
              <a:t>Sebileau</a:t>
            </a:r>
            <a:r>
              <a:rPr lang="en-GB" altLang="en-US" sz="1600" dirty="0"/>
              <a:t>, Swinburn and de Seymour, 2025) </a:t>
            </a:r>
          </a:p>
        </p:txBody>
      </p:sp>
      <p:pic>
        <p:nvPicPr>
          <p:cNvPr id="3" name="Picture 2" descr="A couple of children looking at a fence&#10;&#10;Description automatically generated">
            <a:extLst>
              <a:ext uri="{FF2B5EF4-FFF2-40B4-BE49-F238E27FC236}">
                <a16:creationId xmlns:a16="http://schemas.microsoft.com/office/drawing/2014/main" id="{C6CE5778-BEF9-34F1-52AF-92A4B3AA61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290" y="836614"/>
            <a:ext cx="4377876" cy="2618465"/>
          </a:xfrm>
          <a:prstGeom prst="rect">
            <a:avLst/>
          </a:prstGeom>
        </p:spPr>
      </p:pic>
    </p:spTree>
    <p:extLst>
      <p:ext uri="{BB962C8B-B14F-4D97-AF65-F5344CB8AC3E}">
        <p14:creationId xmlns:p14="http://schemas.microsoft.com/office/powerpoint/2010/main" val="2279505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FFF66-4725-12F4-8D3F-2BC572B99F07}"/>
              </a:ext>
            </a:extLst>
          </p:cNvPr>
          <p:cNvSpPr>
            <a:spLocks noGrp="1"/>
          </p:cNvSpPr>
          <p:nvPr>
            <p:ph type="title"/>
          </p:nvPr>
        </p:nvSpPr>
        <p:spPr>
          <a:xfrm>
            <a:off x="315884" y="274638"/>
            <a:ext cx="11266516" cy="390380"/>
          </a:xfrm>
        </p:spPr>
        <p:txBody>
          <a:bodyPr/>
          <a:lstStyle/>
          <a:p>
            <a:r>
              <a:rPr lang="en-GB" dirty="0"/>
              <a:t>Policy advocacy</a:t>
            </a:r>
          </a:p>
        </p:txBody>
      </p:sp>
      <p:sp>
        <p:nvSpPr>
          <p:cNvPr id="3" name="Content Placeholder 2">
            <a:extLst>
              <a:ext uri="{FF2B5EF4-FFF2-40B4-BE49-F238E27FC236}">
                <a16:creationId xmlns:a16="http://schemas.microsoft.com/office/drawing/2014/main" id="{7AC65368-B893-9941-494F-6CD95BBC6422}"/>
              </a:ext>
            </a:extLst>
          </p:cNvPr>
          <p:cNvSpPr>
            <a:spLocks noGrp="1"/>
          </p:cNvSpPr>
          <p:nvPr>
            <p:ph sz="quarter" idx="1"/>
          </p:nvPr>
        </p:nvSpPr>
        <p:spPr>
          <a:xfrm>
            <a:off x="166255" y="665018"/>
            <a:ext cx="11709861" cy="6192982"/>
          </a:xfrm>
        </p:spPr>
        <p:txBody>
          <a:bodyPr/>
          <a:lstStyle/>
          <a:p>
            <a:r>
              <a:rPr lang="en-GB" sz="3000" dirty="0"/>
              <a:t>You know that policy advocacy has been defined by Young and Quinn (2012, p. 26) as:</a:t>
            </a:r>
          </a:p>
          <a:p>
            <a:pPr marL="0" indent="0">
              <a:buNone/>
            </a:pPr>
            <a:r>
              <a:rPr lang="en-GB" sz="2800" dirty="0"/>
              <a:t>	….the process of negotiating and mediating a dialogue through which 	influential 	networks, opinion leaders, and, ultimately, decision makers take ownership of 	your ideas, evidence and proposals, and subsequently act upon them</a:t>
            </a:r>
          </a:p>
          <a:p>
            <a:r>
              <a:rPr lang="en-GB" sz="3000" dirty="0"/>
              <a:t>And that, practically, those involved in policy advocacy use communication tools for various target audiences to help them understand their ideas, be convinced by them, espouse and act on them.  </a:t>
            </a:r>
          </a:p>
          <a:p>
            <a:r>
              <a:rPr lang="en-GB" sz="3000" dirty="0"/>
              <a:t>You feel that you want to reach people who, though not necessarily experts in education, might be able to have some influence in changing things.  From your reading of the literature around policy advocacy, you consider what you might be able to do</a:t>
            </a:r>
            <a:endParaRPr lang="en-GB" dirty="0"/>
          </a:p>
          <a:p>
            <a:pPr marL="0" indent="0">
              <a:buNone/>
            </a:pPr>
            <a:r>
              <a:rPr lang="en-GB" sz="1200" dirty="0"/>
              <a:t>(See Young and Quinn, 2017; Buse et al., 2024)</a:t>
            </a:r>
          </a:p>
        </p:txBody>
      </p:sp>
    </p:spTree>
    <p:extLst>
      <p:ext uri="{BB962C8B-B14F-4D97-AF65-F5344CB8AC3E}">
        <p14:creationId xmlns:p14="http://schemas.microsoft.com/office/powerpoint/2010/main" val="40091391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21BB821-0800-0096-7C5A-3AD799A06815}"/>
              </a:ext>
            </a:extLst>
          </p:cNvPr>
          <p:cNvSpPr>
            <a:spLocks noGrp="1"/>
          </p:cNvSpPr>
          <p:nvPr>
            <p:ph type="title"/>
          </p:nvPr>
        </p:nvSpPr>
        <p:spPr>
          <a:xfrm>
            <a:off x="166256" y="260352"/>
            <a:ext cx="11859490" cy="620797"/>
          </a:xfrm>
        </p:spPr>
        <p:txBody>
          <a:bodyPr/>
          <a:lstStyle/>
          <a:p>
            <a:r>
              <a:rPr lang="en-GB" altLang="en-US" dirty="0"/>
              <a:t>How to think about advocating for change: some ideas</a:t>
            </a:r>
          </a:p>
        </p:txBody>
      </p:sp>
      <p:sp>
        <p:nvSpPr>
          <p:cNvPr id="32771" name="Content Placeholder 2">
            <a:extLst>
              <a:ext uri="{FF2B5EF4-FFF2-40B4-BE49-F238E27FC236}">
                <a16:creationId xmlns:a16="http://schemas.microsoft.com/office/drawing/2014/main" id="{F544B5D2-7E2E-183B-E55A-3AA93C46D810}"/>
              </a:ext>
            </a:extLst>
          </p:cNvPr>
          <p:cNvSpPr>
            <a:spLocks noGrp="1"/>
          </p:cNvSpPr>
          <p:nvPr>
            <p:ph sz="quarter" idx="1"/>
          </p:nvPr>
        </p:nvSpPr>
        <p:spPr>
          <a:xfrm>
            <a:off x="166255" y="881150"/>
            <a:ext cx="11859489" cy="6076864"/>
          </a:xfrm>
        </p:spPr>
        <p:txBody>
          <a:bodyPr/>
          <a:lstStyle/>
          <a:p>
            <a:pPr>
              <a:defRPr/>
            </a:pPr>
            <a:r>
              <a:rPr lang="en-GB" altLang="en-US" sz="3200" dirty="0"/>
              <a:t>You think about your own experience &amp; knowledge (of life, work, reading etc.) </a:t>
            </a:r>
          </a:p>
          <a:p>
            <a:pPr>
              <a:defRPr/>
            </a:pPr>
            <a:r>
              <a:rPr lang="en-GB" altLang="en-US" sz="3200" dirty="0"/>
              <a:t> …and about your understanding of social reality (in this instance of living in deprivation), &amp; of  the impact of culture, politics, socioeconomic conditions, and wider societal attitudes to health/diet</a:t>
            </a:r>
          </a:p>
          <a:p>
            <a:pPr>
              <a:defRPr/>
            </a:pPr>
            <a:r>
              <a:rPr lang="en-GB" altLang="en-US" sz="3200" dirty="0"/>
              <a:t>You consider academic/professional/research knowledge, e.g.: </a:t>
            </a:r>
          </a:p>
          <a:p>
            <a:pPr lvl="1">
              <a:defRPr/>
            </a:pPr>
            <a:r>
              <a:rPr lang="en-GB" altLang="en-US" sz="3000" dirty="0"/>
              <a:t>theories/models of health (you might be influenced by </a:t>
            </a:r>
          </a:p>
          <a:p>
            <a:pPr marL="319088" lvl="1" indent="0">
              <a:buNone/>
              <a:defRPr/>
            </a:pPr>
            <a:r>
              <a:rPr lang="en-GB" altLang="en-US" sz="3000" dirty="0"/>
              <a:t>Dahlgren and Whitehead’s [2006] rainbow model – see right);</a:t>
            </a:r>
          </a:p>
          <a:p>
            <a:pPr lvl="1">
              <a:defRPr/>
            </a:pPr>
            <a:r>
              <a:rPr lang="en-GB" altLang="en-US" sz="3000" dirty="0"/>
              <a:t>reports, guidelines, current law, primary research (where researchers have collected data from research participants), literature reviews (where researchers have assessed others’ research), expert opinion etc.</a:t>
            </a:r>
          </a:p>
          <a:p>
            <a:pPr marL="0" indent="0">
              <a:buNone/>
              <a:defRPr/>
            </a:pPr>
            <a:endParaRPr lang="en-GB" altLang="en-US" sz="2700" dirty="0"/>
          </a:p>
          <a:p>
            <a:pPr>
              <a:defRPr/>
            </a:pPr>
            <a:endParaRPr lang="en-GB" altLang="en-US" sz="2700" dirty="0"/>
          </a:p>
          <a:p>
            <a:pPr>
              <a:defRPr/>
            </a:pPr>
            <a:endParaRPr lang="en-GB" altLang="en-US" sz="2700" dirty="0"/>
          </a:p>
          <a:p>
            <a:pPr>
              <a:defRPr/>
            </a:pPr>
            <a:endParaRPr lang="en-GB" altLang="en-US" sz="2700" dirty="0"/>
          </a:p>
          <a:p>
            <a:pPr marL="0" indent="0">
              <a:buNone/>
              <a:defRPr/>
            </a:pPr>
            <a:endParaRPr lang="en-GB" altLang="en-US" sz="900" dirty="0"/>
          </a:p>
          <a:p>
            <a:pPr>
              <a:defRPr/>
            </a:pPr>
            <a:endParaRPr lang="en-GB" altLang="en-US" dirty="0"/>
          </a:p>
        </p:txBody>
      </p:sp>
      <p:pic>
        <p:nvPicPr>
          <p:cNvPr id="2" name="Picture 1">
            <a:extLst>
              <a:ext uri="{FF2B5EF4-FFF2-40B4-BE49-F238E27FC236}">
                <a16:creationId xmlns:a16="http://schemas.microsoft.com/office/drawing/2014/main" id="{5D448E9C-FA39-4B92-DBE4-A1CABCC70643}"/>
              </a:ext>
            </a:extLst>
          </p:cNvPr>
          <p:cNvPicPr>
            <a:picLocks noChangeAspect="1"/>
          </p:cNvPicPr>
          <p:nvPr/>
        </p:nvPicPr>
        <p:blipFill>
          <a:blip r:embed="rId3"/>
          <a:stretch>
            <a:fillRect/>
          </a:stretch>
        </p:blipFill>
        <p:spPr>
          <a:xfrm>
            <a:off x="9782344" y="3429000"/>
            <a:ext cx="2243400" cy="1609182"/>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F31CBAF7-31A6-8739-4B95-656CFB2B7261}"/>
              </a:ext>
            </a:extLst>
          </p:cNvPr>
          <p:cNvSpPr>
            <a:spLocks noGrp="1"/>
          </p:cNvSpPr>
          <p:nvPr>
            <p:ph type="title"/>
          </p:nvPr>
        </p:nvSpPr>
        <p:spPr>
          <a:xfrm>
            <a:off x="126669" y="274639"/>
            <a:ext cx="12065331" cy="889143"/>
          </a:xfrm>
        </p:spPr>
        <p:txBody>
          <a:bodyPr/>
          <a:lstStyle/>
          <a:p>
            <a:r>
              <a:rPr lang="en-GB" altLang="en-US" sz="3200" dirty="0"/>
              <a:t>In this instance you consider poverty, diet and health and their inter-relation</a:t>
            </a:r>
          </a:p>
        </p:txBody>
      </p:sp>
      <p:sp>
        <p:nvSpPr>
          <p:cNvPr id="3" name="Content Placeholder 2">
            <a:extLst>
              <a:ext uri="{FF2B5EF4-FFF2-40B4-BE49-F238E27FC236}">
                <a16:creationId xmlns:a16="http://schemas.microsoft.com/office/drawing/2014/main" id="{B72DD5A5-0F36-AF04-8F40-42DAAB5686E8}"/>
              </a:ext>
            </a:extLst>
          </p:cNvPr>
          <p:cNvSpPr>
            <a:spLocks noGrp="1"/>
          </p:cNvSpPr>
          <p:nvPr>
            <p:ph sz="quarter" idx="1"/>
          </p:nvPr>
        </p:nvSpPr>
        <p:spPr>
          <a:xfrm>
            <a:off x="126669" y="980902"/>
            <a:ext cx="11938662" cy="5877099"/>
          </a:xfrm>
        </p:spPr>
        <p:txBody>
          <a:bodyPr/>
          <a:lstStyle/>
          <a:p>
            <a:pPr>
              <a:defRPr/>
            </a:pPr>
            <a:r>
              <a:rPr lang="en-GB" sz="3000" dirty="0"/>
              <a:t>You think about key definitions.  For instance, the Welsh Government (2015, p. 5) defines poverty as: </a:t>
            </a:r>
          </a:p>
          <a:p>
            <a:pPr marL="0" indent="0">
              <a:buNone/>
              <a:defRPr/>
            </a:pPr>
            <a:r>
              <a:rPr lang="en-GB" sz="3000" dirty="0"/>
              <a:t>	…a long-term state of not having sufficient resources to afford food, 	reasonable living conditions or amenities or to participate in activities (such 	as access to attractive neighbourhoods and open spaces) which are 	taken 	for 	granted by others in their society.</a:t>
            </a:r>
          </a:p>
          <a:p>
            <a:pPr>
              <a:defRPr/>
            </a:pPr>
            <a:r>
              <a:rPr lang="en-GB" sz="3000" dirty="0"/>
              <a:t>You consider how poverty/diet/health have been researched: links have been made between multiple socioeconomic and environmental factors (see, for instance, </a:t>
            </a:r>
            <a:r>
              <a:rPr lang="en-GB" sz="3000" dirty="0" err="1"/>
              <a:t>Agwara</a:t>
            </a:r>
            <a:r>
              <a:rPr lang="en-GB" sz="3000" dirty="0"/>
              <a:t> et al. 2024; JRF, 2024; O’Donnell, 2024; van der Bend et al., 2024)</a:t>
            </a:r>
          </a:p>
          <a:p>
            <a:pPr>
              <a:defRPr/>
            </a:pPr>
            <a:r>
              <a:rPr lang="en-GB" sz="3000" dirty="0"/>
              <a:t>You consider how you might influence people.  You learn that various communication tools can be used in policy advocacy (see following slide) and decide on a </a:t>
            </a:r>
            <a:r>
              <a:rPr lang="en-GB" sz="3000" b="1" dirty="0"/>
              <a:t>policy brief. </a:t>
            </a:r>
            <a:r>
              <a:rPr lang="en-GB" sz="3000" dirty="0"/>
              <a:t>  Now you need to do some background work…</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CCF12-3307-753C-DE50-61EF106C9842}"/>
              </a:ext>
            </a:extLst>
          </p:cNvPr>
          <p:cNvSpPr>
            <a:spLocks noGrp="1"/>
          </p:cNvSpPr>
          <p:nvPr>
            <p:ph type="title"/>
          </p:nvPr>
        </p:nvSpPr>
        <p:spPr>
          <a:xfrm>
            <a:off x="382385" y="274638"/>
            <a:ext cx="11200015" cy="782782"/>
          </a:xfrm>
        </p:spPr>
        <p:txBody>
          <a:bodyPr/>
          <a:lstStyle/>
          <a:p>
            <a:r>
              <a:rPr lang="en-GB" dirty="0"/>
              <a:t>Policy advocacy and communication tools</a:t>
            </a:r>
          </a:p>
        </p:txBody>
      </p:sp>
      <p:sp>
        <p:nvSpPr>
          <p:cNvPr id="3" name="Content Placeholder 2">
            <a:extLst>
              <a:ext uri="{FF2B5EF4-FFF2-40B4-BE49-F238E27FC236}">
                <a16:creationId xmlns:a16="http://schemas.microsoft.com/office/drawing/2014/main" id="{4C5C951E-2448-4F4C-86CC-1346B0ADB217}"/>
              </a:ext>
            </a:extLst>
          </p:cNvPr>
          <p:cNvSpPr>
            <a:spLocks noGrp="1"/>
          </p:cNvSpPr>
          <p:nvPr>
            <p:ph sz="quarter" idx="1"/>
          </p:nvPr>
        </p:nvSpPr>
        <p:spPr/>
        <p:txBody>
          <a:bodyPr/>
          <a:lstStyle/>
          <a:p>
            <a:endParaRPr lang="en-GB"/>
          </a:p>
        </p:txBody>
      </p:sp>
      <p:graphicFrame>
        <p:nvGraphicFramePr>
          <p:cNvPr id="4" name="Table 3">
            <a:extLst>
              <a:ext uri="{FF2B5EF4-FFF2-40B4-BE49-F238E27FC236}">
                <a16:creationId xmlns:a16="http://schemas.microsoft.com/office/drawing/2014/main" id="{D527731B-6F7D-E9C4-1A78-95C28E42D2A1}"/>
              </a:ext>
            </a:extLst>
          </p:cNvPr>
          <p:cNvGraphicFramePr>
            <a:graphicFrameLocks noGrp="1"/>
          </p:cNvGraphicFramePr>
          <p:nvPr>
            <p:extLst>
              <p:ext uri="{D42A27DB-BD31-4B8C-83A1-F6EECF244321}">
                <p14:modId xmlns:p14="http://schemas.microsoft.com/office/powerpoint/2010/main" val="1587659044"/>
              </p:ext>
            </p:extLst>
          </p:nvPr>
        </p:nvGraphicFramePr>
        <p:xfrm>
          <a:off x="382385" y="1057420"/>
          <a:ext cx="11427230" cy="5525943"/>
        </p:xfrm>
        <a:graphic>
          <a:graphicData uri="http://schemas.openxmlformats.org/drawingml/2006/table">
            <a:tbl>
              <a:tblPr firstRow="1" bandRow="1">
                <a:tableStyleId>{5C22544A-7EE6-4342-B048-85BDC9FD1C3A}</a:tableStyleId>
              </a:tblPr>
              <a:tblGrid>
                <a:gridCol w="2527106">
                  <a:extLst>
                    <a:ext uri="{9D8B030D-6E8A-4147-A177-3AD203B41FA5}">
                      <a16:colId xmlns:a16="http://schemas.microsoft.com/office/drawing/2014/main" val="1996682472"/>
                    </a:ext>
                  </a:extLst>
                </a:gridCol>
                <a:gridCol w="2966708">
                  <a:extLst>
                    <a:ext uri="{9D8B030D-6E8A-4147-A177-3AD203B41FA5}">
                      <a16:colId xmlns:a16="http://schemas.microsoft.com/office/drawing/2014/main" val="3923699509"/>
                    </a:ext>
                  </a:extLst>
                </a:gridCol>
                <a:gridCol w="2966708">
                  <a:extLst>
                    <a:ext uri="{9D8B030D-6E8A-4147-A177-3AD203B41FA5}">
                      <a16:colId xmlns:a16="http://schemas.microsoft.com/office/drawing/2014/main" val="2247931243"/>
                    </a:ext>
                  </a:extLst>
                </a:gridCol>
                <a:gridCol w="2966708">
                  <a:extLst>
                    <a:ext uri="{9D8B030D-6E8A-4147-A177-3AD203B41FA5}">
                      <a16:colId xmlns:a16="http://schemas.microsoft.com/office/drawing/2014/main" val="670824369"/>
                    </a:ext>
                  </a:extLst>
                </a:gridCol>
              </a:tblGrid>
              <a:tr h="1477662">
                <a:tc>
                  <a:txBody>
                    <a:bodyPr/>
                    <a:lstStyle/>
                    <a:p>
                      <a:r>
                        <a:rPr lang="en-GB" sz="3200" dirty="0"/>
                        <a:t>Audiences</a:t>
                      </a:r>
                    </a:p>
                  </a:txBody>
                  <a:tcPr/>
                </a:tc>
                <a:tc>
                  <a:txBody>
                    <a:bodyPr/>
                    <a:lstStyle/>
                    <a:p>
                      <a:r>
                        <a:rPr lang="en-GB" sz="3200" dirty="0"/>
                        <a:t>Experts</a:t>
                      </a:r>
                    </a:p>
                  </a:txBody>
                  <a:tcPr/>
                </a:tc>
                <a:tc>
                  <a:txBody>
                    <a:bodyPr/>
                    <a:lstStyle/>
                    <a:p>
                      <a:r>
                        <a:rPr lang="en-GB" sz="3200" dirty="0"/>
                        <a:t>Informed non-specialists</a:t>
                      </a:r>
                    </a:p>
                  </a:txBody>
                  <a:tcPr/>
                </a:tc>
                <a:tc>
                  <a:txBody>
                    <a:bodyPr/>
                    <a:lstStyle/>
                    <a:p>
                      <a:r>
                        <a:rPr lang="en-GB" sz="3200" dirty="0"/>
                        <a:t>The public</a:t>
                      </a:r>
                    </a:p>
                  </a:txBody>
                  <a:tcPr/>
                </a:tc>
                <a:extLst>
                  <a:ext uri="{0D108BD9-81ED-4DB2-BD59-A6C34878D82A}">
                    <a16:rowId xmlns:a16="http://schemas.microsoft.com/office/drawing/2014/main" val="178635134"/>
                  </a:ext>
                </a:extLst>
              </a:tr>
              <a:tr h="1323951">
                <a:tc>
                  <a:txBody>
                    <a:bodyPr/>
                    <a:lstStyle/>
                    <a:p>
                      <a:r>
                        <a:rPr lang="en-GB" sz="3200" dirty="0"/>
                        <a:t>Advocacy tool 1</a:t>
                      </a:r>
                    </a:p>
                  </a:txBody>
                  <a:tcPr/>
                </a:tc>
                <a:tc>
                  <a:txBody>
                    <a:bodyPr/>
                    <a:lstStyle/>
                    <a:p>
                      <a:r>
                        <a:rPr lang="en-GB" sz="3200" dirty="0"/>
                        <a:t>Policy study</a:t>
                      </a:r>
                    </a:p>
                  </a:txBody>
                  <a:tcPr/>
                </a:tc>
                <a:tc>
                  <a:txBody>
                    <a:bodyPr/>
                    <a:lstStyle/>
                    <a:p>
                      <a:r>
                        <a:rPr lang="en-GB" sz="3200" b="1" dirty="0"/>
                        <a:t>Policy brief</a:t>
                      </a:r>
                    </a:p>
                  </a:txBody>
                  <a:tcPr/>
                </a:tc>
                <a:tc>
                  <a:txBody>
                    <a:bodyPr/>
                    <a:lstStyle/>
                    <a:p>
                      <a:r>
                        <a:rPr lang="en-GB" sz="3200" dirty="0"/>
                        <a:t>Press release</a:t>
                      </a:r>
                    </a:p>
                  </a:txBody>
                  <a:tcPr/>
                </a:tc>
                <a:extLst>
                  <a:ext uri="{0D108BD9-81ED-4DB2-BD59-A6C34878D82A}">
                    <a16:rowId xmlns:a16="http://schemas.microsoft.com/office/drawing/2014/main" val="3647659965"/>
                  </a:ext>
                </a:extLst>
              </a:tr>
              <a:tr h="1323951">
                <a:tc>
                  <a:txBody>
                    <a:bodyPr/>
                    <a:lstStyle/>
                    <a:p>
                      <a:r>
                        <a:rPr lang="en-GB" sz="3200" dirty="0"/>
                        <a:t>Advocacy tool 2</a:t>
                      </a:r>
                    </a:p>
                  </a:txBody>
                  <a:tcPr/>
                </a:tc>
                <a:tc>
                  <a:txBody>
                    <a:bodyPr/>
                    <a:lstStyle/>
                    <a:p>
                      <a:r>
                        <a:rPr lang="en-GB" sz="3200" dirty="0"/>
                        <a:t>Meetings</a:t>
                      </a:r>
                    </a:p>
                  </a:txBody>
                  <a:tcPr/>
                </a:tc>
                <a:tc>
                  <a:txBody>
                    <a:bodyPr/>
                    <a:lstStyle/>
                    <a:p>
                      <a:r>
                        <a:rPr lang="en-GB" sz="3200" dirty="0"/>
                        <a:t>Meetings</a:t>
                      </a:r>
                    </a:p>
                  </a:txBody>
                  <a:tcPr/>
                </a:tc>
                <a:tc>
                  <a:txBody>
                    <a:bodyPr/>
                    <a:lstStyle/>
                    <a:p>
                      <a:r>
                        <a:rPr lang="en-GB" sz="3200" dirty="0"/>
                        <a:t>Lobbying associations</a:t>
                      </a:r>
                    </a:p>
                  </a:txBody>
                  <a:tcPr/>
                </a:tc>
                <a:extLst>
                  <a:ext uri="{0D108BD9-81ED-4DB2-BD59-A6C34878D82A}">
                    <a16:rowId xmlns:a16="http://schemas.microsoft.com/office/drawing/2014/main" val="1774280461"/>
                  </a:ext>
                </a:extLst>
              </a:tr>
              <a:tr h="1400379">
                <a:tc>
                  <a:txBody>
                    <a:bodyPr/>
                    <a:lstStyle/>
                    <a:p>
                      <a:r>
                        <a:rPr lang="en-GB" sz="3200" dirty="0"/>
                        <a:t>Advocacy tool 3</a:t>
                      </a:r>
                    </a:p>
                  </a:txBody>
                  <a:tcPr/>
                </a:tc>
                <a:tc>
                  <a:txBody>
                    <a:bodyPr/>
                    <a:lstStyle/>
                    <a:p>
                      <a:r>
                        <a:rPr lang="en-GB" sz="3200" dirty="0"/>
                        <a:t>Conference</a:t>
                      </a:r>
                    </a:p>
                  </a:txBody>
                  <a:tcPr/>
                </a:tc>
                <a:tc>
                  <a:txBody>
                    <a:bodyPr/>
                    <a:lstStyle/>
                    <a:p>
                      <a:r>
                        <a:rPr lang="en-GB" sz="3200" dirty="0"/>
                        <a:t>Conference</a:t>
                      </a:r>
                    </a:p>
                  </a:txBody>
                  <a:tcPr/>
                </a:tc>
                <a:tc>
                  <a:txBody>
                    <a:bodyPr/>
                    <a:lstStyle/>
                    <a:p>
                      <a:r>
                        <a:rPr lang="en-GB" sz="3200" dirty="0"/>
                        <a:t>Press conference &amp; social media</a:t>
                      </a:r>
                    </a:p>
                  </a:txBody>
                  <a:tcPr/>
                </a:tc>
                <a:extLst>
                  <a:ext uri="{0D108BD9-81ED-4DB2-BD59-A6C34878D82A}">
                    <a16:rowId xmlns:a16="http://schemas.microsoft.com/office/drawing/2014/main" val="415274176"/>
                  </a:ext>
                </a:extLst>
              </a:tr>
            </a:tbl>
          </a:graphicData>
        </a:graphic>
      </p:graphicFrame>
    </p:spTree>
    <p:extLst>
      <p:ext uri="{BB962C8B-B14F-4D97-AF65-F5344CB8AC3E}">
        <p14:creationId xmlns:p14="http://schemas.microsoft.com/office/powerpoint/2010/main" val="2241256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D871B-33D0-984B-E6C0-EBF10DDAC9AD}"/>
              </a:ext>
            </a:extLst>
          </p:cNvPr>
          <p:cNvSpPr>
            <a:spLocks noGrp="1"/>
          </p:cNvSpPr>
          <p:nvPr>
            <p:ph type="title"/>
          </p:nvPr>
        </p:nvSpPr>
        <p:spPr>
          <a:xfrm>
            <a:off x="436727" y="274638"/>
            <a:ext cx="11591499" cy="955072"/>
          </a:xfrm>
        </p:spPr>
        <p:txBody>
          <a:bodyPr/>
          <a:lstStyle/>
          <a:p>
            <a:r>
              <a:rPr lang="en-GB" sz="3200" dirty="0"/>
              <a:t>Policy briefs and the issue you would like to support: preparation for next week</a:t>
            </a:r>
          </a:p>
        </p:txBody>
      </p:sp>
      <p:sp>
        <p:nvSpPr>
          <p:cNvPr id="3" name="Content Placeholder 2">
            <a:extLst>
              <a:ext uri="{FF2B5EF4-FFF2-40B4-BE49-F238E27FC236}">
                <a16:creationId xmlns:a16="http://schemas.microsoft.com/office/drawing/2014/main" id="{9E7E2E78-0126-4412-2F2E-2A9C75499D2C}"/>
              </a:ext>
            </a:extLst>
          </p:cNvPr>
          <p:cNvSpPr>
            <a:spLocks noGrp="1"/>
          </p:cNvSpPr>
          <p:nvPr>
            <p:ph sz="quarter" idx="1"/>
          </p:nvPr>
        </p:nvSpPr>
        <p:spPr>
          <a:xfrm>
            <a:off x="163773" y="1229710"/>
            <a:ext cx="11708437" cy="5141110"/>
          </a:xfrm>
        </p:spPr>
        <p:txBody>
          <a:bodyPr/>
          <a:lstStyle/>
          <a:p>
            <a:r>
              <a:rPr lang="en-GB" i="1" dirty="0"/>
              <a:t>Read the three policy briefs on the Moodle page (situated after the reference list for the lecture of this week):</a:t>
            </a:r>
            <a:endParaRPr lang="en-GB" dirty="0"/>
          </a:p>
          <a:p>
            <a:pPr marL="0" indent="0">
              <a:buNone/>
            </a:pPr>
            <a:r>
              <a:rPr lang="en-GB" dirty="0"/>
              <a:t>	</a:t>
            </a:r>
            <a:r>
              <a:rPr lang="en-US" dirty="0"/>
              <a:t>Wales Centre for Public Policy (2023). </a:t>
            </a:r>
            <a:r>
              <a:rPr lang="en-US" i="1" dirty="0"/>
              <a:t> Policy Briefing August 2023.  Understanding the 	cost 	of universal primary free school meals</a:t>
            </a:r>
            <a:r>
              <a:rPr lang="en-US" dirty="0"/>
              <a:t>.  Wales Centre for Public Policy.  </a:t>
            </a:r>
          </a:p>
          <a:p>
            <a:pPr marL="0" indent="0">
              <a:buNone/>
            </a:pPr>
            <a:r>
              <a:rPr lang="en-US" dirty="0"/>
              <a:t>	</a:t>
            </a:r>
            <a:r>
              <a:rPr lang="en-GB" dirty="0"/>
              <a:t>World Health Organization (WHO)  (2014).  </a:t>
            </a:r>
            <a:r>
              <a:rPr lang="en-GB" i="1" dirty="0"/>
              <a:t>Global nutrition targets 2025: anaemia policy 	brief.  </a:t>
            </a:r>
            <a:r>
              <a:rPr lang="en-GB" dirty="0"/>
              <a:t>WHO</a:t>
            </a:r>
            <a:r>
              <a:rPr lang="en-US" dirty="0"/>
              <a:t>	</a:t>
            </a:r>
          </a:p>
          <a:p>
            <a:pPr marL="0" indent="0">
              <a:buNone/>
            </a:pPr>
            <a:r>
              <a:rPr lang="en-US" dirty="0"/>
              <a:t>	</a:t>
            </a:r>
            <a:r>
              <a:rPr lang="en-GB" dirty="0"/>
              <a:t>Simeu, N., Muthuri, S., Kabiru, C., Doughman, D., Laszlo, S. and Clark, S.  (2017).  	</a:t>
            </a:r>
            <a:r>
              <a:rPr lang="en-GB" i="1" dirty="0"/>
              <a:t>What are the benefits of subsidized early childcare?  Evidence from Kenya. </a:t>
            </a:r>
            <a:r>
              <a:rPr lang="en-GB" dirty="0"/>
              <a:t> </a:t>
            </a:r>
            <a:r>
              <a:rPr lang="en-GB" dirty="0" err="1"/>
              <a:t>GrOW</a:t>
            </a:r>
            <a:r>
              <a:rPr lang="en-GB" dirty="0"/>
              <a:t> Research 	Series  Policy Brief</a:t>
            </a:r>
            <a:r>
              <a:rPr lang="en-GB" i="1" dirty="0"/>
              <a:t>.  </a:t>
            </a:r>
            <a:r>
              <a:rPr lang="en-GB" dirty="0"/>
              <a:t>Institute for the Study of International Development, McGill 	University.</a:t>
            </a:r>
            <a:endParaRPr lang="en-US" dirty="0"/>
          </a:p>
          <a:p>
            <a:r>
              <a:rPr lang="en-GB" i="1" dirty="0"/>
              <a:t>Think of a health/care issue in Wales that interests you and which you would like to support and help to change/develop.  Consider which particular issues you would like to discuss in a policy brief advocating for related change</a:t>
            </a:r>
          </a:p>
        </p:txBody>
      </p:sp>
    </p:spTree>
    <p:extLst>
      <p:ext uri="{BB962C8B-B14F-4D97-AF65-F5344CB8AC3E}">
        <p14:creationId xmlns:p14="http://schemas.microsoft.com/office/powerpoint/2010/main" val="985407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Content Placeholder 2">
            <a:extLst>
              <a:ext uri="{FF2B5EF4-FFF2-40B4-BE49-F238E27FC236}">
                <a16:creationId xmlns:a16="http://schemas.microsoft.com/office/drawing/2014/main" id="{F8793200-1D1E-0DA1-C5F1-27542315D88E}"/>
              </a:ext>
            </a:extLst>
          </p:cNvPr>
          <p:cNvSpPr>
            <a:spLocks noGrp="1"/>
          </p:cNvSpPr>
          <p:nvPr>
            <p:ph sz="quarter" idx="1"/>
          </p:nvPr>
        </p:nvSpPr>
        <p:spPr>
          <a:xfrm>
            <a:off x="1919288" y="404814"/>
            <a:ext cx="8291512" cy="6264275"/>
          </a:xfrm>
        </p:spPr>
        <p:txBody>
          <a:bodyPr/>
          <a:lstStyle/>
          <a:p>
            <a:pPr marL="0" indent="0">
              <a:buNone/>
            </a:pPr>
            <a:r>
              <a:rPr lang="en-GB" altLang="en-US" sz="4400"/>
              <a:t>Any questions?</a:t>
            </a:r>
          </a:p>
        </p:txBody>
      </p:sp>
      <p:pic>
        <p:nvPicPr>
          <p:cNvPr id="73731" name="Picture 4">
            <a:extLst>
              <a:ext uri="{FF2B5EF4-FFF2-40B4-BE49-F238E27FC236}">
                <a16:creationId xmlns:a16="http://schemas.microsoft.com/office/drawing/2014/main" id="{70F2ADA9-E1AB-BF69-6AED-C2E4AC5AFD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7267</TotalTime>
  <Words>2941</Words>
  <Application>Microsoft Office PowerPoint</Application>
  <PresentationFormat>Widescreen</PresentationFormat>
  <Paragraphs>181</Paragraphs>
  <Slides>22</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Franklin Gothic Book</vt:lpstr>
      <vt:lpstr>Perpetua</vt:lpstr>
      <vt:lpstr>Times New Roman</vt:lpstr>
      <vt:lpstr>Wingdings 2</vt:lpstr>
      <vt:lpstr>Equity</vt:lpstr>
      <vt:lpstr>BMNS5010.  Practising Healthcare in Wales: People and Policy.   Academic year 2026/27. Lecture two: social and health policy, policy advocacy and policy briefs   </vt:lpstr>
      <vt:lpstr>Today</vt:lpstr>
      <vt:lpstr>The context/implications of care   </vt:lpstr>
      <vt:lpstr>NHS workforce across the UK</vt:lpstr>
      <vt:lpstr>The overall picture across the UK</vt:lpstr>
      <vt:lpstr>UK’s ‘mixed economy of care’ </vt:lpstr>
      <vt:lpstr>What is the link to policy?  What exactly does policy mean in a care context? </vt:lpstr>
      <vt:lpstr>The link to policy: you/your family are/have benefited from UK health/social policy if you have…</vt:lpstr>
      <vt:lpstr>PowerPoint Presentation</vt:lpstr>
      <vt:lpstr>PowerPoint Presentation</vt:lpstr>
      <vt:lpstr>Policy terminology</vt:lpstr>
      <vt:lpstr>Social policy and welfare </vt:lpstr>
      <vt:lpstr>So what exactly is health policy?</vt:lpstr>
      <vt:lpstr>Advocacy in nursing: a key role</vt:lpstr>
      <vt:lpstr>Welsh Government priorities/your views/advocacy</vt:lpstr>
      <vt:lpstr>A nurse’s plan to raise awareness about a health inequality in Wales</vt:lpstr>
      <vt:lpstr>Policy advocacy</vt:lpstr>
      <vt:lpstr>How to think about advocating for change: some ideas</vt:lpstr>
      <vt:lpstr>In this instance you consider poverty, diet and health and their inter-relation</vt:lpstr>
      <vt:lpstr>Policy advocacy and communication tools</vt:lpstr>
      <vt:lpstr>Policy briefs and the issue you would like to support: preparation for 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187</cp:revision>
  <dcterms:created xsi:type="dcterms:W3CDTF">2021-08-31T06:51:44Z</dcterms:created>
  <dcterms:modified xsi:type="dcterms:W3CDTF">2026-10-08T07:34:54Z</dcterms:modified>
</cp:coreProperties>
</file>