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303" r:id="rId4"/>
    <p:sldId id="273" r:id="rId5"/>
    <p:sldId id="304" r:id="rId6"/>
    <p:sldId id="258" r:id="rId7"/>
    <p:sldId id="290" r:id="rId8"/>
    <p:sldId id="259" r:id="rId9"/>
    <p:sldId id="260" r:id="rId10"/>
    <p:sldId id="292" r:id="rId11"/>
    <p:sldId id="261" r:id="rId12"/>
    <p:sldId id="270" r:id="rId13"/>
    <p:sldId id="262" r:id="rId14"/>
    <p:sldId id="293" r:id="rId15"/>
    <p:sldId id="263" r:id="rId16"/>
    <p:sldId id="264" r:id="rId17"/>
    <p:sldId id="306" r:id="rId18"/>
    <p:sldId id="307" r:id="rId19"/>
    <p:sldId id="30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626" autoAdjust="0"/>
    <p:restoredTop sz="94660"/>
  </p:normalViewPr>
  <p:slideViewPr>
    <p:cSldViewPr snapToGrid="0">
      <p:cViewPr varScale="1">
        <p:scale>
          <a:sx n="62" d="100"/>
          <a:sy n="62" d="100"/>
        </p:scale>
        <p:origin x="8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307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178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958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68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940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59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201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780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807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103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599355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277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15132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3931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538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810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84005-E2D0-407E-B132-DF0EFFC63013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211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6 </a:t>
            </a:r>
            <a:br>
              <a:rPr lang="en-GB" dirty="0"/>
            </a:br>
            <a:r>
              <a:rPr lang="zh-CN" altLang="en-US" dirty="0"/>
              <a:t>阅读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altLang="zh-CN" sz="2000" baseline="30000" dirty="0"/>
              <a:t>29th</a:t>
            </a:r>
            <a:r>
              <a:rPr lang="en-US" sz="2000" dirty="0"/>
              <a:t> Oct WEEK </a:t>
            </a:r>
            <a:r>
              <a:rPr lang="en-US" altLang="zh-CN" sz="2000" dirty="0" smtClean="0"/>
              <a:t>2</a:t>
            </a:r>
            <a:r>
              <a:rPr lang="en-US" sz="2000" dirty="0" smtClean="0"/>
              <a:t>-2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980858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DB2F4BC-AF1E-2C43-8C8A-56D2620D5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C483542-DE8E-4C48-957C-1747EE7AF8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3852463" cy="3880772"/>
          </a:xfrm>
        </p:spPr>
        <p:txBody>
          <a:bodyPr>
            <a:normAutofit/>
          </a:bodyPr>
          <a:lstStyle/>
          <a:p>
            <a:r>
              <a:rPr lang="zh-CN" altLang="en-US" b="1" dirty="0" smtClean="0"/>
              <a:t>用下列词语说一个小故事：</a:t>
            </a:r>
            <a:endParaRPr lang="en-US" altLang="zh-CN" b="1" dirty="0" smtClean="0"/>
          </a:p>
          <a:p>
            <a:endParaRPr lang="en-US" altLang="zh-CN" b="1" dirty="0" smtClean="0"/>
          </a:p>
          <a:p>
            <a:pPr marL="0" indent="0">
              <a:buNone/>
            </a:pPr>
            <a:r>
              <a:rPr lang="zh-CN" altLang="en-US" dirty="0"/>
              <a:t>考</a:t>
            </a:r>
            <a:r>
              <a:rPr lang="zh-CN" altLang="en-US" dirty="0" smtClean="0"/>
              <a:t>生，考官，点头，成绩，不慌不忙，名列</a:t>
            </a:r>
            <a:endParaRPr lang="en-US" altLang="zh-CN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37F9BEE7-F1D3-DE43-AA98-8C354C698E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68" y="1386866"/>
            <a:ext cx="4184034" cy="5337491"/>
          </a:xfrm>
        </p:spPr>
        <p:txBody>
          <a:bodyPr>
            <a:normAutofit/>
          </a:bodyPr>
          <a:lstStyle/>
          <a:p>
            <a:r>
              <a:rPr lang="zh-CN" altLang="en-US" b="1" dirty="0" smtClean="0"/>
              <a:t>用适当的词语填空：</a:t>
            </a:r>
            <a:endParaRPr lang="en-US" altLang="zh-CN" b="1" dirty="0" smtClean="0"/>
          </a:p>
          <a:p>
            <a:endParaRPr lang="en-US" dirty="0" smtClean="0"/>
          </a:p>
          <a:p>
            <a:pPr marL="0" indent="0">
              <a:buNone/>
            </a:pPr>
            <a:r>
              <a:rPr lang="zh-CN" altLang="en-US" dirty="0"/>
              <a:t>不慌不</a:t>
            </a:r>
            <a:r>
              <a:rPr lang="zh-CN" altLang="en-US" dirty="0" smtClean="0"/>
              <a:t>忙   能力   微笑   创造  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dirty="0" smtClean="0"/>
              <a:t>顺利通过   奇迹   生活水平   点头  </a:t>
            </a:r>
            <a:endParaRPr lang="en-US" altLang="zh-CN" dirty="0" smtClean="0"/>
          </a:p>
          <a:p>
            <a:pPr marL="0" indent="0">
              <a:buNone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US" altLang="zh-CN" dirty="0" smtClean="0"/>
              <a:t>1. </a:t>
            </a:r>
            <a:r>
              <a:rPr lang="zh-CN" altLang="en-US" dirty="0" smtClean="0"/>
              <a:t>现在，百姓（       ）一天比一天高，人们对食品的要求也越来越高。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2.</a:t>
            </a:r>
            <a:r>
              <a:rPr lang="zh-CN" altLang="en-US" dirty="0"/>
              <a:t>拇</a:t>
            </a:r>
            <a:r>
              <a:rPr lang="zh-CN" altLang="en-US" dirty="0" smtClean="0"/>
              <a:t>指经济（       ）了一个又一个市场（       ）。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3. </a:t>
            </a:r>
            <a:r>
              <a:rPr lang="zh-CN" altLang="en-US" dirty="0" smtClean="0"/>
              <a:t>弟弟（       ）地回答问题，考官（       ）着，不断（       ）。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4. </a:t>
            </a:r>
            <a:r>
              <a:rPr lang="zh-CN" altLang="en-US" dirty="0" smtClean="0"/>
              <a:t>因为有（        ），弟弟（       ）笔试。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1218863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DB2F4BC-AF1E-2C43-8C8A-56D2620D5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生</a:t>
            </a:r>
            <a:r>
              <a:rPr lang="zh-CN" altLang="en-US" dirty="0" smtClean="0"/>
              <a:t>词</a:t>
            </a:r>
            <a:r>
              <a:rPr lang="en-US" altLang="zh-CN" dirty="0" smtClean="0"/>
              <a:t>-</a:t>
            </a:r>
            <a:r>
              <a:rPr lang="zh-CN" altLang="en-US" dirty="0" smtClean="0"/>
              <a:t>答案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C483542-DE8E-4C48-957C-1747EE7AF8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3852463" cy="3880772"/>
          </a:xfrm>
        </p:spPr>
        <p:txBody>
          <a:bodyPr>
            <a:normAutofit/>
          </a:bodyPr>
          <a:lstStyle/>
          <a:p>
            <a:r>
              <a:rPr lang="zh-CN" altLang="en-US" b="1" dirty="0" smtClean="0"/>
              <a:t>用下列词语说一个小故事：</a:t>
            </a:r>
            <a:endParaRPr lang="en-US" altLang="zh-CN" b="1" dirty="0" smtClean="0"/>
          </a:p>
          <a:p>
            <a:endParaRPr lang="en-US" altLang="zh-CN" b="1" dirty="0" smtClean="0"/>
          </a:p>
          <a:p>
            <a:pPr marL="0" indent="0">
              <a:buNone/>
            </a:pPr>
            <a:r>
              <a:rPr lang="zh-CN" altLang="en-US" dirty="0"/>
              <a:t>考</a:t>
            </a:r>
            <a:r>
              <a:rPr lang="zh-CN" altLang="en-US" dirty="0" smtClean="0"/>
              <a:t>生，考官，点头，成绩，不慌不忙，名列</a:t>
            </a:r>
            <a:endParaRPr lang="en-US" altLang="zh-CN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zh-CN" altLang="en-US" dirty="0" smtClean="0">
                <a:solidFill>
                  <a:srgbClr val="7030A0"/>
                </a:solidFill>
              </a:rPr>
              <a:t>一</a:t>
            </a:r>
            <a:r>
              <a:rPr lang="zh-CN" altLang="en-US" dirty="0">
                <a:solidFill>
                  <a:srgbClr val="7030A0"/>
                </a:solidFill>
              </a:rPr>
              <a:t>位考</a:t>
            </a:r>
            <a:r>
              <a:rPr lang="zh-CN" altLang="en-US" dirty="0" smtClean="0">
                <a:solidFill>
                  <a:srgbClr val="7030A0"/>
                </a:solidFill>
              </a:rPr>
              <a:t>生在考试的时候不慌不忙地回答问题，考官听完不断点头。成绩出来了，考生的成绩很好，名列第三。</a:t>
            </a:r>
            <a:endParaRPr lang="en-US" dirty="0">
              <a:solidFill>
                <a:srgbClr val="7030A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37F9BEE7-F1D3-DE43-AA98-8C354C698E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68" y="1386866"/>
            <a:ext cx="4184034" cy="5337491"/>
          </a:xfrm>
        </p:spPr>
        <p:txBody>
          <a:bodyPr>
            <a:normAutofit/>
          </a:bodyPr>
          <a:lstStyle/>
          <a:p>
            <a:r>
              <a:rPr lang="zh-CN" altLang="en-US" b="1" dirty="0" smtClean="0"/>
              <a:t>用适当的词语填空：</a:t>
            </a:r>
            <a:endParaRPr lang="en-US" altLang="zh-CN" b="1" dirty="0" smtClean="0"/>
          </a:p>
          <a:p>
            <a:endParaRPr lang="en-US" dirty="0" smtClean="0"/>
          </a:p>
          <a:p>
            <a:pPr marL="0" indent="0">
              <a:buNone/>
            </a:pPr>
            <a:r>
              <a:rPr lang="zh-CN" altLang="en-US" dirty="0"/>
              <a:t>不慌不</a:t>
            </a:r>
            <a:r>
              <a:rPr lang="zh-CN" altLang="en-US" dirty="0" smtClean="0"/>
              <a:t>忙   能力   微笑   创造  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dirty="0" smtClean="0"/>
              <a:t>顺利通过   奇迹   生活水平   点头  </a:t>
            </a:r>
            <a:endParaRPr lang="en-US" altLang="zh-CN" dirty="0" smtClean="0"/>
          </a:p>
          <a:p>
            <a:pPr marL="0" indent="0">
              <a:buNone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US" altLang="zh-CN" dirty="0" smtClean="0"/>
              <a:t>1. </a:t>
            </a:r>
            <a:r>
              <a:rPr lang="zh-CN" altLang="en-US" dirty="0" smtClean="0"/>
              <a:t>现在，百姓</a:t>
            </a:r>
            <a:r>
              <a:rPr lang="zh-CN" altLang="en-US" dirty="0" smtClean="0">
                <a:solidFill>
                  <a:srgbClr val="7030A0"/>
                </a:solidFill>
              </a:rPr>
              <a:t>（生活水平）</a:t>
            </a:r>
            <a:r>
              <a:rPr lang="zh-CN" altLang="en-US" dirty="0" smtClean="0"/>
              <a:t>一天比一天高，人们对食品的要求也越来越高。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2.</a:t>
            </a:r>
            <a:r>
              <a:rPr lang="zh-CN" altLang="en-US" dirty="0"/>
              <a:t>拇</a:t>
            </a:r>
            <a:r>
              <a:rPr lang="zh-CN" altLang="en-US" dirty="0" smtClean="0"/>
              <a:t>指经济（</a:t>
            </a:r>
            <a:r>
              <a:rPr lang="zh-CN" altLang="en-US" dirty="0" smtClean="0">
                <a:solidFill>
                  <a:srgbClr val="7030A0"/>
                </a:solidFill>
              </a:rPr>
              <a:t>创造</a:t>
            </a:r>
            <a:r>
              <a:rPr lang="zh-CN" altLang="en-US" dirty="0" smtClean="0"/>
              <a:t>）了一个又一个市场（</a:t>
            </a:r>
            <a:r>
              <a:rPr lang="zh-CN" altLang="en-US" dirty="0" smtClean="0">
                <a:solidFill>
                  <a:srgbClr val="7030A0"/>
                </a:solidFill>
              </a:rPr>
              <a:t>奇迹</a:t>
            </a:r>
            <a:r>
              <a:rPr lang="zh-CN" altLang="en-US" dirty="0" smtClean="0"/>
              <a:t>）。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3. </a:t>
            </a:r>
            <a:r>
              <a:rPr lang="zh-CN" altLang="en-US" dirty="0" smtClean="0"/>
              <a:t>弟弟（</a:t>
            </a:r>
            <a:r>
              <a:rPr lang="zh-CN" altLang="en-US" dirty="0" smtClean="0">
                <a:solidFill>
                  <a:srgbClr val="7030A0"/>
                </a:solidFill>
              </a:rPr>
              <a:t>不慌不忙</a:t>
            </a:r>
            <a:r>
              <a:rPr lang="zh-CN" altLang="en-US" dirty="0" smtClean="0"/>
              <a:t>）地回答问题，考官（</a:t>
            </a:r>
            <a:r>
              <a:rPr lang="zh-CN" altLang="en-US" dirty="0" smtClean="0">
                <a:solidFill>
                  <a:srgbClr val="7030A0"/>
                </a:solidFill>
              </a:rPr>
              <a:t>微笑</a:t>
            </a:r>
            <a:r>
              <a:rPr lang="zh-CN" altLang="en-US" dirty="0" smtClean="0"/>
              <a:t>）着，不断（</a:t>
            </a:r>
            <a:r>
              <a:rPr lang="zh-CN" altLang="en-US" dirty="0" smtClean="0">
                <a:solidFill>
                  <a:srgbClr val="7030A0"/>
                </a:solidFill>
              </a:rPr>
              <a:t>点头</a:t>
            </a:r>
            <a:r>
              <a:rPr lang="zh-CN" altLang="en-US" dirty="0" smtClean="0"/>
              <a:t>）。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4. </a:t>
            </a:r>
            <a:r>
              <a:rPr lang="zh-CN" altLang="en-US" dirty="0" smtClean="0"/>
              <a:t>因为有（</a:t>
            </a:r>
            <a:r>
              <a:rPr lang="zh-CN" altLang="en-US" dirty="0" smtClean="0">
                <a:solidFill>
                  <a:srgbClr val="7030A0"/>
                </a:solidFill>
              </a:rPr>
              <a:t>能力</a:t>
            </a:r>
            <a:r>
              <a:rPr lang="zh-CN" altLang="en-US" dirty="0" smtClean="0"/>
              <a:t>），弟弟（</a:t>
            </a:r>
            <a:r>
              <a:rPr lang="zh-CN" altLang="en-US" dirty="0" smtClean="0">
                <a:solidFill>
                  <a:srgbClr val="7030A0"/>
                </a:solidFill>
              </a:rPr>
              <a:t>顺利通过</a:t>
            </a:r>
            <a:r>
              <a:rPr lang="zh-CN" altLang="en-US" dirty="0" smtClean="0"/>
              <a:t>）笔试。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2882292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8F8C67E-874A-5242-92CB-ABCABC6CC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语法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D5CA97B-30A2-A040-9B30-8781BC659A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zh-CN" altLang="en-US" sz="2400" dirty="0"/>
              <a:t>连</a:t>
            </a:r>
            <a:r>
              <a:rPr lang="en-US" altLang="zh-CN" sz="2400" dirty="0"/>
              <a:t>…</a:t>
            </a:r>
            <a:r>
              <a:rPr lang="zh-CN" altLang="en-US" sz="2400" dirty="0"/>
              <a:t>也</a:t>
            </a:r>
            <a:r>
              <a:rPr lang="en-US" altLang="zh-CN" sz="2400" dirty="0"/>
              <a:t>/</a:t>
            </a:r>
            <a:r>
              <a:rPr lang="zh-CN" altLang="en-US" sz="2400" dirty="0"/>
              <a:t>都（不）</a:t>
            </a:r>
            <a:endParaRPr lang="en-GB" altLang="zh-CN" sz="2400" dirty="0"/>
          </a:p>
          <a:p>
            <a:pPr>
              <a:buFont typeface="Wingdings" pitchFamily="2" charset="2"/>
              <a:buChar char="q"/>
            </a:pPr>
            <a:r>
              <a:rPr lang="zh-CN" altLang="en-US" sz="2400" dirty="0"/>
              <a:t>一天比一天</a:t>
            </a:r>
            <a:r>
              <a:rPr lang="en-US" altLang="zh-CN" sz="2400" dirty="0"/>
              <a:t>+adj.</a:t>
            </a:r>
          </a:p>
          <a:p>
            <a:pPr>
              <a:buFont typeface="Wingdings" pitchFamily="2" charset="2"/>
              <a:buChar char="q"/>
            </a:pPr>
            <a:r>
              <a:rPr lang="zh-CN" altLang="en-US" sz="2400" dirty="0"/>
              <a:t>只要</a:t>
            </a:r>
            <a:r>
              <a:rPr lang="en-US" altLang="zh-CN" sz="2400" dirty="0"/>
              <a:t>…</a:t>
            </a:r>
            <a:r>
              <a:rPr lang="zh-CN" altLang="en-US" sz="2400" dirty="0"/>
              <a:t>就</a:t>
            </a:r>
            <a:r>
              <a:rPr lang="en-US" altLang="zh-CN" sz="2400" dirty="0"/>
              <a:t>…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072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8F8C67E-874A-5242-92CB-ABCABC6CC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语法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D5CA97B-30A2-A040-9B30-8781BC659A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zh-CN" altLang="en-US" sz="2400" dirty="0"/>
              <a:t>连</a:t>
            </a:r>
            <a:r>
              <a:rPr lang="en-US" altLang="zh-CN" sz="2400" dirty="0"/>
              <a:t>…</a:t>
            </a:r>
            <a:r>
              <a:rPr lang="zh-CN" altLang="en-US" sz="2400" dirty="0"/>
              <a:t>也</a:t>
            </a:r>
            <a:r>
              <a:rPr lang="en-US" altLang="zh-CN" sz="2400" dirty="0"/>
              <a:t>/</a:t>
            </a:r>
            <a:r>
              <a:rPr lang="zh-CN" altLang="en-US" sz="2400" dirty="0"/>
              <a:t>都（不）</a:t>
            </a:r>
            <a:endParaRPr lang="en-GB" altLang="zh-CN" sz="2400" dirty="0"/>
          </a:p>
          <a:p>
            <a:pPr>
              <a:buFont typeface="Wingdings" pitchFamily="2" charset="2"/>
              <a:buChar char="q"/>
            </a:pPr>
            <a:r>
              <a:rPr lang="zh-CN" altLang="en-US" sz="2400" dirty="0"/>
              <a:t>一天比一天</a:t>
            </a:r>
            <a:r>
              <a:rPr lang="en-US" altLang="zh-CN" sz="2400" dirty="0"/>
              <a:t>+adj.</a:t>
            </a:r>
          </a:p>
          <a:p>
            <a:pPr>
              <a:buFont typeface="Wingdings" pitchFamily="2" charset="2"/>
              <a:buChar char="q"/>
            </a:pPr>
            <a:r>
              <a:rPr lang="zh-CN" altLang="en-US" sz="2400" dirty="0"/>
              <a:t>只要</a:t>
            </a:r>
            <a:r>
              <a:rPr lang="en-US" altLang="zh-CN" sz="2400" dirty="0"/>
              <a:t>…</a:t>
            </a:r>
            <a:r>
              <a:rPr lang="zh-CN" altLang="en-US" sz="2400" dirty="0"/>
              <a:t>就</a:t>
            </a:r>
            <a:r>
              <a:rPr lang="en-US" altLang="zh-CN" sz="2400" dirty="0"/>
              <a:t>…</a:t>
            </a:r>
          </a:p>
          <a:p>
            <a:pPr marL="0" indent="0">
              <a:buNone/>
            </a:pPr>
            <a:endParaRPr lang="en-US" sz="20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zh-CN" altLang="en-US" sz="2000" dirty="0" smtClean="0">
                <a:solidFill>
                  <a:srgbClr val="7030A0"/>
                </a:solidFill>
              </a:rPr>
              <a:t>我连大衣都没穿就跑过来了。</a:t>
            </a:r>
            <a:endParaRPr lang="en-US" altLang="zh-CN" sz="20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zh-CN" altLang="en-US" sz="2000" dirty="0">
                <a:solidFill>
                  <a:srgbClr val="7030A0"/>
                </a:solidFill>
              </a:rPr>
              <a:t>天</a:t>
            </a:r>
            <a:r>
              <a:rPr lang="zh-CN" altLang="en-US" sz="2000" dirty="0" smtClean="0">
                <a:solidFill>
                  <a:srgbClr val="7030A0"/>
                </a:solidFill>
              </a:rPr>
              <a:t>气真是一天比一天冷了。</a:t>
            </a:r>
            <a:endParaRPr lang="en-US" altLang="zh-CN" sz="20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zh-CN" altLang="en-US" sz="2000" dirty="0">
                <a:solidFill>
                  <a:srgbClr val="7030A0"/>
                </a:solidFill>
              </a:rPr>
              <a:t>只</a:t>
            </a:r>
            <a:r>
              <a:rPr lang="zh-CN" altLang="en-US" sz="2000" dirty="0" smtClean="0">
                <a:solidFill>
                  <a:srgbClr val="7030A0"/>
                </a:solidFill>
              </a:rPr>
              <a:t>要多练习就能学得好。</a:t>
            </a:r>
            <a:endParaRPr lang="en-US" sz="2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499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7DD3C3D-E2D1-6B49-B40B-65E1172F5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47E2D47-F6FD-1B4E-A56E-34320B803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800" b="1" dirty="0"/>
              <a:t>谈一谈：</a:t>
            </a:r>
            <a:endParaRPr lang="en-US" altLang="zh-CN" sz="2800" b="1" dirty="0"/>
          </a:p>
          <a:p>
            <a:pPr>
              <a:buFont typeface="+mj-lt"/>
              <a:buAutoNum type="arabicParenR"/>
            </a:pPr>
            <a:endParaRPr lang="en-GB" altLang="zh-CN" dirty="0"/>
          </a:p>
          <a:p>
            <a:pPr>
              <a:buFont typeface="+mj-lt"/>
              <a:buAutoNum type="arabicParenR"/>
            </a:pPr>
            <a:r>
              <a:rPr lang="zh-CN" altLang="en-GB" sz="2400" dirty="0"/>
              <a:t>你多大了</a:t>
            </a:r>
            <a:r>
              <a:rPr lang="zh-CN" altLang="en-US" sz="2400" dirty="0"/>
              <a:t>？</a:t>
            </a:r>
            <a:endParaRPr lang="en-GB" altLang="zh-CN" sz="2400" dirty="0"/>
          </a:p>
          <a:p>
            <a:pPr>
              <a:buFont typeface="+mj-lt"/>
              <a:buAutoNum type="arabicParenR"/>
            </a:pPr>
            <a:r>
              <a:rPr lang="zh-CN" altLang="en-US" sz="2400" dirty="0"/>
              <a:t>你</a:t>
            </a:r>
            <a:r>
              <a:rPr lang="zh-CN" altLang="en-GB" sz="2400" dirty="0"/>
              <a:t>知道</a:t>
            </a:r>
            <a:r>
              <a:rPr lang="zh-CN" altLang="en-US" sz="2400" dirty="0"/>
              <a:t>中国人如何回答这个问题吗？</a:t>
            </a:r>
            <a:endParaRPr lang="en-GB" altLang="zh-CN" sz="2400" dirty="0"/>
          </a:p>
          <a:p>
            <a:pPr>
              <a:buFont typeface="+mj-lt"/>
              <a:buAutoNum type="arabicParenR"/>
            </a:pPr>
            <a:r>
              <a:rPr lang="zh-CN" altLang="en-US" sz="2400" dirty="0"/>
              <a:t>你的虚岁是多少？</a:t>
            </a:r>
            <a:endParaRPr lang="en-GB" altLang="zh-CN" sz="2400" dirty="0"/>
          </a:p>
        </p:txBody>
      </p:sp>
    </p:spTree>
    <p:extLst>
      <p:ext uri="{BB962C8B-B14F-4D97-AF65-F5344CB8AC3E}">
        <p14:creationId xmlns:p14="http://schemas.microsoft.com/office/powerpoint/2010/main" val="489159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A6E0B16-1C27-EA4E-BCC1-AC7E35058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4120E34-B3E3-1148-9B8C-4BBF74E118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800" dirty="0"/>
              <a:t>介绍性文章：</a:t>
            </a:r>
            <a:endParaRPr lang="en-GB" altLang="zh-CN" sz="2800" dirty="0"/>
          </a:p>
          <a:p>
            <a:pPr marL="0" indent="0">
              <a:buNone/>
            </a:pPr>
            <a:endParaRPr lang="en-GB" altLang="zh-CN" sz="2800" dirty="0"/>
          </a:p>
          <a:p>
            <a:pPr>
              <a:buFont typeface="+mj-lt"/>
              <a:buAutoNum type="arabicPeriod"/>
            </a:pPr>
            <a:r>
              <a:rPr lang="zh-CN" altLang="en-US" sz="2400" dirty="0"/>
              <a:t>提出问题</a:t>
            </a:r>
            <a:endParaRPr lang="en-GB" altLang="zh-CN" sz="2400" dirty="0"/>
          </a:p>
          <a:p>
            <a:pPr>
              <a:buFont typeface="+mj-lt"/>
              <a:buAutoNum type="arabicPeriod"/>
            </a:pPr>
            <a:r>
              <a:rPr lang="zh-CN" altLang="en-US" sz="2400" dirty="0"/>
              <a:t>回答问题</a:t>
            </a:r>
            <a:endParaRPr lang="en-GB" altLang="zh-CN" sz="2400" dirty="0"/>
          </a:p>
          <a:p>
            <a:pPr>
              <a:buFont typeface="+mj-lt"/>
              <a:buAutoNum type="arabicPeriod"/>
            </a:pPr>
            <a:r>
              <a:rPr lang="zh-CN" altLang="en-US" sz="2400" dirty="0"/>
              <a:t>解释原因</a:t>
            </a:r>
            <a:endParaRPr lang="en-GB" altLang="zh-CN" sz="2400" dirty="0"/>
          </a:p>
          <a:p>
            <a:pPr>
              <a:buFont typeface="+mj-lt"/>
              <a:buAutoNum type="arabicPeriod"/>
            </a:pPr>
            <a:r>
              <a:rPr lang="en-US" altLang="zh-CN" sz="2400" dirty="0"/>
              <a:t>…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51407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661F47E-1159-D349-84B4-D19B6BA32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》-</a:t>
            </a:r>
            <a:r>
              <a:rPr lang="zh-CN" altLang="en-US" dirty="0"/>
              <a:t> 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B63ADA4-42B1-C145-A7C9-4CDA5EE14E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2534" y="1377244"/>
            <a:ext cx="4184035" cy="53378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600" dirty="0"/>
              <a:t>或许</a:t>
            </a:r>
            <a:r>
              <a:rPr lang="en-US" altLang="zh-CN" sz="2400" dirty="0"/>
              <a:t> 	</a:t>
            </a:r>
            <a:r>
              <a:rPr lang="zh-CN" altLang="en-US" sz="2400" dirty="0"/>
              <a:t>     </a:t>
            </a:r>
            <a:r>
              <a:rPr lang="en-US" altLang="zh-CN" sz="2400" dirty="0"/>
              <a:t>maybe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600" dirty="0"/>
              <a:t>年龄</a:t>
            </a:r>
            <a:r>
              <a:rPr lang="en-GB" altLang="zh-CN" sz="2400" dirty="0"/>
              <a:t>	</a:t>
            </a:r>
            <a:r>
              <a:rPr lang="en-US" altLang="zh-CN" sz="2400" dirty="0"/>
              <a:t> </a:t>
            </a:r>
            <a:r>
              <a:rPr lang="zh-CN" altLang="en-US" sz="2400" dirty="0"/>
              <a:t>    </a:t>
            </a:r>
            <a:r>
              <a:rPr lang="en-US" altLang="zh-CN" sz="2400" dirty="0"/>
              <a:t>age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600" dirty="0"/>
              <a:t>周岁</a:t>
            </a:r>
            <a:r>
              <a:rPr lang="en-GB" altLang="zh-CN" sz="2400" dirty="0"/>
              <a:t>	</a:t>
            </a:r>
            <a:r>
              <a:rPr lang="zh-CN" altLang="en-US" sz="2400" dirty="0"/>
              <a:t>   </a:t>
            </a:r>
            <a:r>
              <a:rPr lang="en-US" altLang="zh-CN" sz="2400" dirty="0"/>
              <a:t> </a:t>
            </a:r>
            <a:r>
              <a:rPr lang="zh-CN" altLang="en-US" sz="2400" dirty="0"/>
              <a:t> </a:t>
            </a:r>
            <a:r>
              <a:rPr lang="en-US" altLang="zh-CN" sz="2400" dirty="0"/>
              <a:t>year’s</a:t>
            </a:r>
            <a:r>
              <a:rPr lang="zh-CN" altLang="en-US" sz="2400" dirty="0"/>
              <a:t> </a:t>
            </a:r>
            <a:r>
              <a:rPr lang="en-US" altLang="zh-CN" sz="2400" dirty="0"/>
              <a:t>old</a:t>
            </a:r>
            <a:r>
              <a:rPr lang="zh-CN" altLang="en-US" sz="2400" dirty="0"/>
              <a:t> </a:t>
            </a:r>
            <a:r>
              <a:rPr lang="en-US" altLang="zh-CN" sz="2400" dirty="0"/>
              <a:t>(age)</a:t>
            </a:r>
            <a:r>
              <a:rPr lang="zh-CN" altLang="en-US" sz="2400" dirty="0"/>
              <a:t> 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600" dirty="0"/>
              <a:t>虚岁</a:t>
            </a:r>
            <a:r>
              <a:rPr lang="en-GB" altLang="zh-CN" sz="2400" dirty="0"/>
              <a:t>	</a:t>
            </a:r>
            <a:r>
              <a:rPr lang="zh-CN" altLang="en-US" sz="2400" dirty="0"/>
              <a:t>     </a:t>
            </a:r>
            <a:r>
              <a:rPr lang="en-US" altLang="zh-CN" sz="2400" dirty="0"/>
              <a:t>year’s</a:t>
            </a:r>
            <a:r>
              <a:rPr lang="zh-CN" altLang="en-US" sz="2400" dirty="0"/>
              <a:t> </a:t>
            </a:r>
            <a:r>
              <a:rPr lang="en-US" altLang="zh-CN" sz="2400" dirty="0"/>
              <a:t>old</a:t>
            </a:r>
            <a:r>
              <a:rPr lang="zh-CN" altLang="en-US" sz="2400" dirty="0"/>
              <a:t> </a:t>
            </a:r>
            <a:r>
              <a:rPr lang="en-US" altLang="zh-CN" sz="2400" dirty="0"/>
              <a:t>(nominal</a:t>
            </a:r>
            <a:r>
              <a:rPr lang="zh-CN" altLang="en-US" sz="2400" dirty="0"/>
              <a:t> </a:t>
            </a:r>
            <a:r>
              <a:rPr lang="en-US" altLang="zh-CN" sz="2400" dirty="0"/>
              <a:t>age)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600" dirty="0"/>
              <a:t>迷惑</a:t>
            </a:r>
            <a:r>
              <a:rPr lang="zh-CN" altLang="en-US" sz="2400" dirty="0"/>
              <a:t>         </a:t>
            </a:r>
            <a:r>
              <a:rPr lang="en-US" altLang="zh-CN" sz="2400" dirty="0"/>
              <a:t>confused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600" dirty="0"/>
              <a:t>似是而非</a:t>
            </a:r>
            <a:r>
              <a:rPr lang="zh-CN" altLang="en-US" sz="2400" dirty="0"/>
              <a:t>  </a:t>
            </a:r>
            <a:r>
              <a:rPr lang="en-US" altLang="zh-CN" sz="2400" dirty="0"/>
              <a:t>apparently</a:t>
            </a:r>
            <a:r>
              <a:rPr lang="zh-CN" altLang="en-US" sz="2400" dirty="0"/>
              <a:t> </a:t>
            </a:r>
            <a:r>
              <a:rPr lang="en-US" altLang="zh-CN" sz="2400" dirty="0"/>
              <a:t>true</a:t>
            </a:r>
            <a:r>
              <a:rPr lang="zh-CN" altLang="en-US" sz="2400" dirty="0"/>
              <a:t> </a:t>
            </a:r>
            <a:r>
              <a:rPr lang="en-US" altLang="zh-CN" sz="2400" dirty="0"/>
              <a:t>but</a:t>
            </a:r>
            <a:r>
              <a:rPr lang="zh-CN" altLang="en-US" sz="2400" dirty="0"/>
              <a:t> </a:t>
            </a:r>
            <a:r>
              <a:rPr lang="en-US" altLang="zh-CN" sz="2400" dirty="0"/>
              <a:t>actually</a:t>
            </a:r>
            <a:r>
              <a:rPr lang="zh-CN" altLang="en-US" sz="2400" dirty="0"/>
              <a:t> </a:t>
            </a:r>
            <a:r>
              <a:rPr lang="en-US" altLang="zh-CN" sz="2400" dirty="0"/>
              <a:t>false</a:t>
            </a:r>
            <a:endParaRPr lang="en-GB" altLang="zh-CN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956F7D90-B0BC-0E4F-AD34-CCD7AFCB10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69" y="1377244"/>
            <a:ext cx="6729497" cy="5337881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如果乔布斯还在，今天的苹果</a:t>
            </a:r>
            <a:r>
              <a:rPr lang="zh-CN" altLang="en-US" sz="2400" dirty="0">
                <a:highlight>
                  <a:srgbClr val="FFFF00"/>
                </a:highlight>
              </a:rPr>
              <a:t>或许</a:t>
            </a:r>
            <a:r>
              <a:rPr lang="zh-CN" altLang="en-US" sz="2400" dirty="0"/>
              <a:t>会很不一样。</a:t>
            </a:r>
            <a:endParaRPr lang="en-GB" altLang="zh-CN" sz="2400" dirty="0"/>
          </a:p>
          <a:p>
            <a:r>
              <a:rPr lang="zh-CN" altLang="en-US" sz="2400" dirty="0"/>
              <a:t>随着</a:t>
            </a:r>
            <a:r>
              <a:rPr lang="zh-CN" altLang="en-US" sz="2400" dirty="0">
                <a:highlight>
                  <a:srgbClr val="FFFF00"/>
                </a:highlight>
              </a:rPr>
              <a:t>年龄</a:t>
            </a:r>
            <a:r>
              <a:rPr lang="zh-CN" altLang="en-US" sz="2400" dirty="0"/>
              <a:t>的增长，我们越来越成熟。</a:t>
            </a:r>
            <a:endParaRPr lang="en-GB" altLang="zh-CN" sz="2400" dirty="0"/>
          </a:p>
          <a:p>
            <a:r>
              <a:rPr lang="zh-CN" altLang="en-US" sz="2400" dirty="0"/>
              <a:t>凡是年满七</a:t>
            </a:r>
            <a:r>
              <a:rPr lang="zh-CN" altLang="en-US" sz="2400" dirty="0">
                <a:highlight>
                  <a:srgbClr val="FFFF00"/>
                </a:highlight>
              </a:rPr>
              <a:t>周岁</a:t>
            </a:r>
            <a:r>
              <a:rPr lang="zh-CN" altLang="en-US" sz="2400" dirty="0"/>
              <a:t>的儿童都必须入学接受九年义务教育。</a:t>
            </a:r>
            <a:endParaRPr lang="en-GB" altLang="zh-CN" sz="2400" dirty="0"/>
          </a:p>
          <a:p>
            <a:r>
              <a:rPr lang="zh-CN" altLang="en-US" sz="2400" dirty="0"/>
              <a:t>他</a:t>
            </a:r>
            <a:r>
              <a:rPr lang="zh-CN" altLang="en-US" sz="2400" dirty="0">
                <a:highlight>
                  <a:srgbClr val="FFFF00"/>
                </a:highlight>
              </a:rPr>
              <a:t>虚岁</a:t>
            </a:r>
            <a:r>
              <a:rPr lang="en-US" altLang="zh-CN" sz="2400" dirty="0"/>
              <a:t>27</a:t>
            </a:r>
            <a:r>
              <a:rPr lang="zh-CN" altLang="en-US" sz="2400" dirty="0"/>
              <a:t>岁，而周岁才</a:t>
            </a:r>
            <a:r>
              <a:rPr lang="en-US" altLang="zh-CN" sz="2400" dirty="0"/>
              <a:t>25</a:t>
            </a:r>
            <a:r>
              <a:rPr lang="zh-CN" altLang="en-US" sz="2400" dirty="0"/>
              <a:t>岁。</a:t>
            </a:r>
            <a:endParaRPr lang="en-GB" altLang="zh-CN" sz="2400" dirty="0"/>
          </a:p>
          <a:p>
            <a:r>
              <a:rPr lang="zh-CN" altLang="en-US" sz="2400" dirty="0"/>
              <a:t>别被她的外表</a:t>
            </a:r>
            <a:r>
              <a:rPr lang="zh-CN" altLang="en-US" sz="2400" dirty="0">
                <a:highlight>
                  <a:srgbClr val="FFFF00"/>
                </a:highlight>
              </a:rPr>
              <a:t>迷惑</a:t>
            </a:r>
            <a:r>
              <a:rPr lang="zh-CN" altLang="en-US" sz="2400" dirty="0"/>
              <a:t>，她其实已经有</a:t>
            </a:r>
            <a:r>
              <a:rPr lang="en-US" altLang="zh-CN" sz="2400" dirty="0"/>
              <a:t>30</a:t>
            </a:r>
            <a:r>
              <a:rPr lang="zh-CN" altLang="en-US" sz="2400" dirty="0"/>
              <a:t>岁了。</a:t>
            </a:r>
            <a:endParaRPr lang="en-GB" altLang="zh-CN" sz="2400" dirty="0"/>
          </a:p>
          <a:p>
            <a:r>
              <a:rPr lang="zh-CN" altLang="en-US" sz="2400" dirty="0"/>
              <a:t>他说出这样的话，真叫人</a:t>
            </a:r>
            <a:r>
              <a:rPr lang="zh-CN" altLang="en-US" sz="2400" dirty="0">
                <a:highlight>
                  <a:srgbClr val="FFFF00"/>
                </a:highlight>
              </a:rPr>
              <a:t>迷惑不解</a:t>
            </a:r>
            <a:r>
              <a:rPr lang="zh-CN" altLang="en-US" sz="2400" dirty="0"/>
              <a:t>。</a:t>
            </a:r>
            <a:endParaRPr lang="en-GB" altLang="zh-CN" sz="2400" dirty="0"/>
          </a:p>
          <a:p>
            <a:r>
              <a:rPr lang="zh-CN" altLang="en-US" sz="2400" dirty="0"/>
              <a:t>他讲的观点，听起来好像有道理，实际上</a:t>
            </a:r>
            <a:r>
              <a:rPr lang="zh-CN" altLang="en-US" sz="2400" dirty="0">
                <a:highlight>
                  <a:srgbClr val="FFFF00"/>
                </a:highlight>
              </a:rPr>
              <a:t>似是而非</a:t>
            </a:r>
            <a:r>
              <a:rPr lang="zh-CN" altLang="en-US" sz="2400" dirty="0"/>
              <a:t>。</a:t>
            </a:r>
            <a:endParaRPr lang="en-GB" altLang="zh-CN" sz="2400" dirty="0"/>
          </a:p>
          <a:p>
            <a:r>
              <a:rPr lang="zh-CN" altLang="en-GB" sz="2400" dirty="0"/>
              <a:t>很多人认为</a:t>
            </a:r>
            <a:r>
              <a:rPr lang="zh-CN" altLang="en-US" sz="2400" dirty="0"/>
              <a:t>，周</a:t>
            </a:r>
            <a:r>
              <a:rPr lang="zh-CN" altLang="en-US" sz="2400" dirty="0" smtClean="0"/>
              <a:t>岁加一</a:t>
            </a:r>
            <a:r>
              <a:rPr lang="zh-CN" altLang="en-US" sz="2400" dirty="0"/>
              <a:t>岁得出的结果就是虚岁。这是一个</a:t>
            </a:r>
            <a:r>
              <a:rPr lang="zh-CN" altLang="en-US" sz="2400" dirty="0">
                <a:highlight>
                  <a:srgbClr val="FFFF00"/>
                </a:highlight>
              </a:rPr>
              <a:t>似是而非</a:t>
            </a:r>
            <a:r>
              <a:rPr lang="zh-CN" altLang="en-US" sz="2400" dirty="0"/>
              <a:t>的说法。</a:t>
            </a:r>
            <a:endParaRPr lang="en-GB" altLang="zh-CN" sz="2400" dirty="0"/>
          </a:p>
        </p:txBody>
      </p:sp>
    </p:spTree>
    <p:extLst>
      <p:ext uri="{BB962C8B-B14F-4D97-AF65-F5344CB8AC3E}">
        <p14:creationId xmlns:p14="http://schemas.microsoft.com/office/powerpoint/2010/main" val="1160273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128D5A6-F8A3-784F-B1A0-63A645ADC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》-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BBE37BA-FA3F-1A48-B7EF-5C5ACA9020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sz="2800" dirty="0"/>
              <a:t>       有人说，在全世界，或许只有中国人有两个年龄，一个周岁，一个虚岁。对于“周岁”是怎么回事，可能一般人还能说得清楚。而虚岁怎么“虚”，可是件很容易让人迷惑的事情。很多人认为，周岁加一岁得出的结果就是虚岁。这是一个似是而非的说法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B5668372-5515-5C46-870D-87D8E96D9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5894119" cy="388077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GB" sz="3000" dirty="0"/>
              <a:t>问题</a:t>
            </a:r>
            <a:r>
              <a:rPr lang="zh-CN" altLang="en-US" sz="3000" dirty="0"/>
              <a:t>：</a:t>
            </a:r>
            <a:endParaRPr lang="en-GB" altLang="zh-CN" sz="30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3000" dirty="0"/>
              <a:t>中国人的两个年龄是什么？</a:t>
            </a:r>
            <a:endParaRPr lang="en-US" altLang="zh-CN" sz="30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3000" dirty="0"/>
              <a:t>周岁和虚岁，那个更容易说清楚？</a:t>
            </a:r>
            <a:endParaRPr lang="en-GB" altLang="zh-CN" sz="30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3000" dirty="0"/>
              <a:t>虚岁就是周岁加一岁。这个说法对吗？</a:t>
            </a:r>
            <a:endParaRPr lang="en-GB" altLang="zh-CN" sz="3000" dirty="0"/>
          </a:p>
          <a:p>
            <a:pPr marL="0" indent="0">
              <a:buNone/>
            </a:pPr>
            <a:endParaRPr lang="en-GB" altLang="zh-CN" sz="2600" dirty="0"/>
          </a:p>
          <a:p>
            <a:pPr marL="0" indent="0">
              <a:buNone/>
            </a:pPr>
            <a:endParaRPr lang="en-GB" altLang="zh-CN" sz="2600" dirty="0"/>
          </a:p>
        </p:txBody>
      </p:sp>
    </p:spTree>
    <p:extLst>
      <p:ext uri="{BB962C8B-B14F-4D97-AF65-F5344CB8AC3E}">
        <p14:creationId xmlns:p14="http://schemas.microsoft.com/office/powerpoint/2010/main" val="1759574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681800D-52E2-3B43-AC8E-CB0B71C08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》-</a:t>
            </a:r>
            <a:r>
              <a:rPr lang="zh-CN" altLang="en-US" dirty="0"/>
              <a:t> 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AACF893-89B8-8B46-8118-2ADC39519A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400" dirty="0"/>
              <a:t>其实       </a:t>
            </a:r>
            <a:r>
              <a:rPr lang="en-US" altLang="zh-CN" sz="2200" dirty="0"/>
              <a:t>in</a:t>
            </a:r>
            <a:r>
              <a:rPr lang="zh-CN" altLang="en-US" sz="2200" dirty="0"/>
              <a:t> </a:t>
            </a:r>
            <a:r>
              <a:rPr lang="en-US" altLang="zh-CN" sz="2200" dirty="0"/>
              <a:t>fact</a:t>
            </a:r>
            <a:endParaRPr lang="en-GB" altLang="zh-CN" sz="2200" dirty="0"/>
          </a:p>
          <a:p>
            <a:pPr marL="0" indent="0">
              <a:buNone/>
            </a:pPr>
            <a:r>
              <a:rPr lang="zh-CN" altLang="en-US" sz="2400" dirty="0"/>
              <a:t>概念</a:t>
            </a:r>
            <a:r>
              <a:rPr lang="zh-CN" altLang="en-US" sz="2800" dirty="0"/>
              <a:t> </a:t>
            </a:r>
            <a:r>
              <a:rPr lang="zh-CN" altLang="en-US" sz="2400" dirty="0"/>
              <a:t>      </a:t>
            </a:r>
            <a:r>
              <a:rPr lang="en-US" altLang="zh-CN" sz="2200" dirty="0"/>
              <a:t>concept</a:t>
            </a:r>
          </a:p>
          <a:p>
            <a:pPr marL="0" indent="0">
              <a:buNone/>
            </a:pPr>
            <a:r>
              <a:rPr lang="zh-CN" altLang="en-US" sz="2400" dirty="0"/>
              <a:t>一般 </a:t>
            </a:r>
            <a:r>
              <a:rPr lang="en-GB" altLang="zh-CN" sz="2400" dirty="0"/>
              <a:t>	</a:t>
            </a:r>
            <a:r>
              <a:rPr lang="zh-CN" altLang="en-US" sz="2400" dirty="0"/>
              <a:t>     </a:t>
            </a:r>
            <a:r>
              <a:rPr lang="en-US" altLang="zh-CN" sz="2200" dirty="0"/>
              <a:t>general;</a:t>
            </a:r>
            <a:r>
              <a:rPr lang="zh-CN" altLang="en-US" sz="2200" dirty="0"/>
              <a:t> </a:t>
            </a:r>
            <a:r>
              <a:rPr lang="en-US" altLang="zh-CN" sz="2200" dirty="0"/>
              <a:t>generally</a:t>
            </a:r>
          </a:p>
          <a:p>
            <a:pPr marL="0" indent="0">
              <a:buNone/>
            </a:pPr>
            <a:r>
              <a:rPr lang="zh-CN" altLang="en-US" sz="2400" dirty="0"/>
              <a:t>实际  </a:t>
            </a:r>
            <a:r>
              <a:rPr lang="en-GB" altLang="zh-CN" sz="2400" dirty="0"/>
              <a:t>		</a:t>
            </a:r>
            <a:r>
              <a:rPr lang="en-US" altLang="zh-CN" sz="2200" dirty="0"/>
              <a:t>actual</a:t>
            </a:r>
            <a:endParaRPr lang="en-GB" altLang="zh-CN" sz="2200" dirty="0"/>
          </a:p>
          <a:p>
            <a:pPr marL="0" indent="0">
              <a:buNone/>
            </a:pPr>
            <a:endParaRPr lang="en-GB" altLang="zh-CN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B82C6EF7-9FC2-8047-83AD-8E221D9DF5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6074741" cy="3880773"/>
          </a:xfrm>
        </p:spPr>
        <p:txBody>
          <a:bodyPr/>
          <a:lstStyle/>
          <a:p>
            <a:r>
              <a:rPr lang="zh-CN" altLang="en-US" sz="2400" dirty="0">
                <a:highlight>
                  <a:srgbClr val="FFFF00"/>
                </a:highlight>
              </a:rPr>
              <a:t>概念</a:t>
            </a:r>
            <a:r>
              <a:rPr lang="zh-CN" altLang="en-US" sz="2400" dirty="0"/>
              <a:t>车（</a:t>
            </a:r>
            <a:r>
              <a:rPr lang="en-US" sz="2400" dirty="0"/>
              <a:t>Concept Car）</a:t>
            </a:r>
            <a:r>
              <a:rPr lang="zh-CN" altLang="en-US" sz="2400" dirty="0"/>
              <a:t>可以理解为未来汽车，一种介于设想和现实之间的汽车。</a:t>
            </a:r>
            <a:endParaRPr lang="en-GB" altLang="zh-CN" sz="2400" dirty="0"/>
          </a:p>
          <a:p>
            <a:r>
              <a:rPr lang="zh-CN" altLang="en-US" sz="2400" dirty="0">
                <a:highlight>
                  <a:srgbClr val="FFFF00"/>
                </a:highlight>
              </a:rPr>
              <a:t> 其实</a:t>
            </a:r>
            <a:r>
              <a:rPr lang="zh-CN" altLang="en-US" sz="2400" dirty="0"/>
              <a:t>，</a:t>
            </a:r>
            <a:r>
              <a:rPr lang="zh-CN" altLang="en-GB" sz="2400" dirty="0"/>
              <a:t>很多时候</a:t>
            </a:r>
            <a:r>
              <a:rPr lang="zh-CN" altLang="en-US" sz="2400" dirty="0"/>
              <a:t>，“虚岁”这个</a:t>
            </a:r>
            <a:r>
              <a:rPr lang="zh-CN" altLang="en-US" sz="2400" dirty="0">
                <a:highlight>
                  <a:srgbClr val="FFFF00"/>
                </a:highlight>
              </a:rPr>
              <a:t>概念</a:t>
            </a:r>
            <a:r>
              <a:rPr lang="zh-CN" altLang="en-US" sz="2400" dirty="0"/>
              <a:t>一般只用于男人。</a:t>
            </a:r>
            <a:endParaRPr lang="en-GB" altLang="zh-CN" sz="2400" dirty="0"/>
          </a:p>
          <a:p>
            <a:r>
              <a:rPr lang="zh-CN" altLang="en-US" sz="2400" dirty="0"/>
              <a:t>他看起来有</a:t>
            </a:r>
            <a:r>
              <a:rPr lang="en-US" altLang="zh-CN" sz="2400" dirty="0"/>
              <a:t>50</a:t>
            </a:r>
            <a:r>
              <a:rPr lang="zh-CN" altLang="en-US" sz="2400" dirty="0"/>
              <a:t>岁了，但他的</a:t>
            </a:r>
            <a:r>
              <a:rPr lang="zh-CN" altLang="en-US" sz="2400" dirty="0">
                <a:highlight>
                  <a:srgbClr val="FFFF00"/>
                </a:highlight>
              </a:rPr>
              <a:t>实际</a:t>
            </a:r>
            <a:r>
              <a:rPr lang="zh-CN" altLang="en-US" sz="2400" dirty="0"/>
              <a:t>年龄才</a:t>
            </a:r>
            <a:r>
              <a:rPr lang="en-US" altLang="zh-CN" sz="2400" dirty="0"/>
              <a:t>30</a:t>
            </a:r>
            <a:r>
              <a:rPr lang="zh-CN" altLang="en-US" sz="2400" dirty="0"/>
              <a:t>岁。</a:t>
            </a:r>
            <a:endParaRPr lang="en-GB" altLang="zh-CN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1276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0787DCC-0712-3042-9AA5-82BE5E36F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80A0DC9-3089-5144-9E8E-55B696E2AD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       其实，很多时候，“虚岁”这个概念一般只用于男人，也就是“男进女满”，意思是，男人用虚岁计算年龄，女人用实岁计算年龄。而且，在实际的计算中，虚岁也不只是周岁加一岁那么简单。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65115BE5-5DC6-6348-8C2D-49CF3108CB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521586" cy="3880773"/>
          </a:xfrm>
        </p:spPr>
        <p:txBody>
          <a:bodyPr/>
          <a:lstStyle/>
          <a:p>
            <a:pPr marL="0" indent="0">
              <a:buNone/>
            </a:pPr>
            <a:r>
              <a:rPr lang="zh-CN" altLang="en-GB" sz="2800" dirty="0"/>
              <a:t>问题</a:t>
            </a:r>
            <a:r>
              <a:rPr lang="zh-CN" altLang="en-US" sz="2800" dirty="0"/>
              <a:t>：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一般情况下，女人用什么计算年龄？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实岁是什么意思？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 smtClean="0"/>
              <a:t>有人说，虚岁是</a:t>
            </a:r>
            <a:r>
              <a:rPr lang="zh-CN" altLang="en-US" sz="2800" dirty="0"/>
              <a:t>周岁加一岁。这个说法对吗？</a:t>
            </a:r>
            <a:endParaRPr lang="en-GB" altLang="zh-CN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2422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FF629A8-7E62-3C44-B27E-6D46C15B1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》-</a:t>
            </a:r>
            <a:r>
              <a:rPr lang="zh-CN" altLang="en-US" dirty="0"/>
              <a:t> 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4B3D164-0AA7-6A40-A329-E3FCBE1697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5778" y="1433690"/>
            <a:ext cx="4278489" cy="54243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600" dirty="0"/>
              <a:t>农历</a:t>
            </a:r>
            <a:r>
              <a:rPr lang="en-GB" altLang="zh-CN" sz="2400" dirty="0"/>
              <a:t>		lunar</a:t>
            </a:r>
            <a:r>
              <a:rPr lang="zh-CN" altLang="en-US" sz="2400" dirty="0"/>
              <a:t> </a:t>
            </a:r>
            <a:r>
              <a:rPr lang="en-US" altLang="zh-CN" sz="2400" dirty="0"/>
              <a:t>calendar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600" dirty="0"/>
              <a:t>下旬</a:t>
            </a:r>
            <a:r>
              <a:rPr lang="en-GB" altLang="zh-CN" sz="2400" dirty="0"/>
              <a:t>		</a:t>
            </a:r>
            <a:r>
              <a:rPr lang="en-US" altLang="zh-CN" sz="2400" dirty="0"/>
              <a:t>last</a:t>
            </a:r>
            <a:r>
              <a:rPr lang="zh-CN" altLang="en-US" sz="2400" dirty="0"/>
              <a:t> </a:t>
            </a:r>
            <a:r>
              <a:rPr lang="en-US" altLang="zh-CN" sz="2400" dirty="0"/>
              <a:t>ten</a:t>
            </a:r>
            <a:r>
              <a:rPr lang="zh-CN" altLang="en-US" sz="2400" dirty="0"/>
              <a:t> </a:t>
            </a:r>
            <a:r>
              <a:rPr lang="en-US" altLang="zh-CN" sz="2400" dirty="0"/>
              <a:t>days</a:t>
            </a:r>
            <a:r>
              <a:rPr lang="zh-CN" altLang="en-US" sz="2400" dirty="0"/>
              <a:t> </a:t>
            </a:r>
            <a:r>
              <a:rPr lang="en-US" altLang="zh-CN" sz="2400" dirty="0"/>
              <a:t>of</a:t>
            </a:r>
            <a:r>
              <a:rPr lang="zh-CN" altLang="en-US" sz="2400" dirty="0"/>
              <a:t> </a:t>
            </a:r>
            <a:r>
              <a:rPr lang="en-US" altLang="zh-CN" sz="2400" dirty="0"/>
              <a:t>a</a:t>
            </a:r>
            <a:r>
              <a:rPr lang="zh-CN" altLang="en-US" sz="2400" dirty="0"/>
              <a:t> </a:t>
            </a:r>
            <a:r>
              <a:rPr lang="en-US" altLang="zh-CN" sz="2400" dirty="0"/>
              <a:t>month</a:t>
            </a:r>
          </a:p>
          <a:p>
            <a:pPr marL="0" indent="0">
              <a:buNone/>
            </a:pPr>
            <a:r>
              <a:rPr lang="zh-CN" altLang="en-US" sz="2600" dirty="0"/>
              <a:t>大年初一</a:t>
            </a:r>
            <a:r>
              <a:rPr lang="zh-CN" altLang="en-US" sz="2400" dirty="0"/>
              <a:t>  </a:t>
            </a:r>
            <a:r>
              <a:rPr lang="en-US" altLang="zh-CN" sz="2400" dirty="0"/>
              <a:t>Lunar</a:t>
            </a:r>
            <a:r>
              <a:rPr lang="zh-CN" altLang="en-US" sz="2400" dirty="0"/>
              <a:t> </a:t>
            </a:r>
            <a:r>
              <a:rPr lang="en-US" altLang="zh-CN" sz="2400" dirty="0"/>
              <a:t>New</a:t>
            </a:r>
            <a:r>
              <a:rPr lang="zh-CN" altLang="en-US" sz="2400" dirty="0"/>
              <a:t> </a:t>
            </a:r>
            <a:r>
              <a:rPr lang="en-US" altLang="zh-CN" sz="2400" dirty="0"/>
              <a:t>Year’s</a:t>
            </a:r>
            <a:r>
              <a:rPr lang="zh-CN" altLang="en-US" sz="2400" dirty="0"/>
              <a:t> </a:t>
            </a:r>
            <a:r>
              <a:rPr lang="en-US" altLang="zh-CN" sz="2400" dirty="0"/>
              <a:t>Day</a:t>
            </a:r>
            <a:endParaRPr lang="en-GB" altLang="zh-CN" sz="2400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BF9E9F38-B8AA-E642-BAED-BDB935A1D0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75199" y="1433691"/>
            <a:ext cx="7044267" cy="5305776"/>
          </a:xfrm>
        </p:spPr>
        <p:txBody>
          <a:bodyPr>
            <a:normAutofit/>
          </a:bodyPr>
          <a:lstStyle/>
          <a:p>
            <a:r>
              <a:rPr lang="zh-CN" altLang="en-US" sz="2800" dirty="0"/>
              <a:t>他的生日是</a:t>
            </a:r>
            <a:r>
              <a:rPr lang="zh-CN" altLang="en-US" sz="2800" dirty="0">
                <a:highlight>
                  <a:srgbClr val="FFFF00"/>
                </a:highlight>
              </a:rPr>
              <a:t>农历</a:t>
            </a:r>
            <a:r>
              <a:rPr lang="zh-CN" altLang="en-US" sz="2800" dirty="0"/>
              <a:t>的</a:t>
            </a:r>
            <a:r>
              <a:rPr lang="en-US" altLang="zh-CN" sz="2800" dirty="0"/>
              <a:t>12</a:t>
            </a:r>
            <a:r>
              <a:rPr lang="zh-CN" altLang="en-US" sz="2800" dirty="0"/>
              <a:t>月</a:t>
            </a:r>
            <a:r>
              <a:rPr lang="zh-CN" altLang="en-US" sz="2800" dirty="0">
                <a:highlight>
                  <a:srgbClr val="FFFF00"/>
                </a:highlight>
              </a:rPr>
              <a:t>下旬</a:t>
            </a:r>
            <a:r>
              <a:rPr lang="zh-CN" altLang="en-US" sz="2800" dirty="0"/>
              <a:t>。</a:t>
            </a:r>
            <a:endParaRPr lang="en-GB" altLang="zh-CN" sz="2800" dirty="0"/>
          </a:p>
          <a:p>
            <a:r>
              <a:rPr lang="zh-CN" altLang="en-US" sz="2800" dirty="0">
                <a:highlight>
                  <a:srgbClr val="FFFF00"/>
                </a:highlight>
              </a:rPr>
              <a:t>大年初一</a:t>
            </a:r>
            <a:r>
              <a:rPr lang="zh-CN" altLang="en-GB" sz="2800" dirty="0"/>
              <a:t>指的是</a:t>
            </a:r>
            <a:r>
              <a:rPr lang="zh-CN" altLang="en-US" sz="2800" dirty="0"/>
              <a:t>农历的一月一号。</a:t>
            </a:r>
            <a:endParaRPr lang="en-GB" altLang="zh-CN" sz="2800" dirty="0"/>
          </a:p>
        </p:txBody>
      </p:sp>
    </p:spTree>
    <p:extLst>
      <p:ext uri="{BB962C8B-B14F-4D97-AF65-F5344CB8AC3E}">
        <p14:creationId xmlns:p14="http://schemas.microsoft.com/office/powerpoint/2010/main" val="9732397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0787DCC-0712-3042-9AA5-82BE5E36F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80A0DC9-3089-5144-9E8E-55B696E2AD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zh-CN" altLang="en-US" sz="2800" dirty="0"/>
              <a:t>       虚岁的计算方法是这样：一个人一出生就算一岁；如果一个人正好出生在</a:t>
            </a:r>
            <a:r>
              <a:rPr lang="zh-CN" altLang="en-US" sz="2800" dirty="0">
                <a:highlight>
                  <a:srgbClr val="FFFF00"/>
                </a:highlight>
              </a:rPr>
              <a:t>农历年</a:t>
            </a:r>
            <a:r>
              <a:rPr lang="zh-CN" altLang="en-US" sz="2800" dirty="0"/>
              <a:t>最后一天，那么不但一出生就算一岁，而且一到大年初一（农历</a:t>
            </a:r>
            <a:r>
              <a:rPr lang="en-US" altLang="zh-CN" sz="2800" dirty="0"/>
              <a:t>1</a:t>
            </a:r>
            <a:r>
              <a:rPr lang="zh-CN" altLang="en-US" sz="2800" dirty="0"/>
              <a:t>月</a:t>
            </a:r>
            <a:r>
              <a:rPr lang="en-US" altLang="zh-CN" sz="2800" dirty="0"/>
              <a:t>1</a:t>
            </a:r>
            <a:r>
              <a:rPr lang="zh-CN" altLang="en-US" sz="2800" dirty="0"/>
              <a:t>日）就又要加一岁，这样算的话，这个孩子到了满实岁一岁时，他的虚岁就已经是三岁了。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65115BE5-5DC6-6348-8C2D-49CF3108CB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194208" cy="388077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zh-CN" altLang="en-GB" sz="3000" dirty="0"/>
              <a:t>问题</a:t>
            </a:r>
            <a:r>
              <a:rPr lang="zh-CN" altLang="en-US" sz="3000" dirty="0"/>
              <a:t>：</a:t>
            </a:r>
            <a:endParaRPr lang="en-GB" altLang="zh-CN" sz="30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3000" dirty="0">
                <a:highlight>
                  <a:srgbClr val="FFFF00"/>
                </a:highlight>
              </a:rPr>
              <a:t>农历年</a:t>
            </a:r>
            <a:r>
              <a:rPr lang="zh-CN" altLang="en-US" sz="3000" dirty="0"/>
              <a:t>是什么时候</a:t>
            </a:r>
            <a:r>
              <a:rPr lang="zh-CN" altLang="en-US" dirty="0"/>
              <a:t>？</a:t>
            </a:r>
            <a:endParaRPr lang="en-GB" altLang="zh-CN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3000" dirty="0" smtClean="0"/>
              <a:t>到什</a:t>
            </a:r>
            <a:r>
              <a:rPr lang="zh-CN" altLang="en-US" sz="3000" dirty="0"/>
              <a:t>么时候虚岁需要加一岁</a:t>
            </a:r>
            <a:r>
              <a:rPr lang="zh-CN" altLang="en-US" sz="3000" dirty="0" smtClean="0"/>
              <a:t>？</a:t>
            </a:r>
            <a:endParaRPr lang="en-GB" altLang="zh-CN" sz="3000" dirty="0"/>
          </a:p>
        </p:txBody>
      </p:sp>
    </p:spTree>
    <p:extLst>
      <p:ext uri="{BB962C8B-B14F-4D97-AF65-F5344CB8AC3E}">
        <p14:creationId xmlns:p14="http://schemas.microsoft.com/office/powerpoint/2010/main" val="42802891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B8D3596-7DE6-D24C-A302-10F35C160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1B32A00-E7AA-7143-9643-A2B3DA1A31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400" dirty="0"/>
              <a:t>时间点  </a:t>
            </a:r>
            <a:r>
              <a:rPr lang="en-GB" altLang="zh-CN" sz="2400" dirty="0"/>
              <a:t>	</a:t>
            </a:r>
            <a:r>
              <a:rPr lang="en-US" altLang="zh-CN" sz="2200" dirty="0"/>
              <a:t>point</a:t>
            </a:r>
            <a:r>
              <a:rPr lang="zh-CN" altLang="en-US" sz="2200" dirty="0"/>
              <a:t> </a:t>
            </a:r>
            <a:r>
              <a:rPr lang="en-US" altLang="zh-CN" sz="2200" dirty="0"/>
              <a:t>in</a:t>
            </a:r>
            <a:r>
              <a:rPr lang="zh-CN" altLang="en-US" sz="2200" dirty="0"/>
              <a:t> </a:t>
            </a:r>
            <a:r>
              <a:rPr lang="en-US" altLang="zh-CN" sz="2200" dirty="0"/>
              <a:t>time;</a:t>
            </a:r>
            <a:r>
              <a:rPr lang="zh-CN" altLang="en-US" sz="2200" dirty="0"/>
              <a:t> </a:t>
            </a:r>
            <a:r>
              <a:rPr lang="en-US" altLang="zh-CN" sz="2200" dirty="0"/>
              <a:t>timing</a:t>
            </a:r>
            <a:endParaRPr lang="en-GB" altLang="zh-CN" sz="2200" dirty="0"/>
          </a:p>
          <a:p>
            <a:pPr marL="0" indent="0">
              <a:buNone/>
            </a:pPr>
            <a:r>
              <a:rPr lang="zh-CN" altLang="en-US" sz="2400" dirty="0"/>
              <a:t>认为 </a:t>
            </a:r>
            <a:r>
              <a:rPr lang="en-GB" altLang="zh-CN" sz="2400" dirty="0"/>
              <a:t>		</a:t>
            </a:r>
            <a:r>
              <a:rPr lang="en-US" altLang="zh-CN" sz="2200" dirty="0"/>
              <a:t>consider;</a:t>
            </a:r>
            <a:r>
              <a:rPr lang="zh-CN" altLang="en-US" sz="2200" dirty="0"/>
              <a:t> </a:t>
            </a:r>
            <a:r>
              <a:rPr lang="en-US" altLang="zh-CN" sz="2200" dirty="0"/>
              <a:t>believe</a:t>
            </a:r>
            <a:endParaRPr lang="en-GB" altLang="zh-CN" sz="2200" dirty="0"/>
          </a:p>
          <a:p>
            <a:pPr marL="0" indent="0">
              <a:buNone/>
            </a:pPr>
            <a:r>
              <a:rPr lang="zh-CN" altLang="en-US" sz="2400" dirty="0"/>
              <a:t>显然</a:t>
            </a:r>
            <a:r>
              <a:rPr lang="en-GB" altLang="zh-CN" sz="2400" dirty="0"/>
              <a:t>		</a:t>
            </a:r>
            <a:r>
              <a:rPr lang="en-US" altLang="zh-CN" sz="2200" dirty="0"/>
              <a:t>obviously</a:t>
            </a:r>
            <a:endParaRPr lang="en-GB" altLang="zh-CN" sz="2200" dirty="0"/>
          </a:p>
          <a:p>
            <a:pPr marL="0" indent="0">
              <a:buNone/>
            </a:pPr>
            <a:r>
              <a:rPr lang="zh-CN" altLang="en-US" sz="2400" dirty="0"/>
              <a:t>道理</a:t>
            </a:r>
            <a:r>
              <a:rPr lang="en-GB" altLang="zh-CN" sz="2400" dirty="0"/>
              <a:t>		</a:t>
            </a:r>
            <a:r>
              <a:rPr lang="en-GB" altLang="zh-CN" sz="2200" dirty="0" smtClean="0"/>
              <a:t>truth</a:t>
            </a:r>
            <a:r>
              <a:rPr lang="en-GB" altLang="zh-CN" sz="2200" dirty="0" smtClean="0">
                <a:solidFill>
                  <a:schemeClr val="tx1"/>
                </a:solidFill>
              </a:rPr>
              <a:t>; </a:t>
            </a:r>
            <a:r>
              <a:rPr lang="en-GB" altLang="zh-CN" sz="2200" dirty="0" err="1" smtClean="0">
                <a:solidFill>
                  <a:schemeClr val="tx1"/>
                </a:solidFill>
              </a:rPr>
              <a:t>prin</a:t>
            </a:r>
            <a:r>
              <a:rPr lang="en-US" altLang="zh-CN" sz="2200" dirty="0" err="1">
                <a:solidFill>
                  <a:schemeClr val="tx1"/>
                </a:solidFill>
              </a:rPr>
              <a:t>ciple</a:t>
            </a:r>
            <a:endParaRPr lang="en-GB" altLang="zh-CN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zh-CN" altLang="en-US" sz="2400" dirty="0"/>
              <a:t>寿</a:t>
            </a:r>
            <a:r>
              <a:rPr lang="en-GB" altLang="zh-CN" sz="2800" dirty="0"/>
              <a:t>	</a:t>
            </a:r>
            <a:r>
              <a:rPr lang="en-GB" altLang="zh-CN" sz="2400" dirty="0"/>
              <a:t>		</a:t>
            </a:r>
            <a:r>
              <a:rPr lang="en-GB" altLang="zh-CN" sz="2200" dirty="0" smtClean="0"/>
              <a:t>age; </a:t>
            </a:r>
            <a:r>
              <a:rPr lang="en-US" altLang="zh-CN" sz="2200" dirty="0" smtClean="0">
                <a:solidFill>
                  <a:schemeClr val="tx1"/>
                </a:solidFill>
              </a:rPr>
              <a:t>long life; longevity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791B81FD-B91D-6342-A72A-6CA3042665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939274" cy="3880773"/>
          </a:xfrm>
        </p:spPr>
        <p:txBody>
          <a:bodyPr/>
          <a:lstStyle/>
          <a:p>
            <a:r>
              <a:rPr lang="zh-CN" altLang="en-US" sz="2400" dirty="0"/>
              <a:t>在计算虚岁时，春节是一个特别重要的</a:t>
            </a:r>
            <a:r>
              <a:rPr lang="zh-CN" altLang="en-US" sz="2400" dirty="0">
                <a:highlight>
                  <a:srgbClr val="FFFF00"/>
                </a:highlight>
              </a:rPr>
              <a:t>时间点</a:t>
            </a:r>
            <a:r>
              <a:rPr lang="zh-CN" altLang="en-US" sz="2400" dirty="0"/>
              <a:t>。</a:t>
            </a:r>
            <a:endParaRPr lang="en-GB" altLang="zh-CN" sz="2400" dirty="0"/>
          </a:p>
          <a:p>
            <a:r>
              <a:rPr lang="zh-CN" altLang="en-US" sz="2400" dirty="0"/>
              <a:t>那种</a:t>
            </a:r>
            <a:r>
              <a:rPr lang="zh-CN" altLang="en-US" sz="2400" dirty="0">
                <a:highlight>
                  <a:srgbClr val="FFFF00"/>
                </a:highlight>
              </a:rPr>
              <a:t>认为</a:t>
            </a:r>
            <a:r>
              <a:rPr lang="zh-CN" altLang="en-US" sz="2400" dirty="0"/>
              <a:t>虚岁就是周岁加一岁的看法</a:t>
            </a:r>
            <a:r>
              <a:rPr lang="zh-CN" altLang="en-US" sz="2400" dirty="0">
                <a:highlight>
                  <a:srgbClr val="FFFF00"/>
                </a:highlight>
              </a:rPr>
              <a:t>显然</a:t>
            </a:r>
            <a:r>
              <a:rPr lang="zh-CN" altLang="en-US" sz="2400" dirty="0"/>
              <a:t>是不完全正确的。</a:t>
            </a:r>
            <a:endParaRPr lang="en-GB" altLang="zh-CN" sz="2400" dirty="0"/>
          </a:p>
          <a:p>
            <a:r>
              <a:rPr lang="zh-CN" altLang="en-US" sz="2400" dirty="0"/>
              <a:t>如果你</a:t>
            </a:r>
            <a:r>
              <a:rPr lang="zh-CN" altLang="en-US" sz="2400" dirty="0">
                <a:solidFill>
                  <a:srgbClr val="0070C0"/>
                </a:solidFill>
              </a:rPr>
              <a:t>明白</a:t>
            </a:r>
            <a:r>
              <a:rPr lang="zh-CN" altLang="en-US" sz="2400" dirty="0"/>
              <a:t>了这个</a:t>
            </a:r>
            <a:r>
              <a:rPr lang="zh-CN" altLang="en-US" sz="2400" u="sng" dirty="0">
                <a:solidFill>
                  <a:srgbClr val="0070C0"/>
                </a:solidFill>
                <a:highlight>
                  <a:srgbClr val="FFFF00"/>
                </a:highlight>
              </a:rPr>
              <a:t>道理</a:t>
            </a:r>
            <a:r>
              <a:rPr lang="zh-CN" altLang="en-US" sz="2400" dirty="0"/>
              <a:t>，就知道他们为什么那么做了。</a:t>
            </a:r>
            <a:endParaRPr lang="en-GB" altLang="zh-CN" sz="2400" dirty="0"/>
          </a:p>
          <a:p>
            <a:r>
              <a:rPr lang="zh-CN" altLang="en-US" sz="2400" dirty="0"/>
              <a:t>很多老人常常会提前两年过自己的七十大</a:t>
            </a:r>
            <a:r>
              <a:rPr lang="zh-CN" altLang="en-US" sz="2400" dirty="0">
                <a:highlight>
                  <a:srgbClr val="FFFF00"/>
                </a:highlight>
              </a:rPr>
              <a:t>寿</a:t>
            </a:r>
            <a:r>
              <a:rPr lang="zh-CN" altLang="en-US" sz="2400" dirty="0"/>
              <a:t>、八十大</a:t>
            </a:r>
            <a:r>
              <a:rPr lang="zh-CN" altLang="en-US" sz="2400" dirty="0">
                <a:highlight>
                  <a:srgbClr val="FFFF00"/>
                </a:highlight>
              </a:rPr>
              <a:t>寿</a:t>
            </a:r>
            <a:r>
              <a:rPr lang="zh-CN" altLang="en-US" sz="2400" dirty="0"/>
              <a:t>。</a:t>
            </a:r>
            <a:endParaRPr lang="en-GB" altLang="zh-CN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2975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0787DCC-0712-3042-9AA5-82BE5E36F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80A0DC9-3089-5144-9E8E-55B696E2AD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800" dirty="0"/>
              <a:t>       因此，在计算虚岁时，春节是个特别重要的时间点，每过一个春节，虚岁就应该加上一岁。如果一个人的生日是农历的</a:t>
            </a:r>
            <a:r>
              <a:rPr lang="en-US" altLang="zh-CN" sz="2800" dirty="0"/>
              <a:t>12</a:t>
            </a:r>
            <a:r>
              <a:rPr lang="zh-CN" altLang="en-US" sz="2800" dirty="0"/>
              <a:t>月下旬，那他还没有满月，虚岁就到两岁了。那种认为虚岁就是周岁加一岁的看法显然是不完全正确的。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65115BE5-5DC6-6348-8C2D-49CF3108CB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6424696" cy="38807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GB" sz="2800" dirty="0"/>
              <a:t>问题</a:t>
            </a:r>
            <a:r>
              <a:rPr lang="zh-CN" altLang="en-US" sz="2800" dirty="0"/>
              <a:t>：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为什么春节是个特别重要的时间点？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为什么生日是农历</a:t>
            </a:r>
            <a:r>
              <a:rPr lang="en-US" altLang="zh-CN" sz="2800" dirty="0"/>
              <a:t>12</a:t>
            </a:r>
            <a:r>
              <a:rPr lang="zh-CN" altLang="en-US" sz="2800" dirty="0"/>
              <a:t>月下旬的人，还没有满月，虚岁就到两岁了？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为什么认为虚岁就是周岁加一岁的看法是不完全正确的？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471299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0787DCC-0712-3042-9AA5-82BE5E36F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80A0DC9-3089-5144-9E8E-55B696E2AD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       知道了</a:t>
            </a:r>
            <a:r>
              <a:rPr lang="zh-CN" altLang="en-US" sz="2800" dirty="0">
                <a:highlight>
                  <a:srgbClr val="FFFF00"/>
                </a:highlight>
              </a:rPr>
              <a:t>这个道理</a:t>
            </a:r>
            <a:r>
              <a:rPr lang="zh-CN" altLang="en-US" sz="2800" dirty="0"/>
              <a:t>，我们就会理解，为什么很多老人常常会提前两年过自己的七十大寿、八十大寿了。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65115BE5-5DC6-6348-8C2D-49CF3108CB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6266652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>
                <a:highlight>
                  <a:srgbClr val="FFFF00"/>
                </a:highlight>
              </a:rPr>
              <a:t>这个道理</a:t>
            </a:r>
            <a:r>
              <a:rPr lang="zh-CN" altLang="en-US" sz="2800" dirty="0"/>
              <a:t>是什么道理？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你能理解为什么很多老人常常会提前两年过自己的七十大寿、八十大寿吗？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为什么很多老人常常会提前两年过自己的七十大寿、八十大寿？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085233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559FDE6-E88F-1C4B-93F4-D5CE28855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98501D1-6E1B-8C47-9C38-FD4FA5DEF7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800" dirty="0"/>
              <a:t>算一下你的虚岁：</a:t>
            </a:r>
            <a:endParaRPr lang="en-GB" altLang="zh-CN" sz="2800" dirty="0"/>
          </a:p>
          <a:p>
            <a:pPr marL="0" indent="0">
              <a:buNone/>
            </a:pPr>
            <a:endParaRPr lang="en-GB" altLang="zh-CN" sz="2800" dirty="0"/>
          </a:p>
          <a:p>
            <a:pPr marL="0" indent="0">
              <a:buNone/>
            </a:pPr>
            <a:r>
              <a:rPr lang="zh-CN" altLang="en-US" sz="2400" dirty="0"/>
              <a:t>第一步：万年历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400" dirty="0"/>
              <a:t>第二步：确定农历生日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400" dirty="0"/>
              <a:t>第三步：计算虚岁</a:t>
            </a:r>
            <a:endParaRPr lang="en-GB" altLang="zh-CN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zh-CN" altLang="en-US" sz="2800" dirty="0"/>
              <a:t>你的虚岁是几岁？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21981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D677352-4233-C248-832F-48ADC1CAE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FAA2769-44E2-D942-AD0B-4D118D9E00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400" dirty="0"/>
              <a:t>课后练习题一答案：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dirty="0"/>
              <a:t>1.</a:t>
            </a:r>
            <a:r>
              <a:rPr lang="zh-CN" altLang="en-US" dirty="0"/>
              <a:t> </a:t>
            </a:r>
            <a:r>
              <a:rPr lang="en-US" altLang="zh-CN" dirty="0"/>
              <a:t>B		2.</a:t>
            </a:r>
            <a:r>
              <a:rPr lang="zh-CN" altLang="en-US" dirty="0"/>
              <a:t> </a:t>
            </a:r>
            <a:r>
              <a:rPr lang="en-US" altLang="zh-CN" dirty="0"/>
              <a:t>A	</a:t>
            </a:r>
            <a:r>
              <a:rPr lang="zh-CN" altLang="en-US" dirty="0"/>
              <a:t> </a:t>
            </a:r>
            <a:r>
              <a:rPr lang="en-GB" altLang="zh-CN" dirty="0"/>
              <a:t>	</a:t>
            </a:r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C		4.</a:t>
            </a:r>
            <a:r>
              <a:rPr lang="zh-CN" altLang="en-US" dirty="0"/>
              <a:t> </a:t>
            </a:r>
            <a:r>
              <a:rPr lang="en-US" altLang="zh-CN" dirty="0"/>
              <a:t>D</a:t>
            </a:r>
          </a:p>
          <a:p>
            <a:pPr marL="0" indent="0">
              <a:buNone/>
            </a:pPr>
            <a:endParaRPr lang="en-US" altLang="zh-CN" dirty="0"/>
          </a:p>
          <a:p>
            <a:r>
              <a:rPr lang="zh-CN" altLang="en-US" sz="2400" dirty="0"/>
              <a:t>课后练习题二答案：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dirty="0"/>
              <a:t>1.</a:t>
            </a:r>
            <a:r>
              <a:rPr lang="zh-CN" altLang="en-US" dirty="0"/>
              <a:t> </a:t>
            </a:r>
            <a:r>
              <a:rPr lang="en-US" altLang="zh-CN" dirty="0"/>
              <a:t>F		2.</a:t>
            </a:r>
            <a:r>
              <a:rPr lang="zh-CN" altLang="en-US" dirty="0"/>
              <a:t> </a:t>
            </a:r>
            <a:r>
              <a:rPr lang="en-US" altLang="zh-CN" dirty="0"/>
              <a:t>F		3.</a:t>
            </a:r>
            <a:r>
              <a:rPr lang="zh-CN" altLang="en-US" dirty="0"/>
              <a:t> </a:t>
            </a:r>
            <a:r>
              <a:rPr lang="en-US" altLang="zh-CN" dirty="0"/>
              <a:t>F	</a:t>
            </a:r>
            <a:r>
              <a:rPr lang="zh-CN" altLang="en-US" dirty="0"/>
              <a:t>      </a:t>
            </a:r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F</a:t>
            </a:r>
            <a:r>
              <a:rPr lang="zh-CN" altLang="en-US" dirty="0"/>
              <a:t>        </a:t>
            </a:r>
            <a:r>
              <a:rPr lang="en-US" altLang="zh-CN" dirty="0"/>
              <a:t>5.</a:t>
            </a:r>
            <a:r>
              <a:rPr lang="zh-CN" altLang="en-US" dirty="0"/>
              <a:t> </a:t>
            </a:r>
            <a:r>
              <a:rPr lang="en-US" altLang="zh-CN" dirty="0"/>
              <a:t>T</a:t>
            </a:r>
            <a:endParaRPr lang="en-GB" altLang="zh-CN" dirty="0"/>
          </a:p>
          <a:p>
            <a:pPr marL="0" indent="0">
              <a:buNone/>
            </a:pPr>
            <a:endParaRPr lang="en-GB" altLang="zh-CN" sz="2400" dirty="0"/>
          </a:p>
          <a:p>
            <a:r>
              <a:rPr lang="zh-CN" altLang="en-US" sz="2400" dirty="0"/>
              <a:t>课后练习题三答案：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dirty="0"/>
              <a:t>1.</a:t>
            </a:r>
            <a:r>
              <a:rPr lang="zh-CN" altLang="en-US" dirty="0"/>
              <a:t> </a:t>
            </a:r>
            <a:r>
              <a:rPr lang="en-US" altLang="zh-CN" dirty="0"/>
              <a:t>C</a:t>
            </a:r>
            <a:r>
              <a:rPr lang="zh-CN" altLang="en-US" dirty="0"/>
              <a:t> </a:t>
            </a:r>
            <a:r>
              <a:rPr lang="en-GB" altLang="zh-CN" dirty="0"/>
              <a:t>	</a:t>
            </a:r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A		3.</a:t>
            </a:r>
            <a:r>
              <a:rPr lang="zh-CN" altLang="en-US" dirty="0"/>
              <a:t> </a:t>
            </a:r>
            <a:r>
              <a:rPr lang="en-US" altLang="zh-CN" dirty="0"/>
              <a:t>D		4.</a:t>
            </a:r>
            <a:r>
              <a:rPr lang="zh-CN" altLang="en-US" dirty="0"/>
              <a:t> </a:t>
            </a:r>
            <a:r>
              <a:rPr lang="en-US" altLang="zh-CN" dirty="0"/>
              <a:t>B		5.</a:t>
            </a:r>
            <a:r>
              <a:rPr lang="zh-CN" altLang="en-US" dirty="0"/>
              <a:t> </a:t>
            </a:r>
            <a:r>
              <a:rPr lang="en-US" altLang="zh-CN" dirty="0"/>
              <a:t>B</a:t>
            </a:r>
          </a:p>
          <a:p>
            <a:pPr>
              <a:buAutoNum type="arabicPeriod"/>
            </a:pPr>
            <a:endParaRPr lang="en-GB" altLang="zh-CN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44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800" dirty="0"/>
              <a:t>作业：</a:t>
            </a:r>
            <a:endParaRPr lang="en-GB" altLang="zh-CN" sz="2800" dirty="0"/>
          </a:p>
          <a:p>
            <a:endParaRPr lang="en-GB" sz="2400" dirty="0"/>
          </a:p>
          <a:p>
            <a:pPr>
              <a:buAutoNum type="arabicPeriod"/>
            </a:pPr>
            <a:r>
              <a:rPr lang="zh-CN" altLang="en-GB" sz="2400" dirty="0"/>
              <a:t>复习</a:t>
            </a:r>
            <a:r>
              <a:rPr lang="zh-CN" altLang="en-US" sz="2400" dirty="0"/>
              <a:t>学过的课文、生词、语法。</a:t>
            </a:r>
            <a:endParaRPr lang="en-GB" altLang="zh-CN" sz="2400" dirty="0"/>
          </a:p>
          <a:p>
            <a:pPr>
              <a:buAutoNum type="arabicPeriod"/>
            </a:pPr>
            <a:r>
              <a:rPr lang="en-US" altLang="zh-CN" sz="2400" dirty="0"/>
              <a:t>Character</a:t>
            </a:r>
            <a:r>
              <a:rPr lang="zh-CN" altLang="en-US" sz="2400" dirty="0"/>
              <a:t> </a:t>
            </a:r>
            <a:r>
              <a:rPr lang="en-US" altLang="zh-CN" sz="2400" dirty="0"/>
              <a:t>sheets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预习</a:t>
            </a:r>
            <a:r>
              <a:rPr lang="en-US" altLang="zh-CN" sz="2400" dirty="0"/>
              <a:t>《</a:t>
            </a:r>
            <a:r>
              <a:rPr lang="zh-CN" altLang="en-US" sz="2400" dirty="0"/>
              <a:t>“老寿星”与“寿比南山”的来历</a:t>
            </a:r>
            <a:r>
              <a:rPr lang="en-US" altLang="zh-CN" sz="2400" dirty="0"/>
              <a:t>》</a:t>
            </a:r>
            <a:r>
              <a:rPr lang="zh-CN" altLang="en-US" sz="2400" dirty="0"/>
              <a:t>，读课文、查单词，试着做练习题。</a:t>
            </a:r>
            <a:endParaRPr lang="en-GB" altLang="zh-CN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65714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200</TotalTime>
  <Words>1869</Words>
  <Application>Microsoft Office PowerPoint</Application>
  <PresentationFormat>Widescreen</PresentationFormat>
  <Paragraphs>146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6  阅读</vt:lpstr>
      <vt:lpstr>复习-生词</vt:lpstr>
      <vt:lpstr>复习-生词-答案</vt:lpstr>
      <vt:lpstr>复习-语法</vt:lpstr>
      <vt:lpstr>复习-语法</vt:lpstr>
      <vt:lpstr>3. 《中国人的虚岁》</vt:lpstr>
      <vt:lpstr>3. 《中国人的虚岁》</vt:lpstr>
      <vt:lpstr>3. 《中国人的虚岁》- 生词</vt:lpstr>
      <vt:lpstr>3. 《中国人的虚岁》-</vt:lpstr>
      <vt:lpstr>3. 《中国人的虚岁》- 生词</vt:lpstr>
      <vt:lpstr>3. 《中国人的虚岁》</vt:lpstr>
      <vt:lpstr>3. 《中国人的虚岁》- 生词</vt:lpstr>
      <vt:lpstr>3. 《中国人的虚岁》</vt:lpstr>
      <vt:lpstr>3. 《中国人的虚岁》</vt:lpstr>
      <vt:lpstr>3. 《中国人的虚岁》</vt:lpstr>
      <vt:lpstr>3. 《中国人的虚岁》</vt:lpstr>
      <vt:lpstr>3. 《中国人的虚岁》</vt:lpstr>
      <vt:lpstr>3. 《中国人的虚岁》</vt:lpstr>
      <vt:lpstr>3. 《中国人的虚岁》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Yiying Jiao</dc:creator>
  <cp:lastModifiedBy>Yiying Jiao</cp:lastModifiedBy>
  <cp:revision>47</cp:revision>
  <dcterms:created xsi:type="dcterms:W3CDTF">2018-10-25T16:04:12Z</dcterms:created>
  <dcterms:modified xsi:type="dcterms:W3CDTF">2019-10-29T09:54:25Z</dcterms:modified>
</cp:coreProperties>
</file>