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sldIdLst>
    <p:sldId id="256" r:id="rId2"/>
    <p:sldId id="257" r:id="rId3"/>
    <p:sldId id="258" r:id="rId4"/>
    <p:sldId id="260" r:id="rId5"/>
    <p:sldId id="261" r:id="rId6"/>
    <p:sldId id="262" r:id="rId7"/>
    <p:sldId id="263" r:id="rId8"/>
    <p:sldId id="264" r:id="rId9"/>
    <p:sldId id="265" r:id="rId10"/>
    <p:sldId id="259"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CF334AB-522D-47C8-9F3B-A66092AFE78C}" type="datetimeFigureOut">
              <a:rPr lang="en-GB" smtClean="0"/>
              <a:t>09/02/2023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76795A-1ECC-4060-9352-4992142A449C}"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382398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CF334AB-522D-47C8-9F3B-A66092AFE78C}" type="datetimeFigureOut">
              <a:rPr lang="en-GB" smtClean="0"/>
              <a:t>09/02/2023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76795A-1ECC-4060-9352-4992142A449C}" type="slidenum">
              <a:rPr lang="en-GB" smtClean="0"/>
              <a:t>‹#›</a:t>
            </a:fld>
            <a:endParaRPr lang="en-GB"/>
          </a:p>
        </p:txBody>
      </p:sp>
    </p:spTree>
    <p:extLst>
      <p:ext uri="{BB962C8B-B14F-4D97-AF65-F5344CB8AC3E}">
        <p14:creationId xmlns:p14="http://schemas.microsoft.com/office/powerpoint/2010/main" val="7238034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CF334AB-522D-47C8-9F3B-A66092AFE78C}" type="datetimeFigureOut">
              <a:rPr lang="en-GB" smtClean="0"/>
              <a:t>09/02/2023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76795A-1ECC-4060-9352-4992142A449C}"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076040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CF334AB-522D-47C8-9F3B-A66092AFE78C}" type="datetimeFigureOut">
              <a:rPr lang="en-GB" smtClean="0"/>
              <a:t>09/02/2023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476795A-1ECC-4060-9352-4992142A449C}" type="slidenum">
              <a:rPr lang="en-GB" smtClean="0"/>
              <a:t>‹#›</a:t>
            </a:fld>
            <a:endParaRPr lang="en-GB"/>
          </a:p>
        </p:txBody>
      </p:sp>
    </p:spTree>
    <p:extLst>
      <p:ext uri="{BB962C8B-B14F-4D97-AF65-F5344CB8AC3E}">
        <p14:creationId xmlns:p14="http://schemas.microsoft.com/office/powerpoint/2010/main" val="38432381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CF334AB-522D-47C8-9F3B-A66092AFE78C}" type="datetimeFigureOut">
              <a:rPr lang="en-GB" smtClean="0"/>
              <a:t>09/02/2023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476795A-1ECC-4060-9352-4992142A449C}" type="slidenum">
              <a:rPr lang="en-GB" smtClean="0"/>
              <a:t>‹#›</a:t>
            </a:fld>
            <a:endParaRPr lang="en-GB"/>
          </a:p>
        </p:txBody>
      </p:sp>
    </p:spTree>
    <p:extLst>
      <p:ext uri="{BB962C8B-B14F-4D97-AF65-F5344CB8AC3E}">
        <p14:creationId xmlns:p14="http://schemas.microsoft.com/office/powerpoint/2010/main" val="42376216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CF334AB-522D-47C8-9F3B-A66092AFE78C}" type="datetimeFigureOut">
              <a:rPr lang="en-GB" smtClean="0"/>
              <a:t>09/02/2023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476795A-1ECC-4060-9352-4992142A449C}" type="slidenum">
              <a:rPr lang="en-GB" smtClean="0"/>
              <a:t>‹#›</a:t>
            </a:fld>
            <a:endParaRPr lang="en-GB"/>
          </a:p>
        </p:txBody>
      </p:sp>
    </p:spTree>
    <p:extLst>
      <p:ext uri="{BB962C8B-B14F-4D97-AF65-F5344CB8AC3E}">
        <p14:creationId xmlns:p14="http://schemas.microsoft.com/office/powerpoint/2010/main" val="32309667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FCF334AB-522D-47C8-9F3B-A66092AFE78C}" type="datetimeFigureOut">
              <a:rPr lang="en-GB" smtClean="0"/>
              <a:t>09/02/2023</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F476795A-1ECC-4060-9352-4992142A449C}" type="slidenum">
              <a:rPr lang="en-GB" smtClean="0"/>
              <a:t>‹#›</a:t>
            </a:fld>
            <a:endParaRPr lang="en-GB"/>
          </a:p>
        </p:txBody>
      </p:sp>
    </p:spTree>
    <p:extLst>
      <p:ext uri="{BB962C8B-B14F-4D97-AF65-F5344CB8AC3E}">
        <p14:creationId xmlns:p14="http://schemas.microsoft.com/office/powerpoint/2010/main" val="24576235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FCF334AB-522D-47C8-9F3B-A66092AFE78C}" type="datetimeFigureOut">
              <a:rPr lang="en-GB" smtClean="0"/>
              <a:t>09/02/2023</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F476795A-1ECC-4060-9352-4992142A449C}" type="slidenum">
              <a:rPr lang="en-GB" smtClean="0"/>
              <a:t>‹#›</a:t>
            </a:fld>
            <a:endParaRPr lang="en-GB"/>
          </a:p>
        </p:txBody>
      </p:sp>
    </p:spTree>
    <p:extLst>
      <p:ext uri="{BB962C8B-B14F-4D97-AF65-F5344CB8AC3E}">
        <p14:creationId xmlns:p14="http://schemas.microsoft.com/office/powerpoint/2010/main" val="30878926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CF334AB-522D-47C8-9F3B-A66092AFE78C}" type="datetimeFigureOut">
              <a:rPr lang="en-GB" smtClean="0"/>
              <a:t>09/02/2023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476795A-1ECC-4060-9352-4992142A449C}" type="slidenum">
              <a:rPr lang="en-GB" smtClean="0"/>
              <a:t>‹#›</a:t>
            </a:fld>
            <a:endParaRPr lang="en-GB"/>
          </a:p>
        </p:txBody>
      </p:sp>
    </p:spTree>
    <p:extLst>
      <p:ext uri="{BB962C8B-B14F-4D97-AF65-F5344CB8AC3E}">
        <p14:creationId xmlns:p14="http://schemas.microsoft.com/office/powerpoint/2010/main" val="415438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CF334AB-522D-47C8-9F3B-A66092AFE78C}" type="datetimeFigureOut">
              <a:rPr lang="en-GB" smtClean="0"/>
              <a:t>09/02/2023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76795A-1ECC-4060-9352-4992142A449C}" type="slidenum">
              <a:rPr lang="en-GB" smtClean="0"/>
              <a:t>‹#›</a:t>
            </a:fld>
            <a:endParaRPr lang="en-GB"/>
          </a:p>
        </p:txBody>
      </p:sp>
    </p:spTree>
    <p:extLst>
      <p:ext uri="{BB962C8B-B14F-4D97-AF65-F5344CB8AC3E}">
        <p14:creationId xmlns:p14="http://schemas.microsoft.com/office/powerpoint/2010/main" val="29294595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CF334AB-522D-47C8-9F3B-A66092AFE78C}" type="datetimeFigureOut">
              <a:rPr lang="en-GB" smtClean="0"/>
              <a:t>09/02/2023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76795A-1ECC-4060-9352-4992142A449C}" type="slidenum">
              <a:rPr lang="en-GB" smtClean="0"/>
              <a:t>‹#›</a:t>
            </a:fld>
            <a:endParaRPr lang="en-GB"/>
          </a:p>
        </p:txBody>
      </p:sp>
    </p:spTree>
    <p:extLst>
      <p:ext uri="{BB962C8B-B14F-4D97-AF65-F5344CB8AC3E}">
        <p14:creationId xmlns:p14="http://schemas.microsoft.com/office/powerpoint/2010/main" val="25480327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FCF334AB-522D-47C8-9F3B-A66092AFE78C}" type="datetimeFigureOut">
              <a:rPr lang="en-GB" smtClean="0"/>
              <a:t>09/02/2023</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F476795A-1ECC-4060-9352-4992142A449C}"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47691265"/>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hilton.com/en/" TargetMode="External"/><Relationship Id="rId2" Type="http://schemas.openxmlformats.org/officeDocument/2006/relationships/hyperlink" Target="https://www.hilton.com/en/waldorf-astoria/" TargetMode="External"/><Relationship Id="rId1" Type="http://schemas.openxmlformats.org/officeDocument/2006/relationships/slideLayout" Target="../slideLayouts/slideLayout2.xml"/><Relationship Id="rId5" Type="http://schemas.openxmlformats.org/officeDocument/2006/relationships/hyperlink" Target="https://video-alexanderstreet-com.ezproxy.uwtsd.ac.uk/watch/vanderslice-new-luxury-consumer-is-35-45-years-old?utm_campaign=Video&amp;utm_medium=MARC&amp;utm_source=aspresolver" TargetMode="External"/><Relationship Id="rId4" Type="http://schemas.openxmlformats.org/officeDocument/2006/relationships/hyperlink" Target="https://www.lovehappensmag.com/blog/2021/07/10/iconic-waldorf-astoria-hotel/" TargetMode="External"/></Relationships>
</file>

<file path=ppt/slides/_rels/slide11.xml.rels><?xml version="1.0" encoding="UTF-8" standalone="yes"?>
<Relationships xmlns="http://schemas.openxmlformats.org/package/2006/relationships"><Relationship Id="rId2" Type="http://schemas.openxmlformats.org/officeDocument/2006/relationships/hyperlink" Target="https://video-alexanderstreet-com.ezproxy.uwtsd.ac.uk/watch/vanderslice-new-luxury-consumer-is-35-45-years-old?utm_campaign=Video&amp;utm_medium=MARC&amp;utm_source=aspresolver"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FBDCECDC-EEE3-4128-AA5E-82A8C0879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B61F0C-B049-C12C-C786-CB3B67D8D5B1}"/>
              </a:ext>
            </a:extLst>
          </p:cNvPr>
          <p:cNvSpPr>
            <a:spLocks noGrp="1"/>
          </p:cNvSpPr>
          <p:nvPr>
            <p:ph type="ctrTitle"/>
          </p:nvPr>
        </p:nvSpPr>
        <p:spPr>
          <a:xfrm>
            <a:off x="1097280" y="758952"/>
            <a:ext cx="10058400" cy="3892168"/>
          </a:xfrm>
        </p:spPr>
        <p:txBody>
          <a:bodyPr>
            <a:normAutofit/>
          </a:bodyPr>
          <a:lstStyle/>
          <a:p>
            <a:pPr algn="ctr"/>
            <a:r>
              <a:rPr lang="en-GB" sz="4400" b="1" u="sng" dirty="0"/>
              <a:t>Hospitality And Guest Services</a:t>
            </a:r>
            <a:br>
              <a:rPr lang="en-GB" sz="4400" b="1" u="sng" dirty="0"/>
            </a:br>
            <a:br>
              <a:rPr lang="en-GB" sz="4400" b="1" u="sng" dirty="0"/>
            </a:br>
            <a:r>
              <a:rPr lang="en-GB" sz="4400" b="1" dirty="0"/>
              <a:t>Name: Julquife Ahmed</a:t>
            </a:r>
            <a:br>
              <a:rPr lang="en-GB" sz="4400" b="1" dirty="0"/>
            </a:br>
            <a:r>
              <a:rPr lang="en-GB" sz="4400" b="1" dirty="0"/>
              <a:t>Student ID: 2209480</a:t>
            </a:r>
            <a:br>
              <a:rPr lang="en-GB" sz="4400" b="1" dirty="0"/>
            </a:br>
            <a:r>
              <a:rPr lang="en-GB" sz="4400" b="1" dirty="0"/>
              <a:t>Module: BMIH4003</a:t>
            </a:r>
            <a:br>
              <a:rPr lang="en-GB" sz="4400" b="1" dirty="0"/>
            </a:br>
            <a:r>
              <a:rPr lang="en-GB" sz="4400" b="1" dirty="0"/>
              <a:t>Lecturer: Muhammad </a:t>
            </a:r>
            <a:r>
              <a:rPr lang="en-GB" sz="4400" b="1" dirty="0" err="1"/>
              <a:t>Cassamo</a:t>
            </a:r>
            <a:endParaRPr lang="en-GB" sz="4400" b="1" u="sng" dirty="0"/>
          </a:p>
        </p:txBody>
      </p:sp>
      <p:sp>
        <p:nvSpPr>
          <p:cNvPr id="9" name="Rectangle 8">
            <a:extLst>
              <a:ext uri="{FF2B5EF4-FFF2-40B4-BE49-F238E27FC236}">
                <a16:creationId xmlns:a16="http://schemas.microsoft.com/office/drawing/2014/main" id="{4260EDE0-989C-4E16-AF94-F652294D82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1F3985C0-E548-44D2-B30E-F3E42DADE1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4906176"/>
            <a:ext cx="12188952"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4341778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B370E-7CDB-0ABE-090E-241327F7877D}"/>
              </a:ext>
            </a:extLst>
          </p:cNvPr>
          <p:cNvSpPr>
            <a:spLocks noGrp="1"/>
          </p:cNvSpPr>
          <p:nvPr>
            <p:ph type="title"/>
          </p:nvPr>
        </p:nvSpPr>
        <p:spPr/>
        <p:txBody>
          <a:bodyPr/>
          <a:lstStyle/>
          <a:p>
            <a:pPr algn="ctr"/>
            <a:r>
              <a:rPr lang="en-GB" u="sng" dirty="0">
                <a:latin typeface="Arial Black" panose="020B0A04020102020204" pitchFamily="34" charset="0"/>
                <a:cs typeface="Aparajita" panose="020B0502040204020203" pitchFamily="18" charset="0"/>
              </a:rPr>
              <a:t>Table Of Contents </a:t>
            </a:r>
          </a:p>
        </p:txBody>
      </p:sp>
      <p:sp>
        <p:nvSpPr>
          <p:cNvPr id="3" name="Content Placeholder 2">
            <a:extLst>
              <a:ext uri="{FF2B5EF4-FFF2-40B4-BE49-F238E27FC236}">
                <a16:creationId xmlns:a16="http://schemas.microsoft.com/office/drawing/2014/main" id="{80248CD9-212A-55C5-41FA-5DC6F93A8014}"/>
              </a:ext>
            </a:extLst>
          </p:cNvPr>
          <p:cNvSpPr>
            <a:spLocks noGrp="1"/>
          </p:cNvSpPr>
          <p:nvPr>
            <p:ph idx="1"/>
          </p:nvPr>
        </p:nvSpPr>
        <p:spPr/>
        <p:txBody>
          <a:bodyPr/>
          <a:lstStyle/>
          <a:p>
            <a:pPr marL="457200" indent="-457200">
              <a:buFont typeface="+mj-lt"/>
              <a:buAutoNum type="arabicPeriod"/>
            </a:pPr>
            <a:r>
              <a:rPr lang="en-GB" dirty="0"/>
              <a:t>Introduction</a:t>
            </a:r>
          </a:p>
          <a:p>
            <a:pPr marL="457200" indent="-457200">
              <a:buFont typeface="+mj-lt"/>
              <a:buAutoNum type="arabicPeriod"/>
            </a:pPr>
            <a:r>
              <a:rPr lang="en-GB" dirty="0"/>
              <a:t>Waldorf Astoria Hotels And Resorts</a:t>
            </a:r>
          </a:p>
          <a:p>
            <a:pPr marL="457200" indent="-457200">
              <a:buFont typeface="+mj-lt"/>
              <a:buAutoNum type="arabicPeriod"/>
            </a:pPr>
            <a:r>
              <a:rPr lang="en-GB" dirty="0"/>
              <a:t>Waldorf Astoria Hotels And Resorts Main Consumers  </a:t>
            </a:r>
          </a:p>
          <a:p>
            <a:pPr marL="457200" indent="-457200">
              <a:buFont typeface="+mj-lt"/>
              <a:buAutoNum type="arabicPeriod"/>
            </a:pPr>
            <a:r>
              <a:rPr lang="en-GB" dirty="0"/>
              <a:t>Guest Services And Facilities</a:t>
            </a:r>
          </a:p>
          <a:p>
            <a:pPr marL="457200" indent="-457200">
              <a:buFont typeface="+mj-lt"/>
              <a:buAutoNum type="arabicPeriod"/>
            </a:pPr>
            <a:r>
              <a:rPr lang="en-GB" dirty="0"/>
              <a:t>Roles And Functions Of Guest Services</a:t>
            </a:r>
          </a:p>
          <a:p>
            <a:pPr marL="457200" indent="-457200">
              <a:buFont typeface="+mj-lt"/>
              <a:buAutoNum type="arabicPeriod"/>
            </a:pPr>
            <a:r>
              <a:rPr lang="en-GB" dirty="0"/>
              <a:t>Importance Of Hospitality</a:t>
            </a:r>
          </a:p>
          <a:p>
            <a:pPr marL="457200" indent="-457200">
              <a:buFont typeface="+mj-lt"/>
              <a:buAutoNum type="arabicPeriod"/>
            </a:pPr>
            <a:r>
              <a:rPr lang="en-GB" dirty="0"/>
              <a:t>conclusion</a:t>
            </a:r>
          </a:p>
          <a:p>
            <a:pPr marL="457200" indent="-457200">
              <a:buFont typeface="+mj-lt"/>
              <a:buAutoNum type="arabicPeriod"/>
            </a:pPr>
            <a:endParaRPr lang="en-GB" dirty="0"/>
          </a:p>
          <a:p>
            <a:pPr marL="457200" indent="-457200">
              <a:buFont typeface="+mj-lt"/>
              <a:buAutoNum type="arabicPeriod"/>
            </a:pPr>
            <a:endParaRPr lang="en-GB" dirty="0"/>
          </a:p>
        </p:txBody>
      </p:sp>
    </p:spTree>
    <p:extLst>
      <p:ext uri="{BB962C8B-B14F-4D97-AF65-F5344CB8AC3E}">
        <p14:creationId xmlns:p14="http://schemas.microsoft.com/office/powerpoint/2010/main" val="6753929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C581DD-C48A-B15D-FE58-A7EC72C05850}"/>
              </a:ext>
            </a:extLst>
          </p:cNvPr>
          <p:cNvSpPr>
            <a:spLocks noGrp="1"/>
          </p:cNvSpPr>
          <p:nvPr>
            <p:ph type="title"/>
          </p:nvPr>
        </p:nvSpPr>
        <p:spPr/>
        <p:txBody>
          <a:bodyPr/>
          <a:lstStyle/>
          <a:p>
            <a:pPr algn="ctr"/>
            <a:r>
              <a:rPr lang="en-GB" dirty="0">
                <a:latin typeface="Arial Black" panose="020B0A04020102020204" pitchFamily="34" charset="0"/>
              </a:rPr>
              <a:t>Introduction</a:t>
            </a:r>
          </a:p>
        </p:txBody>
      </p:sp>
      <p:sp>
        <p:nvSpPr>
          <p:cNvPr id="3" name="Content Placeholder 2">
            <a:extLst>
              <a:ext uri="{FF2B5EF4-FFF2-40B4-BE49-F238E27FC236}">
                <a16:creationId xmlns:a16="http://schemas.microsoft.com/office/drawing/2014/main" id="{808B497C-C53A-8CFE-F075-366F4AE8AD26}"/>
              </a:ext>
            </a:extLst>
          </p:cNvPr>
          <p:cNvSpPr>
            <a:spLocks noGrp="1"/>
          </p:cNvSpPr>
          <p:nvPr>
            <p:ph idx="1"/>
          </p:nvPr>
        </p:nvSpPr>
        <p:spPr>
          <a:xfrm>
            <a:off x="989045" y="1845734"/>
            <a:ext cx="5935629" cy="4023360"/>
          </a:xfrm>
        </p:spPr>
        <p:txBody>
          <a:bodyPr>
            <a:normAutofit fontScale="92500"/>
          </a:bodyPr>
          <a:lstStyle/>
          <a:p>
            <a:pPr marL="0" indent="0">
              <a:buNone/>
            </a:pPr>
            <a:r>
              <a:rPr lang="en-GB" dirty="0"/>
              <a:t>This presentation will outline how the Brand Waldorf Astoria Hotel and resorts exceeds in its guest services within the hospitality industry. </a:t>
            </a:r>
          </a:p>
          <a:p>
            <a:pPr marL="0" indent="0">
              <a:buNone/>
            </a:pPr>
            <a:r>
              <a:rPr lang="en-GB" dirty="0"/>
              <a:t>Hilton Hotels Worldwide is one of the worlds fastest growing organisation in the hospitality industry. Operating around 123 countries and territories within 19 brands.</a:t>
            </a:r>
          </a:p>
          <a:p>
            <a:pPr marL="0" indent="0">
              <a:buNone/>
            </a:pPr>
            <a:r>
              <a:rPr lang="en-GB" dirty="0"/>
              <a:t>In 1925 Conrad Hilton opened the high rise Hilton Hotel in Dallas, this was the first hotel to carry the Hilton hotel Name. </a:t>
            </a:r>
          </a:p>
          <a:p>
            <a:pPr marL="0" indent="0">
              <a:buNone/>
            </a:pPr>
            <a:r>
              <a:rPr lang="en-GB" dirty="0"/>
              <a:t>Hilton Hotels launched and introduced its luxury hotel line, The Waldorf Astoria collection. The Launch had many media Coverages such as The Wall Street Journal and other media outlets. </a:t>
            </a:r>
          </a:p>
        </p:txBody>
      </p:sp>
      <p:pic>
        <p:nvPicPr>
          <p:cNvPr id="8" name="Graphic 7">
            <a:extLst>
              <a:ext uri="{FF2B5EF4-FFF2-40B4-BE49-F238E27FC236}">
                <a16:creationId xmlns:a16="http://schemas.microsoft.com/office/drawing/2014/main" id="{437C2550-A3F8-6B68-F8AF-41E4DEC122B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316757" y="2646471"/>
            <a:ext cx="3627468" cy="2068403"/>
          </a:xfrm>
          <a:prstGeom prst="rect">
            <a:avLst/>
          </a:prstGeom>
        </p:spPr>
      </p:pic>
    </p:spTree>
    <p:extLst>
      <p:ext uri="{BB962C8B-B14F-4D97-AF65-F5344CB8AC3E}">
        <p14:creationId xmlns:p14="http://schemas.microsoft.com/office/powerpoint/2010/main" val="16145926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91A88-8309-B0BE-AB23-A9FB5CBF1B0D}"/>
              </a:ext>
            </a:extLst>
          </p:cNvPr>
          <p:cNvSpPr>
            <a:spLocks noGrp="1"/>
          </p:cNvSpPr>
          <p:nvPr>
            <p:ph type="title"/>
          </p:nvPr>
        </p:nvSpPr>
        <p:spPr/>
        <p:txBody>
          <a:bodyPr>
            <a:normAutofit/>
          </a:bodyPr>
          <a:lstStyle/>
          <a:p>
            <a:pPr algn="ctr"/>
            <a:r>
              <a:rPr lang="en-GB" sz="4000" dirty="0">
                <a:latin typeface="Arial Black" panose="020B0A04020102020204" pitchFamily="34" charset="0"/>
              </a:rPr>
              <a:t>Waldorf Astoria Hotels and Resorts</a:t>
            </a:r>
            <a:br>
              <a:rPr lang="en-GB" sz="4000" dirty="0">
                <a:latin typeface="Arial Black" panose="020B0A04020102020204" pitchFamily="34" charset="0"/>
              </a:rPr>
            </a:br>
            <a:endParaRPr lang="en-GB" sz="4000" dirty="0">
              <a:latin typeface="Arial Black" panose="020B0A04020102020204" pitchFamily="34" charset="0"/>
            </a:endParaRPr>
          </a:p>
        </p:txBody>
      </p:sp>
      <p:sp>
        <p:nvSpPr>
          <p:cNvPr id="3" name="Content Placeholder 2">
            <a:extLst>
              <a:ext uri="{FF2B5EF4-FFF2-40B4-BE49-F238E27FC236}">
                <a16:creationId xmlns:a16="http://schemas.microsoft.com/office/drawing/2014/main" id="{E5035073-914D-12E4-DBB8-5567BD918455}"/>
              </a:ext>
            </a:extLst>
          </p:cNvPr>
          <p:cNvSpPr>
            <a:spLocks noGrp="1"/>
          </p:cNvSpPr>
          <p:nvPr>
            <p:ph idx="1"/>
          </p:nvPr>
        </p:nvSpPr>
        <p:spPr/>
        <p:txBody>
          <a:bodyPr>
            <a:normAutofit/>
          </a:bodyPr>
          <a:lstStyle/>
          <a:p>
            <a:pPr marL="0" indent="0">
              <a:buNone/>
            </a:pPr>
            <a:r>
              <a:rPr lang="en-GB" dirty="0"/>
              <a:t>The Waldorf Astoria collection was formed in January 2006 by Hiltons Hotels cooperation. </a:t>
            </a:r>
          </a:p>
          <a:p>
            <a:pPr marL="0" indent="0">
              <a:buNone/>
            </a:pPr>
            <a:r>
              <a:rPr lang="en-GB" dirty="0"/>
              <a:t>The flagship and iconic Waldorf Astoria Hotel in New York City was one of the first five properties in the Waldorf Astoria hotels and resorts Collection.</a:t>
            </a:r>
          </a:p>
          <a:p>
            <a:pPr marL="0" indent="0">
              <a:buNone/>
            </a:pPr>
            <a:r>
              <a:rPr lang="en-GB" dirty="0"/>
              <a:t>Over the years the Flagship hotel has hosted many celebrities and very high profile guests such as previous American presidents, Muhammad Ali, Marilyn Monroe and the late Queen Elizabeth II.</a:t>
            </a:r>
          </a:p>
          <a:p>
            <a:pPr marL="0" indent="0">
              <a:buNone/>
            </a:pPr>
            <a:r>
              <a:rPr lang="en-GB" dirty="0"/>
              <a:t>The brand has expanded to over 32 luxurious Hotels and resorts around 16 countries and territories.</a:t>
            </a:r>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41585052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432201-A474-8961-F7AD-3A9BC8994A43}"/>
              </a:ext>
            </a:extLst>
          </p:cNvPr>
          <p:cNvSpPr>
            <a:spLocks noGrp="1"/>
          </p:cNvSpPr>
          <p:nvPr>
            <p:ph type="title"/>
          </p:nvPr>
        </p:nvSpPr>
        <p:spPr/>
        <p:txBody>
          <a:bodyPr/>
          <a:lstStyle/>
          <a:p>
            <a:pPr algn="ctr"/>
            <a:r>
              <a:rPr lang="en-GB" dirty="0">
                <a:latin typeface="Arial Black" panose="020B0A04020102020204" pitchFamily="34" charset="0"/>
              </a:rPr>
              <a:t>Waldorf Astoria hotels And Resorts Main Consumers </a:t>
            </a:r>
          </a:p>
        </p:txBody>
      </p:sp>
      <p:sp>
        <p:nvSpPr>
          <p:cNvPr id="3" name="Content Placeholder 2">
            <a:extLst>
              <a:ext uri="{FF2B5EF4-FFF2-40B4-BE49-F238E27FC236}">
                <a16:creationId xmlns:a16="http://schemas.microsoft.com/office/drawing/2014/main" id="{7F5A3A59-24E4-D736-8762-4A897F401A44}"/>
              </a:ext>
            </a:extLst>
          </p:cNvPr>
          <p:cNvSpPr>
            <a:spLocks noGrp="1"/>
          </p:cNvSpPr>
          <p:nvPr>
            <p:ph idx="1"/>
          </p:nvPr>
        </p:nvSpPr>
        <p:spPr/>
        <p:txBody>
          <a:bodyPr>
            <a:normAutofit fontScale="92500" lnSpcReduction="10000"/>
          </a:bodyPr>
          <a:lstStyle/>
          <a:p>
            <a:pPr marL="0" indent="0">
              <a:buNone/>
            </a:pPr>
            <a:r>
              <a:rPr lang="en-GB" dirty="0"/>
              <a:t>Though the Hilton Hotel brand looks to build and expand around popular locations targeting professionals between 26 and 30 years old, The Waldorf Astoria Hotels and Resorts provides a unforgettable and unique guest experience, Targeting cooperate and luxurious consumers aged between 35-45 who crave that luxury experience.</a:t>
            </a:r>
          </a:p>
          <a:p>
            <a:pPr marL="0" indent="0">
              <a:buNone/>
            </a:pPr>
            <a:r>
              <a:rPr lang="en-GB" dirty="0"/>
              <a:t>Conrad John </a:t>
            </a:r>
            <a:r>
              <a:rPr lang="en-GB" dirty="0" err="1"/>
              <a:t>Vanderlice</a:t>
            </a:r>
            <a:r>
              <a:rPr lang="en-GB" dirty="0"/>
              <a:t> said in an interview with </a:t>
            </a:r>
            <a:r>
              <a:rPr lang="en-GB" dirty="0" err="1"/>
              <a:t>bloomberg</a:t>
            </a:r>
            <a:r>
              <a:rPr lang="en-GB" dirty="0"/>
              <a:t> “because they’re so busy, they want to have the flawless service that we deliver in a luxury Hotel”</a:t>
            </a:r>
          </a:p>
          <a:p>
            <a:pPr marL="0" indent="0">
              <a:buNone/>
            </a:pPr>
            <a:r>
              <a:rPr lang="en-GB" b="0" i="1" dirty="0" err="1">
                <a:solidFill>
                  <a:srgbClr val="3A3A3A"/>
                </a:solidFill>
                <a:effectLst/>
                <a:latin typeface="Source Sans Pro" panose="020B0503030403020204" pitchFamily="34" charset="0"/>
              </a:rPr>
              <a:t>Vanderslice</a:t>
            </a:r>
            <a:r>
              <a:rPr lang="en-GB" b="0" i="1" dirty="0">
                <a:solidFill>
                  <a:srgbClr val="3A3A3A"/>
                </a:solidFill>
                <a:effectLst/>
                <a:latin typeface="Source Sans Pro" panose="020B0503030403020204" pitchFamily="34" charset="0"/>
              </a:rPr>
              <a:t>: New Luxury Consumer Is 35-45 Years Old</a:t>
            </a:r>
            <a:r>
              <a:rPr lang="en-GB" b="0" i="0" dirty="0">
                <a:solidFill>
                  <a:srgbClr val="3A3A3A"/>
                </a:solidFill>
                <a:effectLst/>
                <a:latin typeface="Source Sans Pro" panose="020B0503030403020204" pitchFamily="34" charset="0"/>
              </a:rPr>
              <a:t>. (2013). Bloomberg.</a:t>
            </a:r>
            <a:endParaRPr lang="en-GB" dirty="0"/>
          </a:p>
          <a:p>
            <a:pPr marL="0" indent="0">
              <a:buNone/>
            </a:pPr>
            <a:r>
              <a:rPr lang="en-GB" dirty="0"/>
              <a:t>The Waldorf Astoria Hotels and Resorts has expanded around land mark locations targeting tourists with unique needs and experiences, offering its guest properties around the globe. It has a magnificent selection of food and drinks. Thrill seekers can seek many activities or a beauty retreat within its top end spa facilities. </a:t>
            </a:r>
          </a:p>
          <a:p>
            <a:pPr marL="0" indent="0">
              <a:buNone/>
            </a:pPr>
            <a:r>
              <a:rPr lang="en-GB" dirty="0"/>
              <a:t>It has hosted events and offers experiences such as the glamping weekend, which was held during an Aston Martin Racing event courtesy of its partnership with Aston Martin.</a:t>
            </a:r>
          </a:p>
          <a:p>
            <a:endParaRPr lang="en-GB" dirty="0"/>
          </a:p>
          <a:p>
            <a:endParaRPr lang="en-GB" dirty="0"/>
          </a:p>
        </p:txBody>
      </p:sp>
    </p:spTree>
    <p:extLst>
      <p:ext uri="{BB962C8B-B14F-4D97-AF65-F5344CB8AC3E}">
        <p14:creationId xmlns:p14="http://schemas.microsoft.com/office/powerpoint/2010/main" val="28795724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6142AF-6451-7046-0736-13469EC7FD2D}"/>
              </a:ext>
            </a:extLst>
          </p:cNvPr>
          <p:cNvSpPr>
            <a:spLocks noGrp="1"/>
          </p:cNvSpPr>
          <p:nvPr>
            <p:ph type="title"/>
          </p:nvPr>
        </p:nvSpPr>
        <p:spPr/>
        <p:txBody>
          <a:bodyPr/>
          <a:lstStyle/>
          <a:p>
            <a:pPr algn="ctr"/>
            <a:r>
              <a:rPr lang="en-GB" dirty="0">
                <a:latin typeface="Arial Black" panose="020B0A04020102020204" pitchFamily="34" charset="0"/>
              </a:rPr>
              <a:t>Guest Services And Facilities </a:t>
            </a:r>
          </a:p>
        </p:txBody>
      </p:sp>
      <p:sp>
        <p:nvSpPr>
          <p:cNvPr id="3" name="Content Placeholder 2">
            <a:extLst>
              <a:ext uri="{FF2B5EF4-FFF2-40B4-BE49-F238E27FC236}">
                <a16:creationId xmlns:a16="http://schemas.microsoft.com/office/drawing/2014/main" id="{780DD108-93B4-CD5F-B391-19B54D5F2890}"/>
              </a:ext>
            </a:extLst>
          </p:cNvPr>
          <p:cNvSpPr>
            <a:spLocks noGrp="1"/>
          </p:cNvSpPr>
          <p:nvPr>
            <p:ph idx="1"/>
          </p:nvPr>
        </p:nvSpPr>
        <p:spPr/>
        <p:txBody>
          <a:bodyPr>
            <a:normAutofit/>
          </a:bodyPr>
          <a:lstStyle/>
          <a:p>
            <a:pPr marL="0" indent="0">
              <a:buNone/>
            </a:pPr>
            <a:r>
              <a:rPr lang="en-GB" dirty="0"/>
              <a:t>Guests can find the Waldorf Astoria collection amongst landmark locations, beautiful beaches, ski mountains and championship golf courses. </a:t>
            </a:r>
          </a:p>
          <a:p>
            <a:pPr marL="0" indent="0">
              <a:buNone/>
            </a:pPr>
            <a:r>
              <a:rPr lang="en-GB" dirty="0"/>
              <a:t>At global locations guests can experience extensive choices of food and beverages, including Michelin starred chefs.</a:t>
            </a:r>
          </a:p>
          <a:p>
            <a:pPr marL="0" indent="0">
              <a:buNone/>
            </a:pPr>
            <a:r>
              <a:rPr lang="en-GB" dirty="0"/>
              <a:t>Guest can plan wedding's, lush parties and ballroom gatherings at Waldorf Astoria Hotels and Resorts.</a:t>
            </a:r>
          </a:p>
          <a:p>
            <a:pPr marL="0" indent="0">
              <a:buNone/>
            </a:pPr>
            <a:r>
              <a:rPr lang="en-GB" dirty="0"/>
              <a:t>Guest can expect a full itinerary at specific spa locations with the use of local ingredients and  rituals for a everlasting healing experience.</a:t>
            </a:r>
          </a:p>
          <a:p>
            <a:pPr marL="0" indent="0">
              <a:buNone/>
            </a:pPr>
            <a:r>
              <a:rPr lang="en-GB" dirty="0"/>
              <a:t>In September 2015 Hilton Worldwide introduced mobile key rooms, this expanded throughout all the brands including Waldorf Astoria Hotels and Resorts. Mobile Key rooms  provided frequent guests with a smooth and continuous experience through the hotel app.</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2952983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1875D7-A755-803A-425E-A035D4499599}"/>
              </a:ext>
            </a:extLst>
          </p:cNvPr>
          <p:cNvSpPr>
            <a:spLocks noGrp="1"/>
          </p:cNvSpPr>
          <p:nvPr>
            <p:ph type="title"/>
          </p:nvPr>
        </p:nvSpPr>
        <p:spPr/>
        <p:txBody>
          <a:bodyPr/>
          <a:lstStyle/>
          <a:p>
            <a:pPr algn="ctr"/>
            <a:r>
              <a:rPr lang="en-GB" b="1" dirty="0">
                <a:latin typeface="Arial Black" panose="020B0A04020102020204" pitchFamily="34" charset="0"/>
              </a:rPr>
              <a:t>Roles And Functions Of Guest Services</a:t>
            </a:r>
          </a:p>
        </p:txBody>
      </p:sp>
      <p:sp>
        <p:nvSpPr>
          <p:cNvPr id="3" name="Content Placeholder 2">
            <a:extLst>
              <a:ext uri="{FF2B5EF4-FFF2-40B4-BE49-F238E27FC236}">
                <a16:creationId xmlns:a16="http://schemas.microsoft.com/office/drawing/2014/main" id="{7A2DEC04-33D6-3CA0-C493-9992CB650D9A}"/>
              </a:ext>
            </a:extLst>
          </p:cNvPr>
          <p:cNvSpPr>
            <a:spLocks noGrp="1"/>
          </p:cNvSpPr>
          <p:nvPr>
            <p:ph idx="1"/>
          </p:nvPr>
        </p:nvSpPr>
        <p:spPr/>
        <p:txBody>
          <a:bodyPr/>
          <a:lstStyle/>
          <a:p>
            <a:pPr marL="0" indent="0">
              <a:buNone/>
            </a:pPr>
            <a:r>
              <a:rPr lang="en-GB" dirty="0"/>
              <a:t>Guests travelling to the Waldorf Astoria collection can expect extraordinary customer service from before, during and after their stay.</a:t>
            </a:r>
          </a:p>
          <a:p>
            <a:pPr marL="0" indent="0">
              <a:buNone/>
            </a:pPr>
            <a:r>
              <a:rPr lang="en-GB" dirty="0"/>
              <a:t>Guest service representatives at the Waldorf Astoria Hotel And Resorts are specialist at their traits, highly organised with excellent people skills. They take various administrative duties including providing front desk services, they process guest requests acting as extensive information outlets</a:t>
            </a:r>
          </a:p>
          <a:p>
            <a:pPr marL="0" indent="0">
              <a:buNone/>
            </a:pPr>
            <a:r>
              <a:rPr lang="en-GB" dirty="0"/>
              <a:t>A personal concierge is assigned to guests before they arrive. The duration of stay is tailored to the guests needs.</a:t>
            </a:r>
          </a:p>
          <a:p>
            <a:pPr marL="0" indent="0">
              <a:buNone/>
            </a:pPr>
            <a:r>
              <a:rPr lang="en-GB" dirty="0"/>
              <a:t>The personal concierge is acquitted to structure the guest experience, from the cuisine they dine,  to organising unique special occasions, the concierge provides a true Waldorf Service.</a:t>
            </a:r>
          </a:p>
          <a:p>
            <a:pPr marL="0" indent="0">
              <a:buNone/>
            </a:pPr>
            <a:endParaRPr lang="en-GB" dirty="0"/>
          </a:p>
        </p:txBody>
      </p:sp>
    </p:spTree>
    <p:extLst>
      <p:ext uri="{BB962C8B-B14F-4D97-AF65-F5344CB8AC3E}">
        <p14:creationId xmlns:p14="http://schemas.microsoft.com/office/powerpoint/2010/main" val="40583548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66E9E-BB0C-09BC-B870-3573A080473D}"/>
              </a:ext>
            </a:extLst>
          </p:cNvPr>
          <p:cNvSpPr>
            <a:spLocks noGrp="1"/>
          </p:cNvSpPr>
          <p:nvPr>
            <p:ph type="title"/>
          </p:nvPr>
        </p:nvSpPr>
        <p:spPr/>
        <p:txBody>
          <a:bodyPr/>
          <a:lstStyle/>
          <a:p>
            <a:pPr algn="ctr"/>
            <a:r>
              <a:rPr lang="en-GB" dirty="0">
                <a:latin typeface="Arial Black" panose="020B0A04020102020204" pitchFamily="34" charset="0"/>
              </a:rPr>
              <a:t>Importance Of Hospitality </a:t>
            </a:r>
          </a:p>
        </p:txBody>
      </p:sp>
      <p:sp>
        <p:nvSpPr>
          <p:cNvPr id="3" name="Content Placeholder 2">
            <a:extLst>
              <a:ext uri="{FF2B5EF4-FFF2-40B4-BE49-F238E27FC236}">
                <a16:creationId xmlns:a16="http://schemas.microsoft.com/office/drawing/2014/main" id="{A2586DA2-77C8-8016-430A-D9167BEDDBCD}"/>
              </a:ext>
            </a:extLst>
          </p:cNvPr>
          <p:cNvSpPr>
            <a:spLocks noGrp="1"/>
          </p:cNvSpPr>
          <p:nvPr>
            <p:ph idx="1"/>
          </p:nvPr>
        </p:nvSpPr>
        <p:spPr/>
        <p:txBody>
          <a:bodyPr>
            <a:normAutofit lnSpcReduction="10000"/>
          </a:bodyPr>
          <a:lstStyle/>
          <a:p>
            <a:pPr marL="0" indent="0">
              <a:buNone/>
            </a:pPr>
            <a:r>
              <a:rPr lang="en-GB" dirty="0"/>
              <a:t>A true Waldorf service is the service initiative of The Waldorf Astoria.</a:t>
            </a:r>
          </a:p>
          <a:p>
            <a:pPr marL="0" indent="0">
              <a:buNone/>
            </a:pPr>
            <a:r>
              <a:rPr lang="en-GB" dirty="0"/>
              <a:t>The guest service representatives at The Waldorf Astoria collection must be passionate when delivering exceptional customer experience as guest crave the luxurious retreats from their busy lives. </a:t>
            </a:r>
          </a:p>
          <a:p>
            <a:pPr marL="0" indent="0">
              <a:buNone/>
            </a:pPr>
            <a:r>
              <a:rPr lang="en-GB" dirty="0"/>
              <a:t>It is important to provide a luxury experience for guests to exceed the guest perception in context of luxury hotels. </a:t>
            </a:r>
          </a:p>
          <a:p>
            <a:pPr marL="0" indent="0">
              <a:buNone/>
            </a:pPr>
            <a:r>
              <a:rPr lang="en-GB" dirty="0"/>
              <a:t>Outstanding hospitality implies warmth to guests, creates a unique instinctive feeling, guests will feel respected and protected. It creates a understanding and appreciation amongst different cultures, ensuring that the guests have a memorable and comfortable experience.</a:t>
            </a:r>
          </a:p>
          <a:p>
            <a:pPr marL="0" indent="0">
              <a:buNone/>
            </a:pPr>
            <a:r>
              <a:rPr lang="en-GB" dirty="0"/>
              <a:t>It is important for representatives to maintain a high standard of guest services as it generates income, sustainable employment a good source of foreign exchange earnings, it also improves the quality of life for locals. </a:t>
            </a:r>
          </a:p>
        </p:txBody>
      </p:sp>
    </p:spTree>
    <p:extLst>
      <p:ext uri="{BB962C8B-B14F-4D97-AF65-F5344CB8AC3E}">
        <p14:creationId xmlns:p14="http://schemas.microsoft.com/office/powerpoint/2010/main" val="40969847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5EA8BD-3BE5-2352-51DF-7C1EDF7065DF}"/>
              </a:ext>
            </a:extLst>
          </p:cNvPr>
          <p:cNvSpPr>
            <a:spLocks noGrp="1"/>
          </p:cNvSpPr>
          <p:nvPr>
            <p:ph type="title"/>
          </p:nvPr>
        </p:nvSpPr>
        <p:spPr/>
        <p:txBody>
          <a:bodyPr/>
          <a:lstStyle/>
          <a:p>
            <a:pPr algn="ctr"/>
            <a:r>
              <a:rPr lang="en-GB" dirty="0">
                <a:latin typeface="Arial Black" panose="020B0A04020102020204" pitchFamily="34" charset="0"/>
              </a:rPr>
              <a:t>Conclusion </a:t>
            </a:r>
          </a:p>
        </p:txBody>
      </p:sp>
      <p:sp>
        <p:nvSpPr>
          <p:cNvPr id="3" name="Content Placeholder 2">
            <a:extLst>
              <a:ext uri="{FF2B5EF4-FFF2-40B4-BE49-F238E27FC236}">
                <a16:creationId xmlns:a16="http://schemas.microsoft.com/office/drawing/2014/main" id="{F5CF5636-FC99-8243-9B54-95B81BC0DF12}"/>
              </a:ext>
            </a:extLst>
          </p:cNvPr>
          <p:cNvSpPr>
            <a:spLocks noGrp="1"/>
          </p:cNvSpPr>
          <p:nvPr>
            <p:ph idx="1"/>
          </p:nvPr>
        </p:nvSpPr>
        <p:spPr/>
        <p:txBody>
          <a:bodyPr/>
          <a:lstStyle/>
          <a:p>
            <a:pPr marL="0" indent="0">
              <a:buNone/>
            </a:pPr>
            <a:r>
              <a:rPr lang="en-GB" dirty="0"/>
              <a:t>In conclusion it could be said that Waldorf Astoria collection is a true reflection of a luxury brand. With its extensive amenities across the globe it could be considered as one of the leading brands across the hospitality industry.</a:t>
            </a:r>
          </a:p>
          <a:p>
            <a:pPr marL="0" indent="0">
              <a:buNone/>
            </a:pPr>
            <a:r>
              <a:rPr lang="en-GB" dirty="0"/>
              <a:t>Waldorf Astoria has a commitment to retain its guests. </a:t>
            </a:r>
          </a:p>
          <a:p>
            <a:pPr marL="0" indent="0">
              <a:buNone/>
            </a:pPr>
            <a:r>
              <a:rPr lang="en-GB" dirty="0"/>
              <a:t>Creating unforgettable departures, with complimentary bag packaging and easy check out routines, the availability of loyalty programmes, earning of points and the redeeming of points in various ways ensures guest are eager to return.  </a:t>
            </a:r>
          </a:p>
          <a:p>
            <a:pPr marL="0" indent="0">
              <a:buNone/>
            </a:pPr>
            <a:r>
              <a:rPr lang="en-GB" dirty="0"/>
              <a:t>Waldorf Astoria has received recognition and awards in the past including the 2021 The Best Hotel Chain and 2020 Best Luxury Hotel Brand, this is a true reflection of its outstanding contribution to the Hilton Hotel chain. </a:t>
            </a:r>
          </a:p>
        </p:txBody>
      </p:sp>
    </p:spTree>
    <p:extLst>
      <p:ext uri="{BB962C8B-B14F-4D97-AF65-F5344CB8AC3E}">
        <p14:creationId xmlns:p14="http://schemas.microsoft.com/office/powerpoint/2010/main" val="3764182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FABF33-E5F6-54CC-34DF-822197EB3B89}"/>
              </a:ext>
            </a:extLst>
          </p:cNvPr>
          <p:cNvSpPr>
            <a:spLocks noGrp="1"/>
          </p:cNvSpPr>
          <p:nvPr>
            <p:ph type="title"/>
          </p:nvPr>
        </p:nvSpPr>
        <p:spPr/>
        <p:txBody>
          <a:bodyPr/>
          <a:lstStyle/>
          <a:p>
            <a:pPr algn="ctr"/>
            <a:r>
              <a:rPr lang="en-GB" dirty="0">
                <a:latin typeface="Arial Black" panose="020B0A04020102020204" pitchFamily="34" charset="0"/>
              </a:rPr>
              <a:t>References</a:t>
            </a:r>
          </a:p>
        </p:txBody>
      </p:sp>
      <p:sp>
        <p:nvSpPr>
          <p:cNvPr id="3" name="Content Placeholder 2">
            <a:extLst>
              <a:ext uri="{FF2B5EF4-FFF2-40B4-BE49-F238E27FC236}">
                <a16:creationId xmlns:a16="http://schemas.microsoft.com/office/drawing/2014/main" id="{9A15B805-80DA-B106-7351-944C137AB837}"/>
              </a:ext>
            </a:extLst>
          </p:cNvPr>
          <p:cNvSpPr>
            <a:spLocks noGrp="1"/>
          </p:cNvSpPr>
          <p:nvPr>
            <p:ph idx="1"/>
          </p:nvPr>
        </p:nvSpPr>
        <p:spPr/>
        <p:txBody>
          <a:bodyPr>
            <a:normAutofit/>
          </a:bodyPr>
          <a:lstStyle/>
          <a:p>
            <a:pPr marL="0" indent="0">
              <a:buNone/>
            </a:pPr>
            <a:r>
              <a:rPr lang="en-GB" sz="1800" kern="100" dirty="0">
                <a:solidFill>
                  <a:srgbClr val="2C3E50"/>
                </a:solidFill>
                <a:effectLst/>
                <a:latin typeface="Calibri" panose="020F0502020204030204" pitchFamily="34" charset="0"/>
                <a:ea typeface="Calibri" panose="020F0502020204030204" pitchFamily="34" charset="0"/>
                <a:cs typeface="Calibri" panose="020F0502020204030204" pitchFamily="34" charset="0"/>
              </a:rPr>
              <a:t>Anon, (n.d.). </a:t>
            </a:r>
            <a:r>
              <a:rPr lang="en-GB" sz="1800" i="1" kern="100" dirty="0">
                <a:solidFill>
                  <a:srgbClr val="2C3E50"/>
                </a:solidFill>
                <a:effectLst/>
                <a:latin typeface="Calibri" panose="020F0502020204030204" pitchFamily="34" charset="0"/>
                <a:ea typeface="Calibri" panose="020F0502020204030204" pitchFamily="34" charset="0"/>
                <a:cs typeface="Calibri" panose="020F0502020204030204" pitchFamily="34" charset="0"/>
              </a:rPr>
              <a:t>The World’s Best Hotels Publication</a:t>
            </a:r>
            <a:r>
              <a:rPr lang="en-GB" sz="1800" kern="100" dirty="0">
                <a:solidFill>
                  <a:srgbClr val="2C3E50"/>
                </a:solidFill>
                <a:effectLst/>
                <a:latin typeface="Calibri" panose="020F0502020204030204" pitchFamily="34" charset="0"/>
                <a:ea typeface="Calibri" panose="020F0502020204030204" pitchFamily="34" charset="0"/>
                <a:cs typeface="Calibri" panose="020F0502020204030204" pitchFamily="34" charset="0"/>
              </a:rPr>
              <a:t>. [online] Available at: https://ihotelawards.com/wbh/ [Accessed 3 Feb. 2023]</a:t>
            </a:r>
          </a:p>
          <a:p>
            <a:pPr marL="0" indent="0">
              <a:lnSpc>
                <a:spcPct val="107000"/>
              </a:lnSpc>
              <a:spcAft>
                <a:spcPts val="800"/>
              </a:spcAft>
              <a:buNone/>
            </a:pPr>
            <a:r>
              <a:rPr lang="en-GB" sz="1800" kern="100" dirty="0">
                <a:solidFill>
                  <a:srgbClr val="2C3E50"/>
                </a:solidFill>
                <a:effectLst/>
                <a:latin typeface="Calibri" panose="020F0502020204030204" pitchFamily="34" charset="0"/>
                <a:ea typeface="Calibri" panose="020F0502020204030204" pitchFamily="34" charset="0"/>
                <a:cs typeface="Calibri" panose="020F0502020204030204" pitchFamily="34" charset="0"/>
              </a:rPr>
              <a:t>Hilton. (n.d.). </a:t>
            </a:r>
            <a:r>
              <a:rPr lang="en-GB" sz="1800" i="1" kern="100" dirty="0">
                <a:solidFill>
                  <a:srgbClr val="2C3E50"/>
                </a:solidFill>
                <a:effectLst/>
                <a:latin typeface="Calibri" panose="020F0502020204030204" pitchFamily="34" charset="0"/>
                <a:ea typeface="Calibri" panose="020F0502020204030204" pitchFamily="34" charset="0"/>
                <a:cs typeface="Calibri" panose="020F0502020204030204" pitchFamily="34" charset="0"/>
              </a:rPr>
              <a:t>Waldorf Astoria Hotels and Resorts - Luxury Hotels</a:t>
            </a:r>
            <a:r>
              <a:rPr lang="en-GB" sz="1800" kern="100" dirty="0">
                <a:solidFill>
                  <a:srgbClr val="2C3E50"/>
                </a:solidFill>
                <a:effectLst/>
                <a:latin typeface="Calibri" panose="020F0502020204030204" pitchFamily="34" charset="0"/>
                <a:ea typeface="Calibri" panose="020F0502020204030204" pitchFamily="34" charset="0"/>
                <a:cs typeface="Calibri" panose="020F0502020204030204" pitchFamily="34" charset="0"/>
              </a:rPr>
              <a:t>. [online] Available at: </a:t>
            </a:r>
            <a:r>
              <a:rPr lang="en-GB" sz="180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2"/>
              </a:rPr>
              <a:t>https://www.hilton.com/en/waldorf-astoria/</a:t>
            </a:r>
            <a:r>
              <a:rPr lang="en-GB" sz="1800" kern="100" dirty="0">
                <a:solidFill>
                  <a:srgbClr val="2C3E50"/>
                </a:solidFill>
                <a:effectLst/>
                <a:latin typeface="Calibri" panose="020F0502020204030204" pitchFamily="34" charset="0"/>
                <a:ea typeface="Calibri" panose="020F0502020204030204" pitchFamily="34" charset="0"/>
                <a:cs typeface="Calibri" panose="020F0502020204030204" pitchFamily="34" charset="0"/>
              </a:rPr>
              <a:t>.</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kern="100" dirty="0">
                <a:solidFill>
                  <a:srgbClr val="2C3E50"/>
                </a:solidFill>
                <a:effectLst/>
                <a:latin typeface="Calibri" panose="020F0502020204030204" pitchFamily="34" charset="0"/>
                <a:ea typeface="Calibri" panose="020F0502020204030204" pitchFamily="34" charset="0"/>
                <a:cs typeface="Calibri" panose="020F0502020204030204" pitchFamily="34" charset="0"/>
              </a:rPr>
              <a:t>Hilton (2022). </a:t>
            </a:r>
            <a:r>
              <a:rPr lang="en-GB" sz="1800" i="1" kern="100" dirty="0">
                <a:solidFill>
                  <a:srgbClr val="2C3E50"/>
                </a:solidFill>
                <a:effectLst/>
                <a:latin typeface="Calibri" panose="020F0502020204030204" pitchFamily="34" charset="0"/>
                <a:ea typeface="Calibri" panose="020F0502020204030204" pitchFamily="34" charset="0"/>
                <a:cs typeface="Calibri" panose="020F0502020204030204" pitchFamily="34" charset="0"/>
              </a:rPr>
              <a:t>Hotels by Hilton - Book the Best Rates Across All Brands</a:t>
            </a:r>
            <a:r>
              <a:rPr lang="en-GB" sz="1800" kern="100" dirty="0">
                <a:solidFill>
                  <a:srgbClr val="2C3E50"/>
                </a:solidFill>
                <a:effectLst/>
                <a:latin typeface="Calibri" panose="020F0502020204030204" pitchFamily="34" charset="0"/>
                <a:ea typeface="Calibri" panose="020F0502020204030204" pitchFamily="34" charset="0"/>
                <a:cs typeface="Calibri" panose="020F0502020204030204" pitchFamily="34" charset="0"/>
              </a:rPr>
              <a:t>. [online] Hilton. Available at: </a:t>
            </a:r>
            <a:r>
              <a:rPr lang="en-GB" sz="180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3"/>
              </a:rPr>
              <a:t>https://www.hilton.com/en/</a:t>
            </a:r>
            <a:r>
              <a:rPr lang="en-GB" sz="1800" kern="100" dirty="0">
                <a:solidFill>
                  <a:srgbClr val="2C3E50"/>
                </a:solidFill>
                <a:effectLst/>
                <a:latin typeface="Calibri" panose="020F0502020204030204" pitchFamily="34" charset="0"/>
                <a:ea typeface="Calibri" panose="020F0502020204030204" pitchFamily="34" charset="0"/>
                <a:cs typeface="Calibri" panose="020F0502020204030204" pitchFamily="34" charset="0"/>
              </a:rPr>
              <a:t>.</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800" kern="100" dirty="0">
                <a:solidFill>
                  <a:srgbClr val="2C3E50"/>
                </a:solidFill>
                <a:effectLst/>
                <a:latin typeface="Calibri" panose="020F0502020204030204" pitchFamily="34" charset="0"/>
                <a:ea typeface="Calibri" panose="020F0502020204030204" pitchFamily="34" charset="0"/>
                <a:cs typeface="Calibri" panose="020F0502020204030204" pitchFamily="34" charset="0"/>
              </a:rPr>
              <a:t>Love Happens Magazine. (2021). </a:t>
            </a:r>
            <a:r>
              <a:rPr lang="en-GB" sz="1800" i="1" kern="100" dirty="0">
                <a:solidFill>
                  <a:srgbClr val="2C3E50"/>
                </a:solidFill>
                <a:effectLst/>
                <a:latin typeface="Calibri" panose="020F0502020204030204" pitchFamily="34" charset="0"/>
                <a:ea typeface="Calibri" panose="020F0502020204030204" pitchFamily="34" charset="0"/>
                <a:cs typeface="Calibri" panose="020F0502020204030204" pitchFamily="34" charset="0"/>
              </a:rPr>
              <a:t>History Behind the Iconic Waldorf Astoria Hotels &amp; Resorts</a:t>
            </a:r>
            <a:r>
              <a:rPr lang="en-GB" sz="1800" kern="100" dirty="0">
                <a:solidFill>
                  <a:srgbClr val="2C3E50"/>
                </a:solidFill>
                <a:effectLst/>
                <a:latin typeface="Calibri" panose="020F0502020204030204" pitchFamily="34" charset="0"/>
                <a:ea typeface="Calibri" panose="020F0502020204030204" pitchFamily="34" charset="0"/>
                <a:cs typeface="Calibri" panose="020F0502020204030204" pitchFamily="34" charset="0"/>
              </a:rPr>
              <a:t>. [online] Available at: </a:t>
            </a:r>
            <a:r>
              <a:rPr lang="en-GB" sz="180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4"/>
              </a:rPr>
              <a:t>https://www.lovehappensmag.com/blog/2021/07/10/iconic-waldorf-astoria-hotel/</a:t>
            </a:r>
            <a:r>
              <a:rPr lang="en-GB" sz="1800" kern="100" dirty="0">
                <a:solidFill>
                  <a:srgbClr val="2C3E50"/>
                </a:solidFill>
                <a:effectLst/>
                <a:latin typeface="Calibri" panose="020F0502020204030204" pitchFamily="34" charset="0"/>
                <a:ea typeface="Calibri" panose="020F0502020204030204" pitchFamily="34" charset="0"/>
                <a:cs typeface="Calibri" panose="020F0502020204030204" pitchFamily="34" charset="0"/>
              </a:rPr>
              <a:t>.</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800" kern="100" dirty="0">
                <a:solidFill>
                  <a:srgbClr val="2C3E50"/>
                </a:solidFill>
                <a:effectLst/>
                <a:latin typeface="Calibri" panose="020F0502020204030204" pitchFamily="34" charset="0"/>
                <a:ea typeface="Calibri" panose="020F0502020204030204" pitchFamily="34" charset="0"/>
                <a:cs typeface="Calibri" panose="020F0502020204030204" pitchFamily="34" charset="0"/>
              </a:rPr>
              <a:t>Uwtsd.ac.uk. (2023). Available at: </a:t>
            </a:r>
            <a:r>
              <a:rPr lang="en-GB" sz="180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5"/>
              </a:rPr>
              <a:t>https://video-alexanderstreet-com.ezproxy.uwtsd.ac.uk/watch/vanderslice-new-luxury-consumer-is-35-45-years-old?utm_campaign=Video&amp;utm_medium=MARC&amp;utm_source=aspresolver</a:t>
            </a:r>
            <a:r>
              <a:rPr lang="en-GB" sz="1800" kern="100" dirty="0">
                <a:solidFill>
                  <a:srgbClr val="2C3E50"/>
                </a:solidFill>
                <a:effectLst/>
                <a:latin typeface="Calibri" panose="020F0502020204030204" pitchFamily="34" charset="0"/>
                <a:ea typeface="Calibri" panose="020F0502020204030204" pitchFamily="34" charset="0"/>
                <a:cs typeface="Calibri" panose="020F0502020204030204" pitchFamily="34" charset="0"/>
              </a:rPr>
              <a:t>.</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7609163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8C422A-BB46-81D4-0CC6-A0C35269A00A}"/>
              </a:ext>
            </a:extLst>
          </p:cNvPr>
          <p:cNvSpPr>
            <a:spLocks noGrp="1"/>
          </p:cNvSpPr>
          <p:nvPr>
            <p:ph type="title"/>
          </p:nvPr>
        </p:nvSpPr>
        <p:spPr/>
        <p:txBody>
          <a:bodyPr/>
          <a:lstStyle/>
          <a:p>
            <a:pPr algn="ctr"/>
            <a:r>
              <a:rPr lang="en-GB" dirty="0">
                <a:latin typeface="Arial Black" panose="020B0A04020102020204" pitchFamily="34" charset="0"/>
              </a:rPr>
              <a:t>References</a:t>
            </a:r>
          </a:p>
        </p:txBody>
      </p:sp>
      <p:sp>
        <p:nvSpPr>
          <p:cNvPr id="3" name="Content Placeholder 2">
            <a:extLst>
              <a:ext uri="{FF2B5EF4-FFF2-40B4-BE49-F238E27FC236}">
                <a16:creationId xmlns:a16="http://schemas.microsoft.com/office/drawing/2014/main" id="{F2DB024B-DF9B-80B5-3354-E1E750CB0B05}"/>
              </a:ext>
            </a:extLst>
          </p:cNvPr>
          <p:cNvSpPr>
            <a:spLocks noGrp="1"/>
          </p:cNvSpPr>
          <p:nvPr>
            <p:ph idx="1"/>
          </p:nvPr>
        </p:nvSpPr>
        <p:spPr/>
        <p:txBody>
          <a:bodyPr>
            <a:normAutofit fontScale="85000" lnSpcReduction="10000"/>
          </a:bodyPr>
          <a:lstStyle/>
          <a:p>
            <a:pPr marL="0" indent="0">
              <a:buNone/>
            </a:pPr>
            <a:r>
              <a:rPr lang="en-GB" sz="1800" kern="100" dirty="0">
                <a:solidFill>
                  <a:srgbClr val="2C3E50"/>
                </a:solidFill>
                <a:effectLst/>
                <a:latin typeface="Calibri" panose="020F0502020204030204" pitchFamily="34" charset="0"/>
                <a:ea typeface="Calibri" panose="020F0502020204030204" pitchFamily="34" charset="0"/>
                <a:cs typeface="Calibri" panose="020F0502020204030204" pitchFamily="34" charset="0"/>
              </a:rPr>
              <a:t>Uwtsd.ac.uk. (2023). Available at: https://video-alexanderstreet-com.ezproxy.uwtsd.ac.uk/watch/the-waldorf-astoria-s-global-expansion-plans?utm_campaign=Video&amp;utm_medium=MARC&amp;utm_source=aspresolver [Accessed 5 Feb. 2023].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dirty="0"/>
              <a:t>Uwtsd.ac.uk. (2023). Available at: </a:t>
            </a:r>
            <a:r>
              <a:rPr lang="en-GB" dirty="0">
                <a:hlinkClick r:id="rId2"/>
              </a:rPr>
              <a:t>https://video-alexanderstreet-com.ezproxy.uwtsd.ac.uk/watch/vanderslice-new-luxury-consumer-is-35-45-years-old?utm_campaign=Video&amp;utm_medium=MARC&amp;utm_source=aspresolver</a:t>
            </a:r>
            <a:r>
              <a:rPr lang="en-GB" dirty="0"/>
              <a:t>.</a:t>
            </a:r>
          </a:p>
          <a:p>
            <a:pPr marL="0" indent="0">
              <a:lnSpc>
                <a:spcPts val="1800"/>
              </a:lnSpc>
              <a:buNone/>
            </a:pPr>
            <a:r>
              <a:rPr lang="en-GB" sz="1800" dirty="0">
                <a:solidFill>
                  <a:srgbClr val="2C3E50"/>
                </a:solidFill>
                <a:effectLst/>
                <a:latin typeface="Calibri" panose="020F0502020204030204" pitchFamily="34" charset="0"/>
                <a:ea typeface="Times New Roman" panose="02020603050405020304" pitchFamily="18" charset="0"/>
              </a:rPr>
              <a:t>www.proquest.com. (n.d.). </a:t>
            </a:r>
            <a:r>
              <a:rPr lang="en-GB" sz="1800" i="1" dirty="0">
                <a:solidFill>
                  <a:srgbClr val="2C3E50"/>
                </a:solidFill>
                <a:effectLst/>
                <a:latin typeface="Calibri" panose="020F0502020204030204" pitchFamily="34" charset="0"/>
                <a:ea typeface="Times New Roman" panose="02020603050405020304" pitchFamily="18" charset="0"/>
              </a:rPr>
              <a:t>Hilton debuts luxury hotel line - ProQuest</a:t>
            </a:r>
            <a:r>
              <a:rPr lang="en-GB" sz="1800" dirty="0">
                <a:solidFill>
                  <a:srgbClr val="2C3E50"/>
                </a:solidFill>
                <a:effectLst/>
                <a:latin typeface="Calibri" panose="020F0502020204030204" pitchFamily="34" charset="0"/>
                <a:ea typeface="Times New Roman" panose="02020603050405020304" pitchFamily="18" charset="0"/>
              </a:rPr>
              <a:t>. [online] Available at: https://www.proquest.com/docview/232027220?parentSessionId=ZG8AjJmpZWxePX6rn5AjBKyx89mIwCryxl7Sl7eMlQk%3D&amp;pq-origsite=primo&amp;accountid=130472 [Accessed 9 Feb. 2023].</a:t>
            </a:r>
            <a:endParaRPr lang="en-GB" sz="1800" dirty="0">
              <a:effectLst/>
              <a:latin typeface="Times New Roman" panose="02020603050405020304" pitchFamily="18" charset="0"/>
              <a:ea typeface="Times New Roman" panose="02020603050405020304" pitchFamily="18" charset="0"/>
            </a:endParaRPr>
          </a:p>
          <a:p>
            <a:pPr marL="0" indent="0">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kern="100" dirty="0">
                <a:solidFill>
                  <a:srgbClr val="2C3E50"/>
                </a:solidFill>
                <a:effectLst/>
                <a:latin typeface="Calibri" panose="020F0502020204030204" pitchFamily="34" charset="0"/>
                <a:ea typeface="Calibri" panose="020F0502020204030204" pitchFamily="34" charset="0"/>
                <a:cs typeface="Calibri" panose="020F0502020204030204" pitchFamily="34" charset="0"/>
              </a:rPr>
              <a:t>www.proquest.com. (n.d.). </a:t>
            </a:r>
            <a:r>
              <a:rPr lang="en-GB" sz="1800" i="1" kern="100" dirty="0">
                <a:solidFill>
                  <a:srgbClr val="2C3E50"/>
                </a:solidFill>
                <a:effectLst/>
                <a:latin typeface="Calibri" panose="020F0502020204030204" pitchFamily="34" charset="0"/>
                <a:ea typeface="Calibri" panose="020F0502020204030204" pitchFamily="34" charset="0"/>
                <a:cs typeface="Calibri" panose="020F0502020204030204" pitchFamily="34" charset="0"/>
              </a:rPr>
              <a:t>Conrad and Waldorf launch online magazines - ProQuest</a:t>
            </a:r>
            <a:r>
              <a:rPr lang="en-GB" sz="1800" kern="100" dirty="0">
                <a:solidFill>
                  <a:srgbClr val="2C3E50"/>
                </a:solidFill>
                <a:effectLst/>
                <a:latin typeface="Calibri" panose="020F0502020204030204" pitchFamily="34" charset="0"/>
                <a:ea typeface="Calibri" panose="020F0502020204030204" pitchFamily="34" charset="0"/>
                <a:cs typeface="Calibri" panose="020F0502020204030204" pitchFamily="34" charset="0"/>
              </a:rPr>
              <a:t>. [online] Available at: https://www.proquest.com/docview/1434868663?parentSessionId=%2FCG%2BIp%2FCkaHIfAFNAHfi%2F%2FSFEbSssbKB9XZv%2FC1ue2c%3D&amp;pq-origsite=primo&amp;accountid=130472 [Accessed 5 Feb. 2023].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kern="100" dirty="0">
                <a:solidFill>
                  <a:srgbClr val="2C3E50"/>
                </a:solidFill>
                <a:effectLst/>
                <a:latin typeface="Calibri" panose="020F0502020204030204" pitchFamily="34" charset="0"/>
                <a:ea typeface="Calibri" panose="020F0502020204030204" pitchFamily="34" charset="0"/>
                <a:cs typeface="Calibri" panose="020F0502020204030204" pitchFamily="34" charset="0"/>
              </a:rPr>
              <a:t>www.proquest.com. (n.d.). </a:t>
            </a:r>
            <a:r>
              <a:rPr lang="en-GB" sz="1800" i="1" kern="100" dirty="0">
                <a:solidFill>
                  <a:srgbClr val="2C3E50"/>
                </a:solidFill>
                <a:effectLst/>
                <a:latin typeface="Calibri" panose="020F0502020204030204" pitchFamily="34" charset="0"/>
                <a:ea typeface="Calibri" panose="020F0502020204030204" pitchFamily="34" charset="0"/>
                <a:cs typeface="Calibri" panose="020F0502020204030204" pitchFamily="34" charset="0"/>
              </a:rPr>
              <a:t>Hilton Introduces Mobile Room Keys - ProQuest</a:t>
            </a:r>
            <a:r>
              <a:rPr lang="en-GB" sz="1800" kern="100" dirty="0">
                <a:solidFill>
                  <a:srgbClr val="2C3E50"/>
                </a:solidFill>
                <a:effectLst/>
                <a:latin typeface="Calibri" panose="020F0502020204030204" pitchFamily="34" charset="0"/>
                <a:ea typeface="Calibri" panose="020F0502020204030204" pitchFamily="34" charset="0"/>
                <a:cs typeface="Calibri" panose="020F0502020204030204" pitchFamily="34" charset="0"/>
              </a:rPr>
              <a:t>. [online] Available at: https://www.proquest.com/docview/1714478006?parentSessionId=yrRDsWAP2CBKwTIG7ML7KgU9QmCTUyzK1FFcfaZkcC4%3D&amp;pq-origsite=primo&amp;accountid=130472 [Accessed 5 Feb. 2023].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671005139"/>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emplate>Retrospect</Template>
  <TotalTime>885</TotalTime>
  <Words>1430</Words>
  <Application>Microsoft Office PowerPoint</Application>
  <PresentationFormat>Widescreen</PresentationFormat>
  <Paragraphs>61</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 Black</vt:lpstr>
      <vt:lpstr>Calibri</vt:lpstr>
      <vt:lpstr>Calibri Light</vt:lpstr>
      <vt:lpstr>Source Sans Pro</vt:lpstr>
      <vt:lpstr>Times New Roman</vt:lpstr>
      <vt:lpstr>Retrospect</vt:lpstr>
      <vt:lpstr>Hospitality And Guest Services  Name: Julquife Ahmed Student ID: 2209480 Module: BMIH4003 Lecturer: Muhammad Cassamo</vt:lpstr>
      <vt:lpstr>Table Of Contents </vt:lpstr>
      <vt:lpstr>Introduction</vt:lpstr>
      <vt:lpstr>Waldorf Astoria Hotels and Resorts </vt:lpstr>
      <vt:lpstr>Waldorf Astoria hotels And Resorts Main Consumers </vt:lpstr>
      <vt:lpstr>Guest Services And Facilities </vt:lpstr>
      <vt:lpstr>Roles And Functions Of Guest Services</vt:lpstr>
      <vt:lpstr>Importance Of Hospitality </vt:lpstr>
      <vt:lpstr>Conclusion </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Hospitality And Guest Services  Name: Julquife Ahmed Student ID: 2209480 Module: BMIH4003 Lecturer: Muhammad Cassamo</dc:title>
  <dc:creator>julquife ahmed</dc:creator>
  <cp:lastModifiedBy>julquife ahmed</cp:lastModifiedBy>
  <cp:revision>10</cp:revision>
  <dcterms:created xsi:type="dcterms:W3CDTF">2023-02-05T19:42:47Z</dcterms:created>
  <dcterms:modified xsi:type="dcterms:W3CDTF">2023-02-09T18:53:24Z</dcterms:modified>
</cp:coreProperties>
</file>