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76" r:id="rId2"/>
    <p:sldId id="257" r:id="rId3"/>
    <p:sldId id="259" r:id="rId4"/>
    <p:sldId id="260" r:id="rId5"/>
    <p:sldId id="261" r:id="rId6"/>
    <p:sldId id="262" r:id="rId7"/>
    <p:sldId id="264" r:id="rId8"/>
    <p:sldId id="266" r:id="rId9"/>
    <p:sldId id="268" r:id="rId10"/>
    <p:sldId id="270" r:id="rId11"/>
    <p:sldId id="269" r:id="rId12"/>
    <p:sldId id="272" r:id="rId13"/>
    <p:sldId id="273" r:id="rId14"/>
    <p:sldId id="274" r:id="rId15"/>
    <p:sldId id="275" r:id="rId16"/>
  </p:sldIdLst>
  <p:sldSz cx="18288000" cy="10287000"/>
  <p:notesSz cx="6858000" cy="9144000"/>
  <p:embeddedFontLst>
    <p:embeddedFont>
      <p:font typeface="Canva Sans Bold"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1AE691-481B-4116-892B-B7EB840CC490}" v="22" dt="2026-03-19T16:41:00.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0466" autoAdjust="0"/>
  </p:normalViewPr>
  <p:slideViewPr>
    <p:cSldViewPr>
      <p:cViewPr varScale="1">
        <p:scale>
          <a:sx n="63" d="100"/>
          <a:sy n="63" d="100"/>
        </p:scale>
        <p:origin x="22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oodwin Gulampingo Zigona (2425307)" userId="b4f129eb-9ac5-4fa1-8bc7-3aad67d85220" providerId="ADAL" clId="{8FB748D5-BAFF-447D-A382-9B0D0F535C7F}"/>
    <pc:docChg chg="modSld">
      <pc:chgData name="Goodwin Gulampingo Zigona (2425307)" userId="b4f129eb-9ac5-4fa1-8bc7-3aad67d85220" providerId="ADAL" clId="{8FB748D5-BAFF-447D-A382-9B0D0F535C7F}" dt="2026-03-19T16:41:00.274" v="22"/>
      <pc:docMkLst>
        <pc:docMk/>
      </pc:docMkLst>
      <pc:sldChg chg="addSp delSp modSp modTransition modAnim">
        <pc:chgData name="Goodwin Gulampingo Zigona (2425307)" userId="b4f129eb-9ac5-4fa1-8bc7-3aad67d85220" providerId="ADAL" clId="{8FB748D5-BAFF-447D-A382-9B0D0F535C7F}" dt="2026-03-19T16:06:13.326" v="8"/>
        <pc:sldMkLst>
          <pc:docMk/>
          <pc:sldMk cId="0" sldId="257"/>
        </pc:sldMkLst>
        <pc:picChg chg="add del mod">
          <ac:chgData name="Goodwin Gulampingo Zigona (2425307)" userId="b4f129eb-9ac5-4fa1-8bc7-3aad67d85220" providerId="ADAL" clId="{8FB748D5-BAFF-447D-A382-9B0D0F535C7F}" dt="2026-03-19T16:01:04.543" v="7"/>
          <ac:picMkLst>
            <pc:docMk/>
            <pc:sldMk cId="0" sldId="257"/>
            <ac:picMk id="14" creationId="{8E003F5C-B55A-0A0D-EF19-1FF6A39B546D}"/>
          </ac:picMkLst>
        </pc:picChg>
        <pc:picChg chg="add mod">
          <ac:chgData name="Goodwin Gulampingo Zigona (2425307)" userId="b4f129eb-9ac5-4fa1-8bc7-3aad67d85220" providerId="ADAL" clId="{8FB748D5-BAFF-447D-A382-9B0D0F535C7F}" dt="2026-03-19T16:06:13.326" v="8"/>
          <ac:picMkLst>
            <pc:docMk/>
            <pc:sldMk cId="0" sldId="257"/>
            <ac:picMk id="22" creationId="{016AFC00-15E3-8346-23B8-5FBC1239B8BC}"/>
          </ac:picMkLst>
        </pc:picChg>
      </pc:sldChg>
      <pc:sldChg chg="addSp delSp modSp modTransition modAnim">
        <pc:chgData name="Goodwin Gulampingo Zigona (2425307)" userId="b4f129eb-9ac5-4fa1-8bc7-3aad67d85220" providerId="ADAL" clId="{8FB748D5-BAFF-447D-A382-9B0D0F535C7F}" dt="2026-03-19T16:17:27.130" v="11"/>
        <pc:sldMkLst>
          <pc:docMk/>
          <pc:sldMk cId="0" sldId="259"/>
        </pc:sldMkLst>
        <pc:picChg chg="add del mod">
          <ac:chgData name="Goodwin Gulampingo Zigona (2425307)" userId="b4f129eb-9ac5-4fa1-8bc7-3aad67d85220" providerId="ADAL" clId="{8FB748D5-BAFF-447D-A382-9B0D0F535C7F}" dt="2026-03-19T16:14:57.027" v="10"/>
          <ac:picMkLst>
            <pc:docMk/>
            <pc:sldMk cId="0" sldId="259"/>
            <ac:picMk id="11" creationId="{CCCCCEF5-AEB6-00AA-95C1-6F1BBC02A31B}"/>
          </ac:picMkLst>
        </pc:picChg>
        <pc:picChg chg="add mod">
          <ac:chgData name="Goodwin Gulampingo Zigona (2425307)" userId="b4f129eb-9ac5-4fa1-8bc7-3aad67d85220" providerId="ADAL" clId="{8FB748D5-BAFF-447D-A382-9B0D0F535C7F}" dt="2026-03-19T16:17:27.130" v="11"/>
          <ac:picMkLst>
            <pc:docMk/>
            <pc:sldMk cId="0" sldId="259"/>
            <ac:picMk id="30" creationId="{F2D5D7F0-0410-0355-6470-ED83E09D5084}"/>
          </ac:picMkLst>
        </pc:picChg>
      </pc:sldChg>
      <pc:sldChg chg="addSp modSp modTransition">
        <pc:chgData name="Goodwin Gulampingo Zigona (2425307)" userId="b4f129eb-9ac5-4fa1-8bc7-3aad67d85220" providerId="ADAL" clId="{8FB748D5-BAFF-447D-A382-9B0D0F535C7F}" dt="2026-03-19T16:20:02.844" v="12"/>
        <pc:sldMkLst>
          <pc:docMk/>
          <pc:sldMk cId="0" sldId="260"/>
        </pc:sldMkLst>
        <pc:picChg chg="add mod">
          <ac:chgData name="Goodwin Gulampingo Zigona (2425307)" userId="b4f129eb-9ac5-4fa1-8bc7-3aad67d85220" providerId="ADAL" clId="{8FB748D5-BAFF-447D-A382-9B0D0F535C7F}" dt="2026-03-19T16:20:02.844" v="12"/>
          <ac:picMkLst>
            <pc:docMk/>
            <pc:sldMk cId="0" sldId="260"/>
            <ac:picMk id="18" creationId="{9425A0BA-B9BB-D8FB-B359-7529DFB2FF6A}"/>
          </ac:picMkLst>
        </pc:picChg>
      </pc:sldChg>
      <pc:sldChg chg="addSp modSp modTransition">
        <pc:chgData name="Goodwin Gulampingo Zigona (2425307)" userId="b4f129eb-9ac5-4fa1-8bc7-3aad67d85220" providerId="ADAL" clId="{8FB748D5-BAFF-447D-A382-9B0D0F535C7F}" dt="2026-03-19T16:24:16.215" v="13"/>
        <pc:sldMkLst>
          <pc:docMk/>
          <pc:sldMk cId="0" sldId="261"/>
        </pc:sldMkLst>
        <pc:picChg chg="add mod">
          <ac:chgData name="Goodwin Gulampingo Zigona (2425307)" userId="b4f129eb-9ac5-4fa1-8bc7-3aad67d85220" providerId="ADAL" clId="{8FB748D5-BAFF-447D-A382-9B0D0F535C7F}" dt="2026-03-19T16:24:16.215" v="13"/>
          <ac:picMkLst>
            <pc:docMk/>
            <pc:sldMk cId="0" sldId="261"/>
            <ac:picMk id="14" creationId="{828969B3-901A-E2DA-62CC-7E956B8F0B37}"/>
          </ac:picMkLst>
        </pc:picChg>
      </pc:sldChg>
      <pc:sldChg chg="addSp modSp modTransition">
        <pc:chgData name="Goodwin Gulampingo Zigona (2425307)" userId="b4f129eb-9ac5-4fa1-8bc7-3aad67d85220" providerId="ADAL" clId="{8FB748D5-BAFF-447D-A382-9B0D0F535C7F}" dt="2026-03-19T16:26:28.132" v="14"/>
        <pc:sldMkLst>
          <pc:docMk/>
          <pc:sldMk cId="0" sldId="262"/>
        </pc:sldMkLst>
        <pc:picChg chg="add mod">
          <ac:chgData name="Goodwin Gulampingo Zigona (2425307)" userId="b4f129eb-9ac5-4fa1-8bc7-3aad67d85220" providerId="ADAL" clId="{8FB748D5-BAFF-447D-A382-9B0D0F535C7F}" dt="2026-03-19T16:26:28.132" v="14"/>
          <ac:picMkLst>
            <pc:docMk/>
            <pc:sldMk cId="0" sldId="262"/>
            <ac:picMk id="7" creationId="{A9D7F08B-D075-EB23-DB22-F48B974D5EC2}"/>
          </ac:picMkLst>
        </pc:picChg>
      </pc:sldChg>
      <pc:sldChg chg="addSp modSp modTransition">
        <pc:chgData name="Goodwin Gulampingo Zigona (2425307)" userId="b4f129eb-9ac5-4fa1-8bc7-3aad67d85220" providerId="ADAL" clId="{8FB748D5-BAFF-447D-A382-9B0D0F535C7F}" dt="2026-03-19T16:28:56.985" v="15"/>
        <pc:sldMkLst>
          <pc:docMk/>
          <pc:sldMk cId="0" sldId="264"/>
        </pc:sldMkLst>
        <pc:picChg chg="add mod">
          <ac:chgData name="Goodwin Gulampingo Zigona (2425307)" userId="b4f129eb-9ac5-4fa1-8bc7-3aad67d85220" providerId="ADAL" clId="{8FB748D5-BAFF-447D-A382-9B0D0F535C7F}" dt="2026-03-19T16:28:56.985" v="15"/>
          <ac:picMkLst>
            <pc:docMk/>
            <pc:sldMk cId="0" sldId="264"/>
            <ac:picMk id="8" creationId="{41BCB6DF-EE7B-88AC-0AB3-92B94117FEE1}"/>
          </ac:picMkLst>
        </pc:picChg>
      </pc:sldChg>
      <pc:sldChg chg="addSp modSp modTransition">
        <pc:chgData name="Goodwin Gulampingo Zigona (2425307)" userId="b4f129eb-9ac5-4fa1-8bc7-3aad67d85220" providerId="ADAL" clId="{8FB748D5-BAFF-447D-A382-9B0D0F535C7F}" dt="2026-03-19T16:30:53.664" v="16"/>
        <pc:sldMkLst>
          <pc:docMk/>
          <pc:sldMk cId="0" sldId="266"/>
        </pc:sldMkLst>
        <pc:picChg chg="add mod">
          <ac:chgData name="Goodwin Gulampingo Zigona (2425307)" userId="b4f129eb-9ac5-4fa1-8bc7-3aad67d85220" providerId="ADAL" clId="{8FB748D5-BAFF-447D-A382-9B0D0F535C7F}" dt="2026-03-19T16:30:53.664" v="16"/>
          <ac:picMkLst>
            <pc:docMk/>
            <pc:sldMk cId="0" sldId="266"/>
            <ac:picMk id="11" creationId="{41A9C72C-0CFF-D050-B909-1DE4C71FBA93}"/>
          </ac:picMkLst>
        </pc:picChg>
      </pc:sldChg>
      <pc:sldChg chg="addSp modSp modTransition">
        <pc:chgData name="Goodwin Gulampingo Zigona (2425307)" userId="b4f129eb-9ac5-4fa1-8bc7-3aad67d85220" providerId="ADAL" clId="{8FB748D5-BAFF-447D-A382-9B0D0F535C7F}" dt="2026-03-19T16:34:23.682" v="17"/>
        <pc:sldMkLst>
          <pc:docMk/>
          <pc:sldMk cId="0" sldId="268"/>
        </pc:sldMkLst>
        <pc:picChg chg="add mod">
          <ac:chgData name="Goodwin Gulampingo Zigona (2425307)" userId="b4f129eb-9ac5-4fa1-8bc7-3aad67d85220" providerId="ADAL" clId="{8FB748D5-BAFF-447D-A382-9B0D0F535C7F}" dt="2026-03-19T16:34:23.682" v="17"/>
          <ac:picMkLst>
            <pc:docMk/>
            <pc:sldMk cId="0" sldId="268"/>
            <ac:picMk id="13" creationId="{8963DF02-9A1D-BAF0-E62B-1AFB48777280}"/>
          </ac:picMkLst>
        </pc:picChg>
      </pc:sldChg>
      <pc:sldChg chg="addSp modSp modTransition">
        <pc:chgData name="Goodwin Gulampingo Zigona (2425307)" userId="b4f129eb-9ac5-4fa1-8bc7-3aad67d85220" providerId="ADAL" clId="{8FB748D5-BAFF-447D-A382-9B0D0F535C7F}" dt="2026-03-19T16:37:17.446" v="19"/>
        <pc:sldMkLst>
          <pc:docMk/>
          <pc:sldMk cId="0" sldId="269"/>
        </pc:sldMkLst>
        <pc:picChg chg="add mod">
          <ac:chgData name="Goodwin Gulampingo Zigona (2425307)" userId="b4f129eb-9ac5-4fa1-8bc7-3aad67d85220" providerId="ADAL" clId="{8FB748D5-BAFF-447D-A382-9B0D0F535C7F}" dt="2026-03-19T16:37:17.446" v="19"/>
          <ac:picMkLst>
            <pc:docMk/>
            <pc:sldMk cId="0" sldId="269"/>
            <ac:picMk id="8" creationId="{9B8A0641-D4A7-66CF-C181-97176B07FFA5}"/>
          </ac:picMkLst>
        </pc:picChg>
      </pc:sldChg>
      <pc:sldChg chg="addSp modSp modTransition">
        <pc:chgData name="Goodwin Gulampingo Zigona (2425307)" userId="b4f129eb-9ac5-4fa1-8bc7-3aad67d85220" providerId="ADAL" clId="{8FB748D5-BAFF-447D-A382-9B0D0F535C7F}" dt="2026-03-19T16:36:11.965" v="18"/>
        <pc:sldMkLst>
          <pc:docMk/>
          <pc:sldMk cId="0" sldId="270"/>
        </pc:sldMkLst>
        <pc:picChg chg="add mod">
          <ac:chgData name="Goodwin Gulampingo Zigona (2425307)" userId="b4f129eb-9ac5-4fa1-8bc7-3aad67d85220" providerId="ADAL" clId="{8FB748D5-BAFF-447D-A382-9B0D0F535C7F}" dt="2026-03-19T16:36:11.965" v="18"/>
          <ac:picMkLst>
            <pc:docMk/>
            <pc:sldMk cId="0" sldId="270"/>
            <ac:picMk id="8" creationId="{B2640C2F-9179-C6F2-8136-6CA7BCFD2F7E}"/>
          </ac:picMkLst>
        </pc:picChg>
      </pc:sldChg>
      <pc:sldChg chg="addSp modSp modTransition">
        <pc:chgData name="Goodwin Gulampingo Zigona (2425307)" userId="b4f129eb-9ac5-4fa1-8bc7-3aad67d85220" providerId="ADAL" clId="{8FB748D5-BAFF-447D-A382-9B0D0F535C7F}" dt="2026-03-19T16:38:28.187" v="20"/>
        <pc:sldMkLst>
          <pc:docMk/>
          <pc:sldMk cId="0" sldId="272"/>
        </pc:sldMkLst>
        <pc:picChg chg="add mod">
          <ac:chgData name="Goodwin Gulampingo Zigona (2425307)" userId="b4f129eb-9ac5-4fa1-8bc7-3aad67d85220" providerId="ADAL" clId="{8FB748D5-BAFF-447D-A382-9B0D0F535C7F}" dt="2026-03-19T16:38:28.187" v="20"/>
          <ac:picMkLst>
            <pc:docMk/>
            <pc:sldMk cId="0" sldId="272"/>
            <ac:picMk id="6" creationId="{BFC531C0-6BA2-B2D0-24F5-84B929BE2267}"/>
          </ac:picMkLst>
        </pc:picChg>
      </pc:sldChg>
      <pc:sldChg chg="addSp modSp modTransition">
        <pc:chgData name="Goodwin Gulampingo Zigona (2425307)" userId="b4f129eb-9ac5-4fa1-8bc7-3aad67d85220" providerId="ADAL" clId="{8FB748D5-BAFF-447D-A382-9B0D0F535C7F}" dt="2026-03-19T16:39:22.107" v="21"/>
        <pc:sldMkLst>
          <pc:docMk/>
          <pc:sldMk cId="0" sldId="273"/>
        </pc:sldMkLst>
        <pc:picChg chg="add mod">
          <ac:chgData name="Goodwin Gulampingo Zigona (2425307)" userId="b4f129eb-9ac5-4fa1-8bc7-3aad67d85220" providerId="ADAL" clId="{8FB748D5-BAFF-447D-A382-9B0D0F535C7F}" dt="2026-03-19T16:39:22.107" v="21"/>
          <ac:picMkLst>
            <pc:docMk/>
            <pc:sldMk cId="0" sldId="273"/>
            <ac:picMk id="9" creationId="{C80D66EF-0B0A-DFB5-99FD-346E68960F36}"/>
          </ac:picMkLst>
        </pc:picChg>
      </pc:sldChg>
      <pc:sldChg chg="addSp modSp modTransition">
        <pc:chgData name="Goodwin Gulampingo Zigona (2425307)" userId="b4f129eb-9ac5-4fa1-8bc7-3aad67d85220" providerId="ADAL" clId="{8FB748D5-BAFF-447D-A382-9B0D0F535C7F}" dt="2026-03-19T16:41:00.274" v="22"/>
        <pc:sldMkLst>
          <pc:docMk/>
          <pc:sldMk cId="0" sldId="274"/>
        </pc:sldMkLst>
        <pc:picChg chg="add mod">
          <ac:chgData name="Goodwin Gulampingo Zigona (2425307)" userId="b4f129eb-9ac5-4fa1-8bc7-3aad67d85220" providerId="ADAL" clId="{8FB748D5-BAFF-447D-A382-9B0D0F535C7F}" dt="2026-03-19T16:41:00.274" v="22"/>
          <ac:picMkLst>
            <pc:docMk/>
            <pc:sldMk cId="0" sldId="274"/>
            <ac:picMk id="8" creationId="{EC5B1204-9266-179C-F8C9-E8B7EC23FD60}"/>
          </ac:picMkLst>
        </pc:picChg>
      </pc:sldChg>
      <pc:sldChg chg="modTransition">
        <pc:chgData name="Goodwin Gulampingo Zigona (2425307)" userId="b4f129eb-9ac5-4fa1-8bc7-3aad67d85220" providerId="ADAL" clId="{8FB748D5-BAFF-447D-A382-9B0D0F535C7F}" dt="2026-03-19T15:40:45.288" v="4"/>
        <pc:sldMkLst>
          <pc:docMk/>
          <pc:sldMk cId="0" sldId="275"/>
        </pc:sldMkLst>
      </pc:sldChg>
      <pc:sldChg chg="addSp delSp modSp mod modTransition modAnim">
        <pc:chgData name="Goodwin Gulampingo Zigona (2425307)" userId="b4f129eb-9ac5-4fa1-8bc7-3aad67d85220" providerId="ADAL" clId="{8FB748D5-BAFF-447D-A382-9B0D0F535C7F}" dt="2026-03-19T15:54:37.747" v="5"/>
        <pc:sldMkLst>
          <pc:docMk/>
          <pc:sldMk cId="3628198508" sldId="276"/>
        </pc:sldMkLst>
        <pc:picChg chg="add del mod">
          <ac:chgData name="Goodwin Gulampingo Zigona (2425307)" userId="b4f129eb-9ac5-4fa1-8bc7-3aad67d85220" providerId="ADAL" clId="{8FB748D5-BAFF-447D-A382-9B0D0F535C7F}" dt="2026-03-19T15:40:32.782" v="2"/>
          <ac:picMkLst>
            <pc:docMk/>
            <pc:sldMk cId="3628198508" sldId="276"/>
            <ac:picMk id="6" creationId="{72D97091-7FB0-E17B-2224-5F9560282EA9}"/>
          </ac:picMkLst>
        </pc:picChg>
        <pc:picChg chg="add del mod ord">
          <ac:chgData name="Goodwin Gulampingo Zigona (2425307)" userId="b4f129eb-9ac5-4fa1-8bc7-3aad67d85220" providerId="ADAL" clId="{8FB748D5-BAFF-447D-A382-9B0D0F535C7F}" dt="2026-03-19T15:40:40.300" v="3"/>
          <ac:picMkLst>
            <pc:docMk/>
            <pc:sldMk cId="3628198508" sldId="276"/>
            <ac:picMk id="9" creationId="{F75ADBAA-E2F5-A79F-DEA1-DAA6502ACE83}"/>
          </ac:picMkLst>
        </pc:picChg>
        <pc:picChg chg="add del mod">
          <ac:chgData name="Goodwin Gulampingo Zigona (2425307)" userId="b4f129eb-9ac5-4fa1-8bc7-3aad67d85220" providerId="ADAL" clId="{8FB748D5-BAFF-447D-A382-9B0D0F535C7F}" dt="2026-03-19T15:40:45.288" v="4"/>
          <ac:picMkLst>
            <pc:docMk/>
            <pc:sldMk cId="3628198508" sldId="276"/>
            <ac:picMk id="10" creationId="{AC6A7D26-DF30-2F36-D4AE-E167C5B4D2C9}"/>
          </ac:picMkLst>
        </pc:picChg>
        <pc:picChg chg="add mod">
          <ac:chgData name="Goodwin Gulampingo Zigona (2425307)" userId="b4f129eb-9ac5-4fa1-8bc7-3aad67d85220" providerId="ADAL" clId="{8FB748D5-BAFF-447D-A382-9B0D0F535C7F}" dt="2026-03-19T15:54:37.747" v="5"/>
          <ac:picMkLst>
            <pc:docMk/>
            <pc:sldMk cId="3628198508" sldId="276"/>
            <ac:picMk id="14" creationId="{BC62E711-E2CE-6405-1023-70ED87FC3CF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09776D-D140-48A5-81AD-31AABFFAA342}" type="datetimeFigureOut">
              <a:rPr lang="en-US" smtClean="0"/>
              <a:pPr/>
              <a:t>3/19/2026</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BD263CA-B9F7-44BA-8386-18AA346F8FEE}"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For the presentation, the chosen current leading health issue in the UK is chronic respiratory diseases that are asthma. The presentation discusses the anatomy and physiology of two body systems, which are affected by asthma like respiratory and cardiovascular systems. The current presentation will also include the functioning of both systems so that a care plan can be developed.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Together, these are explaining manner in which the body is built (anatomy) and the manner in which the body functions to maintain life (physiology). </a:t>
            </a:r>
            <a:endParaRPr lang="en-IN"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She is not able to perform basic or daily activities due to her severe condition and is under diagnosis with cardiovascular disease as well. Mrs. Taylor was a school teacher and is currently living with her husband, who was a mining worker in Manchester, UK.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These are the issues that could significantly cause morbidity and mortality with Chronic Obstructive Pulmonary Disease (COPD), asthma, and occupational lung disease.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BD263CA-B9F7-44BA-8386-18AA346F8FEE}" type="slidenum">
              <a:rPr lang="en-IN" smtClean="0"/>
              <a:pPr/>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respiration is divided into external and internal one which is a very important part of the process. Internal is gas exchange between blood and tissue, and external is gas exchange from lungs to blood.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cardiovascular system is linked with asthma, which is the chosen health condition that could be studied through its anatomy and physiology.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BD263CA-B9F7-44BA-8386-18AA346F8FEE}" type="slidenum">
              <a:rPr lang="en-IN" smtClean="0"/>
              <a:pPr/>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Asthma is a chronic disease which is affecting functioning of the whole body, including the highest risk to the cardiovascular system. The respiratory system enables the exchange of gas, and the cardiovascular system helps in pumping out the blood throughout the body.</a:t>
            </a:r>
            <a:endParaRPr lang="en-IN"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is due to the fact that there is an increased risk in promoting systemic inflammation leading to hypertension within the body and damaging artery. There is chronic inflammation from asthma, which effectively contributes within build-up of plaque in arteries and increases the risk of clots. Then it will be having strain on the heart during attacks by reducing the oxygen level within the body and increasing forces breathing as well. There is also hypertension among asthma patients, where they will be developing higher blood pressure and a combination of asthma and CVD.</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BD263CA-B9F7-44BA-8386-18AA346F8FEE}" type="slidenum">
              <a:rPr lang="en-IN" smtClean="0"/>
              <a:pPr/>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Asthma affects the respiratory system by causing inflammation that is triggered by allergens or irritants like smoking. Asthma is a long-term condition that largely affects the respiratory system by inflammation of the airways and encountering irritants. There are 5.4 million people in the UK who are living with asthma, which is affecting their daily lives and exposing them to particles. This inflammation will lead to sensitiveness of the airways and make them more prone to dust, air, or pollen in the environment. There is also constriction of bronchial tubes, which occurs due to muscle tightening around them, making it difficult for air to pass.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routine data is collected in health and social care which could be use in presenting patient’s plan. This is the kind of plan that provides holistic care to patient especially those suffering from long-term chronic diseases or disorders. Mrs. Taylor has been suffering from asthma for 7 years, due to which she is facing difficulty in doing daily activities. Due to her condition, she is not able to perform activities like doing household chores, walking, or using the staircase on a daily basis. She was </a:t>
            </a:r>
            <a:r>
              <a:rPr lang="en-GB" sz="1200" kern="1200" dirty="0" err="1">
                <a:solidFill>
                  <a:schemeClr val="tx1"/>
                </a:solidFill>
                <a:latin typeface="+mn-lt"/>
                <a:ea typeface="+mn-ea"/>
                <a:cs typeface="+mn-cs"/>
              </a:rPr>
              <a:t>vaping</a:t>
            </a:r>
            <a:r>
              <a:rPr lang="en-GB" sz="1200" kern="1200" dirty="0">
                <a:solidFill>
                  <a:schemeClr val="tx1"/>
                </a:solidFill>
                <a:latin typeface="+mn-lt"/>
                <a:ea typeface="+mn-ea"/>
                <a:cs typeface="+mn-cs"/>
              </a:rPr>
              <a:t> from 2021 to 2023, due to which her condition worsened and contributed to cardiovascular disease as well.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Active smoking or </a:t>
            </a:r>
            <a:r>
              <a:rPr lang="en-GB" sz="1200" kern="1200" dirty="0" err="1">
                <a:solidFill>
                  <a:schemeClr val="tx1"/>
                </a:solidFill>
                <a:latin typeface="+mn-lt"/>
                <a:ea typeface="+mn-ea"/>
                <a:cs typeface="+mn-cs"/>
              </a:rPr>
              <a:t>vaping</a:t>
            </a:r>
            <a:r>
              <a:rPr lang="en-GB" sz="1200" kern="1200" dirty="0">
                <a:solidFill>
                  <a:schemeClr val="tx1"/>
                </a:solidFill>
                <a:latin typeface="+mn-lt"/>
                <a:ea typeface="+mn-ea"/>
                <a:cs typeface="+mn-cs"/>
              </a:rPr>
              <a:t> directly irritates the airways, increasing inflammation and reducing the effectiveness of controlled medications. The use of gas stoves, poor ventilation, scented candles, and air fresheners will contribute to creating inflamed airways.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 From the care plan, it could be mentioned that there is a need for addressing certain problems, including breathlessness, limited mobility, cardiovascular risk, and lifestyle management for Mrs. Taylor. This will be helpful for her to lower the risk of asthma attacks, difficulty in taking breath, and cardiac complications as well.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11</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normalizeH="0" baseline="0" dirty="0">
                <a:ln>
                  <a:noFill/>
                </a:ln>
                <a:solidFill>
                  <a:schemeClr val="tx1"/>
                </a:solidFill>
                <a:effectLst/>
                <a:latin typeface="+mn-lt"/>
                <a:ea typeface="Book Antiqua" pitchFamily="18" charset="0"/>
                <a:cs typeface="Times New Roman" pitchFamily="18" charset="0"/>
              </a:rPr>
              <a:t>For Mrs. Taylor, there will be an action plan which will involve recommendations for care routine, monitoring, care planning, communication, and ethical consideration as well.</a:t>
            </a:r>
            <a:r>
              <a:rPr kumimoji="0" lang="en-GB" sz="1800" b="0" i="0" u="none" strike="noStrike" kern="1200" cap="none" normalizeH="0" baseline="0" dirty="0">
                <a:ln>
                  <a:noFill/>
                </a:ln>
                <a:solidFill>
                  <a:schemeClr val="tx1"/>
                </a:solidFill>
                <a:effectLst/>
                <a:latin typeface="+mn-lt"/>
                <a:ea typeface="+mn-ea"/>
                <a:cs typeface="Arial" pitchFamily="34" charset="0"/>
              </a:rPr>
              <a:t> </a:t>
            </a:r>
            <a:r>
              <a:rPr lang="en-GB" sz="1200" kern="1200" dirty="0">
                <a:solidFill>
                  <a:schemeClr val="tx1"/>
                </a:solidFill>
                <a:latin typeface="+mn-lt"/>
                <a:ea typeface="+mn-ea"/>
                <a:cs typeface="+mn-cs"/>
              </a:rPr>
              <a:t>The above action plan will cover three main areas so that recommendation could be provided to Mrs. Taylor, which helps into improving her health. Since she has been suffering from asthma for the past 7 years, it will be important to look at asthma and cardiovascular problems also.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12</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Both NHS and NICE guidelines must be followed together, which will be effective for Mrs. Taylor in overcoming the issue by following the regulations.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13</a:t>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 is also concluded that the main risk factors for patients suffering from asthma involve smoking, </a:t>
            </a:r>
            <a:r>
              <a:rPr lang="en-GB" sz="1200" kern="1200" dirty="0" err="1">
                <a:solidFill>
                  <a:schemeClr val="tx1"/>
                </a:solidFill>
                <a:latin typeface="+mn-lt"/>
                <a:ea typeface="+mn-ea"/>
                <a:cs typeface="+mn-cs"/>
              </a:rPr>
              <a:t>vaping</a:t>
            </a:r>
            <a:r>
              <a:rPr lang="en-GB" sz="1200" kern="1200" dirty="0">
                <a:solidFill>
                  <a:schemeClr val="tx1"/>
                </a:solidFill>
                <a:latin typeface="+mn-lt"/>
                <a:ea typeface="+mn-ea"/>
                <a:cs typeface="+mn-cs"/>
              </a:rPr>
              <a:t>, and indoor or outdoor air pollution. The person lives in such conditions, there will be a greater risk of damage to the airways and breathing system.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14</a:t>
            </a:fld>
            <a:endParaRPr lang="en-I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BD263CA-B9F7-44BA-8386-18AA346F8FEE}" type="slidenum">
              <a:rPr lang="en-IN" smtClean="0"/>
              <a:pPr/>
              <a:t>15</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4.png"/><Relationship Id="rId12"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11" Type="http://schemas.openxmlformats.org/officeDocument/2006/relationships/image" Target="../media/image8.svg"/><Relationship Id="rId5" Type="http://schemas.openxmlformats.org/officeDocument/2006/relationships/image" Target="../media/image2.jpeg"/><Relationship Id="rId10" Type="http://schemas.openxmlformats.org/officeDocument/2006/relationships/image" Target="../media/image7.png"/><Relationship Id="rId4" Type="http://schemas.openxmlformats.org/officeDocument/2006/relationships/notesSlide" Target="../notesSlides/notesSlide1.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7.png"/><Relationship Id="rId12"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2.jpeg"/><Relationship Id="rId10" Type="http://schemas.openxmlformats.org/officeDocument/2006/relationships/image" Target="../media/image10.svg"/><Relationship Id="rId4" Type="http://schemas.openxmlformats.org/officeDocument/2006/relationships/notesSlide" Target="../notesSlides/notesSlide2.xml"/><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2.jpeg"/><Relationship Id="rId10" Type="http://schemas.openxmlformats.org/officeDocument/2006/relationships/image" Target="../media/image1.png"/><Relationship Id="rId4" Type="http://schemas.openxmlformats.org/officeDocument/2006/relationships/notesSlide" Target="../notesSlides/notesSlide3.xml"/><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7.png"/><Relationship Id="rId3" Type="http://schemas.openxmlformats.org/officeDocument/2006/relationships/slideLayout" Target="../slideLayouts/slideLayout7.xml"/><Relationship Id="rId7" Type="http://schemas.openxmlformats.org/officeDocument/2006/relationships/image" Target="../media/image7.png"/><Relationship Id="rId12" Type="http://schemas.openxmlformats.org/officeDocument/2006/relationships/image" Target="../media/image16.svg"/><Relationship Id="rId17" Type="http://schemas.openxmlformats.org/officeDocument/2006/relationships/image" Target="../media/image1.png"/><Relationship Id="rId2" Type="http://schemas.openxmlformats.org/officeDocument/2006/relationships/audio" Target="../media/media5.m4a"/><Relationship Id="rId16" Type="http://schemas.openxmlformats.org/officeDocument/2006/relationships/image" Target="../media/image20.svg"/><Relationship Id="rId1" Type="http://schemas.microsoft.com/office/2007/relationships/media" Target="../media/media5.m4a"/><Relationship Id="rId6" Type="http://schemas.openxmlformats.org/officeDocument/2006/relationships/image" Target="../media/image6.png"/><Relationship Id="rId11" Type="http://schemas.openxmlformats.org/officeDocument/2006/relationships/image" Target="../media/image15.png"/><Relationship Id="rId5" Type="http://schemas.openxmlformats.org/officeDocument/2006/relationships/image" Target="../media/image2.jpe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notesSlide" Target="../notesSlides/notesSlide4.xml"/><Relationship Id="rId9" Type="http://schemas.openxmlformats.org/officeDocument/2006/relationships/image" Target="../media/image13.png"/><Relationship Id="rId14" Type="http://schemas.openxmlformats.org/officeDocument/2006/relationships/image" Target="../media/image18.svg"/></Relationships>
</file>

<file path=ppt/slides/_rels/slide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11" Type="http://schemas.openxmlformats.org/officeDocument/2006/relationships/image" Target="../media/image1.png"/><Relationship Id="rId5" Type="http://schemas.openxmlformats.org/officeDocument/2006/relationships/image" Target="../media/image2.jpeg"/><Relationship Id="rId10" Type="http://schemas.openxmlformats.org/officeDocument/2006/relationships/image" Target="../media/image22.png"/><Relationship Id="rId4" Type="http://schemas.openxmlformats.org/officeDocument/2006/relationships/notesSlide" Target="../notesSlides/notesSlide5.xml"/><Relationship Id="rId9" Type="http://schemas.openxmlformats.org/officeDocument/2006/relationships/image" Target="../media/image21.png"/></Relationships>
</file>

<file path=ppt/slides/_rels/slide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2.jpeg"/><Relationship Id="rId10" Type="http://schemas.openxmlformats.org/officeDocument/2006/relationships/image" Target="../media/image1.png"/><Relationship Id="rId4" Type="http://schemas.openxmlformats.org/officeDocument/2006/relationships/notesSlide" Target="../notesSlides/notesSlide6.xml"/><Relationship Id="rId9" Type="http://schemas.openxmlformats.org/officeDocument/2006/relationships/image" Target="../media/image23.png"/></Relationships>
</file>

<file path=ppt/slides/_rels/slide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image" Target="../media/image2.jpeg"/><Relationship Id="rId10" Type="http://schemas.openxmlformats.org/officeDocument/2006/relationships/image" Target="../media/image1.png"/><Relationship Id="rId4" Type="http://schemas.openxmlformats.org/officeDocument/2006/relationships/notesSlide" Target="../notesSlides/notesSlide7.xml"/><Relationship Id="rId9" Type="http://schemas.openxmlformats.org/officeDocument/2006/relationships/image" Target="../media/image24.png"/></Relationships>
</file>

<file path=ppt/slides/_rels/slide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png"/><Relationship Id="rId11" Type="http://schemas.openxmlformats.org/officeDocument/2006/relationships/image" Target="../media/image1.png"/><Relationship Id="rId5" Type="http://schemas.openxmlformats.org/officeDocument/2006/relationships/image" Target="../media/image2.jpeg"/><Relationship Id="rId10" Type="http://schemas.openxmlformats.org/officeDocument/2006/relationships/image" Target="../media/image26.svg"/><Relationship Id="rId4" Type="http://schemas.openxmlformats.org/officeDocument/2006/relationships/notesSlide" Target="../notesSlides/notesSlide8.xml"/><Relationship Id="rId9" Type="http://schemas.openxmlformats.org/officeDocument/2006/relationships/image" Target="../media/image25.png"/></Relationships>
</file>

<file path=ppt/slides/_rels/slide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6.png"/><Relationship Id="rId11" Type="http://schemas.openxmlformats.org/officeDocument/2006/relationships/image" Target="../media/image1.png"/><Relationship Id="rId5" Type="http://schemas.openxmlformats.org/officeDocument/2006/relationships/image" Target="../media/image2.jpeg"/><Relationship Id="rId10" Type="http://schemas.openxmlformats.org/officeDocument/2006/relationships/image" Target="../media/image28.svg"/><Relationship Id="rId4" Type="http://schemas.openxmlformats.org/officeDocument/2006/relationships/notesSlide" Target="../notesSlides/notesSlide9.xml"/><Relationship Id="rId9" Type="http://schemas.openxmlformats.org/officeDocument/2006/relationships/image" Target="../media/image27.png"/></Relationships>
</file>

<file path=ppt/slides/_rels/slide1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6.png"/><Relationship Id="rId5" Type="http://schemas.openxmlformats.org/officeDocument/2006/relationships/image" Target="../media/image2.jpeg"/><Relationship Id="rId4" Type="http://schemas.openxmlformats.org/officeDocument/2006/relationships/notesSlide" Target="../notesSlides/notesSlide10.xml"/><Relationship Id="rId9"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6.png"/><Relationship Id="rId5" Type="http://schemas.openxmlformats.org/officeDocument/2006/relationships/image" Target="../media/image2.jpeg"/><Relationship Id="rId10" Type="http://schemas.openxmlformats.org/officeDocument/2006/relationships/image" Target="../media/image1.png"/><Relationship Id="rId4" Type="http://schemas.openxmlformats.org/officeDocument/2006/relationships/notesSlide" Target="../notesSlides/notesSlide12.xml"/><Relationship Id="rId9" Type="http://schemas.openxmlformats.org/officeDocument/2006/relationships/image" Target="../media/image29.png"/></Relationships>
</file>

<file path=ppt/slides/_rels/slide14.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7.png"/><Relationship Id="rId12" Type="http://schemas.openxmlformats.org/officeDocument/2006/relationships/image" Target="../media/image10.sv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6.png"/><Relationship Id="rId11" Type="http://schemas.openxmlformats.org/officeDocument/2006/relationships/image" Target="../media/image9.png"/><Relationship Id="rId5" Type="http://schemas.openxmlformats.org/officeDocument/2006/relationships/image" Target="../media/image2.jpeg"/><Relationship Id="rId10" Type="http://schemas.openxmlformats.org/officeDocument/2006/relationships/image" Target="../media/image31.svg"/><Relationship Id="rId4" Type="http://schemas.openxmlformats.org/officeDocument/2006/relationships/notesSlide" Target="../notesSlides/notesSlide13.xml"/><Relationship Id="rId9"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www.chemist-4-u.com/guides/research-insights/asthma-statistics/"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10C9A22C-5742-753C-33B5-B252934EB41D}"/>
              </a:ext>
            </a:extLst>
          </p:cNvPr>
          <p:cNvSpPr>
            <a:spLocks noGrp="1"/>
          </p:cNvSpPr>
          <p:nvPr>
            <p:ph type="ctrTitle"/>
          </p:nvPr>
        </p:nvSpPr>
        <p:spPr>
          <a:xfrm>
            <a:off x="685800" y="1398588"/>
            <a:ext cx="15946438" cy="7848600"/>
          </a:xfrm>
        </p:spPr>
        <p:txBody>
          <a:bodyPr/>
          <a:lstStyle/>
          <a:p>
            <a:r>
              <a:rPr lang="en-US" dirty="0"/>
              <a:t>Student Name: Goodwin </a:t>
            </a:r>
            <a:r>
              <a:rPr lang="en-US" dirty="0" err="1"/>
              <a:t>Zigona</a:t>
            </a:r>
            <a:br>
              <a:rPr lang="en-US" dirty="0"/>
            </a:br>
            <a:r>
              <a:rPr lang="en-US" dirty="0"/>
              <a:t>Student ID: 2425307</a:t>
            </a:r>
            <a:br>
              <a:rPr lang="en-US" dirty="0"/>
            </a:br>
            <a:r>
              <a:rPr lang="en-US" dirty="0" err="1"/>
              <a:t>Programme</a:t>
            </a:r>
            <a:r>
              <a:rPr lang="en-US" dirty="0"/>
              <a:t>: BSc Health and Social Care</a:t>
            </a:r>
            <a:br>
              <a:rPr lang="en-US" dirty="0"/>
            </a:br>
            <a:r>
              <a:rPr lang="en-US" dirty="0"/>
              <a:t>Module: Introduction to Physiology</a:t>
            </a:r>
            <a:br>
              <a:rPr lang="en-US" dirty="0"/>
            </a:br>
            <a:r>
              <a:rPr lang="en-US" dirty="0"/>
              <a:t>Module code: BMHP5023</a:t>
            </a:r>
            <a:br>
              <a:rPr lang="en-US"/>
            </a:br>
            <a:r>
              <a:rPr lang="en-US"/>
              <a:t>Component 2: PRESENTATION</a:t>
            </a:r>
            <a:endParaRPr lang="en-GB" dirty="0"/>
          </a:p>
        </p:txBody>
      </p:sp>
      <p:pic>
        <p:nvPicPr>
          <p:cNvPr id="14" name="Audio 13">
            <a:hlinkClick r:id="" action="ppaction://media"/>
            <a:extLst>
              <a:ext uri="{FF2B5EF4-FFF2-40B4-BE49-F238E27FC236}">
                <a16:creationId xmlns:a16="http://schemas.microsoft.com/office/drawing/2014/main" id="{BC62E711-E2CE-6405-1023-70ED87FC3CF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628198508"/>
      </p:ext>
    </p:extLst>
  </p:cSld>
  <p:clrMapOvr>
    <a:masterClrMapping/>
  </p:clrMapOvr>
  <mc:AlternateContent xmlns:mc="http://schemas.openxmlformats.org/markup-compatibility/2006">
    <mc:Choice xmlns:p14="http://schemas.microsoft.com/office/powerpoint/2010/main" Requires="p14">
      <p:transition spd="slow" p14:dur="2000" advTm="31825"/>
    </mc:Choice>
    <mc:Fallback>
      <p:transition spd="slow" advTm="31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3" name="Freeform 3"/>
          <p:cNvSpPr/>
          <p:nvPr/>
        </p:nvSpPr>
        <p:spPr>
          <a:xfrm>
            <a:off x="10804499" y="1403911"/>
            <a:ext cx="6447258" cy="6485088"/>
          </a:xfrm>
          <a:custGeom>
            <a:avLst/>
            <a:gdLst/>
            <a:ahLst/>
            <a:cxnLst/>
            <a:rect l="l" t="t" r="r" b="b"/>
            <a:pathLst>
              <a:path w="6447258" h="6485088">
                <a:moveTo>
                  <a:pt x="0" y="0"/>
                </a:moveTo>
                <a:lnTo>
                  <a:pt x="6447258" y="0"/>
                </a:lnTo>
                <a:lnTo>
                  <a:pt x="6447258" y="6485088"/>
                </a:lnTo>
                <a:lnTo>
                  <a:pt x="0" y="6485088"/>
                </a:lnTo>
                <a:lnTo>
                  <a:pt x="0" y="0"/>
                </a:lnTo>
                <a:close/>
              </a:path>
            </a:pathLst>
          </a:custGeom>
          <a:blipFill>
            <a:blip r:embed="rId6"/>
            <a:stretch>
              <a:fillRect/>
            </a:stretch>
          </a:blipFill>
        </p:spPr>
        <p:txBody>
          <a:bodyPr/>
          <a:lstStyle/>
          <a:p>
            <a:endParaRPr lang="en-GB"/>
          </a:p>
        </p:txBody>
      </p:sp>
      <p:sp>
        <p:nvSpPr>
          <p:cNvPr id="4" name="Freeform 4"/>
          <p:cNvSpPr/>
          <p:nvPr/>
        </p:nvSpPr>
        <p:spPr>
          <a:xfrm>
            <a:off x="10305143" y="3843300"/>
            <a:ext cx="7089217" cy="5039789"/>
          </a:xfrm>
          <a:custGeom>
            <a:avLst/>
            <a:gdLst/>
            <a:ahLst/>
            <a:cxnLst/>
            <a:rect l="l" t="t" r="r" b="b"/>
            <a:pathLst>
              <a:path w="7089217" h="5039789">
                <a:moveTo>
                  <a:pt x="0" y="0"/>
                </a:moveTo>
                <a:lnTo>
                  <a:pt x="7089217" y="0"/>
                </a:lnTo>
                <a:lnTo>
                  <a:pt x="7089217" y="5039789"/>
                </a:lnTo>
                <a:lnTo>
                  <a:pt x="0" y="503978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Freeform 5"/>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9"/>
            <a:stretch>
              <a:fillRect/>
            </a:stretch>
          </a:blipFill>
        </p:spPr>
        <p:txBody>
          <a:bodyPr/>
          <a:lstStyle/>
          <a:p>
            <a:endParaRPr lang="en-GB"/>
          </a:p>
        </p:txBody>
      </p:sp>
      <p:sp>
        <p:nvSpPr>
          <p:cNvPr id="6" name="Freeform 6"/>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10" cstate="print">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TextBox 8"/>
          <p:cNvSpPr txBox="1"/>
          <p:nvPr/>
        </p:nvSpPr>
        <p:spPr>
          <a:xfrm>
            <a:off x="1749021" y="2745913"/>
            <a:ext cx="6695122" cy="872957"/>
          </a:xfrm>
          <a:prstGeom prst="rect">
            <a:avLst/>
          </a:prstGeom>
        </p:spPr>
        <p:txBody>
          <a:bodyPr lIns="0" tIns="0" rIns="0" bIns="0" rtlCol="0" anchor="t">
            <a:spAutoFit/>
          </a:bodyPr>
          <a:lstStyle/>
          <a:p>
            <a:pPr algn="l">
              <a:lnSpc>
                <a:spcPts val="6353"/>
              </a:lnSpc>
            </a:pPr>
            <a:r>
              <a:rPr lang="en-US" sz="7059" b="1" dirty="0">
                <a:solidFill>
                  <a:srgbClr val="234346"/>
                </a:solidFill>
                <a:latin typeface="Canva Sans Bold"/>
                <a:ea typeface="Canva Sans Bold"/>
                <a:cs typeface="Canva Sans Bold"/>
                <a:sym typeface="Canva Sans Bold"/>
              </a:rPr>
              <a:t>Introduction</a:t>
            </a:r>
          </a:p>
        </p:txBody>
      </p:sp>
      <p:sp>
        <p:nvSpPr>
          <p:cNvPr id="9" name="TextBox 9"/>
          <p:cNvSpPr txBox="1"/>
          <p:nvPr/>
        </p:nvSpPr>
        <p:spPr>
          <a:xfrm>
            <a:off x="1749021" y="4056953"/>
            <a:ext cx="7537855" cy="3447098"/>
          </a:xfrm>
          <a:prstGeom prst="rect">
            <a:avLst/>
          </a:prstGeom>
        </p:spPr>
        <p:txBody>
          <a:bodyPr wrap="square" lIns="0" tIns="0" rIns="0" bIns="0" rtlCol="0" anchor="t">
            <a:spAutoFit/>
          </a:bodyPr>
          <a:lstStyle/>
          <a:p>
            <a:pPr lvl="0" algn="just"/>
            <a:r>
              <a:rPr lang="en-GB" sz="2800" dirty="0"/>
              <a:t>Physiology is the kind of study that involves the normal functioning of living organisms and their parts in a proper manner (</a:t>
            </a:r>
            <a:r>
              <a:rPr lang="en-US" sz="2800" dirty="0"/>
              <a:t>Albano </a:t>
            </a:r>
            <a:r>
              <a:rPr lang="en-US" sz="2800" i="1" dirty="0"/>
              <a:t>et.al</a:t>
            </a:r>
            <a:r>
              <a:rPr lang="en-US" sz="2800" dirty="0"/>
              <a:t> 2022)</a:t>
            </a:r>
            <a:r>
              <a:rPr lang="en-GB" sz="2800" dirty="0"/>
              <a:t>. </a:t>
            </a:r>
          </a:p>
          <a:p>
            <a:pPr lvl="0" algn="just"/>
            <a:endParaRPr lang="en-IN" sz="2800" dirty="0"/>
          </a:p>
          <a:p>
            <a:pPr lvl="0" algn="just"/>
            <a:r>
              <a:rPr lang="en-GB" sz="2800" dirty="0"/>
              <a:t>This presentation deals with developing a care plan for Mrs. Taylor John, who is aged 65 and is affected by chronic respiratory disease, which is asthma, living in Manchester, UK.</a:t>
            </a:r>
            <a:endParaRPr lang="en-IN" sz="2800" dirty="0"/>
          </a:p>
        </p:txBody>
      </p:sp>
      <p:pic>
        <p:nvPicPr>
          <p:cNvPr id="22" name="Audio 21">
            <a:hlinkClick r:id="" action="ppaction://media"/>
            <a:extLst>
              <a:ext uri="{FF2B5EF4-FFF2-40B4-BE49-F238E27FC236}">
                <a16:creationId xmlns:a16="http://schemas.microsoft.com/office/drawing/2014/main" id="{016AFC00-15E3-8346-23B8-5FBC1239B8BC}"/>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7242"/>
    </mc:Choice>
    <mc:Fallback>
      <p:transition spd="slow" advTm="47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Freeform 13"/>
          <p:cNvSpPr/>
          <p:nvPr/>
        </p:nvSpPr>
        <p:spPr>
          <a:xfrm>
            <a:off x="12614667" y="0"/>
            <a:ext cx="2179455" cy="1442403"/>
          </a:xfrm>
          <a:custGeom>
            <a:avLst/>
            <a:gdLst/>
            <a:ahLst/>
            <a:cxnLst/>
            <a:rect l="l" t="t" r="r" b="b"/>
            <a:pathLst>
              <a:path w="2179455" h="1442403">
                <a:moveTo>
                  <a:pt x="0" y="0"/>
                </a:moveTo>
                <a:lnTo>
                  <a:pt x="2179455" y="0"/>
                </a:lnTo>
                <a:lnTo>
                  <a:pt x="2179455" y="1442403"/>
                </a:lnTo>
                <a:lnTo>
                  <a:pt x="0" y="144240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TextBox 15"/>
          <p:cNvSpPr txBox="1"/>
          <p:nvPr/>
        </p:nvSpPr>
        <p:spPr>
          <a:xfrm>
            <a:off x="928630" y="2928922"/>
            <a:ext cx="10073028" cy="923330"/>
          </a:xfrm>
          <a:prstGeom prst="rect">
            <a:avLst/>
          </a:prstGeom>
        </p:spPr>
        <p:txBody>
          <a:bodyPr lIns="0" tIns="0" rIns="0" bIns="0" rtlCol="0" anchor="t">
            <a:spAutoFit/>
          </a:bodyPr>
          <a:lstStyle/>
          <a:p>
            <a:r>
              <a:rPr lang="en-GB" sz="6000" b="1" u="sng" dirty="0"/>
              <a:t>Case study </a:t>
            </a:r>
            <a:endParaRPr lang="en-IN" sz="6000" b="1" u="sng" dirty="0"/>
          </a:p>
        </p:txBody>
      </p:sp>
      <p:sp>
        <p:nvSpPr>
          <p:cNvPr id="16" name="TextBox 16"/>
          <p:cNvSpPr txBox="1"/>
          <p:nvPr/>
        </p:nvSpPr>
        <p:spPr>
          <a:xfrm>
            <a:off x="1028700" y="4929186"/>
            <a:ext cx="9401184" cy="2585323"/>
          </a:xfrm>
          <a:prstGeom prst="rect">
            <a:avLst/>
          </a:prstGeom>
        </p:spPr>
        <p:txBody>
          <a:bodyPr wrap="square" lIns="0" tIns="0" rIns="0" bIns="0" rtlCol="0" anchor="t">
            <a:spAutoFit/>
          </a:bodyPr>
          <a:lstStyle/>
          <a:p>
            <a:pPr algn="just"/>
            <a:r>
              <a:rPr lang="en-GB" sz="2800" dirty="0"/>
              <a:t>Anatomy and physiology are the two branches of biology which helps into understanding the relationship between different body parts while functioning (</a:t>
            </a:r>
            <a:r>
              <a:rPr lang="en-US" sz="2800" dirty="0" err="1"/>
              <a:t>Keir</a:t>
            </a:r>
            <a:r>
              <a:rPr lang="en-US" sz="2800" dirty="0"/>
              <a:t> and Chalmers, 2022)</a:t>
            </a:r>
            <a:r>
              <a:rPr lang="en-GB" sz="2800" dirty="0"/>
              <a:t>.</a:t>
            </a:r>
            <a:endParaRPr lang="en-IN" sz="2800" dirty="0"/>
          </a:p>
          <a:p>
            <a:pPr lvl="0" algn="just"/>
            <a:endParaRPr lang="en-GB" sz="2800" dirty="0"/>
          </a:p>
          <a:p>
            <a:pPr lvl="0" algn="just"/>
            <a:r>
              <a:rPr lang="en-GB" sz="2800" dirty="0"/>
              <a:t>Mrs. Taylor John has been suffering from asthma, which is a form of chronic respiratory disease, for 7 years.</a:t>
            </a:r>
            <a:endParaRPr lang="en-IN" sz="2800" dirty="0"/>
          </a:p>
        </p:txBody>
      </p:sp>
      <p:pic>
        <p:nvPicPr>
          <p:cNvPr id="33793" name="Picture 1"/>
          <p:cNvPicPr>
            <a:picLocks noChangeAspect="1" noChangeArrowheads="1"/>
          </p:cNvPicPr>
          <p:nvPr/>
        </p:nvPicPr>
        <p:blipFill>
          <a:blip r:embed="rId11"/>
          <a:srcRect/>
          <a:stretch>
            <a:fillRect/>
          </a:stretch>
        </p:blipFill>
        <p:spPr bwMode="auto">
          <a:xfrm>
            <a:off x="11930082" y="2578266"/>
            <a:ext cx="4481522" cy="5875166"/>
          </a:xfrm>
          <a:prstGeom prst="rect">
            <a:avLst/>
          </a:prstGeom>
          <a:noFill/>
          <a:ln w="9525">
            <a:noFill/>
            <a:miter lim="800000"/>
            <a:headEnd/>
            <a:tailEnd/>
          </a:ln>
          <a:effectLst/>
        </p:spPr>
      </p:pic>
      <p:sp>
        <p:nvSpPr>
          <p:cNvPr id="9" name="TextBox 8"/>
          <p:cNvSpPr txBox="1"/>
          <p:nvPr/>
        </p:nvSpPr>
        <p:spPr>
          <a:xfrm>
            <a:off x="642878" y="642906"/>
            <a:ext cx="5932891" cy="1680012"/>
          </a:xfrm>
          <a:prstGeom prst="rect">
            <a:avLst/>
          </a:prstGeom>
        </p:spPr>
        <p:txBody>
          <a:bodyPr lIns="0" tIns="0" rIns="0" bIns="0" rtlCol="0" anchor="t">
            <a:spAutoFit/>
          </a:bodyPr>
          <a:lstStyle/>
          <a:p>
            <a:pPr>
              <a:lnSpc>
                <a:spcPts val="6353"/>
              </a:lnSpc>
            </a:pPr>
            <a:r>
              <a:rPr lang="en-US" sz="7059" b="1" dirty="0">
                <a:solidFill>
                  <a:srgbClr val="234346"/>
                </a:solidFill>
                <a:latin typeface="Canva Sans Bold"/>
                <a:ea typeface="Canva Sans Bold"/>
                <a:cs typeface="Canva Sans Bold"/>
                <a:sym typeface="Canva Sans Bold"/>
              </a:rPr>
              <a:t>Anatomy and physiology</a:t>
            </a:r>
          </a:p>
        </p:txBody>
      </p:sp>
      <p:pic>
        <p:nvPicPr>
          <p:cNvPr id="30" name="Audio 29">
            <a:hlinkClick r:id="" action="ppaction://media"/>
            <a:extLst>
              <a:ext uri="{FF2B5EF4-FFF2-40B4-BE49-F238E27FC236}">
                <a16:creationId xmlns:a16="http://schemas.microsoft.com/office/drawing/2014/main" id="{F2D5D7F0-0410-0355-6470-ED83E09D5084}"/>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6771"/>
    </mc:Choice>
    <mc:Fallback>
      <p:transition spd="slow" advTm="46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7944998" y="1228725"/>
            <a:ext cx="8369620" cy="1846659"/>
          </a:xfrm>
          <a:prstGeom prst="rect">
            <a:avLst/>
          </a:prstGeom>
        </p:spPr>
        <p:txBody>
          <a:bodyPr lIns="0" tIns="0" rIns="0" bIns="0" rtlCol="0" anchor="t">
            <a:spAutoFit/>
          </a:bodyPr>
          <a:lstStyle/>
          <a:p>
            <a:r>
              <a:rPr lang="en-GB" sz="6000" b="1" u="sng" dirty="0"/>
              <a:t>Chronic Respiratory Diseases (CRDs)</a:t>
            </a:r>
            <a:endParaRPr lang="en-IN" sz="6000" b="1" u="sng" dirty="0"/>
          </a:p>
        </p:txBody>
      </p:sp>
      <p:sp>
        <p:nvSpPr>
          <p:cNvPr id="14" name="TextBox 14"/>
          <p:cNvSpPr txBox="1"/>
          <p:nvPr/>
        </p:nvSpPr>
        <p:spPr>
          <a:xfrm>
            <a:off x="8437330" y="5114925"/>
            <a:ext cx="8350517" cy="861774"/>
          </a:xfrm>
          <a:prstGeom prst="rect">
            <a:avLst/>
          </a:prstGeom>
        </p:spPr>
        <p:txBody>
          <a:bodyPr lIns="0" tIns="0" rIns="0" bIns="0" rtlCol="0" anchor="t">
            <a:spAutoFit/>
          </a:bodyPr>
          <a:lstStyle/>
          <a:p>
            <a:pPr lvl="0" algn="just"/>
            <a:r>
              <a:rPr lang="en-GB" sz="2800" dirty="0"/>
              <a:t>CRDs are long-term and incurable conditions that affect the airways and the structure of the human body.</a:t>
            </a:r>
            <a:endParaRPr lang="en-IN" sz="2800" dirty="0"/>
          </a:p>
        </p:txBody>
      </p:sp>
      <p:pic>
        <p:nvPicPr>
          <p:cNvPr id="31746" name="Picture 2" descr="Improving Care for People with Chronic Respiratory Diseases: Taking a  Policy Lens | Advances in Therapy | Springer Nature Link"/>
          <p:cNvPicPr>
            <a:picLocks noChangeAspect="1" noChangeArrowheads="1"/>
          </p:cNvPicPr>
          <p:nvPr/>
        </p:nvPicPr>
        <p:blipFill>
          <a:blip r:embed="rId9"/>
          <a:srcRect/>
          <a:stretch>
            <a:fillRect/>
          </a:stretch>
        </p:blipFill>
        <p:spPr bwMode="auto">
          <a:xfrm>
            <a:off x="500002" y="2071666"/>
            <a:ext cx="6524625" cy="6524626"/>
          </a:xfrm>
          <a:prstGeom prst="rect">
            <a:avLst/>
          </a:prstGeom>
          <a:noFill/>
        </p:spPr>
      </p:pic>
      <p:pic>
        <p:nvPicPr>
          <p:cNvPr id="18" name="Audio 17">
            <a:hlinkClick r:id="" action="ppaction://media"/>
            <a:extLst>
              <a:ext uri="{FF2B5EF4-FFF2-40B4-BE49-F238E27FC236}">
                <a16:creationId xmlns:a16="http://schemas.microsoft.com/office/drawing/2014/main" id="{9425A0BA-B9BB-D8FB-B359-7529DFB2FF6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978"/>
    </mc:Choice>
    <mc:Fallback>
      <p:transition spd="slow" advTm="23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8931369" y="0"/>
            <a:ext cx="2525352" cy="3660116"/>
          </a:xfrm>
          <a:custGeom>
            <a:avLst/>
            <a:gdLst/>
            <a:ahLst/>
            <a:cxnLst/>
            <a:rect l="l" t="t" r="r" b="b"/>
            <a:pathLst>
              <a:path w="2525352" h="3660116">
                <a:moveTo>
                  <a:pt x="0" y="0"/>
                </a:moveTo>
                <a:lnTo>
                  <a:pt x="2525352" y="0"/>
                </a:lnTo>
                <a:lnTo>
                  <a:pt x="2525352" y="3660116"/>
                </a:lnTo>
                <a:lnTo>
                  <a:pt x="0" y="3660116"/>
                </a:lnTo>
                <a:lnTo>
                  <a:pt x="0" y="0"/>
                </a:lnTo>
                <a:close/>
              </a:path>
            </a:pathLst>
          </a:custGeom>
          <a:blipFill>
            <a:blip r:embed="rId9" cstate="print">
              <a:extLst>
                <a:ext uri="{96DAC541-7B7A-43D3-8B79-37D633B846F1}">
                  <asvg:svgBlip xmlns:asvg="http://schemas.microsoft.com/office/drawing/2016/SVG/main" r:embed="rId10"/>
                </a:ext>
              </a:extLst>
            </a:blip>
            <a:stretch>
              <a:fillRect/>
            </a:stretch>
          </a:blipFill>
        </p:spPr>
        <p:txBody>
          <a:bodyPr/>
          <a:lstStyle/>
          <a:p>
            <a:endParaRPr lang="en-GB"/>
          </a:p>
        </p:txBody>
      </p:sp>
      <p:grpSp>
        <p:nvGrpSpPr>
          <p:cNvPr id="7" name="Group 7"/>
          <p:cNvGrpSpPr/>
          <p:nvPr/>
        </p:nvGrpSpPr>
        <p:grpSpPr>
          <a:xfrm>
            <a:off x="11787206" y="2428856"/>
            <a:ext cx="6998726" cy="5143536"/>
            <a:chOff x="0" y="0"/>
            <a:chExt cx="1843286" cy="271307"/>
          </a:xfrm>
        </p:grpSpPr>
        <p:sp>
          <p:nvSpPr>
            <p:cNvPr id="8" name="Freeform 8"/>
            <p:cNvSpPr/>
            <p:nvPr/>
          </p:nvSpPr>
          <p:spPr>
            <a:xfrm>
              <a:off x="0" y="0"/>
              <a:ext cx="1843286" cy="271307"/>
            </a:xfrm>
            <a:custGeom>
              <a:avLst/>
              <a:gdLst/>
              <a:ahLst/>
              <a:cxnLst/>
              <a:rect l="l" t="t" r="r" b="b"/>
              <a:pathLst>
                <a:path w="1843286" h="271307">
                  <a:moveTo>
                    <a:pt x="110619" y="0"/>
                  </a:moveTo>
                  <a:lnTo>
                    <a:pt x="1732667" y="0"/>
                  </a:lnTo>
                  <a:cubicBezTo>
                    <a:pt x="1793760" y="0"/>
                    <a:pt x="1843286" y="49526"/>
                    <a:pt x="1843286" y="110619"/>
                  </a:cubicBezTo>
                  <a:lnTo>
                    <a:pt x="1843286" y="160688"/>
                  </a:lnTo>
                  <a:cubicBezTo>
                    <a:pt x="1843286" y="190026"/>
                    <a:pt x="1831631" y="218162"/>
                    <a:pt x="1810886" y="238908"/>
                  </a:cubicBezTo>
                  <a:cubicBezTo>
                    <a:pt x="1790141" y="259653"/>
                    <a:pt x="1762005" y="271307"/>
                    <a:pt x="1732667" y="271307"/>
                  </a:cubicBezTo>
                  <a:lnTo>
                    <a:pt x="110619" y="271307"/>
                  </a:lnTo>
                  <a:cubicBezTo>
                    <a:pt x="49526" y="271307"/>
                    <a:pt x="0" y="221781"/>
                    <a:pt x="0" y="160688"/>
                  </a:cubicBezTo>
                  <a:lnTo>
                    <a:pt x="0" y="110619"/>
                  </a:lnTo>
                  <a:cubicBezTo>
                    <a:pt x="0" y="49526"/>
                    <a:pt x="49526" y="0"/>
                    <a:pt x="110619" y="0"/>
                  </a:cubicBezTo>
                  <a:close/>
                </a:path>
              </a:pathLst>
            </a:custGeom>
            <a:solidFill>
              <a:srgbClr val="5E9FAA"/>
            </a:solidFill>
          </p:spPr>
          <p:txBody>
            <a:bodyPr/>
            <a:lstStyle/>
            <a:p>
              <a:endParaRPr lang="en-GB"/>
            </a:p>
          </p:txBody>
        </p:sp>
        <p:sp>
          <p:nvSpPr>
            <p:cNvPr id="9" name="TextBox 9"/>
            <p:cNvSpPr txBox="1"/>
            <p:nvPr/>
          </p:nvSpPr>
          <p:spPr>
            <a:xfrm>
              <a:off x="0" y="57150"/>
              <a:ext cx="1843286" cy="214157"/>
            </a:xfrm>
            <a:prstGeom prst="rect">
              <a:avLst/>
            </a:prstGeom>
          </p:spPr>
          <p:txBody>
            <a:bodyPr lIns="50800" tIns="50800" rIns="50800" bIns="50800" rtlCol="0" anchor="ctr"/>
            <a:lstStyle/>
            <a:p>
              <a:pPr algn="ctr">
                <a:lnSpc>
                  <a:spcPts val="2236"/>
                </a:lnSpc>
              </a:pPr>
              <a:endParaRPr/>
            </a:p>
          </p:txBody>
        </p:sp>
      </p:grpSp>
      <p:sp>
        <p:nvSpPr>
          <p:cNvPr id="10" name="Freeform 10"/>
          <p:cNvSpPr/>
          <p:nvPr/>
        </p:nvSpPr>
        <p:spPr>
          <a:xfrm>
            <a:off x="1028700" y="2816624"/>
            <a:ext cx="3459092" cy="6441676"/>
          </a:xfrm>
          <a:custGeom>
            <a:avLst/>
            <a:gdLst/>
            <a:ahLst/>
            <a:cxnLst/>
            <a:rect l="l" t="t" r="r" b="b"/>
            <a:pathLst>
              <a:path w="3459092" h="6441676">
                <a:moveTo>
                  <a:pt x="0" y="0"/>
                </a:moveTo>
                <a:lnTo>
                  <a:pt x="3459092" y="0"/>
                </a:lnTo>
                <a:lnTo>
                  <a:pt x="3459092" y="6441676"/>
                </a:lnTo>
                <a:lnTo>
                  <a:pt x="0" y="644167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1" name="Freeform 11"/>
          <p:cNvSpPr/>
          <p:nvPr/>
        </p:nvSpPr>
        <p:spPr>
          <a:xfrm>
            <a:off x="1028700" y="3924271"/>
            <a:ext cx="10591032" cy="5334029"/>
          </a:xfrm>
          <a:custGeom>
            <a:avLst/>
            <a:gdLst/>
            <a:ahLst/>
            <a:cxnLst/>
            <a:rect l="l" t="t" r="r" b="b"/>
            <a:pathLst>
              <a:path w="10591032" h="5334029">
                <a:moveTo>
                  <a:pt x="0" y="0"/>
                </a:moveTo>
                <a:lnTo>
                  <a:pt x="10591032" y="0"/>
                </a:lnTo>
                <a:lnTo>
                  <a:pt x="10591032" y="5334029"/>
                </a:lnTo>
                <a:lnTo>
                  <a:pt x="0" y="533402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2" name="Freeform 12"/>
          <p:cNvSpPr/>
          <p:nvPr/>
        </p:nvSpPr>
        <p:spPr>
          <a:xfrm>
            <a:off x="699569" y="1869169"/>
            <a:ext cx="2135881" cy="2830686"/>
          </a:xfrm>
          <a:custGeom>
            <a:avLst/>
            <a:gdLst/>
            <a:ahLst/>
            <a:cxnLst/>
            <a:rect l="l" t="t" r="r" b="b"/>
            <a:pathLst>
              <a:path w="2135881" h="2830686">
                <a:moveTo>
                  <a:pt x="0" y="0"/>
                </a:moveTo>
                <a:lnTo>
                  <a:pt x="2135881" y="0"/>
                </a:lnTo>
                <a:lnTo>
                  <a:pt x="2135881" y="2830686"/>
                </a:lnTo>
                <a:lnTo>
                  <a:pt x="0" y="2830686"/>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5" name="TextBox 15"/>
          <p:cNvSpPr txBox="1"/>
          <p:nvPr/>
        </p:nvSpPr>
        <p:spPr>
          <a:xfrm>
            <a:off x="2714580" y="714344"/>
            <a:ext cx="7286676" cy="1107996"/>
          </a:xfrm>
          <a:prstGeom prst="rect">
            <a:avLst/>
          </a:prstGeom>
        </p:spPr>
        <p:txBody>
          <a:bodyPr wrap="square" lIns="0" tIns="0" rIns="0" bIns="0" rtlCol="0" anchor="t">
            <a:spAutoFit/>
          </a:bodyPr>
          <a:lstStyle/>
          <a:p>
            <a:r>
              <a:rPr lang="en-GB" sz="3600" b="1" u="sng" dirty="0"/>
              <a:t>Anatomy and physiology of the respiratory system</a:t>
            </a:r>
            <a:endParaRPr lang="en-IN" sz="3600" b="1" u="sng" dirty="0"/>
          </a:p>
        </p:txBody>
      </p:sp>
      <p:sp>
        <p:nvSpPr>
          <p:cNvPr id="16" name="TextBox 16"/>
          <p:cNvSpPr txBox="1"/>
          <p:nvPr/>
        </p:nvSpPr>
        <p:spPr>
          <a:xfrm>
            <a:off x="12430148" y="2928922"/>
            <a:ext cx="5150476" cy="4801314"/>
          </a:xfrm>
          <a:prstGeom prst="rect">
            <a:avLst/>
          </a:prstGeom>
        </p:spPr>
        <p:txBody>
          <a:bodyPr lIns="0" tIns="0" rIns="0" bIns="0" rtlCol="0" anchor="t">
            <a:spAutoFit/>
          </a:bodyPr>
          <a:lstStyle/>
          <a:p>
            <a:pPr lvl="0" algn="just"/>
            <a:r>
              <a:rPr lang="en-GB" sz="2400" dirty="0"/>
              <a:t>The anatomy of the respiratory system consists of the upper respiratory tract, such as the nose, nasal cavity, and epiglottis, then lower tract, including the larynx, trachea, and bronchi, and the respiratory zone (</a:t>
            </a:r>
            <a:r>
              <a:rPr lang="en-US" sz="2400" dirty="0"/>
              <a:t>Francis</a:t>
            </a:r>
            <a:r>
              <a:rPr lang="en-US" sz="2400" i="1" dirty="0"/>
              <a:t> et.al</a:t>
            </a:r>
            <a:r>
              <a:rPr lang="en-US" sz="2400" dirty="0"/>
              <a:t> 202</a:t>
            </a:r>
            <a:r>
              <a:rPr lang="en-GB" sz="2400" dirty="0"/>
              <a:t>2).</a:t>
            </a:r>
          </a:p>
          <a:p>
            <a:pPr lvl="0" algn="just"/>
            <a:endParaRPr lang="en-GB" sz="2400" dirty="0"/>
          </a:p>
          <a:p>
            <a:pPr algn="just"/>
            <a:r>
              <a:rPr lang="en-GB" sz="2400" dirty="0"/>
              <a:t>The physiology of the respiratory system involve exchange of gases, in which oxygen moves from the alveoli into the blood and carbon dioxide moves from the blood to the alveoli via diffusion.</a:t>
            </a:r>
            <a:endParaRPr lang="en-IN" sz="2400" dirty="0"/>
          </a:p>
          <a:p>
            <a:pPr lvl="0" algn="just"/>
            <a:endParaRPr lang="en-IN" sz="2400" dirty="0"/>
          </a:p>
        </p:txBody>
      </p:sp>
      <p:pic>
        <p:nvPicPr>
          <p:cNvPr id="14" name="Audio 13">
            <a:hlinkClick r:id="" action="ppaction://media"/>
            <a:extLst>
              <a:ext uri="{FF2B5EF4-FFF2-40B4-BE49-F238E27FC236}">
                <a16:creationId xmlns:a16="http://schemas.microsoft.com/office/drawing/2014/main" id="{828969B3-901A-E2DA-62CC-7E956B8F0B37}"/>
              </a:ext>
            </a:extLst>
          </p:cNvPr>
          <p:cNvPicPr>
            <a:picLocks noChangeAspect="1"/>
          </p:cNvPicPr>
          <p:nvPr>
            <a:audioFile r:link="rId2"/>
            <p:extLst>
              <p:ext uri="{DAA4B4D4-6D71-4841-9C94-3DE7FCFB9230}">
                <p14:media xmlns:p14="http://schemas.microsoft.com/office/powerpoint/2010/main" r:embed="rId1"/>
              </p:ext>
            </p:extLst>
          </p:nvPr>
        </p:nvPicPr>
        <p:blipFill>
          <a:blip r:embed="rId17"/>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3909"/>
    </mc:Choice>
    <mc:Fallback>
      <p:transition spd="slow" advTm="33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7041060" y="-32284"/>
            <a:ext cx="4152639" cy="2401610"/>
          </a:xfrm>
          <a:custGeom>
            <a:avLst/>
            <a:gdLst/>
            <a:ahLst/>
            <a:cxnLst/>
            <a:rect l="l" t="t" r="r" b="b"/>
            <a:pathLst>
              <a:path w="4152639" h="2401610">
                <a:moveTo>
                  <a:pt x="0" y="0"/>
                </a:moveTo>
                <a:lnTo>
                  <a:pt x="4152639" y="0"/>
                </a:lnTo>
                <a:lnTo>
                  <a:pt x="4152639" y="2401609"/>
                </a:lnTo>
                <a:lnTo>
                  <a:pt x="0" y="2401609"/>
                </a:lnTo>
                <a:lnTo>
                  <a:pt x="0" y="0"/>
                </a:lnTo>
                <a:close/>
              </a:path>
            </a:pathLst>
          </a:custGeom>
          <a:blipFill>
            <a:blip r:embed="rId9"/>
            <a:stretch>
              <a:fillRect/>
            </a:stretch>
          </a:blipFill>
        </p:spPr>
        <p:txBody>
          <a:bodyPr/>
          <a:lstStyle/>
          <a:p>
            <a:endParaRPr lang="en-GB"/>
          </a:p>
        </p:txBody>
      </p:sp>
      <p:sp>
        <p:nvSpPr>
          <p:cNvPr id="10" name="TextBox 10"/>
          <p:cNvSpPr txBox="1"/>
          <p:nvPr/>
        </p:nvSpPr>
        <p:spPr>
          <a:xfrm>
            <a:off x="5213080" y="1726359"/>
            <a:ext cx="7861839" cy="1354217"/>
          </a:xfrm>
          <a:prstGeom prst="rect">
            <a:avLst/>
          </a:prstGeom>
        </p:spPr>
        <p:txBody>
          <a:bodyPr lIns="0" tIns="0" rIns="0" bIns="0" rtlCol="0" anchor="t">
            <a:spAutoFit/>
          </a:bodyPr>
          <a:lstStyle/>
          <a:p>
            <a:r>
              <a:rPr lang="en-GB" sz="4400" b="1" u="sng" dirty="0"/>
              <a:t>Anatomy and physiology of the cardiovascular system</a:t>
            </a:r>
            <a:endParaRPr lang="en-IN" sz="4400" b="1" u="sng" dirty="0"/>
          </a:p>
        </p:txBody>
      </p:sp>
      <p:sp>
        <p:nvSpPr>
          <p:cNvPr id="11" name="TextBox 11"/>
          <p:cNvSpPr txBox="1"/>
          <p:nvPr/>
        </p:nvSpPr>
        <p:spPr>
          <a:xfrm>
            <a:off x="9501190" y="3428988"/>
            <a:ext cx="6768321" cy="5170646"/>
          </a:xfrm>
          <a:prstGeom prst="rect">
            <a:avLst/>
          </a:prstGeom>
        </p:spPr>
        <p:txBody>
          <a:bodyPr lIns="0" tIns="0" rIns="0" bIns="0" rtlCol="0" anchor="t">
            <a:spAutoFit/>
          </a:bodyPr>
          <a:lstStyle/>
          <a:p>
            <a:pPr lvl="0" algn="just"/>
            <a:r>
              <a:rPr lang="en-GB" sz="2800" dirty="0"/>
              <a:t>The anatomy of the cardiovascular system involve heart, which is a cone-shaped muscle organ located in the thoracic cavity, and blood vessels, which carry blood to the whole body from the heart (</a:t>
            </a:r>
            <a:r>
              <a:rPr lang="en-US" sz="2800" dirty="0"/>
              <a:t>Rochester</a:t>
            </a:r>
            <a:r>
              <a:rPr lang="en-US" sz="2800" i="1" dirty="0"/>
              <a:t> et.al</a:t>
            </a:r>
            <a:r>
              <a:rPr lang="en-US" sz="2800" dirty="0"/>
              <a:t> 2023)</a:t>
            </a:r>
            <a:r>
              <a:rPr lang="en-GB" sz="2800" dirty="0"/>
              <a:t>.</a:t>
            </a:r>
          </a:p>
          <a:p>
            <a:pPr lvl="0" algn="just"/>
            <a:endParaRPr lang="en-GB" sz="2800" dirty="0"/>
          </a:p>
          <a:p>
            <a:pPr algn="just"/>
            <a:r>
              <a:rPr lang="en-GB" sz="2800" dirty="0"/>
              <a:t>The physiology of the cardiovascular system consists of circulation circuits, like the pulmonary and systemic, so that oxygen and blood can be carried around the body (Paul, </a:t>
            </a:r>
            <a:r>
              <a:rPr lang="en-GB" sz="2800" i="1" dirty="0"/>
              <a:t>et.al </a:t>
            </a:r>
            <a:r>
              <a:rPr lang="en-GB" sz="2800" dirty="0"/>
              <a:t>2023).</a:t>
            </a:r>
            <a:endParaRPr lang="en-IN" sz="2800" dirty="0"/>
          </a:p>
          <a:p>
            <a:pPr lvl="0" algn="just"/>
            <a:endParaRPr lang="en-IN" sz="2800" dirty="0"/>
          </a:p>
        </p:txBody>
      </p:sp>
      <p:sp>
        <p:nvSpPr>
          <p:cNvPr id="27650" name="AutoShape 2" descr="https://img.lb.wbmdstatic.com/vim/live/webmd/consumer_assets/site_images/article_thumbnails/BigBead/heart_anatomy_function_and_blood_circulation_bigbead/1800x1200_heart_anatomy_function_and_blood_circulation_bigbead.jpg?resize=750px:*&amp;output-quality=75"/>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27651" name="Picture 3"/>
          <p:cNvPicPr>
            <a:picLocks noChangeAspect="1" noChangeArrowheads="1"/>
          </p:cNvPicPr>
          <p:nvPr/>
        </p:nvPicPr>
        <p:blipFill>
          <a:blip r:embed="rId10"/>
          <a:srcRect/>
          <a:stretch>
            <a:fillRect/>
          </a:stretch>
        </p:blipFill>
        <p:spPr bwMode="auto">
          <a:xfrm>
            <a:off x="0" y="5715004"/>
            <a:ext cx="6402387" cy="4314825"/>
          </a:xfrm>
          <a:prstGeom prst="rect">
            <a:avLst/>
          </a:prstGeom>
          <a:noFill/>
          <a:ln w="9525">
            <a:noFill/>
            <a:miter lim="800000"/>
            <a:headEnd/>
            <a:tailEnd/>
          </a:ln>
          <a:effectLst/>
        </p:spPr>
      </p:pic>
      <p:pic>
        <p:nvPicPr>
          <p:cNvPr id="7" name="Audio 6">
            <a:hlinkClick r:id="" action="ppaction://media"/>
            <a:extLst>
              <a:ext uri="{FF2B5EF4-FFF2-40B4-BE49-F238E27FC236}">
                <a16:creationId xmlns:a16="http://schemas.microsoft.com/office/drawing/2014/main" id="{A9D7F08B-D075-EB23-DB22-F48B974D5EC2}"/>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5694"/>
    </mc:Choice>
    <mc:Fallback>
      <p:transition spd="slow" advTm="55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TextBox 12"/>
          <p:cNvSpPr txBox="1"/>
          <p:nvPr/>
        </p:nvSpPr>
        <p:spPr>
          <a:xfrm>
            <a:off x="9001124" y="2857484"/>
            <a:ext cx="8260164" cy="677108"/>
          </a:xfrm>
          <a:prstGeom prst="rect">
            <a:avLst/>
          </a:prstGeom>
        </p:spPr>
        <p:txBody>
          <a:bodyPr lIns="0" tIns="0" rIns="0" bIns="0" rtlCol="0" anchor="t">
            <a:spAutoFit/>
          </a:bodyPr>
          <a:lstStyle/>
          <a:p>
            <a:r>
              <a:rPr lang="en-GB" sz="4400" b="1" u="sng" dirty="0"/>
              <a:t>Cardiovascular System (Circulatory)</a:t>
            </a:r>
            <a:endParaRPr lang="en-IN" sz="4400" b="1" u="sng" dirty="0"/>
          </a:p>
        </p:txBody>
      </p:sp>
      <p:sp>
        <p:nvSpPr>
          <p:cNvPr id="13" name="TextBox 13"/>
          <p:cNvSpPr txBox="1"/>
          <p:nvPr/>
        </p:nvSpPr>
        <p:spPr>
          <a:xfrm>
            <a:off x="9121272" y="4732784"/>
            <a:ext cx="6393817" cy="4308872"/>
          </a:xfrm>
          <a:prstGeom prst="rect">
            <a:avLst/>
          </a:prstGeom>
        </p:spPr>
        <p:txBody>
          <a:bodyPr lIns="0" tIns="0" rIns="0" bIns="0" rtlCol="0" anchor="t">
            <a:spAutoFit/>
          </a:bodyPr>
          <a:lstStyle/>
          <a:p>
            <a:pPr algn="just"/>
            <a:r>
              <a:rPr lang="en-US" sz="2800" dirty="0" err="1"/>
              <a:t>Korbecki</a:t>
            </a:r>
            <a:r>
              <a:rPr lang="en-US" sz="2800" i="1" dirty="0"/>
              <a:t> et.al</a:t>
            </a:r>
            <a:r>
              <a:rPr lang="en-US" sz="2800" dirty="0"/>
              <a:t> (2022) </a:t>
            </a:r>
            <a:r>
              <a:rPr lang="en-GB" sz="2800" dirty="0"/>
              <a:t>stated that understanding of the human body will require looking beyond just the names of organs.</a:t>
            </a:r>
            <a:endParaRPr lang="en-IN" sz="2800" dirty="0"/>
          </a:p>
          <a:p>
            <a:pPr lvl="0" algn="just"/>
            <a:endParaRPr lang="en-IN" sz="2800" dirty="0"/>
          </a:p>
          <a:p>
            <a:pPr lvl="0" algn="just"/>
            <a:r>
              <a:rPr lang="en-GB" sz="2800" dirty="0"/>
              <a:t>The figure shows that the highest number of patients suffering from asthma in England and Wales belongs to the age group of 60-69, which is 33% each (Campbell and </a:t>
            </a:r>
            <a:r>
              <a:rPr lang="en-GB" sz="2800" dirty="0" err="1"/>
              <a:t>Bashir</a:t>
            </a:r>
            <a:r>
              <a:rPr lang="en-GB" sz="2800" dirty="0"/>
              <a:t>, 2025). </a:t>
            </a:r>
            <a:endParaRPr lang="en-IN" sz="2800" dirty="0"/>
          </a:p>
        </p:txBody>
      </p:sp>
      <p:pic>
        <p:nvPicPr>
          <p:cNvPr id="15" name="Picture 14" descr="Comparative column chart showing the percentage of people with asthma in England and Wales by age group."/>
          <p:cNvPicPr/>
          <p:nvPr/>
        </p:nvPicPr>
        <p:blipFill>
          <a:blip r:embed="rId9"/>
          <a:srcRect b="14773"/>
          <a:stretch>
            <a:fillRect/>
          </a:stretch>
        </p:blipFill>
        <p:spPr bwMode="auto">
          <a:xfrm>
            <a:off x="1571572" y="4000492"/>
            <a:ext cx="6786610" cy="3755347"/>
          </a:xfrm>
          <a:prstGeom prst="rect">
            <a:avLst/>
          </a:prstGeom>
          <a:noFill/>
          <a:ln w="9525">
            <a:noFill/>
            <a:miter lim="800000"/>
            <a:headEnd/>
            <a:tailEnd/>
          </a:ln>
        </p:spPr>
      </p:pic>
      <p:sp>
        <p:nvSpPr>
          <p:cNvPr id="9" name="TextBox 6"/>
          <p:cNvSpPr txBox="1"/>
          <p:nvPr/>
        </p:nvSpPr>
        <p:spPr>
          <a:xfrm>
            <a:off x="1142944" y="928658"/>
            <a:ext cx="10405283" cy="1670009"/>
          </a:xfrm>
          <a:prstGeom prst="rect">
            <a:avLst/>
          </a:prstGeom>
        </p:spPr>
        <p:txBody>
          <a:bodyPr lIns="0" tIns="0" rIns="0" bIns="0" rtlCol="0" anchor="t">
            <a:spAutoFit/>
          </a:bodyPr>
          <a:lstStyle/>
          <a:p>
            <a:pPr>
              <a:lnSpc>
                <a:spcPts val="6353"/>
              </a:lnSpc>
            </a:pPr>
            <a:r>
              <a:rPr lang="en-US" sz="7059" b="1" dirty="0">
                <a:solidFill>
                  <a:srgbClr val="234346"/>
                </a:solidFill>
                <a:latin typeface="Canva Sans Bold"/>
                <a:ea typeface="Canva Sans Bold"/>
                <a:cs typeface="Canva Sans Bold"/>
                <a:sym typeface="Canva Sans Bold"/>
              </a:rPr>
              <a:t>Functioning of the system</a:t>
            </a:r>
          </a:p>
        </p:txBody>
      </p:sp>
      <p:pic>
        <p:nvPicPr>
          <p:cNvPr id="8" name="Audio 7">
            <a:hlinkClick r:id="" action="ppaction://media"/>
            <a:extLst>
              <a:ext uri="{FF2B5EF4-FFF2-40B4-BE49-F238E27FC236}">
                <a16:creationId xmlns:a16="http://schemas.microsoft.com/office/drawing/2014/main" id="{41BCB6DF-EE7B-88AC-0AB3-92B94117FEE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1174"/>
    </mc:Choice>
    <mc:Fallback>
      <p:transition spd="slow" advTm="71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5" name="Freeform 5"/>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6" name="Freeform 6"/>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TextBox 8"/>
          <p:cNvSpPr txBox="1"/>
          <p:nvPr/>
        </p:nvSpPr>
        <p:spPr>
          <a:xfrm>
            <a:off x="1749021" y="2745913"/>
            <a:ext cx="6695122" cy="677108"/>
          </a:xfrm>
          <a:prstGeom prst="rect">
            <a:avLst/>
          </a:prstGeom>
        </p:spPr>
        <p:txBody>
          <a:bodyPr lIns="0" tIns="0" rIns="0" bIns="0" rtlCol="0" anchor="t">
            <a:spAutoFit/>
          </a:bodyPr>
          <a:lstStyle/>
          <a:p>
            <a:r>
              <a:rPr lang="en-GB" sz="4400" b="1" u="sng" dirty="0"/>
              <a:t>Respiratory system</a:t>
            </a:r>
            <a:endParaRPr lang="en-IN" sz="4400" b="1" u="sng" dirty="0"/>
          </a:p>
        </p:txBody>
      </p:sp>
      <p:sp>
        <p:nvSpPr>
          <p:cNvPr id="9" name="TextBox 9"/>
          <p:cNvSpPr txBox="1"/>
          <p:nvPr/>
        </p:nvSpPr>
        <p:spPr>
          <a:xfrm>
            <a:off x="1749021" y="4056953"/>
            <a:ext cx="7537855" cy="3016210"/>
          </a:xfrm>
          <a:prstGeom prst="rect">
            <a:avLst/>
          </a:prstGeom>
        </p:spPr>
        <p:txBody>
          <a:bodyPr wrap="square" lIns="0" tIns="0" rIns="0" bIns="0" rtlCol="0" anchor="t">
            <a:spAutoFit/>
          </a:bodyPr>
          <a:lstStyle/>
          <a:p>
            <a:pPr lvl="0" algn="just"/>
            <a:r>
              <a:rPr lang="en-IN" sz="2800" dirty="0"/>
              <a:t>However, Ma e</a:t>
            </a:r>
            <a:r>
              <a:rPr lang="en-IN" sz="2800" i="1" dirty="0"/>
              <a:t>t.al</a:t>
            </a:r>
            <a:r>
              <a:rPr lang="en-IN" sz="2800" dirty="0"/>
              <a:t> (2022) argued that human functioning is not a static state, but it is a dynamic state that is an interconnected process.</a:t>
            </a:r>
          </a:p>
          <a:p>
            <a:pPr lvl="0" algn="just"/>
            <a:endParaRPr lang="en-IN" sz="2800" dirty="0"/>
          </a:p>
          <a:p>
            <a:pPr lvl="0" algn="just"/>
            <a:r>
              <a:rPr lang="en-GB" sz="2800" dirty="0"/>
              <a:t>The figure show that 43% people of England stated that they have fair health, even whole living with asthma (Campbell and </a:t>
            </a:r>
            <a:r>
              <a:rPr lang="en-GB" sz="2800" dirty="0" err="1"/>
              <a:t>Bashir</a:t>
            </a:r>
            <a:r>
              <a:rPr lang="en-GB" sz="2800" dirty="0"/>
              <a:t>, 2025). </a:t>
            </a:r>
            <a:endParaRPr lang="en-IN" sz="2800" dirty="0"/>
          </a:p>
        </p:txBody>
      </p:sp>
      <p:pic>
        <p:nvPicPr>
          <p:cNvPr id="10" name="Picture 9" descr="Comparative donut charts showing the percentage of people with asthma in England and Wales by level of health."/>
          <p:cNvPicPr/>
          <p:nvPr/>
        </p:nvPicPr>
        <p:blipFill>
          <a:blip r:embed="rId9"/>
          <a:srcRect l="2885" t="3549" r="3686" b="17537"/>
          <a:stretch>
            <a:fillRect/>
          </a:stretch>
        </p:blipFill>
        <p:spPr bwMode="auto">
          <a:xfrm>
            <a:off x="12001520" y="3786178"/>
            <a:ext cx="5553075" cy="3600450"/>
          </a:xfrm>
          <a:prstGeom prst="rect">
            <a:avLst/>
          </a:prstGeom>
          <a:noFill/>
          <a:ln w="9525">
            <a:noFill/>
            <a:miter lim="800000"/>
            <a:headEnd/>
            <a:tailEnd/>
          </a:ln>
        </p:spPr>
      </p:pic>
      <p:pic>
        <p:nvPicPr>
          <p:cNvPr id="11" name="Audio 10">
            <a:hlinkClick r:id="" action="ppaction://media"/>
            <a:extLst>
              <a:ext uri="{FF2B5EF4-FFF2-40B4-BE49-F238E27FC236}">
                <a16:creationId xmlns:a16="http://schemas.microsoft.com/office/drawing/2014/main" id="{41A9C72C-0CFF-D050-B909-1DE4C71FBA9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340"/>
    </mc:Choice>
    <mc:Fallback>
      <p:transition spd="slow" advTm="64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1571572" y="2786046"/>
            <a:ext cx="10405283" cy="738664"/>
          </a:xfrm>
          <a:prstGeom prst="rect">
            <a:avLst/>
          </a:prstGeom>
        </p:spPr>
        <p:txBody>
          <a:bodyPr lIns="0" tIns="0" rIns="0" bIns="0" rtlCol="0" anchor="t">
            <a:spAutoFit/>
          </a:bodyPr>
          <a:lstStyle/>
          <a:p>
            <a:r>
              <a:rPr lang="en-US" sz="4800" b="1" u="sng" dirty="0"/>
              <a:t>Patient Profile</a:t>
            </a:r>
            <a:endParaRPr lang="en-IN" sz="4800" b="1" u="sng" dirty="0"/>
          </a:p>
        </p:txBody>
      </p:sp>
      <p:sp>
        <p:nvSpPr>
          <p:cNvPr id="11" name="TextBox 11"/>
          <p:cNvSpPr txBox="1"/>
          <p:nvPr/>
        </p:nvSpPr>
        <p:spPr>
          <a:xfrm>
            <a:off x="1691599" y="5114925"/>
            <a:ext cx="8039550" cy="3016210"/>
          </a:xfrm>
          <a:prstGeom prst="rect">
            <a:avLst/>
          </a:prstGeom>
        </p:spPr>
        <p:txBody>
          <a:bodyPr lIns="0" tIns="0" rIns="0" bIns="0" rtlCol="0" anchor="t">
            <a:spAutoFit/>
          </a:bodyPr>
          <a:lstStyle/>
          <a:p>
            <a:pPr lvl="0" algn="just"/>
            <a:r>
              <a:rPr lang="en-GB" sz="2800" dirty="0"/>
              <a:t>A person's care plan is a tailored living document of the patient suffering from any health issue, so that clear goals are laid down (</a:t>
            </a:r>
            <a:r>
              <a:rPr lang="en-US" sz="2800" dirty="0"/>
              <a:t>Albano </a:t>
            </a:r>
            <a:r>
              <a:rPr lang="en-US" sz="2800" i="1" dirty="0"/>
              <a:t>et.al</a:t>
            </a:r>
            <a:r>
              <a:rPr lang="en-US" sz="2800" dirty="0"/>
              <a:t> 2022)</a:t>
            </a:r>
            <a:r>
              <a:rPr lang="en-GB" sz="2800" dirty="0"/>
              <a:t>.</a:t>
            </a:r>
          </a:p>
          <a:p>
            <a:pPr lvl="0" algn="just"/>
            <a:endParaRPr lang="en-IN" sz="2800" dirty="0"/>
          </a:p>
          <a:p>
            <a:pPr lvl="0" algn="just"/>
            <a:r>
              <a:rPr lang="ms-MY" sz="2800" dirty="0"/>
              <a:t>The main demographic details of the patient involve that the name is </a:t>
            </a:r>
            <a:r>
              <a:rPr lang="en-GB" sz="2800" dirty="0"/>
              <a:t>Mrs. Taylor John, who is aged 65, living with her husband in Manchester, UK.</a:t>
            </a:r>
            <a:endParaRPr lang="en-IN" sz="2800" dirty="0"/>
          </a:p>
        </p:txBody>
      </p:sp>
      <p:sp>
        <p:nvSpPr>
          <p:cNvPr id="10" name="Freeform 7"/>
          <p:cNvSpPr/>
          <p:nvPr/>
        </p:nvSpPr>
        <p:spPr>
          <a:xfrm>
            <a:off x="12287272" y="3643302"/>
            <a:ext cx="5369497" cy="5125429"/>
          </a:xfrm>
          <a:custGeom>
            <a:avLst/>
            <a:gdLst/>
            <a:ahLst/>
            <a:cxnLst/>
            <a:rect l="l" t="t" r="r" b="b"/>
            <a:pathLst>
              <a:path w="5369497" h="5125429">
                <a:moveTo>
                  <a:pt x="0" y="0"/>
                </a:moveTo>
                <a:lnTo>
                  <a:pt x="5369497" y="0"/>
                </a:lnTo>
                <a:lnTo>
                  <a:pt x="5369497" y="5125429"/>
                </a:lnTo>
                <a:lnTo>
                  <a:pt x="0" y="51254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TextBox 10"/>
          <p:cNvSpPr txBox="1"/>
          <p:nvPr/>
        </p:nvSpPr>
        <p:spPr>
          <a:xfrm>
            <a:off x="1428696" y="428592"/>
            <a:ext cx="7861839" cy="830997"/>
          </a:xfrm>
          <a:prstGeom prst="rect">
            <a:avLst/>
          </a:prstGeom>
        </p:spPr>
        <p:txBody>
          <a:bodyPr lIns="0" tIns="0" rIns="0" bIns="0" rtlCol="0" anchor="t">
            <a:spAutoFit/>
          </a:bodyPr>
          <a:lstStyle/>
          <a:p>
            <a:r>
              <a:rPr lang="en-GB" sz="5400" b="1" dirty="0"/>
              <a:t>Person’s Care Plan</a:t>
            </a:r>
            <a:endParaRPr lang="en-IN" sz="5400" b="1" dirty="0"/>
          </a:p>
        </p:txBody>
      </p:sp>
      <p:pic>
        <p:nvPicPr>
          <p:cNvPr id="13" name="Audio 12">
            <a:hlinkClick r:id="" action="ppaction://media"/>
            <a:extLst>
              <a:ext uri="{FF2B5EF4-FFF2-40B4-BE49-F238E27FC236}">
                <a16:creationId xmlns:a16="http://schemas.microsoft.com/office/drawing/2014/main" id="{8963DF02-9A1D-BAF0-E62B-1AFB4877728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4066"/>
    </mc:Choice>
    <mc:Fallback>
      <p:transition spd="slow" advTm="94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p:cNvSpPr txBox="1"/>
          <p:nvPr/>
        </p:nvSpPr>
        <p:spPr>
          <a:xfrm>
            <a:off x="6000728" y="1714476"/>
            <a:ext cx="7861839" cy="615553"/>
          </a:xfrm>
          <a:prstGeom prst="rect">
            <a:avLst/>
          </a:prstGeom>
        </p:spPr>
        <p:txBody>
          <a:bodyPr lIns="0" tIns="0" rIns="0" bIns="0" rtlCol="0" anchor="t">
            <a:spAutoFit/>
          </a:bodyPr>
          <a:lstStyle/>
          <a:p>
            <a:r>
              <a:rPr lang="en-GB" sz="4000" b="1" u="sng" dirty="0"/>
              <a:t>Main risk factors</a:t>
            </a:r>
            <a:endParaRPr lang="en-IN" sz="4000" b="1" u="sng" dirty="0"/>
          </a:p>
        </p:txBody>
      </p:sp>
      <p:sp>
        <p:nvSpPr>
          <p:cNvPr id="11" name="TextBox 11"/>
          <p:cNvSpPr txBox="1"/>
          <p:nvPr/>
        </p:nvSpPr>
        <p:spPr>
          <a:xfrm>
            <a:off x="5759840" y="3994962"/>
            <a:ext cx="6768321" cy="3877985"/>
          </a:xfrm>
          <a:prstGeom prst="rect">
            <a:avLst/>
          </a:prstGeom>
        </p:spPr>
        <p:txBody>
          <a:bodyPr lIns="0" tIns="0" rIns="0" bIns="0" rtlCol="0" anchor="t">
            <a:spAutoFit/>
          </a:bodyPr>
          <a:lstStyle/>
          <a:p>
            <a:pPr lvl="0" algn="just"/>
            <a:r>
              <a:rPr lang="en-IN" sz="2800" dirty="0"/>
              <a:t>One of the key risk factors that might worsen the condition of Mrs. Taylor is </a:t>
            </a:r>
            <a:r>
              <a:rPr lang="en-IN" sz="2800" dirty="0" err="1"/>
              <a:t>vaping</a:t>
            </a:r>
            <a:r>
              <a:rPr lang="en-IN" sz="2800" dirty="0"/>
              <a:t>, which she was doing 3 years ago.</a:t>
            </a:r>
          </a:p>
          <a:p>
            <a:pPr lvl="0" algn="just"/>
            <a:endParaRPr lang="en-IN" sz="2800" dirty="0"/>
          </a:p>
          <a:p>
            <a:pPr lvl="0" algn="just"/>
            <a:r>
              <a:rPr lang="en-IN" sz="2800" dirty="0"/>
              <a:t>The next risk factor is indoor and outdoor air pollutants, which might affect patients suffering from asthma (</a:t>
            </a:r>
            <a:r>
              <a:rPr lang="en-IN" sz="2800" dirty="0" err="1"/>
              <a:t>Keir</a:t>
            </a:r>
            <a:r>
              <a:rPr lang="en-IN" sz="2800" dirty="0"/>
              <a:t> and Chalmers, 2022).</a:t>
            </a:r>
          </a:p>
          <a:p>
            <a:pPr lvl="0" algn="just"/>
            <a:endParaRPr lang="en-GB" sz="2800" dirty="0"/>
          </a:p>
        </p:txBody>
      </p:sp>
      <p:sp>
        <p:nvSpPr>
          <p:cNvPr id="12" name="Freeform 9"/>
          <p:cNvSpPr/>
          <p:nvPr/>
        </p:nvSpPr>
        <p:spPr>
          <a:xfrm>
            <a:off x="714316" y="6072194"/>
            <a:ext cx="4500594" cy="3648588"/>
          </a:xfrm>
          <a:custGeom>
            <a:avLst/>
            <a:gdLst/>
            <a:ahLst/>
            <a:cxnLst/>
            <a:rect l="l" t="t" r="r" b="b"/>
            <a:pathLst>
              <a:path w="7010394" h="5351267">
                <a:moveTo>
                  <a:pt x="0" y="0"/>
                </a:moveTo>
                <a:lnTo>
                  <a:pt x="7010394" y="0"/>
                </a:lnTo>
                <a:lnTo>
                  <a:pt x="7010394" y="5351267"/>
                </a:lnTo>
                <a:lnTo>
                  <a:pt x="0" y="535126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pic>
        <p:nvPicPr>
          <p:cNvPr id="8" name="Audio 7">
            <a:hlinkClick r:id="" action="ppaction://media"/>
            <a:extLst>
              <a:ext uri="{FF2B5EF4-FFF2-40B4-BE49-F238E27FC236}">
                <a16:creationId xmlns:a16="http://schemas.microsoft.com/office/drawing/2014/main" id="{B2640C2F-9179-C6F2-8136-6CA7BCFD2F7E}"/>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1379"/>
    </mc:Choice>
    <mc:Fallback>
      <p:transition spd="slow" advTm="71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7944998" y="1228725"/>
            <a:ext cx="8369620" cy="677108"/>
          </a:xfrm>
          <a:prstGeom prst="rect">
            <a:avLst/>
          </a:prstGeom>
        </p:spPr>
        <p:txBody>
          <a:bodyPr lIns="0" tIns="0" rIns="0" bIns="0" rtlCol="0" anchor="t">
            <a:spAutoFit/>
          </a:bodyPr>
          <a:lstStyle/>
          <a:p>
            <a:r>
              <a:rPr lang="en-GB" sz="4400" b="1" u="sng" dirty="0"/>
              <a:t>Care plan</a:t>
            </a:r>
            <a:endParaRPr lang="en-IN" sz="4400" b="1" u="sng" dirty="0"/>
          </a:p>
        </p:txBody>
      </p:sp>
      <p:graphicFrame>
        <p:nvGraphicFramePr>
          <p:cNvPr id="11" name="Table 10"/>
          <p:cNvGraphicFramePr>
            <a:graphicFrameLocks noGrp="1"/>
          </p:cNvGraphicFramePr>
          <p:nvPr/>
        </p:nvGraphicFramePr>
        <p:xfrm>
          <a:off x="1714446" y="3786178"/>
          <a:ext cx="15216296" cy="4864735"/>
        </p:xfrm>
        <a:graphic>
          <a:graphicData uri="http://schemas.openxmlformats.org/drawingml/2006/table">
            <a:tbl>
              <a:tblPr/>
              <a:tblGrid>
                <a:gridCol w="3804074">
                  <a:extLst>
                    <a:ext uri="{9D8B030D-6E8A-4147-A177-3AD203B41FA5}">
                      <a16:colId xmlns:a16="http://schemas.microsoft.com/office/drawing/2014/main" val="20000"/>
                    </a:ext>
                  </a:extLst>
                </a:gridCol>
                <a:gridCol w="3804074">
                  <a:extLst>
                    <a:ext uri="{9D8B030D-6E8A-4147-A177-3AD203B41FA5}">
                      <a16:colId xmlns:a16="http://schemas.microsoft.com/office/drawing/2014/main" val="20001"/>
                    </a:ext>
                  </a:extLst>
                </a:gridCol>
                <a:gridCol w="3804074">
                  <a:extLst>
                    <a:ext uri="{9D8B030D-6E8A-4147-A177-3AD203B41FA5}">
                      <a16:colId xmlns:a16="http://schemas.microsoft.com/office/drawing/2014/main" val="20002"/>
                    </a:ext>
                  </a:extLst>
                </a:gridCol>
                <a:gridCol w="3804074">
                  <a:extLst>
                    <a:ext uri="{9D8B030D-6E8A-4147-A177-3AD203B41FA5}">
                      <a16:colId xmlns:a16="http://schemas.microsoft.com/office/drawing/2014/main" val="20003"/>
                    </a:ext>
                  </a:extLst>
                </a:gridCol>
              </a:tblGrid>
              <a:tr h="0">
                <a:tc>
                  <a:txBody>
                    <a:bodyPr/>
                    <a:lstStyle/>
                    <a:p>
                      <a:pPr algn="just">
                        <a:lnSpc>
                          <a:spcPct val="150000"/>
                        </a:lnSpc>
                        <a:spcAft>
                          <a:spcPts val="0"/>
                        </a:spcAft>
                      </a:pPr>
                      <a:r>
                        <a:rPr lang="en-IN" sz="2200" b="1" dirty="0">
                          <a:latin typeface="+mj-lt"/>
                          <a:ea typeface="Book Antiqua"/>
                          <a:cs typeface="Times New Roman"/>
                        </a:rPr>
                        <a:t>Problem</a:t>
                      </a:r>
                      <a:endParaRPr lang="en-IN" sz="2200" dirty="0">
                        <a:latin typeface="+mj-lt"/>
                        <a:ea typeface="Book Antiqua"/>
                        <a:cs typeface="Times New Roman"/>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b="1">
                          <a:latin typeface="+mj-lt"/>
                          <a:ea typeface="Book Antiqua"/>
                          <a:cs typeface="Times New Roman"/>
                        </a:rPr>
                        <a:t>Intervention</a:t>
                      </a:r>
                      <a:endParaRPr lang="en-IN" sz="2200">
                        <a:latin typeface="+mj-lt"/>
                        <a:ea typeface="Book Antiqua"/>
                        <a:cs typeface="Times New Roman"/>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b="1">
                          <a:latin typeface="+mj-lt"/>
                          <a:ea typeface="Book Antiqua"/>
                          <a:cs typeface="Times New Roman"/>
                        </a:rPr>
                        <a:t>Rationale</a:t>
                      </a:r>
                      <a:endParaRPr lang="en-IN" sz="2200">
                        <a:latin typeface="+mj-lt"/>
                        <a:ea typeface="Book Antiqua"/>
                        <a:cs typeface="Times New Roman"/>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b="1">
                          <a:latin typeface="+mj-lt"/>
                          <a:ea typeface="Book Antiqua"/>
                          <a:cs typeface="Times New Roman"/>
                        </a:rPr>
                        <a:t>Expected Outcome</a:t>
                      </a:r>
                      <a:endParaRPr lang="en-IN" sz="2200">
                        <a:latin typeface="+mj-lt"/>
                        <a:ea typeface="Book Antiqua"/>
                        <a:cs typeface="Times New Roman"/>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62990">
                <a:tc>
                  <a:txBody>
                    <a:bodyPr/>
                    <a:lstStyle/>
                    <a:p>
                      <a:pPr algn="just">
                        <a:lnSpc>
                          <a:spcPct val="150000"/>
                        </a:lnSpc>
                        <a:spcAft>
                          <a:spcPts val="0"/>
                        </a:spcAft>
                      </a:pPr>
                      <a:r>
                        <a:rPr lang="en-IN" sz="2200" dirty="0">
                          <a:latin typeface="+mj-lt"/>
                          <a:ea typeface="Book Antiqua"/>
                          <a:cs typeface="Times New Roman"/>
                        </a:rPr>
                        <a:t>Breathlessness</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Administer prescribed bronchodilators and corticosteroids as per the GP</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To reduce airway inflammation and improve airflow</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Improved breathing pattern</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algn="just">
                        <a:lnSpc>
                          <a:spcPct val="150000"/>
                        </a:lnSpc>
                        <a:spcAft>
                          <a:spcPts val="0"/>
                        </a:spcAft>
                      </a:pPr>
                      <a:r>
                        <a:rPr lang="en-IN" sz="2200">
                          <a:latin typeface="+mj-lt"/>
                          <a:ea typeface="Book Antiqua"/>
                          <a:cs typeface="Times New Roman"/>
                        </a:rPr>
                        <a:t>Limited Mobility</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Refer to the pulmonary rehabilitation program</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Gradual supervised exercise improves lung capacity</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Improved stamina</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algn="just">
                        <a:lnSpc>
                          <a:spcPct val="150000"/>
                        </a:lnSpc>
                        <a:spcAft>
                          <a:spcPts val="0"/>
                        </a:spcAft>
                      </a:pPr>
                      <a:r>
                        <a:rPr lang="en-IN" sz="2200">
                          <a:latin typeface="+mj-lt"/>
                          <a:ea typeface="Book Antiqua"/>
                          <a:cs typeface="Times New Roman"/>
                        </a:rPr>
                        <a:t>Cardiovascular Risk</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Monitor blood pressure, heart rate, and oxygen saturation</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Early detection of complications</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Stable cardiovascular status</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lgn="just">
                        <a:lnSpc>
                          <a:spcPct val="150000"/>
                        </a:lnSpc>
                        <a:spcAft>
                          <a:spcPts val="0"/>
                        </a:spcAft>
                      </a:pPr>
                      <a:r>
                        <a:rPr lang="en-IN" sz="2200">
                          <a:latin typeface="+mj-lt"/>
                          <a:ea typeface="Book Antiqua"/>
                          <a:cs typeface="Times New Roman"/>
                        </a:rPr>
                        <a:t>Lifestyle Management</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Encourage a balanced diet and gentle activity</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a:latin typeface="+mj-lt"/>
                          <a:ea typeface="Book Antiqua"/>
                          <a:cs typeface="Times New Roman"/>
                        </a:rPr>
                        <a:t>Supports heart and lung health</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200" dirty="0">
                          <a:latin typeface="+mj-lt"/>
                          <a:ea typeface="Book Antiqua"/>
                          <a:cs typeface="Times New Roman"/>
                        </a:rPr>
                        <a:t>Better overall health outcomes</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pic>
        <p:nvPicPr>
          <p:cNvPr id="8" name="Audio 7">
            <a:hlinkClick r:id="" action="ppaction://media"/>
            <a:extLst>
              <a:ext uri="{FF2B5EF4-FFF2-40B4-BE49-F238E27FC236}">
                <a16:creationId xmlns:a16="http://schemas.microsoft.com/office/drawing/2014/main" id="{9B8A0641-D4A7-66CF-C181-97176B07FFA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3079"/>
    </mc:Choice>
    <mc:Fallback>
      <p:transition spd="slow" advTm="33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8" name="TextBox 8"/>
          <p:cNvSpPr txBox="1"/>
          <p:nvPr/>
        </p:nvSpPr>
        <p:spPr>
          <a:xfrm>
            <a:off x="10572760" y="285433"/>
            <a:ext cx="7252985" cy="2215806"/>
          </a:xfrm>
          <a:prstGeom prst="rect">
            <a:avLst/>
          </a:prstGeom>
        </p:spPr>
        <p:txBody>
          <a:bodyPr lIns="50800" tIns="50800" rIns="50800" bIns="50800" rtlCol="0" anchor="ctr"/>
          <a:lstStyle/>
          <a:p>
            <a:pPr algn="ctr">
              <a:lnSpc>
                <a:spcPts val="2659"/>
              </a:lnSpc>
              <a:spcBef>
                <a:spcPct val="0"/>
              </a:spcBef>
            </a:pPr>
            <a:endParaRPr/>
          </a:p>
        </p:txBody>
      </p:sp>
      <p:sp>
        <p:nvSpPr>
          <p:cNvPr id="16" name="TextBox 16"/>
          <p:cNvSpPr txBox="1"/>
          <p:nvPr/>
        </p:nvSpPr>
        <p:spPr>
          <a:xfrm>
            <a:off x="0" y="1643038"/>
            <a:ext cx="4100996" cy="615553"/>
          </a:xfrm>
          <a:prstGeom prst="rect">
            <a:avLst/>
          </a:prstGeom>
        </p:spPr>
        <p:txBody>
          <a:bodyPr lIns="0" tIns="0" rIns="0" bIns="0" rtlCol="0" anchor="t">
            <a:spAutoFit/>
          </a:bodyPr>
          <a:lstStyle/>
          <a:p>
            <a:r>
              <a:rPr lang="en-GB" sz="4000" b="1" u="sng" dirty="0"/>
              <a:t>Recommendations </a:t>
            </a:r>
            <a:endParaRPr lang="en-IN" sz="4000" b="1" u="sng" dirty="0"/>
          </a:p>
        </p:txBody>
      </p:sp>
      <p:graphicFrame>
        <p:nvGraphicFramePr>
          <p:cNvPr id="17" name="Table 16"/>
          <p:cNvGraphicFramePr>
            <a:graphicFrameLocks noGrp="1"/>
          </p:cNvGraphicFramePr>
          <p:nvPr/>
        </p:nvGraphicFramePr>
        <p:xfrm>
          <a:off x="285686" y="2825591"/>
          <a:ext cx="17430874" cy="6968014"/>
        </p:xfrm>
        <a:graphic>
          <a:graphicData uri="http://schemas.openxmlformats.org/drawingml/2006/table">
            <a:tbl>
              <a:tblPr/>
              <a:tblGrid>
                <a:gridCol w="3445764">
                  <a:extLst>
                    <a:ext uri="{9D8B030D-6E8A-4147-A177-3AD203B41FA5}">
                      <a16:colId xmlns:a16="http://schemas.microsoft.com/office/drawing/2014/main" val="20000"/>
                    </a:ext>
                  </a:extLst>
                </a:gridCol>
                <a:gridCol w="2828696">
                  <a:extLst>
                    <a:ext uri="{9D8B030D-6E8A-4147-A177-3AD203B41FA5}">
                      <a16:colId xmlns:a16="http://schemas.microsoft.com/office/drawing/2014/main" val="20001"/>
                    </a:ext>
                  </a:extLst>
                </a:gridCol>
                <a:gridCol w="3056227">
                  <a:extLst>
                    <a:ext uri="{9D8B030D-6E8A-4147-A177-3AD203B41FA5}">
                      <a16:colId xmlns:a16="http://schemas.microsoft.com/office/drawing/2014/main" val="20002"/>
                    </a:ext>
                  </a:extLst>
                </a:gridCol>
                <a:gridCol w="3309243">
                  <a:extLst>
                    <a:ext uri="{9D8B030D-6E8A-4147-A177-3AD203B41FA5}">
                      <a16:colId xmlns:a16="http://schemas.microsoft.com/office/drawing/2014/main" val="20003"/>
                    </a:ext>
                  </a:extLst>
                </a:gridCol>
                <a:gridCol w="2395472">
                  <a:extLst>
                    <a:ext uri="{9D8B030D-6E8A-4147-A177-3AD203B41FA5}">
                      <a16:colId xmlns:a16="http://schemas.microsoft.com/office/drawing/2014/main" val="20004"/>
                    </a:ext>
                  </a:extLst>
                </a:gridCol>
                <a:gridCol w="2395472">
                  <a:extLst>
                    <a:ext uri="{9D8B030D-6E8A-4147-A177-3AD203B41FA5}">
                      <a16:colId xmlns:a16="http://schemas.microsoft.com/office/drawing/2014/main" val="20005"/>
                    </a:ext>
                  </a:extLst>
                </a:gridCol>
              </a:tblGrid>
              <a:tr h="511969">
                <a:tc>
                  <a:txBody>
                    <a:bodyPr/>
                    <a:lstStyle/>
                    <a:p>
                      <a:pPr algn="just">
                        <a:lnSpc>
                          <a:spcPct val="150000"/>
                        </a:lnSpc>
                        <a:spcAft>
                          <a:spcPts val="0"/>
                        </a:spcAft>
                      </a:pPr>
                      <a:r>
                        <a:rPr lang="en-GB" sz="1800" dirty="0">
                          <a:latin typeface="+mj-lt"/>
                          <a:ea typeface="Book Antiqua"/>
                          <a:cs typeface="Times New Roman"/>
                        </a:rPr>
                        <a:t>Recommendations</a:t>
                      </a:r>
                      <a:endParaRPr lang="en-IN" sz="1800" dirty="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mj-lt"/>
                          <a:ea typeface="Book Antiqua"/>
                          <a:cs typeface="Times New Roman"/>
                        </a:rPr>
                        <a:t>Care routine </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mj-lt"/>
                          <a:ea typeface="Book Antiqua"/>
                          <a:cs typeface="Times New Roman"/>
                        </a:rPr>
                        <a:t>Monitoring </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mj-lt"/>
                          <a:ea typeface="Book Antiqua"/>
                          <a:cs typeface="Times New Roman"/>
                        </a:rPr>
                        <a:t>Care planning </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mj-lt"/>
                          <a:ea typeface="Book Antiqua"/>
                          <a:cs typeface="Times New Roman"/>
                        </a:rPr>
                        <a:t>Communication </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mj-lt"/>
                          <a:ea typeface="Book Antiqua"/>
                          <a:cs typeface="Times New Roman"/>
                        </a:rPr>
                        <a:t>Ethical considerations</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535908">
                <a:tc>
                  <a:txBody>
                    <a:bodyPr/>
                    <a:lstStyle/>
                    <a:p>
                      <a:pPr algn="just">
                        <a:lnSpc>
                          <a:spcPct val="150000"/>
                        </a:lnSpc>
                        <a:spcAft>
                          <a:spcPts val="0"/>
                        </a:spcAft>
                      </a:pPr>
                      <a:r>
                        <a:rPr lang="en-GB" sz="1800" dirty="0">
                          <a:latin typeface="+mj-lt"/>
                          <a:ea typeface="Book Antiqua"/>
                          <a:cs typeface="Times New Roman"/>
                        </a:rPr>
                        <a:t>It will be recommended to improve asthma medication in this area</a:t>
                      </a:r>
                      <a:endParaRPr lang="en-IN" sz="1800" dirty="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mj-lt"/>
                          <a:ea typeface="Book Antiqua"/>
                          <a:cs typeface="Times New Roman"/>
                        </a:rPr>
                        <a:t>Prescribe and regularly review low-dose ICS + LABA inhaler (if indicated); ensure reliever inhaler available</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800" dirty="0">
                          <a:latin typeface="+mj-lt"/>
                          <a:ea typeface="Book Antiqua"/>
                          <a:cs typeface="Times New Roman"/>
                        </a:rPr>
                        <a:t>Peak Expiratory Flow (PEF)</a:t>
                      </a:r>
                      <a:endParaRPr lang="en-IN" sz="1800" dirty="0">
                        <a:latin typeface="+mj-lt"/>
                        <a:ea typeface="Book Antiqua"/>
                        <a:cs typeface="Times New Roman"/>
                      </a:endParaRPr>
                    </a:p>
                    <a:p>
                      <a:pPr algn="just">
                        <a:lnSpc>
                          <a:spcPct val="150000"/>
                        </a:lnSpc>
                        <a:spcAft>
                          <a:spcPts val="0"/>
                        </a:spcAft>
                      </a:pPr>
                      <a:r>
                        <a:rPr lang="en-GB" sz="1800" dirty="0">
                          <a:latin typeface="+mj-lt"/>
                          <a:ea typeface="Book Antiqua"/>
                          <a:cs typeface="Times New Roman"/>
                        </a:rPr>
                        <a:t>Daily (if unstable)</a:t>
                      </a:r>
                      <a:endParaRPr lang="en-IN" sz="1800" dirty="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800">
                          <a:latin typeface="+mj-lt"/>
                          <a:ea typeface="Book Antiqua"/>
                          <a:cs typeface="Times New Roman"/>
                        </a:rPr>
                        <a:t>Increase independence in ADLs (Activities of Daily Living)</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mj-lt"/>
                          <a:ea typeface="Book Antiqua"/>
                          <a:cs typeface="Times New Roman"/>
                        </a:rPr>
                        <a:t>Education on asthma</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dirty="0">
                          <a:latin typeface="+mj-lt"/>
                          <a:ea typeface="Book Antiqua"/>
                          <a:cs typeface="Times New Roman"/>
                        </a:rPr>
                        <a:t>Involve Mrs. Taylor in shared decision-making</a:t>
                      </a:r>
                      <a:endParaRPr lang="en-IN" sz="1800" dirty="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218534">
                <a:tc>
                  <a:txBody>
                    <a:bodyPr/>
                    <a:lstStyle/>
                    <a:p>
                      <a:pPr algn="just">
                        <a:lnSpc>
                          <a:spcPct val="150000"/>
                        </a:lnSpc>
                        <a:spcAft>
                          <a:spcPts val="0"/>
                        </a:spcAft>
                      </a:pPr>
                      <a:r>
                        <a:rPr lang="en-GB" sz="1800">
                          <a:latin typeface="+mj-lt"/>
                          <a:ea typeface="Book Antiqua"/>
                          <a:cs typeface="Times New Roman"/>
                        </a:rPr>
                        <a:t>It will be recommended to use proper inhaler technique</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mj-lt"/>
                          <a:ea typeface="Book Antiqua"/>
                          <a:cs typeface="Times New Roman"/>
                        </a:rPr>
                        <a:t>Check inhaler technique at every review</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800" dirty="0">
                          <a:latin typeface="+mj-lt"/>
                          <a:ea typeface="Book Antiqua"/>
                          <a:cs typeface="Times New Roman"/>
                        </a:rPr>
                        <a:t>Oxygen Saturation</a:t>
                      </a:r>
                      <a:endParaRPr lang="en-IN" sz="1800" dirty="0">
                        <a:latin typeface="+mj-lt"/>
                        <a:ea typeface="Book Antiqua"/>
                        <a:cs typeface="Times New Roman"/>
                      </a:endParaRPr>
                    </a:p>
                    <a:p>
                      <a:pPr algn="just">
                        <a:lnSpc>
                          <a:spcPct val="150000"/>
                        </a:lnSpc>
                        <a:spcAft>
                          <a:spcPts val="0"/>
                        </a:spcAft>
                      </a:pPr>
                      <a:r>
                        <a:rPr lang="en-GB" sz="1800" dirty="0">
                          <a:latin typeface="+mj-lt"/>
                          <a:ea typeface="Book Antiqua"/>
                          <a:cs typeface="Times New Roman"/>
                        </a:rPr>
                        <a:t>During reviews/exacerbation</a:t>
                      </a:r>
                      <a:endParaRPr lang="en-IN" sz="1800" dirty="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800">
                          <a:latin typeface="+mj-lt"/>
                          <a:ea typeface="Book Antiqua"/>
                          <a:cs typeface="Times New Roman"/>
                        </a:rPr>
                        <a:t>Reduce breathlessness episodes</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800">
                          <a:latin typeface="+mj-lt"/>
                          <a:ea typeface="Book Antiqua"/>
                          <a:cs typeface="Times New Roman"/>
                        </a:rPr>
                        <a:t>Involve Husband in Care</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800">
                          <a:latin typeface="+mj-lt"/>
                          <a:ea typeface="Book Antiqua"/>
                          <a:cs typeface="Times New Roman"/>
                        </a:rPr>
                        <a:t>Following the principle of beneficence through which interventions are provided, improving respiratory and cardiac health</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877221">
                <a:tc>
                  <a:txBody>
                    <a:bodyPr/>
                    <a:lstStyle/>
                    <a:p>
                      <a:pPr algn="just">
                        <a:lnSpc>
                          <a:spcPct val="150000"/>
                        </a:lnSpc>
                        <a:spcAft>
                          <a:spcPts val="0"/>
                        </a:spcAft>
                      </a:pPr>
                      <a:r>
                        <a:rPr lang="en-GB" sz="1800" dirty="0">
                          <a:latin typeface="+mj-lt"/>
                          <a:ea typeface="Book Antiqua"/>
                          <a:cs typeface="Times New Roman"/>
                        </a:rPr>
                        <a:t>It will be recommended to develop a clear and written action plan</a:t>
                      </a:r>
                      <a:endParaRPr lang="en-IN" sz="1800" dirty="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dirty="0">
                          <a:latin typeface="+mj-lt"/>
                          <a:ea typeface="Book Antiqua"/>
                          <a:cs typeface="Times New Roman"/>
                        </a:rPr>
                        <a:t>Developing a </a:t>
                      </a:r>
                      <a:r>
                        <a:rPr lang="en-US" sz="1800" dirty="0" err="1">
                          <a:latin typeface="+mj-lt"/>
                          <a:ea typeface="Book Antiqua"/>
                          <a:cs typeface="Times New Roman"/>
                        </a:rPr>
                        <a:t>personalised</a:t>
                      </a:r>
                      <a:r>
                        <a:rPr lang="en-US" sz="1800" dirty="0">
                          <a:latin typeface="+mj-lt"/>
                          <a:ea typeface="Book Antiqua"/>
                          <a:cs typeface="Times New Roman"/>
                        </a:rPr>
                        <a:t> Asthma Action Plan</a:t>
                      </a:r>
                      <a:endParaRPr lang="en-IN" sz="1800" dirty="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800">
                          <a:latin typeface="+mj-lt"/>
                          <a:ea typeface="Book Antiqua"/>
                          <a:cs typeface="Times New Roman"/>
                        </a:rPr>
                        <a:t>Every GP visit or 3–6 months</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mj-lt"/>
                          <a:ea typeface="Book Antiqua"/>
                          <a:cs typeface="Times New Roman"/>
                        </a:rPr>
                        <a:t>Prevent hospital admissions</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800">
                          <a:latin typeface="+mj-lt"/>
                          <a:ea typeface="Book Antiqua"/>
                          <a:cs typeface="Times New Roman"/>
                        </a:rPr>
                        <a:t>Clear Written Instructions</a:t>
                      </a:r>
                      <a:endParaRPr lang="en-IN" sz="180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800" dirty="0">
                          <a:latin typeface="+mj-lt"/>
                          <a:ea typeface="Book Antiqua"/>
                          <a:cs typeface="Times New Roman"/>
                        </a:rPr>
                        <a:t>By following the principle of non- </a:t>
                      </a:r>
                      <a:r>
                        <a:rPr lang="en-GB" sz="1800" dirty="0" err="1">
                          <a:latin typeface="+mj-lt"/>
                          <a:ea typeface="Book Antiqua"/>
                          <a:cs typeface="Times New Roman"/>
                        </a:rPr>
                        <a:t>maleficence</a:t>
                      </a:r>
                      <a:r>
                        <a:rPr lang="en-GB" sz="1800" dirty="0">
                          <a:latin typeface="+mj-lt"/>
                          <a:ea typeface="Book Antiqua"/>
                          <a:cs typeface="Times New Roman"/>
                        </a:rPr>
                        <a:t> avoidance to overtreatment, monitor medication side effects.</a:t>
                      </a:r>
                      <a:endParaRPr lang="en-IN" sz="1800" dirty="0">
                        <a:latin typeface="+mj-lt"/>
                        <a:ea typeface="Book Antiqua"/>
                        <a:cs typeface="Times New Roman"/>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9" name="TextBox 15"/>
          <p:cNvSpPr txBox="1"/>
          <p:nvPr/>
        </p:nvSpPr>
        <p:spPr>
          <a:xfrm>
            <a:off x="0" y="0"/>
            <a:ext cx="17073618" cy="830997"/>
          </a:xfrm>
          <a:prstGeom prst="rect">
            <a:avLst/>
          </a:prstGeom>
        </p:spPr>
        <p:txBody>
          <a:bodyPr wrap="square" lIns="0" tIns="0" rIns="0" bIns="0" rtlCol="0" anchor="t">
            <a:spAutoFit/>
          </a:bodyPr>
          <a:lstStyle/>
          <a:p>
            <a:r>
              <a:rPr lang="en-GB" sz="5400" b="1" dirty="0"/>
              <a:t>Care Plan evidence-based recommendations</a:t>
            </a:r>
            <a:endParaRPr lang="en-IN" sz="5400" b="1" dirty="0"/>
          </a:p>
        </p:txBody>
      </p:sp>
      <p:pic>
        <p:nvPicPr>
          <p:cNvPr id="6" name="Audio 5">
            <a:hlinkClick r:id="" action="ppaction://media"/>
            <a:extLst>
              <a:ext uri="{FF2B5EF4-FFF2-40B4-BE49-F238E27FC236}">
                <a16:creationId xmlns:a16="http://schemas.microsoft.com/office/drawing/2014/main" id="{BFC531C0-6BA2-B2D0-24F5-84B929BE226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136"/>
    </mc:Choice>
    <mc:Fallback>
      <p:transition spd="slow" advTm="40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1691599" y="2162554"/>
            <a:ext cx="10405283" cy="738664"/>
          </a:xfrm>
          <a:prstGeom prst="rect">
            <a:avLst/>
          </a:prstGeom>
        </p:spPr>
        <p:txBody>
          <a:bodyPr lIns="0" tIns="0" rIns="0" bIns="0" rtlCol="0" anchor="t">
            <a:spAutoFit/>
          </a:bodyPr>
          <a:lstStyle/>
          <a:p>
            <a:r>
              <a:rPr lang="en-GB" sz="4800" b="1" u="sng" dirty="0"/>
              <a:t>NHS and NICE guidelines</a:t>
            </a:r>
            <a:endParaRPr lang="en-IN" sz="4800" b="1" u="sng" dirty="0"/>
          </a:p>
        </p:txBody>
      </p:sp>
      <p:sp>
        <p:nvSpPr>
          <p:cNvPr id="11" name="TextBox 11"/>
          <p:cNvSpPr txBox="1"/>
          <p:nvPr/>
        </p:nvSpPr>
        <p:spPr>
          <a:xfrm>
            <a:off x="1691599" y="5114925"/>
            <a:ext cx="8039550" cy="3447098"/>
          </a:xfrm>
          <a:prstGeom prst="rect">
            <a:avLst/>
          </a:prstGeom>
        </p:spPr>
        <p:txBody>
          <a:bodyPr lIns="0" tIns="0" rIns="0" bIns="0" rtlCol="0" anchor="t">
            <a:spAutoFit/>
          </a:bodyPr>
          <a:lstStyle/>
          <a:p>
            <a:pPr lvl="0" algn="just"/>
            <a:r>
              <a:rPr lang="en-GB" sz="2800" dirty="0"/>
              <a:t>There will be a need to follow National Institute for Health and Care Excellence (NICE) guidelines for Asthma (NG80) that involves stepwise pharmacological management and intervention (</a:t>
            </a:r>
            <a:r>
              <a:rPr lang="en-US" sz="2800" dirty="0"/>
              <a:t>Francis</a:t>
            </a:r>
            <a:r>
              <a:rPr lang="en-US" sz="2800" i="1" dirty="0"/>
              <a:t> et.al</a:t>
            </a:r>
            <a:r>
              <a:rPr lang="en-US" sz="2800" dirty="0"/>
              <a:t> 202</a:t>
            </a:r>
            <a:r>
              <a:rPr lang="en-GB" sz="2800" dirty="0"/>
              <a:t>2).</a:t>
            </a:r>
          </a:p>
          <a:p>
            <a:pPr lvl="0" algn="just"/>
            <a:endParaRPr lang="en-IN" sz="2800" dirty="0"/>
          </a:p>
          <a:p>
            <a:pPr lvl="0" algn="just"/>
            <a:r>
              <a:rPr lang="en-GB" sz="2800" dirty="0"/>
              <a:t>Then, NHS respiratory care must also be followed, which helps in managing the risk to the patient in a proper manner (Bates, </a:t>
            </a:r>
            <a:r>
              <a:rPr lang="en-GB" sz="2800" i="1" dirty="0"/>
              <a:t>et.al</a:t>
            </a:r>
            <a:r>
              <a:rPr lang="en-GB" sz="2800" dirty="0"/>
              <a:t> 2023).</a:t>
            </a:r>
            <a:endParaRPr lang="en-IN" sz="2800" dirty="0"/>
          </a:p>
        </p:txBody>
      </p:sp>
      <p:pic>
        <p:nvPicPr>
          <p:cNvPr id="7169" name="Picture 1"/>
          <p:cNvPicPr>
            <a:picLocks noChangeAspect="1" noChangeArrowheads="1"/>
          </p:cNvPicPr>
          <p:nvPr/>
        </p:nvPicPr>
        <p:blipFill>
          <a:blip r:embed="rId9"/>
          <a:srcRect/>
          <a:stretch>
            <a:fillRect/>
          </a:stretch>
        </p:blipFill>
        <p:spPr bwMode="auto">
          <a:xfrm>
            <a:off x="12358710" y="4000492"/>
            <a:ext cx="4695825" cy="4076700"/>
          </a:xfrm>
          <a:prstGeom prst="rect">
            <a:avLst/>
          </a:prstGeom>
          <a:noFill/>
          <a:ln w="9525">
            <a:noFill/>
            <a:miter lim="800000"/>
            <a:headEnd/>
            <a:tailEnd/>
          </a:ln>
          <a:effectLst/>
        </p:spPr>
      </p:pic>
      <p:pic>
        <p:nvPicPr>
          <p:cNvPr id="9" name="Audio 8">
            <a:hlinkClick r:id="" action="ppaction://media"/>
            <a:extLst>
              <a:ext uri="{FF2B5EF4-FFF2-40B4-BE49-F238E27FC236}">
                <a16:creationId xmlns:a16="http://schemas.microsoft.com/office/drawing/2014/main" id="{C80D66EF-0B0A-DFB5-99FD-346E68960F3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5311"/>
    </mc:Choice>
    <mc:Fallback>
      <p:transition spd="slow" advTm="15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6"/>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7" cstate="print">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Freeform 12"/>
          <p:cNvSpPr/>
          <p:nvPr/>
        </p:nvSpPr>
        <p:spPr>
          <a:xfrm>
            <a:off x="11496722" y="4403143"/>
            <a:ext cx="5755035" cy="4855157"/>
          </a:xfrm>
          <a:custGeom>
            <a:avLst/>
            <a:gdLst/>
            <a:ahLst/>
            <a:cxnLst/>
            <a:rect l="l" t="t" r="r" b="b"/>
            <a:pathLst>
              <a:path w="5755035" h="4855157">
                <a:moveTo>
                  <a:pt x="0" y="0"/>
                </a:moveTo>
                <a:lnTo>
                  <a:pt x="5755035" y="0"/>
                </a:lnTo>
                <a:lnTo>
                  <a:pt x="5755035" y="4855157"/>
                </a:lnTo>
                <a:lnTo>
                  <a:pt x="0" y="485515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 name="Freeform 13"/>
          <p:cNvSpPr/>
          <p:nvPr/>
        </p:nvSpPr>
        <p:spPr>
          <a:xfrm>
            <a:off x="12614667" y="0"/>
            <a:ext cx="2179455" cy="1442403"/>
          </a:xfrm>
          <a:custGeom>
            <a:avLst/>
            <a:gdLst/>
            <a:ahLst/>
            <a:cxnLst/>
            <a:rect l="l" t="t" r="r" b="b"/>
            <a:pathLst>
              <a:path w="2179455" h="1442403">
                <a:moveTo>
                  <a:pt x="0" y="0"/>
                </a:moveTo>
                <a:lnTo>
                  <a:pt x="2179455" y="0"/>
                </a:lnTo>
                <a:lnTo>
                  <a:pt x="2179455" y="1442403"/>
                </a:lnTo>
                <a:lnTo>
                  <a:pt x="0" y="144240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5" name="TextBox 15"/>
          <p:cNvSpPr txBox="1"/>
          <p:nvPr/>
        </p:nvSpPr>
        <p:spPr>
          <a:xfrm>
            <a:off x="1028700" y="1386030"/>
            <a:ext cx="10073028" cy="1107996"/>
          </a:xfrm>
          <a:prstGeom prst="rect">
            <a:avLst/>
          </a:prstGeom>
        </p:spPr>
        <p:txBody>
          <a:bodyPr lIns="0" tIns="0" rIns="0" bIns="0" rtlCol="0" anchor="t">
            <a:spAutoFit/>
          </a:bodyPr>
          <a:lstStyle/>
          <a:p>
            <a:r>
              <a:rPr lang="en-GB" sz="7200" b="1" dirty="0"/>
              <a:t>Conclusion</a:t>
            </a:r>
            <a:endParaRPr lang="en-IN" sz="7200" b="1" dirty="0"/>
          </a:p>
        </p:txBody>
      </p:sp>
      <p:sp>
        <p:nvSpPr>
          <p:cNvPr id="16" name="TextBox 16"/>
          <p:cNvSpPr txBox="1"/>
          <p:nvPr/>
        </p:nvSpPr>
        <p:spPr>
          <a:xfrm>
            <a:off x="1028700" y="4929186"/>
            <a:ext cx="9401184" cy="2585323"/>
          </a:xfrm>
          <a:prstGeom prst="rect">
            <a:avLst/>
          </a:prstGeom>
        </p:spPr>
        <p:txBody>
          <a:bodyPr wrap="square" lIns="0" tIns="0" rIns="0" bIns="0" rtlCol="0" anchor="t">
            <a:spAutoFit/>
          </a:bodyPr>
          <a:lstStyle/>
          <a:p>
            <a:pPr lvl="0" algn="just"/>
            <a:r>
              <a:rPr lang="en-GB" sz="2800" dirty="0"/>
              <a:t>From the presentation, it could be concluded that asthma is affecting respiratory and cardiovascular systems of the human body. </a:t>
            </a:r>
          </a:p>
          <a:p>
            <a:pPr lvl="0" algn="just"/>
            <a:endParaRPr lang="en-IN" sz="2800" dirty="0"/>
          </a:p>
          <a:p>
            <a:pPr lvl="0" algn="just"/>
            <a:r>
              <a:rPr lang="en-GB" sz="2800" dirty="0"/>
              <a:t>There is a need to follow the anatomy and physiology of asthma, which will be helpful for the patient in overcoming the issue.</a:t>
            </a:r>
            <a:endParaRPr lang="en-IN" sz="2800" dirty="0"/>
          </a:p>
        </p:txBody>
      </p:sp>
      <p:pic>
        <p:nvPicPr>
          <p:cNvPr id="8" name="Audio 7">
            <a:hlinkClick r:id="" action="ppaction://media"/>
            <a:extLst>
              <a:ext uri="{FF2B5EF4-FFF2-40B4-BE49-F238E27FC236}">
                <a16:creationId xmlns:a16="http://schemas.microsoft.com/office/drawing/2014/main" id="{EC5B1204-9266-179C-F8C9-E8B7EC23FD60}"/>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1926"/>
    </mc:Choice>
    <mc:Fallback>
      <p:transition spd="slow" advTm="61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r="-9982" b="-21046"/>
            </a:stretch>
          </a:blipFill>
        </p:spPr>
        <p:txBody>
          <a:bodyPr/>
          <a:lstStyle/>
          <a:p>
            <a:endParaRPr lang="en-GB"/>
          </a:p>
        </p:txBody>
      </p:sp>
      <p:sp>
        <p:nvSpPr>
          <p:cNvPr id="4" name="Freeform 4"/>
          <p:cNvSpPr/>
          <p:nvPr/>
        </p:nvSpPr>
        <p:spPr>
          <a:xfrm>
            <a:off x="15377481" y="225104"/>
            <a:ext cx="1874277" cy="803596"/>
          </a:xfrm>
          <a:custGeom>
            <a:avLst/>
            <a:gdLst/>
            <a:ahLst/>
            <a:cxnLst/>
            <a:rect l="l" t="t" r="r" b="b"/>
            <a:pathLst>
              <a:path w="1874277" h="803596">
                <a:moveTo>
                  <a:pt x="0" y="0"/>
                </a:moveTo>
                <a:lnTo>
                  <a:pt x="1874276" y="0"/>
                </a:lnTo>
                <a:lnTo>
                  <a:pt x="1874276" y="803596"/>
                </a:lnTo>
                <a:lnTo>
                  <a:pt x="0" y="803596"/>
                </a:lnTo>
                <a:lnTo>
                  <a:pt x="0" y="0"/>
                </a:lnTo>
                <a:close/>
              </a:path>
            </a:pathLst>
          </a:custGeom>
          <a:blipFill>
            <a:blip r:embed="rId4"/>
            <a:stretch>
              <a:fillRect/>
            </a:stretch>
          </a:blipFill>
        </p:spPr>
        <p:txBody>
          <a:bodyPr/>
          <a:lstStyle/>
          <a:p>
            <a:endParaRPr lang="en-GB"/>
          </a:p>
        </p:txBody>
      </p:sp>
      <p:sp>
        <p:nvSpPr>
          <p:cNvPr id="5" name="Freeform 5"/>
          <p:cNvSpPr/>
          <p:nvPr/>
        </p:nvSpPr>
        <p:spPr>
          <a:xfrm>
            <a:off x="16692448" y="478779"/>
            <a:ext cx="296245" cy="296245"/>
          </a:xfrm>
          <a:custGeom>
            <a:avLst/>
            <a:gdLst/>
            <a:ahLst/>
            <a:cxnLst/>
            <a:rect l="l" t="t" r="r" b="b"/>
            <a:pathLst>
              <a:path w="296245" h="296245">
                <a:moveTo>
                  <a:pt x="0" y="0"/>
                </a:moveTo>
                <a:lnTo>
                  <a:pt x="296246" y="0"/>
                </a:lnTo>
                <a:lnTo>
                  <a:pt x="296246" y="296246"/>
                </a:lnTo>
                <a:lnTo>
                  <a:pt x="0" y="296246"/>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TextBox 15"/>
          <p:cNvSpPr txBox="1"/>
          <p:nvPr/>
        </p:nvSpPr>
        <p:spPr>
          <a:xfrm>
            <a:off x="4357654" y="642906"/>
            <a:ext cx="10073028" cy="1107996"/>
          </a:xfrm>
          <a:prstGeom prst="rect">
            <a:avLst/>
          </a:prstGeom>
        </p:spPr>
        <p:txBody>
          <a:bodyPr lIns="0" tIns="0" rIns="0" bIns="0" rtlCol="0" anchor="t">
            <a:spAutoFit/>
          </a:bodyPr>
          <a:lstStyle/>
          <a:p>
            <a:pPr algn="ctr"/>
            <a:r>
              <a:rPr lang="en-GB" sz="7200" b="1" dirty="0"/>
              <a:t>References </a:t>
            </a:r>
            <a:endParaRPr lang="en-IN" sz="7200" b="1" dirty="0"/>
          </a:p>
        </p:txBody>
      </p:sp>
      <p:sp>
        <p:nvSpPr>
          <p:cNvPr id="16" name="TextBox 16"/>
          <p:cNvSpPr txBox="1"/>
          <p:nvPr/>
        </p:nvSpPr>
        <p:spPr>
          <a:xfrm>
            <a:off x="428564" y="1928790"/>
            <a:ext cx="17573748" cy="8186857"/>
          </a:xfrm>
          <a:prstGeom prst="rect">
            <a:avLst/>
          </a:prstGeom>
        </p:spPr>
        <p:txBody>
          <a:bodyPr wrap="square" lIns="0" tIns="0" rIns="0" bIns="0" rtlCol="0" anchor="t">
            <a:spAutoFit/>
          </a:bodyPr>
          <a:lstStyle/>
          <a:p>
            <a:r>
              <a:rPr lang="en-US" sz="2400" dirty="0"/>
              <a:t>Albano, G. D., Gagliardo, R. P., Montalbano, A. M., and Profita, M. (2022). Overview of the mechanisms of oxidative stress: impact in inflammation of the airway diseases. </a:t>
            </a:r>
            <a:r>
              <a:rPr lang="en-US" sz="2400" i="1" dirty="0"/>
              <a:t>Antioxidants</a:t>
            </a:r>
            <a:r>
              <a:rPr lang="en-US" sz="2400" dirty="0"/>
              <a:t>, </a:t>
            </a:r>
            <a:r>
              <a:rPr lang="en-US" sz="2400" i="1" dirty="0"/>
              <a:t>11</a:t>
            </a:r>
            <a:r>
              <a:rPr lang="en-US" sz="2400" dirty="0"/>
              <a:t>(11), 2237.</a:t>
            </a:r>
            <a:endParaRPr lang="en-IN" sz="2400" dirty="0"/>
          </a:p>
          <a:p>
            <a:r>
              <a:rPr lang="en-IN" sz="2400" dirty="0"/>
              <a:t>Bates, D.W., Levine, D.M., </a:t>
            </a:r>
            <a:r>
              <a:rPr lang="en-IN" sz="2400" dirty="0" err="1"/>
              <a:t>Salmasian</a:t>
            </a:r>
            <a:r>
              <a:rPr lang="en-IN" sz="2400" dirty="0"/>
              <a:t>, H., </a:t>
            </a:r>
            <a:r>
              <a:rPr lang="en-IN" sz="2400" dirty="0" err="1"/>
              <a:t>Syrowatka</a:t>
            </a:r>
            <a:r>
              <a:rPr lang="en-IN" sz="2400" dirty="0"/>
              <a:t>, A., </a:t>
            </a:r>
            <a:r>
              <a:rPr lang="en-IN" sz="2400" dirty="0" err="1"/>
              <a:t>Shahian</a:t>
            </a:r>
            <a:r>
              <a:rPr lang="en-IN" sz="2400" dirty="0"/>
              <a:t>, D.M., Lipsitz, S., Zebrowski, J.P., Myers, L.C., Logan, M.S., Roy, C.G. and Iannaccone, C., (2023). The safety of inpatient health care. </a:t>
            </a:r>
            <a:r>
              <a:rPr lang="en-IN" sz="2400" i="1" dirty="0"/>
              <a:t>New England Journal of Medicine</a:t>
            </a:r>
            <a:r>
              <a:rPr lang="en-IN" sz="2400" dirty="0"/>
              <a:t>, </a:t>
            </a:r>
            <a:r>
              <a:rPr lang="en-IN" sz="2400" i="1" dirty="0"/>
              <a:t>388</a:t>
            </a:r>
            <a:r>
              <a:rPr lang="en-IN" sz="2400" dirty="0"/>
              <a:t>(2), pp.142-153.</a:t>
            </a:r>
          </a:p>
          <a:p>
            <a:r>
              <a:rPr lang="en-GB" sz="2400" dirty="0"/>
              <a:t>Campbell C. and Bashir, A., (2025). </a:t>
            </a:r>
            <a:r>
              <a:rPr lang="en-GB" sz="2400" i="1" dirty="0"/>
              <a:t>Asthma Statistics Report</a:t>
            </a:r>
            <a:r>
              <a:rPr lang="en-GB" sz="2400" dirty="0"/>
              <a:t>. [Online]. Available Through: &lt; </a:t>
            </a:r>
            <a:r>
              <a:rPr lang="en-US" sz="2400" u="sng" dirty="0">
                <a:hlinkClick r:id="rId7"/>
              </a:rPr>
              <a:t>https://www.chemist-4-u.com/guides/research-insights/asthma-statistics/</a:t>
            </a:r>
            <a:r>
              <a:rPr lang="en-IN" sz="2400" dirty="0"/>
              <a:t> </a:t>
            </a:r>
            <a:r>
              <a:rPr lang="en-GB" sz="2400" dirty="0"/>
              <a:t>&gt; [Accessed on: 13</a:t>
            </a:r>
            <a:r>
              <a:rPr lang="en-GB" sz="2400" baseline="30000" dirty="0"/>
              <a:t>th</a:t>
            </a:r>
            <a:r>
              <a:rPr lang="en-GB" sz="2400" dirty="0"/>
              <a:t> February 2026].</a:t>
            </a:r>
            <a:endParaRPr lang="en-IN" sz="2400" dirty="0"/>
          </a:p>
          <a:p>
            <a:r>
              <a:rPr lang="en-US" sz="2400" dirty="0"/>
              <a:t>Francis, I., Shrestha, J., Paudel, K. R., Hansbro, P. M., </a:t>
            </a:r>
            <a:r>
              <a:rPr lang="en-US" sz="2400" dirty="0" err="1"/>
              <a:t>Warkiani</a:t>
            </a:r>
            <a:r>
              <a:rPr lang="en-US" sz="2400" dirty="0"/>
              <a:t>, M. E., and Saha, S. C. (2022). Recent advances in lung-on-a-chip models. </a:t>
            </a:r>
            <a:r>
              <a:rPr lang="en-US" sz="2400" i="1" dirty="0"/>
              <a:t>Drug Discovery Today</a:t>
            </a:r>
            <a:r>
              <a:rPr lang="en-US" sz="2400" dirty="0"/>
              <a:t>, </a:t>
            </a:r>
            <a:r>
              <a:rPr lang="en-US" sz="2400" i="1" dirty="0"/>
              <a:t>27</a:t>
            </a:r>
            <a:r>
              <a:rPr lang="en-US" sz="2400" dirty="0"/>
              <a:t>(9), 2593-2602.</a:t>
            </a:r>
            <a:endParaRPr lang="en-IN" sz="2400" dirty="0"/>
          </a:p>
          <a:p>
            <a:r>
              <a:rPr lang="en-US" sz="2400" dirty="0"/>
              <a:t>Keir, H. R., and Chalmers, J. D. (2022). Neutrophil extracellular traps in chronic lung disease: implications for pathogenesis and therapy. </a:t>
            </a:r>
            <a:r>
              <a:rPr lang="en-US" sz="2400" i="1" dirty="0"/>
              <a:t>European Respiratory Review</a:t>
            </a:r>
            <a:r>
              <a:rPr lang="en-US" sz="2400" dirty="0"/>
              <a:t>, </a:t>
            </a:r>
            <a:r>
              <a:rPr lang="en-US" sz="2400" i="1" dirty="0"/>
              <a:t>31</a:t>
            </a:r>
            <a:r>
              <a:rPr lang="en-US" sz="2400" dirty="0"/>
              <a:t>(163).</a:t>
            </a:r>
            <a:endParaRPr lang="en-IN" sz="2400" dirty="0"/>
          </a:p>
          <a:p>
            <a:r>
              <a:rPr lang="en-US" sz="2400" dirty="0" err="1"/>
              <a:t>Korbecki</a:t>
            </a:r>
            <a:r>
              <a:rPr lang="en-US" sz="2400" dirty="0"/>
              <a:t>, J., </a:t>
            </a:r>
            <a:r>
              <a:rPr lang="en-US" sz="2400" dirty="0" err="1"/>
              <a:t>Maruszewska</a:t>
            </a:r>
            <a:r>
              <a:rPr lang="en-US" sz="2400" dirty="0"/>
              <a:t>, A., Bosiacki, M., </a:t>
            </a:r>
            <a:r>
              <a:rPr lang="en-US" sz="2400" dirty="0" err="1"/>
              <a:t>Chlubek</a:t>
            </a:r>
            <a:r>
              <a:rPr lang="en-US" sz="2400" dirty="0"/>
              <a:t>, D., and Baranowska-</a:t>
            </a:r>
            <a:r>
              <a:rPr lang="en-US" sz="2400" dirty="0" err="1"/>
              <a:t>Bosiacka</a:t>
            </a:r>
            <a:r>
              <a:rPr lang="en-US" sz="2400" dirty="0"/>
              <a:t>, I. (2022). The potential importance of CXCL1 in the physiological state and in noncancer diseases of the cardiovascular system, respiratory system and skin. </a:t>
            </a:r>
            <a:r>
              <a:rPr lang="en-US" sz="2400" i="1" dirty="0"/>
              <a:t>International Journal of Molecular Sciences</a:t>
            </a:r>
            <a:r>
              <a:rPr lang="en-US" sz="2400" dirty="0"/>
              <a:t>, </a:t>
            </a:r>
            <a:r>
              <a:rPr lang="en-US" sz="2400" i="1" dirty="0"/>
              <a:t>24</a:t>
            </a:r>
            <a:r>
              <a:rPr lang="en-US" sz="2400" dirty="0"/>
              <a:t>(1), 205.</a:t>
            </a:r>
            <a:endParaRPr lang="en-IN" sz="2400" dirty="0"/>
          </a:p>
          <a:p>
            <a:r>
              <a:rPr lang="en-US" sz="2400" dirty="0"/>
              <a:t>Ma, Y., Liu, X., Long, Y., and Chen, Y. (2022). Emerging therapeutic potential of mesenchymal stem cell-derived extracellular vesicles in chronic respiratory diseases: an overview of recent progress. </a:t>
            </a:r>
            <a:r>
              <a:rPr lang="en-US" sz="2400" i="1" dirty="0"/>
              <a:t>Frontiers in Bioengineering and Biotechnology</a:t>
            </a:r>
            <a:r>
              <a:rPr lang="en-US" sz="2400" dirty="0"/>
              <a:t>, </a:t>
            </a:r>
            <a:r>
              <a:rPr lang="en-US" sz="2400" i="1" dirty="0"/>
              <a:t>10</a:t>
            </a:r>
            <a:r>
              <a:rPr lang="en-US" sz="2400" dirty="0"/>
              <a:t>, 845042.</a:t>
            </a:r>
            <a:endParaRPr lang="en-IN" sz="2400" dirty="0"/>
          </a:p>
          <a:p>
            <a:r>
              <a:rPr lang="en-US" sz="2400" dirty="0"/>
              <a:t>Paul, M., Maglaras, L., </a:t>
            </a:r>
            <a:r>
              <a:rPr lang="en-US" sz="2400" dirty="0" err="1"/>
              <a:t>Ferrag</a:t>
            </a:r>
            <a:r>
              <a:rPr lang="en-US" sz="2400" dirty="0"/>
              <a:t>, M.A. and Almomani, I., (2023). Digitization of healthcare sector: A study on privacy and security concerns. </a:t>
            </a:r>
            <a:r>
              <a:rPr lang="en-US" sz="2400" i="1" dirty="0"/>
              <a:t>ICT express</a:t>
            </a:r>
            <a:r>
              <a:rPr lang="en-US" sz="2400" dirty="0"/>
              <a:t>, </a:t>
            </a:r>
            <a:r>
              <a:rPr lang="en-US" sz="2400" i="1" dirty="0"/>
              <a:t>9</a:t>
            </a:r>
            <a:r>
              <a:rPr lang="en-US" sz="2400" dirty="0"/>
              <a:t>(4), pp.571-588.</a:t>
            </a:r>
            <a:endParaRPr lang="en-IN" sz="2400" dirty="0"/>
          </a:p>
          <a:p>
            <a:r>
              <a:rPr lang="en-US" sz="2400" dirty="0"/>
              <a:t>Rochester, C. L., Alison, J. A., Carlin, B., Jenkins, A. R., Cox, N. S., </a:t>
            </a:r>
            <a:r>
              <a:rPr lang="en-US" sz="2400" dirty="0" err="1"/>
              <a:t>Bauldoff</a:t>
            </a:r>
            <a:r>
              <a:rPr lang="en-US" sz="2400" dirty="0"/>
              <a:t>, G., ... and Holland, A. E. (2023). Pulmonary rehabilitation for adults with chronic respiratory disease: an official American Thoracic Society clinical practice guideline. </a:t>
            </a:r>
            <a:r>
              <a:rPr lang="en-US" sz="2400" i="1" dirty="0"/>
              <a:t>American journal of respiratory and critical care medicine</a:t>
            </a:r>
            <a:r>
              <a:rPr lang="en-US" sz="2400" dirty="0"/>
              <a:t>, </a:t>
            </a:r>
            <a:r>
              <a:rPr lang="en-US" sz="2400" i="1" dirty="0"/>
              <a:t>208</a:t>
            </a:r>
            <a:r>
              <a:rPr lang="en-US" sz="2400" dirty="0"/>
              <a:t>(4), e7-e26.</a:t>
            </a:r>
            <a:endParaRPr lang="en-IN" sz="2400" dirty="0"/>
          </a:p>
          <a:p>
            <a:r>
              <a:rPr lang="en-IN" sz="2400" dirty="0"/>
              <a:t> </a:t>
            </a:r>
          </a:p>
          <a:p>
            <a:pPr algn="just"/>
            <a:endParaRPr lang="en-IN" sz="2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TotalTime>
  <Words>2342</Words>
  <Application>Microsoft Office PowerPoint</Application>
  <PresentationFormat>Custom</PresentationFormat>
  <Paragraphs>135</Paragraphs>
  <Slides>15</Slides>
  <Notes>14</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Canva Sans Bold</vt:lpstr>
      <vt:lpstr>Calibri</vt:lpstr>
      <vt:lpstr>Arial</vt:lpstr>
      <vt:lpstr>Office Theme</vt:lpstr>
      <vt:lpstr>Student Name: Goodwin Zigona Student ID: 2425307 Programme: BSc Health and Social Care Module: Introduction to Physiology Module code: BMHP5023 Component 2: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Goodwin Gulampingo Zigona (2425307)</cp:lastModifiedBy>
  <cp:revision>13</cp:revision>
  <dcterms:created xsi:type="dcterms:W3CDTF">2006-08-16T00:00:00Z</dcterms:created>
  <dcterms:modified xsi:type="dcterms:W3CDTF">2026-03-19T16:41:11Z</dcterms:modified>
  <dc:identifier>DAHBMB0PJAY</dc:identifier>
</cp:coreProperties>
</file>