
<file path=[Content_Types].xml><?xml version="1.0" encoding="utf-8"?>
<Types xmlns="http://schemas.openxmlformats.org/package/2006/content-types">
  <Default Extension="bin" ContentType="application/vnd.ms-office.vbaProject"/>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40" r:id="rId4"/>
  </p:sldMasterIdLst>
  <p:notesMasterIdLst>
    <p:notesMasterId r:id="rId22"/>
  </p:notesMasterIdLst>
  <p:handoutMasterIdLst>
    <p:handoutMasterId r:id="rId23"/>
  </p:handoutMasterIdLst>
  <p:sldIdLst>
    <p:sldId id="421" r:id="rId5"/>
    <p:sldId id="418" r:id="rId6"/>
    <p:sldId id="419" r:id="rId7"/>
    <p:sldId id="264" r:id="rId8"/>
    <p:sldId id="304" r:id="rId9"/>
    <p:sldId id="414" r:id="rId10"/>
    <p:sldId id="415" r:id="rId11"/>
    <p:sldId id="416" r:id="rId12"/>
    <p:sldId id="417" r:id="rId13"/>
    <p:sldId id="327" r:id="rId14"/>
    <p:sldId id="326" r:id="rId15"/>
    <p:sldId id="328" r:id="rId16"/>
    <p:sldId id="329" r:id="rId17"/>
    <p:sldId id="330" r:id="rId18"/>
    <p:sldId id="333" r:id="rId19"/>
    <p:sldId id="334" r:id="rId20"/>
    <p:sldId id="337" r:id="rId21"/>
  </p:sldIdLst>
  <p:sldSz cx="9144000" cy="6858000" type="screen4x3"/>
  <p:notesSz cx="6797675" cy="9926638"/>
  <p:embeddedFontLst>
    <p:embeddedFont>
      <p:font typeface="Calibri" panose="020F0502020204030204" pitchFamily="34" charset="0"/>
      <p:regular r:id="rId24"/>
      <p:bold r:id="rId25"/>
      <p:italic r:id="rId26"/>
      <p:boldItalic r:id="rId27"/>
    </p:embeddedFont>
    <p:embeddedFont>
      <p:font typeface="Gill Sans MT" panose="020B0502020104020203" pitchFamily="34" charset="77"/>
      <p:regular r:id="rId28"/>
      <p:bold r:id="rId29"/>
      <p:italic r:id="rId30"/>
      <p:boldItalic r:id="rId31"/>
    </p:embeddedFont>
    <p:embeddedFont>
      <p:font typeface="Rdg Vesta" panose="02000503060000020004" pitchFamily="2" charset="0"/>
      <p:regular r:id="rId32"/>
      <p:bold r:id="rId33"/>
      <p:italic r:id="rId34"/>
      <p:boldItalic r:id="rId3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FF"/>
    <a:srgbClr val="BF0071"/>
    <a:srgbClr val="D799A1"/>
    <a:srgbClr val="7EAF35"/>
    <a:srgbClr val="F3F3F3"/>
    <a:srgbClr val="F0F0F0"/>
    <a:srgbClr val="EEEEEE"/>
    <a:srgbClr val="FDFDF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692" autoAdjust="0"/>
    <p:restoredTop sz="95789" autoAdjust="0"/>
  </p:normalViewPr>
  <p:slideViewPr>
    <p:cSldViewPr showGuides="1">
      <p:cViewPr varScale="1">
        <p:scale>
          <a:sx n="110" d="100"/>
          <a:sy n="110" d="100"/>
        </p:scale>
        <p:origin x="64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79" d="100"/>
          <a:sy n="79" d="100"/>
        </p:scale>
        <p:origin x="4096" y="21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3.fntdata"/><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font" Target="fonts/font11.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2.fntdata"/><Relationship Id="rId33" Type="http://schemas.openxmlformats.org/officeDocument/2006/relationships/font" Target="fonts/font10.fntdata"/><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6.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fntdata"/><Relationship Id="rId32" Type="http://schemas.openxmlformats.org/officeDocument/2006/relationships/font" Target="fonts/font9.fntdata"/><Relationship Id="rId37" Type="http://schemas.openxmlformats.org/officeDocument/2006/relationships/viewProps" Target="viewProps.xml"/><Relationship Id="rId40" Type="http://schemas.microsoft.com/office/2006/relationships/vbaProject" Target="vbaProject.bin"/><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font" Target="fonts/font5.fntdata"/><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8.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font" Target="fonts/font12.fntdata"/><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9778" name="Rectangle 2"/>
          <p:cNvSpPr>
            <a:spLocks noGrp="1" noChangeArrowheads="1"/>
          </p:cNvSpPr>
          <p:nvPr>
            <p:ph type="hdr" sz="quarter"/>
          </p:nvPr>
        </p:nvSpPr>
        <p:spPr bwMode="auto">
          <a:xfrm>
            <a:off x="1"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ctr" anchorCtr="0" compatLnSpc="1">
            <a:prstTxWarp prst="textNoShape">
              <a:avLst/>
            </a:prstTxWarp>
          </a:bodyPr>
          <a:lstStyle>
            <a:lvl1pPr>
              <a:defRPr sz="1200">
                <a:solidFill>
                  <a:schemeClr val="bg1"/>
                </a:solidFill>
              </a:defRPr>
            </a:lvl1pPr>
          </a:lstStyle>
          <a:p>
            <a:endParaRPr lang="en-GB" dirty="0">
              <a:solidFill>
                <a:srgbClr val="BF0071"/>
              </a:solidFill>
            </a:endParaRPr>
          </a:p>
        </p:txBody>
      </p:sp>
      <p:sp>
        <p:nvSpPr>
          <p:cNvPr id="459779" name="Rectangle 3"/>
          <p:cNvSpPr>
            <a:spLocks noGrp="1" noChangeArrowheads="1"/>
          </p:cNvSpPr>
          <p:nvPr>
            <p:ph type="dt" sz="quarter" idx="1"/>
          </p:nvPr>
        </p:nvSpPr>
        <p:spPr bwMode="auto">
          <a:xfrm>
            <a:off x="3851802"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ctr" anchorCtr="0" compatLnSpc="1">
            <a:prstTxWarp prst="textNoShape">
              <a:avLst/>
            </a:prstTxWarp>
          </a:bodyPr>
          <a:lstStyle>
            <a:lvl1pPr algn="r">
              <a:defRPr sz="1200">
                <a:solidFill>
                  <a:schemeClr val="bg1"/>
                </a:solidFill>
              </a:defRPr>
            </a:lvl1pPr>
          </a:lstStyle>
          <a:p>
            <a:endParaRPr lang="en-GB" dirty="0">
              <a:solidFill>
                <a:srgbClr val="BF0071"/>
              </a:solidFill>
            </a:endParaRPr>
          </a:p>
        </p:txBody>
      </p:sp>
      <p:sp>
        <p:nvSpPr>
          <p:cNvPr id="459780" name="Rectangle 4"/>
          <p:cNvSpPr>
            <a:spLocks noGrp="1" noChangeArrowheads="1"/>
          </p:cNvSpPr>
          <p:nvPr>
            <p:ph type="ftr" sz="quarter" idx="2"/>
          </p:nvPr>
        </p:nvSpPr>
        <p:spPr bwMode="auto">
          <a:xfrm>
            <a:off x="1" y="9429987"/>
            <a:ext cx="2945873" cy="496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b" anchorCtr="0" compatLnSpc="1">
            <a:prstTxWarp prst="textNoShape">
              <a:avLst/>
            </a:prstTxWarp>
          </a:bodyPr>
          <a:lstStyle>
            <a:lvl1pPr>
              <a:defRPr sz="1200">
                <a:solidFill>
                  <a:schemeClr val="bg1"/>
                </a:solidFill>
              </a:defRPr>
            </a:lvl1pPr>
          </a:lstStyle>
          <a:p>
            <a:endParaRPr lang="en-GB" dirty="0">
              <a:solidFill>
                <a:srgbClr val="BF0071"/>
              </a:solidFill>
            </a:endParaRPr>
          </a:p>
        </p:txBody>
      </p:sp>
      <p:sp>
        <p:nvSpPr>
          <p:cNvPr id="459781" name="Rectangle 5"/>
          <p:cNvSpPr>
            <a:spLocks noGrp="1" noChangeArrowheads="1"/>
          </p:cNvSpPr>
          <p:nvPr>
            <p:ph type="sldNum" sz="quarter" idx="3"/>
          </p:nvPr>
        </p:nvSpPr>
        <p:spPr bwMode="auto">
          <a:xfrm>
            <a:off x="3851802" y="9429987"/>
            <a:ext cx="2945873" cy="496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193" tIns="46095" rIns="92193" bIns="46095" numCol="1" anchor="b" anchorCtr="0" compatLnSpc="1">
            <a:prstTxWarp prst="textNoShape">
              <a:avLst/>
            </a:prstTxWarp>
          </a:bodyPr>
          <a:lstStyle>
            <a:lvl1pPr algn="r">
              <a:defRPr sz="1200">
                <a:solidFill>
                  <a:schemeClr val="bg1"/>
                </a:solidFill>
              </a:defRPr>
            </a:lvl1pPr>
          </a:lstStyle>
          <a:p>
            <a:fld id="{E2DCF08D-6481-43DA-8A15-15EA1A6A8146}" type="slidenum">
              <a:rPr lang="en-GB">
                <a:solidFill>
                  <a:srgbClr val="BF0071"/>
                </a:solidFill>
              </a:rPr>
              <a:pPr/>
              <a:t>‹#›</a:t>
            </a:fld>
            <a:endParaRPr lang="en-GB" dirty="0">
              <a:solidFill>
                <a:srgbClr val="BF0071"/>
              </a:solidFill>
            </a:endParaRPr>
          </a:p>
        </p:txBody>
      </p:sp>
    </p:spTree>
    <p:extLst>
      <p:ext uri="{BB962C8B-B14F-4D97-AF65-F5344CB8AC3E}">
        <p14:creationId xmlns:p14="http://schemas.microsoft.com/office/powerpoint/2010/main" val="3543131987"/>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9T17:33:24.498"/>
    </inkml:context>
    <inkml:brush xml:id="br0">
      <inkml:brushProperty name="width" value="0.05" units="cm"/>
      <inkml:brushProperty name="height" value="0.05" units="cm"/>
      <inkml:brushProperty name="color" value="#E71224"/>
    </inkml:brush>
  </inkml:definitions>
  <inkml:trace contextRef="#ctx0" brushRef="#br0">1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9T17:35:10.453"/>
    </inkml:context>
    <inkml:brush xml:id="br0">
      <inkml:brushProperty name="width" value="0.05" units="cm"/>
      <inkml:brushProperty name="height" value="0.05" units="cm"/>
      <inkml:brushProperty name="color" value="#E71224"/>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1"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t" anchorCtr="0" compatLnSpc="1">
            <a:prstTxWarp prst="textNoShape">
              <a:avLst/>
            </a:prstTxWarp>
          </a:bodyPr>
          <a:lstStyle>
            <a:lvl1pPr>
              <a:defRPr sz="1200"/>
            </a:lvl1pPr>
          </a:lstStyle>
          <a:p>
            <a:endParaRPr lang="en-GB"/>
          </a:p>
        </p:txBody>
      </p:sp>
      <p:sp>
        <p:nvSpPr>
          <p:cNvPr id="9219" name="Rectangle 3"/>
          <p:cNvSpPr>
            <a:spLocks noGrp="1" noChangeArrowheads="1"/>
          </p:cNvSpPr>
          <p:nvPr>
            <p:ph type="dt" idx="1"/>
          </p:nvPr>
        </p:nvSpPr>
        <p:spPr bwMode="auto">
          <a:xfrm>
            <a:off x="3850197" y="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t" anchorCtr="0" compatLnSpc="1">
            <a:prstTxWarp prst="textNoShape">
              <a:avLst/>
            </a:prstTxWarp>
          </a:bodyPr>
          <a:lstStyle>
            <a:lvl1pPr algn="r">
              <a:defRPr sz="1200"/>
            </a:lvl1pPr>
          </a:lstStyle>
          <a:p>
            <a:endParaRPr lang="en-GB"/>
          </a:p>
        </p:txBody>
      </p:sp>
      <p:sp>
        <p:nvSpPr>
          <p:cNvPr id="9220" name="Rectangle 4"/>
          <p:cNvSpPr>
            <a:spLocks noGrp="1" noRot="1" noChangeAspect="1" noChangeArrowheads="1" noTextEdit="1"/>
          </p:cNvSpPr>
          <p:nvPr>
            <p:ph type="sldImg" idx="2"/>
          </p:nvPr>
        </p:nvSpPr>
        <p:spPr bwMode="auto">
          <a:xfrm>
            <a:off x="919163" y="744538"/>
            <a:ext cx="4962525" cy="3722687"/>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9221" name="Rectangle 5"/>
          <p:cNvSpPr>
            <a:spLocks noGrp="1" noChangeArrowheads="1"/>
          </p:cNvSpPr>
          <p:nvPr>
            <p:ph type="body" sz="quarter" idx="3"/>
          </p:nvPr>
        </p:nvSpPr>
        <p:spPr bwMode="auto">
          <a:xfrm>
            <a:off x="679447" y="4715793"/>
            <a:ext cx="5438783" cy="44666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9222" name="Rectangle 6"/>
          <p:cNvSpPr>
            <a:spLocks noGrp="1" noChangeArrowheads="1"/>
          </p:cNvSpPr>
          <p:nvPr>
            <p:ph type="ftr" sz="quarter" idx="4"/>
          </p:nvPr>
        </p:nvSpPr>
        <p:spPr bwMode="auto">
          <a:xfrm>
            <a:off x="1" y="942839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b" anchorCtr="0" compatLnSpc="1">
            <a:prstTxWarp prst="textNoShape">
              <a:avLst/>
            </a:prstTxWarp>
          </a:bodyPr>
          <a:lstStyle>
            <a:lvl1pPr>
              <a:defRPr sz="1200"/>
            </a:lvl1pPr>
          </a:lstStyle>
          <a:p>
            <a:endParaRPr lang="en-GB"/>
          </a:p>
        </p:txBody>
      </p:sp>
      <p:sp>
        <p:nvSpPr>
          <p:cNvPr id="9223" name="Rectangle 7"/>
          <p:cNvSpPr>
            <a:spLocks noGrp="1" noChangeArrowheads="1"/>
          </p:cNvSpPr>
          <p:nvPr>
            <p:ph type="sldNum" sz="quarter" idx="5"/>
          </p:nvPr>
        </p:nvSpPr>
        <p:spPr bwMode="auto">
          <a:xfrm>
            <a:off x="3850197" y="9428390"/>
            <a:ext cx="2945873" cy="496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193" tIns="46095" rIns="92193" bIns="46095" numCol="1" anchor="b" anchorCtr="0" compatLnSpc="1">
            <a:prstTxWarp prst="textNoShape">
              <a:avLst/>
            </a:prstTxWarp>
          </a:bodyPr>
          <a:lstStyle>
            <a:lvl1pPr algn="r">
              <a:defRPr sz="1200"/>
            </a:lvl1pPr>
          </a:lstStyle>
          <a:p>
            <a:fld id="{9447E8B6-FA9F-46D1-9616-8ECF1D3221B0}" type="slidenum">
              <a:rPr lang="en-GB"/>
              <a:pPr/>
              <a:t>‹#›</a:t>
            </a:fld>
            <a:endParaRPr lang="en-GB"/>
          </a:p>
        </p:txBody>
      </p:sp>
    </p:spTree>
    <p:extLst>
      <p:ext uri="{BB962C8B-B14F-4D97-AF65-F5344CB8AC3E}">
        <p14:creationId xmlns:p14="http://schemas.microsoft.com/office/powerpoint/2010/main" val="330077306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Rdg Vesta" pitchFamily="2" charset="0"/>
        <a:ea typeface="+mn-ea"/>
        <a:cs typeface="+mn-cs"/>
      </a:defRPr>
    </a:lvl1pPr>
    <a:lvl2pPr marL="457200" algn="l" rtl="0" fontAlgn="base">
      <a:spcBef>
        <a:spcPct val="30000"/>
      </a:spcBef>
      <a:spcAft>
        <a:spcPct val="0"/>
      </a:spcAft>
      <a:defRPr sz="1200" kern="1200">
        <a:solidFill>
          <a:schemeClr val="tx1"/>
        </a:solidFill>
        <a:latin typeface="Rdg Vesta" pitchFamily="2" charset="0"/>
        <a:ea typeface="+mn-ea"/>
        <a:cs typeface="+mn-cs"/>
      </a:defRPr>
    </a:lvl2pPr>
    <a:lvl3pPr marL="914400" algn="l" rtl="0" fontAlgn="base">
      <a:spcBef>
        <a:spcPct val="30000"/>
      </a:spcBef>
      <a:spcAft>
        <a:spcPct val="0"/>
      </a:spcAft>
      <a:defRPr sz="1200" kern="1200">
        <a:solidFill>
          <a:schemeClr val="tx1"/>
        </a:solidFill>
        <a:latin typeface="Rdg Vesta" pitchFamily="2" charset="0"/>
        <a:ea typeface="+mn-ea"/>
        <a:cs typeface="+mn-cs"/>
      </a:defRPr>
    </a:lvl3pPr>
    <a:lvl4pPr marL="1371600" algn="l" rtl="0" fontAlgn="base">
      <a:spcBef>
        <a:spcPct val="30000"/>
      </a:spcBef>
      <a:spcAft>
        <a:spcPct val="0"/>
      </a:spcAft>
      <a:defRPr sz="1200" kern="1200">
        <a:solidFill>
          <a:schemeClr val="tx1"/>
        </a:solidFill>
        <a:latin typeface="Rdg Vesta" pitchFamily="2" charset="0"/>
        <a:ea typeface="+mn-ea"/>
        <a:cs typeface="+mn-cs"/>
      </a:defRPr>
    </a:lvl4pPr>
    <a:lvl5pPr marL="1828800" algn="l" rtl="0" fontAlgn="base">
      <a:spcBef>
        <a:spcPct val="30000"/>
      </a:spcBef>
      <a:spcAft>
        <a:spcPct val="0"/>
      </a:spcAft>
      <a:defRPr sz="1200" kern="1200">
        <a:solidFill>
          <a:schemeClr val="tx1"/>
        </a:solidFill>
        <a:latin typeface="Rdg Vesta"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Standard costs are predetermined cost; they are target costs that should be incurred under efficient operating conditions.  They are not the same as budgeted costs.  A budget relates to an entire activity or operation, whereas a standard presents the same information on a per unit basis.  A standard cost therefore provides cost expectations per unit of activity whereas a budget provides the cost expectation for the total activity.  For example if the budget output for a product is for 20,000 units and the standard cost is £3 per unit, budget costs will be £60,000.  We shall look at how establishing standard costs for each unit produced enables an organisation to undertake a detailed analysis of the difference between the budgeted cost and the actual cost so that costs can be controlled more effectively.  </a:t>
            </a:r>
          </a:p>
          <a:p>
            <a:endParaRPr lang="en-GB" dirty="0"/>
          </a:p>
          <a:p>
            <a:r>
              <a:rPr lang="en-GB" dirty="0"/>
              <a:t>Standard costing is most suited to an organisation who activities consist of a series of common or repetitive operations where the input required to produce each unit of output can be specified.  It is therefore relevant in manufacturing companies, since the processes involved are often of a repetitive nature.   Standard costing procedures can also be applied in service industries, such as banks, where for example output can be measured in terms of the number of loan applications or even cheques, although the use of cheques is limited in the 2020’s.  In </a:t>
            </a:r>
            <a:r>
              <a:rPr lang="en-GB" dirty="0" err="1"/>
              <a:t>fastfood</a:t>
            </a:r>
            <a:r>
              <a:rPr lang="en-GB" dirty="0"/>
              <a:t> restaurants such as McDonalds, Burger King and Five Guys, standard input relates to the production of a single burger because there is a physical relationship between the ingredients such as meats, buns, condiments and packaging and the number of burgers made.  </a:t>
            </a:r>
          </a:p>
          <a:p>
            <a:endParaRPr lang="en-GB" dirty="0"/>
          </a:p>
          <a:p>
            <a:r>
              <a:rPr lang="en-GB" dirty="0"/>
              <a:t>Standard costing can also be applied in hospitals where blood samples are taken and tested, even routine procedures such has hip or knee replacement surgery will have a series of process which can be pre-specified.  Private hospitals will quote a price for such procedures and if minor complications arise they bear the responsibility for any cost over runs.   Another example is garages offering routine services and maintenance of vehicles (oil changes, replacement tyres, replacement brakes) can be planned and a standard cost established, from which customers can be quoted prices.  Standard costing cannot, however, be applied to activities of a non repetitive nature since there is no basis for observing repetitive operations and consequently standards cannot be set. </a:t>
            </a:r>
          </a:p>
          <a:p>
            <a:endParaRPr lang="en-GB" dirty="0"/>
          </a:p>
          <a:p>
            <a:r>
              <a:rPr lang="en-GB" dirty="0"/>
              <a:t>A standard costing system can be applied to organisations that produce many different products, as long a production consists of a series of common operations.  For example, if the output from a factory is the result of five commons operations, it is possible to produce many different product variations from these operations.  It is therefore possible that a large product range may result from a small number of common operations.  Standard costs are developed for repetitive operations and product standard costs can be derived simply by combining the standard costs from the operations which are necessary to make the product. </a:t>
            </a:r>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9447E8B6-FA9F-46D1-9616-8ECF1D3221B0}" type="slidenum">
              <a:rPr lang="en-GB" smtClean="0"/>
              <a:pPr/>
              <a:t>5</a:t>
            </a:fld>
            <a:endParaRPr lang="en-GB"/>
          </a:p>
        </p:txBody>
      </p:sp>
    </p:spTree>
    <p:extLst>
      <p:ext uri="{BB962C8B-B14F-4D97-AF65-F5344CB8AC3E}">
        <p14:creationId xmlns:p14="http://schemas.microsoft.com/office/powerpoint/2010/main" val="8122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four main types of performance standard:  An ideal standard will assume the there is perfect performance, but we could argue that perfection is unrealistic and can be demotivating.  Then there is the expected standard which assumes challenging performance conditions, so stretching element but achievable.  Then there is currently attainable standard which is based on current performance levels, but with this there is no incentive to improve.  And then there is basic standard which is based upon long term performance, but this can be out of date, as we have to bear in mind that </a:t>
            </a:r>
            <a:r>
              <a:rPr lang="en-US" dirty="0" err="1"/>
              <a:t>organisation</a:t>
            </a:r>
            <a:r>
              <a:rPr lang="en-US" dirty="0"/>
              <a:t> operate in changing environments. </a:t>
            </a:r>
          </a:p>
          <a:p>
            <a:endParaRPr lang="en-US" dirty="0"/>
          </a:p>
          <a:p>
            <a:r>
              <a:rPr lang="en-US" dirty="0"/>
              <a:t>The concept of variance analysis is the process used to compare budgets figures and concepts with the actual data.  It enables the management to investigate any significant differences.  A variance is the difference between planned, budgeted or standard cost and the actual cost. </a:t>
            </a:r>
          </a:p>
          <a:p>
            <a:endParaRPr lang="en-US" dirty="0"/>
          </a:p>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6</a:t>
            </a:fld>
            <a:endParaRPr lang="en-GB"/>
          </a:p>
        </p:txBody>
      </p:sp>
    </p:spTree>
    <p:extLst>
      <p:ext uri="{BB962C8B-B14F-4D97-AF65-F5344CB8AC3E}">
        <p14:creationId xmlns:p14="http://schemas.microsoft.com/office/powerpoint/2010/main" val="990280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example on the screen, it is assumed that standard costs are £200, £300, £400 and £500 for each of the operations 1 to 4.  The standard cost for product 100 is therefore £1,100, which consists of £200 for   operation 1, plus £400 and £500 for operations 3 and 4.  The standard costs for each of the other products are calculated in a similar manner.  In addition, the total standard cost for the total output of each operation for the period has been calculated.  For example, six items of operation 1 would have been completed, giving a total standard cost of £1,200 for this operation (six items at £200 each.  Three items of operation 2 have been completed, giving a total standard cost of £900 and so on.  So you can see that the standard costs enable a matrix to be created of costs by products, which will inform pricing and profitability analysis, and by department, which will facilitate cost control.  </a:t>
            </a:r>
          </a:p>
          <a:p>
            <a:endParaRPr lang="en-US" dirty="0"/>
          </a:p>
          <a:p>
            <a:r>
              <a:rPr lang="en-US" dirty="0"/>
              <a:t>You can also see in the table above that different responsibility </a:t>
            </a:r>
            <a:r>
              <a:rPr lang="en-US" dirty="0" err="1"/>
              <a:t>cnetres</a:t>
            </a:r>
            <a:r>
              <a:rPr lang="en-US" dirty="0"/>
              <a:t> are responsible for each operation.  So responsibility </a:t>
            </a:r>
            <a:r>
              <a:rPr lang="en-US" dirty="0" err="1"/>
              <a:t>centre</a:t>
            </a:r>
            <a:r>
              <a:rPr lang="en-US" dirty="0"/>
              <a:t> A is responsible for operation 1, responsibility </a:t>
            </a:r>
            <a:r>
              <a:rPr lang="en-US" dirty="0" err="1"/>
              <a:t>centre</a:t>
            </a:r>
            <a:r>
              <a:rPr lang="en-US" dirty="0"/>
              <a:t> B is responsible for operation 2 and so on.   So, consequently, in the example on screen, there is no point in comparing the actual cost of product 100 with the standard costs of £1,100 for the purposes of control, since responsibility </a:t>
            </a:r>
            <a:r>
              <a:rPr lang="en-US" dirty="0" err="1"/>
              <a:t>centres</a:t>
            </a:r>
            <a:r>
              <a:rPr lang="en-US" dirty="0"/>
              <a:t> A, B and D are responsible for the variance.  None of the responsibility </a:t>
            </a:r>
            <a:r>
              <a:rPr lang="en-US" dirty="0" err="1"/>
              <a:t>centres</a:t>
            </a:r>
            <a:r>
              <a:rPr lang="en-US" dirty="0"/>
              <a:t> are is solely answerable for the variance.  Cost control requires that responsibility </a:t>
            </a:r>
            <a:r>
              <a:rPr lang="en-US" dirty="0" err="1"/>
              <a:t>centres</a:t>
            </a:r>
            <a:r>
              <a:rPr lang="en-US" dirty="0"/>
              <a:t> can be identified with the standard cost for the output achieved.  Therefore, if the actual costs for the responsibility A are compared with the standard cost of @1,200 for the production of the six items, the manager of this responsibility </a:t>
            </a:r>
            <a:r>
              <a:rPr lang="en-US" dirty="0" err="1"/>
              <a:t>centre</a:t>
            </a:r>
            <a:r>
              <a:rPr lang="en-US" dirty="0"/>
              <a:t> will be answerable for the full amount of the variance. Only by comparing actual costs with total standard costs for each operational or responsibility </a:t>
            </a:r>
            <a:r>
              <a:rPr lang="en-US" dirty="0" err="1"/>
              <a:t>centre</a:t>
            </a:r>
            <a:r>
              <a:rPr lang="en-US" dirty="0"/>
              <a:t> for a period can control be effectively achieved.  A comparison of standard product costs with actual costs that involves several different responsibility </a:t>
            </a:r>
            <a:r>
              <a:rPr lang="en-US" dirty="0" err="1"/>
              <a:t>centres</a:t>
            </a:r>
            <a:r>
              <a:rPr lang="en-US" dirty="0"/>
              <a:t> is considered inappropriate. </a:t>
            </a:r>
          </a:p>
          <a:p>
            <a:endParaRPr lang="en-US" dirty="0"/>
          </a:p>
          <a:p>
            <a:r>
              <a:rPr lang="en-US" dirty="0"/>
              <a:t>The information in the table provides us with an overview of the operation of a standard costing system.  You will note that the standard costs for the actual output for a particular period are traced to the managers of responsibility </a:t>
            </a:r>
            <a:r>
              <a:rPr lang="en-US" dirty="0" err="1"/>
              <a:t>centres</a:t>
            </a:r>
            <a:r>
              <a:rPr lang="en-US" dirty="0"/>
              <a:t> who are responsible for the various operations.  The actual costs for the same period are also charged to the responsibility </a:t>
            </a:r>
            <a:r>
              <a:rPr lang="en-US" dirty="0" err="1"/>
              <a:t>centres</a:t>
            </a:r>
            <a:r>
              <a:rPr lang="en-US" dirty="0"/>
              <a:t>.  Standard and actual costs are compared and the variance is reported.  For example if the actual cost for the output of the six items produced in responsibility </a:t>
            </a:r>
            <a:r>
              <a:rPr lang="en-US" dirty="0" err="1"/>
              <a:t>centre</a:t>
            </a:r>
            <a:r>
              <a:rPr lang="en-US" dirty="0"/>
              <a:t> A during the period is £1,300 and the standard cost is 1,200, a variance of £100 will be reported. </a:t>
            </a:r>
          </a:p>
          <a:p>
            <a:endParaRPr lang="en-US" dirty="0"/>
          </a:p>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7</a:t>
            </a:fld>
            <a:endParaRPr lang="en-GB"/>
          </a:p>
        </p:txBody>
      </p:sp>
    </p:spTree>
    <p:extLst>
      <p:ext uri="{BB962C8B-B14F-4D97-AF65-F5344CB8AC3E}">
        <p14:creationId xmlns:p14="http://schemas.microsoft.com/office/powerpoint/2010/main" val="171096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image on the screen shows an overview of a standard costing system, it indicates that the operation of a standard costing system also enables a detailed analysis of the variance reported,  Variances for each responsibility </a:t>
            </a:r>
            <a:r>
              <a:rPr lang="en-US" dirty="0" err="1"/>
              <a:t>centre</a:t>
            </a:r>
            <a:r>
              <a:rPr lang="en-US" dirty="0"/>
              <a:t> can be identified by each element of the cost and </a:t>
            </a:r>
            <a:r>
              <a:rPr lang="en-US" dirty="0" err="1"/>
              <a:t>analysed</a:t>
            </a:r>
            <a:r>
              <a:rPr lang="en-US" dirty="0"/>
              <a:t> according to the price and quantity content because different managers may be responsible for the price and quantity elements.  </a:t>
            </a:r>
          </a:p>
          <a:p>
            <a:endParaRPr lang="en-US" dirty="0"/>
          </a:p>
          <a:p>
            <a:r>
              <a:rPr lang="en-US" dirty="0"/>
              <a:t>For example the purchasing manager may be responsible for material prices whereas the production manager may be responsible for the quantities used.  The accountant assists managers by pinpointing where the variances have arisen and the responsible managers can undertake to carry out the appropriate investigations to identify the reasons for the variance.  </a:t>
            </a:r>
          </a:p>
          <a:p>
            <a:endParaRPr lang="en-US" dirty="0"/>
          </a:p>
          <a:p>
            <a:r>
              <a:rPr lang="en-US" dirty="0"/>
              <a:t>For example the accountant might identify the reason for a direct materials variance as being excessive usage of a certain material in a particular process, but the responsibility </a:t>
            </a:r>
            <a:r>
              <a:rPr lang="en-US" dirty="0" err="1"/>
              <a:t>centre</a:t>
            </a:r>
            <a:r>
              <a:rPr lang="en-US" dirty="0"/>
              <a:t> manager would then investigate this process and identify the reasons for the excessive usage.  This could be the result of poor quality material, operator error etc.  The size of the variance could be an indicator of its importance and there may also be clues from various non-financial measures which are also collected.  </a:t>
            </a:r>
          </a:p>
          <a:p>
            <a:endParaRPr lang="en-US" dirty="0"/>
          </a:p>
          <a:p>
            <a:r>
              <a:rPr lang="en-US" dirty="0"/>
              <a:t>Such an investigation should result in appropriate remedial action being taken or if it is found that the variance is due to a permanent change in the standard, the standard should be changed. </a:t>
            </a:r>
          </a:p>
          <a:p>
            <a:endParaRPr lang="en-US" dirty="0"/>
          </a:p>
          <a:p>
            <a:r>
              <a:rPr lang="en-US" dirty="0"/>
              <a:t>It is </a:t>
            </a:r>
            <a:r>
              <a:rPr lang="en-US" dirty="0" err="1"/>
              <a:t>quentionable</a:t>
            </a:r>
            <a:r>
              <a:rPr lang="en-US" dirty="0"/>
              <a:t> whether the allocation of actual costs to products serves any useful purpose.  Because standard costs represent future target costs, they are preferable to actual past costs for decision making.  Also, the external financial accounting regulations in most countries specify that if standard product costs provide a reasonable approximation of actual product costs, they are acceptable for inventory valuation calculations for external reporting.</a:t>
            </a:r>
          </a:p>
          <a:p>
            <a:endParaRPr lang="en-US" dirty="0"/>
          </a:p>
          <a:p>
            <a:r>
              <a:rPr lang="en-US" dirty="0"/>
              <a:t>For this reason, there are strong arguments for not producing actual product costs when a standard costing system exists, since this will lead to large administrative savings.  However, it must be stressed that actual costs must be accumulated periodically for each operation or responsibility </a:t>
            </a:r>
            <a:r>
              <a:rPr lang="en-US" dirty="0" err="1"/>
              <a:t>centre</a:t>
            </a:r>
            <a:r>
              <a:rPr lang="en-US" dirty="0"/>
              <a:t>, so that comparisons can be made with standard costs. </a:t>
            </a:r>
          </a:p>
          <a:p>
            <a:endParaRPr lang="en-US" dirty="0"/>
          </a:p>
          <a:p>
            <a:r>
              <a:rPr lang="en-US" dirty="0"/>
              <a:t> Nevertheless, there will be considerably fewer responsibility </a:t>
            </a:r>
            <a:r>
              <a:rPr lang="en-US" dirty="0" err="1"/>
              <a:t>centres</a:t>
            </a:r>
            <a:r>
              <a:rPr lang="en-US" dirty="0"/>
              <a:t> than products, and the accumulation of actual costs is therefore much less time consuming. </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8</a:t>
            </a:fld>
            <a:endParaRPr lang="en-GB"/>
          </a:p>
        </p:txBody>
      </p:sp>
    </p:spTree>
    <p:extLst>
      <p:ext uri="{BB962C8B-B14F-4D97-AF65-F5344CB8AC3E}">
        <p14:creationId xmlns:p14="http://schemas.microsoft.com/office/powerpoint/2010/main" val="1013862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adverse variance is where actual income is less than budget or actual expenditure is more than budgeted.  This is the same as a deficit where expenditure exceed the available income.  A </a:t>
            </a:r>
            <a:r>
              <a:rPr lang="en-US" dirty="0" err="1"/>
              <a:t>favourable</a:t>
            </a:r>
            <a:r>
              <a:rPr lang="en-US" dirty="0"/>
              <a:t> variance is where actual income is more than budget or expenditure is less than budget. </a:t>
            </a:r>
          </a:p>
          <a:p>
            <a:endParaRPr lang="en-US" dirty="0"/>
          </a:p>
          <a:p>
            <a:r>
              <a:rPr lang="en-US" dirty="0"/>
              <a:t>Management by exception is a management strategy in which managers will only step in when there are significant deviations from planned outcomes.  These as we mentioned previous, can be either operational or financial outcomes.  Manage by exception is only require reporting when there is a deviation from the plan. </a:t>
            </a:r>
          </a:p>
          <a:p>
            <a:endParaRPr lang="en-US" dirty="0"/>
          </a:p>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9</a:t>
            </a:fld>
            <a:endParaRPr lang="en-GB"/>
          </a:p>
        </p:txBody>
      </p:sp>
    </p:spTree>
    <p:extLst>
      <p:ext uri="{BB962C8B-B14F-4D97-AF65-F5344CB8AC3E}">
        <p14:creationId xmlns:p14="http://schemas.microsoft.com/office/powerpoint/2010/main" val="202295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compare like with like, we have to flex the original budget.  Flexible performance standards apply when targets are adjusted to reflect variations in uncontrollable factors arising from circumstances not envisaged when targets are set. </a:t>
            </a:r>
          </a:p>
          <a:p>
            <a:endParaRPr lang="en-US" dirty="0"/>
          </a:p>
          <a:p>
            <a:r>
              <a:rPr lang="en-US" dirty="0"/>
              <a:t>Some costs vary with changes in activity i.e. the actual level of activity is higher than that budgeted.  What types of costs would change in line with activity?</a:t>
            </a:r>
          </a:p>
          <a:p>
            <a:endParaRPr lang="en-US" dirty="0"/>
          </a:p>
          <a:p>
            <a:r>
              <a:rPr lang="en-US" dirty="0" err="1"/>
              <a:t>Labour</a:t>
            </a:r>
            <a:r>
              <a:rPr lang="en-US" dirty="0"/>
              <a:t> costs, raw materials.</a:t>
            </a:r>
          </a:p>
          <a:p>
            <a:endParaRPr lang="en-US" dirty="0"/>
          </a:p>
          <a:p>
            <a:r>
              <a:rPr lang="en-US" dirty="0"/>
              <a:t>Variance analysis is best suited to manufacturing – high material costs and low </a:t>
            </a:r>
            <a:r>
              <a:rPr lang="en-US" dirty="0" err="1"/>
              <a:t>labour</a:t>
            </a:r>
            <a:r>
              <a:rPr lang="en-US" dirty="0"/>
              <a:t> costs.   Variance analysis emphasizes variable costs in a manufacturing environment where </a:t>
            </a:r>
            <a:r>
              <a:rPr lang="en-US" dirty="0" err="1"/>
              <a:t>labour</a:t>
            </a:r>
            <a:r>
              <a:rPr lang="en-US" dirty="0"/>
              <a:t> costs are typically a low proportion of manufacturing costs, but material costs are typically high and variance analysis has a role to play. </a:t>
            </a:r>
          </a:p>
          <a:p>
            <a:endParaRPr lang="en-US" dirty="0"/>
          </a:p>
          <a:p>
            <a:r>
              <a:rPr lang="en-US" dirty="0"/>
              <a:t>Reducing variance based on standard costs can be an overly restrictive approach in a TQM (total quality management – the ongoing reduction of process errors and the streamlining of operations), JIT or continuous improvement environment as the </a:t>
            </a:r>
            <a:r>
              <a:rPr lang="en-US" dirty="0" err="1"/>
              <a:t>tendancy</a:t>
            </a:r>
            <a:r>
              <a:rPr lang="en-US" dirty="0"/>
              <a:t> may be to aim at the more obvious cost reductions (cheaper </a:t>
            </a:r>
            <a:r>
              <a:rPr lang="en-US" dirty="0" err="1"/>
              <a:t>labour</a:t>
            </a:r>
            <a:r>
              <a:rPr lang="en-US" dirty="0"/>
              <a:t> and materials) rather than issues of quality, reliability, on-time delivery, flexibility.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10</a:t>
            </a:fld>
            <a:endParaRPr lang="en-GB"/>
          </a:p>
        </p:txBody>
      </p:sp>
    </p:spTree>
    <p:extLst>
      <p:ext uri="{BB962C8B-B14F-4D97-AF65-F5344CB8AC3E}">
        <p14:creationId xmlns:p14="http://schemas.microsoft.com/office/powerpoint/2010/main" val="639010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47E8B6-FA9F-46D1-9616-8ECF1D3221B0}" type="slidenum">
              <a:rPr lang="en-GB" smtClean="0"/>
              <a:pPr/>
              <a:t>12</a:t>
            </a:fld>
            <a:endParaRPr lang="en-GB"/>
          </a:p>
        </p:txBody>
      </p:sp>
    </p:spTree>
    <p:extLst>
      <p:ext uri="{BB962C8B-B14F-4D97-AF65-F5344CB8AC3E}">
        <p14:creationId xmlns:p14="http://schemas.microsoft.com/office/powerpoint/2010/main" val="5011902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budget that is flexed, i.e. standard costs per unit are applied to the actual level of business activity. A standard cost approach is applied which is where the flexed element comes in. The flexed budget is based on the new actual sales using the budgeted figures set out in the budget i.e. the selling price per unit. </a:t>
            </a:r>
          </a:p>
          <a:p>
            <a:endParaRPr lang="en-US" dirty="0"/>
          </a:p>
          <a:p>
            <a:r>
              <a:rPr lang="en-US" dirty="0"/>
              <a:t>The example on the screen sets out the budget number of units as 1,000 units.  The flex is based on sales being 700 units so there has been a change in activity due to fewer units being produced. </a:t>
            </a:r>
          </a:p>
          <a:p>
            <a:endParaRPr lang="en-US" dirty="0"/>
          </a:p>
          <a:p>
            <a:r>
              <a:rPr lang="en-US" dirty="0"/>
              <a:t>1,000 units at £20 per unit = £20,000 in sales being budgeted.  The flex budget represents 700 units being sold at £20 per unit.  We can see in the flex that the direct materials, direct </a:t>
            </a:r>
            <a:r>
              <a:rPr lang="en-US" dirty="0" err="1"/>
              <a:t>labour</a:t>
            </a:r>
            <a:r>
              <a:rPr lang="en-US" dirty="0"/>
              <a:t>, variable overheads, anticipated contribution and fixed production overhead figures have been flexed to account for this.  However, when the actual figures are seen, we can see that sales income exceeds the flexed budgeted figures, so there is a </a:t>
            </a:r>
            <a:r>
              <a:rPr lang="en-US" dirty="0" err="1"/>
              <a:t>favourable</a:t>
            </a:r>
            <a:r>
              <a:rPr lang="en-US" dirty="0"/>
              <a:t> variance.  Furthermore, direct materials also has a </a:t>
            </a:r>
            <a:r>
              <a:rPr lang="en-US" dirty="0" err="1"/>
              <a:t>favourable</a:t>
            </a:r>
            <a:r>
              <a:rPr lang="en-US" dirty="0"/>
              <a:t> variance due to the lower costs incurred.  However, when looking at direct </a:t>
            </a:r>
            <a:r>
              <a:rPr lang="en-US" dirty="0" err="1"/>
              <a:t>labout</a:t>
            </a:r>
            <a:r>
              <a:rPr lang="en-US" dirty="0"/>
              <a:t>, we see an adverse variance, the same then applies to the variable production overhead, contribution and fixed production overhead.</a:t>
            </a:r>
          </a:p>
          <a:p>
            <a:endParaRPr lang="en-US" dirty="0"/>
          </a:p>
          <a:p>
            <a:r>
              <a:rPr lang="en-US" dirty="0"/>
              <a:t>As managers, we need to ask ourselves why.  Investigate the reasons for the variance.  </a:t>
            </a:r>
          </a:p>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13</a:t>
            </a:fld>
            <a:endParaRPr lang="en-GB"/>
          </a:p>
        </p:txBody>
      </p:sp>
    </p:spTree>
    <p:extLst>
      <p:ext uri="{BB962C8B-B14F-4D97-AF65-F5344CB8AC3E}">
        <p14:creationId xmlns:p14="http://schemas.microsoft.com/office/powerpoint/2010/main" val="639116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Obtaining a </a:t>
            </a:r>
            <a:r>
              <a:rPr lang="en-US" dirty="0" err="1"/>
              <a:t>favourable</a:t>
            </a:r>
            <a:r>
              <a:rPr lang="en-US" dirty="0"/>
              <a:t> variance for adverse variance does not necessarily mean much since it is based on a budgeted or standard amount that may not be an indicator of good performance.  In particular, </a:t>
            </a:r>
            <a:r>
              <a:rPr lang="en-US" dirty="0" err="1"/>
              <a:t>favourable</a:t>
            </a:r>
            <a:r>
              <a:rPr lang="en-US" dirty="0"/>
              <a:t> variances related to price are only derived from the difference between actual and expected.  </a:t>
            </a:r>
          </a:p>
          <a:p>
            <a:endParaRPr lang="en-US" dirty="0"/>
          </a:p>
          <a:p>
            <a:r>
              <a:rPr lang="en-US" dirty="0"/>
              <a:t>A </a:t>
            </a:r>
            <a:r>
              <a:rPr lang="en-US" dirty="0" err="1"/>
              <a:t>favourable</a:t>
            </a:r>
            <a:r>
              <a:rPr lang="en-US" dirty="0"/>
              <a:t> sales price means a company received a higher than expected sales price, often due to fewer competitors, aggressive sales and marketing campaigns or improved product differentiation. </a:t>
            </a:r>
          </a:p>
        </p:txBody>
      </p:sp>
      <p:sp>
        <p:nvSpPr>
          <p:cNvPr id="4" name="Slide Number Placeholder 3"/>
          <p:cNvSpPr>
            <a:spLocks noGrp="1"/>
          </p:cNvSpPr>
          <p:nvPr>
            <p:ph type="sldNum" sz="quarter" idx="5"/>
          </p:nvPr>
        </p:nvSpPr>
        <p:spPr/>
        <p:txBody>
          <a:bodyPr/>
          <a:lstStyle/>
          <a:p>
            <a:fld id="{9447E8B6-FA9F-46D1-9616-8ECF1D3221B0}" type="slidenum">
              <a:rPr lang="en-GB" smtClean="0"/>
              <a:pPr/>
              <a:t>14</a:t>
            </a:fld>
            <a:endParaRPr lang="en-GB"/>
          </a:p>
        </p:txBody>
      </p:sp>
    </p:spTree>
    <p:extLst>
      <p:ext uri="{BB962C8B-B14F-4D97-AF65-F5344CB8AC3E}">
        <p14:creationId xmlns:p14="http://schemas.microsoft.com/office/powerpoint/2010/main" val="2656563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Inter- relationships between Variances- Why an adverse variance could be a good thing? </a:t>
            </a:r>
          </a:p>
          <a:p>
            <a:r>
              <a:rPr lang="en-GB" dirty="0"/>
              <a:t>Usage variance may be due to the use of quality inputs which may lead to repeat sales in the future.</a:t>
            </a:r>
          </a:p>
          <a:p>
            <a:r>
              <a:rPr lang="en-GB" dirty="0"/>
              <a:t>Price variance may be due to uncontrollable variables, like shortage of raw materials</a:t>
            </a:r>
          </a:p>
          <a:p>
            <a:endParaRPr lang="en-GB" dirty="0"/>
          </a:p>
          <a:p>
            <a:r>
              <a:rPr lang="en-GB" sz="1200" dirty="0"/>
              <a:t>Variances should be analysed as </a:t>
            </a:r>
            <a:r>
              <a:rPr lang="en-GB" sz="1200" dirty="0">
                <a:solidFill>
                  <a:srgbClr val="0070C0"/>
                </a:solidFill>
              </a:rPr>
              <a:t>planning (uncontrollable) variances…. </a:t>
            </a:r>
          </a:p>
          <a:p>
            <a:pPr marL="457200" indent="-457200">
              <a:buAutoNum type="arabicPeriod"/>
            </a:pPr>
            <a:r>
              <a:rPr lang="en-GB" sz="1200" dirty="0"/>
              <a:t>Arise from the difference between the original planned performance and the revised planned performance </a:t>
            </a:r>
          </a:p>
          <a:p>
            <a:pPr marL="457200" indent="-457200">
              <a:buAutoNum type="arabicPeriod"/>
            </a:pPr>
            <a:r>
              <a:rPr lang="en-GB" sz="1200" dirty="0"/>
              <a:t>These variances provide a check on forecasting skills and also help to provide a revised base for use in forward planning </a:t>
            </a:r>
          </a:p>
          <a:p>
            <a:r>
              <a:rPr lang="en-GB" sz="1200" dirty="0">
                <a:solidFill>
                  <a:srgbClr val="0070C0"/>
                </a:solidFill>
              </a:rPr>
              <a:t>…and operational (controllable) variances </a:t>
            </a:r>
          </a:p>
          <a:p>
            <a:pPr marL="457200" indent="-457200">
              <a:buAutoNum type="arabicPeriod"/>
            </a:pPr>
            <a:r>
              <a:rPr lang="en-GB" sz="1200" dirty="0"/>
              <a:t>Arise from efficiencies or inefficiencies between target and actual results </a:t>
            </a:r>
          </a:p>
          <a:p>
            <a:pPr marL="457200" indent="-457200">
              <a:buAutoNum type="arabicPeriod"/>
            </a:pPr>
            <a:r>
              <a:rPr lang="en-GB" sz="1200" dirty="0"/>
              <a:t>These variances provide a more relevant focus for management control action </a:t>
            </a:r>
          </a:p>
          <a:p>
            <a:endParaRPr lang="en-GB" dirty="0"/>
          </a:p>
          <a:p>
            <a:endParaRPr lang="en-GB" sz="1200" dirty="0"/>
          </a:p>
          <a:p>
            <a:endParaRPr lang="en-GB" sz="1200" dirty="0"/>
          </a:p>
          <a:p>
            <a:endParaRPr lang="en-GB" sz="1200" dirty="0"/>
          </a:p>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16</a:t>
            </a:fld>
            <a:endParaRPr lang="en-GB"/>
          </a:p>
        </p:txBody>
      </p:sp>
    </p:spTree>
    <p:extLst>
      <p:ext uri="{BB962C8B-B14F-4D97-AF65-F5344CB8AC3E}">
        <p14:creationId xmlns:p14="http://schemas.microsoft.com/office/powerpoint/2010/main" val="2903511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Significant variances should be investigated and either </a:t>
            </a:r>
          </a:p>
          <a:p>
            <a:pPr marL="514350" indent="-514350">
              <a:buAutoNum type="arabicPeriod"/>
            </a:pPr>
            <a:r>
              <a:rPr lang="en-GB" sz="1200" dirty="0"/>
              <a:t>Corrective action should be taken, or </a:t>
            </a:r>
          </a:p>
          <a:p>
            <a:pPr marL="514350" indent="-514350">
              <a:buAutoNum type="arabicPeriod"/>
            </a:pPr>
            <a:r>
              <a:rPr lang="en-GB" sz="1200" dirty="0"/>
              <a:t>the budget for future periods may need to be adjusted. </a:t>
            </a:r>
          </a:p>
          <a:p>
            <a:r>
              <a:rPr lang="en-GB" sz="1200" dirty="0"/>
              <a:t>The information on variances provides the feedback on performance </a:t>
            </a:r>
          </a:p>
          <a:p>
            <a:r>
              <a:rPr lang="en-GB" sz="1200" dirty="0"/>
              <a:t>The response is the control. </a:t>
            </a:r>
          </a:p>
          <a:p>
            <a:endParaRPr lang="en-US" dirty="0"/>
          </a:p>
        </p:txBody>
      </p:sp>
      <p:sp>
        <p:nvSpPr>
          <p:cNvPr id="4" name="Slide Number Placeholder 3"/>
          <p:cNvSpPr>
            <a:spLocks noGrp="1"/>
          </p:cNvSpPr>
          <p:nvPr>
            <p:ph type="sldNum" sz="quarter" idx="5"/>
          </p:nvPr>
        </p:nvSpPr>
        <p:spPr/>
        <p:txBody>
          <a:bodyPr/>
          <a:lstStyle/>
          <a:p>
            <a:fld id="{9447E8B6-FA9F-46D1-9616-8ECF1D3221B0}" type="slidenum">
              <a:rPr lang="en-GB" smtClean="0"/>
              <a:pPr/>
              <a:t>17</a:t>
            </a:fld>
            <a:endParaRPr lang="en-GB"/>
          </a:p>
        </p:txBody>
      </p:sp>
    </p:spTree>
    <p:extLst>
      <p:ext uri="{BB962C8B-B14F-4D97-AF65-F5344CB8AC3E}">
        <p14:creationId xmlns:p14="http://schemas.microsoft.com/office/powerpoint/2010/main" val="10260962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pPr/>
              <a:t>3/12/23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EA406C1-2B80-4660-856E-9D94CAFFB47A}" type="slidenum">
              <a:rPr lang="en-GB" smtClean="0"/>
              <a:pPr/>
              <a:t>‹#›</a:t>
            </a:fld>
            <a:endParaRPr lang="en-GB" dirty="0"/>
          </a:p>
        </p:txBody>
      </p:sp>
      <p:pic>
        <p:nvPicPr>
          <p:cNvPr id="10" name="Picture 9">
            <a:extLst>
              <a:ext uri="{FF2B5EF4-FFF2-40B4-BE49-F238E27FC236}">
                <a16:creationId xmlns:a16="http://schemas.microsoft.com/office/drawing/2014/main" id="{79D7A04D-21B6-BF46-9BDC-382A2BD35BE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4653136"/>
            <a:ext cx="9144000" cy="3781866"/>
          </a:xfrm>
          <a:prstGeom prst="rect">
            <a:avLst/>
          </a:prstGeom>
        </p:spPr>
      </p:pic>
    </p:spTree>
    <p:extLst>
      <p:ext uri="{BB962C8B-B14F-4D97-AF65-F5344CB8AC3E}">
        <p14:creationId xmlns:p14="http://schemas.microsoft.com/office/powerpoint/2010/main" val="4185998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2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5"/>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smtClean="0"/>
              <a:t>3/12/23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5783409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charRg st="4294967295" end="4294967295"/>
                                            </p:txEl>
                                          </p:spTgt>
                                        </p:tgtEl>
                                        <p:attrNameLst>
                                          <p:attrName>style.visibility</p:attrName>
                                        </p:attrNameLst>
                                      </p:cBhvr>
                                      <p:to>
                                        <p:strVal val="visible"/>
                                      </p:to>
                                    </p:set>
                                    <p:animEffect transition="in" filter="fade">
                                      <p:cBhvr>
                                        <p:cTn id="7" dur="1000"/>
                                        <p:tgtEl>
                                          <p:spTgt spid="2">
                                            <p:txEl>
                                              <p:charRg st="4294967295" end="429496729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smtClean="0"/>
              <a:pPr/>
              <a:t>3/12/23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1433351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smtClean="0"/>
              <a:t>3/12/23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403668973"/>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smtClean="0"/>
              <a:t>3/12/23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EA406C1-2B80-4660-856E-9D94CAFFB47A}" type="slidenum">
              <a:rPr lang="en-GB" smtClean="0"/>
              <a:pPr/>
              <a:t>‹#›</a:t>
            </a:fld>
            <a:endParaRPr lang="en-GB"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39815764"/>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3/12/23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148071795"/>
      </p:ext>
    </p:extLst>
  </p:cSld>
  <p:clrMapOvr>
    <a:masterClrMapping/>
  </p:clrMapOvr>
  <p:hf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3/12/23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536884559"/>
      </p:ext>
    </p:extLst>
  </p:cSld>
  <p:clrMapOvr>
    <a:masterClrMapping/>
  </p:clrMapOvr>
  <p:hf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smtClean="0"/>
              <a:t>3/12/23</a:t>
            </a:fld>
            <a:endParaRPr lang="en-US" dirty="0"/>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829061009"/>
      </p:ext>
    </p:extLst>
  </p:cSld>
  <p:clrMapOvr>
    <a:overrideClrMapping bg1="dk1" tx1="lt1" bg2="dk2" tx2="lt2" accent1="accent1" accent2="accent2" accent3="accent3" accent4="accent4" accent5="accent5" accent6="accent6" hlink="hlink" folHlink="folHlink"/>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572000" y="0"/>
            <a:ext cx="4576573" cy="6858000"/>
          </a:xfrm>
          <a:solidFill>
            <a:schemeClr val="tx1"/>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smtClean="0"/>
              <a:t>3/12/23</a:t>
            </a:fld>
            <a:endParaRPr lang="en-US" dirty="0"/>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361164510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3/12/23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156046304"/>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3/12/23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1288228285"/>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1_Title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4653136"/>
            <a:ext cx="9144000" cy="3781866"/>
          </a:xfrm>
          <a:prstGeom prst="rect">
            <a:avLst/>
          </a:prstGeom>
        </p:spPr>
      </p:pic>
      <p:sp>
        <p:nvSpPr>
          <p:cNvPr id="26" name="Rectangle 12"/>
          <p:cNvSpPr>
            <a:spLocks noGrp="1" noChangeArrowheads="1"/>
          </p:cNvSpPr>
          <p:nvPr>
            <p:ph type="subTitle" idx="1"/>
          </p:nvPr>
        </p:nvSpPr>
        <p:spPr>
          <a:xfrm>
            <a:off x="755650" y="2844280"/>
            <a:ext cx="7920038" cy="647600"/>
          </a:xfrm>
          <a:prstGeom prst="rect">
            <a:avLst/>
          </a:prstGeom>
        </p:spPr>
        <p:txBody>
          <a:bodyPr/>
          <a:lstStyle>
            <a:lvl1pPr marL="0" indent="0">
              <a:buFontTx/>
              <a:buNone/>
              <a:defRPr sz="3600">
                <a:solidFill>
                  <a:srgbClr val="000000"/>
                </a:solidFill>
              </a:defRPr>
            </a:lvl1pPr>
          </a:lstStyle>
          <a:p>
            <a:pPr lvl="0"/>
            <a:r>
              <a:rPr lang="en-US" noProof="0"/>
              <a:t>Click to edit Master subtitle style</a:t>
            </a:r>
            <a:endParaRPr lang="en-GB" noProof="0" dirty="0"/>
          </a:p>
        </p:txBody>
      </p:sp>
      <p:sp>
        <p:nvSpPr>
          <p:cNvPr id="3" name="Title 2"/>
          <p:cNvSpPr>
            <a:spLocks noGrp="1"/>
          </p:cNvSpPr>
          <p:nvPr>
            <p:ph type="title"/>
          </p:nvPr>
        </p:nvSpPr>
        <p:spPr>
          <a:xfrm>
            <a:off x="755576" y="1124744"/>
            <a:ext cx="7983538" cy="1719064"/>
          </a:xfrm>
        </p:spPr>
        <p:txBody>
          <a:bodyPr wrap="square"/>
          <a:lstStyle>
            <a:lvl1pPr>
              <a:lnSpc>
                <a:spcPct val="90000"/>
              </a:lnSpc>
              <a:defRPr sz="4800"/>
            </a:lvl1pPr>
          </a:lstStyle>
          <a:p>
            <a:r>
              <a:rPr lang="en-US"/>
              <a:t>Click to edit Master title style</a:t>
            </a:r>
            <a:endParaRPr lang="en-GB" dirty="0"/>
          </a:p>
        </p:txBody>
      </p:sp>
      <p:sp>
        <p:nvSpPr>
          <p:cNvPr id="5" name="Slide Number Placeholder 4">
            <a:extLst>
              <a:ext uri="{FF2B5EF4-FFF2-40B4-BE49-F238E27FC236}">
                <a16:creationId xmlns:a16="http://schemas.microsoft.com/office/drawing/2014/main" id="{B6C1B392-042E-7A4F-A3C8-F714D3F98DF6}"/>
              </a:ext>
            </a:extLst>
          </p:cNvPr>
          <p:cNvSpPr>
            <a:spLocks noGrp="1"/>
          </p:cNvSpPr>
          <p:nvPr>
            <p:ph type="sldNum" sz="quarter" idx="10"/>
          </p:nvPr>
        </p:nvSpPr>
        <p:spPr/>
        <p:txBody>
          <a:body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87345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fade">
                                      <p:cBhvr>
                                        <p:cTn id="11" dur="1000"/>
                                        <p:tgtEl>
                                          <p:spTgt spid="2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bldLvl="5">
        <p:tmplLst>
          <p:tmpl lvl="1">
            <p:tnLst>
              <p:par>
                <p:cTn presetID="10" presetClass="entr" presetSubtype="0" fill="hold" nodeType="afterEffect">
                  <p:stCondLst>
                    <p:cond delay="250"/>
                  </p:stCondLst>
                  <p:childTnLst>
                    <p:set>
                      <p:cBhvr>
                        <p:cTn dur="1" fill="hold">
                          <p:stCondLst>
                            <p:cond delay="0"/>
                          </p:stCondLst>
                        </p:cTn>
                        <p:tgtEl>
                          <p:spTgt spid="26"/>
                        </p:tgtEl>
                        <p:attrNameLst>
                          <p:attrName>style.visibility</p:attrName>
                        </p:attrNameLst>
                      </p:cBhvr>
                      <p:to>
                        <p:strVal val="visible"/>
                      </p:to>
                    </p:set>
                    <p:animEffect transition="in" filter="fade">
                      <p:cBhvr>
                        <p:cTn dur="1000"/>
                        <p:tgtEl>
                          <p:spTgt spid="26"/>
                        </p:tgtEl>
                      </p:cBhvr>
                    </p:animEffect>
                  </p:childTnLst>
                </p:cTn>
              </p:par>
            </p:tnLst>
          </p:tmpl>
        </p:tmplLst>
      </p:bldP>
      <p:bldP spid="3" grpId="0"/>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600200"/>
            <a:ext cx="7992888" cy="4525963"/>
          </a:xfrm>
          <a:prstGeom prst="rect">
            <a:avLst/>
          </a:prstGeom>
        </p:spPr>
        <p:txBody>
          <a:bodyPr/>
          <a:lstStyle>
            <a:lvl1pPr>
              <a:buClr>
                <a:schemeClr val="tx2"/>
              </a:buClr>
              <a:defRPr/>
            </a:lvl1pPr>
            <a:lvl2pPr>
              <a:buClr>
                <a:schemeClr val="tx2"/>
              </a:buClr>
              <a:defRPr/>
            </a:lvl2pPr>
            <a:lvl3pPr>
              <a:buClr>
                <a:schemeClr val="tx2"/>
              </a:buClr>
              <a:defRPr/>
            </a:lvl3pPr>
            <a:lvl4pPr>
              <a:buClr>
                <a:schemeClr val="tx2"/>
              </a:buClr>
              <a:defRPr/>
            </a:lvl4pPr>
            <a:lvl5pPr>
              <a:buClr>
                <a:schemeClr val="tx2"/>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Rectangle 13"/>
          <p:cNvSpPr>
            <a:spLocks noGrp="1" noChangeArrowheads="1"/>
          </p:cNvSpPr>
          <p:nvPr>
            <p:ph type="sldNum" sz="quarter" idx="4"/>
          </p:nvPr>
        </p:nvSpPr>
        <p:spPr bwMode="auto">
          <a:xfrm>
            <a:off x="8072438" y="6519863"/>
            <a:ext cx="676275"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EA406C1-2B80-4660-856E-9D94CAFFB47A}" type="slidenum">
              <a:rPr lang="en-GB" smtClean="0"/>
              <a:pPr/>
              <a:t>‹#›</a:t>
            </a:fld>
            <a:endParaRPr lang="en-GB" dirty="0"/>
          </a:p>
        </p:txBody>
      </p:sp>
      <p:sp>
        <p:nvSpPr>
          <p:cNvPr id="6" name="Rectangle 2"/>
          <p:cNvSpPr>
            <a:spLocks noGrp="1" noChangeArrowheads="1"/>
          </p:cNvSpPr>
          <p:nvPr>
            <p:ph type="title"/>
          </p:nvPr>
        </p:nvSpPr>
        <p:spPr bwMode="auto">
          <a:xfrm>
            <a:off x="755650" y="274638"/>
            <a:ext cx="6192838"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t>Click to edit Master title style</a:t>
            </a:r>
            <a:endParaRPr lang="en-GB" dirty="0"/>
          </a:p>
        </p:txBody>
      </p:sp>
    </p:spTree>
    <p:extLst>
      <p:ext uri="{BB962C8B-B14F-4D97-AF65-F5344CB8AC3E}">
        <p14:creationId xmlns:p14="http://schemas.microsoft.com/office/powerpoint/2010/main" val="40363725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11" name="Content Placeholder 2"/>
          <p:cNvSpPr>
            <a:spLocks noGrp="1"/>
          </p:cNvSpPr>
          <p:nvPr>
            <p:ph sz="half" idx="11"/>
          </p:nvPr>
        </p:nvSpPr>
        <p:spPr>
          <a:xfrm>
            <a:off x="457200" y="2390899"/>
            <a:ext cx="4038600" cy="4134445"/>
          </a:xfrm>
          <a:prstGeom prst="rect">
            <a:avLst/>
          </a:prstGeom>
        </p:spPr>
        <p:txBody>
          <a:bodyPr/>
          <a:lstStyle>
            <a:lvl1pPr>
              <a:buClr>
                <a:schemeClr val="tx2"/>
              </a:buClr>
              <a:defRPr sz="2800"/>
            </a:lvl1pPr>
            <a:lvl2pPr>
              <a:buClr>
                <a:schemeClr val="tx2"/>
              </a:buClr>
              <a:defRPr sz="2400"/>
            </a:lvl2pPr>
            <a:lvl3pPr>
              <a:buClr>
                <a:schemeClr val="tx2"/>
              </a:buClr>
              <a:defRPr sz="2000"/>
            </a:lvl3pPr>
            <a:lvl4pPr>
              <a:buClr>
                <a:schemeClr val="tx2"/>
              </a:buClr>
              <a:defRPr sz="1800"/>
            </a:lvl4pPr>
            <a:lvl5pPr>
              <a:buClr>
                <a:schemeClr val="tx2"/>
              </a:buCl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 name="Title 1"/>
          <p:cNvSpPr>
            <a:spLocks noGrp="1"/>
          </p:cNvSpPr>
          <p:nvPr>
            <p:ph type="title"/>
          </p:nvPr>
        </p:nvSpPr>
        <p:spPr>
          <a:xfrm>
            <a:off x="457200" y="274638"/>
            <a:ext cx="6923112"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751137"/>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5025" y="1751137"/>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13"/>
          <p:cNvSpPr>
            <a:spLocks noGrp="1" noChangeArrowheads="1"/>
          </p:cNvSpPr>
          <p:nvPr>
            <p:ph type="sldNum" sz="quarter" idx="10"/>
          </p:nvPr>
        </p:nvSpPr>
        <p:spPr bwMode="auto">
          <a:xfrm>
            <a:off x="8072438" y="6519863"/>
            <a:ext cx="676275"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EA406C1-2B80-4660-856E-9D94CAFFB47A}" type="slidenum">
              <a:rPr lang="en-GB" smtClean="0"/>
              <a:pPr/>
              <a:t>‹#›</a:t>
            </a:fld>
            <a:endParaRPr lang="en-GB" dirty="0"/>
          </a:p>
        </p:txBody>
      </p:sp>
      <p:sp>
        <p:nvSpPr>
          <p:cNvPr id="12" name="Content Placeholder 3"/>
          <p:cNvSpPr>
            <a:spLocks noGrp="1"/>
          </p:cNvSpPr>
          <p:nvPr>
            <p:ph sz="half" idx="12"/>
          </p:nvPr>
        </p:nvSpPr>
        <p:spPr>
          <a:xfrm>
            <a:off x="4648200" y="2390899"/>
            <a:ext cx="4038600" cy="4134445"/>
          </a:xfrm>
          <a:prstGeom prst="rect">
            <a:avLst/>
          </a:prstGeom>
        </p:spPr>
        <p:txBody>
          <a:bodyPr/>
          <a:lstStyle>
            <a:lvl1pPr>
              <a:buClr>
                <a:schemeClr val="tx2"/>
              </a:buClr>
              <a:defRPr sz="2800"/>
            </a:lvl1pPr>
            <a:lvl2pPr>
              <a:buClr>
                <a:schemeClr val="tx2"/>
              </a:buClr>
              <a:defRPr sz="2400"/>
            </a:lvl2pPr>
            <a:lvl3pPr>
              <a:buClr>
                <a:schemeClr val="tx2"/>
              </a:buClr>
              <a:defRPr sz="2000"/>
            </a:lvl3pPr>
            <a:lvl4pPr>
              <a:buClr>
                <a:schemeClr val="tx2"/>
              </a:buClr>
              <a:defRPr sz="1800"/>
            </a:lvl4pPr>
            <a:lvl5pPr>
              <a:buClr>
                <a:schemeClr val="tx2"/>
              </a:buCl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7199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1160EA64-D806-43AC-9DF2-F8C432F32B4C}" type="datetimeFigureOut">
              <a:rPr lang="en-US" smtClean="0"/>
              <a:pPr/>
              <a:t>3/12/23</a:t>
            </a:fld>
            <a:endParaRPr lang="en-US"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5EA406C1-2B80-4660-856E-9D94CAFFB47A}" type="slidenum">
              <a:rPr lang="en-GB" smtClean="0"/>
              <a:pPr/>
              <a:t>‹#›</a:t>
            </a:fld>
            <a:endParaRPr lang="en-GB" dirty="0"/>
          </a:p>
        </p:txBody>
      </p:sp>
    </p:spTree>
    <p:extLst>
      <p:ext uri="{BB962C8B-B14F-4D97-AF65-F5344CB8AC3E}">
        <p14:creationId xmlns:p14="http://schemas.microsoft.com/office/powerpoint/2010/main" val="2588664953"/>
      </p:ext>
    </p:extLst>
  </p:cSld>
  <p:clrMap bg1="dk1" tx1="lt1" bg2="dk2" tx2="lt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19" r:id="rId12"/>
    <p:sldLayoutId id="2147483720" r:id="rId13"/>
    <p:sldLayoutId id="2147483723" r:id="rId14"/>
  </p:sldLayoutIdLst>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xEl>
                                              <p:charRg st="4294967295" end="4294967295"/>
                                            </p:txEl>
                                          </p:spTgt>
                                        </p:tgtEl>
                                        <p:attrNameLst>
                                          <p:attrName>style.visibility</p:attrName>
                                        </p:attrNameLst>
                                      </p:cBhvr>
                                      <p:to>
                                        <p:strVal val="visible"/>
                                      </p:to>
                                    </p:set>
                                    <p:animEffect transition="in" filter="fade">
                                      <p:cBhvr>
                                        <p:cTn id="7" dur="1000"/>
                                        <p:tgtEl>
                                          <p:spTgt spid="2">
                                            <p:txEl>
                                              <p:charRg st="4294967295" end="4294967295"/>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bldLvl="5"/>
    </p:bldLst>
  </p:timing>
  <p:hf hdr="0" ftr="0"/>
  <p:txStyles>
    <p:titleStyle>
      <a:lvl1pPr algn="ctr" defTabSz="914400" rtl="0" eaLnBrk="1" latinLnBrk="0" hangingPunct="1">
        <a:lnSpc>
          <a:spcPct val="90000"/>
        </a:lnSpc>
        <a:spcBef>
          <a:spcPct val="0"/>
        </a:spcBef>
        <a:buNone/>
        <a:defRPr sz="26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customXml" Target="../ink/ink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74C4A-E861-4A46-98E4-4BAF1374E4D4}"/>
              </a:ext>
            </a:extLst>
          </p:cNvPr>
          <p:cNvSpPr>
            <a:spLocks noGrp="1"/>
          </p:cNvSpPr>
          <p:nvPr>
            <p:ph type="title"/>
          </p:nvPr>
        </p:nvSpPr>
        <p:spPr/>
        <p:txBody>
          <a:bodyPr/>
          <a:lstStyle/>
          <a:p>
            <a:r>
              <a:rPr lang="en-US" dirty="0"/>
              <a:t>Standard Costing</a:t>
            </a:r>
          </a:p>
        </p:txBody>
      </p:sp>
      <p:sp>
        <p:nvSpPr>
          <p:cNvPr id="4" name="Date Placeholder 3">
            <a:extLst>
              <a:ext uri="{FF2B5EF4-FFF2-40B4-BE49-F238E27FC236}">
                <a16:creationId xmlns:a16="http://schemas.microsoft.com/office/drawing/2014/main" id="{D35D1FBD-893E-7C43-83B5-F7297D70FB37}"/>
              </a:ext>
            </a:extLst>
          </p:cNvPr>
          <p:cNvSpPr>
            <a:spLocks noGrp="1"/>
          </p:cNvSpPr>
          <p:nvPr>
            <p:ph type="dt" sz="half" idx="10"/>
          </p:nvPr>
        </p:nvSpPr>
        <p:spPr/>
        <p:txBody>
          <a:bodyPr/>
          <a:lstStyle/>
          <a:p>
            <a:fld id="{34906FC6-D971-AA49-97B1-A6578C0E5645}" type="datetime1">
              <a:rPr lang="en-US" smtClean="0"/>
              <a:t>3/12/23</a:t>
            </a:fld>
            <a:endParaRPr lang="en-US" dirty="0"/>
          </a:p>
        </p:txBody>
      </p:sp>
      <p:sp>
        <p:nvSpPr>
          <p:cNvPr id="5" name="Slide Number Placeholder 4">
            <a:extLst>
              <a:ext uri="{FF2B5EF4-FFF2-40B4-BE49-F238E27FC236}">
                <a16:creationId xmlns:a16="http://schemas.microsoft.com/office/drawing/2014/main" id="{6896D55A-02FF-2741-8083-7D26CF0EAAE4}"/>
              </a:ext>
            </a:extLst>
          </p:cNvPr>
          <p:cNvSpPr>
            <a:spLocks noGrp="1"/>
          </p:cNvSpPr>
          <p:nvPr>
            <p:ph type="sldNum" sz="quarter" idx="12"/>
          </p:nvPr>
        </p:nvSpPr>
        <p:spPr/>
        <p:txBody>
          <a:bodyPr/>
          <a:lstStyle/>
          <a:p>
            <a:fld id="{5EA406C1-2B80-4660-856E-9D94CAFFB47A}" type="slidenum">
              <a:rPr lang="en-GB" smtClean="0"/>
              <a:pPr/>
              <a:t>1</a:t>
            </a:fld>
            <a:endParaRPr lang="en-GB" dirty="0"/>
          </a:p>
        </p:txBody>
      </p:sp>
    </p:spTree>
    <p:extLst>
      <p:ext uri="{BB962C8B-B14F-4D97-AF65-F5344CB8AC3E}">
        <p14:creationId xmlns:p14="http://schemas.microsoft.com/office/powerpoint/2010/main" val="4168299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04379E-548C-9A4A-A25E-8F203B812ABC}"/>
              </a:ext>
            </a:extLst>
          </p:cNvPr>
          <p:cNvSpPr>
            <a:spLocks noGrp="1"/>
          </p:cNvSpPr>
          <p:nvPr>
            <p:ph type="title"/>
          </p:nvPr>
        </p:nvSpPr>
        <p:spPr/>
        <p:txBody>
          <a:bodyPr/>
          <a:lstStyle/>
          <a:p>
            <a:r>
              <a:rPr lang="en-US" dirty="0"/>
              <a:t>Previously we have looked at…</a:t>
            </a:r>
          </a:p>
        </p:txBody>
      </p:sp>
      <p:sp>
        <p:nvSpPr>
          <p:cNvPr id="2" name="Content Placeholder 1">
            <a:extLst>
              <a:ext uri="{FF2B5EF4-FFF2-40B4-BE49-F238E27FC236}">
                <a16:creationId xmlns:a16="http://schemas.microsoft.com/office/drawing/2014/main" id="{E19816CB-E82A-1444-900A-D38C856A11E2}"/>
              </a:ext>
            </a:extLst>
          </p:cNvPr>
          <p:cNvSpPr>
            <a:spLocks noGrp="1"/>
          </p:cNvSpPr>
          <p:nvPr>
            <p:ph idx="1"/>
          </p:nvPr>
        </p:nvSpPr>
        <p:spPr/>
        <p:txBody>
          <a:bodyPr/>
          <a:lstStyle/>
          <a:p>
            <a:r>
              <a:rPr lang="en-US" sz="2000" dirty="0">
                <a:latin typeface="Arial" panose="020B0604020202020204" pitchFamily="34" charset="0"/>
                <a:cs typeface="Arial" panose="020B0604020202020204" pitchFamily="34" charset="0"/>
              </a:rPr>
              <a:t>Introduced Financial Management</a:t>
            </a:r>
          </a:p>
          <a:p>
            <a:r>
              <a:rPr lang="en-US" sz="2000" dirty="0">
                <a:latin typeface="Arial" panose="020B0604020202020204" pitchFamily="34" charset="0"/>
                <a:cs typeface="Arial" panose="020B0604020202020204" pitchFamily="34" charset="0"/>
              </a:rPr>
              <a:t>Accounting Terms</a:t>
            </a:r>
          </a:p>
          <a:p>
            <a:r>
              <a:rPr lang="en-US" sz="2000" dirty="0">
                <a:latin typeface="Arial" panose="020B0604020202020204" pitchFamily="34" charset="0"/>
                <a:cs typeface="Arial" panose="020B0604020202020204" pitchFamily="34" charset="0"/>
              </a:rPr>
              <a:t>Budgets </a:t>
            </a:r>
          </a:p>
          <a:p>
            <a:r>
              <a:rPr lang="en-US" sz="2000" dirty="0">
                <a:latin typeface="Arial" panose="020B0604020202020204" pitchFamily="34" charset="0"/>
                <a:cs typeface="Arial" panose="020B0604020202020204" pitchFamily="34" charset="0"/>
              </a:rPr>
              <a:t>Cash Management</a:t>
            </a:r>
          </a:p>
          <a:p>
            <a:r>
              <a:rPr lang="en-US" sz="2000" dirty="0">
                <a:latin typeface="Arial" panose="020B0604020202020204" pitchFamily="34" charset="0"/>
                <a:cs typeface="Arial" panose="020B0604020202020204" pitchFamily="34" charset="0"/>
              </a:rPr>
              <a:t>Key Performance Indicators</a:t>
            </a:r>
          </a:p>
          <a:p>
            <a:r>
              <a:rPr lang="en-US" sz="2000" dirty="0">
                <a:latin typeface="Arial" panose="020B0604020202020204" pitchFamily="34" charset="0"/>
                <a:cs typeface="Arial" panose="020B0604020202020204" pitchFamily="34" charset="0"/>
              </a:rPr>
              <a:t>Ratio Analysis</a:t>
            </a:r>
          </a:p>
          <a:p>
            <a:endParaRPr lang="en-US" dirty="0"/>
          </a:p>
        </p:txBody>
      </p:sp>
    </p:spTree>
    <p:extLst>
      <p:ext uri="{BB962C8B-B14F-4D97-AF65-F5344CB8AC3E}">
        <p14:creationId xmlns:p14="http://schemas.microsoft.com/office/powerpoint/2010/main" val="261529315"/>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3E754C4-2BA0-A341-A960-C1C835AF67FD}"/>
              </a:ext>
            </a:extLst>
          </p:cNvPr>
          <p:cNvSpPr>
            <a:spLocks noGrp="1"/>
          </p:cNvSpPr>
          <p:nvPr>
            <p:ph type="title"/>
          </p:nvPr>
        </p:nvSpPr>
        <p:spPr/>
        <p:txBody>
          <a:bodyPr/>
          <a:lstStyle/>
          <a:p>
            <a:r>
              <a:rPr lang="en-US" dirty="0"/>
              <a:t>This week we will…..</a:t>
            </a:r>
          </a:p>
        </p:txBody>
      </p:sp>
      <p:sp>
        <p:nvSpPr>
          <p:cNvPr id="2" name="Content Placeholder 1">
            <a:extLst>
              <a:ext uri="{FF2B5EF4-FFF2-40B4-BE49-F238E27FC236}">
                <a16:creationId xmlns:a16="http://schemas.microsoft.com/office/drawing/2014/main" id="{09922401-A4BB-314F-BAA5-CBB20A5C57E7}"/>
              </a:ext>
            </a:extLst>
          </p:cNvPr>
          <p:cNvSpPr>
            <a:spLocks noGrp="1"/>
          </p:cNvSpPr>
          <p:nvPr>
            <p:ph idx="1"/>
          </p:nvPr>
        </p:nvSpPr>
        <p:spPr>
          <a:xfrm>
            <a:off x="755576" y="2348880"/>
            <a:ext cx="7850296" cy="4234799"/>
          </a:xfrm>
        </p:spPr>
        <p:txBody>
          <a:bodyPr>
            <a:normAutofit/>
          </a:bodyPr>
          <a:lstStyle/>
          <a:p>
            <a:r>
              <a:rPr lang="en-GB" sz="2000" dirty="0">
                <a:latin typeface="Arial" panose="020B0604020202020204" pitchFamily="34" charset="0"/>
                <a:cs typeface="Arial" panose="020B0604020202020204" pitchFamily="34" charset="0"/>
              </a:rPr>
              <a:t>Explain the nature and purpose of an operational control system and the role of budgets, standards and variances. </a:t>
            </a:r>
          </a:p>
          <a:p>
            <a:r>
              <a:rPr lang="en-GB" sz="2000" dirty="0">
                <a:latin typeface="Arial" panose="020B0604020202020204" pitchFamily="34" charset="0"/>
                <a:cs typeface="Arial" panose="020B0604020202020204" pitchFamily="34" charset="0"/>
              </a:rPr>
              <a:t>Set standard costs for product/service</a:t>
            </a:r>
          </a:p>
          <a:p>
            <a:r>
              <a:rPr lang="en-GB" sz="2000" dirty="0">
                <a:latin typeface="Arial" panose="020B0604020202020204" pitchFamily="34" charset="0"/>
                <a:cs typeface="Arial" panose="020B0604020202020204" pitchFamily="34" charset="0"/>
              </a:rPr>
              <a:t>Discuss how Organisations reconcile budgeted profit with actual profit </a:t>
            </a:r>
          </a:p>
          <a:p>
            <a:r>
              <a:rPr lang="en-GB" sz="2000" dirty="0">
                <a:latin typeface="Arial" panose="020B0604020202020204" pitchFamily="34" charset="0"/>
                <a:cs typeface="Arial" panose="020B0604020202020204" pitchFamily="34" charset="0"/>
              </a:rPr>
              <a:t>Analyse causes of variances and the need for their investigation </a:t>
            </a:r>
          </a:p>
          <a:p>
            <a:r>
              <a:rPr lang="en-GB" sz="2000" dirty="0">
                <a:latin typeface="Arial" panose="020B0604020202020204" pitchFamily="34" charset="0"/>
                <a:cs typeface="Arial" panose="020B0604020202020204" pitchFamily="34" charset="0"/>
              </a:rPr>
              <a:t>Explain the limitations of traditional standard costing systems, especially in relation to performance measurement and management </a:t>
            </a:r>
          </a:p>
          <a:p>
            <a:r>
              <a:rPr lang="en-GB" sz="2000" dirty="0">
                <a:latin typeface="Arial" panose="020B0604020202020204" pitchFamily="34" charset="0"/>
                <a:cs typeface="Arial" panose="020B0604020202020204" pitchFamily="34" charset="0"/>
              </a:rPr>
              <a:t>Go through a Budget – As per the assignment – to recap the methods</a:t>
            </a:r>
          </a:p>
          <a:p>
            <a:endParaRPr lang="en-US" dirty="0"/>
          </a:p>
        </p:txBody>
      </p:sp>
    </p:spTree>
    <p:extLst>
      <p:ext uri="{BB962C8B-B14F-4D97-AF65-F5344CB8AC3E}">
        <p14:creationId xmlns:p14="http://schemas.microsoft.com/office/powerpoint/2010/main" val="2797442793"/>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650" y="274638"/>
            <a:ext cx="6624662" cy="1143000"/>
          </a:xfrm>
        </p:spPr>
        <p:style>
          <a:lnRef idx="0">
            <a:schemeClr val="accent1"/>
          </a:lnRef>
          <a:fillRef idx="3">
            <a:schemeClr val="accent1"/>
          </a:fillRef>
          <a:effectRef idx="3">
            <a:schemeClr val="accent1"/>
          </a:effectRef>
          <a:fontRef idx="minor">
            <a:schemeClr val="lt1"/>
          </a:fontRef>
        </p:style>
        <p:txBody>
          <a:bodyPr/>
          <a:lstStyle/>
          <a:p>
            <a:r>
              <a:rPr lang="en-GB" dirty="0"/>
              <a:t>The control Process</a:t>
            </a:r>
          </a:p>
        </p:txBody>
      </p:sp>
      <p:sp>
        <p:nvSpPr>
          <p:cNvPr id="3" name="Content Placeholder 2"/>
          <p:cNvSpPr>
            <a:spLocks noGrp="1"/>
          </p:cNvSpPr>
          <p:nvPr>
            <p:ph idx="1"/>
          </p:nvPr>
        </p:nvSpPr>
        <p:spPr/>
        <p:txBody>
          <a:bodyPr>
            <a:normAutofit/>
          </a:bodyPr>
          <a:lstStyle/>
          <a:p>
            <a:pPr marL="514350" indent="-514350">
              <a:buAutoNum type="arabicPeriod"/>
            </a:pPr>
            <a:r>
              <a:rPr lang="en-GB" sz="2400" dirty="0">
                <a:latin typeface="Arial" panose="020B0604020202020204" pitchFamily="34" charset="0"/>
                <a:cs typeface="Arial" panose="020B0604020202020204" pitchFamily="34" charset="0"/>
              </a:rPr>
              <a:t>Set Standards</a:t>
            </a:r>
          </a:p>
          <a:p>
            <a:pPr marL="514350" indent="-514350">
              <a:buAutoNum type="arabicPeriod"/>
            </a:pPr>
            <a:r>
              <a:rPr lang="en-GB" sz="2400" dirty="0">
                <a:latin typeface="Arial" panose="020B0604020202020204" pitchFamily="34" charset="0"/>
                <a:cs typeface="Arial" panose="020B0604020202020204" pitchFamily="34" charset="0"/>
              </a:rPr>
              <a:t>Obtain actual results</a:t>
            </a:r>
          </a:p>
          <a:p>
            <a:pPr marL="514350" indent="-514350">
              <a:buAutoNum type="arabicPeriod"/>
            </a:pPr>
            <a:r>
              <a:rPr lang="en-GB" sz="2400" dirty="0">
                <a:latin typeface="Arial" panose="020B0604020202020204" pitchFamily="34" charset="0"/>
                <a:cs typeface="Arial" panose="020B0604020202020204" pitchFamily="34" charset="0"/>
              </a:rPr>
              <a:t>Compare actual with standards</a:t>
            </a:r>
          </a:p>
          <a:p>
            <a:pPr marL="514350" indent="-514350">
              <a:buAutoNum type="arabicPeriod"/>
            </a:pPr>
            <a:r>
              <a:rPr lang="en-GB" sz="2400" dirty="0">
                <a:latin typeface="Arial" panose="020B0604020202020204" pitchFamily="34" charset="0"/>
                <a:cs typeface="Arial" panose="020B0604020202020204" pitchFamily="34" charset="0"/>
              </a:rPr>
              <a:t>Identify variances</a:t>
            </a:r>
          </a:p>
          <a:p>
            <a:pPr marL="514350" indent="-514350">
              <a:buAutoNum type="arabicPeriod"/>
            </a:pPr>
            <a:r>
              <a:rPr lang="en-GB" sz="2400" dirty="0">
                <a:latin typeface="Arial" panose="020B0604020202020204" pitchFamily="34" charset="0"/>
                <a:cs typeface="Arial" panose="020B0604020202020204" pitchFamily="34" charset="0"/>
              </a:rPr>
              <a:t>Take corrective actions</a:t>
            </a:r>
          </a:p>
        </p:txBody>
      </p:sp>
    </p:spTree>
    <p:extLst>
      <p:ext uri="{BB962C8B-B14F-4D97-AF65-F5344CB8AC3E}">
        <p14:creationId xmlns:p14="http://schemas.microsoft.com/office/powerpoint/2010/main" val="1903482777"/>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STANDARD COSTING - BASICS</a:t>
            </a:r>
          </a:p>
        </p:txBody>
      </p:sp>
      <p:sp>
        <p:nvSpPr>
          <p:cNvPr id="2" name="Content Placeholder 1"/>
          <p:cNvSpPr>
            <a:spLocks noGrp="1"/>
          </p:cNvSpPr>
          <p:nvPr>
            <p:ph idx="1"/>
          </p:nvPr>
        </p:nvSpPr>
        <p:spPr/>
        <p:txBody>
          <a:bodyPr/>
          <a:lstStyle/>
          <a:p>
            <a:r>
              <a:rPr lang="en-GB" sz="2400" b="1" dirty="0">
                <a:solidFill>
                  <a:srgbClr val="002060"/>
                </a:solidFill>
                <a:latin typeface="Arial" panose="020B0604020202020204" pitchFamily="34" charset="0"/>
                <a:cs typeface="Arial" panose="020B0604020202020204" pitchFamily="34" charset="0"/>
              </a:rPr>
              <a:t>Budget</a:t>
            </a:r>
            <a:r>
              <a:rPr lang="en-GB" sz="2400" dirty="0">
                <a:solidFill>
                  <a:srgbClr val="002060"/>
                </a:solidFill>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 target costs for a total activity or cost centre (we will be looking at original and flexed budgets today) </a:t>
            </a:r>
          </a:p>
          <a:p>
            <a:endParaRPr lang="en-GB" sz="2400" dirty="0">
              <a:latin typeface="Arial" panose="020B0604020202020204" pitchFamily="34" charset="0"/>
              <a:cs typeface="Arial" panose="020B0604020202020204" pitchFamily="34" charset="0"/>
            </a:endParaRPr>
          </a:p>
          <a:p>
            <a:r>
              <a:rPr lang="en-GB" sz="2400" b="1" dirty="0">
                <a:solidFill>
                  <a:srgbClr val="002060"/>
                </a:solidFill>
                <a:latin typeface="Arial" panose="020B0604020202020204" pitchFamily="34" charset="0"/>
                <a:cs typeface="Arial" panose="020B0604020202020204" pitchFamily="34" charset="0"/>
              </a:rPr>
              <a:t>Standard cost </a:t>
            </a:r>
            <a:r>
              <a:rPr lang="en-GB" sz="2400" dirty="0">
                <a:latin typeface="Arial" panose="020B0604020202020204" pitchFamily="34" charset="0"/>
                <a:cs typeface="Arial" panose="020B0604020202020204" pitchFamily="34" charset="0"/>
              </a:rPr>
              <a:t>– a predetermined target cost for a unit of activity </a:t>
            </a:r>
          </a:p>
          <a:p>
            <a:pPr marL="0" indent="0">
              <a:buNone/>
            </a:pPr>
            <a:endParaRPr lang="en-GB" sz="1500" dirty="0"/>
          </a:p>
        </p:txBody>
      </p:sp>
    </p:spTree>
    <p:extLst>
      <p:ext uri="{BB962C8B-B14F-4D97-AF65-F5344CB8AC3E}">
        <p14:creationId xmlns:p14="http://schemas.microsoft.com/office/powerpoint/2010/main" val="362869913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5D2FCD-AF0B-CA42-80F1-6DA53BAFE837}"/>
              </a:ext>
            </a:extLst>
          </p:cNvPr>
          <p:cNvSpPr>
            <a:spLocks noGrp="1"/>
          </p:cNvSpPr>
          <p:nvPr>
            <p:ph type="title"/>
          </p:nvPr>
        </p:nvSpPr>
        <p:spPr/>
        <p:txBody>
          <a:bodyPr/>
          <a:lstStyle/>
          <a:p>
            <a:r>
              <a:rPr lang="en-US" dirty="0"/>
              <a:t>Standard Costing </a:t>
            </a:r>
          </a:p>
        </p:txBody>
      </p:sp>
      <p:sp>
        <p:nvSpPr>
          <p:cNvPr id="2" name="Content Placeholder 1">
            <a:extLst>
              <a:ext uri="{FF2B5EF4-FFF2-40B4-BE49-F238E27FC236}">
                <a16:creationId xmlns:a16="http://schemas.microsoft.com/office/drawing/2014/main" id="{30D965F3-6BED-0848-B4CE-727AFDAA9A3C}"/>
              </a:ext>
            </a:extLst>
          </p:cNvPr>
          <p:cNvSpPr>
            <a:spLocks noGrp="1"/>
          </p:cNvSpPr>
          <p:nvPr>
            <p:ph idx="1"/>
          </p:nvPr>
        </p:nvSpPr>
        <p:spPr>
          <a:xfrm>
            <a:off x="971601" y="2492897"/>
            <a:ext cx="7128792" cy="3888432"/>
          </a:xfrm>
        </p:spPr>
        <p:txBody>
          <a:bodyPr>
            <a:normAutofit fontScale="92500" lnSpcReduction="20000"/>
          </a:bodyPr>
          <a:lstStyle/>
          <a:p>
            <a:r>
              <a:rPr lang="en-GB" sz="2000" dirty="0">
                <a:latin typeface="Arial" panose="020B0604020202020204" pitchFamily="34" charset="0"/>
                <a:cs typeface="Arial" panose="020B0604020202020204" pitchFamily="34" charset="0"/>
              </a:rPr>
              <a:t>There are four main types of performance standard: </a:t>
            </a:r>
          </a:p>
          <a:p>
            <a:pPr marL="457200" indent="-457200">
              <a:buAutoNum type="arabicPeriod"/>
            </a:pPr>
            <a:r>
              <a:rPr lang="en-GB" sz="2000" dirty="0">
                <a:solidFill>
                  <a:srgbClr val="002060"/>
                </a:solidFill>
                <a:latin typeface="Arial" panose="020B0604020202020204" pitchFamily="34" charset="0"/>
                <a:cs typeface="Arial" panose="020B0604020202020204" pitchFamily="34" charset="0"/>
              </a:rPr>
              <a:t>Ideal standard </a:t>
            </a:r>
            <a:r>
              <a:rPr lang="en-GB" sz="2000" dirty="0">
                <a:latin typeface="Arial" panose="020B0604020202020204" pitchFamily="34" charset="0"/>
                <a:cs typeface="Arial" panose="020B0604020202020204" pitchFamily="34" charset="0"/>
              </a:rPr>
              <a:t>– assumes perfect performance (unrealistic and demotivating?) </a:t>
            </a:r>
          </a:p>
          <a:p>
            <a:pPr marL="457200" indent="-457200">
              <a:buAutoNum type="arabicPeriod"/>
            </a:pPr>
            <a:r>
              <a:rPr lang="en-GB" sz="2000" dirty="0">
                <a:solidFill>
                  <a:srgbClr val="002060"/>
                </a:solidFill>
                <a:latin typeface="Arial" panose="020B0604020202020204" pitchFamily="34" charset="0"/>
                <a:cs typeface="Arial" panose="020B0604020202020204" pitchFamily="34" charset="0"/>
              </a:rPr>
              <a:t>Expected standard </a:t>
            </a:r>
            <a:r>
              <a:rPr lang="en-GB" sz="2000" dirty="0">
                <a:latin typeface="Arial" panose="020B0604020202020204" pitchFamily="34" charset="0"/>
                <a:cs typeface="Arial" panose="020B0604020202020204" pitchFamily="34" charset="0"/>
              </a:rPr>
              <a:t>– assumes challenging performance conditions (stretching but achievable?) </a:t>
            </a:r>
          </a:p>
          <a:p>
            <a:pPr marL="457200" indent="-457200">
              <a:buAutoNum type="arabicPeriod"/>
            </a:pPr>
            <a:r>
              <a:rPr lang="en-GB" sz="2000" dirty="0">
                <a:solidFill>
                  <a:srgbClr val="002060"/>
                </a:solidFill>
                <a:latin typeface="Arial" panose="020B0604020202020204" pitchFamily="34" charset="0"/>
                <a:cs typeface="Arial" panose="020B0604020202020204" pitchFamily="34" charset="0"/>
              </a:rPr>
              <a:t>Currently attainable standard </a:t>
            </a:r>
            <a:r>
              <a:rPr lang="en-GB" sz="2000" dirty="0">
                <a:latin typeface="Arial" panose="020B0604020202020204" pitchFamily="34" charset="0"/>
                <a:cs typeface="Arial" panose="020B0604020202020204" pitchFamily="34" charset="0"/>
              </a:rPr>
              <a:t>– based on current performance levels (no incentive to improve?) </a:t>
            </a:r>
          </a:p>
          <a:p>
            <a:pPr marL="457200" indent="-457200">
              <a:buAutoNum type="arabicPeriod"/>
            </a:pPr>
            <a:r>
              <a:rPr lang="en-GB" sz="2000" dirty="0">
                <a:solidFill>
                  <a:srgbClr val="002060"/>
                </a:solidFill>
                <a:latin typeface="Arial" panose="020B0604020202020204" pitchFamily="34" charset="0"/>
                <a:cs typeface="Arial" panose="020B0604020202020204" pitchFamily="34" charset="0"/>
              </a:rPr>
              <a:t>Basic standard </a:t>
            </a:r>
            <a:r>
              <a:rPr lang="en-GB" sz="2000" dirty="0">
                <a:latin typeface="Arial" panose="020B0604020202020204" pitchFamily="34" charset="0"/>
                <a:cs typeface="Arial" panose="020B0604020202020204" pitchFamily="34" charset="0"/>
              </a:rPr>
              <a:t>– based on long term performance (out of date?) </a:t>
            </a:r>
          </a:p>
          <a:p>
            <a:pPr lvl="1"/>
            <a:r>
              <a:rPr lang="en-GB" sz="1600" dirty="0">
                <a:solidFill>
                  <a:srgbClr val="002060"/>
                </a:solidFill>
                <a:latin typeface="Arial" panose="020B0604020202020204" pitchFamily="34" charset="0"/>
                <a:cs typeface="Arial" panose="020B0604020202020204" pitchFamily="34" charset="0"/>
              </a:rPr>
              <a:t>Variance analysis </a:t>
            </a:r>
            <a:r>
              <a:rPr lang="en-GB" sz="1600" dirty="0">
                <a:latin typeface="Arial" panose="020B0604020202020204" pitchFamily="34" charset="0"/>
                <a:cs typeface="Arial" panose="020B0604020202020204" pitchFamily="34" charset="0"/>
              </a:rPr>
              <a:t>– the process of comparing budget and actual data and investigating significant differences </a:t>
            </a:r>
          </a:p>
          <a:p>
            <a:pPr lvl="1"/>
            <a:r>
              <a:rPr lang="en-GB" sz="1600" b="1" dirty="0">
                <a:solidFill>
                  <a:srgbClr val="002060"/>
                </a:solidFill>
                <a:latin typeface="Arial" panose="020B0604020202020204" pitchFamily="34" charset="0"/>
                <a:cs typeface="Arial" panose="020B0604020202020204" pitchFamily="34" charset="0"/>
              </a:rPr>
              <a:t>A variance</a:t>
            </a:r>
            <a:r>
              <a:rPr lang="en-GB" sz="1600" dirty="0">
                <a:solidFill>
                  <a:srgbClr val="002060"/>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is the difference between a planned, budgeted or standard cost and the actual</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1421828"/>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69853F-7840-FD43-97F2-EA78F2343F21}"/>
              </a:ext>
            </a:extLst>
          </p:cNvPr>
          <p:cNvSpPr>
            <a:spLocks noGrp="1"/>
          </p:cNvSpPr>
          <p:nvPr>
            <p:ph type="title"/>
          </p:nvPr>
        </p:nvSpPr>
        <p:spPr>
          <a:xfrm>
            <a:off x="1603122" y="290894"/>
            <a:ext cx="5937755" cy="1188720"/>
          </a:xfrm>
        </p:spPr>
        <p:txBody>
          <a:bodyPr>
            <a:normAutofit fontScale="90000"/>
          </a:bodyPr>
          <a:lstStyle/>
          <a:p>
            <a:r>
              <a:rPr lang="en-US" dirty="0"/>
              <a:t>Standard Costing </a:t>
            </a:r>
            <a:r>
              <a:rPr lang="en-US" dirty="0" err="1"/>
              <a:t>Analysed</a:t>
            </a:r>
            <a:r>
              <a:rPr lang="en-US" dirty="0"/>
              <a:t> by Operations and Products</a:t>
            </a:r>
          </a:p>
        </p:txBody>
      </p:sp>
      <p:sp>
        <p:nvSpPr>
          <p:cNvPr id="2" name="Content Placeholder 1">
            <a:extLst>
              <a:ext uri="{FF2B5EF4-FFF2-40B4-BE49-F238E27FC236}">
                <a16:creationId xmlns:a16="http://schemas.microsoft.com/office/drawing/2014/main" id="{BCFCD98A-7875-9C4E-9AC6-5EEE49F408DA}"/>
              </a:ext>
            </a:extLst>
          </p:cNvPr>
          <p:cNvSpPr>
            <a:spLocks noGrp="1"/>
          </p:cNvSpPr>
          <p:nvPr>
            <p:ph idx="1"/>
          </p:nvPr>
        </p:nvSpPr>
        <p:spPr>
          <a:xfrm>
            <a:off x="179512" y="1600200"/>
            <a:ext cx="8856984" cy="4525963"/>
          </a:xfrm>
        </p:spPr>
        <p:txBody>
          <a:bodyPr/>
          <a:lstStyle/>
          <a:p>
            <a:pPr marL="0" indent="0">
              <a:lnSpc>
                <a:spcPct val="100000"/>
              </a:lnSpc>
              <a:buNone/>
            </a:pPr>
            <a:r>
              <a:rPr lang="en-US" sz="20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 </a:t>
            </a:r>
          </a:p>
        </p:txBody>
      </p:sp>
      <p:graphicFrame>
        <p:nvGraphicFramePr>
          <p:cNvPr id="5" name="Table 4">
            <a:extLst>
              <a:ext uri="{FF2B5EF4-FFF2-40B4-BE49-F238E27FC236}">
                <a16:creationId xmlns:a16="http://schemas.microsoft.com/office/drawing/2014/main" id="{09A1D862-45CA-1E4C-88DF-96D14291FC0A}"/>
              </a:ext>
            </a:extLst>
          </p:cNvPr>
          <p:cNvGraphicFramePr>
            <a:graphicFrameLocks noGrp="1"/>
          </p:cNvGraphicFramePr>
          <p:nvPr>
            <p:extLst>
              <p:ext uri="{D42A27DB-BD31-4B8C-83A1-F6EECF244321}">
                <p14:modId xmlns:p14="http://schemas.microsoft.com/office/powerpoint/2010/main" val="1440173911"/>
              </p:ext>
            </p:extLst>
          </p:nvPr>
        </p:nvGraphicFramePr>
        <p:xfrm>
          <a:off x="395537" y="1988840"/>
          <a:ext cx="8353181" cy="4229083"/>
        </p:xfrm>
        <a:graphic>
          <a:graphicData uri="http://schemas.openxmlformats.org/drawingml/2006/table">
            <a:tbl>
              <a:tblPr>
                <a:tableStyleId>{5C22544A-7EE6-4342-B048-85BDC9FD1C3A}</a:tableStyleId>
              </a:tblPr>
              <a:tblGrid>
                <a:gridCol w="605774">
                  <a:extLst>
                    <a:ext uri="{9D8B030D-6E8A-4147-A177-3AD203B41FA5}">
                      <a16:colId xmlns:a16="http://schemas.microsoft.com/office/drawing/2014/main" val="2353449131"/>
                    </a:ext>
                  </a:extLst>
                </a:gridCol>
                <a:gridCol w="605774">
                  <a:extLst>
                    <a:ext uri="{9D8B030D-6E8A-4147-A177-3AD203B41FA5}">
                      <a16:colId xmlns:a16="http://schemas.microsoft.com/office/drawing/2014/main" val="1444973989"/>
                    </a:ext>
                  </a:extLst>
                </a:gridCol>
                <a:gridCol w="900536">
                  <a:extLst>
                    <a:ext uri="{9D8B030D-6E8A-4147-A177-3AD203B41FA5}">
                      <a16:colId xmlns:a16="http://schemas.microsoft.com/office/drawing/2014/main" val="4131461125"/>
                    </a:ext>
                  </a:extLst>
                </a:gridCol>
                <a:gridCol w="605774">
                  <a:extLst>
                    <a:ext uri="{9D8B030D-6E8A-4147-A177-3AD203B41FA5}">
                      <a16:colId xmlns:a16="http://schemas.microsoft.com/office/drawing/2014/main" val="4244026647"/>
                    </a:ext>
                  </a:extLst>
                </a:gridCol>
                <a:gridCol w="605774">
                  <a:extLst>
                    <a:ext uri="{9D8B030D-6E8A-4147-A177-3AD203B41FA5}">
                      <a16:colId xmlns:a16="http://schemas.microsoft.com/office/drawing/2014/main" val="1262032872"/>
                    </a:ext>
                  </a:extLst>
                </a:gridCol>
                <a:gridCol w="605774">
                  <a:extLst>
                    <a:ext uri="{9D8B030D-6E8A-4147-A177-3AD203B41FA5}">
                      <a16:colId xmlns:a16="http://schemas.microsoft.com/office/drawing/2014/main" val="4088192216"/>
                    </a:ext>
                  </a:extLst>
                </a:gridCol>
                <a:gridCol w="605774">
                  <a:extLst>
                    <a:ext uri="{9D8B030D-6E8A-4147-A177-3AD203B41FA5}">
                      <a16:colId xmlns:a16="http://schemas.microsoft.com/office/drawing/2014/main" val="1737680089"/>
                    </a:ext>
                  </a:extLst>
                </a:gridCol>
                <a:gridCol w="605774">
                  <a:extLst>
                    <a:ext uri="{9D8B030D-6E8A-4147-A177-3AD203B41FA5}">
                      <a16:colId xmlns:a16="http://schemas.microsoft.com/office/drawing/2014/main" val="119361867"/>
                    </a:ext>
                  </a:extLst>
                </a:gridCol>
                <a:gridCol w="605774">
                  <a:extLst>
                    <a:ext uri="{9D8B030D-6E8A-4147-A177-3AD203B41FA5}">
                      <a16:colId xmlns:a16="http://schemas.microsoft.com/office/drawing/2014/main" val="2829751620"/>
                    </a:ext>
                  </a:extLst>
                </a:gridCol>
                <a:gridCol w="605774">
                  <a:extLst>
                    <a:ext uri="{9D8B030D-6E8A-4147-A177-3AD203B41FA5}">
                      <a16:colId xmlns:a16="http://schemas.microsoft.com/office/drawing/2014/main" val="4166058797"/>
                    </a:ext>
                  </a:extLst>
                </a:gridCol>
                <a:gridCol w="605774">
                  <a:extLst>
                    <a:ext uri="{9D8B030D-6E8A-4147-A177-3AD203B41FA5}">
                      <a16:colId xmlns:a16="http://schemas.microsoft.com/office/drawing/2014/main" val="3577321256"/>
                    </a:ext>
                  </a:extLst>
                </a:gridCol>
                <a:gridCol w="605774">
                  <a:extLst>
                    <a:ext uri="{9D8B030D-6E8A-4147-A177-3AD203B41FA5}">
                      <a16:colId xmlns:a16="http://schemas.microsoft.com/office/drawing/2014/main" val="3643415789"/>
                    </a:ext>
                  </a:extLst>
                </a:gridCol>
                <a:gridCol w="789131">
                  <a:extLst>
                    <a:ext uri="{9D8B030D-6E8A-4147-A177-3AD203B41FA5}">
                      <a16:colId xmlns:a16="http://schemas.microsoft.com/office/drawing/2014/main" val="3518812704"/>
                    </a:ext>
                  </a:extLst>
                </a:gridCol>
              </a:tblGrid>
              <a:tr h="312384">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000" u="none" strike="noStrike">
                          <a:effectLst/>
                        </a:rPr>
                        <a:t>Operations No</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Total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3454084942"/>
                  </a:ext>
                </a:extLst>
              </a:tr>
              <a:tr h="312384">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000" u="none" strike="noStrike">
                          <a:effectLst/>
                        </a:rPr>
                        <a:t>and Standard</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Standard</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3337995882"/>
                  </a:ext>
                </a:extLst>
              </a:tr>
              <a:tr h="312384">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000" u="none" strike="noStrike">
                          <a:effectLst/>
                        </a:rPr>
                        <a:t>Cost</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gridSpan="2">
                  <a:txBody>
                    <a:bodyPr/>
                    <a:lstStyle/>
                    <a:p>
                      <a:pPr algn="l" fontAlgn="b"/>
                      <a:r>
                        <a:rPr lang="en-GB" sz="1100" u="none" strike="noStrike">
                          <a:effectLst/>
                        </a:rPr>
                        <a:t>Products</a:t>
                      </a:r>
                      <a:endParaRPr lang="en-GB" sz="1100" b="1" i="0" u="none" strike="noStrike">
                        <a:solidFill>
                          <a:srgbClr val="000000"/>
                        </a:solidFill>
                        <a:effectLst/>
                        <a:latin typeface="Calibri" panose="020F0502020204030204" pitchFamily="34" charset="0"/>
                      </a:endParaRPr>
                    </a:p>
                  </a:txBody>
                  <a:tcPr marL="6631" marR="6631" marT="6631" marB="0" anchor="b"/>
                </a:tc>
                <a:tc hMerge="1">
                  <a:txBody>
                    <a:bodyPr/>
                    <a:lstStyle/>
                    <a:p>
                      <a:endParaRPr lang="en-US"/>
                    </a:p>
                  </a:txBody>
                  <a:tcPr/>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Cost</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1138650596"/>
                  </a:ext>
                </a:extLst>
              </a:tr>
              <a:tr h="297507">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1577860776"/>
                  </a:ext>
                </a:extLst>
              </a:tr>
              <a:tr h="582373">
                <a:tc gridSpan="2">
                  <a:txBody>
                    <a:bodyPr/>
                    <a:lstStyle/>
                    <a:p>
                      <a:pPr algn="l" fontAlgn="b"/>
                      <a:r>
                        <a:rPr lang="en-GB" sz="1100" u="none" strike="noStrike">
                          <a:effectLst/>
                        </a:rPr>
                        <a:t>Responsibility centre</a:t>
                      </a:r>
                      <a:endParaRPr lang="en-GB" sz="1100" b="1" i="0" u="none" strike="noStrike">
                        <a:solidFill>
                          <a:srgbClr val="000000"/>
                        </a:solidFill>
                        <a:effectLst/>
                        <a:latin typeface="Calibri" panose="020F0502020204030204" pitchFamily="34" charset="0"/>
                      </a:endParaRPr>
                    </a:p>
                  </a:txBody>
                  <a:tcPr marL="6631" marR="6631" marT="6631" marB="0" anchor="b"/>
                </a:tc>
                <a:tc hMerge="1">
                  <a:txBody>
                    <a:bodyPr/>
                    <a:lstStyle/>
                    <a:p>
                      <a:endParaRPr lang="en-US"/>
                    </a:p>
                  </a:txBody>
                  <a:tcPr/>
                </a:tc>
                <a:tc>
                  <a:txBody>
                    <a:bodyPr/>
                    <a:lstStyle/>
                    <a:p>
                      <a:pPr algn="ctr" fontAlgn="b"/>
                      <a:r>
                        <a:rPr lang="en-GB" sz="1000" u="none" strike="noStrike">
                          <a:effectLst/>
                        </a:rPr>
                        <a:t>No.</a:t>
                      </a:r>
                      <a:endParaRPr lang="en-GB" sz="1000" b="1"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101</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102</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103</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104</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105</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106</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1100" u="none" strike="noStrike">
                          <a:effectLst/>
                        </a:rPr>
                        <a:t>Actual Cost</a:t>
                      </a:r>
                      <a:endParaRPr lang="en-GB" sz="1100" b="1"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4248415396"/>
                  </a:ext>
                </a:extLst>
              </a:tr>
              <a:tr h="312384">
                <a:tc>
                  <a:txBody>
                    <a:bodyPr/>
                    <a:lstStyle/>
                    <a:p>
                      <a:pPr algn="l" fontAlgn="b"/>
                      <a:r>
                        <a:rPr lang="en-GB" sz="1100" u="none" strike="noStrike">
                          <a:effectLst/>
                        </a:rPr>
                        <a:t>A</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200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1,200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94700912"/>
                  </a:ext>
                </a:extLst>
              </a:tr>
              <a:tr h="312384">
                <a:tc>
                  <a:txBody>
                    <a:bodyPr/>
                    <a:lstStyle/>
                    <a:p>
                      <a:pPr algn="l" fontAlgn="b"/>
                      <a:r>
                        <a:rPr lang="en-GB" sz="1100" u="none" strike="noStrike">
                          <a:effectLst/>
                        </a:rPr>
                        <a:t>B</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2</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300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900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2128139504"/>
                  </a:ext>
                </a:extLst>
              </a:tr>
              <a:tr h="312384">
                <a:tc>
                  <a:txBody>
                    <a:bodyPr/>
                    <a:lstStyle/>
                    <a:p>
                      <a:pPr algn="l" fontAlgn="b"/>
                      <a:r>
                        <a:rPr lang="en-GB" sz="1100" u="none" strike="noStrike">
                          <a:effectLst/>
                        </a:rPr>
                        <a:t>C</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3</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400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1,200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3305970146"/>
                  </a:ext>
                </a:extLst>
              </a:tr>
              <a:tr h="312384">
                <a:tc>
                  <a:txBody>
                    <a:bodyPr/>
                    <a:lstStyle/>
                    <a:p>
                      <a:pPr algn="l" fontAlgn="b"/>
                      <a:r>
                        <a:rPr lang="en-GB" sz="1100" u="none" strike="noStrike">
                          <a:effectLst/>
                        </a:rPr>
                        <a:t>D</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4</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ctr" fontAlgn="b"/>
                      <a:r>
                        <a:rPr lang="en-GB" sz="800" u="none" strike="noStrike">
                          <a:effectLst/>
                        </a:rPr>
                        <a:t>*</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2,000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286940382"/>
                  </a:ext>
                </a:extLst>
              </a:tr>
              <a:tr h="327259">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1100" u="none" strike="noStrike">
                          <a:effectLst/>
                        </a:rPr>
                        <a:t> </a:t>
                      </a:r>
                      <a:endParaRPr lang="en-GB" sz="1100" b="1"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668132825"/>
                  </a:ext>
                </a:extLst>
              </a:tr>
              <a:tr h="582373">
                <a:tc gridSpan="2">
                  <a:txBody>
                    <a:bodyPr/>
                    <a:lstStyle/>
                    <a:p>
                      <a:pPr algn="l" fontAlgn="b"/>
                      <a:r>
                        <a:rPr lang="en-GB" sz="1100" u="none" strike="noStrike">
                          <a:effectLst/>
                        </a:rPr>
                        <a:t>Standard Product Cost</a:t>
                      </a:r>
                      <a:endParaRPr lang="en-GB" sz="1100" b="1" i="0" u="none" strike="noStrike">
                        <a:solidFill>
                          <a:srgbClr val="000000"/>
                        </a:solidFill>
                        <a:effectLst/>
                        <a:latin typeface="Calibri" panose="020F0502020204030204" pitchFamily="34" charset="0"/>
                      </a:endParaRPr>
                    </a:p>
                  </a:txBody>
                  <a:tcPr marL="6631" marR="6631" marT="6631" marB="0" anchor="b"/>
                </a:tc>
                <a:tc hMerge="1">
                  <a:txBody>
                    <a:bodyPr/>
                    <a:lstStyle/>
                    <a:p>
                      <a:endParaRPr lang="en-US"/>
                    </a:p>
                  </a:txBody>
                  <a:tcPr/>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£1,100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£1,000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£900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£600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£700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r" fontAlgn="b"/>
                      <a:r>
                        <a:rPr lang="en-GB" sz="800" u="none" strike="noStrike">
                          <a:effectLst/>
                        </a:rPr>
                        <a:t>5,300</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1445395440"/>
                  </a:ext>
                </a:extLst>
              </a:tr>
              <a:tr h="252883">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a:effectLst/>
                        </a:rPr>
                        <a:t> </a:t>
                      </a:r>
                      <a:endParaRPr lang="en-GB" sz="800" b="0" i="0" u="none" strike="noStrike">
                        <a:solidFill>
                          <a:srgbClr val="000000"/>
                        </a:solidFill>
                        <a:effectLst/>
                        <a:latin typeface="Calibri" panose="020F0502020204030204" pitchFamily="34" charset="0"/>
                      </a:endParaRPr>
                    </a:p>
                  </a:txBody>
                  <a:tcPr marL="6631" marR="6631" marT="6631" marB="0" anchor="b"/>
                </a:tc>
                <a:tc>
                  <a:txBody>
                    <a:bodyPr/>
                    <a:lstStyle/>
                    <a:p>
                      <a:pPr algn="l" fontAlgn="b"/>
                      <a:r>
                        <a:rPr lang="en-GB" sz="800" u="none" strike="noStrike" dirty="0">
                          <a:effectLst/>
                        </a:rPr>
                        <a:t> </a:t>
                      </a:r>
                      <a:endParaRPr lang="en-GB" sz="800" b="0" i="0" u="none" strike="noStrike" dirty="0">
                        <a:solidFill>
                          <a:srgbClr val="000000"/>
                        </a:solidFill>
                        <a:effectLst/>
                        <a:latin typeface="Calibri" panose="020F0502020204030204" pitchFamily="34" charset="0"/>
                      </a:endParaRPr>
                    </a:p>
                  </a:txBody>
                  <a:tcPr marL="6631" marR="6631" marT="6631" marB="0" anchor="b"/>
                </a:tc>
                <a:extLst>
                  <a:ext uri="{0D108BD9-81ED-4DB2-BD59-A6C34878D82A}">
                    <a16:rowId xmlns:a16="http://schemas.microsoft.com/office/drawing/2014/main" val="2803251012"/>
                  </a:ext>
                </a:extLst>
              </a:tr>
            </a:tbl>
          </a:graphicData>
        </a:graphic>
      </p:graphicFrame>
    </p:spTree>
    <p:extLst>
      <p:ext uri="{BB962C8B-B14F-4D97-AF65-F5344CB8AC3E}">
        <p14:creationId xmlns:p14="http://schemas.microsoft.com/office/powerpoint/2010/main" val="3541653096"/>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a:extLst>
              <a:ext uri="{FF2B5EF4-FFF2-40B4-BE49-F238E27FC236}">
                <a16:creationId xmlns:a16="http://schemas.microsoft.com/office/drawing/2014/main" id="{792F9BBD-B277-4E4B-AA89-09D30392D1FE}"/>
              </a:ext>
            </a:extLst>
          </p:cNvPr>
          <p:cNvGraphicFramePr>
            <a:graphicFrameLocks noGrp="1"/>
          </p:cNvGraphicFramePr>
          <p:nvPr>
            <p:ph idx="1"/>
            <p:extLst>
              <p:ext uri="{D42A27DB-BD31-4B8C-83A1-F6EECF244321}">
                <p14:modId xmlns:p14="http://schemas.microsoft.com/office/powerpoint/2010/main" val="4144976190"/>
              </p:ext>
            </p:extLst>
          </p:nvPr>
        </p:nvGraphicFramePr>
        <p:xfrm>
          <a:off x="755650" y="548681"/>
          <a:ext cx="7632777" cy="5577475"/>
        </p:xfrm>
        <a:graphic>
          <a:graphicData uri="http://schemas.openxmlformats.org/drawingml/2006/table">
            <a:tbl>
              <a:tblPr>
                <a:tableStyleId>{5C22544A-7EE6-4342-B048-85BDC9FD1C3A}</a:tableStyleId>
              </a:tblPr>
              <a:tblGrid>
                <a:gridCol w="804911">
                  <a:extLst>
                    <a:ext uri="{9D8B030D-6E8A-4147-A177-3AD203B41FA5}">
                      <a16:colId xmlns:a16="http://schemas.microsoft.com/office/drawing/2014/main" val="2893458266"/>
                    </a:ext>
                  </a:extLst>
                </a:gridCol>
                <a:gridCol w="1193489">
                  <a:extLst>
                    <a:ext uri="{9D8B030D-6E8A-4147-A177-3AD203B41FA5}">
                      <a16:colId xmlns:a16="http://schemas.microsoft.com/office/drawing/2014/main" val="750328034"/>
                    </a:ext>
                  </a:extLst>
                </a:gridCol>
                <a:gridCol w="804911">
                  <a:extLst>
                    <a:ext uri="{9D8B030D-6E8A-4147-A177-3AD203B41FA5}">
                      <a16:colId xmlns:a16="http://schemas.microsoft.com/office/drawing/2014/main" val="1265467564"/>
                    </a:ext>
                  </a:extLst>
                </a:gridCol>
                <a:gridCol w="804911">
                  <a:extLst>
                    <a:ext uri="{9D8B030D-6E8A-4147-A177-3AD203B41FA5}">
                      <a16:colId xmlns:a16="http://schemas.microsoft.com/office/drawing/2014/main" val="341883877"/>
                    </a:ext>
                  </a:extLst>
                </a:gridCol>
                <a:gridCol w="804911">
                  <a:extLst>
                    <a:ext uri="{9D8B030D-6E8A-4147-A177-3AD203B41FA5}">
                      <a16:colId xmlns:a16="http://schemas.microsoft.com/office/drawing/2014/main" val="3174168403"/>
                    </a:ext>
                  </a:extLst>
                </a:gridCol>
                <a:gridCol w="804911">
                  <a:extLst>
                    <a:ext uri="{9D8B030D-6E8A-4147-A177-3AD203B41FA5}">
                      <a16:colId xmlns:a16="http://schemas.microsoft.com/office/drawing/2014/main" val="2373994818"/>
                    </a:ext>
                  </a:extLst>
                </a:gridCol>
                <a:gridCol w="804911">
                  <a:extLst>
                    <a:ext uri="{9D8B030D-6E8A-4147-A177-3AD203B41FA5}">
                      <a16:colId xmlns:a16="http://schemas.microsoft.com/office/drawing/2014/main" val="3193855877"/>
                    </a:ext>
                  </a:extLst>
                </a:gridCol>
                <a:gridCol w="804911">
                  <a:extLst>
                    <a:ext uri="{9D8B030D-6E8A-4147-A177-3AD203B41FA5}">
                      <a16:colId xmlns:a16="http://schemas.microsoft.com/office/drawing/2014/main" val="3928427899"/>
                    </a:ext>
                  </a:extLst>
                </a:gridCol>
                <a:gridCol w="804911">
                  <a:extLst>
                    <a:ext uri="{9D8B030D-6E8A-4147-A177-3AD203B41FA5}">
                      <a16:colId xmlns:a16="http://schemas.microsoft.com/office/drawing/2014/main" val="2185041975"/>
                    </a:ext>
                  </a:extLst>
                </a:gridCol>
              </a:tblGrid>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l" fontAlgn="b"/>
                      <a:r>
                        <a:rPr lang="en-GB" sz="900" b="1" u="none" strike="noStrike" dirty="0">
                          <a:effectLst/>
                          <a:latin typeface="Arial" panose="020B0604020202020204" pitchFamily="34" charset="0"/>
                          <a:cs typeface="Arial" panose="020B0604020202020204" pitchFamily="34" charset="0"/>
                        </a:rPr>
                        <a:t>An Overview of a Standard Costing System </a:t>
                      </a:r>
                      <a:endParaRPr lang="en-GB" sz="900" b="1" i="0" u="none" strike="noStrike" dirty="0">
                        <a:solidFill>
                          <a:srgbClr val="000000"/>
                        </a:solidFill>
                        <a:effectLst/>
                        <a:latin typeface="Arial" panose="020B0604020202020204" pitchFamily="34" charset="0"/>
                        <a:cs typeface="Arial" panose="020B060402020202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902282279"/>
                  </a:ext>
                </a:extLst>
              </a:tr>
              <a:tr h="208184">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991193815"/>
                  </a:ext>
                </a:extLst>
              </a:tr>
              <a:tr h="538216">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Standard Cost of actual</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 </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Actual Costs traced to</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81942985"/>
                  </a:ext>
                </a:extLst>
              </a:tr>
              <a:tr h="538216">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output recorded for each</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 </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each responsibility centre</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066137637"/>
                  </a:ext>
                </a:extLst>
              </a:tr>
              <a:tr h="361872">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responsibility centre</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ctr" fontAlgn="b">
                        <a:lnSpc>
                          <a:spcPct val="100000"/>
                        </a:lnSpc>
                      </a:pPr>
                      <a:r>
                        <a:rPr lang="en-GB" sz="900" u="none" strike="noStrike" dirty="0">
                          <a:effectLst/>
                        </a:rPr>
                        <a:t> </a:t>
                      </a:r>
                      <a:endParaRPr lang="en-GB" sz="900" b="1"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536913042"/>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631076388"/>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25784566"/>
                  </a:ext>
                </a:extLst>
              </a:tr>
              <a:tr h="208184">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dirty="0">
                          <a:effectLst/>
                        </a:rPr>
                        <a:t> </a:t>
                      </a:r>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950672563"/>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675691466"/>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872385905"/>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Standards and actual</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7131748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costs compared and variances</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107892694"/>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analysed and reported</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341561318"/>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dirty="0">
                          <a:effectLst/>
                        </a:rPr>
                        <a:t> </a:t>
                      </a:r>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33727997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411471523"/>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Variances investigated and</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867921079"/>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corrective action taken</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128588335"/>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ctr" fontAlgn="b"/>
                      <a:r>
                        <a:rPr lang="en-GB" sz="900" u="none" strike="noStrike" dirty="0">
                          <a:effectLst/>
                        </a:rPr>
                        <a:t> </a:t>
                      </a:r>
                      <a:endParaRPr lang="en-GB" sz="900" b="0" i="0" u="none" strike="noStrike" dirty="0">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644057149"/>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r>
                        <a:rPr lang="en-GB" sz="900" u="none" strike="noStrike">
                          <a:effectLst/>
                        </a:rPr>
                        <a:t> </a:t>
                      </a:r>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1349016312"/>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Standards mentioned and</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54957493"/>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3">
                  <a:txBody>
                    <a:bodyPr/>
                    <a:lstStyle/>
                    <a:p>
                      <a:pPr algn="ctr" fontAlgn="b"/>
                      <a:r>
                        <a:rPr lang="en-GB" sz="900" u="none" strike="noStrike" dirty="0">
                          <a:effectLst/>
                        </a:rPr>
                        <a:t>                   adjusted to reflect changes</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a:txBody>
                    <a:bodyPr/>
                    <a:lstStyle/>
                    <a:p>
                      <a:pPr algn="l" fontAlgn="b"/>
                      <a:r>
                        <a:rPr lang="en-GB" sz="900" u="none" strike="noStrike">
                          <a:effectLst/>
                        </a:rPr>
                        <a:t> </a:t>
                      </a:r>
                      <a:endParaRPr lang="en-GB" sz="900" b="1"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2885261021"/>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gridSpan="4">
                  <a:txBody>
                    <a:bodyPr/>
                    <a:lstStyle/>
                    <a:p>
                      <a:pPr algn="ctr" fontAlgn="b"/>
                      <a:r>
                        <a:rPr lang="en-GB" sz="900" u="none" strike="noStrike" dirty="0">
                          <a:effectLst/>
                        </a:rPr>
                        <a:t>                   in standard usages and/or price</a:t>
                      </a:r>
                      <a:endParaRPr lang="en-GB" sz="900" b="1" i="0" u="none" strike="noStrike" dirty="0">
                        <a:solidFill>
                          <a:srgbClr val="000000"/>
                        </a:solidFill>
                        <a:effectLst/>
                        <a:latin typeface="Calibri" panose="020F0502020204030204" pitchFamily="34" charset="0"/>
                      </a:endParaRPr>
                    </a:p>
                  </a:txBody>
                  <a:tcPr marL="7453" marR="7453" marT="7453" marB="0" anchor="b"/>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54064749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990330957"/>
                  </a:ext>
                </a:extLst>
              </a:tr>
              <a:tr h="195937">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a:solidFill>
                          <a:srgbClr val="000000"/>
                        </a:solidFill>
                        <a:effectLst/>
                        <a:latin typeface="Calibri" panose="020F0502020204030204" pitchFamily="34" charset="0"/>
                      </a:endParaRPr>
                    </a:p>
                  </a:txBody>
                  <a:tcPr marL="7453" marR="7453" marT="7453" marB="0" anchor="b"/>
                </a:tc>
                <a:tc>
                  <a:txBody>
                    <a:bodyPr/>
                    <a:lstStyle/>
                    <a:p>
                      <a:pPr algn="l" fontAlgn="b"/>
                      <a:endParaRPr lang="en-GB" sz="900" b="0" i="0" u="none" strike="noStrike" dirty="0">
                        <a:solidFill>
                          <a:srgbClr val="000000"/>
                        </a:solidFill>
                        <a:effectLst/>
                        <a:latin typeface="Calibri" panose="020F0502020204030204" pitchFamily="34" charset="0"/>
                      </a:endParaRPr>
                    </a:p>
                  </a:txBody>
                  <a:tcPr marL="7453" marR="7453" marT="7453" marB="0" anchor="b"/>
                </a:tc>
                <a:extLst>
                  <a:ext uri="{0D108BD9-81ED-4DB2-BD59-A6C34878D82A}">
                    <a16:rowId xmlns:a16="http://schemas.microsoft.com/office/drawing/2014/main" val="3726325106"/>
                  </a:ext>
                </a:extLst>
              </a:tr>
            </a:tbl>
          </a:graphicData>
        </a:graphic>
      </p:graphicFrame>
      <p:sp>
        <p:nvSpPr>
          <p:cNvPr id="3" name="Slide Number Placeholder 2">
            <a:extLst>
              <a:ext uri="{FF2B5EF4-FFF2-40B4-BE49-F238E27FC236}">
                <a16:creationId xmlns:a16="http://schemas.microsoft.com/office/drawing/2014/main" id="{E87743C1-CEB3-D541-8290-F39F923E0ABC}"/>
              </a:ext>
            </a:extLst>
          </p:cNvPr>
          <p:cNvSpPr>
            <a:spLocks noGrp="1"/>
          </p:cNvSpPr>
          <p:nvPr>
            <p:ph type="sldNum" sz="quarter" idx="12"/>
          </p:nvPr>
        </p:nvSpPr>
        <p:spPr/>
        <p:txBody>
          <a:bodyPr/>
          <a:lstStyle/>
          <a:p>
            <a:fld id="{5EA406C1-2B80-4660-856E-9D94CAFFB47A}" type="slidenum">
              <a:rPr lang="en-GB" smtClean="0"/>
              <a:pPr/>
              <a:t>8</a:t>
            </a:fld>
            <a:endParaRPr lang="en-GB" dirty="0"/>
          </a:p>
        </p:txBody>
      </p:sp>
      <mc:AlternateContent xmlns:mc="http://schemas.openxmlformats.org/markup-compatibility/2006" xmlns:p14="http://schemas.microsoft.com/office/powerpoint/2010/main">
        <mc:Choice Requires="p14">
          <p:contentPart p14:bwMode="auto" r:id="rId3">
            <p14:nvContentPartPr>
              <p14:cNvPr id="16" name="Ink 15">
                <a:extLst>
                  <a:ext uri="{FF2B5EF4-FFF2-40B4-BE49-F238E27FC236}">
                    <a16:creationId xmlns:a16="http://schemas.microsoft.com/office/drawing/2014/main" id="{E191193B-95B5-B045-A58C-13E284ADC0E7}"/>
                  </a:ext>
                </a:extLst>
              </p14:cNvPr>
              <p14:cNvContentPartPr/>
              <p14:nvPr/>
            </p14:nvContentPartPr>
            <p14:xfrm>
              <a:off x="-646592" y="3271502"/>
              <a:ext cx="360" cy="360"/>
            </p14:xfrm>
          </p:contentPart>
        </mc:Choice>
        <mc:Fallback xmlns="">
          <p:pic>
            <p:nvPicPr>
              <p:cNvPr id="16" name="Ink 15">
                <a:extLst>
                  <a:ext uri="{FF2B5EF4-FFF2-40B4-BE49-F238E27FC236}">
                    <a16:creationId xmlns:a16="http://schemas.microsoft.com/office/drawing/2014/main" id="{E191193B-95B5-B045-A58C-13E284ADC0E7}"/>
                  </a:ext>
                </a:extLst>
              </p:cNvPr>
              <p:cNvPicPr/>
              <p:nvPr/>
            </p:nvPicPr>
            <p:blipFill>
              <a:blip r:embed="rId4"/>
              <a:stretch>
                <a:fillRect/>
              </a:stretch>
            </p:blipFill>
            <p:spPr>
              <a:xfrm>
                <a:off x="-655232" y="3262862"/>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2" name="Ink 21">
                <a:extLst>
                  <a:ext uri="{FF2B5EF4-FFF2-40B4-BE49-F238E27FC236}">
                    <a16:creationId xmlns:a16="http://schemas.microsoft.com/office/drawing/2014/main" id="{1CA28D26-F1FD-1C4E-9B64-FAF0DC9692D1}"/>
                  </a:ext>
                </a:extLst>
              </p14:cNvPr>
              <p14:cNvContentPartPr/>
              <p14:nvPr/>
            </p14:nvContentPartPr>
            <p14:xfrm>
              <a:off x="4468451" y="3377929"/>
              <a:ext cx="360" cy="360"/>
            </p14:xfrm>
          </p:contentPart>
        </mc:Choice>
        <mc:Fallback xmlns="">
          <p:pic>
            <p:nvPicPr>
              <p:cNvPr id="22" name="Ink 21">
                <a:extLst>
                  <a:ext uri="{FF2B5EF4-FFF2-40B4-BE49-F238E27FC236}">
                    <a16:creationId xmlns:a16="http://schemas.microsoft.com/office/drawing/2014/main" id="{1CA28D26-F1FD-1C4E-9B64-FAF0DC9692D1}"/>
                  </a:ext>
                </a:extLst>
              </p:cNvPr>
              <p:cNvPicPr/>
              <p:nvPr/>
            </p:nvPicPr>
            <p:blipFill>
              <a:blip r:embed="rId4"/>
              <a:stretch>
                <a:fillRect/>
              </a:stretch>
            </p:blipFill>
            <p:spPr>
              <a:xfrm>
                <a:off x="4459451" y="3368929"/>
                <a:ext cx="18000" cy="18000"/>
              </a:xfrm>
              <a:prstGeom prst="rect">
                <a:avLst/>
              </a:prstGeom>
            </p:spPr>
          </p:pic>
        </mc:Fallback>
      </mc:AlternateContent>
    </p:spTree>
    <p:extLst>
      <p:ext uri="{BB962C8B-B14F-4D97-AF65-F5344CB8AC3E}">
        <p14:creationId xmlns:p14="http://schemas.microsoft.com/office/powerpoint/2010/main" val="2247474301"/>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44071B-D960-1A47-9EFA-BB536AB06356}"/>
              </a:ext>
            </a:extLst>
          </p:cNvPr>
          <p:cNvSpPr>
            <a:spLocks noGrp="1"/>
          </p:cNvSpPr>
          <p:nvPr>
            <p:ph type="title"/>
          </p:nvPr>
        </p:nvSpPr>
        <p:spPr/>
        <p:txBody>
          <a:bodyPr/>
          <a:lstStyle/>
          <a:p>
            <a:r>
              <a:rPr lang="en-US" dirty="0"/>
              <a:t>Controlling Costs</a:t>
            </a:r>
          </a:p>
        </p:txBody>
      </p:sp>
      <p:sp>
        <p:nvSpPr>
          <p:cNvPr id="2" name="Content Placeholder 1">
            <a:extLst>
              <a:ext uri="{FF2B5EF4-FFF2-40B4-BE49-F238E27FC236}">
                <a16:creationId xmlns:a16="http://schemas.microsoft.com/office/drawing/2014/main" id="{01A6384C-EE97-0449-8404-24DACC1B15D0}"/>
              </a:ext>
            </a:extLst>
          </p:cNvPr>
          <p:cNvSpPr>
            <a:spLocks noGrp="1"/>
          </p:cNvSpPr>
          <p:nvPr>
            <p:ph idx="1"/>
          </p:nvPr>
        </p:nvSpPr>
        <p:spPr/>
        <p:txBody>
          <a:bodyPr/>
          <a:lstStyle/>
          <a:p>
            <a:r>
              <a:rPr lang="en-US" dirty="0"/>
              <a:t>Management will be particularly interested in any significant ‘adverse’ variances which will be highlighted in financial reports</a:t>
            </a:r>
          </a:p>
          <a:p>
            <a:r>
              <a:rPr lang="en-US" dirty="0"/>
              <a:t>The system, which singles out those variances which management should look at carefully, is known as management by exception</a:t>
            </a:r>
          </a:p>
        </p:txBody>
      </p:sp>
      <p:sp>
        <p:nvSpPr>
          <p:cNvPr id="3" name="Slide Number Placeholder 2">
            <a:extLst>
              <a:ext uri="{FF2B5EF4-FFF2-40B4-BE49-F238E27FC236}">
                <a16:creationId xmlns:a16="http://schemas.microsoft.com/office/drawing/2014/main" id="{6359631B-A802-FB4E-A04F-16069F1EE77F}"/>
              </a:ext>
            </a:extLst>
          </p:cNvPr>
          <p:cNvSpPr>
            <a:spLocks noGrp="1"/>
          </p:cNvSpPr>
          <p:nvPr>
            <p:ph type="sldNum" sz="quarter" idx="12"/>
          </p:nvPr>
        </p:nvSpPr>
        <p:spPr/>
        <p:txBody>
          <a:bodyPr/>
          <a:lstStyle/>
          <a:p>
            <a:fld id="{5EA406C1-2B80-4660-856E-9D94CAFFB47A}" type="slidenum">
              <a:rPr lang="en-GB" smtClean="0"/>
              <a:pPr/>
              <a:t>9</a:t>
            </a:fld>
            <a:endParaRPr lang="en-GB" dirty="0"/>
          </a:p>
        </p:txBody>
      </p:sp>
    </p:spTree>
    <p:extLst>
      <p:ext uri="{BB962C8B-B14F-4D97-AF65-F5344CB8AC3E}">
        <p14:creationId xmlns:p14="http://schemas.microsoft.com/office/powerpoint/2010/main" val="3861981745"/>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Difference between Fixed and Flexed Budget</a:t>
            </a:r>
          </a:p>
        </p:txBody>
      </p:sp>
      <p:sp>
        <p:nvSpPr>
          <p:cNvPr id="2" name="Content Placeholder 1"/>
          <p:cNvSpPr>
            <a:spLocks noGrp="1"/>
          </p:cNvSpPr>
          <p:nvPr>
            <p:ph idx="1"/>
          </p:nvPr>
        </p:nvSpPr>
        <p:spPr/>
        <p:txBody>
          <a:bodyPr>
            <a:normAutofit fontScale="85000" lnSpcReduction="20000"/>
          </a:bodyPr>
          <a:lstStyle/>
          <a:p>
            <a:r>
              <a:rPr lang="en-GB" sz="2000" i="1" dirty="0"/>
              <a:t>Fixed budget – budget based upon forecast output</a:t>
            </a:r>
            <a:endParaRPr lang="en-GB" sz="2000" dirty="0"/>
          </a:p>
          <a:p>
            <a:r>
              <a:rPr lang="en-GB" sz="2000" i="1" dirty="0"/>
              <a:t>Flexible budget – original budget restated at actual output</a:t>
            </a:r>
            <a:endParaRPr lang="en-GB" sz="2000" dirty="0"/>
          </a:p>
          <a:p>
            <a:r>
              <a:rPr lang="en-GB" sz="2000" dirty="0"/>
              <a:t>Flexing the budget depends on a good knowledge of cost behaviour at different levels of sales. </a:t>
            </a:r>
          </a:p>
          <a:p>
            <a:r>
              <a:rPr lang="en-GB" sz="2000" dirty="0"/>
              <a:t>FIXED costs should NOT change if actual sales go above or below budgeted levels </a:t>
            </a:r>
          </a:p>
          <a:p>
            <a:r>
              <a:rPr lang="en-GB" sz="2000" dirty="0"/>
              <a:t>VARIABLE costs SHOULD change (increasing in total if sales go up and decreasing if sales are lower than the original budget) </a:t>
            </a:r>
          </a:p>
          <a:p>
            <a:r>
              <a:rPr lang="en-GB" sz="2000" dirty="0"/>
              <a:t>Flexible budgets isolate effects of changes in output from changes in price/efficiency</a:t>
            </a:r>
          </a:p>
          <a:p>
            <a:endParaRPr lang="en-GB" sz="2000" dirty="0"/>
          </a:p>
          <a:p>
            <a:pPr marL="0" indent="0">
              <a:buNone/>
            </a:pPr>
            <a:endParaRPr lang="en-GB" sz="2600" dirty="0"/>
          </a:p>
          <a:p>
            <a:endParaRPr lang="en-GB" dirty="0"/>
          </a:p>
        </p:txBody>
      </p:sp>
      <p:sp>
        <p:nvSpPr>
          <p:cNvPr id="3" name="Slide Number Placeholder 2"/>
          <p:cNvSpPr>
            <a:spLocks noGrp="1"/>
          </p:cNvSpPr>
          <p:nvPr>
            <p:ph type="sldNum" sz="quarter" idx="12"/>
          </p:nvPr>
        </p:nvSpPr>
        <p:spPr/>
        <p:txBody>
          <a:bodyPr/>
          <a:lstStyle/>
          <a:p>
            <a:fld id="{5EA406C1-2B80-4660-856E-9D94CAFFB47A}" type="slidenum">
              <a:rPr lang="en-GB" smtClean="0"/>
              <a:pPr/>
              <a:t>10</a:t>
            </a:fld>
            <a:endParaRPr lang="en-GB" dirty="0"/>
          </a:p>
        </p:txBody>
      </p:sp>
      <p:pic>
        <p:nvPicPr>
          <p:cNvPr id="5" name="Picture 2" descr="University of Wales Trinity Saint David">
            <a:extLst>
              <a:ext uri="{FF2B5EF4-FFF2-40B4-BE49-F238E27FC236}">
                <a16:creationId xmlns:a16="http://schemas.microsoft.com/office/drawing/2014/main" id="{80B00EB6-E70B-9C45-A826-ECDFAD77AE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1075007"/>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Relationship between Budgeted and Actual profit</a:t>
            </a:r>
          </a:p>
        </p:txBody>
      </p:sp>
      <p:sp>
        <p:nvSpPr>
          <p:cNvPr id="2" name="Content Placeholder 1"/>
          <p:cNvSpPr>
            <a:spLocks noGrp="1"/>
          </p:cNvSpPr>
          <p:nvPr>
            <p:ph idx="1"/>
          </p:nvPr>
        </p:nvSpPr>
        <p:spPr/>
        <p:txBody>
          <a:bodyPr/>
          <a:lstStyle/>
          <a:p>
            <a:pPr marL="0" indent="0">
              <a:buNone/>
            </a:pPr>
            <a:r>
              <a:rPr lang="en-GB" dirty="0"/>
              <a:t>					£</a:t>
            </a:r>
          </a:p>
          <a:p>
            <a:pPr marL="0" indent="0">
              <a:buNone/>
            </a:pPr>
            <a:r>
              <a:rPr lang="en-GB" dirty="0"/>
              <a:t>Budgeted profit				XX</a:t>
            </a:r>
          </a:p>
          <a:p>
            <a:pPr marL="0" indent="0">
              <a:buNone/>
            </a:pPr>
            <a:r>
              <a:rPr lang="en-GB" i="1" dirty="0">
                <a:solidFill>
                  <a:srgbClr val="00B0F0"/>
                </a:solidFill>
              </a:rPr>
              <a:t>Add</a:t>
            </a:r>
            <a:r>
              <a:rPr lang="en-GB" dirty="0"/>
              <a:t> favourable variances			</a:t>
            </a:r>
            <a:r>
              <a:rPr lang="en-GB" dirty="0">
                <a:solidFill>
                  <a:srgbClr val="00B0F0"/>
                </a:solidFill>
              </a:rPr>
              <a:t>XX</a:t>
            </a:r>
          </a:p>
          <a:p>
            <a:pPr marL="0" indent="0">
              <a:buNone/>
            </a:pPr>
            <a:r>
              <a:rPr lang="en-GB" i="1" dirty="0">
                <a:solidFill>
                  <a:srgbClr val="FF0000"/>
                </a:solidFill>
              </a:rPr>
              <a:t>Less</a:t>
            </a:r>
            <a:r>
              <a:rPr lang="en-GB" dirty="0"/>
              <a:t> adverse variances	         		(</a:t>
            </a:r>
            <a:r>
              <a:rPr lang="en-GB" dirty="0">
                <a:solidFill>
                  <a:srgbClr val="FF0000"/>
                </a:solidFill>
              </a:rPr>
              <a:t>XX</a:t>
            </a:r>
            <a:r>
              <a:rPr lang="en-GB" dirty="0"/>
              <a:t>)</a:t>
            </a:r>
          </a:p>
          <a:p>
            <a:pPr marL="0" indent="0">
              <a:buNone/>
            </a:pPr>
            <a:r>
              <a:rPr lang="en-GB" dirty="0"/>
              <a:t>                                                               	___</a:t>
            </a:r>
          </a:p>
          <a:p>
            <a:pPr marL="0" indent="0">
              <a:buNone/>
            </a:pPr>
            <a:r>
              <a:rPr lang="en-GB" dirty="0"/>
              <a:t>Actual profit				</a:t>
            </a:r>
            <a:r>
              <a:rPr lang="en-GB" u="sng" dirty="0"/>
              <a:t>XX</a:t>
            </a:r>
          </a:p>
        </p:txBody>
      </p:sp>
      <p:sp>
        <p:nvSpPr>
          <p:cNvPr id="3" name="Slide Number Placeholder 2"/>
          <p:cNvSpPr>
            <a:spLocks noGrp="1"/>
          </p:cNvSpPr>
          <p:nvPr>
            <p:ph type="sldNum" sz="quarter" idx="12"/>
          </p:nvPr>
        </p:nvSpPr>
        <p:spPr/>
        <p:txBody>
          <a:bodyPr/>
          <a:lstStyle/>
          <a:p>
            <a:fld id="{5EA406C1-2B80-4660-856E-9D94CAFFB47A}" type="slidenum">
              <a:rPr lang="en-GB" smtClean="0"/>
              <a:pPr/>
              <a:t>11</a:t>
            </a:fld>
            <a:endParaRPr lang="en-GB" dirty="0"/>
          </a:p>
        </p:txBody>
      </p:sp>
      <p:pic>
        <p:nvPicPr>
          <p:cNvPr id="5" name="Picture 2" descr="University of Wales Trinity Saint David">
            <a:extLst>
              <a:ext uri="{FF2B5EF4-FFF2-40B4-BE49-F238E27FC236}">
                <a16:creationId xmlns:a16="http://schemas.microsoft.com/office/drawing/2014/main" id="{C84D1435-8F41-6F47-8AC1-BD10C97CAAB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297690"/>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Fixed and Flexed Budgets</a:t>
            </a:r>
          </a:p>
        </p:txBody>
      </p:sp>
      <p:sp>
        <p:nvSpPr>
          <p:cNvPr id="2" name="Content Placeholder 1"/>
          <p:cNvSpPr>
            <a:spLocks noGrp="1"/>
          </p:cNvSpPr>
          <p:nvPr>
            <p:ph idx="1"/>
          </p:nvPr>
        </p:nvSpPr>
        <p:spPr/>
        <p:txBody>
          <a:bodyPr>
            <a:normAutofit fontScale="92500" lnSpcReduction="20000"/>
          </a:bodyPr>
          <a:lstStyle/>
          <a:p>
            <a:pPr marL="0" indent="0">
              <a:buNone/>
            </a:pPr>
            <a:r>
              <a:rPr lang="en-GB" sz="2000" dirty="0"/>
              <a:t>We will look at a flexed budget in relation to the month of September 2015, Present calculations of variances, and comment on possible matters to investigate in relation to each variance.</a:t>
            </a:r>
          </a:p>
          <a:p>
            <a:pPr marL="0" indent="0">
              <a:buNone/>
            </a:pPr>
            <a:r>
              <a:rPr lang="en-GB" sz="2000" b="1" dirty="0">
                <a:solidFill>
                  <a:srgbClr val="0070C0"/>
                </a:solidFill>
              </a:rPr>
              <a:t>To flex the budget we will look at: </a:t>
            </a:r>
          </a:p>
          <a:p>
            <a:r>
              <a:rPr lang="en-GB" sz="2000" dirty="0"/>
              <a:t>Sales revenue = actual units sold </a:t>
            </a:r>
            <a:r>
              <a:rPr lang="en-GB" sz="2000" dirty="0">
                <a:solidFill>
                  <a:srgbClr val="FF0000"/>
                </a:solidFill>
              </a:rPr>
              <a:t>x</a:t>
            </a:r>
            <a:r>
              <a:rPr lang="en-GB" sz="2000" dirty="0"/>
              <a:t> budgeted selling price per unit </a:t>
            </a:r>
          </a:p>
          <a:p>
            <a:r>
              <a:rPr lang="en-GB" sz="2000" dirty="0"/>
              <a:t>All variable costs = actual units produced and sold </a:t>
            </a:r>
            <a:r>
              <a:rPr lang="en-GB" sz="2000" dirty="0">
                <a:solidFill>
                  <a:srgbClr val="FF0000"/>
                </a:solidFill>
              </a:rPr>
              <a:t>x</a:t>
            </a:r>
            <a:r>
              <a:rPr lang="en-GB" sz="2000" dirty="0"/>
              <a:t> budgeted variable cost per unit </a:t>
            </a:r>
          </a:p>
          <a:p>
            <a:r>
              <a:rPr lang="en-GB" sz="2000" dirty="0"/>
              <a:t>All fixed costs = unchanged </a:t>
            </a:r>
          </a:p>
          <a:p>
            <a:pPr marL="0" indent="0">
              <a:buNone/>
            </a:pPr>
            <a:endParaRPr lang="en-GB" sz="2400" dirty="0"/>
          </a:p>
        </p:txBody>
      </p:sp>
      <p:sp>
        <p:nvSpPr>
          <p:cNvPr id="3" name="Slide Number Placeholder 2"/>
          <p:cNvSpPr>
            <a:spLocks noGrp="1"/>
          </p:cNvSpPr>
          <p:nvPr>
            <p:ph type="sldNum" sz="quarter" idx="12"/>
          </p:nvPr>
        </p:nvSpPr>
        <p:spPr/>
        <p:txBody>
          <a:bodyPr/>
          <a:lstStyle/>
          <a:p>
            <a:fld id="{5EA406C1-2B80-4660-856E-9D94CAFFB47A}" type="slidenum">
              <a:rPr lang="en-GB" smtClean="0"/>
              <a:pPr/>
              <a:t>12</a:t>
            </a:fld>
            <a:endParaRPr lang="en-GB" dirty="0"/>
          </a:p>
        </p:txBody>
      </p:sp>
      <p:pic>
        <p:nvPicPr>
          <p:cNvPr id="5" name="Picture 2" descr="University of Wales Trinity Saint David">
            <a:extLst>
              <a:ext uri="{FF2B5EF4-FFF2-40B4-BE49-F238E27FC236}">
                <a16:creationId xmlns:a16="http://schemas.microsoft.com/office/drawing/2014/main" id="{77D98960-B254-FD47-A12E-DD1CC3F989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399778"/>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2400" b="1" dirty="0">
                <a:solidFill>
                  <a:srgbClr val="002060"/>
                </a:solidFill>
              </a:rPr>
              <a:t>Twist Ltd</a:t>
            </a:r>
            <a:br>
              <a:rPr lang="en-GB" sz="2400" b="1" dirty="0">
                <a:solidFill>
                  <a:srgbClr val="002060"/>
                </a:solidFill>
              </a:rPr>
            </a:br>
            <a:r>
              <a:rPr lang="en-GB" sz="2400" b="1" dirty="0">
                <a:solidFill>
                  <a:srgbClr val="002060"/>
                </a:solidFill>
              </a:rPr>
              <a:t>Variance Analysis Report for September 2021</a:t>
            </a:r>
            <a:endParaRPr lang="en-GB" sz="2400" dirty="0">
              <a:solidFill>
                <a:srgbClr val="002060"/>
              </a:solidFill>
            </a:endParaRPr>
          </a:p>
        </p:txBody>
      </p:sp>
      <p:sp>
        <p:nvSpPr>
          <p:cNvPr id="2" name="Content Placeholder 1"/>
          <p:cNvSpPr>
            <a:spLocks noGrp="1"/>
          </p:cNvSpPr>
          <p:nvPr>
            <p:ph idx="1"/>
          </p:nvPr>
        </p:nvSpPr>
        <p:spPr>
          <a:xfrm>
            <a:off x="467545" y="2492897"/>
            <a:ext cx="7920880" cy="4090784"/>
          </a:xfrm>
        </p:spPr>
        <p:txBody>
          <a:bodyPr>
            <a:normAutofit fontScale="92500"/>
          </a:bodyPr>
          <a:lstStyle/>
          <a:p>
            <a:pPr marL="0" indent="0">
              <a:buNone/>
            </a:pPr>
            <a:r>
              <a:rPr lang="en-GB" sz="1200" i="1" dirty="0"/>
              <a:t>				Budget                   	Flexed budget         Actual        Variance</a:t>
            </a:r>
          </a:p>
          <a:p>
            <a:pPr marL="0" indent="0">
              <a:buNone/>
            </a:pPr>
            <a:r>
              <a:rPr lang="en-GB" sz="1200" i="1" dirty="0"/>
              <a:t>				1,000 units   	Per unit           	700 units      	700 units</a:t>
            </a:r>
            <a:endParaRPr lang="en-GB" sz="1200" dirty="0"/>
          </a:p>
          <a:p>
            <a:pPr marL="0" indent="0">
              <a:buNone/>
            </a:pPr>
            <a:r>
              <a:rPr lang="en-GB" sz="1200" dirty="0"/>
              <a:t>		                                                            £             	£                      	£                    	£</a:t>
            </a:r>
          </a:p>
          <a:p>
            <a:pPr marL="0" indent="0">
              <a:buNone/>
            </a:pPr>
            <a:r>
              <a:rPr lang="en-GB" sz="1200" dirty="0"/>
              <a:t>Sales                                            			20,000           20              	14,000           14,200          200 (F)</a:t>
            </a:r>
          </a:p>
          <a:p>
            <a:pPr marL="0" indent="0">
              <a:buNone/>
            </a:pPr>
            <a:r>
              <a:rPr lang="en-GB" sz="1200" dirty="0"/>
              <a:t>Variable cost of sales:</a:t>
            </a:r>
          </a:p>
          <a:p>
            <a:pPr marL="0" indent="0">
              <a:buNone/>
            </a:pPr>
            <a:r>
              <a:rPr lang="en-GB" sz="1200" dirty="0"/>
              <a:t>Direct materials                             		   8,000             8                	   5,600             5,200          400 (F)</a:t>
            </a:r>
          </a:p>
          <a:p>
            <a:pPr marL="0" indent="0">
              <a:buNone/>
            </a:pPr>
            <a:r>
              <a:rPr lang="en-GB" sz="1200" dirty="0"/>
              <a:t>Direct labour                                  		   4,000             4                 	   2,800             3,100          300 (A)</a:t>
            </a:r>
          </a:p>
          <a:p>
            <a:pPr marL="0" indent="0">
              <a:buNone/>
            </a:pPr>
            <a:r>
              <a:rPr lang="en-GB" sz="1200" dirty="0"/>
              <a:t>Variable production Overhead       		   </a:t>
            </a:r>
            <a:r>
              <a:rPr lang="en-GB" sz="1200" u="sng" dirty="0"/>
              <a:t>2,000</a:t>
            </a:r>
            <a:r>
              <a:rPr lang="en-GB" sz="1200" dirty="0"/>
              <a:t>             </a:t>
            </a:r>
            <a:r>
              <a:rPr lang="en-GB" sz="1200" u="sng" dirty="0"/>
              <a:t>2</a:t>
            </a:r>
            <a:r>
              <a:rPr lang="en-GB" sz="1200" dirty="0"/>
              <a:t>                	   </a:t>
            </a:r>
            <a:r>
              <a:rPr lang="en-GB" sz="1200" u="sng" dirty="0"/>
              <a:t>1,400</a:t>
            </a:r>
            <a:r>
              <a:rPr lang="en-GB" sz="1200" dirty="0"/>
              <a:t>             </a:t>
            </a:r>
            <a:r>
              <a:rPr lang="en-GB" sz="1200" u="sng" dirty="0"/>
              <a:t>1,500</a:t>
            </a:r>
            <a:r>
              <a:rPr lang="en-GB" sz="1200" dirty="0"/>
              <a:t>         100 (A)</a:t>
            </a:r>
          </a:p>
          <a:p>
            <a:pPr marL="0" indent="0">
              <a:buNone/>
            </a:pPr>
            <a:r>
              <a:rPr lang="en-GB" sz="1200" dirty="0"/>
              <a:t>                                                     			</a:t>
            </a:r>
            <a:r>
              <a:rPr lang="en-GB" sz="1200" u="sng" dirty="0"/>
              <a:t>14,000</a:t>
            </a:r>
            <a:r>
              <a:rPr lang="en-GB" sz="1200" dirty="0"/>
              <a:t>          </a:t>
            </a:r>
            <a:r>
              <a:rPr lang="en-GB" sz="1200" u="sng" dirty="0"/>
              <a:t>14 </a:t>
            </a:r>
            <a:r>
              <a:rPr lang="en-GB" sz="1200" dirty="0"/>
              <a:t>               	   </a:t>
            </a:r>
            <a:r>
              <a:rPr lang="en-GB" sz="1200" u="sng" dirty="0"/>
              <a:t>9,800</a:t>
            </a:r>
            <a:r>
              <a:rPr lang="en-GB" sz="1200" dirty="0"/>
              <a:t>             </a:t>
            </a:r>
            <a:r>
              <a:rPr lang="en-GB" sz="1200" u="sng" dirty="0"/>
              <a:t>9,800</a:t>
            </a:r>
            <a:endParaRPr lang="en-GB" sz="1200" dirty="0"/>
          </a:p>
          <a:p>
            <a:pPr marL="0" indent="0">
              <a:buNone/>
            </a:pPr>
            <a:r>
              <a:rPr lang="en-GB" sz="1200" dirty="0"/>
              <a:t>Contribution                                   		  6,000             6                	   4,200             4,400</a:t>
            </a:r>
          </a:p>
          <a:p>
            <a:pPr marL="0" indent="0">
              <a:buNone/>
            </a:pPr>
            <a:r>
              <a:rPr lang="en-GB" sz="1200" dirty="0"/>
              <a:t>Fixed production overhead            		  </a:t>
            </a:r>
            <a:r>
              <a:rPr lang="en-GB" sz="1200" u="sng" dirty="0"/>
              <a:t>5,000</a:t>
            </a:r>
            <a:r>
              <a:rPr lang="en-GB" sz="1200" dirty="0"/>
              <a:t>                               	   </a:t>
            </a:r>
            <a:r>
              <a:rPr lang="en-GB" sz="1200" u="sng" dirty="0"/>
              <a:t>5,000 </a:t>
            </a:r>
            <a:r>
              <a:rPr lang="en-GB" sz="1200" dirty="0"/>
              <a:t>            </a:t>
            </a:r>
            <a:r>
              <a:rPr lang="en-GB" sz="1200" u="sng" dirty="0"/>
              <a:t>5,400</a:t>
            </a:r>
            <a:r>
              <a:rPr lang="en-GB" sz="1200" dirty="0"/>
              <a:t>         400 (A)</a:t>
            </a:r>
          </a:p>
          <a:p>
            <a:pPr marL="0" indent="0">
              <a:buNone/>
            </a:pPr>
            <a:r>
              <a:rPr lang="en-GB" sz="1200" dirty="0"/>
              <a:t>		                                                           </a:t>
            </a:r>
            <a:r>
              <a:rPr lang="en-GB" sz="1200" u="sng" dirty="0"/>
              <a:t>1,000</a:t>
            </a:r>
            <a:r>
              <a:rPr lang="en-GB" sz="1200" dirty="0"/>
              <a:t>                                                </a:t>
            </a:r>
            <a:r>
              <a:rPr lang="en-GB" sz="1200" u="sng" dirty="0"/>
              <a:t>(800)</a:t>
            </a:r>
            <a:r>
              <a:rPr lang="en-GB" sz="1200" dirty="0"/>
              <a:t>           </a:t>
            </a:r>
            <a:r>
              <a:rPr lang="en-GB" sz="1200" u="sng" dirty="0"/>
              <a:t>(1,000)</a:t>
            </a:r>
            <a:r>
              <a:rPr lang="en-GB" sz="1200" dirty="0"/>
              <a:t>       200 (A)</a:t>
            </a:r>
          </a:p>
          <a:p>
            <a:endParaRPr lang="en-GB" sz="1200" dirty="0"/>
          </a:p>
        </p:txBody>
      </p:sp>
      <p:pic>
        <p:nvPicPr>
          <p:cNvPr id="5" name="Picture 2" descr="University of Wales Trinity Saint David">
            <a:extLst>
              <a:ext uri="{FF2B5EF4-FFF2-40B4-BE49-F238E27FC236}">
                <a16:creationId xmlns:a16="http://schemas.microsoft.com/office/drawing/2014/main" id="{4E33916A-F588-6D45-991A-944163E8702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235421"/>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6045" y="752822"/>
            <a:ext cx="5937755" cy="1400590"/>
          </a:xfrm>
        </p:spPr>
        <p:txBody>
          <a:bodyPr>
            <a:normAutofit fontScale="90000"/>
          </a:bodyPr>
          <a:lstStyle/>
          <a:p>
            <a:pPr algn="ctr"/>
            <a:r>
              <a:rPr lang="en-GB" sz="2400" b="1" dirty="0">
                <a:solidFill>
                  <a:srgbClr val="002060"/>
                </a:solidFill>
              </a:rPr>
              <a:t>Twist Ltd</a:t>
            </a:r>
            <a:br>
              <a:rPr lang="en-GB" sz="2400" b="1" dirty="0">
                <a:solidFill>
                  <a:srgbClr val="002060"/>
                </a:solidFill>
              </a:rPr>
            </a:br>
            <a:r>
              <a:rPr lang="en-GB" sz="2400" b="1" dirty="0">
                <a:solidFill>
                  <a:srgbClr val="002060"/>
                </a:solidFill>
              </a:rPr>
              <a:t>Variance Analysis Report for September 2021 (continued)</a:t>
            </a:r>
            <a:endParaRPr lang="en-GB" sz="2400" dirty="0">
              <a:solidFill>
                <a:srgbClr val="002060"/>
              </a:solidFill>
            </a:endParaRPr>
          </a:p>
        </p:txBody>
      </p:sp>
      <p:sp>
        <p:nvSpPr>
          <p:cNvPr id="2" name="Content Placeholder 1"/>
          <p:cNvSpPr>
            <a:spLocks noGrp="1"/>
          </p:cNvSpPr>
          <p:nvPr>
            <p:ph idx="1"/>
          </p:nvPr>
        </p:nvSpPr>
        <p:spPr/>
        <p:txBody>
          <a:bodyPr>
            <a:normAutofit fontScale="77500" lnSpcReduction="20000"/>
          </a:bodyPr>
          <a:lstStyle/>
          <a:p>
            <a:r>
              <a:rPr lang="en-GB" sz="1500" dirty="0"/>
              <a:t>Sales price variance indicates that the selling price exceeded the expected £20 per unit.</a:t>
            </a:r>
          </a:p>
          <a:p>
            <a:r>
              <a:rPr lang="en-GB" sz="1500" dirty="0"/>
              <a:t>Direct material cost variance is favourable because the actual cost was less than the flexible budget amount. The cause could lie in the cost per unit being less than expected, or the amount of material used being less than would be expected for output of 700 units.</a:t>
            </a:r>
          </a:p>
          <a:p>
            <a:r>
              <a:rPr lang="en-GB" sz="1500" dirty="0"/>
              <a:t>Direct labour cost variance is adverse because the actual cost was greater than the flexible budget amount. The cause could lie in the rate of pay being greater than expected (higher wage rates or higher grade of employee) or it could lie in the workforce making less efficient use of their time. </a:t>
            </a:r>
          </a:p>
          <a:p>
            <a:r>
              <a:rPr lang="en-GB" sz="1500" dirty="0"/>
              <a:t>Variable production overhead cost variance is adverse because the actual cost was greater than expected. The cause could lie in the overhead cost rate being greater than expected or it could lie in the workforce being less efficient and causing more overheads to be incurred. </a:t>
            </a:r>
          </a:p>
          <a:p>
            <a:r>
              <a:rPr lang="en-GB" sz="1500" dirty="0"/>
              <a:t> The volume of activity does not affect the fixed production overhead cost. Any difference between budgeted and actual expenditure is therefore a spending (expenditure) variance</a:t>
            </a:r>
          </a:p>
        </p:txBody>
      </p:sp>
      <p:sp>
        <p:nvSpPr>
          <p:cNvPr id="3" name="Slide Number Placeholder 2"/>
          <p:cNvSpPr>
            <a:spLocks noGrp="1"/>
          </p:cNvSpPr>
          <p:nvPr>
            <p:ph type="sldNum" sz="quarter" idx="12"/>
          </p:nvPr>
        </p:nvSpPr>
        <p:spPr/>
        <p:txBody>
          <a:bodyPr/>
          <a:lstStyle/>
          <a:p>
            <a:fld id="{5EA406C1-2B80-4660-856E-9D94CAFFB47A}" type="slidenum">
              <a:rPr lang="en-GB" smtClean="0"/>
              <a:pPr/>
              <a:t>14</a:t>
            </a:fld>
            <a:endParaRPr lang="en-GB" dirty="0"/>
          </a:p>
        </p:txBody>
      </p:sp>
      <p:pic>
        <p:nvPicPr>
          <p:cNvPr id="5" name="Picture 2" descr="University of Wales Trinity Saint David">
            <a:extLst>
              <a:ext uri="{FF2B5EF4-FFF2-40B4-BE49-F238E27FC236}">
                <a16:creationId xmlns:a16="http://schemas.microsoft.com/office/drawing/2014/main" id="{4A3CB249-B1A6-E94D-AD7F-B9BA56A08BF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225197"/>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Advantages of Standard Costing System</a:t>
            </a:r>
          </a:p>
        </p:txBody>
      </p:sp>
      <p:sp>
        <p:nvSpPr>
          <p:cNvPr id="2" name="Content Placeholder 1"/>
          <p:cNvSpPr>
            <a:spLocks noGrp="1"/>
          </p:cNvSpPr>
          <p:nvPr>
            <p:ph idx="1"/>
          </p:nvPr>
        </p:nvSpPr>
        <p:spPr/>
        <p:txBody>
          <a:bodyPr>
            <a:normAutofit fontScale="85000" lnSpcReduction="20000"/>
          </a:bodyPr>
          <a:lstStyle/>
          <a:p>
            <a:r>
              <a:rPr lang="en-GB" sz="2000" dirty="0"/>
              <a:t>At the start of a period there is no actual performance information therefore for any kind of budget process we need to use budgeted (i.e. standard) cost information </a:t>
            </a:r>
          </a:p>
          <a:p>
            <a:r>
              <a:rPr lang="en-GB" sz="2000" dirty="0"/>
              <a:t>Standard costs are used to value inventory and to cost production (using both marginal and absorption costing) </a:t>
            </a:r>
          </a:p>
          <a:p>
            <a:r>
              <a:rPr lang="en-GB" sz="2000" dirty="0"/>
              <a:t>They provide information about expected future costs that can be useful for management decision making purposes </a:t>
            </a:r>
          </a:p>
          <a:p>
            <a:r>
              <a:rPr lang="en-GB" sz="2000" dirty="0"/>
              <a:t>When set appropriately standard costs provide stretching targets which should motivate staff to achieve higher levels of performance </a:t>
            </a:r>
          </a:p>
          <a:p>
            <a:r>
              <a:rPr lang="en-GB" sz="2000" dirty="0"/>
              <a:t>Standard costs are a key part of a budgetary control system </a:t>
            </a:r>
          </a:p>
          <a:p>
            <a:endParaRPr lang="en-GB" sz="2000" dirty="0"/>
          </a:p>
        </p:txBody>
      </p:sp>
      <p:sp>
        <p:nvSpPr>
          <p:cNvPr id="3" name="Slide Number Placeholder 2"/>
          <p:cNvSpPr>
            <a:spLocks noGrp="1"/>
          </p:cNvSpPr>
          <p:nvPr>
            <p:ph type="sldNum" sz="quarter" idx="12"/>
          </p:nvPr>
        </p:nvSpPr>
        <p:spPr/>
        <p:txBody>
          <a:bodyPr/>
          <a:lstStyle/>
          <a:p>
            <a:fld id="{5EA406C1-2B80-4660-856E-9D94CAFFB47A}" type="slidenum">
              <a:rPr lang="en-GB" smtClean="0"/>
              <a:pPr/>
              <a:t>15</a:t>
            </a:fld>
            <a:endParaRPr lang="en-GB" dirty="0"/>
          </a:p>
        </p:txBody>
      </p:sp>
      <p:pic>
        <p:nvPicPr>
          <p:cNvPr id="5" name="Picture 2" descr="University of Wales Trinity Saint David">
            <a:extLst>
              <a:ext uri="{FF2B5EF4-FFF2-40B4-BE49-F238E27FC236}">
                <a16:creationId xmlns:a16="http://schemas.microsoft.com/office/drawing/2014/main" id="{28F94430-E319-5F44-87E9-23CAB0F3FF2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8592288"/>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dirty="0"/>
            </a:br>
            <a:r>
              <a:rPr lang="en-GB" dirty="0"/>
              <a:t>Which variances require investigation? </a:t>
            </a:r>
          </a:p>
        </p:txBody>
      </p:sp>
      <p:sp>
        <p:nvSpPr>
          <p:cNvPr id="2" name="Content Placeholder 1"/>
          <p:cNvSpPr>
            <a:spLocks noGrp="1"/>
          </p:cNvSpPr>
          <p:nvPr>
            <p:ph idx="1"/>
          </p:nvPr>
        </p:nvSpPr>
        <p:spPr/>
        <p:txBody>
          <a:bodyPr/>
          <a:lstStyle/>
          <a:p>
            <a:r>
              <a:rPr lang="en-GB" dirty="0"/>
              <a:t>Significant adverse variances may indicate a fault that could prove very costly </a:t>
            </a:r>
          </a:p>
          <a:p>
            <a:r>
              <a:rPr lang="en-GB" dirty="0"/>
              <a:t>Cost-benefit analysis – keep insignificant variances under review </a:t>
            </a:r>
          </a:p>
          <a:p>
            <a:r>
              <a:rPr lang="en-GB" dirty="0"/>
              <a:t>Significant favourable variances should also be investigated </a:t>
            </a:r>
          </a:p>
          <a:p>
            <a:endParaRPr lang="en-GB" dirty="0"/>
          </a:p>
        </p:txBody>
      </p:sp>
      <p:sp>
        <p:nvSpPr>
          <p:cNvPr id="3" name="Slide Number Placeholder 2"/>
          <p:cNvSpPr>
            <a:spLocks noGrp="1"/>
          </p:cNvSpPr>
          <p:nvPr>
            <p:ph type="sldNum" sz="quarter" idx="12"/>
          </p:nvPr>
        </p:nvSpPr>
        <p:spPr/>
        <p:txBody>
          <a:bodyPr/>
          <a:lstStyle/>
          <a:p>
            <a:fld id="{5EA406C1-2B80-4660-856E-9D94CAFFB47A}" type="slidenum">
              <a:rPr lang="en-GB" smtClean="0"/>
              <a:pPr/>
              <a:t>16</a:t>
            </a:fld>
            <a:endParaRPr lang="en-GB" dirty="0"/>
          </a:p>
        </p:txBody>
      </p:sp>
      <p:pic>
        <p:nvPicPr>
          <p:cNvPr id="5" name="Picture 2" descr="University of Wales Trinity Saint David">
            <a:extLst>
              <a:ext uri="{FF2B5EF4-FFF2-40B4-BE49-F238E27FC236}">
                <a16:creationId xmlns:a16="http://schemas.microsoft.com/office/drawing/2014/main" id="{0871CB34-7A32-A440-A182-990AA2C1FC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355238"/>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3000" dirty="0"/>
              <a:t>ANALYSIS OF VARIANCES: </a:t>
            </a:r>
            <a:br>
              <a:rPr lang="en-GB" sz="3000" dirty="0"/>
            </a:br>
            <a:r>
              <a:rPr lang="en-GB" sz="3000" dirty="0"/>
              <a:t>Planning and Operational Variances</a:t>
            </a:r>
          </a:p>
        </p:txBody>
      </p:sp>
      <p:sp>
        <p:nvSpPr>
          <p:cNvPr id="2" name="Content Placeholder 1"/>
          <p:cNvSpPr>
            <a:spLocks noGrp="1"/>
          </p:cNvSpPr>
          <p:nvPr>
            <p:ph idx="1"/>
          </p:nvPr>
        </p:nvSpPr>
        <p:spPr/>
        <p:txBody>
          <a:bodyPr>
            <a:normAutofit fontScale="85000" lnSpcReduction="10000"/>
          </a:bodyPr>
          <a:lstStyle/>
          <a:p>
            <a:r>
              <a:rPr lang="en-GB" sz="2000" dirty="0"/>
              <a:t>Managers need to understand why a variance occurred to be able to take remedial action (if the variance is controllable) or factor it in to future budgets (if the variance is uncontrollable) </a:t>
            </a:r>
          </a:p>
          <a:p>
            <a:r>
              <a:rPr lang="en-GB" sz="2000" dirty="0">
                <a:solidFill>
                  <a:srgbClr val="002060"/>
                </a:solidFill>
              </a:rPr>
              <a:t>Example of a controllable variance: </a:t>
            </a:r>
            <a:r>
              <a:rPr lang="en-GB" sz="2000" dirty="0"/>
              <a:t>Using an old machine may result in inefficiencies in the production process (idle time / wastage of material) leading to adverse variances. A rigorous maintenance schedule could significantly reduce the inefficiencies </a:t>
            </a:r>
          </a:p>
          <a:p>
            <a:r>
              <a:rPr lang="en-GB" sz="2000" dirty="0">
                <a:solidFill>
                  <a:srgbClr val="002060"/>
                </a:solidFill>
              </a:rPr>
              <a:t>Example of an uncontrollable variance: </a:t>
            </a:r>
            <a:r>
              <a:rPr lang="en-GB" sz="2000" dirty="0"/>
              <a:t>A shortage of material is likely to increase the price of the material that is available leading to an adverse materials price variance </a:t>
            </a:r>
          </a:p>
          <a:p>
            <a:pPr marL="0" indent="0">
              <a:buNone/>
            </a:pPr>
            <a:endParaRPr lang="en-GB" dirty="0"/>
          </a:p>
        </p:txBody>
      </p:sp>
      <p:sp>
        <p:nvSpPr>
          <p:cNvPr id="3" name="Slide Number Placeholder 2"/>
          <p:cNvSpPr>
            <a:spLocks noGrp="1"/>
          </p:cNvSpPr>
          <p:nvPr>
            <p:ph type="sldNum" sz="quarter" idx="12"/>
          </p:nvPr>
        </p:nvSpPr>
        <p:spPr/>
        <p:txBody>
          <a:bodyPr/>
          <a:lstStyle/>
          <a:p>
            <a:fld id="{5EA406C1-2B80-4660-856E-9D94CAFFB47A}" type="slidenum">
              <a:rPr lang="en-GB" smtClean="0"/>
              <a:pPr/>
              <a:t>17</a:t>
            </a:fld>
            <a:endParaRPr lang="en-GB" dirty="0"/>
          </a:p>
        </p:txBody>
      </p:sp>
      <p:pic>
        <p:nvPicPr>
          <p:cNvPr id="5" name="Picture 2" descr="University of Wales Trinity Saint David">
            <a:extLst>
              <a:ext uri="{FF2B5EF4-FFF2-40B4-BE49-F238E27FC236}">
                <a16:creationId xmlns:a16="http://schemas.microsoft.com/office/drawing/2014/main" id="{35284D87-78D9-7542-A2D7-8C4AB5E0877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468" y="0"/>
            <a:ext cx="1664617" cy="752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17249"/>
      </p:ext>
    </p:extLst>
  </p:cSld>
  <p:clrMapOvr>
    <a:masterClrMapping/>
  </p:clrMapOvr>
  <p:transition>
    <p:fade/>
  </p:transition>
</p:sld>
</file>

<file path=ppt/theme/theme1.xml><?xml version="1.0" encoding="utf-8"?>
<a:theme xmlns:a="http://schemas.openxmlformats.org/drawingml/2006/main" name="Parcel">
  <a:themeElements>
    <a:clrScheme name="Parcel">
      <a:dk1>
        <a:srgbClr val="000000"/>
      </a:dk1>
      <a:lt1>
        <a:srgbClr val="FFFFFF"/>
      </a:lt1>
      <a:dk2>
        <a:srgbClr val="635D4D"/>
      </a:dk2>
      <a:lt2>
        <a:srgbClr val="D8D6BA"/>
      </a:lt2>
      <a:accent1>
        <a:srgbClr val="9CBEBD"/>
      </a:accent1>
      <a:accent2>
        <a:srgbClr val="D2CB6C"/>
      </a:accent2>
      <a:accent3>
        <a:srgbClr val="9D9A93"/>
      </a:accent3>
      <a:accent4>
        <a:srgbClr val="C89F5D"/>
      </a:accent4>
      <a:accent5>
        <a:srgbClr val="A9A57C"/>
      </a:accent5>
      <a:accent6>
        <a:srgbClr val="95A39D"/>
      </a:accent6>
      <a:hlink>
        <a:srgbClr val="D25814"/>
      </a:hlink>
      <a:folHlink>
        <a:srgbClr val="849A0A"/>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A3782AA626B4E4A817C4D2E5C256C25" ma:contentTypeVersion="7" ma:contentTypeDescription="Create a new document." ma:contentTypeScope="" ma:versionID="ef2e76d63c4571579a4ff5db7f79915e">
  <xsd:schema xmlns:xsd="http://www.w3.org/2001/XMLSchema" xmlns:xs="http://www.w3.org/2001/XMLSchema" xmlns:p="http://schemas.microsoft.com/office/2006/metadata/properties" xmlns:ns2="78edbb4d-c425-4b9e-9ff5-53075b991b4f" targetNamespace="http://schemas.microsoft.com/office/2006/metadata/properties" ma:root="true" ma:fieldsID="70c6fdda38af680fc7daa67ccdf0ea2d" ns2:_="">
    <xsd:import namespace="78edbb4d-c425-4b9e-9ff5-53075b991b4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8edbb4d-c425-4b9e-9ff5-53075b991b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2BA0A68-541E-4B29-918C-E83AA8838D83}">
  <ds:schemaRefs>
    <ds:schemaRef ds:uri="http://schemas.microsoft.com/sharepoint/v3/contenttype/forms"/>
  </ds:schemaRefs>
</ds:datastoreItem>
</file>

<file path=customXml/itemProps2.xml><?xml version="1.0" encoding="utf-8"?>
<ds:datastoreItem xmlns:ds="http://schemas.openxmlformats.org/officeDocument/2006/customXml" ds:itemID="{1444533A-1E66-4680-926A-E231B30ADC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8edbb4d-c425-4b9e-9ff5-53075b991b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065EE9-EC3B-41DB-93B4-FB180888133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{9F5A43D9-1F63-0249-AB5A-8C2D83B4C05F}tf10001120</Template>
  <TotalTime>12695</TotalTime>
  <Words>3832</Words>
  <Application>Microsoft Macintosh PowerPoint</Application>
  <PresentationFormat>On-screen Show (4:3)</PresentationFormat>
  <Paragraphs>389</Paragraphs>
  <Slides>17</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Gill Sans MT</vt:lpstr>
      <vt:lpstr>Rdg Vesta</vt:lpstr>
      <vt:lpstr>Calibri</vt:lpstr>
      <vt:lpstr>Arial</vt:lpstr>
      <vt:lpstr>Parcel</vt:lpstr>
      <vt:lpstr>Standard Costing</vt:lpstr>
      <vt:lpstr>Previously we have looked at…</vt:lpstr>
      <vt:lpstr>This week we will…..</vt:lpstr>
      <vt:lpstr>The control Process</vt:lpstr>
      <vt:lpstr>STANDARD COSTING - BASICS</vt:lpstr>
      <vt:lpstr>Standard Costing </vt:lpstr>
      <vt:lpstr>Standard Costing Analysed by Operations and Products</vt:lpstr>
      <vt:lpstr>PowerPoint Presentation</vt:lpstr>
      <vt:lpstr>Controlling Costs</vt:lpstr>
      <vt:lpstr>Difference between Fixed and Flexed Budget</vt:lpstr>
      <vt:lpstr>Relationship between Budgeted and Actual profit</vt:lpstr>
      <vt:lpstr>Fixed and Flexed Budgets</vt:lpstr>
      <vt:lpstr>Twist Ltd Variance Analysis Report for September 2021</vt:lpstr>
      <vt:lpstr>Twist Ltd Variance Analysis Report for September 2021 (continued)</vt:lpstr>
      <vt:lpstr>Advantages of Standard Costing System</vt:lpstr>
      <vt:lpstr> Which variances require investigation? </vt:lpstr>
      <vt:lpstr>ANALYSIS OF VARIANCES:  Planning and Operational Variances</vt:lpstr>
    </vt:vector>
  </TitlesOfParts>
  <Company>University of Reading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Elizabeth Becker</dc:creator>
  <cp:keywords>University of Reading</cp:keywords>
  <cp:lastModifiedBy>Marie Pitson</cp:lastModifiedBy>
  <cp:revision>148</cp:revision>
  <cp:lastPrinted>2015-10-14T16:11:12Z</cp:lastPrinted>
  <dcterms:created xsi:type="dcterms:W3CDTF">2013-01-23T10:03:01Z</dcterms:created>
  <dcterms:modified xsi:type="dcterms:W3CDTF">2023-03-12T15:29:05Z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0x0101002A3782AA626B4E4A817C4D2E5C256C25</vt:lpwstr>
  </property>
</Properties>
</file>