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6" r:id="rId2"/>
    <p:sldId id="257" r:id="rId3"/>
    <p:sldId id="258" r:id="rId4"/>
    <p:sldId id="259" r:id="rId5"/>
    <p:sldId id="260" r:id="rId6"/>
    <p:sldId id="269" r:id="rId7"/>
    <p:sldId id="270" r:id="rId8"/>
    <p:sldId id="271" r:id="rId9"/>
    <p:sldId id="272" r:id="rId10"/>
    <p:sldId id="261" r:id="rId11"/>
    <p:sldId id="262" r:id="rId12"/>
    <p:sldId id="263" r:id="rId13"/>
    <p:sldId id="264" r:id="rId14"/>
    <p:sldId id="265" r:id="rId15"/>
    <p:sldId id="266" r:id="rId16"/>
    <p:sldId id="267" r:id="rId17"/>
    <p:sldId id="268" r:id="rId18"/>
    <p:sldId id="273" r:id="rId1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485" autoAdjust="0"/>
    <p:restoredTop sz="71692" autoAdjust="0"/>
  </p:normalViewPr>
  <p:slideViewPr>
    <p:cSldViewPr>
      <p:cViewPr varScale="1">
        <p:scale>
          <a:sx n="49" d="100"/>
          <a:sy n="49" d="100"/>
        </p:scale>
        <p:origin x="2028" y="4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19589C8-BBF9-499F-A629-BA77A4C7CB7C}" type="datetimeFigureOut">
              <a:rPr lang="en-GB" smtClean="0"/>
              <a:t>21/07/2023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7419963-F843-4CD8-9320-1A02455D3A7C}" type="slidenum">
              <a:rPr lang="en-GB" smtClean="0"/>
              <a:t>‹#›</a:t>
            </a:fld>
            <a:endParaRPr lang="en-GB"/>
          </a:p>
        </p:txBody>
      </p:sp>
    </p:spTree>
    <p:extLst>
      <p:ext uri="{BB962C8B-B14F-4D97-AF65-F5344CB8AC3E}">
        <p14:creationId xmlns:p14="http://schemas.microsoft.com/office/powerpoint/2010/main" val="28806228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7419963-F843-4CD8-9320-1A02455D3A7C}" type="slidenum">
              <a:rPr lang="en-GB" smtClean="0"/>
              <a:t>1</a:t>
            </a:fld>
            <a:endParaRPr lang="en-GB"/>
          </a:p>
        </p:txBody>
      </p:sp>
    </p:spTree>
    <p:extLst>
      <p:ext uri="{BB962C8B-B14F-4D97-AF65-F5344CB8AC3E}">
        <p14:creationId xmlns:p14="http://schemas.microsoft.com/office/powerpoint/2010/main" val="21959463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7419963-F843-4CD8-9320-1A02455D3A7C}" type="slidenum">
              <a:rPr lang="en-GB" smtClean="0"/>
              <a:t>2</a:t>
            </a:fld>
            <a:endParaRPr lang="en-GB"/>
          </a:p>
        </p:txBody>
      </p:sp>
    </p:spTree>
    <p:extLst>
      <p:ext uri="{BB962C8B-B14F-4D97-AF65-F5344CB8AC3E}">
        <p14:creationId xmlns:p14="http://schemas.microsoft.com/office/powerpoint/2010/main" val="17676540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Asthma is a respiratory condition which is characterised by narrowing of the airways which leads</a:t>
            </a:r>
            <a:r>
              <a:rPr lang="en-GB" baseline="0" dirty="0"/>
              <a:t> to trapping of air in the airways and is exhaled with a characteristic wheeze-like sound (</a:t>
            </a:r>
            <a:r>
              <a:rPr lang="en-US" dirty="0"/>
              <a:t>Castillo et al., 2017</a:t>
            </a:r>
            <a:r>
              <a:rPr lang="en-GB" baseline="0" dirty="0"/>
              <a:t>). </a:t>
            </a:r>
          </a:p>
          <a:p>
            <a:r>
              <a:rPr lang="en-GB" baseline="0" dirty="0"/>
              <a:t>The onset of asthma attack is known to occur due to presence of any allergen in the air which can be in the form of pollens, smoke, dust particles, fur of pet animals, etc (</a:t>
            </a:r>
            <a:r>
              <a:rPr lang="en-US" dirty="0"/>
              <a:t>Beasley et al., 2015</a:t>
            </a:r>
            <a:r>
              <a:rPr lang="en-GB" baseline="0" dirty="0"/>
              <a:t>). </a:t>
            </a:r>
          </a:p>
          <a:p>
            <a:r>
              <a:rPr lang="en-GB" baseline="0" dirty="0"/>
              <a:t>These allergens are known to trigger the response of immune system which then target the smooth muscle cells of the respiratory tract and lead to their constriction thus making respiration difficult (</a:t>
            </a:r>
            <a:r>
              <a:rPr lang="en-US" dirty="0"/>
              <a:t>Beasley et al., 2015</a:t>
            </a:r>
            <a:r>
              <a:rPr lang="en-GB" baseline="0" dirty="0"/>
              <a:t>).</a:t>
            </a:r>
            <a:endParaRPr lang="en-GB" dirty="0"/>
          </a:p>
        </p:txBody>
      </p:sp>
      <p:sp>
        <p:nvSpPr>
          <p:cNvPr id="4" name="Slide Number Placeholder 3"/>
          <p:cNvSpPr>
            <a:spLocks noGrp="1"/>
          </p:cNvSpPr>
          <p:nvPr>
            <p:ph type="sldNum" sz="quarter" idx="10"/>
          </p:nvPr>
        </p:nvSpPr>
        <p:spPr/>
        <p:txBody>
          <a:bodyPr/>
          <a:lstStyle/>
          <a:p>
            <a:fld id="{27419963-F843-4CD8-9320-1A02455D3A7C}" type="slidenum">
              <a:rPr lang="en-GB" smtClean="0"/>
              <a:t>3</a:t>
            </a:fld>
            <a:endParaRPr lang="en-GB"/>
          </a:p>
        </p:txBody>
      </p:sp>
    </p:spTree>
    <p:extLst>
      <p:ext uri="{BB962C8B-B14F-4D97-AF65-F5344CB8AC3E}">
        <p14:creationId xmlns:p14="http://schemas.microsoft.com/office/powerpoint/2010/main" val="35691454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Asthma is one of the most common non-communicable chronic disease.</a:t>
            </a:r>
          </a:p>
          <a:p>
            <a:r>
              <a:rPr lang="en-GB" dirty="0"/>
              <a:t>This is known to affect children and adults equally.</a:t>
            </a:r>
          </a:p>
          <a:p>
            <a:r>
              <a:rPr lang="en-GB" dirty="0"/>
              <a:t>The report provided by the World Health Organisation (2023) revealed that 262 million people were affected by asthma.</a:t>
            </a:r>
          </a:p>
          <a:p>
            <a:r>
              <a:rPr lang="en-GB" dirty="0"/>
              <a:t>This also led to 455,000 deaths across the globe (Asthma, 2023 ).</a:t>
            </a:r>
          </a:p>
          <a:p>
            <a:r>
              <a:rPr lang="en-GB" dirty="0"/>
              <a:t>Which explains that 1 in every 6 people are suffering from asthma (Asthma, 2023 ).</a:t>
            </a:r>
          </a:p>
        </p:txBody>
      </p:sp>
      <p:sp>
        <p:nvSpPr>
          <p:cNvPr id="4" name="Slide Number Placeholder 3"/>
          <p:cNvSpPr>
            <a:spLocks noGrp="1"/>
          </p:cNvSpPr>
          <p:nvPr>
            <p:ph type="sldNum" sz="quarter" idx="10"/>
          </p:nvPr>
        </p:nvSpPr>
        <p:spPr/>
        <p:txBody>
          <a:bodyPr/>
          <a:lstStyle/>
          <a:p>
            <a:fld id="{27419963-F843-4CD8-9320-1A02455D3A7C}" type="slidenum">
              <a:rPr lang="en-GB" smtClean="0"/>
              <a:t>4</a:t>
            </a:fld>
            <a:endParaRPr lang="en-GB"/>
          </a:p>
        </p:txBody>
      </p:sp>
    </p:spTree>
    <p:extLst>
      <p:ext uri="{BB962C8B-B14F-4D97-AF65-F5344CB8AC3E}">
        <p14:creationId xmlns:p14="http://schemas.microsoft.com/office/powerpoint/2010/main" val="14577492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Shortness of breath- </a:t>
            </a:r>
            <a:r>
              <a:rPr lang="en-US" dirty="0"/>
              <a:t>Chung (2018</a:t>
            </a:r>
            <a:r>
              <a:rPr lang="en-GB" dirty="0"/>
              <a:t>) explains that asthma causes constriction of the respiratory tract thereby increasing mucus production which leads to shortness of breath.</a:t>
            </a:r>
            <a:r>
              <a:rPr lang="en-GB" baseline="0" dirty="0"/>
              <a:t> The individual is seen panting heavily due to a lack of oxygen.</a:t>
            </a:r>
            <a:endParaRPr lang="en-GB" dirty="0"/>
          </a:p>
          <a:p>
            <a:r>
              <a:rPr lang="en-GB" dirty="0"/>
              <a:t>Difficulty in breathing- congested airways leads to difficulty</a:t>
            </a:r>
            <a:r>
              <a:rPr lang="en-GB" baseline="0" dirty="0"/>
              <a:t> in breathing.</a:t>
            </a:r>
            <a:endParaRPr lang="en-GB" dirty="0"/>
          </a:p>
          <a:p>
            <a:r>
              <a:rPr lang="en-GB" dirty="0"/>
              <a:t>Wheezing- the narrowing of the respiratory tract</a:t>
            </a:r>
            <a:r>
              <a:rPr lang="en-GB" baseline="0" dirty="0"/>
              <a:t> leads to the trapping of air which is then expelled through a characteristic wheeze from the airways (</a:t>
            </a:r>
            <a:r>
              <a:rPr lang="en-US" dirty="0"/>
              <a:t>von </a:t>
            </a:r>
            <a:r>
              <a:rPr lang="en-US" dirty="0" err="1"/>
              <a:t>Mutius</a:t>
            </a:r>
            <a:r>
              <a:rPr lang="en-US" dirty="0"/>
              <a:t> and Smits., 2020</a:t>
            </a:r>
            <a:r>
              <a:rPr lang="en-GB" baseline="0" dirty="0"/>
              <a:t>). This is heard through stethoscope.</a:t>
            </a:r>
            <a:endParaRPr lang="en-GB" dirty="0"/>
          </a:p>
          <a:p>
            <a:r>
              <a:rPr lang="en-GB" dirty="0"/>
              <a:t>Difficulty in sleeping- constriction of the airways leads to difficulty in sleeping. </a:t>
            </a:r>
            <a:r>
              <a:rPr lang="en-US" dirty="0"/>
              <a:t>Chung (2018</a:t>
            </a:r>
            <a:r>
              <a:rPr lang="en-GB" dirty="0"/>
              <a:t>) states that the person suffers from lack of oxygen</a:t>
            </a:r>
            <a:r>
              <a:rPr lang="en-GB" baseline="0" dirty="0"/>
              <a:t> while lying down and hence is unable to sleep properly.</a:t>
            </a:r>
            <a:endParaRPr lang="en-GB" dirty="0"/>
          </a:p>
          <a:p>
            <a:endParaRPr lang="en-GB" dirty="0"/>
          </a:p>
        </p:txBody>
      </p:sp>
      <p:sp>
        <p:nvSpPr>
          <p:cNvPr id="4" name="Slide Number Placeholder 3"/>
          <p:cNvSpPr>
            <a:spLocks noGrp="1"/>
          </p:cNvSpPr>
          <p:nvPr>
            <p:ph type="sldNum" sz="quarter" idx="10"/>
          </p:nvPr>
        </p:nvSpPr>
        <p:spPr/>
        <p:txBody>
          <a:bodyPr/>
          <a:lstStyle/>
          <a:p>
            <a:fld id="{27419963-F843-4CD8-9320-1A02455D3A7C}" type="slidenum">
              <a:rPr lang="en-GB" smtClean="0"/>
              <a:t>5</a:t>
            </a:fld>
            <a:endParaRPr lang="en-GB"/>
          </a:p>
        </p:txBody>
      </p:sp>
    </p:spTree>
    <p:extLst>
      <p:ext uri="{BB962C8B-B14F-4D97-AF65-F5344CB8AC3E}">
        <p14:creationId xmlns:p14="http://schemas.microsoft.com/office/powerpoint/2010/main" val="20664168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7419963-F843-4CD8-9320-1A02455D3A7C}" type="slidenum">
              <a:rPr lang="en-GB" smtClean="0"/>
              <a:t>6</a:t>
            </a:fld>
            <a:endParaRPr lang="en-GB"/>
          </a:p>
        </p:txBody>
      </p:sp>
    </p:spTree>
    <p:extLst>
      <p:ext uri="{BB962C8B-B14F-4D97-AF65-F5344CB8AC3E}">
        <p14:creationId xmlns:p14="http://schemas.microsoft.com/office/powerpoint/2010/main" val="35823719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Spirometry</a:t>
            </a:r>
            <a:r>
              <a:rPr lang="en-GB" dirty="0"/>
              <a:t>- this process</a:t>
            </a:r>
            <a:r>
              <a:rPr lang="en-GB" baseline="0" dirty="0"/>
              <a:t> is used majorly to diagnose asthma. The individual is asked to perform the </a:t>
            </a:r>
            <a:r>
              <a:rPr lang="en-GB" baseline="0" dirty="0" err="1"/>
              <a:t>spirometry</a:t>
            </a:r>
            <a:r>
              <a:rPr lang="en-GB" baseline="0" dirty="0"/>
              <a:t> and the lung volume is then noted. </a:t>
            </a:r>
            <a:r>
              <a:rPr lang="en-GB" dirty="0"/>
              <a:t>Durham et al </a:t>
            </a:r>
            <a:r>
              <a:rPr lang="en-GB" baseline="0" dirty="0"/>
              <a:t>(2017) explain that measuring the Forced Expiratory volume for the 1</a:t>
            </a:r>
            <a:r>
              <a:rPr lang="en-GB" baseline="30000" dirty="0"/>
              <a:t>st</a:t>
            </a:r>
            <a:r>
              <a:rPr lang="en-GB" baseline="0" dirty="0"/>
              <a:t> second helps in measuring the status of asthma in people diagnosed with it.</a:t>
            </a:r>
          </a:p>
          <a:p>
            <a:r>
              <a:rPr lang="en-GB" baseline="0" dirty="0"/>
              <a:t>Auscultation- this is done through the stethoscope. The individual’s results indicate a characteristic wheeze during expiration (</a:t>
            </a:r>
            <a:r>
              <a:rPr lang="en-GB" dirty="0"/>
              <a:t>Teach et al., 2015</a:t>
            </a:r>
            <a:r>
              <a:rPr lang="en-GB" baseline="0" dirty="0"/>
              <a:t>).</a:t>
            </a:r>
          </a:p>
          <a:p>
            <a:r>
              <a:rPr lang="en-GB" baseline="0" dirty="0"/>
              <a:t>Physical examination- examination of the skin </a:t>
            </a:r>
            <a:r>
              <a:rPr lang="en-GB" baseline="0" dirty="0" err="1"/>
              <a:t>color</a:t>
            </a:r>
            <a:r>
              <a:rPr lang="en-GB" baseline="0" dirty="0"/>
              <a:t>, breathing pattern, use of accessory muscles in breathing, style and pattern of respiration, and presence of a paradoxical pulse are all suggestive of asthma.</a:t>
            </a:r>
          </a:p>
          <a:p>
            <a:r>
              <a:rPr lang="en-GB" baseline="0" dirty="0"/>
              <a:t>Lung function tests- measuring the lung capacity and volumes helps in understanding the extent of asthma</a:t>
            </a:r>
            <a:endParaRPr lang="en-GB" dirty="0"/>
          </a:p>
        </p:txBody>
      </p:sp>
      <p:sp>
        <p:nvSpPr>
          <p:cNvPr id="4" name="Slide Number Placeholder 3"/>
          <p:cNvSpPr>
            <a:spLocks noGrp="1"/>
          </p:cNvSpPr>
          <p:nvPr>
            <p:ph type="sldNum" sz="quarter" idx="10"/>
          </p:nvPr>
        </p:nvSpPr>
        <p:spPr/>
        <p:txBody>
          <a:bodyPr/>
          <a:lstStyle/>
          <a:p>
            <a:fld id="{27419963-F843-4CD8-9320-1A02455D3A7C}" type="slidenum">
              <a:rPr lang="en-GB" smtClean="0"/>
              <a:t>10</a:t>
            </a:fld>
            <a:endParaRPr lang="en-GB"/>
          </a:p>
        </p:txBody>
      </p:sp>
    </p:spTree>
    <p:extLst>
      <p:ext uri="{BB962C8B-B14F-4D97-AF65-F5344CB8AC3E}">
        <p14:creationId xmlns:p14="http://schemas.microsoft.com/office/powerpoint/2010/main" val="16400768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Avoiding exposure to allergen- preventing an individual from</a:t>
            </a:r>
            <a:r>
              <a:rPr lang="en-GB" baseline="0" dirty="0"/>
              <a:t> a certain allergen that may tend to exacerbate the symptoms of asthma is essential. </a:t>
            </a:r>
            <a:r>
              <a:rPr lang="en-US" dirty="0"/>
              <a:t>Chung (2018</a:t>
            </a:r>
            <a:r>
              <a:rPr lang="en-GB" baseline="0" dirty="0"/>
              <a:t>) explains that it is important that the person notes which allergens are causing issues to them like smoke- cigarettes, furs of pet animals or pollens of certain flowers. Preventing one from exposure to these may help in reducing the number of attacks in a year.</a:t>
            </a:r>
            <a:endParaRPr lang="en-GB" dirty="0"/>
          </a:p>
          <a:p>
            <a:r>
              <a:rPr lang="en-GB" dirty="0"/>
              <a:t>Prescribing medicines to manage symptoms- use of bronchodilators for people having occasional attacks</a:t>
            </a:r>
            <a:r>
              <a:rPr lang="en-GB" baseline="0" dirty="0"/>
              <a:t> and use of inhaler corticosteroids for people having daily exacerbation of symptoms (</a:t>
            </a:r>
            <a:r>
              <a:rPr lang="en-US" dirty="0"/>
              <a:t>von </a:t>
            </a:r>
            <a:r>
              <a:rPr lang="en-US" dirty="0" err="1"/>
              <a:t>Mutius</a:t>
            </a:r>
            <a:r>
              <a:rPr lang="en-US" dirty="0"/>
              <a:t> and Smits., 2020</a:t>
            </a:r>
            <a:r>
              <a:rPr lang="en-GB" baseline="0" dirty="0"/>
              <a:t>).</a:t>
            </a:r>
            <a:endParaRPr lang="en-GB" dirty="0"/>
          </a:p>
          <a:p>
            <a:r>
              <a:rPr lang="en-GB" dirty="0"/>
              <a:t>Lifestyle management- increasing mild physical activity</a:t>
            </a:r>
            <a:r>
              <a:rPr lang="en-GB" baseline="0" dirty="0"/>
              <a:t> like focusing on cardio activities under supervision is important.</a:t>
            </a:r>
            <a:endParaRPr lang="en-GB" dirty="0"/>
          </a:p>
          <a:p>
            <a:r>
              <a:rPr lang="en-GB" dirty="0"/>
              <a:t>Focus on increasing lung volumes and capacities- focus on</a:t>
            </a:r>
            <a:r>
              <a:rPr lang="en-GB" baseline="0" dirty="0"/>
              <a:t> exercises that help in deep breathing. Yoga and meditation are also helpful in reducing exacerbations due to stress.</a:t>
            </a:r>
            <a:endParaRPr lang="en-GB" dirty="0"/>
          </a:p>
          <a:p>
            <a:endParaRPr lang="en-GB" dirty="0"/>
          </a:p>
        </p:txBody>
      </p:sp>
      <p:sp>
        <p:nvSpPr>
          <p:cNvPr id="4" name="Slide Number Placeholder 3"/>
          <p:cNvSpPr>
            <a:spLocks noGrp="1"/>
          </p:cNvSpPr>
          <p:nvPr>
            <p:ph type="sldNum" sz="quarter" idx="10"/>
          </p:nvPr>
        </p:nvSpPr>
        <p:spPr/>
        <p:txBody>
          <a:bodyPr/>
          <a:lstStyle/>
          <a:p>
            <a:fld id="{27419963-F843-4CD8-9320-1A02455D3A7C}" type="slidenum">
              <a:rPr lang="en-GB" smtClean="0"/>
              <a:t>11</a:t>
            </a:fld>
            <a:endParaRPr lang="en-GB"/>
          </a:p>
        </p:txBody>
      </p:sp>
    </p:spTree>
    <p:extLst>
      <p:ext uri="{BB962C8B-B14F-4D97-AF65-F5344CB8AC3E}">
        <p14:creationId xmlns:p14="http://schemas.microsoft.com/office/powerpoint/2010/main" val="7761359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Prevent exposure to allergens- allergens are known to exacerbate the symptoms</a:t>
            </a:r>
            <a:r>
              <a:rPr lang="en-GB" baseline="0" dirty="0"/>
              <a:t> of asthma therefore it is essential that people with known allergies from certain things like- pollen grains, smoke, dust particles, and fur of pet animals remain away from them (</a:t>
            </a:r>
            <a:r>
              <a:rPr lang="en-GB" dirty="0" err="1"/>
              <a:t>Horak</a:t>
            </a:r>
            <a:r>
              <a:rPr lang="en-GB" dirty="0"/>
              <a:t> et al., 2016</a:t>
            </a:r>
            <a:r>
              <a:rPr lang="en-GB" baseline="0" dirty="0"/>
              <a:t>).</a:t>
            </a:r>
            <a:endParaRPr lang="en-GB" dirty="0"/>
          </a:p>
          <a:p>
            <a:r>
              <a:rPr lang="en-GB" dirty="0"/>
              <a:t>Reduce smoking- nicotine in cigarettes and tobacco is also</a:t>
            </a:r>
            <a:r>
              <a:rPr lang="en-GB" baseline="0" dirty="0"/>
              <a:t> known to initiate chemical responses in the bloodstream which eventually leads to bronchoconstriction (</a:t>
            </a:r>
            <a:r>
              <a:rPr lang="en-GB" dirty="0"/>
              <a:t>McCracken et al., 2017</a:t>
            </a:r>
            <a:r>
              <a:rPr lang="en-GB" baseline="0" dirty="0"/>
              <a:t>). Therefore, its use should be reduced or ceased completely.</a:t>
            </a:r>
            <a:endParaRPr lang="en-GB" dirty="0"/>
          </a:p>
          <a:p>
            <a:r>
              <a:rPr lang="en-GB" dirty="0"/>
              <a:t>Reduce exposure to passive smoking- passive smoking is known as the secondary smoke</a:t>
            </a:r>
            <a:r>
              <a:rPr lang="en-GB" baseline="0" dirty="0"/>
              <a:t> of cigarettes inhaled by the person sitting next to a smoker (</a:t>
            </a:r>
            <a:r>
              <a:rPr lang="en-GB" dirty="0"/>
              <a:t>McCracken et al., 2017</a:t>
            </a:r>
            <a:r>
              <a:rPr lang="en-GB" baseline="0" dirty="0"/>
              <a:t>). Exposure to passive smoke is also known to increase the attacks of asthma.</a:t>
            </a:r>
            <a:endParaRPr lang="en-GB" dirty="0"/>
          </a:p>
          <a:p>
            <a:r>
              <a:rPr lang="en-GB" dirty="0"/>
              <a:t>Reduce exposure from pet animals- Durham et al </a:t>
            </a:r>
            <a:r>
              <a:rPr lang="en-GB" baseline="0" dirty="0"/>
              <a:t>(2017</a:t>
            </a:r>
            <a:r>
              <a:rPr lang="en-GB" dirty="0"/>
              <a:t>) explain that people who are allergic to the fur of animals are</a:t>
            </a:r>
            <a:r>
              <a:rPr lang="en-GB" baseline="0" dirty="0"/>
              <a:t> known to remain away from them. This is known to reduce the risk of exacerbations by 10%.</a:t>
            </a:r>
            <a:endParaRPr lang="en-GB" dirty="0"/>
          </a:p>
          <a:p>
            <a:endParaRPr lang="en-GB" dirty="0"/>
          </a:p>
        </p:txBody>
      </p:sp>
      <p:sp>
        <p:nvSpPr>
          <p:cNvPr id="4" name="Slide Number Placeholder 3"/>
          <p:cNvSpPr>
            <a:spLocks noGrp="1"/>
          </p:cNvSpPr>
          <p:nvPr>
            <p:ph type="sldNum" sz="quarter" idx="10"/>
          </p:nvPr>
        </p:nvSpPr>
        <p:spPr/>
        <p:txBody>
          <a:bodyPr/>
          <a:lstStyle/>
          <a:p>
            <a:fld id="{27419963-F843-4CD8-9320-1A02455D3A7C}" type="slidenum">
              <a:rPr lang="en-GB" smtClean="0"/>
              <a:t>12</a:t>
            </a:fld>
            <a:endParaRPr lang="en-GB"/>
          </a:p>
        </p:txBody>
      </p:sp>
    </p:spTree>
    <p:extLst>
      <p:ext uri="{BB962C8B-B14F-4D97-AF65-F5344CB8AC3E}">
        <p14:creationId xmlns:p14="http://schemas.microsoft.com/office/powerpoint/2010/main" val="31425799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Reduce exposure to chemical irritants-</a:t>
            </a:r>
            <a:r>
              <a:rPr lang="en-GB" baseline="0" dirty="0"/>
              <a:t> certain chemical compounds used in perfumes and detergents should be prevented as this may initiate the cascade of symptoms.</a:t>
            </a:r>
            <a:endParaRPr lang="en-GB" dirty="0"/>
          </a:p>
          <a:p>
            <a:r>
              <a:rPr lang="en-GB" dirty="0"/>
              <a:t>Reduce the occurrence of respiratory infections-</a:t>
            </a:r>
            <a:r>
              <a:rPr lang="en-GB" baseline="0" dirty="0"/>
              <a:t> </a:t>
            </a:r>
            <a:r>
              <a:rPr lang="en-GB" dirty="0"/>
              <a:t>Durham et al </a:t>
            </a:r>
            <a:r>
              <a:rPr lang="en-GB" baseline="0" dirty="0"/>
              <a:t>(2017) explain that respiratory tract infections are known to cause asthma attacks. Therefore, preventing respiratory infections should also be taken care of.</a:t>
            </a:r>
            <a:endParaRPr lang="en-GB" dirty="0"/>
          </a:p>
          <a:p>
            <a:r>
              <a:rPr lang="en-GB" dirty="0"/>
              <a:t>Prevent from going to colder places-</a:t>
            </a:r>
            <a:r>
              <a:rPr lang="en-GB" baseline="0" dirty="0"/>
              <a:t> going to colder environments </a:t>
            </a:r>
            <a:r>
              <a:rPr lang="en-GB" dirty="0"/>
              <a:t>may cause influenza etc. Therefore, it is suggestive</a:t>
            </a:r>
            <a:r>
              <a:rPr lang="en-GB" baseline="0" dirty="0"/>
              <a:t> that people diagnosed of asthma avoid going to colder places.</a:t>
            </a:r>
            <a:endParaRPr lang="en-GB" dirty="0"/>
          </a:p>
          <a:p>
            <a:endParaRPr lang="en-GB" dirty="0"/>
          </a:p>
        </p:txBody>
      </p:sp>
      <p:sp>
        <p:nvSpPr>
          <p:cNvPr id="4" name="Slide Number Placeholder 3"/>
          <p:cNvSpPr>
            <a:spLocks noGrp="1"/>
          </p:cNvSpPr>
          <p:nvPr>
            <p:ph type="sldNum" sz="quarter" idx="10"/>
          </p:nvPr>
        </p:nvSpPr>
        <p:spPr/>
        <p:txBody>
          <a:bodyPr/>
          <a:lstStyle/>
          <a:p>
            <a:fld id="{27419963-F843-4CD8-9320-1A02455D3A7C}" type="slidenum">
              <a:rPr lang="en-GB" smtClean="0"/>
              <a:t>13</a:t>
            </a:fld>
            <a:endParaRPr lang="en-GB"/>
          </a:p>
        </p:txBody>
      </p:sp>
    </p:spTree>
    <p:extLst>
      <p:ext uri="{BB962C8B-B14F-4D97-AF65-F5344CB8AC3E}">
        <p14:creationId xmlns:p14="http://schemas.microsoft.com/office/powerpoint/2010/main" val="30248140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7419963-F843-4CD8-9320-1A02455D3A7C}" type="slidenum">
              <a:rPr lang="en-GB" smtClean="0"/>
              <a:t>16</a:t>
            </a:fld>
            <a:endParaRPr lang="en-GB"/>
          </a:p>
        </p:txBody>
      </p:sp>
    </p:spTree>
    <p:extLst>
      <p:ext uri="{BB962C8B-B14F-4D97-AF65-F5344CB8AC3E}">
        <p14:creationId xmlns:p14="http://schemas.microsoft.com/office/powerpoint/2010/main" val="38297727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7419963-F843-4CD8-9320-1A02455D3A7C}" type="slidenum">
              <a:rPr lang="en-GB" smtClean="0"/>
              <a:t>17</a:t>
            </a:fld>
            <a:endParaRPr lang="en-GB"/>
          </a:p>
        </p:txBody>
      </p:sp>
    </p:spTree>
    <p:extLst>
      <p:ext uri="{BB962C8B-B14F-4D97-AF65-F5344CB8AC3E}">
        <p14:creationId xmlns:p14="http://schemas.microsoft.com/office/powerpoint/2010/main" val="29758581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7419963-F843-4CD8-9320-1A02455D3A7C}" type="slidenum">
              <a:rPr lang="en-GB" smtClean="0"/>
              <a:t>18</a:t>
            </a:fld>
            <a:endParaRPr lang="en-GB"/>
          </a:p>
        </p:txBody>
      </p:sp>
    </p:spTree>
    <p:extLst>
      <p:ext uri="{BB962C8B-B14F-4D97-AF65-F5344CB8AC3E}">
        <p14:creationId xmlns:p14="http://schemas.microsoft.com/office/powerpoint/2010/main" val="33343384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9B6C0BC-15D4-4C0A-8F54-8F89A0544089}" type="datetimeFigureOut">
              <a:rPr lang="en-GB" smtClean="0"/>
              <a:t>21/07/2023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8C9081-9808-4965-B21E-1B2682FCD974}" type="slidenum">
              <a:rPr lang="en-GB" smtClean="0"/>
              <a:t>‹#›</a:t>
            </a:fld>
            <a:endParaRPr lang="en-GB"/>
          </a:p>
        </p:txBody>
      </p:sp>
    </p:spTree>
    <p:extLst>
      <p:ext uri="{BB962C8B-B14F-4D97-AF65-F5344CB8AC3E}">
        <p14:creationId xmlns:p14="http://schemas.microsoft.com/office/powerpoint/2010/main" val="28525651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89B6C0BC-15D4-4C0A-8F54-8F89A0544089}" type="datetimeFigureOut">
              <a:rPr lang="en-GB" smtClean="0"/>
              <a:t>21/07/2023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8C9081-9808-4965-B21E-1B2682FCD974}" type="slidenum">
              <a:rPr lang="en-GB" smtClean="0"/>
              <a:t>‹#›</a:t>
            </a:fld>
            <a:endParaRPr lang="en-GB"/>
          </a:p>
        </p:txBody>
      </p:sp>
    </p:spTree>
    <p:extLst>
      <p:ext uri="{BB962C8B-B14F-4D97-AF65-F5344CB8AC3E}">
        <p14:creationId xmlns:p14="http://schemas.microsoft.com/office/powerpoint/2010/main" val="33784163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9B6C0BC-15D4-4C0A-8F54-8F89A0544089}" type="datetimeFigureOut">
              <a:rPr lang="en-GB" smtClean="0"/>
              <a:t>21/07/2023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8C9081-9808-4965-B21E-1B2682FCD974}" type="slidenum">
              <a:rPr lang="en-GB" smtClean="0"/>
              <a:t>‹#›</a:t>
            </a:fld>
            <a:endParaRPr lang="en-GB"/>
          </a:p>
        </p:txBody>
      </p:sp>
    </p:spTree>
    <p:extLst>
      <p:ext uri="{BB962C8B-B14F-4D97-AF65-F5344CB8AC3E}">
        <p14:creationId xmlns:p14="http://schemas.microsoft.com/office/powerpoint/2010/main" val="678229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9B6C0BC-15D4-4C0A-8F54-8F89A0544089}" type="datetimeFigureOut">
              <a:rPr lang="en-GB" smtClean="0"/>
              <a:t>21/07/2023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8C9081-9808-4965-B21E-1B2682FCD974}" type="slidenum">
              <a:rPr lang="en-GB" smtClean="0"/>
              <a:t>‹#›</a:t>
            </a:fld>
            <a:endParaRPr lang="en-GB"/>
          </a:p>
        </p:txBody>
      </p:sp>
    </p:spTree>
    <p:extLst>
      <p:ext uri="{BB962C8B-B14F-4D97-AF65-F5344CB8AC3E}">
        <p14:creationId xmlns:p14="http://schemas.microsoft.com/office/powerpoint/2010/main" val="10194632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9B6C0BC-15D4-4C0A-8F54-8F89A0544089}" type="datetimeFigureOut">
              <a:rPr lang="en-GB" smtClean="0"/>
              <a:t>21/07/2023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18C9081-9808-4965-B21E-1B2682FCD974}" type="slidenum">
              <a:rPr lang="en-GB" smtClean="0"/>
              <a:t>‹#›</a:t>
            </a:fld>
            <a:endParaRPr lang="en-GB"/>
          </a:p>
        </p:txBody>
      </p:sp>
    </p:spTree>
    <p:extLst>
      <p:ext uri="{BB962C8B-B14F-4D97-AF65-F5344CB8AC3E}">
        <p14:creationId xmlns:p14="http://schemas.microsoft.com/office/powerpoint/2010/main" val="20509502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89B6C0BC-15D4-4C0A-8F54-8F89A0544089}" type="datetimeFigureOut">
              <a:rPr lang="en-GB" smtClean="0"/>
              <a:t>21/07/2023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718C9081-9808-4965-B21E-1B2682FCD974}" type="slidenum">
              <a:rPr lang="en-GB" smtClean="0"/>
              <a:t>‹#›</a:t>
            </a:fld>
            <a:endParaRPr lang="en-GB"/>
          </a:p>
        </p:txBody>
      </p:sp>
    </p:spTree>
    <p:extLst>
      <p:ext uri="{BB962C8B-B14F-4D97-AF65-F5344CB8AC3E}">
        <p14:creationId xmlns:p14="http://schemas.microsoft.com/office/powerpoint/2010/main" val="26502776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9B6C0BC-15D4-4C0A-8F54-8F89A0544089}" type="datetimeFigureOut">
              <a:rPr lang="en-GB" smtClean="0"/>
              <a:t>21/07/2023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718C9081-9808-4965-B21E-1B2682FCD974}" type="slidenum">
              <a:rPr lang="en-GB" smtClean="0"/>
              <a:t>‹#›</a:t>
            </a:fld>
            <a:endParaRPr lang="en-GB"/>
          </a:p>
        </p:txBody>
      </p:sp>
    </p:spTree>
    <p:extLst>
      <p:ext uri="{BB962C8B-B14F-4D97-AF65-F5344CB8AC3E}">
        <p14:creationId xmlns:p14="http://schemas.microsoft.com/office/powerpoint/2010/main" val="20117213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89B6C0BC-15D4-4C0A-8F54-8F89A0544089}" type="datetimeFigureOut">
              <a:rPr lang="en-GB" smtClean="0"/>
              <a:t>21/07/2023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718C9081-9808-4965-B21E-1B2682FCD974}" type="slidenum">
              <a:rPr lang="en-GB" smtClean="0"/>
              <a:t>‹#›</a:t>
            </a:fld>
            <a:endParaRPr lang="en-GB"/>
          </a:p>
        </p:txBody>
      </p:sp>
    </p:spTree>
    <p:extLst>
      <p:ext uri="{BB962C8B-B14F-4D97-AF65-F5344CB8AC3E}">
        <p14:creationId xmlns:p14="http://schemas.microsoft.com/office/powerpoint/2010/main" val="25763853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9B6C0BC-15D4-4C0A-8F54-8F89A0544089}" type="datetimeFigureOut">
              <a:rPr lang="en-GB" smtClean="0"/>
              <a:t>21/07/2023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8C9081-9808-4965-B21E-1B2682FCD974}" type="slidenum">
              <a:rPr lang="en-GB" smtClean="0"/>
              <a:t>‹#›</a:t>
            </a:fld>
            <a:endParaRPr lang="en-GB"/>
          </a:p>
        </p:txBody>
      </p:sp>
    </p:spTree>
    <p:extLst>
      <p:ext uri="{BB962C8B-B14F-4D97-AF65-F5344CB8AC3E}">
        <p14:creationId xmlns:p14="http://schemas.microsoft.com/office/powerpoint/2010/main" val="39503280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9B6C0BC-15D4-4C0A-8F54-8F89A0544089}" type="datetimeFigureOut">
              <a:rPr lang="en-GB" smtClean="0"/>
              <a:t>21/07/2023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8C9081-9808-4965-B21E-1B2682FCD974}" type="slidenum">
              <a:rPr lang="en-GB" smtClean="0"/>
              <a:t>‹#›</a:t>
            </a:fld>
            <a:endParaRPr lang="en-GB"/>
          </a:p>
        </p:txBody>
      </p:sp>
    </p:spTree>
    <p:extLst>
      <p:ext uri="{BB962C8B-B14F-4D97-AF65-F5344CB8AC3E}">
        <p14:creationId xmlns:p14="http://schemas.microsoft.com/office/powerpoint/2010/main" val="4019865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9B6C0BC-15D4-4C0A-8F54-8F89A0544089}" type="datetimeFigureOut">
              <a:rPr lang="en-GB" smtClean="0"/>
              <a:t>21/07/2023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8C9081-9808-4965-B21E-1B2682FCD974}" type="slidenum">
              <a:rPr lang="en-GB" smtClean="0"/>
              <a:t>‹#›</a:t>
            </a:fld>
            <a:endParaRPr lang="en-GB"/>
          </a:p>
        </p:txBody>
      </p:sp>
    </p:spTree>
    <p:extLst>
      <p:ext uri="{BB962C8B-B14F-4D97-AF65-F5344CB8AC3E}">
        <p14:creationId xmlns:p14="http://schemas.microsoft.com/office/powerpoint/2010/main" val="10177988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9B6C0BC-15D4-4C0A-8F54-8F89A0544089}" type="datetimeFigureOut">
              <a:rPr lang="en-GB" smtClean="0"/>
              <a:t>21/07/2023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8C9081-9808-4965-B21E-1B2682FCD974}" type="slidenum">
              <a:rPr lang="en-GB" smtClean="0"/>
              <a:t>‹#›</a:t>
            </a:fld>
            <a:endParaRPr lang="en-GB"/>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34407096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9B6C0BC-15D4-4C0A-8F54-8F89A0544089}" type="datetimeFigureOut">
              <a:rPr lang="en-GB" smtClean="0"/>
              <a:t>21/07/2023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8C9081-9808-4965-B21E-1B2682FCD974}" type="slidenum">
              <a:rPr lang="en-GB" smtClean="0"/>
              <a:t>‹#›</a:t>
            </a:fld>
            <a:endParaRPr lang="en-GB"/>
          </a:p>
        </p:txBody>
      </p:sp>
    </p:spTree>
    <p:extLst>
      <p:ext uri="{BB962C8B-B14F-4D97-AF65-F5344CB8AC3E}">
        <p14:creationId xmlns:p14="http://schemas.microsoft.com/office/powerpoint/2010/main" val="40177951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9B6C0BC-15D4-4C0A-8F54-8F89A0544089}" type="datetimeFigureOut">
              <a:rPr lang="en-GB" smtClean="0"/>
              <a:t>21/07/2023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8C9081-9808-4965-B21E-1B2682FCD974}" type="slidenum">
              <a:rPr lang="en-GB" smtClean="0"/>
              <a:t>‹#›</a:t>
            </a:fld>
            <a:endParaRPr lang="en-GB"/>
          </a:p>
        </p:txBody>
      </p:sp>
    </p:spTree>
    <p:extLst>
      <p:ext uri="{BB962C8B-B14F-4D97-AF65-F5344CB8AC3E}">
        <p14:creationId xmlns:p14="http://schemas.microsoft.com/office/powerpoint/2010/main" val="25725890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9B6C0BC-15D4-4C0A-8F54-8F89A0544089}" type="datetimeFigureOut">
              <a:rPr lang="en-GB" smtClean="0"/>
              <a:t>21/07/2023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8C9081-9808-4965-B21E-1B2682FCD974}" type="slidenum">
              <a:rPr lang="en-GB" smtClean="0"/>
              <a:t>‹#›</a:t>
            </a:fld>
            <a:endParaRPr lang="en-GB"/>
          </a:p>
        </p:txBody>
      </p:sp>
    </p:spTree>
    <p:extLst>
      <p:ext uri="{BB962C8B-B14F-4D97-AF65-F5344CB8AC3E}">
        <p14:creationId xmlns:p14="http://schemas.microsoft.com/office/powerpoint/2010/main" val="24008103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B6C0BC-15D4-4C0A-8F54-8F89A0544089}" type="datetimeFigureOut">
              <a:rPr lang="en-GB" smtClean="0"/>
              <a:t>21/07/2023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8C9081-9808-4965-B21E-1B2682FCD974}" type="slidenum">
              <a:rPr lang="en-GB" smtClean="0"/>
              <a:t>‹#›</a:t>
            </a:fld>
            <a:endParaRPr lang="en-GB"/>
          </a:p>
        </p:txBody>
      </p:sp>
    </p:spTree>
    <p:extLst>
      <p:ext uri="{BB962C8B-B14F-4D97-AF65-F5344CB8AC3E}">
        <p14:creationId xmlns:p14="http://schemas.microsoft.com/office/powerpoint/2010/main" val="23020224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B6C0BC-15D4-4C0A-8F54-8F89A0544089}" type="datetimeFigureOut">
              <a:rPr lang="en-GB" smtClean="0"/>
              <a:t>21/07/2023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8C9081-9808-4965-B21E-1B2682FCD974}" type="slidenum">
              <a:rPr lang="en-GB" smtClean="0"/>
              <a:t>‹#›</a:t>
            </a:fld>
            <a:endParaRPr lang="en-GB"/>
          </a:p>
        </p:txBody>
      </p:sp>
    </p:spTree>
    <p:extLst>
      <p:ext uri="{BB962C8B-B14F-4D97-AF65-F5344CB8AC3E}">
        <p14:creationId xmlns:p14="http://schemas.microsoft.com/office/powerpoint/2010/main" val="22670247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9B6C0BC-15D4-4C0A-8F54-8F89A0544089}" type="datetimeFigureOut">
              <a:rPr lang="en-GB" smtClean="0"/>
              <a:t>21/07/2023</a:t>
            </a:fld>
            <a:endParaRPr lang="en-GB"/>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718C9081-9808-4965-B21E-1B2682FCD974}" type="slidenum">
              <a:rPr lang="en-GB" smtClean="0"/>
              <a:t>‹#›</a:t>
            </a:fld>
            <a:endParaRPr lang="en-GB"/>
          </a:p>
        </p:txBody>
      </p:sp>
    </p:spTree>
    <p:extLst>
      <p:ext uri="{BB962C8B-B14F-4D97-AF65-F5344CB8AC3E}">
        <p14:creationId xmlns:p14="http://schemas.microsoft.com/office/powerpoint/2010/main" val="99087174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6.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7.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8.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7.mp4"/><Relationship Id="rId1" Type="http://schemas.microsoft.com/office/2007/relationships/media" Target="../media/media7.mp4"/><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9.mp4"/><Relationship Id="rId1" Type="http://schemas.microsoft.com/office/2007/relationships/media" Target="../media/media9.mp4"/><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4.png"/><Relationship Id="rId2" Type="http://schemas.openxmlformats.org/officeDocument/2006/relationships/video" Target="../media/media10.mp4"/><Relationship Id="rId1" Type="http://schemas.microsoft.com/office/2007/relationships/media" Target="../media/media10.mp4"/><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notesSlide" Target="../notesSlides/notesSlide7.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1.mp4"/><Relationship Id="rId1" Type="http://schemas.microsoft.com/office/2007/relationships/media" Target="../media/media11.mp4"/><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notesSlide" Target="../notesSlides/notesSlide8.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2.mp4"/><Relationship Id="rId1" Type="http://schemas.microsoft.com/office/2007/relationships/media" Target="../media/media12.mp4"/><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notesSlide" Target="../notesSlides/notesSlide9.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3.mp4"/><Relationship Id="rId1" Type="http://schemas.microsoft.com/office/2007/relationships/media" Target="../media/media13.mp4"/><Relationship Id="rId5" Type="http://schemas.openxmlformats.org/officeDocument/2006/relationships/image" Target="../media/image19.png"/><Relationship Id="rId4" Type="http://schemas.openxmlformats.org/officeDocument/2006/relationships/notesSlide" Target="../notesSlides/notesSlide10.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4.mp4"/><Relationship Id="rId1" Type="http://schemas.microsoft.com/office/2007/relationships/media" Target="../media/media14.mp4"/><Relationship Id="rId4" Type="http://schemas.openxmlformats.org/officeDocument/2006/relationships/image" Target="../media/image20.png"/></Relationships>
</file>

<file path=ppt/slides/_rels/slide15.xml.rels><?xml version="1.0" encoding="UTF-8" standalone="yes"?>
<Relationships xmlns="http://schemas.openxmlformats.org/package/2006/relationships"><Relationship Id="rId2" Type="http://schemas.openxmlformats.org/officeDocument/2006/relationships/hyperlink" Target="https://www.who.int/news-room/fact-sheets/detail/asthma"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Asthma: </a:t>
            </a:r>
            <a:r>
              <a:rPr lang="en-GB" sz="4400" dirty="0"/>
              <a:t>Symptoms, treatment, campaign, and prevention</a:t>
            </a:r>
          </a:p>
        </p:txBody>
      </p:sp>
      <p:sp>
        <p:nvSpPr>
          <p:cNvPr id="3" name="Subtitle 2"/>
          <p:cNvSpPr>
            <a:spLocks noGrp="1"/>
          </p:cNvSpPr>
          <p:nvPr>
            <p:ph type="subTitle" idx="1"/>
          </p:nvPr>
        </p:nvSpPr>
        <p:spPr/>
        <p:txBody>
          <a:bodyPr/>
          <a:lstStyle/>
          <a:p>
            <a:r>
              <a:rPr lang="en-GB" dirty="0"/>
              <a:t>Anita-Carmina Polyak 1904921</a:t>
            </a:r>
          </a:p>
        </p:txBody>
      </p:sp>
      <p:pic>
        <p:nvPicPr>
          <p:cNvPr id="6" name="Video 5">
            <a:hlinkClick r:id="" action="ppaction://media"/>
            <a:extLst>
              <a:ext uri="{FF2B5EF4-FFF2-40B4-BE49-F238E27FC236}">
                <a16:creationId xmlns:a16="http://schemas.microsoft.com/office/drawing/2014/main" id="{1CFF18B3-1A63-30B4-7D3B-AEB5DCCDBD3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903128444"/>
      </p:ext>
    </p:extLst>
  </p:cSld>
  <p:clrMapOvr>
    <a:masterClrMapping/>
  </p:clrMapOvr>
  <mc:AlternateContent xmlns:mc="http://schemas.openxmlformats.org/markup-compatibility/2006" xmlns:p14="http://schemas.microsoft.com/office/powerpoint/2010/main">
    <mc:Choice Requires="p14">
      <p:transition spd="slow" p14:dur="2000" advTm="17066"/>
    </mc:Choice>
    <mc:Fallback xmlns="">
      <p:transition spd="slow" advTm="170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 </a:t>
            </a:r>
          </a:p>
        </p:txBody>
      </p:sp>
      <p:sp>
        <p:nvSpPr>
          <p:cNvPr id="3" name="Content Placeholder 2"/>
          <p:cNvSpPr>
            <a:spLocks noGrp="1"/>
          </p:cNvSpPr>
          <p:nvPr>
            <p:ph idx="1"/>
          </p:nvPr>
        </p:nvSpPr>
        <p:spPr/>
        <p:txBody>
          <a:bodyPr>
            <a:normAutofit/>
          </a:bodyPr>
          <a:lstStyle/>
          <a:p>
            <a:r>
              <a:rPr lang="en-GB" dirty="0"/>
              <a:t>Asthma is considered to be among one of the most common chronic conditions within the UK.</a:t>
            </a:r>
          </a:p>
          <a:p>
            <a:r>
              <a:rPr lang="en-GB" dirty="0"/>
              <a:t>Hence, it is essential to understand it in adequate depth.</a:t>
            </a:r>
          </a:p>
          <a:p>
            <a:r>
              <a:rPr lang="en-GB" dirty="0"/>
              <a:t>The presentation will focus on addressing the signs and symptoms of asthma.</a:t>
            </a:r>
          </a:p>
          <a:p>
            <a:r>
              <a:rPr lang="en-GB" dirty="0"/>
              <a:t>Moreover, its diagnosis, treatment, and prevention plans will also be discussed in detail.</a:t>
            </a:r>
          </a:p>
          <a:p>
            <a:r>
              <a:rPr lang="en-GB" dirty="0"/>
              <a:t>The presentation will also debate a campaign to raise awareness about the disease</a:t>
            </a:r>
          </a:p>
        </p:txBody>
      </p:sp>
      <p:pic>
        <p:nvPicPr>
          <p:cNvPr id="11" name="Video 10">
            <a:hlinkClick r:id="" action="ppaction://media"/>
            <a:extLst>
              <a:ext uri="{FF2B5EF4-FFF2-40B4-BE49-F238E27FC236}">
                <a16:creationId xmlns:a16="http://schemas.microsoft.com/office/drawing/2014/main" id="{4040E221-1C4B-4FA9-C3EC-843A0218798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289521002"/>
      </p:ext>
    </p:extLst>
  </p:cSld>
  <p:clrMapOvr>
    <a:masterClrMapping/>
  </p:clrMapOvr>
  <mc:AlternateContent xmlns:mc="http://schemas.openxmlformats.org/markup-compatibility/2006" xmlns:p14="http://schemas.microsoft.com/office/powerpoint/2010/main">
    <mc:Choice Requires="p14">
      <p:transition spd="slow" p14:dur="2000" advTm="37826"/>
    </mc:Choice>
    <mc:Fallback xmlns="">
      <p:transition spd="slow" advTm="378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About asthma</a:t>
            </a:r>
          </a:p>
        </p:txBody>
      </p:sp>
      <p:sp>
        <p:nvSpPr>
          <p:cNvPr id="3" name="Content Placeholder 2"/>
          <p:cNvSpPr>
            <a:spLocks noGrp="1"/>
          </p:cNvSpPr>
          <p:nvPr>
            <p:ph idx="1"/>
          </p:nvPr>
        </p:nvSpPr>
        <p:spPr>
          <a:xfrm>
            <a:off x="457200" y="1600200"/>
            <a:ext cx="4724400" cy="5029200"/>
          </a:xfrm>
        </p:spPr>
        <p:txBody>
          <a:bodyPr>
            <a:normAutofit/>
          </a:bodyPr>
          <a:lstStyle/>
          <a:p>
            <a:r>
              <a:rPr lang="en-GB" dirty="0"/>
              <a:t>Asthma is a chronic respiratory condition</a:t>
            </a:r>
          </a:p>
          <a:p>
            <a:r>
              <a:rPr lang="en-GB" dirty="0"/>
              <a:t>This is caused due to excessive narrowing of the airways (</a:t>
            </a:r>
            <a:r>
              <a:rPr lang="en-US" dirty="0"/>
              <a:t>Beasley et al., 2015</a:t>
            </a:r>
            <a:r>
              <a:rPr lang="en-GB" dirty="0"/>
              <a:t>).</a:t>
            </a:r>
          </a:p>
          <a:p>
            <a:r>
              <a:rPr lang="en-GB" dirty="0"/>
              <a:t>Narrowed airways lead to bronchoconstriction.</a:t>
            </a:r>
          </a:p>
          <a:p>
            <a:r>
              <a:rPr lang="en-GB" dirty="0"/>
              <a:t>This makes breathing difficult and causes a characteristic wheeze which is heard through </a:t>
            </a:r>
            <a:r>
              <a:rPr lang="en-GB" dirty="0" err="1"/>
              <a:t>sthethoscope</a:t>
            </a:r>
            <a:r>
              <a:rPr lang="en-GB" dirty="0"/>
              <a:t> (</a:t>
            </a:r>
            <a:r>
              <a:rPr lang="en-US" dirty="0"/>
              <a:t>Castillo et al., 2017</a:t>
            </a:r>
            <a:r>
              <a:rPr lang="en-GB" dirty="0"/>
              <a:t>).</a:t>
            </a:r>
          </a:p>
        </p:txBody>
      </p:sp>
      <p:pic>
        <p:nvPicPr>
          <p:cNvPr id="102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85472" y="1524000"/>
            <a:ext cx="4158528" cy="44195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9" name="Video 18">
            <a:hlinkClick r:id="" action="ppaction://media"/>
            <a:extLst>
              <a:ext uri="{FF2B5EF4-FFF2-40B4-BE49-F238E27FC236}">
                <a16:creationId xmlns:a16="http://schemas.microsoft.com/office/drawing/2014/main" id="{A128A0F6-FC8B-50D8-1127-BE50F863844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032057750"/>
      </p:ext>
    </p:extLst>
  </p:cSld>
  <p:clrMapOvr>
    <a:masterClrMapping/>
  </p:clrMapOvr>
  <mc:AlternateContent xmlns:mc="http://schemas.openxmlformats.org/markup-compatibility/2006" xmlns:p14="http://schemas.microsoft.com/office/powerpoint/2010/main">
    <mc:Choice Requires="p14">
      <p:transition spd="slow" p14:dur="2000" advTm="28054"/>
    </mc:Choice>
    <mc:Fallback xmlns="">
      <p:transition spd="slow" advTm="280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9"/>
                </p:tgtEl>
              </p:cMediaNode>
            </p:video>
            <p:seq concurrent="1" nextAc="seek">
              <p:cTn id="8" restart="whenNotActive" fill="hold" evtFilter="cancelBubble" nodeType="interactiveSeq">
                <p:stCondLst>
                  <p:cond evt="onClick" delay="0">
                    <p:tgtEl>
                      <p:spTgt spid="1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9"/>
                                        </p:tgtEl>
                                      </p:cBhvr>
                                    </p:cmd>
                                  </p:childTnLst>
                                </p:cTn>
                              </p:par>
                            </p:childTnLst>
                          </p:cTn>
                        </p:par>
                      </p:childTnLst>
                    </p:cTn>
                  </p:par>
                </p:childTnLst>
              </p:cTn>
              <p:nextCondLst>
                <p:cond evt="onClick" delay="0">
                  <p:tgtEl>
                    <p:spTgt spid="19"/>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Incidence of asthma</a:t>
            </a:r>
          </a:p>
        </p:txBody>
      </p:sp>
      <p:sp>
        <p:nvSpPr>
          <p:cNvPr id="3" name="Content Placeholder 2"/>
          <p:cNvSpPr>
            <a:spLocks noGrp="1"/>
          </p:cNvSpPr>
          <p:nvPr>
            <p:ph idx="1"/>
          </p:nvPr>
        </p:nvSpPr>
        <p:spPr/>
        <p:txBody>
          <a:bodyPr>
            <a:normAutofit/>
          </a:bodyPr>
          <a:lstStyle/>
          <a:p>
            <a:r>
              <a:rPr lang="en-GB" dirty="0"/>
              <a:t>Asthma is one of the most common non-communicable chronic disease.</a:t>
            </a:r>
          </a:p>
          <a:p>
            <a:r>
              <a:rPr lang="en-GB" dirty="0"/>
              <a:t>This is known to affect children and adults equally.</a:t>
            </a:r>
          </a:p>
          <a:p>
            <a:r>
              <a:rPr lang="en-GB" dirty="0"/>
              <a:t>The report provided by the World Health Organisation (2023) revealed that 262 million people were affected by asthma.</a:t>
            </a:r>
          </a:p>
          <a:p>
            <a:r>
              <a:rPr lang="en-GB" dirty="0"/>
              <a:t>This also led to 455,000 deaths across the globe (Asthma, 2023 ).</a:t>
            </a:r>
          </a:p>
          <a:p>
            <a:r>
              <a:rPr lang="en-GB" dirty="0"/>
              <a:t>Which explains that 1 in every 6 people are suffering from asthma (Asthma, 2023 ).</a:t>
            </a:r>
          </a:p>
        </p:txBody>
      </p:sp>
      <p:pic>
        <p:nvPicPr>
          <p:cNvPr id="14" name="Video 13">
            <a:hlinkClick r:id="" action="ppaction://media"/>
            <a:extLst>
              <a:ext uri="{FF2B5EF4-FFF2-40B4-BE49-F238E27FC236}">
                <a16:creationId xmlns:a16="http://schemas.microsoft.com/office/drawing/2014/main" id="{36698625-4ABB-6672-1B7F-3D0117ADD92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098124317"/>
      </p:ext>
    </p:extLst>
  </p:cSld>
  <p:clrMapOvr>
    <a:masterClrMapping/>
  </p:clrMapOvr>
  <mc:AlternateContent xmlns:mc="http://schemas.openxmlformats.org/markup-compatibility/2006" xmlns:p14="http://schemas.microsoft.com/office/powerpoint/2010/main">
    <mc:Choice Requires="p14">
      <p:transition spd="slow" p14:dur="2000" advTm="42800"/>
    </mc:Choice>
    <mc:Fallback xmlns="">
      <p:transition spd="slow" advTm="428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4"/>
                </p:tgtEl>
              </p:cMediaNode>
            </p:video>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Symptoms of asthma</a:t>
            </a:r>
          </a:p>
        </p:txBody>
      </p:sp>
      <p:sp>
        <p:nvSpPr>
          <p:cNvPr id="3" name="Content Placeholder 2"/>
          <p:cNvSpPr>
            <a:spLocks noGrp="1"/>
          </p:cNvSpPr>
          <p:nvPr>
            <p:ph idx="1"/>
          </p:nvPr>
        </p:nvSpPr>
        <p:spPr/>
        <p:txBody>
          <a:bodyPr>
            <a:normAutofit/>
          </a:bodyPr>
          <a:lstStyle/>
          <a:p>
            <a:r>
              <a:rPr lang="en-GB" sz="2400" dirty="0"/>
              <a:t>Symptoms of asthma include:</a:t>
            </a:r>
          </a:p>
          <a:p>
            <a:r>
              <a:rPr lang="en-GB" sz="2400" dirty="0"/>
              <a:t>Shortness of breath</a:t>
            </a:r>
          </a:p>
          <a:p>
            <a:r>
              <a:rPr lang="en-GB" sz="2400" dirty="0"/>
              <a:t>Difficulty in breathing</a:t>
            </a:r>
          </a:p>
          <a:p>
            <a:r>
              <a:rPr lang="en-GB" sz="2400" dirty="0"/>
              <a:t>Wheeze heard while expiration</a:t>
            </a:r>
          </a:p>
          <a:p>
            <a:r>
              <a:rPr lang="en-GB" sz="2400" dirty="0"/>
              <a:t>Tightness in chest or pain in the chest (occasionally)</a:t>
            </a:r>
          </a:p>
          <a:p>
            <a:r>
              <a:rPr lang="en-GB" sz="2400" dirty="0"/>
              <a:t>Difficulty in sleeping at night</a:t>
            </a:r>
          </a:p>
          <a:p>
            <a:r>
              <a:rPr lang="en-GB" sz="2400" dirty="0"/>
              <a:t>Exacerbation of symptoms during respiratory infections like flu etc (</a:t>
            </a:r>
            <a:r>
              <a:rPr lang="en-US" sz="2400" dirty="0"/>
              <a:t>Castillo et al., 2017</a:t>
            </a:r>
            <a:r>
              <a:rPr lang="en-GB" sz="2400" dirty="0"/>
              <a:t>).</a:t>
            </a:r>
          </a:p>
        </p:txBody>
      </p:sp>
      <p:pic>
        <p:nvPicPr>
          <p:cNvPr id="15" name="Video 14">
            <a:hlinkClick r:id="" action="ppaction://media"/>
            <a:extLst>
              <a:ext uri="{FF2B5EF4-FFF2-40B4-BE49-F238E27FC236}">
                <a16:creationId xmlns:a16="http://schemas.microsoft.com/office/drawing/2014/main" id="{CB30246F-B523-E5B8-F029-8C13FEFC175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35869408"/>
      </p:ext>
    </p:extLst>
  </p:cSld>
  <p:clrMapOvr>
    <a:masterClrMapping/>
  </p:clrMapOvr>
  <mc:AlternateContent xmlns:mc="http://schemas.openxmlformats.org/markup-compatibility/2006" xmlns:p14="http://schemas.microsoft.com/office/powerpoint/2010/main">
    <mc:Choice Requires="p14">
      <p:transition spd="slow" p14:dur="2000" advTm="24056"/>
    </mc:Choice>
    <mc:Fallback xmlns="">
      <p:transition spd="slow" advTm="240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5"/>
                </p:tgtEl>
              </p:cMediaNode>
            </p:video>
            <p:seq concurrent="1" nextAc="seek">
              <p:cTn id="8" restart="whenNotActive" fill="hold" evtFilter="cancelBubble" nodeType="interactiveSeq">
                <p:stCondLst>
                  <p:cond evt="onClick" delay="0">
                    <p:tgtEl>
                      <p:spTgt spid="1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5"/>
                                        </p:tgtEl>
                                      </p:cBhvr>
                                    </p:cmd>
                                  </p:childTnLst>
                                </p:cTn>
                              </p:par>
                            </p:childTnLst>
                          </p:cTn>
                        </p:par>
                      </p:childTnLst>
                    </p:cTn>
                  </p:par>
                </p:childTnLst>
              </p:cTn>
              <p:nextCondLst>
                <p:cond evt="onClick" delay="0">
                  <p:tgtEl>
                    <p:spTgt spid="15"/>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07EF58-50E7-8DDD-9DFE-7DB0E5C78375}"/>
              </a:ext>
            </a:extLst>
          </p:cNvPr>
          <p:cNvSpPr>
            <a:spLocks noGrp="1"/>
          </p:cNvSpPr>
          <p:nvPr>
            <p:ph type="title"/>
          </p:nvPr>
        </p:nvSpPr>
        <p:spPr/>
        <p:txBody>
          <a:bodyPr/>
          <a:lstStyle/>
          <a:p>
            <a:r>
              <a:rPr lang="en-GB" dirty="0"/>
              <a:t>Need of health promotion</a:t>
            </a:r>
          </a:p>
        </p:txBody>
      </p:sp>
      <p:sp>
        <p:nvSpPr>
          <p:cNvPr id="3" name="Content Placeholder 2">
            <a:extLst>
              <a:ext uri="{FF2B5EF4-FFF2-40B4-BE49-F238E27FC236}">
                <a16:creationId xmlns:a16="http://schemas.microsoft.com/office/drawing/2014/main" id="{9A5A878B-36FB-7D95-3913-945BC6FF4AB0}"/>
              </a:ext>
            </a:extLst>
          </p:cNvPr>
          <p:cNvSpPr>
            <a:spLocks noGrp="1"/>
          </p:cNvSpPr>
          <p:nvPr>
            <p:ph idx="1"/>
          </p:nvPr>
        </p:nvSpPr>
        <p:spPr/>
        <p:txBody>
          <a:bodyPr/>
          <a:lstStyle/>
          <a:p>
            <a:r>
              <a:rPr lang="en-GB" dirty="0"/>
              <a:t>Lewis et al.,(2017) explain that despite the fact that 1 in 6 people are diagnosed with asthma, many people are unaware of the condition.</a:t>
            </a:r>
          </a:p>
          <a:p>
            <a:r>
              <a:rPr lang="en-GB" dirty="0"/>
              <a:t>Therefore, it is essential to conduct certain health promotion events that aim of educating people and raising awareness about the disease (</a:t>
            </a:r>
            <a:r>
              <a:rPr lang="en-GB" dirty="0" err="1"/>
              <a:t>Swieczkowski</a:t>
            </a:r>
            <a:r>
              <a:rPr lang="en-GB" dirty="0"/>
              <a:t> et al.,2016)</a:t>
            </a:r>
          </a:p>
          <a:p>
            <a:pPr marL="0" indent="0">
              <a:buNone/>
            </a:pPr>
            <a:endParaRPr lang="en-GB" dirty="0"/>
          </a:p>
          <a:p>
            <a:endParaRPr lang="en-GB" dirty="0"/>
          </a:p>
        </p:txBody>
      </p:sp>
      <p:pic>
        <p:nvPicPr>
          <p:cNvPr id="14" name="Video 13">
            <a:hlinkClick r:id="" action="ppaction://media"/>
            <a:extLst>
              <a:ext uri="{FF2B5EF4-FFF2-40B4-BE49-F238E27FC236}">
                <a16:creationId xmlns:a16="http://schemas.microsoft.com/office/drawing/2014/main" id="{1BCD0C6D-39BA-FCA3-2A09-2E758B18FF7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801477663"/>
      </p:ext>
    </p:extLst>
  </p:cSld>
  <p:clrMapOvr>
    <a:masterClrMapping/>
  </p:clrMapOvr>
  <mc:AlternateContent xmlns:mc="http://schemas.openxmlformats.org/markup-compatibility/2006" xmlns:p14="http://schemas.microsoft.com/office/powerpoint/2010/main">
    <mc:Choice Requires="p14">
      <p:transition spd="slow" p14:dur="2000" advTm="20507"/>
    </mc:Choice>
    <mc:Fallback xmlns="">
      <p:transition spd="slow" advTm="205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4"/>
                </p:tgtEl>
              </p:cMediaNode>
            </p:video>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5E5BB-C6A4-E043-35E9-BF486C4DF80C}"/>
              </a:ext>
            </a:extLst>
          </p:cNvPr>
          <p:cNvSpPr>
            <a:spLocks noGrp="1"/>
          </p:cNvSpPr>
          <p:nvPr>
            <p:ph type="title"/>
          </p:nvPr>
        </p:nvSpPr>
        <p:spPr/>
        <p:txBody>
          <a:bodyPr/>
          <a:lstStyle/>
          <a:p>
            <a:r>
              <a:rPr lang="en-GB" dirty="0"/>
              <a:t>About “</a:t>
            </a:r>
            <a:r>
              <a:rPr lang="en-GB" dirty="0" err="1"/>
              <a:t>AskAboutAsthma</a:t>
            </a:r>
            <a:r>
              <a:rPr lang="en-GB" dirty="0"/>
              <a:t>” campaign</a:t>
            </a:r>
          </a:p>
        </p:txBody>
      </p:sp>
      <p:sp>
        <p:nvSpPr>
          <p:cNvPr id="3" name="Content Placeholder 2">
            <a:extLst>
              <a:ext uri="{FF2B5EF4-FFF2-40B4-BE49-F238E27FC236}">
                <a16:creationId xmlns:a16="http://schemas.microsoft.com/office/drawing/2014/main" id="{EFD2DBB2-8A5E-B666-4ACA-A1936C5777CD}"/>
              </a:ext>
            </a:extLst>
          </p:cNvPr>
          <p:cNvSpPr>
            <a:spLocks noGrp="1"/>
          </p:cNvSpPr>
          <p:nvPr>
            <p:ph idx="1"/>
          </p:nvPr>
        </p:nvSpPr>
        <p:spPr/>
        <p:txBody>
          <a:bodyPr/>
          <a:lstStyle/>
          <a:p>
            <a:r>
              <a:rPr lang="en-GB" dirty="0"/>
              <a:t>Initiated by the government of the </a:t>
            </a:r>
            <a:r>
              <a:rPr lang="en-GB" dirty="0" err="1"/>
              <a:t>Uk</a:t>
            </a:r>
            <a:endParaRPr lang="en-GB" dirty="0"/>
          </a:p>
          <a:p>
            <a:r>
              <a:rPr lang="en-GB" dirty="0"/>
              <a:t>Started from 3 Oct to 10 Oct for a week</a:t>
            </a:r>
          </a:p>
          <a:p>
            <a:r>
              <a:rPr lang="en-GB" dirty="0"/>
              <a:t>The nurse from EPUT communicated with people at Southend Victoria Shopping Centre and examined local people with peak flow spirometry to diagnose others with asthma(Ask about asthma campaign launches with simple steps to manage your child asthma, 2023)</a:t>
            </a:r>
          </a:p>
        </p:txBody>
      </p:sp>
      <p:pic>
        <p:nvPicPr>
          <p:cNvPr id="8" name="Video 7">
            <a:hlinkClick r:id="" action="ppaction://media"/>
            <a:extLst>
              <a:ext uri="{FF2B5EF4-FFF2-40B4-BE49-F238E27FC236}">
                <a16:creationId xmlns:a16="http://schemas.microsoft.com/office/drawing/2014/main" id="{AB0F70EC-1D02-07C9-E4B8-100582387C7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721487270"/>
      </p:ext>
    </p:extLst>
  </p:cSld>
  <p:clrMapOvr>
    <a:masterClrMapping/>
  </p:clrMapOvr>
  <mc:AlternateContent xmlns:mc="http://schemas.openxmlformats.org/markup-compatibility/2006" xmlns:p14="http://schemas.microsoft.com/office/powerpoint/2010/main">
    <mc:Choice Requires="p14">
      <p:transition spd="slow" p14:dur="2000" advTm="65960"/>
    </mc:Choice>
    <mc:Fallback xmlns="">
      <p:transition spd="slow" advTm="659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BD0D0-D3B3-14CC-DA8E-19054C53C89B}"/>
              </a:ext>
            </a:extLst>
          </p:cNvPr>
          <p:cNvSpPr>
            <a:spLocks noGrp="1"/>
          </p:cNvSpPr>
          <p:nvPr>
            <p:ph type="title"/>
          </p:nvPr>
        </p:nvSpPr>
        <p:spPr/>
        <p:txBody>
          <a:bodyPr/>
          <a:lstStyle/>
          <a:p>
            <a:r>
              <a:rPr lang="en-GB" dirty="0"/>
              <a:t>About “</a:t>
            </a:r>
            <a:r>
              <a:rPr lang="en-GB" dirty="0" err="1"/>
              <a:t>AskAboutAsthma</a:t>
            </a:r>
            <a:r>
              <a:rPr lang="en-GB" dirty="0"/>
              <a:t>” campaign</a:t>
            </a:r>
          </a:p>
        </p:txBody>
      </p:sp>
      <p:sp>
        <p:nvSpPr>
          <p:cNvPr id="3" name="Content Placeholder 2">
            <a:extLst>
              <a:ext uri="{FF2B5EF4-FFF2-40B4-BE49-F238E27FC236}">
                <a16:creationId xmlns:a16="http://schemas.microsoft.com/office/drawing/2014/main" id="{7A568D14-096C-5CAF-890E-30DB86D63821}"/>
              </a:ext>
            </a:extLst>
          </p:cNvPr>
          <p:cNvSpPr>
            <a:spLocks noGrp="1"/>
          </p:cNvSpPr>
          <p:nvPr>
            <p:ph idx="1"/>
          </p:nvPr>
        </p:nvSpPr>
        <p:spPr/>
        <p:txBody>
          <a:bodyPr/>
          <a:lstStyle/>
          <a:p>
            <a:pPr marL="0" indent="0">
              <a:buNone/>
            </a:pPr>
            <a:r>
              <a:rPr lang="en-GB" dirty="0"/>
              <a:t>The campaign was divided into four simple steps such as:</a:t>
            </a:r>
          </a:p>
          <a:p>
            <a:r>
              <a:rPr lang="en-GB" dirty="0"/>
              <a:t> Obtaining an asthma plan,</a:t>
            </a:r>
          </a:p>
          <a:p>
            <a:r>
              <a:rPr lang="en-GB" dirty="0"/>
              <a:t>Understanding the correct use of inhalers</a:t>
            </a:r>
          </a:p>
          <a:p>
            <a:r>
              <a:rPr lang="en-GB" dirty="0"/>
              <a:t>Asthma review</a:t>
            </a:r>
          </a:p>
          <a:p>
            <a:r>
              <a:rPr lang="en-GB" dirty="0"/>
              <a:t>Air Pollution and its Impact on respiratory health</a:t>
            </a:r>
          </a:p>
          <a:p>
            <a:endParaRPr lang="en-GB" dirty="0"/>
          </a:p>
          <a:p>
            <a:endParaRPr lang="en-GB" dirty="0"/>
          </a:p>
        </p:txBody>
      </p:sp>
      <p:pic>
        <p:nvPicPr>
          <p:cNvPr id="8" name="Video 7">
            <a:hlinkClick r:id="" action="ppaction://media"/>
            <a:extLst>
              <a:ext uri="{FF2B5EF4-FFF2-40B4-BE49-F238E27FC236}">
                <a16:creationId xmlns:a16="http://schemas.microsoft.com/office/drawing/2014/main" id="{9A972477-AFFD-A7A3-AEC2-542E8D89111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860604638"/>
      </p:ext>
    </p:extLst>
  </p:cSld>
  <p:clrMapOvr>
    <a:masterClrMapping/>
  </p:clrMapOvr>
  <mc:AlternateContent xmlns:mc="http://schemas.openxmlformats.org/markup-compatibility/2006" xmlns:p14="http://schemas.microsoft.com/office/powerpoint/2010/main">
    <mc:Choice Requires="p14">
      <p:transition spd="slow" p14:dur="2000" advTm="79761"/>
    </mc:Choice>
    <mc:Fallback xmlns="">
      <p:transition spd="slow" advTm="797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D04C6-F66C-E890-2047-E9ED284074F3}"/>
              </a:ext>
            </a:extLst>
          </p:cNvPr>
          <p:cNvSpPr>
            <a:spLocks noGrp="1"/>
          </p:cNvSpPr>
          <p:nvPr>
            <p:ph type="title"/>
          </p:nvPr>
        </p:nvSpPr>
        <p:spPr/>
        <p:txBody>
          <a:bodyPr/>
          <a:lstStyle/>
          <a:p>
            <a:r>
              <a:rPr lang="en-GB" dirty="0"/>
              <a:t>Critical Analysis of the Campaign</a:t>
            </a:r>
          </a:p>
        </p:txBody>
      </p:sp>
      <p:sp>
        <p:nvSpPr>
          <p:cNvPr id="3" name="Content Placeholder 2">
            <a:extLst>
              <a:ext uri="{FF2B5EF4-FFF2-40B4-BE49-F238E27FC236}">
                <a16:creationId xmlns:a16="http://schemas.microsoft.com/office/drawing/2014/main" id="{77B79B93-D187-1F0F-B324-874E2A9673CC}"/>
              </a:ext>
            </a:extLst>
          </p:cNvPr>
          <p:cNvSpPr>
            <a:spLocks noGrp="1"/>
          </p:cNvSpPr>
          <p:nvPr>
            <p:ph idx="1"/>
          </p:nvPr>
        </p:nvSpPr>
        <p:spPr/>
        <p:txBody>
          <a:bodyPr/>
          <a:lstStyle/>
          <a:p>
            <a:r>
              <a:rPr lang="en-GB" dirty="0"/>
              <a:t>The campaign aimed to raise awareness among parents whose children were suffering from asthma</a:t>
            </a:r>
          </a:p>
          <a:p>
            <a:r>
              <a:rPr lang="en-GB" dirty="0"/>
              <a:t>Murray and O’Neill(2018) debate that targeting a larger population to raise awareness about asthma would have helped in managing the disease on their own to a certain extent</a:t>
            </a:r>
          </a:p>
        </p:txBody>
      </p:sp>
      <p:pic>
        <p:nvPicPr>
          <p:cNvPr id="8" name="Video 7">
            <a:hlinkClick r:id="" action="ppaction://media"/>
            <a:extLst>
              <a:ext uri="{FF2B5EF4-FFF2-40B4-BE49-F238E27FC236}">
                <a16:creationId xmlns:a16="http://schemas.microsoft.com/office/drawing/2014/main" id="{5CDCB1C3-1FEB-615A-5B65-FC6FF7C8A16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226379403"/>
      </p:ext>
    </p:extLst>
  </p:cSld>
  <p:clrMapOvr>
    <a:masterClrMapping/>
  </p:clrMapOvr>
  <mc:AlternateContent xmlns:mc="http://schemas.openxmlformats.org/markup-compatibility/2006" xmlns:p14="http://schemas.microsoft.com/office/powerpoint/2010/main">
    <mc:Choice Requires="p14">
      <p:transition spd="slow" p14:dur="2000" advTm="23850"/>
    </mc:Choice>
    <mc:Fallback xmlns="">
      <p:transition spd="slow" advTm="238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Diagnosis of asthma</a:t>
            </a:r>
          </a:p>
        </p:txBody>
      </p:sp>
      <p:sp>
        <p:nvSpPr>
          <p:cNvPr id="3" name="Content Placeholder 2"/>
          <p:cNvSpPr>
            <a:spLocks noGrp="1"/>
          </p:cNvSpPr>
          <p:nvPr>
            <p:ph idx="1"/>
          </p:nvPr>
        </p:nvSpPr>
        <p:spPr>
          <a:xfrm>
            <a:off x="457200" y="1600200"/>
            <a:ext cx="4419600" cy="4525963"/>
          </a:xfrm>
        </p:spPr>
        <p:txBody>
          <a:bodyPr>
            <a:normAutofit/>
          </a:bodyPr>
          <a:lstStyle/>
          <a:p>
            <a:r>
              <a:rPr lang="en-GB" sz="2400" dirty="0"/>
              <a:t>Some of the most commonly used ways to diagnose asthma are-</a:t>
            </a:r>
          </a:p>
          <a:p>
            <a:r>
              <a:rPr lang="en-GB" sz="2400" dirty="0" err="1"/>
              <a:t>Spirometry</a:t>
            </a:r>
            <a:endParaRPr lang="en-GB" sz="2400" dirty="0"/>
          </a:p>
          <a:p>
            <a:r>
              <a:rPr lang="en-GB" sz="2400" dirty="0"/>
              <a:t>Auscultation of chest</a:t>
            </a:r>
          </a:p>
          <a:p>
            <a:r>
              <a:rPr lang="en-GB" sz="2400" dirty="0"/>
              <a:t>Physical examination</a:t>
            </a:r>
          </a:p>
          <a:p>
            <a:r>
              <a:rPr lang="en-GB" sz="2400" dirty="0"/>
              <a:t>Carrying out lung function tests</a:t>
            </a:r>
          </a:p>
        </p:txBody>
      </p:sp>
      <p:pic>
        <p:nvPicPr>
          <p:cNvPr id="205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76800" y="1447800"/>
            <a:ext cx="4267200" cy="213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876800" y="3962400"/>
            <a:ext cx="4114799" cy="2524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Video 7">
            <a:hlinkClick r:id="" action="ppaction://media"/>
            <a:extLst>
              <a:ext uri="{FF2B5EF4-FFF2-40B4-BE49-F238E27FC236}">
                <a16:creationId xmlns:a16="http://schemas.microsoft.com/office/drawing/2014/main" id="{31E6BA94-0320-F973-D140-433B864A234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12500" r="12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01210507"/>
      </p:ext>
    </p:extLst>
  </p:cSld>
  <p:clrMapOvr>
    <a:masterClrMapping/>
  </p:clrMapOvr>
  <mc:AlternateContent xmlns:mc="http://schemas.openxmlformats.org/markup-compatibility/2006" xmlns:p14="http://schemas.microsoft.com/office/powerpoint/2010/main">
    <mc:Choice Requires="p14">
      <p:transition spd="slow" p14:dur="2000" advTm="15963"/>
    </mc:Choice>
    <mc:Fallback xmlns="">
      <p:transition spd="slow" advTm="159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Treatment measures for asthma</a:t>
            </a:r>
          </a:p>
        </p:txBody>
      </p:sp>
      <p:sp>
        <p:nvSpPr>
          <p:cNvPr id="3" name="Content Placeholder 2"/>
          <p:cNvSpPr>
            <a:spLocks noGrp="1"/>
          </p:cNvSpPr>
          <p:nvPr>
            <p:ph idx="1"/>
          </p:nvPr>
        </p:nvSpPr>
        <p:spPr>
          <a:xfrm>
            <a:off x="457200" y="1600200"/>
            <a:ext cx="4648200" cy="4525963"/>
          </a:xfrm>
        </p:spPr>
        <p:txBody>
          <a:bodyPr>
            <a:normAutofit/>
          </a:bodyPr>
          <a:lstStyle/>
          <a:p>
            <a:r>
              <a:rPr lang="en-GB" sz="2400" dirty="0"/>
              <a:t>Avoiding exposure to allergen</a:t>
            </a:r>
          </a:p>
          <a:p>
            <a:r>
              <a:rPr lang="en-GB" sz="2400" dirty="0"/>
              <a:t>Prescribing medicines to manage symptoms</a:t>
            </a:r>
          </a:p>
          <a:p>
            <a:r>
              <a:rPr lang="en-GB" sz="2400" dirty="0"/>
              <a:t>Lifestyle management</a:t>
            </a:r>
          </a:p>
          <a:p>
            <a:r>
              <a:rPr lang="en-GB" sz="2400" dirty="0"/>
              <a:t>Focus on increasing lung volumes and capacities</a:t>
            </a:r>
          </a:p>
        </p:txBody>
      </p:sp>
      <p:pic>
        <p:nvPicPr>
          <p:cNvPr id="3074"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77835" y="1772309"/>
            <a:ext cx="3637565" cy="21900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Video 7">
            <a:hlinkClick r:id="" action="ppaction://media"/>
            <a:extLst>
              <a:ext uri="{FF2B5EF4-FFF2-40B4-BE49-F238E27FC236}">
                <a16:creationId xmlns:a16="http://schemas.microsoft.com/office/drawing/2014/main" id="{66285B5B-A90A-C94E-1251-695DD7B4242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555261278"/>
      </p:ext>
    </p:extLst>
  </p:cSld>
  <p:clrMapOvr>
    <a:masterClrMapping/>
  </p:clrMapOvr>
  <mc:AlternateContent xmlns:mc="http://schemas.openxmlformats.org/markup-compatibility/2006" xmlns:p14="http://schemas.microsoft.com/office/powerpoint/2010/main">
    <mc:Choice Requires="p14">
      <p:transition spd="slow" p14:dur="2000" advTm="16578"/>
    </mc:Choice>
    <mc:Fallback xmlns="">
      <p:transition spd="slow" advTm="165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Measures to prevent asthma </a:t>
            </a:r>
          </a:p>
        </p:txBody>
      </p:sp>
      <p:sp>
        <p:nvSpPr>
          <p:cNvPr id="3" name="Content Placeholder 2"/>
          <p:cNvSpPr>
            <a:spLocks noGrp="1"/>
          </p:cNvSpPr>
          <p:nvPr>
            <p:ph idx="1"/>
          </p:nvPr>
        </p:nvSpPr>
        <p:spPr>
          <a:xfrm>
            <a:off x="457200" y="1600200"/>
            <a:ext cx="4876800" cy="4525963"/>
          </a:xfrm>
        </p:spPr>
        <p:txBody>
          <a:bodyPr>
            <a:normAutofit/>
          </a:bodyPr>
          <a:lstStyle/>
          <a:p>
            <a:r>
              <a:rPr lang="en-GB" sz="2400" dirty="0"/>
              <a:t>Prevent exposure to allergens</a:t>
            </a:r>
          </a:p>
          <a:p>
            <a:r>
              <a:rPr lang="en-GB" sz="2400" dirty="0"/>
              <a:t>Reduce smoking</a:t>
            </a:r>
          </a:p>
          <a:p>
            <a:r>
              <a:rPr lang="en-GB" sz="2400" dirty="0"/>
              <a:t>Reduce exposure to passive smoking</a:t>
            </a:r>
          </a:p>
          <a:p>
            <a:r>
              <a:rPr lang="en-GB" sz="2400" dirty="0"/>
              <a:t>Reduce exposure from pet animals</a:t>
            </a:r>
          </a:p>
          <a:p>
            <a:endParaRPr lang="en-GB" sz="2400" dirty="0"/>
          </a:p>
        </p:txBody>
      </p:sp>
      <p:pic>
        <p:nvPicPr>
          <p:cNvPr id="4098"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86400" y="1905000"/>
            <a:ext cx="3505200" cy="35813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Video 7">
            <a:hlinkClick r:id="" action="ppaction://media"/>
            <a:extLst>
              <a:ext uri="{FF2B5EF4-FFF2-40B4-BE49-F238E27FC236}">
                <a16:creationId xmlns:a16="http://schemas.microsoft.com/office/drawing/2014/main" id="{355D9B7A-FC22-50BB-D9F3-0A7D81401A4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298487499"/>
      </p:ext>
    </p:extLst>
  </p:cSld>
  <p:clrMapOvr>
    <a:masterClrMapping/>
  </p:clrMapOvr>
  <mc:AlternateContent xmlns:mc="http://schemas.openxmlformats.org/markup-compatibility/2006" xmlns:p14="http://schemas.microsoft.com/office/powerpoint/2010/main">
    <mc:Choice Requires="p14">
      <p:transition spd="slow" p14:dur="2000" advTm="13214"/>
    </mc:Choice>
    <mc:Fallback xmlns="">
      <p:transition spd="slow" advTm="132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Measures to prevent asthma</a:t>
            </a:r>
          </a:p>
        </p:txBody>
      </p:sp>
      <p:sp>
        <p:nvSpPr>
          <p:cNvPr id="3" name="Content Placeholder 2"/>
          <p:cNvSpPr>
            <a:spLocks noGrp="1"/>
          </p:cNvSpPr>
          <p:nvPr>
            <p:ph idx="1"/>
          </p:nvPr>
        </p:nvSpPr>
        <p:spPr/>
        <p:txBody>
          <a:bodyPr>
            <a:normAutofit/>
          </a:bodyPr>
          <a:lstStyle/>
          <a:p>
            <a:r>
              <a:rPr lang="en-GB" sz="2400" dirty="0"/>
              <a:t>Reduce exposure to chemical irritants like perfumes, deodorants, detergents, etc.</a:t>
            </a:r>
          </a:p>
          <a:p>
            <a:r>
              <a:rPr lang="en-GB" sz="2400" dirty="0"/>
              <a:t>Reduce occurrence of respiratory infections which may exaggerate the symptoms of asthma</a:t>
            </a:r>
          </a:p>
          <a:p>
            <a:r>
              <a:rPr lang="en-GB" sz="2400" dirty="0"/>
              <a:t>Prevent from going to colder places as it may cause influenza etc.</a:t>
            </a:r>
          </a:p>
        </p:txBody>
      </p:sp>
      <p:pic>
        <p:nvPicPr>
          <p:cNvPr id="8" name="Video 7">
            <a:hlinkClick r:id="" action="ppaction://media"/>
            <a:extLst>
              <a:ext uri="{FF2B5EF4-FFF2-40B4-BE49-F238E27FC236}">
                <a16:creationId xmlns:a16="http://schemas.microsoft.com/office/drawing/2014/main" id="{81413C7B-3C6B-2736-5B6A-16F2242119D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790045708"/>
      </p:ext>
    </p:extLst>
  </p:cSld>
  <p:clrMapOvr>
    <a:masterClrMapping/>
  </p:clrMapOvr>
  <mc:AlternateContent xmlns:mc="http://schemas.openxmlformats.org/markup-compatibility/2006" xmlns:p14="http://schemas.microsoft.com/office/powerpoint/2010/main">
    <mc:Choice Requires="p14">
      <p:transition spd="slow" p14:dur="2000" advTm="20844"/>
    </mc:Choice>
    <mc:Fallback xmlns="">
      <p:transition spd="slow" advTm="208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 </a:t>
            </a:r>
          </a:p>
        </p:txBody>
      </p:sp>
      <p:sp>
        <p:nvSpPr>
          <p:cNvPr id="3" name="Content Placeholder 2"/>
          <p:cNvSpPr>
            <a:spLocks noGrp="1"/>
          </p:cNvSpPr>
          <p:nvPr>
            <p:ph idx="1"/>
          </p:nvPr>
        </p:nvSpPr>
        <p:spPr/>
        <p:txBody>
          <a:bodyPr>
            <a:normAutofit/>
          </a:bodyPr>
          <a:lstStyle/>
          <a:p>
            <a:r>
              <a:rPr lang="en-GB" sz="1800" dirty="0"/>
              <a:t>The presentation was successful in providing brief information about the symptoms and causes of asthma.</a:t>
            </a:r>
          </a:p>
          <a:p>
            <a:r>
              <a:rPr lang="en-GB" sz="1800" dirty="0"/>
              <a:t>Moreover, the presentation also focused on diagnosis, treatments, and prevention of asthma</a:t>
            </a:r>
          </a:p>
          <a:p>
            <a:r>
              <a:rPr lang="en-GB" sz="1800" dirty="0"/>
              <a:t>The presentation also described the </a:t>
            </a:r>
            <a:r>
              <a:rPr lang="en-GB" sz="1800" dirty="0" err="1"/>
              <a:t>AskAboutAsthma</a:t>
            </a:r>
            <a:r>
              <a:rPr lang="en-GB" sz="1800" dirty="0"/>
              <a:t> campaign and that future campaigns should address a larger population to have knowledge about asthma</a:t>
            </a:r>
          </a:p>
          <a:p>
            <a:r>
              <a:rPr lang="en-GB" sz="1800" dirty="0"/>
              <a:t>These preventive measures can be taken into consideration for implementing certain awareness and preventive programs within different regions across the globe.</a:t>
            </a:r>
          </a:p>
        </p:txBody>
      </p:sp>
      <p:pic>
        <p:nvPicPr>
          <p:cNvPr id="8" name="Video 7">
            <a:hlinkClick r:id="" action="ppaction://media"/>
            <a:extLst>
              <a:ext uri="{FF2B5EF4-FFF2-40B4-BE49-F238E27FC236}">
                <a16:creationId xmlns:a16="http://schemas.microsoft.com/office/drawing/2014/main" id="{8B65C5C7-56D1-48B0-B726-60490F2F835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041848191"/>
      </p:ext>
    </p:extLst>
  </p:cSld>
  <p:clrMapOvr>
    <a:masterClrMapping/>
  </p:clrMapOvr>
  <mc:AlternateContent xmlns:mc="http://schemas.openxmlformats.org/markup-compatibility/2006" xmlns:p14="http://schemas.microsoft.com/office/powerpoint/2010/main">
    <mc:Choice Requires="p14">
      <p:transition spd="slow" p14:dur="2000" advTm="49714"/>
    </mc:Choice>
    <mc:Fallback xmlns="">
      <p:transition spd="slow" advTm="497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 </a:t>
            </a:r>
          </a:p>
        </p:txBody>
      </p:sp>
      <p:sp>
        <p:nvSpPr>
          <p:cNvPr id="3" name="Content Placeholder 2"/>
          <p:cNvSpPr>
            <a:spLocks noGrp="1"/>
          </p:cNvSpPr>
          <p:nvPr>
            <p:ph idx="1"/>
          </p:nvPr>
        </p:nvSpPr>
        <p:spPr/>
        <p:txBody>
          <a:bodyPr>
            <a:normAutofit/>
          </a:bodyPr>
          <a:lstStyle/>
          <a:p>
            <a:r>
              <a:rPr lang="en-GB" dirty="0"/>
              <a:t>Asthma, 2023 available at (</a:t>
            </a:r>
            <a:r>
              <a:rPr lang="en-GB" dirty="0">
                <a:hlinkClick r:id="rId2"/>
              </a:rPr>
              <a:t>https://www.who.int/news-room/fact-sheets/detail/asthma</a:t>
            </a:r>
            <a:r>
              <a:rPr lang="en-GB" dirty="0"/>
              <a:t> ) last accessed on 09/07/2023.</a:t>
            </a:r>
          </a:p>
          <a:p>
            <a:r>
              <a:rPr lang="en-US" dirty="0"/>
              <a:t>Beasley, R., </a:t>
            </a:r>
            <a:r>
              <a:rPr lang="en-US" dirty="0" err="1"/>
              <a:t>Semprini</a:t>
            </a:r>
            <a:r>
              <a:rPr lang="en-US" dirty="0"/>
              <a:t>, A. and Mitchell, E.A., 2015. Risk factors for asthma: is prevention possible?. </a:t>
            </a:r>
            <a:r>
              <a:rPr lang="en-US" i="1" dirty="0"/>
              <a:t>The Lancet</a:t>
            </a:r>
            <a:r>
              <a:rPr lang="en-US" dirty="0"/>
              <a:t>, </a:t>
            </a:r>
            <a:r>
              <a:rPr lang="en-US" i="1" dirty="0"/>
              <a:t>386</a:t>
            </a:r>
            <a:r>
              <a:rPr lang="en-US" dirty="0"/>
              <a:t>(9998), pp.1075-1085.</a:t>
            </a:r>
          </a:p>
          <a:p>
            <a:r>
              <a:rPr lang="en-US" dirty="0"/>
              <a:t>Castillo, J.R., Peters, S.P. and </a:t>
            </a:r>
            <a:r>
              <a:rPr lang="en-US" dirty="0" err="1"/>
              <a:t>Busse</a:t>
            </a:r>
            <a:r>
              <a:rPr lang="en-US" dirty="0"/>
              <a:t>, W.W., 2017. Asthma exacerbations: pathogenesis, prevention, and treatment. </a:t>
            </a:r>
            <a:r>
              <a:rPr lang="en-US" i="1" dirty="0"/>
              <a:t>The Journal of Allergy and Clinical Immunology: In Practice</a:t>
            </a:r>
            <a:r>
              <a:rPr lang="en-US" dirty="0"/>
              <a:t>, </a:t>
            </a:r>
            <a:r>
              <a:rPr lang="en-US" i="1" dirty="0"/>
              <a:t>5</a:t>
            </a:r>
            <a:r>
              <a:rPr lang="en-US" dirty="0"/>
              <a:t>(4), pp.918-927.</a:t>
            </a:r>
            <a:endParaRPr lang="en-GB" dirty="0"/>
          </a:p>
        </p:txBody>
      </p:sp>
    </p:spTree>
    <p:extLst>
      <p:ext uri="{BB962C8B-B14F-4D97-AF65-F5344CB8AC3E}">
        <p14:creationId xmlns:p14="http://schemas.microsoft.com/office/powerpoint/2010/main" val="31675002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 </a:t>
            </a:r>
          </a:p>
        </p:txBody>
      </p:sp>
      <p:sp>
        <p:nvSpPr>
          <p:cNvPr id="3" name="Content Placeholder 2"/>
          <p:cNvSpPr>
            <a:spLocks noGrp="1"/>
          </p:cNvSpPr>
          <p:nvPr>
            <p:ph idx="1"/>
          </p:nvPr>
        </p:nvSpPr>
        <p:spPr/>
        <p:txBody>
          <a:bodyPr>
            <a:noAutofit/>
          </a:bodyPr>
          <a:lstStyle/>
          <a:p>
            <a:r>
              <a:rPr lang="en-US" dirty="0"/>
              <a:t>Chung, K.F., 2018, February. Diagnosis and management of severe asthma. In </a:t>
            </a:r>
            <a:r>
              <a:rPr lang="en-US" i="1" dirty="0"/>
              <a:t>Seminars in Respiratory and Critical Care Medicine</a:t>
            </a:r>
            <a:r>
              <a:rPr lang="en-US" dirty="0"/>
              <a:t> (Vol. 39, No. 01, pp. 091-099). </a:t>
            </a:r>
            <a:r>
              <a:rPr lang="en-US" dirty="0" err="1"/>
              <a:t>Thieme</a:t>
            </a:r>
            <a:r>
              <a:rPr lang="en-US" dirty="0"/>
              <a:t> Medical Publishers.</a:t>
            </a:r>
            <a:endParaRPr lang="en-GB" dirty="0"/>
          </a:p>
          <a:p>
            <a:r>
              <a:rPr lang="en-GB" dirty="0"/>
              <a:t>Durham, C.O., Fowler, T., Smith, W. and </a:t>
            </a:r>
            <a:r>
              <a:rPr lang="en-GB" dirty="0" err="1"/>
              <a:t>Sterrett</a:t>
            </a:r>
            <a:r>
              <a:rPr lang="en-GB" dirty="0"/>
              <a:t>, J., 2017. Adult asthma: Diagnosis and treatment. </a:t>
            </a:r>
            <a:r>
              <a:rPr lang="en-GB" i="1" dirty="0"/>
              <a:t>The Nurse Practitioner</a:t>
            </a:r>
            <a:r>
              <a:rPr lang="en-GB" dirty="0"/>
              <a:t>, </a:t>
            </a:r>
            <a:r>
              <a:rPr lang="en-GB" i="1" dirty="0"/>
              <a:t>42</a:t>
            </a:r>
            <a:r>
              <a:rPr lang="en-GB" dirty="0"/>
              <a:t>(11), pp.16-24.</a:t>
            </a:r>
          </a:p>
          <a:p>
            <a:r>
              <a:rPr lang="en-GB" dirty="0" err="1"/>
              <a:t>Horak</a:t>
            </a:r>
            <a:r>
              <a:rPr lang="en-GB" dirty="0"/>
              <a:t>, F., </a:t>
            </a:r>
            <a:r>
              <a:rPr lang="en-GB" dirty="0" err="1"/>
              <a:t>Doberer</a:t>
            </a:r>
            <a:r>
              <a:rPr lang="en-GB" dirty="0"/>
              <a:t>, D., </a:t>
            </a:r>
            <a:r>
              <a:rPr lang="en-GB" dirty="0" err="1"/>
              <a:t>Eber</a:t>
            </a:r>
            <a:r>
              <a:rPr lang="en-GB" dirty="0"/>
              <a:t>, E., </a:t>
            </a:r>
            <a:r>
              <a:rPr lang="en-GB" dirty="0" err="1"/>
              <a:t>Horak</a:t>
            </a:r>
            <a:r>
              <a:rPr lang="en-GB" dirty="0"/>
              <a:t>, E., Pohl, W., </a:t>
            </a:r>
            <a:r>
              <a:rPr lang="en-GB" dirty="0" err="1"/>
              <a:t>Riedler</a:t>
            </a:r>
            <a:r>
              <a:rPr lang="en-GB" dirty="0"/>
              <a:t>, J., </a:t>
            </a:r>
            <a:r>
              <a:rPr lang="en-GB" dirty="0" err="1"/>
              <a:t>Szépfalusi</a:t>
            </a:r>
            <a:r>
              <a:rPr lang="en-GB" dirty="0"/>
              <a:t>, Z., </a:t>
            </a:r>
            <a:r>
              <a:rPr lang="en-GB" dirty="0" err="1"/>
              <a:t>Wantke</a:t>
            </a:r>
            <a:r>
              <a:rPr lang="en-GB" dirty="0"/>
              <a:t>, F., </a:t>
            </a:r>
            <a:r>
              <a:rPr lang="en-GB" dirty="0" err="1"/>
              <a:t>Zacharasiewicz</a:t>
            </a:r>
            <a:r>
              <a:rPr lang="en-GB" dirty="0"/>
              <a:t>, A. and </a:t>
            </a:r>
            <a:r>
              <a:rPr lang="en-GB" dirty="0" err="1"/>
              <a:t>Studnicka</a:t>
            </a:r>
            <a:r>
              <a:rPr lang="en-GB" dirty="0"/>
              <a:t>, M., 2016. Diagnosis and management of asthma–Statement on the 2015 GINA Guidelines. </a:t>
            </a:r>
            <a:r>
              <a:rPr lang="en-GB" i="1" dirty="0"/>
              <a:t>Wiener </a:t>
            </a:r>
            <a:r>
              <a:rPr lang="en-GB" i="1" dirty="0" err="1"/>
              <a:t>Klinische</a:t>
            </a:r>
            <a:r>
              <a:rPr lang="en-GB" i="1" dirty="0"/>
              <a:t> </a:t>
            </a:r>
            <a:r>
              <a:rPr lang="en-GB" i="1" dirty="0" err="1"/>
              <a:t>Wochenschrift</a:t>
            </a:r>
            <a:r>
              <a:rPr lang="en-GB" dirty="0"/>
              <a:t>, </a:t>
            </a:r>
            <a:r>
              <a:rPr lang="en-GB" i="1" dirty="0"/>
              <a:t>128</a:t>
            </a:r>
            <a:r>
              <a:rPr lang="en-GB" dirty="0"/>
              <a:t>, pp.541-554.</a:t>
            </a:r>
          </a:p>
          <a:p>
            <a:endParaRPr lang="en-GB" sz="2400" dirty="0"/>
          </a:p>
        </p:txBody>
      </p:sp>
    </p:spTree>
    <p:extLst>
      <p:ext uri="{BB962C8B-B14F-4D97-AF65-F5344CB8AC3E}">
        <p14:creationId xmlns:p14="http://schemas.microsoft.com/office/powerpoint/2010/main" val="35276721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 </a:t>
            </a:r>
          </a:p>
        </p:txBody>
      </p:sp>
      <p:sp>
        <p:nvSpPr>
          <p:cNvPr id="3" name="Content Placeholder 2"/>
          <p:cNvSpPr>
            <a:spLocks noGrp="1"/>
          </p:cNvSpPr>
          <p:nvPr>
            <p:ph idx="1"/>
          </p:nvPr>
        </p:nvSpPr>
        <p:spPr/>
        <p:txBody>
          <a:bodyPr>
            <a:noAutofit/>
          </a:bodyPr>
          <a:lstStyle/>
          <a:p>
            <a:r>
              <a:rPr lang="en-GB" sz="1800" dirty="0"/>
              <a:t>Lewis, K.M., Ruiz, M., Goldblatt, P., Morrison, J., Porta, D., </a:t>
            </a:r>
            <a:r>
              <a:rPr lang="en-GB" sz="1800" dirty="0" err="1"/>
              <a:t>Forastiere</a:t>
            </a:r>
            <a:r>
              <a:rPr lang="en-GB" sz="1800" dirty="0"/>
              <a:t>, F., </a:t>
            </a:r>
            <a:r>
              <a:rPr lang="en-GB" sz="1800" dirty="0" err="1"/>
              <a:t>Hryhorczuk</a:t>
            </a:r>
            <a:r>
              <a:rPr lang="en-GB" sz="1800" dirty="0"/>
              <a:t>, D., </a:t>
            </a:r>
            <a:r>
              <a:rPr lang="en-GB" sz="1800" dirty="0" err="1"/>
              <a:t>Zvinchuk</a:t>
            </a:r>
            <a:r>
              <a:rPr lang="en-GB" sz="1800" dirty="0"/>
              <a:t>, O., </a:t>
            </a:r>
            <a:r>
              <a:rPr lang="en-GB" sz="1800" dirty="0" err="1"/>
              <a:t>Saurel-Cubizolles</a:t>
            </a:r>
            <a:r>
              <a:rPr lang="en-GB" sz="1800" dirty="0"/>
              <a:t>, M.J., </a:t>
            </a:r>
            <a:r>
              <a:rPr lang="en-GB" sz="1800" dirty="0" err="1"/>
              <a:t>Lioret</a:t>
            </a:r>
            <a:r>
              <a:rPr lang="en-GB" sz="1800" dirty="0"/>
              <a:t>, S. and </a:t>
            </a:r>
            <a:r>
              <a:rPr lang="en-GB" sz="1800" dirty="0" err="1"/>
              <a:t>Annesi-Maesano</a:t>
            </a:r>
            <a:r>
              <a:rPr lang="en-GB" sz="1800" dirty="0"/>
              <a:t>, I., 2017. Mother’s education and offspring asthma risk in 10 European cohort studies. European journal of epidemiology, 32, pp.797-805.</a:t>
            </a:r>
          </a:p>
          <a:p>
            <a:r>
              <a:rPr lang="en-GB" sz="1800" dirty="0"/>
              <a:t>McCracken, J.L., </a:t>
            </a:r>
            <a:r>
              <a:rPr lang="en-GB" sz="1800" dirty="0" err="1"/>
              <a:t>Veeranki</a:t>
            </a:r>
            <a:r>
              <a:rPr lang="en-GB" sz="1800" dirty="0"/>
              <a:t>, S.P., </a:t>
            </a:r>
            <a:r>
              <a:rPr lang="en-GB" sz="1800" dirty="0" err="1"/>
              <a:t>Ameredes</a:t>
            </a:r>
            <a:r>
              <a:rPr lang="en-GB" sz="1800" dirty="0"/>
              <a:t>, B.T. and Calhoun, W.J., 2017. Diagnosis and management of asthma in adults: a review. </a:t>
            </a:r>
            <a:r>
              <a:rPr lang="en-GB" sz="1800" i="1" dirty="0" err="1"/>
              <a:t>Jama</a:t>
            </a:r>
            <a:r>
              <a:rPr lang="en-GB" sz="1800" dirty="0"/>
              <a:t>, </a:t>
            </a:r>
            <a:r>
              <a:rPr lang="en-GB" sz="1800" i="1" dirty="0"/>
              <a:t>318</a:t>
            </a:r>
            <a:r>
              <a:rPr lang="en-GB" sz="1800" dirty="0"/>
              <a:t>(3), pp.279-290.</a:t>
            </a:r>
          </a:p>
          <a:p>
            <a:r>
              <a:rPr lang="en-GB" sz="1800" dirty="0"/>
              <a:t>Murray, B. and O'Neill, M., 2018. Supporting self-management of asthma through patient education. British Journal of Nursing, 27(7), pp.396-401.</a:t>
            </a:r>
          </a:p>
          <a:p>
            <a:endParaRPr lang="en-US" sz="1800" dirty="0"/>
          </a:p>
          <a:p>
            <a:endParaRPr lang="en-US" sz="1800" dirty="0"/>
          </a:p>
        </p:txBody>
      </p:sp>
    </p:spTree>
    <p:extLst>
      <p:ext uri="{BB962C8B-B14F-4D97-AF65-F5344CB8AC3E}">
        <p14:creationId xmlns:p14="http://schemas.microsoft.com/office/powerpoint/2010/main" val="28205401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C4F56-9D23-BFD2-CA6B-82FF9B80C43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436E858D-F441-0676-50C4-75983FD12ED0}"/>
              </a:ext>
            </a:extLst>
          </p:cNvPr>
          <p:cNvSpPr>
            <a:spLocks noGrp="1"/>
          </p:cNvSpPr>
          <p:nvPr>
            <p:ph idx="1"/>
          </p:nvPr>
        </p:nvSpPr>
        <p:spPr>
          <a:xfrm>
            <a:off x="152400" y="1143001"/>
            <a:ext cx="7848600" cy="5105406"/>
          </a:xfrm>
        </p:spPr>
        <p:txBody>
          <a:bodyPr/>
          <a:lstStyle/>
          <a:p>
            <a:r>
              <a:rPr lang="en-GB" dirty="0" err="1"/>
              <a:t>Swieczkowski</a:t>
            </a:r>
            <a:r>
              <a:rPr lang="en-GB" dirty="0"/>
              <a:t>, D., </a:t>
            </a:r>
            <a:r>
              <a:rPr lang="en-GB" dirty="0" err="1"/>
              <a:t>Poniatowski</a:t>
            </a:r>
            <a:r>
              <a:rPr lang="en-GB" dirty="0"/>
              <a:t>, P., Merks, P. and </a:t>
            </a:r>
            <a:r>
              <a:rPr lang="en-GB" dirty="0" err="1"/>
              <a:t>Jaguszewski</a:t>
            </a:r>
            <a:r>
              <a:rPr lang="en-GB" dirty="0"/>
              <a:t>, M., 2016. The pharmaceutical care in asthma—Polish and global perspective. Advances in Respiratory Medicine, 84(4), pp.225-231.</a:t>
            </a:r>
          </a:p>
          <a:p>
            <a:r>
              <a:rPr lang="en-GB" sz="2000" dirty="0"/>
              <a:t>Teach, S.J., Gill, M.A., </a:t>
            </a:r>
            <a:r>
              <a:rPr lang="en-GB" sz="2000" dirty="0" err="1"/>
              <a:t>Togias</a:t>
            </a:r>
            <a:r>
              <a:rPr lang="en-GB" sz="2000" dirty="0"/>
              <a:t>, A., </a:t>
            </a:r>
            <a:r>
              <a:rPr lang="en-GB" sz="2000" dirty="0" err="1"/>
              <a:t>Sorkness</a:t>
            </a:r>
            <a:r>
              <a:rPr lang="en-GB" sz="2000" dirty="0"/>
              <a:t>, C.A., </a:t>
            </a:r>
            <a:r>
              <a:rPr lang="en-GB" sz="2000" dirty="0" err="1"/>
              <a:t>Arbes</a:t>
            </a:r>
            <a:r>
              <a:rPr lang="en-GB" sz="2000" dirty="0"/>
              <a:t> Jr, S.J., </a:t>
            </a:r>
            <a:r>
              <a:rPr lang="en-GB" sz="2000" dirty="0" err="1"/>
              <a:t>Calatroni</a:t>
            </a:r>
            <a:r>
              <a:rPr lang="en-GB" sz="2000" dirty="0"/>
              <a:t>, A., Wildfire, J.J., </a:t>
            </a:r>
            <a:r>
              <a:rPr lang="en-GB" sz="2000" dirty="0" err="1"/>
              <a:t>Gergen</a:t>
            </a:r>
            <a:r>
              <a:rPr lang="en-GB" sz="2000" dirty="0"/>
              <a:t>, P.J., Cohen, R.T., </a:t>
            </a:r>
            <a:r>
              <a:rPr lang="en-GB" sz="2000" dirty="0" err="1"/>
              <a:t>Pongracic</a:t>
            </a:r>
            <a:r>
              <a:rPr lang="en-GB" sz="2000" dirty="0"/>
              <a:t>, J.A. and </a:t>
            </a:r>
            <a:r>
              <a:rPr lang="en-GB" sz="2000" dirty="0" err="1"/>
              <a:t>Kercsmar</a:t>
            </a:r>
            <a:r>
              <a:rPr lang="en-GB" sz="2000" dirty="0"/>
              <a:t>, C.M., 2015. </a:t>
            </a:r>
            <a:r>
              <a:rPr lang="en-GB" sz="2000" dirty="0" err="1"/>
              <a:t>Preseasonal</a:t>
            </a:r>
            <a:r>
              <a:rPr lang="en-GB" sz="2000" dirty="0"/>
              <a:t> treatment with either omalizumab or an inhaled corticosteroid boost to prevent fall asthma exacerbations. </a:t>
            </a:r>
            <a:r>
              <a:rPr lang="en-GB" sz="2000" i="1" dirty="0"/>
              <a:t>Journal of Allergy and Clinical Immunology</a:t>
            </a:r>
            <a:r>
              <a:rPr lang="en-GB" sz="2000" dirty="0"/>
              <a:t>, </a:t>
            </a:r>
            <a:r>
              <a:rPr lang="en-GB" sz="2000" i="1" dirty="0"/>
              <a:t>136</a:t>
            </a:r>
            <a:r>
              <a:rPr lang="en-GB" sz="2000" dirty="0"/>
              <a:t>(6), pp.1476-1485.</a:t>
            </a:r>
          </a:p>
          <a:p>
            <a:r>
              <a:rPr lang="en-GB" dirty="0"/>
              <a:t>Von </a:t>
            </a:r>
            <a:r>
              <a:rPr lang="en-GB" dirty="0" err="1"/>
              <a:t>Mutius</a:t>
            </a:r>
            <a:r>
              <a:rPr lang="en-GB" dirty="0"/>
              <a:t>, E. and Smits, H.H., 2020. Primary prevention of asthma: from risk and protective factors to targeted strategies for prevention. The Lancet, 396(10254), pp.854-866.</a:t>
            </a:r>
          </a:p>
          <a:p>
            <a:endParaRPr lang="en-GB" dirty="0"/>
          </a:p>
        </p:txBody>
      </p:sp>
    </p:spTree>
    <p:extLst>
      <p:ext uri="{BB962C8B-B14F-4D97-AF65-F5344CB8AC3E}">
        <p14:creationId xmlns:p14="http://schemas.microsoft.com/office/powerpoint/2010/main" val="82783141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Ion</Template>
  <TotalTime>2152</TotalTime>
  <Words>2134</Words>
  <Application>Microsoft Office PowerPoint</Application>
  <PresentationFormat>On-screen Show (4:3)</PresentationFormat>
  <Paragraphs>124</Paragraphs>
  <Slides>18</Slides>
  <Notes>13</Notes>
  <HiddenSlides>0</HiddenSlides>
  <MMClips>14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Century Gothic</vt:lpstr>
      <vt:lpstr>Wingdings 3</vt:lpstr>
      <vt:lpstr>Ion</vt:lpstr>
      <vt:lpstr>Asthma: Symptoms, treatment, campaign, and prevention</vt:lpstr>
      <vt:lpstr>Introduction </vt:lpstr>
      <vt:lpstr>About asthma</vt:lpstr>
      <vt:lpstr>Incidence of asthma</vt:lpstr>
      <vt:lpstr>Symptoms of asthma</vt:lpstr>
      <vt:lpstr>Need of health promotion</vt:lpstr>
      <vt:lpstr>About “AskAboutAsthma” campaign</vt:lpstr>
      <vt:lpstr>About “AskAboutAsthma” campaign</vt:lpstr>
      <vt:lpstr>Critical Analysis of the Campaign</vt:lpstr>
      <vt:lpstr>Diagnosis of asthma</vt:lpstr>
      <vt:lpstr>Treatment measures for asthma</vt:lpstr>
      <vt:lpstr>Measures to prevent asthma </vt:lpstr>
      <vt:lpstr>Measures to prevent asthma</vt:lpstr>
      <vt:lpstr>Conclusion </vt:lpstr>
      <vt:lpstr>References </vt:lpstr>
      <vt:lpstr>References </vt:lpstr>
      <vt:lpstr>References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DELL</dc:creator>
  <cp:lastModifiedBy>Anita Anita</cp:lastModifiedBy>
  <cp:revision>67</cp:revision>
  <dcterms:created xsi:type="dcterms:W3CDTF">2023-07-08T08:14:18Z</dcterms:created>
  <dcterms:modified xsi:type="dcterms:W3CDTF">2023-07-21T17:03:11Z</dcterms:modified>
</cp:coreProperties>
</file>