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60" r:id="rId4"/>
    <p:sldId id="259" r:id="rId5"/>
    <p:sldId id="261" r:id="rId6"/>
    <p:sldId id="262" r:id="rId7"/>
    <p:sldId id="264" r:id="rId8"/>
    <p:sldId id="266" r:id="rId9"/>
    <p:sldId id="25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582"/>
  </p:normalViewPr>
  <p:slideViewPr>
    <p:cSldViewPr snapToGrid="0" snapToObjects="1">
      <p:cViewPr varScale="1">
        <p:scale>
          <a:sx n="115" d="100"/>
          <a:sy n="115" d="100"/>
        </p:scale>
        <p:origin x="23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C303A5-C539-5848-80D1-BA5FEEACB45A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FA126E-BA40-1745-8896-186C9C697AAB}">
      <dgm:prSet phldrT="[Text]"/>
      <dgm:spPr/>
      <dgm:t>
        <a:bodyPr/>
        <a:lstStyle/>
        <a:p>
          <a:r>
            <a:rPr lang="en-GB" dirty="0"/>
            <a:t>Describe</a:t>
          </a:r>
        </a:p>
      </dgm:t>
    </dgm:pt>
    <dgm:pt modelId="{FFF3B569-A8C5-FE47-ACA4-C7DA4AD8FACC}" type="parTrans" cxnId="{D2ECCED4-AF46-6B4C-8F5E-C6C199F47DB1}">
      <dgm:prSet/>
      <dgm:spPr/>
      <dgm:t>
        <a:bodyPr/>
        <a:lstStyle/>
        <a:p>
          <a:endParaRPr lang="en-GB"/>
        </a:p>
      </dgm:t>
    </dgm:pt>
    <dgm:pt modelId="{42E2AF17-8F67-5441-9D70-9D41F2AAFACD}" type="sibTrans" cxnId="{D2ECCED4-AF46-6B4C-8F5E-C6C199F47DB1}">
      <dgm:prSet/>
      <dgm:spPr/>
      <dgm:t>
        <a:bodyPr/>
        <a:lstStyle/>
        <a:p>
          <a:endParaRPr lang="en-GB"/>
        </a:p>
      </dgm:t>
    </dgm:pt>
    <dgm:pt modelId="{96D66185-ADEB-2F47-A790-8876031A622C}">
      <dgm:prSet phldrT="[Text]"/>
      <dgm:spPr/>
      <dgm:t>
        <a:bodyPr/>
        <a:lstStyle/>
        <a:p>
          <a:r>
            <a:rPr lang="en-GB" dirty="0"/>
            <a:t>Explain </a:t>
          </a:r>
        </a:p>
      </dgm:t>
    </dgm:pt>
    <dgm:pt modelId="{C9CCF461-CC9D-8B44-8391-8DA9ED280E93}" type="parTrans" cxnId="{94DE7695-724E-8645-AA8F-460AEFE03174}">
      <dgm:prSet/>
      <dgm:spPr/>
      <dgm:t>
        <a:bodyPr/>
        <a:lstStyle/>
        <a:p>
          <a:endParaRPr lang="en-GB"/>
        </a:p>
      </dgm:t>
    </dgm:pt>
    <dgm:pt modelId="{3693FEAB-ECC4-6C4D-89DE-9AEE66A26CDC}" type="sibTrans" cxnId="{94DE7695-724E-8645-AA8F-460AEFE03174}">
      <dgm:prSet/>
      <dgm:spPr/>
      <dgm:t>
        <a:bodyPr/>
        <a:lstStyle/>
        <a:p>
          <a:endParaRPr lang="en-GB"/>
        </a:p>
      </dgm:t>
    </dgm:pt>
    <dgm:pt modelId="{510C31AB-5290-2341-90B9-D048BF9FD4EA}">
      <dgm:prSet phldrT="[Text]"/>
      <dgm:spPr/>
      <dgm:t>
        <a:bodyPr/>
        <a:lstStyle/>
        <a:p>
          <a:r>
            <a:rPr lang="en-GB" dirty="0"/>
            <a:t>Predict</a:t>
          </a:r>
        </a:p>
      </dgm:t>
    </dgm:pt>
    <dgm:pt modelId="{1E2610EA-5626-9248-9930-DE996D4ECC26}" type="parTrans" cxnId="{7278BC8A-8668-C049-9856-E9A8EEF42FA7}">
      <dgm:prSet/>
      <dgm:spPr/>
      <dgm:t>
        <a:bodyPr/>
        <a:lstStyle/>
        <a:p>
          <a:endParaRPr lang="en-GB"/>
        </a:p>
      </dgm:t>
    </dgm:pt>
    <dgm:pt modelId="{B8158593-2B69-A44A-AA88-DE373AD5DD47}" type="sibTrans" cxnId="{7278BC8A-8668-C049-9856-E9A8EEF42FA7}">
      <dgm:prSet/>
      <dgm:spPr/>
      <dgm:t>
        <a:bodyPr/>
        <a:lstStyle/>
        <a:p>
          <a:endParaRPr lang="en-GB"/>
        </a:p>
      </dgm:t>
    </dgm:pt>
    <dgm:pt modelId="{395038A1-0A31-FE44-8C80-71A9768D19AB}" type="pres">
      <dgm:prSet presAssocID="{69C303A5-C539-5848-80D1-BA5FEEACB45A}" presName="Name0" presStyleCnt="0">
        <dgm:presLayoutVars>
          <dgm:dir/>
          <dgm:animLvl val="lvl"/>
          <dgm:resizeHandles val="exact"/>
        </dgm:presLayoutVars>
      </dgm:prSet>
      <dgm:spPr/>
    </dgm:pt>
    <dgm:pt modelId="{DCE7E2F3-631F-7940-AF72-3007FB0ACE46}" type="pres">
      <dgm:prSet presAssocID="{DDFA126E-BA40-1745-8896-186C9C697AAB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87C4B4F1-306E-754F-BBE5-C6271ABA5BB1}" type="pres">
      <dgm:prSet presAssocID="{42E2AF17-8F67-5441-9D70-9D41F2AAFACD}" presName="parTxOnlySpace" presStyleCnt="0"/>
      <dgm:spPr/>
    </dgm:pt>
    <dgm:pt modelId="{F769444B-D396-3E42-A8EC-70046B3FCB73}" type="pres">
      <dgm:prSet presAssocID="{96D66185-ADEB-2F47-A790-8876031A622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0712E95-8495-C945-AB31-BD00C5C264CA}" type="pres">
      <dgm:prSet presAssocID="{3693FEAB-ECC4-6C4D-89DE-9AEE66A26CDC}" presName="parTxOnlySpace" presStyleCnt="0"/>
      <dgm:spPr/>
    </dgm:pt>
    <dgm:pt modelId="{5C94A78C-9DD1-3441-B50C-7BA49E3C86BA}" type="pres">
      <dgm:prSet presAssocID="{510C31AB-5290-2341-90B9-D048BF9FD4EA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EBCB583B-E964-B14F-9644-AAA5656BC2C5}" type="presOf" srcId="{DDFA126E-BA40-1745-8896-186C9C697AAB}" destId="{DCE7E2F3-631F-7940-AF72-3007FB0ACE46}" srcOrd="0" destOrd="0" presId="urn:microsoft.com/office/officeart/2005/8/layout/chevron1"/>
    <dgm:cxn modelId="{E253207C-D566-C843-8A44-9FDB6C0DC732}" type="presOf" srcId="{96D66185-ADEB-2F47-A790-8876031A622C}" destId="{F769444B-D396-3E42-A8EC-70046B3FCB73}" srcOrd="0" destOrd="0" presId="urn:microsoft.com/office/officeart/2005/8/layout/chevron1"/>
    <dgm:cxn modelId="{7278BC8A-8668-C049-9856-E9A8EEF42FA7}" srcId="{69C303A5-C539-5848-80D1-BA5FEEACB45A}" destId="{510C31AB-5290-2341-90B9-D048BF9FD4EA}" srcOrd="2" destOrd="0" parTransId="{1E2610EA-5626-9248-9930-DE996D4ECC26}" sibTransId="{B8158593-2B69-A44A-AA88-DE373AD5DD47}"/>
    <dgm:cxn modelId="{94DE7695-724E-8645-AA8F-460AEFE03174}" srcId="{69C303A5-C539-5848-80D1-BA5FEEACB45A}" destId="{96D66185-ADEB-2F47-A790-8876031A622C}" srcOrd="1" destOrd="0" parTransId="{C9CCF461-CC9D-8B44-8391-8DA9ED280E93}" sibTransId="{3693FEAB-ECC4-6C4D-89DE-9AEE66A26CDC}"/>
    <dgm:cxn modelId="{DA5842B7-2C32-B646-9E5D-872D9696FC45}" type="presOf" srcId="{69C303A5-C539-5848-80D1-BA5FEEACB45A}" destId="{395038A1-0A31-FE44-8C80-71A9768D19AB}" srcOrd="0" destOrd="0" presId="urn:microsoft.com/office/officeart/2005/8/layout/chevron1"/>
    <dgm:cxn modelId="{D2ECCED4-AF46-6B4C-8F5E-C6C199F47DB1}" srcId="{69C303A5-C539-5848-80D1-BA5FEEACB45A}" destId="{DDFA126E-BA40-1745-8896-186C9C697AAB}" srcOrd="0" destOrd="0" parTransId="{FFF3B569-A8C5-FE47-ACA4-C7DA4AD8FACC}" sibTransId="{42E2AF17-8F67-5441-9D70-9D41F2AAFACD}"/>
    <dgm:cxn modelId="{82965BD8-F085-404B-AA50-4BD716BBD9D4}" type="presOf" srcId="{510C31AB-5290-2341-90B9-D048BF9FD4EA}" destId="{5C94A78C-9DD1-3441-B50C-7BA49E3C86BA}" srcOrd="0" destOrd="0" presId="urn:microsoft.com/office/officeart/2005/8/layout/chevron1"/>
    <dgm:cxn modelId="{0CC57EC5-E780-244F-B7E5-0B6DDA3DB2C7}" type="presParOf" srcId="{395038A1-0A31-FE44-8C80-71A9768D19AB}" destId="{DCE7E2F3-631F-7940-AF72-3007FB0ACE46}" srcOrd="0" destOrd="0" presId="urn:microsoft.com/office/officeart/2005/8/layout/chevron1"/>
    <dgm:cxn modelId="{B090DF84-7F4F-0E48-B2CC-FFBE3ADD8C5D}" type="presParOf" srcId="{395038A1-0A31-FE44-8C80-71A9768D19AB}" destId="{87C4B4F1-306E-754F-BBE5-C6271ABA5BB1}" srcOrd="1" destOrd="0" presId="urn:microsoft.com/office/officeart/2005/8/layout/chevron1"/>
    <dgm:cxn modelId="{BE03AAA0-4AB6-254E-B192-669DA0391C01}" type="presParOf" srcId="{395038A1-0A31-FE44-8C80-71A9768D19AB}" destId="{F769444B-D396-3E42-A8EC-70046B3FCB73}" srcOrd="2" destOrd="0" presId="urn:microsoft.com/office/officeart/2005/8/layout/chevron1"/>
    <dgm:cxn modelId="{511CD143-9D13-7547-A9DB-3CF92F2DAA98}" type="presParOf" srcId="{395038A1-0A31-FE44-8C80-71A9768D19AB}" destId="{90712E95-8495-C945-AB31-BD00C5C264CA}" srcOrd="3" destOrd="0" presId="urn:microsoft.com/office/officeart/2005/8/layout/chevron1"/>
    <dgm:cxn modelId="{2A968153-BAF1-3243-B689-70267AC0269E}" type="presParOf" srcId="{395038A1-0A31-FE44-8C80-71A9768D19AB}" destId="{5C94A78C-9DD1-3441-B50C-7BA49E3C86BA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7E2F3-631F-7940-AF72-3007FB0ACE46}">
      <dsp:nvSpPr>
        <dsp:cNvPr id="0" name=""/>
        <dsp:cNvSpPr/>
      </dsp:nvSpPr>
      <dsp:spPr>
        <a:xfrm>
          <a:off x="3080" y="1025571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6022" tIns="58674" rIns="58674" bIns="58674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Describe</a:t>
          </a:r>
        </a:p>
      </dsp:txBody>
      <dsp:txXfrm>
        <a:off x="753754" y="1025571"/>
        <a:ext cx="2252022" cy="1501348"/>
      </dsp:txXfrm>
    </dsp:sp>
    <dsp:sp modelId="{F769444B-D396-3E42-A8EC-70046B3FCB73}">
      <dsp:nvSpPr>
        <dsp:cNvPr id="0" name=""/>
        <dsp:cNvSpPr/>
      </dsp:nvSpPr>
      <dsp:spPr>
        <a:xfrm>
          <a:off x="3381114" y="1025571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6022" tIns="58674" rIns="58674" bIns="58674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Explain </a:t>
          </a:r>
        </a:p>
      </dsp:txBody>
      <dsp:txXfrm>
        <a:off x="4131788" y="1025571"/>
        <a:ext cx="2252022" cy="1501348"/>
      </dsp:txXfrm>
    </dsp:sp>
    <dsp:sp modelId="{5C94A78C-9DD1-3441-B50C-7BA49E3C86BA}">
      <dsp:nvSpPr>
        <dsp:cNvPr id="0" name=""/>
        <dsp:cNvSpPr/>
      </dsp:nvSpPr>
      <dsp:spPr>
        <a:xfrm>
          <a:off x="6759148" y="1025571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6022" tIns="58674" rIns="58674" bIns="58674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Predict</a:t>
          </a:r>
        </a:p>
      </dsp:txBody>
      <dsp:txXfrm>
        <a:off x="7509822" y="1025571"/>
        <a:ext cx="2252022" cy="15013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5B7C0-EAFD-A84A-8A80-E1C813A798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EF8D79-B1F0-2540-A472-2E0A4BBCC7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17C86-6E63-AB40-B097-16B3E07B5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9C712-0014-9946-B74E-1C7820C4D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9BB4D-5FEB-1540-8DC3-023AC1EC5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030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3BCED-9A5D-A049-ACD1-A37E027C1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8C78D-11B7-3143-9E63-CB3EF3F99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CC18F-7EA2-CE4A-83A2-26CDEDA53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FE5B6-873F-2648-B9F7-6EE7CB851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DE220-A88A-324C-8A62-DF57EF415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40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6155C-ABD7-6847-BF81-07E7644D8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3F5C04-E7ED-024E-8332-E6805E9E6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5DD5A-036B-AC48-85A4-F92F36AB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2CA36-00D8-4C44-89C8-EB7BD835E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58A94-6393-6A42-B2B3-8F9BB7519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03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43F7-9258-E846-B575-5067C5F9C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664F2-4230-D04A-B650-571C213379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837907-4D38-FF43-BB60-0276FFBC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5CEB49-BA81-C34E-8746-8DCD144B3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C450DC-A6C3-414D-9D23-77DE215FD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D55692-0D54-8947-A0A3-AE11FC036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755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BA4E8-1AB4-C146-9E65-69AF697B7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9D6EC9-DDD9-2D46-BF51-BF038C090F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8B610D-26C2-7745-9F63-9FC1103B4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83AC5D-9175-0541-BA1A-147D5F3363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23CF0B-82F9-2741-A15C-0E80EC475B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7FA7F7-2839-354B-BA2F-50B30392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AC1A48-EDC9-0A48-A861-341378CEC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C865E7-6E3E-BF41-99EC-82D7468BB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80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F9003-2B7C-234F-817F-825B474FF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70BF71-F86D-CC47-839A-E30B782B5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02EFA7-0795-F746-BA1B-88DE8BD96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52B63-A9A7-C84B-93DC-0DB90B5B6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30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DE9614-D851-AC4F-90AA-36C69C167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B2E31-ADC8-4046-9494-E02421BF2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47D98-D08D-574E-A150-C10AFBD9A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791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FD48E-D470-E840-9BBD-248FC0744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EBCEA-E292-5E43-846F-0E44928D0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F1900F-303A-C547-BD55-17AD8E6C2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0B77C-62DC-EC4F-9B0F-64C1ECAEA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2C156-6555-FA45-9FB7-DCD35270D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6D05FD-86A4-AA4B-9057-85AB8CA8E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77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F068F-290D-E047-942D-CB7B25172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378D49-DCDE-BA4D-96AC-E2E1E6A93F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2C9840-FCE7-6649-A28D-10DA1F1F3F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13110A-78E3-D949-A025-2DF542C88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427E25-384D-174E-BF9B-7B65ABB11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DEFFE8-60D9-6C47-BFC7-13ABBDE28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81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5ADEA-0C82-D642-B193-9F9831471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39352B-4890-824F-9B88-4AD87C0D48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CF20A-7549-5E43-8C6C-3BA2572A6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41DBD-D982-CD48-A7C6-228C55B8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09ADE-F7C2-A146-BF95-47ACA699B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6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EA0D1A-4148-1844-85E9-E6C5BD0DD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2A021E-A119-CF41-B00D-FFFAA843AB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8E00F-2154-6745-9D08-23FFEA3BA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E265D-B9B9-4247-A912-926CC3BC9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378A8-D996-9640-BE5F-E2A20607D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046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3755B1-AB3A-C74C-9E1C-4D99453BB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56B818-23C6-EB41-B512-DF6C28AF7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4B1AB-E7B8-8A46-BC05-A361215127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7D3AC-FDDE-BA47-BF40-F5F57EEE84C7}" type="datetimeFigureOut">
              <a:rPr lang="en-US" smtClean="0"/>
              <a:t>2/19/22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20965-34AA-8141-AB34-84E08684E5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9FDBF-B42E-C04A-8CC1-4C4E4E371A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FB4DA-B263-374E-B96F-7C1B6FA26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986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F351C-E16B-4E42-8ACC-60201447B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PSYCHOLOGY IMPORTANT WHEN WORKING AS Paediatric Nurse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C0CD75-4F4A-3B4C-8897-AFD021B9C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5509" y="159209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 dirty="0"/>
              <a:t>Student Name:</a:t>
            </a:r>
            <a:r>
              <a:rPr lang="en-US" dirty="0"/>
              <a:t> Miller do Espirito Santo Avelino</a:t>
            </a:r>
          </a:p>
          <a:p>
            <a:pPr algn="r"/>
            <a:r>
              <a:rPr lang="en-US" b="1" dirty="0"/>
              <a:t>Student ID: </a:t>
            </a:r>
            <a:r>
              <a:rPr lang="en-US" dirty="0"/>
              <a:t>2025206</a:t>
            </a:r>
          </a:p>
          <a:p>
            <a:pPr algn="r"/>
            <a:r>
              <a:rPr lang="en-US" b="1" dirty="0"/>
              <a:t>Module code: </a:t>
            </a:r>
            <a:r>
              <a:rPr lang="en-US" dirty="0"/>
              <a:t>BMHP4003_BIRM</a:t>
            </a:r>
          </a:p>
          <a:p>
            <a:pPr algn="r"/>
            <a:r>
              <a:rPr lang="en-US" b="1" dirty="0"/>
              <a:t>Assignment section: </a:t>
            </a:r>
            <a:r>
              <a:rPr lang="en-US" dirty="0"/>
              <a:t>Task 1</a:t>
            </a:r>
          </a:p>
          <a:p>
            <a:pPr algn="r"/>
            <a:r>
              <a:rPr lang="en-US" b="1" dirty="0"/>
              <a:t>Lecturer’s Names: </a:t>
            </a:r>
            <a:r>
              <a:rPr lang="en-US" dirty="0"/>
              <a:t>Rebecca Kavanagh AND Muhammad Hossain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AEDDFB-87C0-DF41-AA44-79ACCD69EA1E}"/>
              </a:ext>
            </a:extLst>
          </p:cNvPr>
          <p:cNvSpPr txBox="1"/>
          <p:nvPr/>
        </p:nvSpPr>
        <p:spPr>
          <a:xfrm>
            <a:off x="4952635" y="6354246"/>
            <a:ext cx="20396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of February 2022</a:t>
            </a:r>
          </a:p>
        </p:txBody>
      </p:sp>
    </p:spTree>
    <p:extLst>
      <p:ext uri="{BB962C8B-B14F-4D97-AF65-F5344CB8AC3E}">
        <p14:creationId xmlns:p14="http://schemas.microsoft.com/office/powerpoint/2010/main" val="3673764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EAA0E-DBDE-1542-A194-728A5C459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220" y="406400"/>
            <a:ext cx="10567737" cy="1097547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D05443-912F-D143-842F-BE1113B6F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599" y="2098090"/>
            <a:ext cx="8742947" cy="1655762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lnSpc>
                <a:spcPct val="16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is Development Psychology </a:t>
            </a:r>
          </a:p>
          <a:p>
            <a:pPr marL="342900" indent="-342900" algn="l">
              <a:lnSpc>
                <a:spcPct val="16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Psychology important when Working as 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Paediatric Nurse</a:t>
            </a:r>
          </a:p>
          <a:p>
            <a:pPr marL="342900" indent="-342900" algn="l">
              <a:lnSpc>
                <a:spcPct val="160000"/>
              </a:lnSpc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Vygotsky’s Social Constructivism Theory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10373FE-E9B9-7146-8746-D7E14B91D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288" y="4250739"/>
            <a:ext cx="4303712" cy="260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103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53F72-7977-7D49-9123-649C8CEAA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Development Psychology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CB259-BB19-C64F-9E0F-BF47B54E8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67" y="1813593"/>
            <a:ext cx="11891211" cy="435133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defined as the growth of a person's cognitive, emotional, intellectual, and social abilities. Because it works in our everyday lives, from birth to death to old age.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the opinion of (Darwin, 1859). The development process is never-ending. Organisms, on the other hand, are constantly evolving into new forms.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A2830-18C0-D74D-9712-9FA1AE7A9FF6}"/>
              </a:ext>
            </a:extLst>
          </p:cNvPr>
          <p:cNvSpPr txBox="1"/>
          <p:nvPr/>
        </p:nvSpPr>
        <p:spPr>
          <a:xfrm>
            <a:off x="601579" y="6268535"/>
            <a:ext cx="1852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Darwin, (1859)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72A90CA-026F-8D4D-8B6E-D333A6A7A5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321" y="4572001"/>
            <a:ext cx="4048679" cy="228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924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A383E-3E5F-924B-8095-2A3C18549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9000"/>
            <a:ext cx="12079705" cy="1690688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Why Psychology important when Working as in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Paediatric Nurse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91BD1-C85A-CF43-9014-1803D1F90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47" y="2619709"/>
            <a:ext cx="11967410" cy="435133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Nurses would be able to connect with their patients based on several characteristics such as gender and age with the help of psychology.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a result, psychology can aid in the improvement of the relationship between the nurse and the patient. As a result, patients can freely connect and communicate with them, as well as notify them of their individual needs.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884A90-6063-1040-8619-591C86703A85}"/>
              </a:ext>
            </a:extLst>
          </p:cNvPr>
          <p:cNvSpPr txBox="1"/>
          <p:nvPr/>
        </p:nvSpPr>
        <p:spPr>
          <a:xfrm>
            <a:off x="7856621" y="6087979"/>
            <a:ext cx="2237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Rana, (2009)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72B10FF-D9A8-E14F-AD6C-8381DD411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785" y="786809"/>
            <a:ext cx="2857500" cy="183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970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4B508-601F-C049-936F-3DB7B12E3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21" y="19668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What are theories of development?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576544-6240-4F45-B21B-F260C92B3A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4205861"/>
              </p:ext>
            </p:extLst>
          </p:nvPr>
        </p:nvGraphicFramePr>
        <p:xfrm>
          <a:off x="465221" y="1163888"/>
          <a:ext cx="10515600" cy="35524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80761ED2-16E4-6144-96D7-415CF5E373A1}"/>
              </a:ext>
            </a:extLst>
          </p:cNvPr>
          <p:cNvSpPr/>
          <p:nvPr/>
        </p:nvSpPr>
        <p:spPr>
          <a:xfrm>
            <a:off x="9573827" y="6119882"/>
            <a:ext cx="19477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64mst"/>
              </a:rPr>
              <a:t>Baillargeon (1987)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56C07C-3553-D44F-985A-67877CEDAD42}"/>
              </a:ext>
            </a:extLst>
          </p:cNvPr>
          <p:cNvSpPr txBox="1"/>
          <p:nvPr/>
        </p:nvSpPr>
        <p:spPr>
          <a:xfrm>
            <a:off x="0" y="4632157"/>
            <a:ext cx="11935326" cy="87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 these theories essentially explain how the child's growth and development are influenced by the process of change.</a:t>
            </a:r>
          </a:p>
        </p:txBody>
      </p:sp>
    </p:spTree>
    <p:extLst>
      <p:ext uri="{BB962C8B-B14F-4D97-AF65-F5344CB8AC3E}">
        <p14:creationId xmlns:p14="http://schemas.microsoft.com/office/powerpoint/2010/main" val="3678605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0C8E4-4A42-E747-9DFB-1A72E43C4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588"/>
            <a:ext cx="10515600" cy="923933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Vygotsky’s theory of Social Constructivism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D541F-960B-234A-A57C-7561E8F94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52" y="1181187"/>
            <a:ext cx="11923295" cy="3412078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  <a:p>
            <a:pPr algn="just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Culture </a:t>
            </a:r>
          </a:p>
          <a:p>
            <a:pPr algn="just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Thought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C8D53-E1F8-9D4F-A078-2346A2BAE1F4}"/>
              </a:ext>
            </a:extLst>
          </p:cNvPr>
          <p:cNvSpPr txBox="1"/>
          <p:nvPr/>
        </p:nvSpPr>
        <p:spPr>
          <a:xfrm>
            <a:off x="594304" y="6512746"/>
            <a:ext cx="2081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Vygotsky’s , (1934)</a:t>
            </a:r>
          </a:p>
        </p:txBody>
      </p:sp>
      <p:pic>
        <p:nvPicPr>
          <p:cNvPr id="5" name="Picture 4" descr="A person wearing a suit and tie looking at the camera&#10;&#10;Description automatically generated">
            <a:extLst>
              <a:ext uri="{FF2B5EF4-FFF2-40B4-BE49-F238E27FC236}">
                <a16:creationId xmlns:a16="http://schemas.microsoft.com/office/drawing/2014/main" id="{6CB402FC-299F-F245-9BA4-B4F7C31A26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340"/>
          <a:stretch/>
        </p:blipFill>
        <p:spPr>
          <a:xfrm>
            <a:off x="265814" y="4647831"/>
            <a:ext cx="2197395" cy="1810348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F3952117-2B87-8D4E-BA47-580DD4155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500" y="1181187"/>
            <a:ext cx="5778500" cy="3510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54188C1-992B-554B-8F61-1921274DEECD}"/>
              </a:ext>
            </a:extLst>
          </p:cNvPr>
          <p:cNvSpPr/>
          <p:nvPr/>
        </p:nvSpPr>
        <p:spPr>
          <a:xfrm>
            <a:off x="4036502" y="5986030"/>
            <a:ext cx="8155498" cy="87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ZPD-&gt; the difference between what a children can do on their own and what they might be able to do with the help of a better knowledgeable.</a:t>
            </a:r>
          </a:p>
        </p:txBody>
      </p:sp>
    </p:spTree>
    <p:extLst>
      <p:ext uri="{BB962C8B-B14F-4D97-AF65-F5344CB8AC3E}">
        <p14:creationId xmlns:p14="http://schemas.microsoft.com/office/powerpoint/2010/main" val="772858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B1531-E828-8D41-BA76-A5E3C40D5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1" y="-257175"/>
            <a:ext cx="11068050" cy="1947864"/>
          </a:xfrm>
        </p:spPr>
        <p:txBody>
          <a:bodyPr>
            <a:normAutofit fontScale="90000"/>
          </a:bodyPr>
          <a:lstStyle/>
          <a:p>
            <a:pPr lvl="0" algn="ctr">
              <a:lnSpc>
                <a:spcPct val="150000"/>
              </a:lnSpc>
            </a:pP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Example of how a professional, in as Paediatric Nurse, can use their understanding of psychology to support a service user.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323E6-51B7-F542-926E-CB60A2BAA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79" y="1825625"/>
            <a:ext cx="11209421" cy="435133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Encourage your child to communicate his or her emotions.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Encourage youngsters to live together with children of the same age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Through play, games, and exercises.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Shower, dress, and put on shoes are examples of self-care activities.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F06526-74A5-D942-8CB9-EB033B0B3999}"/>
              </a:ext>
            </a:extLst>
          </p:cNvPr>
          <p:cNvSpPr txBox="1"/>
          <p:nvPr/>
        </p:nvSpPr>
        <p:spPr>
          <a:xfrm>
            <a:off x="9166302" y="6390167"/>
            <a:ext cx="2187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Raymond, 2016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58BC678-9527-0040-8E71-79C0E4430E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53731"/>
            <a:ext cx="3810000" cy="240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8460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AFBE1-679F-FE4F-9666-97DED815B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D8422-1973-0E49-864F-ACAEC05FB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60" y="1825625"/>
            <a:ext cx="11268740" cy="435133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would like to summarize that children develop based on their coexistence among other children and in the society where they are, so play is a means by which the child is trying to learn to be social.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Therefore, when they play with each other, they learn to interact using language, culture.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They also learn what they can do alone or with the help of people.</a:t>
            </a:r>
          </a:p>
        </p:txBody>
      </p:sp>
    </p:spTree>
    <p:extLst>
      <p:ext uri="{BB962C8B-B14F-4D97-AF65-F5344CB8AC3E}">
        <p14:creationId xmlns:p14="http://schemas.microsoft.com/office/powerpoint/2010/main" val="1320295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5EA102F-ED1E-DF49-B4C8-8B0463C288CA}"/>
              </a:ext>
            </a:extLst>
          </p:cNvPr>
          <p:cNvSpPr txBox="1"/>
          <p:nvPr/>
        </p:nvSpPr>
        <p:spPr>
          <a:xfrm>
            <a:off x="2582264" y="203697"/>
            <a:ext cx="5544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C43284-9E4D-7F4C-9370-8A92B80C9D99}"/>
              </a:ext>
            </a:extLst>
          </p:cNvPr>
          <p:cNvSpPr/>
          <p:nvPr/>
        </p:nvSpPr>
        <p:spPr>
          <a:xfrm>
            <a:off x="106326" y="937546"/>
            <a:ext cx="12004158" cy="76174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Dewsbury, Donald A. "Charles Darwin and psychology at the bicentennial and sesquicentennial: An introduction."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64.2 (2009): 67.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Morss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John R.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biologising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childhood: Developmental psychology and the Darwinian myth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Routledge, 2017.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Nyikos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Martha, and Reiko Hashimoto. "Constructivist theory applied to collaborative learning in teacher education: In search of ZPD."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modern language journal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81.4 (1997): 506-517.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Rana, Devinder, and Dominic Upton.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for nurses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Routledge, 2013.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endParaRPr lang="en-GB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Van Der </a:t>
            </a:r>
            <a:r>
              <a:rPr lang="en-GB" dirty="0" err="1"/>
              <a:t>Stuyf</a:t>
            </a:r>
            <a:r>
              <a:rPr lang="en-GB" dirty="0"/>
              <a:t>, Rachel R. </a:t>
            </a:r>
            <a:r>
              <a:rPr lang="en-GB"/>
              <a:t>"Scaffolding as a teaching strategy." </a:t>
            </a:r>
            <a:r>
              <a:rPr lang="en-GB" i="1"/>
              <a:t>Adolescent learning and development</a:t>
            </a:r>
            <a:r>
              <a:rPr lang="en-GB"/>
              <a:t> 52.3 (2002): 5-18.</a:t>
            </a:r>
            <a:endParaRPr lang="en-GB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endParaRPr lang="en-GB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Visintainer, Madelon A., and John A. Wolfer. "Psychological preparation for surgical pediatric patients: The effect on children's and parents' stress responses and adjustment."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56.2 (1975): 187-202.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046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{963EEB89-3BAA-9E4B-B59A-3775BD69B853}tf10001070_mac</Template>
  <TotalTime>744</TotalTime>
  <Words>604</Words>
  <Application>Microsoft Macintosh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64mst</vt:lpstr>
      <vt:lpstr>Arial</vt:lpstr>
      <vt:lpstr>Calibri</vt:lpstr>
      <vt:lpstr>Calibri Light</vt:lpstr>
      <vt:lpstr>Wingdings</vt:lpstr>
      <vt:lpstr>Office Theme</vt:lpstr>
      <vt:lpstr>WHY PSYCHOLOGY IMPORTANT WHEN WORKING AS Paediatric Nurse </vt:lpstr>
      <vt:lpstr>Aims of the Session</vt:lpstr>
      <vt:lpstr>What is Development Psychology  </vt:lpstr>
      <vt:lpstr>Why Psychology important when Working as in Paediatric Nurse </vt:lpstr>
      <vt:lpstr>What are theories of development?  </vt:lpstr>
      <vt:lpstr>Vygotsky’s theory of Social Constructivism </vt:lpstr>
      <vt:lpstr>  Example of how a professional, in as Paediatric Nurse, can use their understanding of psychology to support a service user.   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FOR HEATH AND SOCIAL CARE </dc:title>
  <dc:creator>Miller Do Espirito Santo Avelino (2025206)</dc:creator>
  <cp:lastModifiedBy>Miller Do Espirito Santo Avelino (2025206)</cp:lastModifiedBy>
  <cp:revision>21</cp:revision>
  <cp:lastPrinted>2022-02-17T07:05:02Z</cp:lastPrinted>
  <dcterms:created xsi:type="dcterms:W3CDTF">2022-02-01T16:12:10Z</dcterms:created>
  <dcterms:modified xsi:type="dcterms:W3CDTF">2022-02-19T23:31:14Z</dcterms:modified>
</cp:coreProperties>
</file>