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18"/>
  </p:notesMasterIdLst>
  <p:sldIdLst>
    <p:sldId id="256" r:id="rId2"/>
    <p:sldId id="275" r:id="rId3"/>
    <p:sldId id="269" r:id="rId4"/>
    <p:sldId id="257" r:id="rId5"/>
    <p:sldId id="258" r:id="rId6"/>
    <p:sldId id="270" r:id="rId7"/>
    <p:sldId id="261" r:id="rId8"/>
    <p:sldId id="262" r:id="rId9"/>
    <p:sldId id="263" r:id="rId10"/>
    <p:sldId id="265" r:id="rId11"/>
    <p:sldId id="273" r:id="rId12"/>
    <p:sldId id="272" r:id="rId13"/>
    <p:sldId id="271" r:id="rId14"/>
    <p:sldId id="274" r:id="rId15"/>
    <p:sldId id="267" r:id="rId16"/>
    <p:sldId id="268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0" autoAdjust="0"/>
    <p:restoredTop sz="87523" autoAdjust="0"/>
  </p:normalViewPr>
  <p:slideViewPr>
    <p:cSldViewPr snapToGrid="0">
      <p:cViewPr varScale="1">
        <p:scale>
          <a:sx n="65" d="100"/>
          <a:sy n="65" d="100"/>
        </p:scale>
        <p:origin x="936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4422890-B1A2-45DF-BD00-D8A09FA9B7D5}" type="datetimeFigureOut">
              <a:rPr lang="en-US" smtClean="0"/>
              <a:t>10/21/2023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3F33988-54AE-45B3-9156-A681D3FB3C8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11712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Boutique Enthusiasts</a:t>
            </a:r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Boutique hotels like Hotel Indigo appeal to travelers seeking unique and personalized experiences. They appreciate the hotel's distinctive design, often reflecting the local culture and history.</a:t>
            </a:r>
          </a:p>
          <a:p>
            <a:r>
              <a:rPr lang="en-US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Culture Seekers:</a:t>
            </a:r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Guests who have a strong interest in exploring the local culture are drawn to Hotel Indigo. The hotel's commitment to showcasing local art, music, and cuisine aligns with their interests.</a:t>
            </a:r>
          </a:p>
          <a:p>
            <a:r>
              <a:rPr lang="en-US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Millennials and Young Professionals:</a:t>
            </a:r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Hotel Indigo caters to a younger demographic, and this aligns with the preferences of millennials and young professionals. The trendy, vibrant atmosphere, tech-savvy amenities, and social spaces resonate with this group.</a:t>
            </a:r>
          </a:p>
          <a:p>
            <a:r>
              <a:rPr lang="en-US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Eco-Conscious Travelers:</a:t>
            </a:r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Guests who prioritize sustainability and eco-friendliness appreciate Hotel Indigo's commitment to environmental responsibility. Features like energy-efficient design and eco-friendly amenities align with their values.</a:t>
            </a:r>
          </a:p>
          <a:p>
            <a:r>
              <a:rPr lang="en-US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Food and Beverage Enthusiasts:</a:t>
            </a:r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Those who relish culinary experiences are attracted to the diverse dining options offered by Hotel Indigo. The hotel's on-site restaurants and bars often showcase local and international flavors.</a:t>
            </a:r>
          </a:p>
          <a:p>
            <a:r>
              <a:rPr lang="en-US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Business Travelers:</a:t>
            </a:r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Hotel Indigo is a preferred choice for business travelers looking for a comfortable yet stylish environment. The well-equipped meeting spaces and connectivity options make it suitable for work-related activities.</a:t>
            </a:r>
          </a:p>
          <a:p>
            <a:r>
              <a:rPr lang="en-US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Explorers and Adventurers:</a:t>
            </a:r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Travelers who seek adventure and exploration appreciate Hotel Indigo's central or unique locations.</a:t>
            </a:r>
          </a:p>
          <a:p>
            <a:r>
              <a:rPr lang="en-US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Solo Travelers:</a:t>
            </a:r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Hotel Indigo provides a safe and welcoming environment for solo travelers. The friendly staff and communal spaces create opportunities for socializing.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3F33988-54AE-45B3-9156-A681D3FB3C8C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271919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Boutique Enthusiasts</a:t>
            </a:r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Boutique hotels like Hotel Indigo appeal to travelers seeking unique and personalized experiences. They appreciate the hotel's distinctive design, often reflecting the local culture and history.</a:t>
            </a:r>
          </a:p>
          <a:p>
            <a:r>
              <a:rPr lang="en-US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Culture Seekers:</a:t>
            </a:r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Guests who have a strong interest in exploring the local culture are drawn to Hotel Indigo. The hotel's commitment to showcasing local art, music, and cuisine aligns with their interests.</a:t>
            </a:r>
          </a:p>
          <a:p>
            <a:r>
              <a:rPr lang="en-US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Millennials and Young Professionals:</a:t>
            </a:r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Hotel Indigo caters to a younger demographic, and this aligns with the preferences of millennials and young professionals. The trendy, vibrant atmosphere, tech-savvy amenities, and social spaces resonate with this group.</a:t>
            </a:r>
          </a:p>
          <a:p>
            <a:r>
              <a:rPr lang="en-US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Eco-Conscious Travelers:</a:t>
            </a:r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Guests who prioritize sustainability and eco-friendliness appreciate Hotel Indigo's commitment to environmental responsibility. Features like energy-efficient design and eco-friendly amenities align with their values.</a:t>
            </a:r>
          </a:p>
          <a:p>
            <a:r>
              <a:rPr lang="en-US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Food and Beverage Enthusiasts:</a:t>
            </a:r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Those who relish culinary experiences are attracted to the diverse dining options offered by Hotel Indigo. The hotel's on-site restaurants and bars often showcase local and international flavors.</a:t>
            </a:r>
          </a:p>
          <a:p>
            <a:r>
              <a:rPr lang="en-US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Business Travelers:</a:t>
            </a:r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Hotel Indigo is a preferred choice for business travelers looking for a comfortable yet stylish environment. The well-equipped meeting spaces and connectivity options make it suitable for work-related activities.</a:t>
            </a:r>
          </a:p>
          <a:p>
            <a:r>
              <a:rPr lang="en-US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Explorers and Adventurers:</a:t>
            </a:r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Travelers who seek adventure and exploration appreciate Hotel Indigo's central or unique locations.</a:t>
            </a:r>
          </a:p>
          <a:p>
            <a:r>
              <a:rPr lang="en-US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Solo Travelers:</a:t>
            </a:r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Hotel Indigo provides a safe and welcoming environment for solo travelers. The friendly staff and communal spaces create opportunities for socializing.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3F33988-54AE-45B3-9156-A681D3FB3C8C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14026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b="1" dirty="0"/>
              <a:t>Nature: </a:t>
            </a:r>
            <a:endParaRPr lang="en-US" dirty="0"/>
          </a:p>
          <a:p>
            <a:pPr algn="just"/>
            <a:r>
              <a:rPr lang="en-US" dirty="0"/>
              <a:t>The provision of customer-focused services is of uttermost importance in the hotel industry.</a:t>
            </a:r>
          </a:p>
          <a:p>
            <a:pPr algn="just"/>
            <a:r>
              <a:rPr lang="en-US" dirty="0"/>
              <a:t>A variety of amenities and services are offered by the hotel to accommodate the needs of visitors.</a:t>
            </a:r>
          </a:p>
          <a:p>
            <a:pPr algn="just"/>
            <a:r>
              <a:rPr lang="en-US" dirty="0"/>
              <a:t>The processes for check-in and check-out have a significant impact on how visitors perceive the institution (Jones &amp; Comfort, 2021).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3F33988-54AE-45B3-9156-A681D3FB3C8C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988224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b="1" dirty="0"/>
              <a:t>Scope:</a:t>
            </a:r>
            <a:endParaRPr lang="en-US" dirty="0"/>
          </a:p>
          <a:p>
            <a:pPr lvl="0"/>
            <a:r>
              <a:rPr lang="en-US" dirty="0"/>
              <a:t>To offer recommendations, reserve tours and arrange conveyance.</a:t>
            </a:r>
          </a:p>
          <a:p>
            <a:pPr lvl="0"/>
            <a:r>
              <a:rPr lang="en-US" dirty="0"/>
              <a:t>To provide in-room dining services featuring a variety of cuisines that highlight regional culinary </a:t>
            </a:r>
            <a:r>
              <a:rPr lang="en-US" dirty="0" err="1"/>
              <a:t>specialities</a:t>
            </a:r>
            <a:r>
              <a:rPr lang="en-US" dirty="0"/>
              <a:t>.</a:t>
            </a:r>
          </a:p>
          <a:p>
            <a:pPr lvl="0"/>
            <a:r>
              <a:rPr lang="en-US" dirty="0"/>
              <a:t>The hygiene and comfort of the rooms can be attributed to the maintenance staff's exceptional performance. The hotel provides a shuttle service to and from the airport for the convenience of its guests (</a:t>
            </a:r>
            <a:r>
              <a:rPr lang="en-US" dirty="0" err="1"/>
              <a:t>Juddin</a:t>
            </a:r>
            <a:r>
              <a:rPr lang="en-US" dirty="0"/>
              <a:t>, 2017).</a:t>
            </a:r>
          </a:p>
          <a:p>
            <a:pPr marL="0" indent="0">
              <a:buNone/>
            </a:pPr>
            <a:r>
              <a:rPr lang="en-US" b="1" dirty="0"/>
              <a:t>Role of Guest Services and Facilities:</a:t>
            </a:r>
            <a:endParaRPr lang="en-US" dirty="0"/>
          </a:p>
          <a:p>
            <a:pPr lvl="0"/>
            <a:r>
              <a:rPr lang="en-US" dirty="0"/>
              <a:t>The term "facilities" pertains to the physical infrastructure and resources available.</a:t>
            </a:r>
          </a:p>
          <a:p>
            <a:pPr lvl="0"/>
            <a:r>
              <a:rPr lang="en-US" dirty="0"/>
              <a:t>The establishment provides a variety of dining options, including both quick-service and sophisticated restaurants. </a:t>
            </a:r>
          </a:p>
          <a:p>
            <a:pPr lvl="0"/>
            <a:r>
              <a:rPr lang="en-US" dirty="0"/>
              <a:t>In addition, the establishment offers rejuvenating services, such as leisure facilities and fitness centers.</a:t>
            </a:r>
          </a:p>
          <a:p>
            <a:pPr lvl="0"/>
            <a:r>
              <a:rPr lang="en-US" dirty="0"/>
              <a:t>Numerous varieties of gatherings, including conferences, meetings, and other events, can be organized and hosted.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3F33988-54AE-45B3-9156-A681D3FB3C8C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367848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b="1" dirty="0"/>
              <a:t>Facilities:</a:t>
            </a:r>
            <a:endParaRPr lang="en-US" dirty="0"/>
          </a:p>
          <a:p>
            <a:r>
              <a:rPr lang="en-US" dirty="0"/>
              <a:t>The provision of services to property Indigo's visitors is fundamental to the operation of the property. These services are tailored to the requirements and preferences of the visitors to ensure a pleasant and satisfying stay (Lei, Wang, &amp; Law, 2019). </a:t>
            </a:r>
          </a:p>
          <a:p>
            <a:pPr lvl="0"/>
            <a:r>
              <a:rPr lang="en-US" dirty="0"/>
              <a:t>To assist the guests in making reservations, delivering </a:t>
            </a:r>
            <a:r>
              <a:rPr lang="en-US" dirty="0" err="1"/>
              <a:t>individualised</a:t>
            </a:r>
            <a:r>
              <a:rPr lang="en-US" dirty="0"/>
              <a:t> service, and responding to inquiries before their arrival.</a:t>
            </a:r>
          </a:p>
          <a:p>
            <a:pPr lvl="0"/>
            <a:r>
              <a:rPr lang="en-US" dirty="0"/>
              <a:t>To collect the feedback of guests following a guest's stay. </a:t>
            </a:r>
          </a:p>
          <a:p>
            <a:pPr lvl="0"/>
            <a:r>
              <a:rPr lang="en-US" dirty="0"/>
              <a:t>To assist consistent provision of support through various amenities such as maintenance, concierge services, and room service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3F33988-54AE-45B3-9156-A681D3FB3C8C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879535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The Hotel </a:t>
            </a:r>
            <a:r>
              <a:rPr lang="en-US" dirty="0" err="1"/>
              <a:t>recognises</a:t>
            </a:r>
            <a:r>
              <a:rPr lang="en-US" dirty="0"/>
              <a:t> the significance of providing exceptional visitor experiences through hospitality.</a:t>
            </a:r>
          </a:p>
          <a:p>
            <a:r>
              <a:rPr lang="en-US" dirty="0"/>
              <a:t>Hotel Indigo's hospitality extends beyond the provision of a pleasant place to stay, encompassing the creation of unique and memorable experiences for its visitors.</a:t>
            </a:r>
          </a:p>
          <a:p>
            <a:r>
              <a:rPr lang="en-US" dirty="0"/>
              <a:t>Hotel Indigo distinguishes itself from larger corporations by prioritizing a distinctive and engaging encounter that accentuates the local culture and traditions.</a:t>
            </a:r>
          </a:p>
          <a:p>
            <a:r>
              <a:rPr lang="en-US" dirty="0"/>
              <a:t>Hotel Indigo provides a distinct and unparalleled experience in comparison to other hotels within its designated category (</a:t>
            </a:r>
            <a:r>
              <a:rPr lang="en-US" dirty="0" err="1"/>
              <a:t>Michaelides</a:t>
            </a:r>
            <a:r>
              <a:rPr lang="en-US" dirty="0"/>
              <a:t>, 2017).</a:t>
            </a:r>
          </a:p>
          <a:p>
            <a:r>
              <a:rPr lang="en-US" dirty="0"/>
              <a:t>Meticulous </a:t>
            </a:r>
            <a:r>
              <a:rPr lang="en-US" dirty="0" err="1"/>
              <a:t>organisation</a:t>
            </a:r>
            <a:r>
              <a:rPr lang="en-US" dirty="0"/>
              <a:t> of the accommodation layouts, cuisine selections, and additional amenities required considerable effort. These small touches have a calming effect on visitors and add an air of sophistication to their lodging experience.</a:t>
            </a:r>
          </a:p>
          <a:p>
            <a:r>
              <a:rPr lang="en-US" dirty="0"/>
              <a:t>Room service, maintenance, and transportation requests are promptly addressed by the staff at Hotel Indigo to ensure customer satisfaction.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3F33988-54AE-45B3-9156-A681D3FB3C8C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70562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dirty="0"/>
              <a:t>Accommodation and Hospitality</a:t>
            </a:r>
            <a:r>
              <a:rPr lang="en-US" dirty="0"/>
              <a:t>: Hotel Indigo is a boutique hotel chain under the IHG umbrella, known for its unique, locally-inspired designs and personalized guest experiences. The focus here is on providing comfortable and stylish accommodations along with excellent service.</a:t>
            </a:r>
          </a:p>
          <a:p>
            <a:r>
              <a:rPr lang="en-US" b="1" dirty="0"/>
              <a:t>Atmosphere and Setting</a:t>
            </a:r>
            <a:r>
              <a:rPr lang="en-US" dirty="0"/>
              <a:t>: Hotel Indigo properties are characterized by their individualized, vibrant designs that reflect the local culture and surroundings. They offer a more relaxed and casual atmosphere, with a focus on comfortable stays for both business and leisure travelers.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3F33988-54AE-45B3-9156-A681D3FB3C8C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472360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3F33988-54AE-45B3-9156-A681D3FB3C8C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424711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r>
              <a:rPr lang="en-US" sz="1200" dirty="0"/>
              <a:t>The hotel industry contributes significantly to economic growth in the United Kingdom.</a:t>
            </a:r>
          </a:p>
          <a:p>
            <a:pPr algn="just"/>
            <a:r>
              <a:rPr lang="en-US" sz="1200" dirty="0"/>
              <a:t>The industry is distinguished by its financial returns, which are directed towards tackling a wide range of societal issues.</a:t>
            </a:r>
          </a:p>
          <a:p>
            <a:pPr algn="just"/>
            <a:r>
              <a:rPr lang="en-US" sz="1200" dirty="0"/>
              <a:t>The Hotel Indigo is a noteworthy example of a long-standing hotel that is now experiencing fast development.</a:t>
            </a:r>
          </a:p>
          <a:p>
            <a:pPr algn="just"/>
            <a:r>
              <a:rPr lang="en-US" sz="1200" dirty="0"/>
              <a:t>According to TripAdvisor's results, a large proportion of its users reported having a positive experience during their vacation.</a:t>
            </a:r>
          </a:p>
          <a:p>
            <a:pPr algn="just"/>
            <a:r>
              <a:rPr lang="en-US" sz="1200" dirty="0"/>
              <a:t>The hotel's service, location, and the accuracy of client information have been improved.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3F33988-54AE-45B3-9156-A681D3FB3C8C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471035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-3175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5760" y="0"/>
                </a:moveTo>
                <a:lnTo>
                  <a:pt x="0" y="0"/>
                </a:lnTo>
                <a:lnTo>
                  <a:pt x="0" y="3090"/>
                </a:lnTo>
                <a:lnTo>
                  <a:pt x="943" y="3090"/>
                </a:lnTo>
                <a:lnTo>
                  <a:pt x="1123" y="3270"/>
                </a:lnTo>
                <a:lnTo>
                  <a:pt x="1123" y="3270"/>
                </a:lnTo>
                <a:lnTo>
                  <a:pt x="1127" y="3272"/>
                </a:lnTo>
                <a:lnTo>
                  <a:pt x="1133" y="3275"/>
                </a:lnTo>
                <a:lnTo>
                  <a:pt x="1139" y="3278"/>
                </a:lnTo>
                <a:lnTo>
                  <a:pt x="1144" y="3278"/>
                </a:lnTo>
                <a:lnTo>
                  <a:pt x="1150" y="3278"/>
                </a:lnTo>
                <a:lnTo>
                  <a:pt x="1155" y="3275"/>
                </a:lnTo>
                <a:lnTo>
                  <a:pt x="1161" y="3272"/>
                </a:lnTo>
                <a:lnTo>
                  <a:pt x="1165" y="3270"/>
                </a:lnTo>
                <a:lnTo>
                  <a:pt x="1345" y="3090"/>
                </a:lnTo>
                <a:lnTo>
                  <a:pt x="5760" y="3090"/>
                </a:lnTo>
                <a:lnTo>
                  <a:pt x="5760" y="0"/>
                </a:lnTo>
                <a:close/>
              </a:path>
            </a:pathLst>
          </a:custGeom>
          <a:ln/>
          <a:effectLst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0001" y="1449147"/>
            <a:ext cx="10572000" cy="2971051"/>
          </a:xfrm>
        </p:spPr>
        <p:txBody>
          <a:bodyPr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10001" y="5280847"/>
            <a:ext cx="10572000" cy="434974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B9EBBA-996F-894A-B54A-D6246ED52CEA}" type="datetimeFigureOut">
              <a:rPr lang="en-US" dirty="0"/>
              <a:pPr/>
              <a:t>10/21/2023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8712" y="2222287"/>
            <a:ext cx="10554574" cy="363651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A1323-8D79-1946-B0D7-40001CF92E9D}" type="datetimeFigureOut">
              <a:rPr lang="en-US" dirty="0"/>
              <a:pPr/>
              <a:t>10/21/2023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7"/>
          <p:cNvSpPr/>
          <p:nvPr/>
        </p:nvSpPr>
        <p:spPr bwMode="auto">
          <a:xfrm>
            <a:off x="0" y="1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0" y="0"/>
                </a:moveTo>
                <a:lnTo>
                  <a:pt x="5760" y="0"/>
                </a:lnTo>
                <a:lnTo>
                  <a:pt x="5760" y="3090"/>
                </a:lnTo>
                <a:lnTo>
                  <a:pt x="4817" y="3090"/>
                </a:lnTo>
                <a:lnTo>
                  <a:pt x="4637" y="3270"/>
                </a:lnTo>
                <a:lnTo>
                  <a:pt x="4637" y="3270"/>
                </a:lnTo>
                <a:lnTo>
                  <a:pt x="4633" y="3272"/>
                </a:lnTo>
                <a:lnTo>
                  <a:pt x="4627" y="3275"/>
                </a:lnTo>
                <a:lnTo>
                  <a:pt x="4621" y="3278"/>
                </a:lnTo>
                <a:lnTo>
                  <a:pt x="4616" y="3278"/>
                </a:lnTo>
                <a:lnTo>
                  <a:pt x="4610" y="3278"/>
                </a:lnTo>
                <a:lnTo>
                  <a:pt x="4605" y="3275"/>
                </a:lnTo>
                <a:lnTo>
                  <a:pt x="4599" y="3272"/>
                </a:lnTo>
                <a:lnTo>
                  <a:pt x="4595" y="3270"/>
                </a:lnTo>
                <a:lnTo>
                  <a:pt x="4415" y="3090"/>
                </a:lnTo>
                <a:lnTo>
                  <a:pt x="0" y="3090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2951396"/>
            <a:ext cx="10561418" cy="1468800"/>
          </a:xfrm>
        </p:spPr>
        <p:txBody>
          <a:bodyPr anchor="b"/>
          <a:lstStyle>
            <a:lvl1pPr algn="r">
              <a:defRPr sz="4800" b="1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5281201"/>
            <a:ext cx="10561418" cy="433955"/>
          </a:xfrm>
        </p:spPr>
        <p:txBody>
          <a:bodyPr anchor="t">
            <a:no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A1846-DA80-1C48-A609-854EA85C59AD}" type="datetimeFigureOut">
              <a:rPr lang="en-US" dirty="0"/>
              <a:pPr/>
              <a:t>10/21/2023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8712" y="2222287"/>
            <a:ext cx="5185873" cy="3638763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7415" y="2222287"/>
            <a:ext cx="5194583" cy="3638764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302355-E14B-8545-A8F8-0FE83CC9D524}" type="datetimeFigureOut">
              <a:rPr lang="en-US" dirty="0"/>
              <a:pPr/>
              <a:t>10/21/2023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4728" y="2174875"/>
            <a:ext cx="5189857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4729" y="2751138"/>
            <a:ext cx="5189856" cy="3109913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7415" y="2174875"/>
            <a:ext cx="5194583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7415" y="2751138"/>
            <a:ext cx="5194583" cy="3109913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640F58-564D-2B4F-AE67-E407BA4FCF45}" type="datetimeFigureOut">
              <a:rPr lang="en-US" dirty="0"/>
              <a:pPr/>
              <a:t>10/21/2023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3A34C8-038E-2045-AF43-DF7DBB8E0E9E}" type="datetimeFigureOut">
              <a:rPr lang="en-US" dirty="0"/>
              <a:pPr/>
              <a:t>10/21/2023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8C68F-D26B-8F47-958C-23B49CF8A634}" type="datetimeFigureOut">
              <a:rPr lang="en-US" dirty="0"/>
              <a:pPr/>
              <a:t>10/21/2023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1073151" y="446087"/>
            <a:ext cx="3547533" cy="1814651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3151" y="446088"/>
            <a:ext cx="3547533" cy="1618396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446088"/>
            <a:ext cx="6252633" cy="5414963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3151" y="2260738"/>
            <a:ext cx="3547533" cy="360031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DF5E60-9974-AC48-9591-99C2BB44B7CF}" type="datetimeFigureOut">
              <a:rPr lang="en-US" dirty="0"/>
              <a:pPr/>
              <a:t>10/21/2023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4728" y="727522"/>
            <a:ext cx="4852988" cy="1617163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Picture Placeholder 11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6098117" y="0"/>
            <a:ext cx="6093883" cy="6858000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noFill/>
          <a:ln w="9525">
            <a:solidFill>
              <a:schemeClr val="tx2"/>
            </a:solidFill>
            <a:round/>
            <a:headEnd/>
            <a:tailEnd/>
          </a:ln>
          <a:effectLst/>
        </p:spPr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algn="ctr">
              <a:buFontTx/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4728" y="2344684"/>
            <a:ext cx="4852988" cy="3516365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885810" y="6041362"/>
            <a:ext cx="976879" cy="365125"/>
          </a:xfrm>
        </p:spPr>
        <p:txBody>
          <a:bodyPr/>
          <a:lstStyle/>
          <a:p>
            <a:fld id="{18C79C5D-2A6F-F04D-97DA-BEF2467B64E4}" type="datetimeFigureOut">
              <a:rPr lang="en-US" dirty="0"/>
              <a:pPr/>
              <a:t>10/21/2023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90396" y="6041362"/>
            <a:ext cx="3295413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4862689" y="5915888"/>
            <a:ext cx="1062155" cy="490599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800600"/>
            <a:ext cx="10561418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5" name="Picture Placeholder 14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0" y="0"/>
            <a:ext cx="12192000" cy="4800600"/>
          </a:xfrm>
          <a:custGeom>
            <a:avLst/>
            <a:gdLst/>
            <a:ahLst/>
            <a:cxnLst/>
            <a:rect l="0" t="0" r="r" b="b"/>
            <a:pathLst>
              <a:path w="5760" h="3289">
                <a:moveTo>
                  <a:pt x="5760" y="0"/>
                </a:moveTo>
                <a:lnTo>
                  <a:pt x="0" y="0"/>
                </a:lnTo>
                <a:lnTo>
                  <a:pt x="0" y="3100"/>
                </a:lnTo>
                <a:lnTo>
                  <a:pt x="943" y="3100"/>
                </a:lnTo>
                <a:lnTo>
                  <a:pt x="1123" y="3281"/>
                </a:lnTo>
                <a:lnTo>
                  <a:pt x="1123" y="3281"/>
                </a:lnTo>
                <a:lnTo>
                  <a:pt x="1127" y="3283"/>
                </a:lnTo>
                <a:lnTo>
                  <a:pt x="1133" y="3286"/>
                </a:lnTo>
                <a:lnTo>
                  <a:pt x="1139" y="3289"/>
                </a:lnTo>
                <a:lnTo>
                  <a:pt x="1144" y="3289"/>
                </a:lnTo>
                <a:lnTo>
                  <a:pt x="1150" y="3289"/>
                </a:lnTo>
                <a:lnTo>
                  <a:pt x="1155" y="3286"/>
                </a:lnTo>
                <a:lnTo>
                  <a:pt x="1161" y="3283"/>
                </a:lnTo>
                <a:lnTo>
                  <a:pt x="1165" y="3281"/>
                </a:lnTo>
                <a:lnTo>
                  <a:pt x="1345" y="3100"/>
                </a:lnTo>
                <a:lnTo>
                  <a:pt x="5760" y="3100"/>
                </a:lnTo>
                <a:lnTo>
                  <a:pt x="5760" y="0"/>
                </a:lnTo>
                <a:close/>
              </a:path>
            </a:pathLst>
          </a:custGeom>
          <a:noFill/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marL="0" indent="0" algn="ctr">
              <a:buFontTx/>
              <a:buNone/>
              <a:defRPr sz="16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0000" y="5367338"/>
            <a:ext cx="10561418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79C5D-2A6F-F04D-97DA-BEF2467B64E4}" type="datetimeFigureOut">
              <a:rPr lang="en-US" dirty="0"/>
              <a:pPr/>
              <a:t>10/21/2023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>
            <a:spLocks noChangeAspect="1"/>
          </p:cNvSpPr>
          <p:nvPr/>
        </p:nvSpPr>
        <p:spPr bwMode="auto">
          <a:xfrm>
            <a:off x="631697" y="1081456"/>
            <a:ext cx="6332416" cy="3239188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0985" y="1238502"/>
            <a:ext cx="5893840" cy="2645912"/>
          </a:xfrm>
        </p:spPr>
        <p:txBody>
          <a:bodyPr anchor="b"/>
          <a:lstStyle>
            <a:lvl1pPr algn="l">
              <a:defRPr sz="4200" b="1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3190" y="4443680"/>
            <a:ext cx="5891636" cy="713241"/>
          </a:xfrm>
        </p:spPr>
        <p:txBody>
          <a:bodyPr anchor="t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7574642" y="1081456"/>
            <a:ext cx="3810001" cy="407546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A1846-DA80-1C48-A609-854EA85C59AD}" type="datetimeFigureOut">
              <a:rPr lang="en-US" dirty="0"/>
              <a:pPr/>
              <a:t>10/21/2023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6"/>
          <p:cNvSpPr>
            <a:spLocks noChangeAspect="1"/>
          </p:cNvSpPr>
          <p:nvPr/>
        </p:nvSpPr>
        <p:spPr bwMode="auto">
          <a:xfrm>
            <a:off x="1140884" y="2286585"/>
            <a:ext cx="4895115" cy="2503972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8" name="Title 1"/>
          <p:cNvSpPr>
            <a:spLocks noGrp="1"/>
          </p:cNvSpPr>
          <p:nvPr>
            <p:ph type="title"/>
          </p:nvPr>
        </p:nvSpPr>
        <p:spPr>
          <a:xfrm>
            <a:off x="1357089" y="2435957"/>
            <a:ext cx="4382521" cy="2007789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6156000" y="2286000"/>
            <a:ext cx="4880300" cy="229552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F54567-0DE4-3F47-BF90-CB84690072F9}" type="datetimeFigureOut">
              <a:rPr lang="en-US" dirty="0"/>
              <a:pPr/>
              <a:t>10/21/2023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52C72-DE31-F449-A4ED-4C594FD91407}" type="datetimeFigureOut">
              <a:rPr lang="en-US" dirty="0"/>
              <a:pPr/>
              <a:t>10/21/2023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7669651" y="446089"/>
            <a:ext cx="4522349" cy="5414962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183540" y="586171"/>
            <a:ext cx="2494791" cy="51347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10001" y="446089"/>
            <a:ext cx="6611540" cy="5414962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62726E-379B-B349-9EED-81ED093FA806}" type="datetimeFigureOut">
              <a:rPr lang="en-US" dirty="0"/>
              <a:pPr/>
              <a:t>10/21/2023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  <a:prstGeom prst="rect">
            <a:avLst/>
          </a:prstGeom>
          <a:effectLst>
            <a:outerShdw blurRad="50800" dir="14400000">
              <a:srgbClr val="000000">
                <a:alpha val="60000"/>
              </a:srgbClr>
            </a:outerShdw>
          </a:effectLst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2184401"/>
            <a:ext cx="10563285" cy="3674397"/>
          </a:xfrm>
          <a:prstGeom prst="rect">
            <a:avLst/>
          </a:prstGeom>
          <a:effectLst>
            <a:outerShdw blurRad="50800" dir="14400000">
              <a:srgbClr val="000000">
                <a:alpha val="40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1514" y="6041362"/>
            <a:ext cx="864432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334626" y="6041362"/>
            <a:ext cx="1343706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09B482E8-6E0E-1B4F-B1FD-C69DB9E858D9}" type="datetimeFigureOut">
              <a:rPr lang="en-US" dirty="0"/>
              <a:pPr/>
              <a:t>10/21/2023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78331" y="5915888"/>
            <a:ext cx="1062155" cy="490599"/>
          </a:xfrm>
          <a:prstGeom prst="rect">
            <a:avLst/>
          </a:prstGeom>
        </p:spPr>
        <p:txBody>
          <a:bodyPr vert="horz" lIns="91440" tIns="45720" rIns="91440" bIns="10800" rtlCol="0" anchor="b"/>
          <a:lstStyle>
            <a:lvl1pPr algn="r">
              <a:defRPr sz="20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3" r:id="rId9"/>
    <p:sldLayoutId id="2147483657" r:id="rId10"/>
    <p:sldLayoutId id="2147483666" r:id="rId11"/>
    <p:sldLayoutId id="2147483661" r:id="rId12"/>
    <p:sldLayoutId id="2147483658" r:id="rId13"/>
    <p:sldLayoutId id="2147483659" r:id="rId14"/>
  </p:sldLayoutIdLst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000" b="1" kern="1200">
          <a:solidFill>
            <a:srgbClr val="FEFEFE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4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36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9DE320-0254-49C3-AF77-DC5F60C27DA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10001" y="1706965"/>
            <a:ext cx="10572000" cy="2455415"/>
          </a:xfrm>
        </p:spPr>
        <p:txBody>
          <a:bodyPr/>
          <a:lstStyle/>
          <a:p>
            <a:pPr algn="ctr">
              <a:lnSpc>
                <a:spcPct val="200000"/>
              </a:lnSpc>
            </a:pPr>
            <a:r>
              <a:rPr lang="en-US" dirty="0"/>
              <a:t>Hospitality and guest services</a:t>
            </a:r>
            <a:br>
              <a:rPr lang="en-US" dirty="0"/>
            </a:br>
            <a:r>
              <a:rPr lang="en-US" sz="2400" i="1" dirty="0"/>
              <a:t>Module code: BMIH4003</a:t>
            </a:r>
            <a:br>
              <a:rPr lang="en-US" sz="2400" dirty="0"/>
            </a:br>
            <a:r>
              <a:rPr lang="en-US" sz="2400" i="1" dirty="0"/>
              <a:t>Module tutor: Deborah Ann Lloyd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B722150-DDED-4BCE-B824-6A7D0DEC765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470636" y="5298518"/>
            <a:ext cx="3250727" cy="1139493"/>
          </a:xfrm>
        </p:spPr>
        <p:txBody>
          <a:bodyPr>
            <a:normAutofit fontScale="92500"/>
          </a:bodyPr>
          <a:lstStyle/>
          <a:p>
            <a:pPr algn="ctr"/>
            <a:r>
              <a:rPr lang="en-US" sz="2800" dirty="0"/>
              <a:t>By: Syed Ahsan Ali</a:t>
            </a:r>
          </a:p>
          <a:p>
            <a:pPr algn="ctr"/>
            <a:r>
              <a:rPr lang="en-US" sz="2800" dirty="0"/>
              <a:t>ID: 2126965</a:t>
            </a:r>
          </a:p>
        </p:txBody>
      </p:sp>
    </p:spTree>
    <p:extLst>
      <p:ext uri="{BB962C8B-B14F-4D97-AF65-F5344CB8AC3E}">
        <p14:creationId xmlns:p14="http://schemas.microsoft.com/office/powerpoint/2010/main" val="40366164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4978B1-1431-4F48-B0A6-B75505CC89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6852" y="3919590"/>
            <a:ext cx="3368564" cy="970450"/>
          </a:xfrm>
        </p:spPr>
        <p:txBody>
          <a:bodyPr/>
          <a:lstStyle/>
          <a:p>
            <a:pPr algn="ctr"/>
            <a:r>
              <a:rPr lang="en-US" dirty="0"/>
              <a:t>Hotel Indigo</a:t>
            </a:r>
          </a:p>
        </p:txBody>
      </p:sp>
      <p:pic>
        <p:nvPicPr>
          <p:cNvPr id="4" name="Picture 2" descr="Tower Bridge Hotel: Hotel Indigo® London - Tower Hill">
            <a:extLst>
              <a:ext uri="{FF2B5EF4-FFF2-40B4-BE49-F238E27FC236}">
                <a16:creationId xmlns:a16="http://schemas.microsoft.com/office/drawing/2014/main" id="{8225E8B0-97B9-4F44-94D3-4FD90CB5A5D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62290" y="1937982"/>
            <a:ext cx="7028680" cy="49336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279449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33890A-2ABF-4D15-B1F6-1FFE2357B5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Table of contents: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BA53DD-58E3-40BA-A62B-4FF13F046B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140" y="2631720"/>
            <a:ext cx="4476169" cy="3636511"/>
          </a:xfrm>
        </p:spPr>
        <p:txBody>
          <a:bodyPr/>
          <a:lstStyle/>
          <a:p>
            <a:r>
              <a:rPr lang="en-US" dirty="0"/>
              <a:t>Introduction</a:t>
            </a:r>
          </a:p>
          <a:p>
            <a:r>
              <a:rPr lang="en-US" dirty="0"/>
              <a:t>The hotel's clientele</a:t>
            </a:r>
          </a:p>
          <a:p>
            <a:r>
              <a:rPr lang="en-US" dirty="0"/>
              <a:t>General Perspective</a:t>
            </a:r>
          </a:p>
          <a:p>
            <a:r>
              <a:rPr lang="en-US" dirty="0"/>
              <a:t>Hotel Indigo’s nature and scope</a:t>
            </a:r>
          </a:p>
          <a:p>
            <a:r>
              <a:rPr lang="en-US" dirty="0"/>
              <a:t>The Importance of the Hotel Indigo's Warm Reception</a:t>
            </a:r>
          </a:p>
          <a:p>
            <a:r>
              <a:rPr lang="en-US" dirty="0"/>
              <a:t>Conclusion</a:t>
            </a:r>
          </a:p>
        </p:txBody>
      </p:sp>
      <p:pic>
        <p:nvPicPr>
          <p:cNvPr id="1026" name="Picture 2" descr="Tower Bridge Hotel: Hotel Indigo® London - Tower Hill">
            <a:extLst>
              <a:ext uri="{FF2B5EF4-FFF2-40B4-BE49-F238E27FC236}">
                <a16:creationId xmlns:a16="http://schemas.microsoft.com/office/drawing/2014/main" id="{7FE05C0D-6205-4411-88EB-C36858F9263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62290" y="1937982"/>
            <a:ext cx="7028680" cy="49336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175517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5FCC97-CC2F-4C24-ADCD-69291F39CB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AD0E02-A46E-4288-825C-51F85ADE53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0000" y="2774301"/>
            <a:ext cx="10554574" cy="3636511"/>
          </a:xfrm>
        </p:spPr>
        <p:txBody>
          <a:bodyPr>
            <a:normAutofit/>
          </a:bodyPr>
          <a:lstStyle/>
          <a:p>
            <a:pPr algn="just"/>
            <a:r>
              <a:rPr lang="en-US" dirty="0"/>
              <a:t>In December 2021, Hotel Indigo had a global presence of over 120 properties with a combined capacity of over 16,000 accommodations.</a:t>
            </a:r>
          </a:p>
          <a:p>
            <a:pPr algn="just"/>
            <a:r>
              <a:rPr lang="en-US" dirty="0"/>
              <a:t>It was designed to embody the impeccable standards of quality and innovation.</a:t>
            </a:r>
          </a:p>
          <a:p>
            <a:pPr algn="just"/>
            <a:r>
              <a:rPr lang="en-US" dirty="0"/>
              <a:t>From the moment guests enter, they are greeted by an atmosphere of refinement and exceptional service.</a:t>
            </a:r>
          </a:p>
          <a:p>
            <a:pPr algn="just"/>
            <a:r>
              <a:rPr lang="en-US" dirty="0"/>
              <a:t>It provides unparalleled service to its customers.</a:t>
            </a:r>
          </a:p>
          <a:p>
            <a:pPr algn="just"/>
            <a:r>
              <a:rPr lang="en-US" dirty="0"/>
              <a:t>The hotel sets new standards for sophistication and quality (</a:t>
            </a:r>
            <a:r>
              <a:rPr lang="en-US" dirty="0" err="1"/>
              <a:t>Hochsmann</a:t>
            </a:r>
            <a:r>
              <a:rPr lang="en-US" dirty="0"/>
              <a:t>, 2014).</a:t>
            </a:r>
          </a:p>
        </p:txBody>
      </p:sp>
    </p:spTree>
    <p:extLst>
      <p:ext uri="{BB962C8B-B14F-4D97-AF65-F5344CB8AC3E}">
        <p14:creationId xmlns:p14="http://schemas.microsoft.com/office/powerpoint/2010/main" val="15297267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5FCC97-CC2F-4C24-ADCD-69291F39CB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hotel's clientele: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AD0E02-A46E-4288-825C-51F85ADE53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9988" y="2369737"/>
            <a:ext cx="4451230" cy="4056225"/>
          </a:xfrm>
        </p:spPr>
        <p:txBody>
          <a:bodyPr>
            <a:normAutofit/>
          </a:bodyPr>
          <a:lstStyle/>
          <a:p>
            <a:r>
              <a:rPr lang="en-US" dirty="0"/>
              <a:t>Boutique Enthusiasts</a:t>
            </a:r>
          </a:p>
          <a:p>
            <a:r>
              <a:rPr lang="en-US" dirty="0"/>
              <a:t>Culture Seekers</a:t>
            </a:r>
          </a:p>
          <a:p>
            <a:r>
              <a:rPr lang="en-US" dirty="0"/>
              <a:t>Millennials and Young Professionals</a:t>
            </a:r>
          </a:p>
          <a:p>
            <a:r>
              <a:rPr lang="en-US" dirty="0"/>
              <a:t>Eco-Conscious Travelers</a:t>
            </a:r>
          </a:p>
          <a:p>
            <a:r>
              <a:rPr lang="en-US" dirty="0"/>
              <a:t>Food and Beverage Enthusiasts</a:t>
            </a:r>
          </a:p>
          <a:p>
            <a:r>
              <a:rPr lang="en-US" dirty="0"/>
              <a:t>Business Travelers</a:t>
            </a:r>
          </a:p>
          <a:p>
            <a:r>
              <a:rPr lang="en-US" dirty="0"/>
              <a:t>Explorers and Adventurers</a:t>
            </a:r>
          </a:p>
          <a:p>
            <a:r>
              <a:rPr lang="en-US" dirty="0"/>
              <a:t>Solo Travelers</a:t>
            </a:r>
          </a:p>
        </p:txBody>
      </p:sp>
      <p:pic>
        <p:nvPicPr>
          <p:cNvPr id="6" name="Picture 2" descr="Gordon Ramsay's Restaurants &amp; Bars | Gordon Ramsay">
            <a:extLst>
              <a:ext uri="{FF2B5EF4-FFF2-40B4-BE49-F238E27FC236}">
                <a16:creationId xmlns:a16="http://schemas.microsoft.com/office/drawing/2014/main" id="{884F6449-1AB8-4828-A46D-F6912AB85FB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64061" y="1897970"/>
            <a:ext cx="6701833" cy="43354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1053B706-EFF4-41E4-9F84-E979B2667DC8}"/>
              </a:ext>
            </a:extLst>
          </p:cNvPr>
          <p:cNvSpPr/>
          <p:nvPr/>
        </p:nvSpPr>
        <p:spPr>
          <a:xfrm>
            <a:off x="8061003" y="6288659"/>
            <a:ext cx="140775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(IHG, 2023)</a:t>
            </a:r>
          </a:p>
        </p:txBody>
      </p:sp>
    </p:spTree>
    <p:extLst>
      <p:ext uri="{BB962C8B-B14F-4D97-AF65-F5344CB8AC3E}">
        <p14:creationId xmlns:p14="http://schemas.microsoft.com/office/powerpoint/2010/main" val="35027801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5FCC97-CC2F-4C24-ADCD-69291F39CB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Why They Like It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AD0E02-A46E-4288-825C-51F85ADE53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3439" y="2369737"/>
            <a:ext cx="5924587" cy="4056225"/>
          </a:xfrm>
        </p:spPr>
        <p:txBody>
          <a:bodyPr>
            <a:normAutofit lnSpcReduction="10000"/>
          </a:bodyPr>
          <a:lstStyle/>
          <a:p>
            <a:pPr algn="just"/>
            <a:r>
              <a:rPr lang="en-US" dirty="0"/>
              <a:t>Seeking unique and personalized experiences.</a:t>
            </a:r>
          </a:p>
          <a:p>
            <a:pPr algn="just"/>
            <a:r>
              <a:rPr lang="en-US" dirty="0"/>
              <a:t>Strong interest in exploring the local culture</a:t>
            </a:r>
          </a:p>
          <a:p>
            <a:pPr algn="just"/>
            <a:r>
              <a:rPr lang="en-US" dirty="0"/>
              <a:t>The trendy, vibrant atmosphere, tech-savvy amenities, and social spaces</a:t>
            </a:r>
          </a:p>
          <a:p>
            <a:pPr algn="just"/>
            <a:r>
              <a:rPr lang="en-US" dirty="0"/>
              <a:t>Sustainable and eco-friendly environment</a:t>
            </a:r>
          </a:p>
          <a:p>
            <a:pPr algn="just"/>
            <a:r>
              <a:rPr lang="en-US" dirty="0"/>
              <a:t>The hotel's on-site restaurants and bars</a:t>
            </a:r>
          </a:p>
          <a:p>
            <a:pPr algn="just"/>
            <a:r>
              <a:rPr lang="en-US" dirty="0"/>
              <a:t>A comfortable yet stylish environment.</a:t>
            </a:r>
          </a:p>
          <a:p>
            <a:pPr algn="just"/>
            <a:r>
              <a:rPr lang="en-US" dirty="0"/>
              <a:t>The well-equipped meeting spaces.</a:t>
            </a:r>
          </a:p>
          <a:p>
            <a:pPr algn="just"/>
            <a:r>
              <a:rPr lang="en-US" dirty="0"/>
              <a:t>A safe and welcoming environment for solo </a:t>
            </a:r>
            <a:r>
              <a:rPr lang="en-US" dirty="0" err="1"/>
              <a:t>travellers</a:t>
            </a:r>
            <a:r>
              <a:rPr lang="en-US" dirty="0"/>
              <a:t>.</a:t>
            </a:r>
          </a:p>
          <a:p>
            <a:pPr algn="just"/>
            <a:r>
              <a:rPr lang="en-US" dirty="0"/>
              <a:t>The friendly staff and communal spaces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C86AE36-3419-4868-BDE4-A516470C6572}"/>
              </a:ext>
            </a:extLst>
          </p:cNvPr>
          <p:cNvSpPr/>
          <p:nvPr/>
        </p:nvSpPr>
        <p:spPr>
          <a:xfrm rot="10800000" flipV="1">
            <a:off x="9604474" y="5966555"/>
            <a:ext cx="1496259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1200" dirty="0" err="1">
                <a:solidFill>
                  <a:schemeClr val="bg1"/>
                </a:solidFill>
              </a:rPr>
              <a:t>Tomeu</a:t>
            </a:r>
            <a:r>
              <a:rPr lang="en-US" sz="1200" dirty="0">
                <a:solidFill>
                  <a:schemeClr val="bg1"/>
                </a:solidFill>
              </a:rPr>
              <a:t> </a:t>
            </a:r>
            <a:r>
              <a:rPr lang="en-US" sz="1200" dirty="0" err="1">
                <a:solidFill>
                  <a:schemeClr val="bg1"/>
                </a:solidFill>
              </a:rPr>
              <a:t>Fiol</a:t>
            </a:r>
            <a:r>
              <a:rPr lang="en-US" sz="1200" dirty="0">
                <a:solidFill>
                  <a:schemeClr val="bg1"/>
                </a:solidFill>
              </a:rPr>
              <a:t>, 2023</a:t>
            </a:r>
            <a:endParaRPr lang="en-US" sz="500" dirty="0">
              <a:solidFill>
                <a:schemeClr val="bg1"/>
              </a:solidFill>
            </a:endParaRPr>
          </a:p>
        </p:txBody>
      </p:sp>
      <p:pic>
        <p:nvPicPr>
          <p:cNvPr id="2050" name="Picture 2" descr="Hotel Indigo Bath and The Elder Restaurant Review - Luxury Travel | Tatler">
            <a:extLst>
              <a:ext uri="{FF2B5EF4-FFF2-40B4-BE49-F238E27FC236}">
                <a16:creationId xmlns:a16="http://schemas.microsoft.com/office/drawing/2014/main" id="{5FB3E191-8931-4737-B9A5-126217D2AD5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3457" y="1897039"/>
            <a:ext cx="5804951" cy="44501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E120C29B-2660-488C-9D1F-52393E02326F}"/>
              </a:ext>
            </a:extLst>
          </p:cNvPr>
          <p:cNvSpPr/>
          <p:nvPr/>
        </p:nvSpPr>
        <p:spPr>
          <a:xfrm>
            <a:off x="8609653" y="6424268"/>
            <a:ext cx="144174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</a:rPr>
              <a:t>(Tatler, 2023)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111950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5EEC99-F021-441F-AD30-2F020E23E6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500" dirty="0"/>
              <a:t>Nature, scope and role of guest services and Facilities; General Perspective: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9678E8-52E5-41AF-AA85-3B19F077CA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1547" y="2644509"/>
            <a:ext cx="5989499" cy="3565093"/>
          </a:xfrm>
        </p:spPr>
        <p:txBody>
          <a:bodyPr>
            <a:normAutofit lnSpcReduction="10000"/>
          </a:bodyPr>
          <a:lstStyle/>
          <a:p>
            <a:pPr marL="0" indent="0">
              <a:lnSpc>
                <a:spcPct val="160000"/>
              </a:lnSpc>
              <a:buNone/>
            </a:pPr>
            <a:r>
              <a:rPr lang="en-US" b="1" dirty="0"/>
              <a:t>Nature: </a:t>
            </a:r>
            <a:endParaRPr lang="en-US" dirty="0"/>
          </a:p>
          <a:p>
            <a:pPr algn="just">
              <a:lnSpc>
                <a:spcPct val="160000"/>
              </a:lnSpc>
            </a:pPr>
            <a:r>
              <a:rPr lang="en-US" dirty="0"/>
              <a:t>The provision of customer-focused services</a:t>
            </a:r>
          </a:p>
          <a:p>
            <a:pPr algn="just">
              <a:lnSpc>
                <a:spcPct val="160000"/>
              </a:lnSpc>
            </a:pPr>
            <a:r>
              <a:rPr lang="en-US" dirty="0"/>
              <a:t>To provide a variety of amenities and services</a:t>
            </a:r>
          </a:p>
          <a:p>
            <a:pPr algn="just">
              <a:lnSpc>
                <a:spcPct val="160000"/>
              </a:lnSpc>
            </a:pPr>
            <a:r>
              <a:rPr lang="en-US" dirty="0"/>
              <a:t>To provide check-in and check-out Process facilitation.</a:t>
            </a:r>
          </a:p>
          <a:p>
            <a:pPr algn="just">
              <a:lnSpc>
                <a:spcPct val="160000"/>
              </a:lnSpc>
            </a:pPr>
            <a:r>
              <a:rPr lang="en-US" dirty="0"/>
              <a:t>To accommodate the needs of visitors (Jones &amp; Comfort, 2021).</a:t>
            </a:r>
          </a:p>
        </p:txBody>
      </p:sp>
      <p:pic>
        <p:nvPicPr>
          <p:cNvPr id="6" name="Picture 2" descr="David Ellis on The River Restaurant review: Gordon Ramsay leaves innovation  at the door | Evening Standard">
            <a:extLst>
              <a:ext uri="{FF2B5EF4-FFF2-40B4-BE49-F238E27FC236}">
                <a16:creationId xmlns:a16="http://schemas.microsoft.com/office/drawing/2014/main" id="{07EC7CA1-C1AE-4DD0-B3F0-EDC55309CA2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09801" y="1904728"/>
            <a:ext cx="5264629" cy="44964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D80144B5-D290-4BB3-BA63-C7844A253487}"/>
              </a:ext>
            </a:extLst>
          </p:cNvPr>
          <p:cNvSpPr/>
          <p:nvPr/>
        </p:nvSpPr>
        <p:spPr>
          <a:xfrm>
            <a:off x="8882612" y="6424270"/>
            <a:ext cx="144174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</a:rPr>
              <a:t>(Tatler, 2023)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399279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956FA2-3196-497E-A9D2-7254A490F1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Scope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3ADF11-D149-49AA-8AFF-3C4572C439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8370" y="2374542"/>
            <a:ext cx="5957782" cy="400016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b="1"/>
              <a:t>Scope:</a:t>
            </a:r>
            <a:endParaRPr lang="en-US"/>
          </a:p>
          <a:p>
            <a:pPr lvl="0"/>
            <a:r>
              <a:rPr lang="en-US"/>
              <a:t>To offer recommendations, reserve tours and arrange conveyance.</a:t>
            </a:r>
          </a:p>
          <a:p>
            <a:pPr lvl="0"/>
            <a:r>
              <a:rPr lang="en-US"/>
              <a:t>To provide in-room dining services featuring a variety of cuisines that highlight regional culinary specialities.</a:t>
            </a:r>
          </a:p>
          <a:p>
            <a:pPr lvl="0"/>
            <a:r>
              <a:rPr lang="en-US"/>
              <a:t>To maintain staff's exceptional performance.</a:t>
            </a:r>
          </a:p>
          <a:p>
            <a:pPr lvl="0"/>
            <a:r>
              <a:rPr lang="en-US"/>
              <a:t>To provide a variety of quick-service and leisure facilities.</a:t>
            </a:r>
          </a:p>
          <a:p>
            <a:pPr lvl="0"/>
            <a:r>
              <a:rPr lang="en-US"/>
              <a:t>To manage numerous varieties of gatherings</a:t>
            </a:r>
            <a:endParaRPr lang="en-US" dirty="0"/>
          </a:p>
        </p:txBody>
      </p:sp>
      <p:pic>
        <p:nvPicPr>
          <p:cNvPr id="3074" name="Picture 2" descr="Hotel Indigo Bath and The Elder Restaurant Review - Luxury Travel | Tatler">
            <a:extLst>
              <a:ext uri="{FF2B5EF4-FFF2-40B4-BE49-F238E27FC236}">
                <a16:creationId xmlns:a16="http://schemas.microsoft.com/office/drawing/2014/main" id="{9900775A-6C07-4C7D-9BCF-EF1EB3E3735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4295" y="1907306"/>
            <a:ext cx="5677705" cy="42582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FD48E93E-7788-404C-AF98-4DCC5606C493}"/>
              </a:ext>
            </a:extLst>
          </p:cNvPr>
          <p:cNvSpPr/>
          <p:nvPr/>
        </p:nvSpPr>
        <p:spPr>
          <a:xfrm>
            <a:off x="8568715" y="6243420"/>
            <a:ext cx="1441741" cy="45807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(Tatler, 2023)</a:t>
            </a:r>
          </a:p>
        </p:txBody>
      </p:sp>
    </p:spTree>
    <p:extLst>
      <p:ext uri="{BB962C8B-B14F-4D97-AF65-F5344CB8AC3E}">
        <p14:creationId xmlns:p14="http://schemas.microsoft.com/office/powerpoint/2010/main" val="20278083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E4AE7C-E37A-4A67-979B-3E4384409D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500" dirty="0"/>
              <a:t>Scope and role of guest services and Facilities; Hotel Indigo: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912D11-58A3-418C-9FE6-760B2B8764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32761" y="2332817"/>
            <a:ext cx="6240755" cy="408549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b="1" dirty="0"/>
              <a:t>Facilities:</a:t>
            </a:r>
            <a:endParaRPr lang="en-US" dirty="0"/>
          </a:p>
          <a:p>
            <a:r>
              <a:rPr lang="en-US" dirty="0"/>
              <a:t>The provision of services and maximum Satisfaction</a:t>
            </a:r>
          </a:p>
          <a:p>
            <a:r>
              <a:rPr lang="en-US" dirty="0"/>
              <a:t>Desk space, high-speed Internet access, and business </a:t>
            </a:r>
            <a:r>
              <a:rPr lang="en-US" dirty="0" err="1"/>
              <a:t>centre</a:t>
            </a:r>
            <a:r>
              <a:rPr lang="en-US" dirty="0"/>
              <a:t> for business </a:t>
            </a:r>
            <a:r>
              <a:rPr lang="en-US" dirty="0" err="1"/>
              <a:t>travellers</a:t>
            </a:r>
            <a:endParaRPr lang="en-US" dirty="0"/>
          </a:p>
          <a:p>
            <a:pPr lvl="0"/>
            <a:r>
              <a:rPr lang="en-US" dirty="0"/>
              <a:t>Well-appointed conference rooms </a:t>
            </a:r>
          </a:p>
          <a:p>
            <a:pPr lvl="0"/>
            <a:r>
              <a:rPr lang="en-US" dirty="0"/>
              <a:t>Responding to inquiries</a:t>
            </a:r>
          </a:p>
          <a:p>
            <a:pPr lvl="0"/>
            <a:r>
              <a:rPr lang="en-US" dirty="0"/>
              <a:t>Pub and restaurants offer delicious beverages and cuisine.</a:t>
            </a:r>
          </a:p>
          <a:p>
            <a:pPr lvl="0"/>
            <a:r>
              <a:rPr lang="en-US" dirty="0"/>
              <a:t>To assist the consistent provision of support</a:t>
            </a:r>
          </a:p>
          <a:p>
            <a:pPr lvl="0"/>
            <a:r>
              <a:rPr lang="en-US" dirty="0"/>
              <a:t>To provide maintenance, concierge services, and room service</a:t>
            </a:r>
          </a:p>
        </p:txBody>
      </p:sp>
      <p:pic>
        <p:nvPicPr>
          <p:cNvPr id="4098" name="Picture 2" descr="Kavey Eats » Hotel Indigo Bath &amp; The Elder Restaurant &amp; Bar">
            <a:extLst>
              <a:ext uri="{FF2B5EF4-FFF2-40B4-BE49-F238E27FC236}">
                <a16:creationId xmlns:a16="http://schemas.microsoft.com/office/drawing/2014/main" id="{D7F83881-762C-4EE3-BBAB-2DBC4F88B0A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34" y="2462421"/>
            <a:ext cx="5467120" cy="38711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947535DA-9FA2-4F6B-ACD6-FEB6B4236F76}"/>
              </a:ext>
            </a:extLst>
          </p:cNvPr>
          <p:cNvSpPr/>
          <p:nvPr/>
        </p:nvSpPr>
        <p:spPr>
          <a:xfrm>
            <a:off x="2000611" y="6437922"/>
            <a:ext cx="150336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</a:rPr>
              <a:t>(</a:t>
            </a:r>
            <a:r>
              <a:rPr lang="en-US" dirty="0" err="1">
                <a:latin typeface="Times New Roman" panose="02020603050405020304" pitchFamily="18" charset="0"/>
                <a:ea typeface="Calibri" panose="020F0502020204030204" pitchFamily="34" charset="0"/>
              </a:rPr>
              <a:t>Kavey</a:t>
            </a: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</a:rPr>
              <a:t>, 2022)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056530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53E8DC-50F3-4735-9D4B-1EDA20874D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1" y="575977"/>
            <a:ext cx="10571998" cy="970450"/>
          </a:xfrm>
        </p:spPr>
        <p:txBody>
          <a:bodyPr/>
          <a:lstStyle/>
          <a:p>
            <a:r>
              <a:rPr lang="en-US" dirty="0"/>
              <a:t>The Importance of the Hotel Indigo's Warm Reception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945691-C61C-4995-B490-DB2C966E79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0966" y="2600531"/>
            <a:ext cx="6124286" cy="3602328"/>
          </a:xfrm>
        </p:spPr>
        <p:txBody>
          <a:bodyPr>
            <a:normAutofit/>
          </a:bodyPr>
          <a:lstStyle/>
          <a:p>
            <a:pPr algn="just"/>
            <a:r>
              <a:rPr lang="en-US" dirty="0"/>
              <a:t>Providing exceptional visitor experiences through hospitality.</a:t>
            </a:r>
          </a:p>
          <a:p>
            <a:pPr algn="just"/>
            <a:r>
              <a:rPr lang="en-US" dirty="0"/>
              <a:t>Unique and memorable experiences for its visitors.</a:t>
            </a:r>
          </a:p>
          <a:p>
            <a:pPr algn="just"/>
            <a:r>
              <a:rPr lang="en-US" dirty="0"/>
              <a:t>It accentuates the local culture and traditions.</a:t>
            </a:r>
          </a:p>
          <a:p>
            <a:pPr algn="just"/>
            <a:r>
              <a:rPr lang="en-US" dirty="0"/>
              <a:t>A distinct and unparalleled experience.</a:t>
            </a:r>
          </a:p>
          <a:p>
            <a:pPr algn="just"/>
            <a:r>
              <a:rPr lang="en-US" dirty="0"/>
              <a:t>Meticulous </a:t>
            </a:r>
            <a:r>
              <a:rPr lang="en-US" dirty="0" err="1"/>
              <a:t>organisation</a:t>
            </a:r>
            <a:r>
              <a:rPr lang="en-US" dirty="0"/>
              <a:t> of the accommodation layouts, cuisine selections, and additional amenities</a:t>
            </a:r>
          </a:p>
          <a:p>
            <a:pPr algn="just"/>
            <a:r>
              <a:rPr lang="en-US" dirty="0"/>
              <a:t>Ensuring maximum customer satisfaction (</a:t>
            </a:r>
            <a:r>
              <a:rPr lang="en-US" dirty="0" err="1"/>
              <a:t>Michaelides</a:t>
            </a:r>
            <a:r>
              <a:rPr lang="en-US" dirty="0"/>
              <a:t>, 2017).</a:t>
            </a:r>
          </a:p>
        </p:txBody>
      </p:sp>
      <p:pic>
        <p:nvPicPr>
          <p:cNvPr id="5122" name="Picture 2" descr="Hotel Indigo Bath (full review on Kavey Eats)">
            <a:extLst>
              <a:ext uri="{FF2B5EF4-FFF2-40B4-BE49-F238E27FC236}">
                <a16:creationId xmlns:a16="http://schemas.microsoft.com/office/drawing/2014/main" id="{C77AED89-4BBD-4FBE-B9F5-9B6DD694F60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33689" y="2642076"/>
            <a:ext cx="4983145" cy="35192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6256B96B-6D24-45FA-8AA3-F2C57C2B4747}"/>
              </a:ext>
            </a:extLst>
          </p:cNvPr>
          <p:cNvSpPr/>
          <p:nvPr/>
        </p:nvSpPr>
        <p:spPr>
          <a:xfrm>
            <a:off x="8647087" y="6301440"/>
            <a:ext cx="150336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</a:rPr>
              <a:t>(</a:t>
            </a:r>
            <a:r>
              <a:rPr lang="en-US" dirty="0" err="1">
                <a:latin typeface="Times New Roman" panose="02020603050405020304" pitchFamily="18" charset="0"/>
                <a:ea typeface="Calibri" panose="020F0502020204030204" pitchFamily="34" charset="0"/>
              </a:rPr>
              <a:t>Kavey</a:t>
            </a: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</a:rPr>
              <a:t>, 2022)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439275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598C0A-B466-43DA-8EEC-0F7EB8B291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My Job Role of Guest Services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83FFC1EC-DFBE-4139-A084-BD669FE2CE4E}"/>
              </a:ext>
            </a:extLst>
          </p:cNvPr>
          <p:cNvSpPr/>
          <p:nvPr/>
        </p:nvSpPr>
        <p:spPr>
          <a:xfrm>
            <a:off x="136669" y="2447978"/>
            <a:ext cx="7376160" cy="3727111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lnSpc>
                <a:spcPct val="150000"/>
              </a:lnSpc>
            </a:pPr>
            <a:r>
              <a:rPr lang="en-US" sz="2000" dirty="0"/>
              <a:t>1. Greet and assist arriving guests courteously.</a:t>
            </a:r>
          </a:p>
          <a:p>
            <a:pPr>
              <a:lnSpc>
                <a:spcPct val="150000"/>
              </a:lnSpc>
            </a:pPr>
            <a:r>
              <a:rPr lang="en-US" sz="2000" dirty="0"/>
              <a:t>2. Handle check-ins and check-outs efficiently.</a:t>
            </a:r>
          </a:p>
          <a:p>
            <a:pPr>
              <a:lnSpc>
                <a:spcPct val="150000"/>
              </a:lnSpc>
            </a:pPr>
            <a:r>
              <a:rPr lang="en-US" sz="2000" dirty="0"/>
              <a:t>3. Resolve guest inquiries and issues promptly.</a:t>
            </a:r>
          </a:p>
          <a:p>
            <a:pPr>
              <a:lnSpc>
                <a:spcPct val="150000"/>
              </a:lnSpc>
            </a:pPr>
            <a:r>
              <a:rPr lang="en-US" sz="2000" dirty="0"/>
              <a:t>4. Offer information about hotel amenities and services.</a:t>
            </a:r>
          </a:p>
          <a:p>
            <a:pPr>
              <a:lnSpc>
                <a:spcPct val="150000"/>
              </a:lnSpc>
            </a:pPr>
            <a:r>
              <a:rPr lang="en-US" sz="2000" dirty="0"/>
              <a:t>5. Coordinate room reservations and bookings.</a:t>
            </a:r>
          </a:p>
          <a:p>
            <a:pPr>
              <a:lnSpc>
                <a:spcPct val="150000"/>
              </a:lnSpc>
            </a:pPr>
            <a:r>
              <a:rPr lang="en-US" sz="2000" dirty="0"/>
              <a:t>6. Maintain a clean and welcoming lobby area.</a:t>
            </a:r>
          </a:p>
          <a:p>
            <a:pPr>
              <a:lnSpc>
                <a:spcPct val="150000"/>
              </a:lnSpc>
            </a:pPr>
            <a:r>
              <a:rPr lang="en-US" sz="2000" dirty="0"/>
              <a:t>7. Provide exceptional customer service experiences.</a:t>
            </a:r>
          </a:p>
          <a:p>
            <a:pPr>
              <a:lnSpc>
                <a:spcPct val="150000"/>
              </a:lnSpc>
            </a:pPr>
            <a:r>
              <a:rPr lang="en-US" sz="2000" dirty="0"/>
              <a:t>8. Follow safety and security protocols diligently.</a:t>
            </a:r>
          </a:p>
        </p:txBody>
      </p:sp>
      <p:pic>
        <p:nvPicPr>
          <p:cNvPr id="5" name="Picture 2" descr="David Ellis on The River Restaurant review: Gordon Ramsay leaves innovation  at the door | Evening Standard">
            <a:extLst>
              <a:ext uri="{FF2B5EF4-FFF2-40B4-BE49-F238E27FC236}">
                <a16:creationId xmlns:a16="http://schemas.microsoft.com/office/drawing/2014/main" id="{2428617F-0866-4F8D-A1E3-16D3746EEAE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3850" y="2109111"/>
            <a:ext cx="4786026" cy="4087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20A1013D-E936-4775-97E7-DF8042518DC3}"/>
              </a:ext>
            </a:extLst>
          </p:cNvPr>
          <p:cNvSpPr/>
          <p:nvPr/>
        </p:nvSpPr>
        <p:spPr>
          <a:xfrm>
            <a:off x="8882612" y="6424270"/>
            <a:ext cx="144174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</a:rPr>
              <a:t>(Tatler, 2023)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63161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53E8DC-50F3-4735-9D4B-1EDA20874D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1" y="575977"/>
            <a:ext cx="10571998" cy="970450"/>
          </a:xfrm>
        </p:spPr>
        <p:txBody>
          <a:bodyPr/>
          <a:lstStyle/>
          <a:p>
            <a:r>
              <a:rPr lang="en-US" dirty="0"/>
              <a:t>Hotel Indigo vs. The Fat Duck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945691-C61C-4995-B490-DB2C966E79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624" y="2004346"/>
            <a:ext cx="6736715" cy="4794699"/>
          </a:xfrm>
        </p:spPr>
        <p:txBody>
          <a:bodyPr>
            <a:norm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US" b="1" u="sng" dirty="0"/>
              <a:t>Hotel Indigo</a:t>
            </a:r>
          </a:p>
          <a:p>
            <a:pPr algn="just">
              <a:lnSpc>
                <a:spcPct val="150000"/>
              </a:lnSpc>
            </a:pPr>
            <a:r>
              <a:rPr lang="en-US" dirty="0"/>
              <a:t>Hotel Indigo is a boutique hotel chain.</a:t>
            </a:r>
          </a:p>
          <a:p>
            <a:pPr algn="just">
              <a:lnSpc>
                <a:spcPct val="150000"/>
              </a:lnSpc>
            </a:pPr>
            <a:r>
              <a:rPr lang="en-US" dirty="0"/>
              <a:t>It has unique, locally-inspired designs and personalized guest experiences.</a:t>
            </a:r>
          </a:p>
          <a:p>
            <a:pPr algn="just">
              <a:lnSpc>
                <a:spcPct val="150000"/>
              </a:lnSpc>
            </a:pPr>
            <a:r>
              <a:rPr lang="en-US" dirty="0"/>
              <a:t>Providing comfortable and stylish accommodations</a:t>
            </a:r>
          </a:p>
          <a:p>
            <a:pPr algn="just">
              <a:lnSpc>
                <a:spcPct val="150000"/>
              </a:lnSpc>
            </a:pPr>
            <a:r>
              <a:rPr lang="en-US" dirty="0"/>
              <a:t>Providing the excellent service.</a:t>
            </a:r>
          </a:p>
          <a:p>
            <a:pPr algn="just">
              <a:lnSpc>
                <a:spcPct val="150000"/>
              </a:lnSpc>
            </a:pPr>
            <a:r>
              <a:rPr lang="en-US" dirty="0"/>
              <a:t>Vibrant designs that reflect the local culture and surroundings.</a:t>
            </a:r>
          </a:p>
          <a:p>
            <a:pPr algn="just">
              <a:lnSpc>
                <a:spcPct val="150000"/>
              </a:lnSpc>
            </a:pPr>
            <a:r>
              <a:rPr lang="en-US" dirty="0"/>
              <a:t>It offers a more relaxed and casual atmosphere.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256B96B-6D24-45FA-8AA3-F2C57C2B4747}"/>
              </a:ext>
            </a:extLst>
          </p:cNvPr>
          <p:cNvSpPr/>
          <p:nvPr/>
        </p:nvSpPr>
        <p:spPr>
          <a:xfrm>
            <a:off x="8647087" y="6301440"/>
            <a:ext cx="150336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</a:rPr>
              <a:t>(</a:t>
            </a:r>
            <a:r>
              <a:rPr lang="en-US" dirty="0" err="1">
                <a:latin typeface="Times New Roman" panose="02020603050405020304" pitchFamily="18" charset="0"/>
                <a:ea typeface="Calibri" panose="020F0502020204030204" pitchFamily="34" charset="0"/>
              </a:rPr>
              <a:t>Kavey</a:t>
            </a: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</a:rPr>
              <a:t>, 2022)</a:t>
            </a:r>
            <a:endParaRPr lang="en-US" dirty="0"/>
          </a:p>
        </p:txBody>
      </p:sp>
      <p:pic>
        <p:nvPicPr>
          <p:cNvPr id="7" name="Picture 2" descr="Kavey Eats » Hotel Indigo Bath &amp; The Elder Restaurant &amp; Bar">
            <a:extLst>
              <a:ext uri="{FF2B5EF4-FFF2-40B4-BE49-F238E27FC236}">
                <a16:creationId xmlns:a16="http://schemas.microsoft.com/office/drawing/2014/main" id="{86E2CDAC-D78E-464D-94D3-A6E01E838F3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98179" y="2586824"/>
            <a:ext cx="4970109" cy="35192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223251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53E8DC-50F3-4735-9D4B-1EDA20874D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1" y="575977"/>
            <a:ext cx="10571998" cy="970450"/>
          </a:xfrm>
        </p:spPr>
        <p:txBody>
          <a:bodyPr/>
          <a:lstStyle/>
          <a:p>
            <a:r>
              <a:rPr lang="en-US" dirty="0"/>
              <a:t>Hotel Indigo vs. The Fat Duck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945691-C61C-4995-B490-DB2C966E79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624" y="2222287"/>
            <a:ext cx="6736715" cy="4358817"/>
          </a:xfrm>
        </p:spPr>
        <p:txBody>
          <a:bodyPr>
            <a:normAutofit/>
          </a:bodyPr>
          <a:lstStyle/>
          <a:p>
            <a:pPr marL="0" indent="0" algn="just">
              <a:lnSpc>
                <a:spcPct val="200000"/>
              </a:lnSpc>
              <a:buNone/>
            </a:pPr>
            <a:r>
              <a:rPr lang="en-US" sz="1600" b="1" u="sng" dirty="0"/>
              <a:t>The Fat Duck:</a:t>
            </a:r>
          </a:p>
          <a:p>
            <a:pPr algn="just">
              <a:lnSpc>
                <a:spcPct val="200000"/>
              </a:lnSpc>
            </a:pPr>
            <a:r>
              <a:rPr lang="en-US" sz="1600" dirty="0"/>
              <a:t>Renowned for its avant-garde approach to cooking, combining science and art to create unique dining experiences.</a:t>
            </a:r>
          </a:p>
          <a:p>
            <a:pPr algn="just">
              <a:lnSpc>
                <a:spcPct val="200000"/>
              </a:lnSpc>
            </a:pPr>
            <a:r>
              <a:rPr lang="en-US" sz="1600" dirty="0"/>
              <a:t>Features dishes that engage all the senses, often using unexpected textures, flavors, and presentations.</a:t>
            </a:r>
          </a:p>
          <a:p>
            <a:pPr algn="just">
              <a:lnSpc>
                <a:spcPct val="200000"/>
              </a:lnSpc>
            </a:pPr>
            <a:r>
              <a:rPr lang="en-US" sz="1600" dirty="0"/>
              <a:t>Presents a whimsical and interactive culinary journey, pushing the boundaries of traditional cooking.</a:t>
            </a:r>
          </a:p>
        </p:txBody>
      </p:sp>
      <p:pic>
        <p:nvPicPr>
          <p:cNvPr id="5122" name="Picture 2" descr="Hotel Indigo Bath (full review on Kavey Eats)">
            <a:extLst>
              <a:ext uri="{FF2B5EF4-FFF2-40B4-BE49-F238E27FC236}">
                <a16:creationId xmlns:a16="http://schemas.microsoft.com/office/drawing/2014/main" id="{C77AED89-4BBD-4FBE-B9F5-9B6DD694F60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33689" y="2642076"/>
            <a:ext cx="4983145" cy="35192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6256B96B-6D24-45FA-8AA3-F2C57C2B4747}"/>
              </a:ext>
            </a:extLst>
          </p:cNvPr>
          <p:cNvSpPr/>
          <p:nvPr/>
        </p:nvSpPr>
        <p:spPr>
          <a:xfrm>
            <a:off x="8647087" y="6301440"/>
            <a:ext cx="150336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</a:rPr>
              <a:t>(</a:t>
            </a:r>
            <a:r>
              <a:rPr lang="en-US" dirty="0" err="1">
                <a:latin typeface="Times New Roman" panose="02020603050405020304" pitchFamily="18" charset="0"/>
                <a:ea typeface="Calibri" panose="020F0502020204030204" pitchFamily="34" charset="0"/>
              </a:rPr>
              <a:t>Kavey</a:t>
            </a: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</a:rPr>
              <a:t>, 2022)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23933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74D453-F39B-47FE-B952-061B37CEDF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Meeting the expectations of the Clients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92A449-2C7F-41F6-8A49-5B5ED701D7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811" y="2590995"/>
            <a:ext cx="7208915" cy="363651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000" dirty="0"/>
              <a:t>1. Unique boutique experience with local flair.</a:t>
            </a:r>
          </a:p>
          <a:p>
            <a:pPr marL="0" indent="0">
              <a:buNone/>
            </a:pPr>
            <a:r>
              <a:rPr lang="en-US" sz="2000" dirty="0"/>
              <a:t>2. Memorable, personalized guest interactions.</a:t>
            </a:r>
          </a:p>
          <a:p>
            <a:pPr marL="0" indent="0">
              <a:buNone/>
            </a:pPr>
            <a:r>
              <a:rPr lang="en-US" sz="2000" dirty="0"/>
              <a:t>3. Stylish and comfortable room design.</a:t>
            </a:r>
          </a:p>
          <a:p>
            <a:pPr marL="0" indent="0">
              <a:buNone/>
            </a:pPr>
            <a:r>
              <a:rPr lang="en-US" sz="2000" dirty="0"/>
              <a:t>4. On-site dining and entertainment options.</a:t>
            </a:r>
          </a:p>
          <a:p>
            <a:pPr marL="0" indent="0">
              <a:buNone/>
            </a:pPr>
            <a:r>
              <a:rPr lang="en-US" sz="2000" dirty="0"/>
              <a:t>5. Sustainability and eco-friendly practices.</a:t>
            </a:r>
          </a:p>
          <a:p>
            <a:pPr marL="0" indent="0">
              <a:buNone/>
            </a:pPr>
            <a:r>
              <a:rPr lang="en-US" sz="2000" dirty="0"/>
              <a:t>6. Prompt resolution of guest concerns.</a:t>
            </a:r>
          </a:p>
          <a:p>
            <a:pPr marL="0" indent="0">
              <a:buNone/>
            </a:pPr>
            <a:r>
              <a:rPr lang="en-US" sz="2000" dirty="0"/>
              <a:t>7. Emphasis on culture and neighborhood exploration.</a:t>
            </a:r>
          </a:p>
          <a:p>
            <a:pPr marL="0" indent="0">
              <a:buNone/>
            </a:pPr>
            <a:r>
              <a:rPr lang="en-US" sz="2000" dirty="0"/>
              <a:t>8. Consistent quality and attention to detail.</a:t>
            </a:r>
          </a:p>
        </p:txBody>
      </p:sp>
      <p:pic>
        <p:nvPicPr>
          <p:cNvPr id="4" name="Picture 2" descr="Gordon Ramsay's Restaurants &amp; Bars | Gordon Ramsay">
            <a:extLst>
              <a:ext uri="{FF2B5EF4-FFF2-40B4-BE49-F238E27FC236}">
                <a16:creationId xmlns:a16="http://schemas.microsoft.com/office/drawing/2014/main" id="{91CFA089-FB5F-48EB-8668-0BF85414759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6311" y="2628774"/>
            <a:ext cx="5035186" cy="3257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0E608373-1F8D-4698-B895-94EEB5271851}"/>
              </a:ext>
            </a:extLst>
          </p:cNvPr>
          <p:cNvSpPr/>
          <p:nvPr/>
        </p:nvSpPr>
        <p:spPr>
          <a:xfrm>
            <a:off x="8827919" y="6200170"/>
            <a:ext cx="140775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(IHG, 2023)</a:t>
            </a:r>
          </a:p>
        </p:txBody>
      </p:sp>
    </p:spTree>
    <p:extLst>
      <p:ext uri="{BB962C8B-B14F-4D97-AF65-F5344CB8AC3E}">
        <p14:creationId xmlns:p14="http://schemas.microsoft.com/office/powerpoint/2010/main" val="24546109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26A58E-64FD-415C-8A5B-E66D887B54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Conclusion: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DE6CCC-7542-456D-AA5E-9C4E85DD99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8712" y="2098031"/>
            <a:ext cx="10554574" cy="4400178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en-US" sz="2200" dirty="0"/>
              <a:t>The hotel industry contributes significantly to economic growth.</a:t>
            </a:r>
          </a:p>
          <a:p>
            <a:pPr algn="just">
              <a:lnSpc>
                <a:spcPct val="150000"/>
              </a:lnSpc>
            </a:pPr>
            <a:r>
              <a:rPr lang="en-US" sz="2200" dirty="0"/>
              <a:t>The industry is distinguished by its financial returns.</a:t>
            </a:r>
          </a:p>
          <a:p>
            <a:pPr algn="just">
              <a:lnSpc>
                <a:spcPct val="150000"/>
              </a:lnSpc>
            </a:pPr>
            <a:r>
              <a:rPr lang="en-US" sz="2200" dirty="0"/>
              <a:t> The hotel is now experiencing fast development.</a:t>
            </a:r>
          </a:p>
          <a:p>
            <a:pPr algn="just">
              <a:lnSpc>
                <a:spcPct val="150000"/>
              </a:lnSpc>
            </a:pPr>
            <a:r>
              <a:rPr lang="en-US" sz="2200" dirty="0"/>
              <a:t>A positive experience during their vacation.</a:t>
            </a:r>
          </a:p>
          <a:p>
            <a:pPr algn="just">
              <a:lnSpc>
                <a:spcPct val="150000"/>
              </a:lnSpc>
            </a:pPr>
            <a:r>
              <a:rPr lang="en-US" sz="2200" dirty="0"/>
              <a:t>The hotel's service, location, and the accuracy of client information have been improved.</a:t>
            </a:r>
          </a:p>
        </p:txBody>
      </p:sp>
    </p:spTree>
    <p:extLst>
      <p:ext uri="{BB962C8B-B14F-4D97-AF65-F5344CB8AC3E}">
        <p14:creationId xmlns:p14="http://schemas.microsoft.com/office/powerpoint/2010/main" val="35545529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95BAF4-D8BB-4F49-9357-0FBF7E1BAF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0036D739-9589-4F0B-87BD-BF240DCC7422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086678" y="2370839"/>
            <a:ext cx="10018644" cy="41344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101568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indent="0" defTabSz="914400">
              <a:buClrTx/>
              <a:buNone/>
            </a:pPr>
            <a:endParaRPr kumimoji="0" lang="en-US" altLang="en-US" sz="1200" b="1" i="0" u="none" strike="noStrike" cap="none" normalizeH="0" baseline="0" dirty="0">
              <a:ln>
                <a:noFill/>
              </a:ln>
              <a:solidFill>
                <a:srgbClr val="2F5496"/>
              </a:solidFill>
              <a:effectLst/>
              <a:latin typeface="Arial" panose="020B0604020202020204" pitchFamily="34" charset="0"/>
              <a:cs typeface="Times New Roman" panose="02020603050405020304" pitchFamily="18" charset="0"/>
            </a:endParaRPr>
          </a:p>
          <a:p>
            <a:pPr marL="0" indent="0" defTabSz="914400">
              <a:buClrTx/>
              <a:buNone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Akbar, Y., &amp; 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Tracogna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A. (2018). The sharing economy and the future of the hotel industry: Transaction cost theory and platform economics.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International Journal of Hospitality </a:t>
            </a:r>
            <a:r>
              <a:rPr kumimoji="0" lang="en-US" altLang="en-US" sz="12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Managemet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91-101.</a:t>
            </a:r>
            <a:endParaRPr kumimoji="0" lang="en-US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indent="0" defTabSz="914400">
              <a:buClrTx/>
              <a:buNone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Buckley. (2018). ‘Clusters of Legionnaires’ disease in period hotels with complex water systems: lessons learned in the West Midlands, UK.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Lancet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S22.</a:t>
            </a:r>
            <a:endParaRPr kumimoji="0" lang="en-US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indent="0" defTabSz="914400">
              <a:buClrTx/>
              <a:buNone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Chon, K., Thomas, A., Mayer, Robert, C., Ford, &amp; Duncan, R. (2008).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journal of applied management and entrepreneurship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3.</a:t>
            </a:r>
            <a:endParaRPr kumimoji="0" lang="en-US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indent="0" defTabSz="914400">
              <a:buClrTx/>
              <a:buNone/>
            </a:pP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Chyi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C., &amp; 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Hee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(2022). Linking service quality, guest satisfaction and length of stay to e-WOM: a study in the hotel industry of Singapore.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Middle East J. of Management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44.</a:t>
            </a:r>
            <a:endParaRPr kumimoji="0" lang="en-US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indent="0" defTabSz="914400">
              <a:buClrTx/>
              <a:buNone/>
            </a:pP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Hochsmann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F. (2014). Service quality from the guest’s view.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Manual for more service quality in hotels and restaurants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kumimoji="0" lang="en-US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indent="0" defTabSz="914400">
              <a:buClrTx/>
              <a:buNone/>
            </a:pPr>
            <a:r>
              <a:rPr lang="en-US" sz="1200" dirty="0"/>
              <a:t>IHG, 2023. </a:t>
            </a:r>
            <a:r>
              <a:rPr lang="en-US" sz="1200" i="1" dirty="0"/>
              <a:t>Hotel Indigo. </a:t>
            </a:r>
            <a:r>
              <a:rPr lang="en-US" sz="1200" dirty="0"/>
              <a:t>[Online] </a:t>
            </a:r>
            <a:br>
              <a:rPr lang="en-US" sz="1200" dirty="0"/>
            </a:br>
            <a:r>
              <a:rPr lang="en-US" sz="1200" dirty="0"/>
              <a:t>Available at: </a:t>
            </a:r>
            <a:r>
              <a:rPr lang="en-US" sz="1200" u="sng" dirty="0"/>
              <a:t>https://www.ihg.com/hotelindigo/hotels/gb/en/london/lonlt/hoteldetail</a:t>
            </a:r>
            <a:endParaRPr lang="en-US" sz="1200" dirty="0"/>
          </a:p>
          <a:p>
            <a:pPr marL="0" indent="0" defTabSz="914400">
              <a:buClrTx/>
              <a:buNone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Jones, P., &amp; Comfort. (2021). Modern slavery statements and leading UK hotel companies.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Athens Journal of Tourism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147-162.</a:t>
            </a:r>
            <a:endParaRPr kumimoji="0" lang="en-US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indent="0" defTabSz="914400">
              <a:buClrTx/>
              <a:buNone/>
            </a:pP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Juddin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M. (2017). The jargon used by employees of food and beverage service (FBS division) at hotels’, Linguistics.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Literature and English Teaching Journal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93.</a:t>
            </a:r>
          </a:p>
          <a:p>
            <a:pPr marL="0" indent="0" defTabSz="914400">
              <a:buClrTx/>
              <a:buNone/>
            </a:pPr>
            <a:r>
              <a:rPr lang="en-US" sz="1100" dirty="0" err="1"/>
              <a:t>Kavey</a:t>
            </a:r>
            <a:r>
              <a:rPr lang="en-US" sz="1100" dirty="0"/>
              <a:t>, 2022. </a:t>
            </a:r>
            <a:r>
              <a:rPr lang="en-US" sz="1100" i="1" dirty="0"/>
              <a:t>Hotel Indigo Bath &amp; The Elder Restaurant &amp; Bar. </a:t>
            </a:r>
            <a:r>
              <a:rPr lang="en-US" sz="1100" dirty="0"/>
              <a:t>[Online] </a:t>
            </a:r>
            <a:br>
              <a:rPr lang="en-US" sz="1100" dirty="0"/>
            </a:br>
            <a:r>
              <a:rPr lang="en-US" sz="1100" dirty="0"/>
              <a:t>Available at: </a:t>
            </a:r>
            <a:r>
              <a:rPr lang="en-US" sz="1100" u="sng" dirty="0"/>
              <a:t>https://www.kaveyeats.com/hotel-indigo-bath-the-elder-restaurant-bar</a:t>
            </a:r>
            <a:endParaRPr lang="en-US" sz="1100" dirty="0"/>
          </a:p>
          <a:p>
            <a:pPr marL="0" indent="0" defTabSz="914400">
              <a:buClrTx/>
              <a:buNone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Lei, S., Wang, D., &amp; Law, R. (2019). Perceived technology affordance and value of hotel mobile apps: a comparison of hoteliers and customers.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Journal of Hospitality and Tourism Management,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201-211.</a:t>
            </a:r>
            <a:endParaRPr kumimoji="0" lang="en-US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indent="0" defTabSz="914400">
              <a:buClrTx/>
              <a:buNone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Lu, L., &amp; Tabari, S. (20192019). Impact of Airbnb on customers’ behavior in the UK hotel industry.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Tourism Analysis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13-26.</a:t>
            </a:r>
            <a:endParaRPr kumimoji="0" lang="en-US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indent="0" defTabSz="914400">
              <a:buClrTx/>
              <a:buNone/>
            </a:pP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Michaelides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R. (2017). Hospitality industry and the service culture in Europe.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Tourism and Travelling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15-19.</a:t>
            </a:r>
          </a:p>
          <a:p>
            <a:pPr marL="0" indent="0" defTabSz="914400">
              <a:buClrTx/>
              <a:buNone/>
            </a:pPr>
            <a:r>
              <a:rPr lang="en-US" sz="1200" dirty="0"/>
              <a:t>Tatler, 2023. </a:t>
            </a:r>
            <a:r>
              <a:rPr lang="en-US" sz="1200" i="1" dirty="0"/>
              <a:t>Hotel Indigo Bath and The Elder Restaurant Review - Luxury Travel | Tatler. </a:t>
            </a:r>
            <a:r>
              <a:rPr lang="en-US" sz="1200" dirty="0"/>
              <a:t>[Online] </a:t>
            </a:r>
            <a:br>
              <a:rPr lang="en-US" sz="1200" dirty="0"/>
            </a:br>
            <a:r>
              <a:rPr lang="en-US" sz="1200" dirty="0"/>
              <a:t>Available at: </a:t>
            </a:r>
            <a:r>
              <a:rPr lang="en-US" sz="1200" u="sng" dirty="0"/>
              <a:t>https://www.tatler.com/gallery/hotel-indigo-the-elder-restaurant-luxury-bath-review</a:t>
            </a:r>
            <a:endParaRPr lang="en-US" altLang="en-US" sz="900" dirty="0"/>
          </a:p>
        </p:txBody>
      </p:sp>
    </p:spTree>
    <p:extLst>
      <p:ext uri="{BB962C8B-B14F-4D97-AF65-F5344CB8AC3E}">
        <p14:creationId xmlns:p14="http://schemas.microsoft.com/office/powerpoint/2010/main" val="25909280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Quotable">
  <a:themeElements>
    <a:clrScheme name="Quotable">
      <a:dk1>
        <a:sysClr val="windowText" lastClr="000000"/>
      </a:dk1>
      <a:lt1>
        <a:sysClr val="window" lastClr="FFFFFF"/>
      </a:lt1>
      <a:dk2>
        <a:srgbClr val="212121"/>
      </a:dk2>
      <a:lt2>
        <a:srgbClr val="636363"/>
      </a:lt2>
      <a:accent1>
        <a:srgbClr val="00C6BB"/>
      </a:accent1>
      <a:accent2>
        <a:srgbClr val="6FEBA0"/>
      </a:accent2>
      <a:accent3>
        <a:srgbClr val="B6DF5E"/>
      </a:accent3>
      <a:accent4>
        <a:srgbClr val="EFB251"/>
      </a:accent4>
      <a:accent5>
        <a:srgbClr val="EF755F"/>
      </a:accent5>
      <a:accent6>
        <a:srgbClr val="ED515C"/>
      </a:accent6>
      <a:hlink>
        <a:srgbClr val="8F8F8F"/>
      </a:hlink>
      <a:folHlink>
        <a:srgbClr val="A5A5A5"/>
      </a:folHlink>
    </a:clrScheme>
    <a:fontScheme name="Quotable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Quotable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lumMod val="105000"/>
              </a:schemeClr>
            </a:gs>
            <a:gs pos="100000">
              <a:schemeClr val="phClr">
                <a:tint val="9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8000"/>
                <a:lumMod val="102000"/>
              </a:schemeClr>
              <a:schemeClr val="phClr">
                <a:shade val="98000"/>
                <a:lumMod val="98000"/>
              </a:schemeClr>
            </a:duotone>
          </a:blip>
          <a:tile tx="0" ty="0" sx="100000" sy="100000" flip="none" algn="tl"/>
        </a:blipFill>
      </a:fillStyleLst>
      <a:lnStyleLst>
        <a:ln w="9525" cap="rnd" cmpd="sng" algn="ctr">
          <a:solidFill>
            <a:schemeClr val="phClr"/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innerShdw blurRad="63500" dist="25400" dir="13500000">
              <a:srgbClr val="000000">
                <a:alpha val="75000"/>
              </a:srgbClr>
            </a:inn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</a:schemeClr>
            </a:gs>
            <a:gs pos="100000">
              <a:schemeClr val="phClr">
                <a:tint val="84000"/>
                <a:shade val="84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90000"/>
                <a:satMod val="120000"/>
                <a:lumMod val="90000"/>
              </a:schemeClr>
            </a:gs>
            <a:gs pos="100000">
              <a:schemeClr val="phClr"/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Quotable" id="{39EC5628-30ED-4578-ACD8-9820EDB8E15A}" vid="{6F3559E9-1A4C-49D8-94D4-F41003531C4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Quotable</Template>
  <TotalTime>300</TotalTime>
  <Words>2370</Words>
  <Application>Microsoft Office PowerPoint</Application>
  <PresentationFormat>Widescreen</PresentationFormat>
  <Paragraphs>200</Paragraphs>
  <Slides>16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2" baseType="lpstr">
      <vt:lpstr>Arial</vt:lpstr>
      <vt:lpstr>Calibri</vt:lpstr>
      <vt:lpstr>Century Gothic</vt:lpstr>
      <vt:lpstr>Times New Roman</vt:lpstr>
      <vt:lpstr>Wingdings 2</vt:lpstr>
      <vt:lpstr>Quotable</vt:lpstr>
      <vt:lpstr>Hospitality and guest services Module code: BMIH4003 Module tutor: Deborah Ann Lloyd</vt:lpstr>
      <vt:lpstr>Hotel Indigo</vt:lpstr>
      <vt:lpstr>Table of contents:</vt:lpstr>
      <vt:lpstr>Introduction</vt:lpstr>
      <vt:lpstr>The hotel's clientele:</vt:lpstr>
      <vt:lpstr>Why They Like It</vt:lpstr>
      <vt:lpstr>Nature, scope and role of guest services and Facilities; General Perspective:</vt:lpstr>
      <vt:lpstr>Scope</vt:lpstr>
      <vt:lpstr>Scope and role of guest services and Facilities; Hotel Indigo:</vt:lpstr>
      <vt:lpstr>The Importance of the Hotel Indigo's Warm Reception</vt:lpstr>
      <vt:lpstr>My Job Role of Guest Services</vt:lpstr>
      <vt:lpstr>Hotel Indigo vs. The Fat Duck</vt:lpstr>
      <vt:lpstr>Hotel Indigo vs. The Fat Duck</vt:lpstr>
      <vt:lpstr>Meeting the expectations of the Clients</vt:lpstr>
      <vt:lpstr>Conclusion: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Hospitality and guest services</dc:title>
  <dc:creator>Anu</dc:creator>
  <cp:lastModifiedBy>Anu</cp:lastModifiedBy>
  <cp:revision>75</cp:revision>
  <dcterms:created xsi:type="dcterms:W3CDTF">2023-09-30T10:10:55Z</dcterms:created>
  <dcterms:modified xsi:type="dcterms:W3CDTF">2023-10-21T00:12:12Z</dcterms:modified>
</cp:coreProperties>
</file>