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555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5682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6916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1424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4583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8849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44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91647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92943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90246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2270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917799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9165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972630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405502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2085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48C002-5A20-4CD4-8D37-EF346A39DCBD}" type="datetimeFigureOut">
              <a:rPr lang="en-IN" smtClean="0"/>
              <a:t>07-08-2022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E65A080-4C70-4FBF-A376-E97B67A402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841276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1780" y="1782698"/>
            <a:ext cx="7710246" cy="1646302"/>
          </a:xfrm>
        </p:spPr>
        <p:txBody>
          <a:bodyPr/>
          <a:lstStyle/>
          <a:p>
            <a:pPr algn="ctr"/>
            <a:r>
              <a:rPr lang="en-IN" sz="4800" dirty="0">
                <a:solidFill>
                  <a:schemeClr val="tx1"/>
                </a:solidFill>
              </a:rPr>
              <a:t>COMMUNITY CARE AND DEVELOPMENT COMPONENT 1 : VIVA VOICE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E3AA45-E5C2-42C0-971C-04456888A03A}"/>
              </a:ext>
            </a:extLst>
          </p:cNvPr>
          <p:cNvSpPr txBox="1"/>
          <p:nvPr/>
        </p:nvSpPr>
        <p:spPr>
          <a:xfrm>
            <a:off x="1281780" y="4763885"/>
            <a:ext cx="58309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Lecturer: Chizoba Esio-Bassey</a:t>
            </a:r>
          </a:p>
          <a:p>
            <a:r>
              <a:rPr lang="en-GB"/>
              <a:t>Student name: Awinnie Ferreira</a:t>
            </a:r>
          </a:p>
          <a:p>
            <a:r>
              <a:rPr lang="en-GB"/>
              <a:t>Student number: 1905625</a:t>
            </a:r>
          </a:p>
          <a:p>
            <a:r>
              <a:rPr lang="en-GB"/>
              <a:t>Date: 8/08/2022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371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4" y="816638"/>
            <a:ext cx="8596668" cy="9144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INTRODUCTION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3595" y="2160589"/>
            <a:ext cx="6470441" cy="3880773"/>
          </a:xfrm>
        </p:spPr>
        <p:txBody>
          <a:bodyPr/>
          <a:lstStyle/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assessment is focused on identifying the current position of the immigrant community in the UK living in Camden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immigrant community members often face discrimination, and this impacts their mental health and wellbeing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assessment, the community’s current position is extrapolated with the focus on health and social needs alongside an evaluation of the impact of discriminatory practices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11801D-EFD9-4AAF-B8EE-BD3F9861B5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485"/>
          <a:stretch/>
        </p:blipFill>
        <p:spPr>
          <a:xfrm>
            <a:off x="8335268" y="2629228"/>
            <a:ext cx="2690542" cy="1905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22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Overview of the chosen community – Immigrants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315894" cy="3880773"/>
          </a:xfrm>
        </p:spPr>
        <p:txBody>
          <a:bodyPr/>
          <a:lstStyle/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UK, currently, there are 6.0 million immigrant people of non-British nationality resident in different cities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(Commons Library, 2022)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concentration of the immigrant population is found to be higher in and around London at over 35%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Currently, the main population group which has immigrated to the UK are the EU nationals constituting about 3.4 million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(BBC, 2022)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0609" y="2504135"/>
            <a:ext cx="3005070" cy="197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797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212" y="649357"/>
            <a:ext cx="8596668" cy="98066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Description – educational status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058317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per the Office of the National Statistics, the educational status among UK immigrant vary from secondary to master's level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(ONS,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high range of educational qualifications is due to the differentiated income range among the members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2018, education departed around 7% of immigrant children through state-funded schools and 10% through private secondary schools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(UNHCR,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789276-CE1B-4A6E-A1C7-AF646E908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8077" y="2481138"/>
            <a:ext cx="3807848" cy="187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061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16835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Description – Employment and income generation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942407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Migration Observatory is the responsible organisation for the publication of reports regarding migration employment in the UK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(Migration Observatory,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2021, 49% of immigrants took advantage of the unemployment benefits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Indian men are the most employed among the UK immigrants, with around 87% of immigrants already de-registering themselves from unemployment schemes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6785114" y="2341298"/>
            <a:ext cx="4935034" cy="2679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71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43339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Description – health and social needs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547714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average, migrants are healthier than that of UK born persons, with the recurrence of health issues lower by 15%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(Migration Observatory,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low-skilled population among migrants tend to suffer from hazardous health conditions like asbestosis and emphysema due to their working condition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mental health condition of the immigrant population is subsequently impacted due to the psychological issues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3977" y="2497048"/>
            <a:ext cx="3740689" cy="206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999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03583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Evaluation of chosen community using theory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277258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jurisdictional theory of migration is the supportive concept wherein it has been depicted that migration of the population mainly occurs due to changes in needs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theory helps in evaluating the impact of the political environment within a region as the most important determinant for migration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Daleure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continent from where migration occurs is deprived of advanced facilities and may be quality of life is significantly lower in that, as per the theory.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5099" r="48916"/>
          <a:stretch/>
        </p:blipFill>
        <p:spPr>
          <a:xfrm>
            <a:off x="7553738" y="2111676"/>
            <a:ext cx="3518346" cy="356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065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96348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Effect on community – policies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418925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new immigration system has been adopted in the country, which is based on the delivery of point-based visas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(BBC,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policy statement depicts that the newer policies are stricter and more reliable for the foreign population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visa on arrival is now limited only to countries where relations with the UK have developed strongly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014" y="2641779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737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30087"/>
            <a:ext cx="8596668" cy="901148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Effect on community – policies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393167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new welfare scheme has been launched for UK immigrants where it has been denoted that the people residing have all protective rights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(Migration Observatory,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schemes for effective output and relevant legal standards have been launched for the people who have migrated to other countries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effective policies in place have been relevant to the modern standards related to the efficient mechanism for efficient choice-based outputs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6264" y="2758824"/>
            <a:ext cx="2975021" cy="1984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114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622852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Practice in the health and social sector impacting the community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671951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services are made available to immigrants within the UK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per the Health and Social Care Act (2012), the provisions of health and social care are ensured even for immigrants to the UK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(Migration Observatory,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context, The Equality Act (2010) is applicable for the overall improvement of the health conditions of the immigrant people in the UK.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1617" y="2740920"/>
            <a:ext cx="3057391" cy="206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832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69843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Implications of the policy on chosen community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032559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implications of legal standards are highly beneficial for the immigrant population in the UK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standards of such policies like the new immigration policies have been related to the beneficence of the immigrants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(Guzman, et al., 2020)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policy of provision for health care to every person in the UK has been relevant as it has benefited the immigrants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6794" y="2521198"/>
            <a:ext cx="3334415" cy="2221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936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56591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Current situation of the community in the UK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90"/>
            <a:ext cx="5401494" cy="3750814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UK, the number of immigrants is high in number and have been capable of leading a prosperous life (Migration observatory,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education level of the immigrants is determined by their will to educate themselves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immigrants doing brown collar jobs have a higher chance of getting impacted with the diseases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0294" y="2727261"/>
            <a:ext cx="3256321" cy="197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126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948" y="583096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Discrimination impacting mental health – prejudice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246948" cy="3712177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Prejudice regarding the behavioural aspects of the immigrants impacts heavily on the population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creates a negative health condition and mental wellbeing standards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(Migration Observatory,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discrimination leads to overall implications on the negative impact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658" y="2863940"/>
            <a:ext cx="3116687" cy="175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968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663262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Discrimination impacting mental health – empowerment 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118159" cy="4034149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lack of empowerment among the women population is the main reason for impacted outcomes (ONS,2022)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significant impact is laid on the prospective capacity for the health condition of the individuals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lack of ways for empowerment has impacted their mental capacities significantly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4518" y="2465702"/>
            <a:ext cx="3226158" cy="2149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852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8979" y="609600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Discrimination</a:t>
            </a:r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impacting mental health – equality and rights</a:t>
            </a:r>
            <a:endParaRPr lang="en-IN" b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349979" cy="3931118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equality standards are not currently followed among the immigrants (Commons library,2022)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lack of rights or violation of their rights has created a negative environmental condition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association with the impacts of the overall conditions have been negatively impacted due to the overall lack of implicated conditions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1568" y="2801155"/>
            <a:ext cx="2884868" cy="162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3039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83095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Community project – The Welcome Project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839376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initiative is taken for the immigrants and makes them comfortable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Mahfud,et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al, 2018)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likeminded people are kept with each other and significant activities are performed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overall implication lies in supportive activities being designed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7328" y="2640034"/>
            <a:ext cx="2921115" cy="208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0351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477078"/>
            <a:ext cx="8596668" cy="1320800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Community project – Praxis.org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251500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charitable organisation has taken actions that support the immigrant community members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(Praxis,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organisation has laid out campaigns in support of migrants and refugees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has further collected funds for the saving of dignity and providing support for the immigrants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6249" y="2656805"/>
            <a:ext cx="2198530" cy="2198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0581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609600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Community project – the British Community Developers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418925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organisation has undertaken many community-related activities and supported the cause of migration (Prospects,2022)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monetary support provided to individuals has been associated with strengthening the values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overall support has been provided by the organisation in alignment with the requirements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4314" y="260897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7294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609600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How technology and social media can be beneficial for the community?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251500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use of technology has been highly beneficial for the overall support and has helped the inaccessibility of the information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Jenkins,et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al,2021)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technological perspectives are highly used in orientation to the subsequent benefits for the improved circumstances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use of technology has connected the main lands to the foreign lands through technologically advanced applications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0778" y="2636144"/>
            <a:ext cx="3186448" cy="1792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775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622852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How the community can be sustained?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697708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community has been sustained by the prospective measures of support and overall help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prosperity in term of economic implications have also supported the community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Another beneficial mode is through benefits in the long term (Prospects,2022)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4617" y="2502593"/>
            <a:ext cx="3811412" cy="248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3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596348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 Black" panose="020B0A04020102020204" pitchFamily="34" charset="0"/>
              </a:rPr>
              <a:t>Conclusion</a:t>
            </a:r>
            <a:endParaRPr lang="en-IN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7666" y="1696763"/>
            <a:ext cx="8596668" cy="388077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conclusion, it has been found that economic support is one main reason for the prosperity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factors of positively implicated health condition are also specifically needed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overall growth and hence relation to the modern legislative measures have been found to be mainly implied.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4911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666" y="451736"/>
            <a:ext cx="8596668" cy="72980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References</a:t>
            </a:r>
            <a:endParaRPr lang="en-IN" b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39403"/>
            <a:ext cx="9110610" cy="4701959"/>
          </a:xfrm>
        </p:spPr>
        <p:txBody>
          <a:bodyPr>
            <a:noAutofit/>
          </a:bodyPr>
          <a:lstStyle/>
          <a:p>
            <a:pPr algn="just"/>
            <a:r>
              <a:rPr lang="en-GB" sz="1000" dirty="0"/>
              <a:t>BBC. (2022). </a:t>
            </a:r>
            <a:r>
              <a:rPr lang="en-GB" sz="1000" i="1" dirty="0"/>
              <a:t>How do you apply to work in the UK?</a:t>
            </a:r>
            <a:r>
              <a:rPr lang="en-GB" sz="1000" dirty="0"/>
              <a:t> Retrieved July 23, 2022, from https://www.bbc.com/news/uk-48785695</a:t>
            </a:r>
            <a:endParaRPr lang="en-IN" sz="1000" dirty="0"/>
          </a:p>
          <a:p>
            <a:pPr algn="just"/>
            <a:r>
              <a:rPr lang="en-GB" sz="1000" dirty="0"/>
              <a:t>Commons Library. (2022). </a:t>
            </a:r>
            <a:r>
              <a:rPr lang="en-GB" sz="1000" i="1" dirty="0"/>
              <a:t>Migration Statistics</a:t>
            </a:r>
            <a:r>
              <a:rPr lang="en-GB" sz="1000" dirty="0"/>
              <a:t>. Retrieved July 23, 2022, from https://commonslibrary.parliament.uk/research-briefings/sn06077/#:~:text=In%202021%20there%20were%20approximately,live%20in%20the%20capital%20city.</a:t>
            </a:r>
            <a:endParaRPr lang="en-IN" sz="1000" dirty="0"/>
          </a:p>
          <a:p>
            <a:pPr algn="just"/>
            <a:r>
              <a:rPr lang="en-GB" sz="1000" dirty="0" err="1"/>
              <a:t>Daleure</a:t>
            </a:r>
            <a:r>
              <a:rPr lang="en-GB" sz="1000" dirty="0"/>
              <a:t>, G. (2019). Holistic </a:t>
            </a:r>
            <a:r>
              <a:rPr lang="en-GB" sz="1000" dirty="0" err="1"/>
              <a:t>Sustainability’Policies</a:t>
            </a:r>
            <a:r>
              <a:rPr lang="en-GB" sz="1000" dirty="0"/>
              <a:t>: Preserving Local Cultural Identity in the UAE in the Face of Globalisation. </a:t>
            </a:r>
            <a:r>
              <a:rPr lang="en-GB" sz="1000" i="1" dirty="0"/>
              <a:t>Journal of Public Administration</a:t>
            </a:r>
            <a:r>
              <a:rPr lang="en-GB" sz="1000" dirty="0"/>
              <a:t>, 749-768, DOI: 10.1177/0019556119844580.</a:t>
            </a:r>
            <a:endParaRPr lang="en-IN" sz="1000" dirty="0"/>
          </a:p>
          <a:p>
            <a:pPr algn="just"/>
            <a:r>
              <a:rPr lang="en-GB" sz="1000" dirty="0"/>
              <a:t>Guzman, D., Ann‐Yi, S., </a:t>
            </a:r>
            <a:r>
              <a:rPr lang="en-GB" sz="1000" dirty="0" err="1"/>
              <a:t>Bruera</a:t>
            </a:r>
            <a:r>
              <a:rPr lang="en-GB" sz="1000" dirty="0"/>
              <a:t>, E., and Wu, J. (2020). Enhancing palliative care patient access to psychological </a:t>
            </a:r>
            <a:r>
              <a:rPr lang="en-GB" sz="1000" dirty="0" err="1"/>
              <a:t>counseling</a:t>
            </a:r>
            <a:r>
              <a:rPr lang="en-GB" sz="1000" dirty="0"/>
              <a:t> through outreach </a:t>
            </a:r>
            <a:r>
              <a:rPr lang="en-GB" sz="1000" dirty="0" err="1"/>
              <a:t>telehealth</a:t>
            </a:r>
            <a:r>
              <a:rPr lang="en-GB" sz="1000" dirty="0"/>
              <a:t> services. </a:t>
            </a:r>
            <a:r>
              <a:rPr lang="en-GB" sz="1000" i="1" dirty="0"/>
              <a:t>Psycho‐oncology, 29</a:t>
            </a:r>
            <a:r>
              <a:rPr lang="en-GB" sz="1000" dirty="0"/>
              <a:t>(1), 132-138, DOI: 10.1002/pon.5270.</a:t>
            </a:r>
            <a:endParaRPr lang="en-IN" sz="1000" dirty="0"/>
          </a:p>
          <a:p>
            <a:pPr algn="just"/>
            <a:r>
              <a:rPr lang="en-GB" sz="1000" dirty="0"/>
              <a:t>Jenkins, E.K., Christenson, and E. (2021). ERP systems can streamline healthcare business functions. </a:t>
            </a:r>
            <a:r>
              <a:rPr lang="en-GB" sz="1000" i="1" dirty="0"/>
              <a:t>Healthcare financial management, 65</a:t>
            </a:r>
            <a:r>
              <a:rPr lang="en-GB" sz="1000" dirty="0"/>
              <a:t>(2), 48-48.</a:t>
            </a:r>
            <a:endParaRPr lang="en-IN" sz="1000" dirty="0"/>
          </a:p>
          <a:p>
            <a:pPr algn="just"/>
            <a:r>
              <a:rPr lang="en-GB" sz="1000" dirty="0" err="1"/>
              <a:t>Mahfud</a:t>
            </a:r>
            <a:r>
              <a:rPr lang="en-GB" sz="1000" dirty="0"/>
              <a:t>, Y., </a:t>
            </a:r>
            <a:r>
              <a:rPr lang="en-GB" sz="1000" dirty="0" err="1"/>
              <a:t>Badea</a:t>
            </a:r>
            <a:r>
              <a:rPr lang="en-GB" sz="1000" dirty="0"/>
              <a:t>, C., </a:t>
            </a:r>
            <a:r>
              <a:rPr lang="en-GB" sz="1000" dirty="0" err="1"/>
              <a:t>Verkuyten</a:t>
            </a:r>
            <a:r>
              <a:rPr lang="en-GB" sz="1000" dirty="0"/>
              <a:t>, M., and Reynolds, K. (2018). Multiculturalism and attitudes toward immigrants: The impact of perceived cultural distance. </a:t>
            </a:r>
            <a:r>
              <a:rPr lang="en-GB" sz="1000" i="1" dirty="0"/>
              <a:t>Journal of Cross-Cultural Psychology, 49</a:t>
            </a:r>
            <a:r>
              <a:rPr lang="en-GB" sz="1000" dirty="0"/>
              <a:t>(6), 945-958; DOI: 10.1177/0022022117730828.</a:t>
            </a:r>
            <a:endParaRPr lang="en-IN" sz="1000" dirty="0"/>
          </a:p>
          <a:p>
            <a:pPr algn="just"/>
            <a:r>
              <a:rPr lang="en-GB" sz="1000" dirty="0"/>
              <a:t>Migration Observatory. (2022). </a:t>
            </a:r>
            <a:r>
              <a:rPr lang="en-GB" sz="1000" i="1" dirty="0"/>
              <a:t>The foreign born made up an estimated 18% of the employed population (5.9 million) in the third quarter of 2021</a:t>
            </a:r>
            <a:r>
              <a:rPr lang="en-GB" sz="1000" dirty="0"/>
              <a:t>. Retrieved July 23, 2022, from https://migrationobservatory.ox.ac.uk/resources/briefings/migrants-in-the-uk-labour-market-an-overview/</a:t>
            </a:r>
            <a:endParaRPr lang="en-IN" sz="1000" dirty="0"/>
          </a:p>
          <a:p>
            <a:pPr algn="just"/>
            <a:r>
              <a:rPr lang="en-GB" sz="1000" dirty="0"/>
              <a:t>Migration Observatory. (2022). </a:t>
            </a:r>
            <a:r>
              <a:rPr lang="en-GB" sz="1000" i="1" dirty="0"/>
              <a:t>This briefing examines health outcomes for migrants (defined as people who were born abroad) as well as the extent to which health problems impact their day-to-day activities or their jobs. It also looks at the health-related factors that increase the </a:t>
            </a:r>
            <a:r>
              <a:rPr lang="en-GB" sz="1000" i="1" dirty="0" err="1"/>
              <a:t>ris</a:t>
            </a:r>
            <a:r>
              <a:rPr lang="en-GB" sz="1000" dirty="0"/>
              <a:t>. Retrieved July 23, 2022, from https://migrationobservatory.ox.ac.uk/resources/briefings/the-health-of-migrants-in-the-uk/</a:t>
            </a:r>
            <a:endParaRPr lang="en-IN" sz="1000" dirty="0"/>
          </a:p>
          <a:p>
            <a:pPr algn="just"/>
            <a:r>
              <a:rPr lang="en-GB" sz="1000" dirty="0"/>
              <a:t>ONS. (2022). </a:t>
            </a:r>
            <a:r>
              <a:rPr lang="en-GB" sz="1000" i="1" dirty="0"/>
              <a:t>International migration and the education sector – what does the current evidence show?</a:t>
            </a:r>
            <a:r>
              <a:rPr lang="en-GB" sz="1000" dirty="0"/>
              <a:t> Retrieved July 23, 2022, from https://www.ons.gov.uk/peoplepopulationandcommunity/populationandmigration/internationalmigration/articles/internationalmigrationandtheeducationsectorwhatdoesthecurrentevidenceshow/2019-05-03</a:t>
            </a:r>
            <a:endParaRPr lang="en-IN" sz="1000" dirty="0"/>
          </a:p>
          <a:p>
            <a:pPr algn="just"/>
            <a:r>
              <a:rPr lang="en-GB" sz="1000" dirty="0"/>
              <a:t>Praxis. (2022). </a:t>
            </a:r>
            <a:r>
              <a:rPr lang="en-GB" sz="1000" i="1" dirty="0"/>
              <a:t>Praxis</a:t>
            </a:r>
            <a:r>
              <a:rPr lang="en-GB" sz="1000" dirty="0"/>
              <a:t>. Retrieved July 23, 2022, from https://www.praxis.org.uk/</a:t>
            </a:r>
            <a:endParaRPr lang="en-IN" sz="1000" dirty="0"/>
          </a:p>
          <a:p>
            <a:pPr algn="just"/>
            <a:r>
              <a:rPr lang="en-GB" sz="1000" dirty="0"/>
              <a:t>UNHCR. (2022). </a:t>
            </a:r>
            <a:r>
              <a:rPr lang="en-GB" sz="1000" i="1" dirty="0"/>
              <a:t>UK Migration and Economic Development</a:t>
            </a:r>
            <a:r>
              <a:rPr lang="en-GB" sz="1000" dirty="0"/>
              <a:t>. Retrieved July 23, 2022, from https://www.unhcr.org/uk/uk-immigration-and-asylum-plans-some-questions-answered-by-unhcr.html</a:t>
            </a:r>
            <a:endParaRPr lang="en-IN" sz="1000" dirty="0"/>
          </a:p>
        </p:txBody>
      </p:sp>
    </p:spTree>
    <p:extLst>
      <p:ext uri="{BB962C8B-B14F-4D97-AF65-F5344CB8AC3E}">
        <p14:creationId xmlns:p14="http://schemas.microsoft.com/office/powerpoint/2010/main" val="11453034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13096-9172-4495-B27B-5269790B8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260035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AA047-4DC4-4214-8D23-D8B2D15F8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580835"/>
            <a:ext cx="8596668" cy="39593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569763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108</TotalTime>
  <Words>1774</Words>
  <Application>Microsoft Office PowerPoint</Application>
  <PresentationFormat>Widescreen</PresentationFormat>
  <Paragraphs>99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Arial Black</vt:lpstr>
      <vt:lpstr>Trebuchet MS</vt:lpstr>
      <vt:lpstr>Wingdings 3</vt:lpstr>
      <vt:lpstr>Facet</vt:lpstr>
      <vt:lpstr>COMMUNITY CARE AND DEVELOPMENT COMPONENT 1 : VIVA VOICE</vt:lpstr>
      <vt:lpstr>INTRODUCTION</vt:lpstr>
      <vt:lpstr>Overview of the chosen community – Immigrants</vt:lpstr>
      <vt:lpstr>Description – educational status</vt:lpstr>
      <vt:lpstr>Description – Employment and income generation</vt:lpstr>
      <vt:lpstr>Description – health and social needs</vt:lpstr>
      <vt:lpstr>Evaluation of chosen community using theory</vt:lpstr>
      <vt:lpstr>Effect on community – policies</vt:lpstr>
      <vt:lpstr>Effect on community – policies</vt:lpstr>
      <vt:lpstr>Practice in the health and social sector impacting the community</vt:lpstr>
      <vt:lpstr>Implications of the policy on chosen community</vt:lpstr>
      <vt:lpstr>Current situation of the community in the UK</vt:lpstr>
      <vt:lpstr>Discrimination impacting mental health – prejudice</vt:lpstr>
      <vt:lpstr>Discrimination impacting mental health – empowerment </vt:lpstr>
      <vt:lpstr>Discrimination impacting mental health – equality and rights</vt:lpstr>
      <vt:lpstr>Community project – The Welcome Project</vt:lpstr>
      <vt:lpstr>Community project – Praxis.org</vt:lpstr>
      <vt:lpstr>Community project – the British Community Developers</vt:lpstr>
      <vt:lpstr>How technology and social media can be beneficial for the community?</vt:lpstr>
      <vt:lpstr>How the community can be sustained?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Component 1</dc:title>
  <dc:creator>USER</dc:creator>
  <cp:lastModifiedBy>Jessica barbosa</cp:lastModifiedBy>
  <cp:revision>14</cp:revision>
  <dcterms:created xsi:type="dcterms:W3CDTF">2022-07-23T12:35:54Z</dcterms:created>
  <dcterms:modified xsi:type="dcterms:W3CDTF">2022-08-07T21:53:13Z</dcterms:modified>
</cp:coreProperties>
</file>