
<file path=[Content_Types].xml><?xml version="1.0" encoding="utf-8"?>
<Types xmlns="http://schemas.openxmlformats.org/package/2006/content-types">
  <Default Extension="jpeg" ContentType="image/jpeg"/>
  <Default Extension="jpg" ContentType="image/pn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media/image5.jpg" ContentType="image/jpeg"/>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775" r:id="rId1"/>
  </p:sldMasterIdLst>
  <p:sldIdLst>
    <p:sldId id="256" r:id="rId2"/>
    <p:sldId id="257" r:id="rId3"/>
    <p:sldId id="260" r:id="rId4"/>
    <p:sldId id="258" r:id="rId5"/>
    <p:sldId id="259" r:id="rId6"/>
    <p:sldId id="262" r:id="rId7"/>
    <p:sldId id="263" r:id="rId8"/>
    <p:sldId id="264" r:id="rId9"/>
    <p:sldId id="265" r:id="rId10"/>
    <p:sldId id="266" r:id="rId11"/>
    <p:sldId id="267" r:id="rId12"/>
    <p:sldId id="268" r:id="rId13"/>
    <p:sldId id="261"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5" autoAdjust="0"/>
    <p:restoredTop sz="94660"/>
  </p:normalViewPr>
  <p:slideViewPr>
    <p:cSldViewPr snapToGrid="0">
      <p:cViewPr varScale="1">
        <p:scale>
          <a:sx n="64" d="100"/>
          <a:sy n="64" d="100"/>
        </p:scale>
        <p:origin x="53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6847D-1CF6-46BA-B46B-48BED0604A28}"/>
              </a:ext>
            </a:extLst>
          </p:cNvPr>
          <p:cNvSpPr>
            <a:spLocks noGrp="1"/>
          </p:cNvSpPr>
          <p:nvPr>
            <p:ph type="ctrTitle"/>
          </p:nvPr>
        </p:nvSpPr>
        <p:spPr>
          <a:xfrm>
            <a:off x="1524000" y="1122363"/>
            <a:ext cx="9144000" cy="2387600"/>
          </a:xfrm>
        </p:spPr>
        <p:txBody>
          <a:bodyPr anchor="b"/>
          <a:lstStyle>
            <a:lvl1pPr algn="ctr">
              <a:defRPr sz="6000" b="1" cap="all" spc="1500" baseline="0">
                <a:latin typeface="+mj-lt"/>
                <a:ea typeface="Source Sans Pro SemiBold" panose="020B0603030403020204" pitchFamily="34" charset="0"/>
              </a:defRPr>
            </a:lvl1pPr>
          </a:lstStyle>
          <a:p>
            <a:r>
              <a:rPr lang="en-US" dirty="0"/>
              <a:t>Click to edit Master title style</a:t>
            </a:r>
          </a:p>
        </p:txBody>
      </p:sp>
      <p:sp>
        <p:nvSpPr>
          <p:cNvPr id="3" name="Subtitle 2">
            <a:extLst>
              <a:ext uri="{FF2B5EF4-FFF2-40B4-BE49-F238E27FC236}">
                <a16:creationId xmlns:a16="http://schemas.microsoft.com/office/drawing/2014/main" id="{7FB4F5A5-C931-4A4C-B6B1-EF4C95965BFF}"/>
              </a:ext>
            </a:extLst>
          </p:cNvPr>
          <p:cNvSpPr>
            <a:spLocks noGrp="1"/>
          </p:cNvSpPr>
          <p:nvPr>
            <p:ph type="subTitle" idx="1"/>
          </p:nvPr>
        </p:nvSpPr>
        <p:spPr>
          <a:xfrm>
            <a:off x="1524000" y="3602038"/>
            <a:ext cx="9144000" cy="1655762"/>
          </a:xfrm>
        </p:spPr>
        <p:txBody>
          <a:bodyPr/>
          <a:lstStyle>
            <a:lvl1pPr marL="0" indent="0" algn="ctr">
              <a:buNone/>
              <a:defRPr sz="2400" cap="all" spc="4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grpSp>
        <p:nvGrpSpPr>
          <p:cNvPr id="7" name="Graphic 185">
            <a:extLst>
              <a:ext uri="{FF2B5EF4-FFF2-40B4-BE49-F238E27FC236}">
                <a16:creationId xmlns:a16="http://schemas.microsoft.com/office/drawing/2014/main" id="{8A351602-3772-4279-B0D3-A523F6F6EAB3}"/>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A5AAAA75-5FFB-4C07-AD4A-3146773E6CDD}"/>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1479895E-3847-44BB-8404-28F14219FB70}"/>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50E02F68-8149-4236-8D9F-6B550F78B932}"/>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956FCAAB-F073-4561-A484-42C7DD10DC26}"/>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CF8DB94-87A3-43E9-9BBB-301CFF0FB05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35DE4AEC-B6E4-439C-B716-EBE3D4D1DC76}"/>
              </a:ext>
            </a:extLst>
          </p:cNvPr>
          <p:cNvSpPr>
            <a:spLocks noGrp="1"/>
          </p:cNvSpPr>
          <p:nvPr>
            <p:ph type="dt" sz="half" idx="10"/>
          </p:nvPr>
        </p:nvSpPr>
        <p:spPr/>
        <p:txBody>
          <a:bodyPr/>
          <a:lstStyle/>
          <a:p>
            <a:fld id="{D6D0F569-AC90-44EB-9EF4-4E5C2F5D823C}" type="datetime1">
              <a:rPr lang="en-US" smtClean="0"/>
              <a:t>2/7/2021</a:t>
            </a:fld>
            <a:endParaRPr lang="en-US" dirty="0"/>
          </a:p>
        </p:txBody>
      </p:sp>
      <p:sp>
        <p:nvSpPr>
          <p:cNvPr id="5" name="Footer Placeholder 4">
            <a:extLst>
              <a:ext uri="{FF2B5EF4-FFF2-40B4-BE49-F238E27FC236}">
                <a16:creationId xmlns:a16="http://schemas.microsoft.com/office/drawing/2014/main" id="{F478BC18-102E-45BF-8FEA-801E9C59D143}"/>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FAA8BF5F-B1F8-461F-9B3D-7D50D02423E7}"/>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7D6BF779-0B8C-4CC2-9268-9506AD0C5331}"/>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4304913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88500-1605-41EA-A15F-9B79DF7E4050}"/>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C9B14AC8-25A5-4D7F-BF23-CB20AA2ECF50}"/>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8" name="Graphic 185">
            <a:extLst>
              <a:ext uri="{FF2B5EF4-FFF2-40B4-BE49-F238E27FC236}">
                <a16:creationId xmlns:a16="http://schemas.microsoft.com/office/drawing/2014/main" id="{8997F1B7-1EE7-4EA5-A5A4-866F9A810C9F}"/>
              </a:ext>
              <a:ext uri="{C183D7F6-B498-43B3-948B-1728B52AA6E4}">
                <adec:decorative xmlns:adec="http://schemas.microsoft.com/office/drawing/2017/decorative" val="1"/>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B5E13483-2FB6-4753-8402-06FDC3498E06}"/>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88F0DF22-F640-4002-B783-DF1C6A9473F6}"/>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9C2787B8-7984-4332-B611-D3D3DE898FE0}"/>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AF3646C-B3D7-4F57-8FD2-CD93CEB39214}"/>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C65FA7DA-93A0-43A4-834C-0F1BB9806A8C}"/>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21995D22-0146-4DE2-9E78-4C00333D499A}"/>
              </a:ext>
            </a:extLst>
          </p:cNvPr>
          <p:cNvSpPr>
            <a:spLocks noGrp="1"/>
          </p:cNvSpPr>
          <p:nvPr>
            <p:ph type="dt" sz="half" idx="10"/>
          </p:nvPr>
        </p:nvSpPr>
        <p:spPr/>
        <p:txBody>
          <a:bodyPr/>
          <a:lstStyle/>
          <a:p>
            <a:fld id="{8C2D79EF-17C8-45D8-9866-DAF5723FC604}" type="datetime1">
              <a:rPr lang="en-US" smtClean="0"/>
              <a:t>2/7/2021</a:t>
            </a:fld>
            <a:endParaRPr lang="en-US" dirty="0"/>
          </a:p>
        </p:txBody>
      </p:sp>
      <p:sp>
        <p:nvSpPr>
          <p:cNvPr id="5" name="Footer Placeholder 4">
            <a:extLst>
              <a:ext uri="{FF2B5EF4-FFF2-40B4-BE49-F238E27FC236}">
                <a16:creationId xmlns:a16="http://schemas.microsoft.com/office/drawing/2014/main" id="{6459717A-A1FE-485D-AFFF-2C7026C710A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76DB88B-64CF-4100-8F07-D191DD7939F9}"/>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104332FF-8349-42A5-B5C8-5EE3825CE252}"/>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6044672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BFE6C-EBF1-47DE-8468-E7125172B735}"/>
              </a:ext>
            </a:extLst>
          </p:cNvPr>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24104992-D139-48DC-BCCE-D71EA23CA2E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grpSp>
        <p:nvGrpSpPr>
          <p:cNvPr id="7" name="Graphic 185">
            <a:extLst>
              <a:ext uri="{FF2B5EF4-FFF2-40B4-BE49-F238E27FC236}">
                <a16:creationId xmlns:a16="http://schemas.microsoft.com/office/drawing/2014/main" id="{A8C5E768-0E62-4DE7-A0AF-93121DA8439E}"/>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6402845F-9E8A-41E1-B051-1AAA46C997A2}"/>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AA45C410-5FD0-4339-A3BC-A865DE4190A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C7B0B703-8BA8-483C-A433-C44C809687DE}"/>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CCFA03D-B879-419B-88B9-F4F3645C8AF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6B0260A-6B2D-4F54-8614-60BC3103E166}"/>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751AB8F6-0796-47E9-B1D4-760B7CCFC75D}"/>
              </a:ext>
            </a:extLst>
          </p:cNvPr>
          <p:cNvSpPr>
            <a:spLocks noGrp="1"/>
          </p:cNvSpPr>
          <p:nvPr>
            <p:ph type="dt" sz="half" idx="10"/>
          </p:nvPr>
        </p:nvSpPr>
        <p:spPr/>
        <p:txBody>
          <a:bodyPr/>
          <a:lstStyle/>
          <a:p>
            <a:fld id="{DFFC2ADC-3680-4013-A757-E4663495DB98}" type="datetime1">
              <a:rPr lang="en-US" smtClean="0"/>
              <a:t>2/7/2021</a:t>
            </a:fld>
            <a:endParaRPr lang="en-US" dirty="0"/>
          </a:p>
        </p:txBody>
      </p:sp>
      <p:sp>
        <p:nvSpPr>
          <p:cNvPr id="5" name="Footer Placeholder 4">
            <a:extLst>
              <a:ext uri="{FF2B5EF4-FFF2-40B4-BE49-F238E27FC236}">
                <a16:creationId xmlns:a16="http://schemas.microsoft.com/office/drawing/2014/main" id="{37886FC0-7327-44D9-B689-0AE73FD25596}"/>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1219D265-BFBA-4C93-9B1A-B9483AE6BF32}"/>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464F5FEB-DE92-47DA-8C46-DC088E8960A4}"/>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42742759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637BE-B22F-40EE-94F0-04549BC56238}"/>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AA71582-4BAF-4211-AD4A-476ED6EB1155}"/>
              </a:ext>
            </a:extLst>
          </p:cNvPr>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099DCF6B-C800-4345-BAE9-EE9FA65903F2}"/>
              </a:ext>
            </a:extLst>
          </p:cNvPr>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8" name="Graphic 185">
            <a:extLst>
              <a:ext uri="{FF2B5EF4-FFF2-40B4-BE49-F238E27FC236}">
                <a16:creationId xmlns:a16="http://schemas.microsoft.com/office/drawing/2014/main" id="{E6190A1E-5381-43C4-B058-7758339984D6}"/>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F7E35469-0BEA-4E5E-955F-1AA300A62DE5}"/>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58F650BE-565E-4A52-8143-7A87700FC5F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286A3F89-AA2A-44E5-915E-C47A069EB68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C57F514-AB27-4489-8D3C-01DD1025DDAD}"/>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0141169F-1C39-4D04-AF32-D0D14D004B05}"/>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93087465-759F-4895-8FC6-DD464FB918CA}"/>
              </a:ext>
            </a:extLst>
          </p:cNvPr>
          <p:cNvSpPr>
            <a:spLocks noGrp="1"/>
          </p:cNvSpPr>
          <p:nvPr>
            <p:ph type="dt" sz="half" idx="10"/>
          </p:nvPr>
        </p:nvSpPr>
        <p:spPr/>
        <p:txBody>
          <a:bodyPr/>
          <a:lstStyle/>
          <a:p>
            <a:fld id="{4751BA94-5DCA-4F19-960F-0FB2BD5EE85A}" type="datetime1">
              <a:rPr lang="en-US" smtClean="0"/>
              <a:t>2/7/2021</a:t>
            </a:fld>
            <a:endParaRPr lang="en-US" dirty="0"/>
          </a:p>
        </p:txBody>
      </p:sp>
      <p:sp>
        <p:nvSpPr>
          <p:cNvPr id="6" name="Footer Placeholder 5">
            <a:extLst>
              <a:ext uri="{FF2B5EF4-FFF2-40B4-BE49-F238E27FC236}">
                <a16:creationId xmlns:a16="http://schemas.microsoft.com/office/drawing/2014/main" id="{92F1AA18-D8A5-44D9-881C-522258ED54D7}"/>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1C1BA574-A76A-4F4C-8CBD-768278B66E72}"/>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2793E083-ADC4-4391-83DD-781529A66110}"/>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9215331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1B666-D6BE-4FA8-9CF1-F15FD58B0CBF}"/>
              </a:ext>
            </a:extLst>
          </p:cNvPr>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3BCE4B4A-DE64-4563-83CD-C40B1D681D9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A1DA0314-0202-4E6D-8352-C28376A9C086}"/>
              </a:ext>
            </a:extLst>
          </p:cNvPr>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B56083-87B4-4603-B6FF-A9EB68E3E69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133708CF-F028-4917-A9CB-59BF5248A20D}"/>
              </a:ext>
            </a:extLst>
          </p:cNvPr>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10" name="Graphic 185">
            <a:extLst>
              <a:ext uri="{FF2B5EF4-FFF2-40B4-BE49-F238E27FC236}">
                <a16:creationId xmlns:a16="http://schemas.microsoft.com/office/drawing/2014/main" id="{81B934BF-E239-47E1-93E9-EA3182162D21}"/>
              </a:ext>
            </a:extLst>
          </p:cNvPr>
          <p:cNvGrpSpPr/>
          <p:nvPr/>
        </p:nvGrpSpPr>
        <p:grpSpPr>
          <a:xfrm>
            <a:off x="10999563" y="5987064"/>
            <a:ext cx="1054467" cy="469689"/>
            <a:chOff x="9841624" y="4115729"/>
            <a:chExt cx="602170" cy="268223"/>
          </a:xfrm>
          <a:solidFill>
            <a:schemeClr val="tx1"/>
          </a:solidFill>
        </p:grpSpPr>
        <p:sp>
          <p:nvSpPr>
            <p:cNvPr id="11" name="Freeform: Shape 10">
              <a:extLst>
                <a:ext uri="{FF2B5EF4-FFF2-40B4-BE49-F238E27FC236}">
                  <a16:creationId xmlns:a16="http://schemas.microsoft.com/office/drawing/2014/main" id="{C3BBF177-5044-426A-93ED-64BDC84BF184}"/>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74270648-77F5-4D28-B691-DA57AA28FD73}"/>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6086B770-2F70-4B7B-9525-286BBD63AD72}"/>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57DDC14D-7AE3-41CD-ADFC-A3601D4F9DF3}"/>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42181834-8401-4B66-85EE-1CBF57807DA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7" name="Date Placeholder 6">
            <a:extLst>
              <a:ext uri="{FF2B5EF4-FFF2-40B4-BE49-F238E27FC236}">
                <a16:creationId xmlns:a16="http://schemas.microsoft.com/office/drawing/2014/main" id="{A433C091-3B62-4087-9A97-63BBE28CFF17}"/>
              </a:ext>
            </a:extLst>
          </p:cNvPr>
          <p:cNvSpPr>
            <a:spLocks noGrp="1"/>
          </p:cNvSpPr>
          <p:nvPr>
            <p:ph type="dt" sz="half" idx="10"/>
          </p:nvPr>
        </p:nvSpPr>
        <p:spPr/>
        <p:txBody>
          <a:bodyPr/>
          <a:lstStyle/>
          <a:p>
            <a:fld id="{01BED947-38D9-44AC-8B89-E79758333B77}" type="datetime1">
              <a:rPr lang="en-US" smtClean="0"/>
              <a:t>2/7/2021</a:t>
            </a:fld>
            <a:endParaRPr lang="en-US" dirty="0"/>
          </a:p>
        </p:txBody>
      </p:sp>
      <p:sp>
        <p:nvSpPr>
          <p:cNvPr id="8" name="Footer Placeholder 7">
            <a:extLst>
              <a:ext uri="{FF2B5EF4-FFF2-40B4-BE49-F238E27FC236}">
                <a16:creationId xmlns:a16="http://schemas.microsoft.com/office/drawing/2014/main" id="{870710C3-2723-4847-BCAF-96D9FAE50555}"/>
              </a:ext>
            </a:extLst>
          </p:cNvPr>
          <p:cNvSpPr>
            <a:spLocks noGrp="1"/>
          </p:cNvSpPr>
          <p:nvPr>
            <p:ph type="ftr" sz="quarter" idx="11"/>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96618B2C-95AC-4438-97FD-07ACF297B8FE}"/>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7" name="Oval 16">
            <a:extLst>
              <a:ext uri="{FF2B5EF4-FFF2-40B4-BE49-F238E27FC236}">
                <a16:creationId xmlns:a16="http://schemas.microsoft.com/office/drawing/2014/main" id="{D6B0F5A7-6E8A-4BCD-8F1F-233ECD21B262}"/>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42389467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9CF7F-748D-4598-983E-96A2BE26930A}"/>
              </a:ext>
            </a:extLst>
          </p:cNvPr>
          <p:cNvSpPr>
            <a:spLocks noGrp="1"/>
          </p:cNvSpPr>
          <p:nvPr>
            <p:ph type="title"/>
          </p:nvPr>
        </p:nvSpPr>
        <p:spPr/>
        <p:txBody>
          <a:bodyPr/>
          <a:lstStyle/>
          <a:p>
            <a:r>
              <a:rPr lang="en-US" dirty="0"/>
              <a:t>Click to edit Master title style</a:t>
            </a:r>
          </a:p>
        </p:txBody>
      </p:sp>
      <p:grpSp>
        <p:nvGrpSpPr>
          <p:cNvPr id="6" name="Graphic 185">
            <a:extLst>
              <a:ext uri="{FF2B5EF4-FFF2-40B4-BE49-F238E27FC236}">
                <a16:creationId xmlns:a16="http://schemas.microsoft.com/office/drawing/2014/main" id="{DFD4D3BE-80D4-4E69-9C76-F0D8517DF690}"/>
              </a:ext>
            </a:extLst>
          </p:cNvPr>
          <p:cNvGrpSpPr/>
          <p:nvPr/>
        </p:nvGrpSpPr>
        <p:grpSpPr>
          <a:xfrm>
            <a:off x="10999563" y="5987064"/>
            <a:ext cx="1054467" cy="469689"/>
            <a:chOff x="9841624" y="4115729"/>
            <a:chExt cx="602170" cy="268223"/>
          </a:xfrm>
          <a:solidFill>
            <a:schemeClr val="tx1"/>
          </a:solidFill>
        </p:grpSpPr>
        <p:sp>
          <p:nvSpPr>
            <p:cNvPr id="7" name="Freeform: Shape 6">
              <a:extLst>
                <a:ext uri="{FF2B5EF4-FFF2-40B4-BE49-F238E27FC236}">
                  <a16:creationId xmlns:a16="http://schemas.microsoft.com/office/drawing/2014/main" id="{A0B6E97F-00E1-4372-8978-8BCBDC9026E6}"/>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CC7651B7-7A30-4AFA-A4D7-0B0C5D2DDAA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FD2FC5CA-556B-4409-B084-34753A1F04E6}"/>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E63FB41-EE1F-4889-9096-3A38936330D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0DD19F3B-7B3E-4861-8FDA-D0116C96C16E}"/>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 name="Date Placeholder 2">
            <a:extLst>
              <a:ext uri="{FF2B5EF4-FFF2-40B4-BE49-F238E27FC236}">
                <a16:creationId xmlns:a16="http://schemas.microsoft.com/office/drawing/2014/main" id="{410A2C46-C908-4010-AAE2-9FA41B145C4D}"/>
              </a:ext>
            </a:extLst>
          </p:cNvPr>
          <p:cNvSpPr>
            <a:spLocks noGrp="1"/>
          </p:cNvSpPr>
          <p:nvPr>
            <p:ph type="dt" sz="half" idx="10"/>
          </p:nvPr>
        </p:nvSpPr>
        <p:spPr/>
        <p:txBody>
          <a:bodyPr/>
          <a:lstStyle/>
          <a:p>
            <a:fld id="{3781E23F-BD3C-4F23-B116-2B758120C8AC}" type="datetime1">
              <a:rPr lang="en-US" smtClean="0"/>
              <a:t>2/7/2021</a:t>
            </a:fld>
            <a:endParaRPr lang="en-US" dirty="0"/>
          </a:p>
        </p:txBody>
      </p:sp>
      <p:sp>
        <p:nvSpPr>
          <p:cNvPr id="4" name="Footer Placeholder 3">
            <a:extLst>
              <a:ext uri="{FF2B5EF4-FFF2-40B4-BE49-F238E27FC236}">
                <a16:creationId xmlns:a16="http://schemas.microsoft.com/office/drawing/2014/main" id="{C7CF5279-7D37-4D98-9A70-987C84F62C2B}"/>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896FAD0-59EF-49AA-BBC6-A0EC184DD2C9}"/>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3" name="Oval 12">
            <a:extLst>
              <a:ext uri="{FF2B5EF4-FFF2-40B4-BE49-F238E27FC236}">
                <a16:creationId xmlns:a16="http://schemas.microsoft.com/office/drawing/2014/main" id="{876EB399-18D2-46D5-8757-35FCFF8EA80D}"/>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7580745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aphic 185">
            <a:extLst>
              <a:ext uri="{FF2B5EF4-FFF2-40B4-BE49-F238E27FC236}">
                <a16:creationId xmlns:a16="http://schemas.microsoft.com/office/drawing/2014/main" id="{773CCE17-EE0F-40E0-B7AE-CF7677B64709}"/>
              </a:ext>
            </a:extLst>
          </p:cNvPr>
          <p:cNvGrpSpPr/>
          <p:nvPr/>
        </p:nvGrpSpPr>
        <p:grpSpPr>
          <a:xfrm>
            <a:off x="10999563" y="5987064"/>
            <a:ext cx="1054467" cy="469689"/>
            <a:chOff x="9841624" y="4115729"/>
            <a:chExt cx="602170" cy="268223"/>
          </a:xfrm>
          <a:solidFill>
            <a:schemeClr val="tx1"/>
          </a:solidFill>
        </p:grpSpPr>
        <p:sp>
          <p:nvSpPr>
            <p:cNvPr id="6" name="Freeform: Shape 5">
              <a:extLst>
                <a:ext uri="{FF2B5EF4-FFF2-40B4-BE49-F238E27FC236}">
                  <a16:creationId xmlns:a16="http://schemas.microsoft.com/office/drawing/2014/main" id="{B0AC6C4E-6EA5-454A-AB84-8B94D8B585EC}"/>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 name="Freeform: Shape 6">
              <a:extLst>
                <a:ext uri="{FF2B5EF4-FFF2-40B4-BE49-F238E27FC236}">
                  <a16:creationId xmlns:a16="http://schemas.microsoft.com/office/drawing/2014/main" id="{B4329338-925B-4677-BA6E-4357D37DB54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334C0A08-043F-4818-BA1D-BCC9F811A87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DCB185DD-ED0D-4633-8098-95C4A6F177C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2AD50526-B611-40B6-BB45-AE82F0EF5992}"/>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2" name="Date Placeholder 1">
            <a:extLst>
              <a:ext uri="{FF2B5EF4-FFF2-40B4-BE49-F238E27FC236}">
                <a16:creationId xmlns:a16="http://schemas.microsoft.com/office/drawing/2014/main" id="{0708C302-4224-4668-8CAC-3267172A0C93}"/>
              </a:ext>
            </a:extLst>
          </p:cNvPr>
          <p:cNvSpPr>
            <a:spLocks noGrp="1"/>
          </p:cNvSpPr>
          <p:nvPr>
            <p:ph type="dt" sz="half" idx="10"/>
          </p:nvPr>
        </p:nvSpPr>
        <p:spPr/>
        <p:txBody>
          <a:bodyPr/>
          <a:lstStyle/>
          <a:p>
            <a:fld id="{473CFAA9-6D59-4D98-869E-ACBDB83B2CA4}" type="datetime1">
              <a:rPr lang="en-US" smtClean="0"/>
              <a:t>2/7/2021</a:t>
            </a:fld>
            <a:endParaRPr lang="en-US"/>
          </a:p>
        </p:txBody>
      </p:sp>
      <p:sp>
        <p:nvSpPr>
          <p:cNvPr id="3" name="Footer Placeholder 2">
            <a:extLst>
              <a:ext uri="{FF2B5EF4-FFF2-40B4-BE49-F238E27FC236}">
                <a16:creationId xmlns:a16="http://schemas.microsoft.com/office/drawing/2014/main" id="{F0C8FC22-AEB6-4BAF-BF93-41A2C757CCC7}"/>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252CA88A-5462-4F17-AFA0-52721ADDBB8F}"/>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2" name="Oval 11">
            <a:extLst>
              <a:ext uri="{FF2B5EF4-FFF2-40B4-BE49-F238E27FC236}">
                <a16:creationId xmlns:a16="http://schemas.microsoft.com/office/drawing/2014/main" id="{70CCC791-94D7-4BB8-9EDF-423CEA1F6215}"/>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9291349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AC37-C5B5-462A-BE4A-E55CEBF2A341}"/>
              </a:ext>
            </a:extLst>
          </p:cNvPr>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6A4B007F-32A8-4688-BBEF-4FCB99DF5EA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1DF2E2EB-BF8A-44A4-8AE0-BD6C31B1D9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grpSp>
        <p:nvGrpSpPr>
          <p:cNvPr id="8" name="Graphic 185">
            <a:extLst>
              <a:ext uri="{FF2B5EF4-FFF2-40B4-BE49-F238E27FC236}">
                <a16:creationId xmlns:a16="http://schemas.microsoft.com/office/drawing/2014/main" id="{FC9E188F-54C8-4547-9F8C-525712AD7DB6}"/>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B99C4538-3939-47A9-A590-09FF21960653}"/>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7541CA75-5D05-4996-A26D-CE0C909CD5F7}"/>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86305856-26BC-4BCC-BEF3-5E9CED94177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C69651C-AC37-4CD2-8367-19297D7E2389}"/>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C3E9031B-BA8D-4D9D-9BB3-A16F7A80F854}"/>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269840A2-CF60-4C47-B955-E65BC451FE73}"/>
              </a:ext>
            </a:extLst>
          </p:cNvPr>
          <p:cNvSpPr>
            <a:spLocks noGrp="1"/>
          </p:cNvSpPr>
          <p:nvPr>
            <p:ph type="dt" sz="half" idx="10"/>
          </p:nvPr>
        </p:nvSpPr>
        <p:spPr/>
        <p:txBody>
          <a:bodyPr/>
          <a:lstStyle/>
          <a:p>
            <a:fld id="{DC410804-27E3-430A-BB42-B831260DE39A}" type="datetime1">
              <a:rPr lang="en-US" smtClean="0"/>
              <a:t>2/7/2021</a:t>
            </a:fld>
            <a:endParaRPr lang="en-US" dirty="0"/>
          </a:p>
        </p:txBody>
      </p:sp>
      <p:sp>
        <p:nvSpPr>
          <p:cNvPr id="6" name="Footer Placeholder 5">
            <a:extLst>
              <a:ext uri="{FF2B5EF4-FFF2-40B4-BE49-F238E27FC236}">
                <a16:creationId xmlns:a16="http://schemas.microsoft.com/office/drawing/2014/main" id="{3179DC6E-CC55-47AB-A405-5FB7EE2D191D}"/>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6D5D5E7D-EBA7-4DB0-8C78-7EB8A85FA4FF}"/>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C5B051DE-636E-4B3C-9886-2055CE23E49A}"/>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4312151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1D355-3146-41D1-B7DC-20B8ACE390AC}"/>
              </a:ext>
            </a:extLst>
          </p:cNvPr>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FAD4AAFB-E8F8-4FD1-8C6A-ED2C3FAD503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E051AF1-B16F-43B9-95CC-C17B570DEC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grpSp>
        <p:nvGrpSpPr>
          <p:cNvPr id="8" name="Graphic 185">
            <a:extLst>
              <a:ext uri="{FF2B5EF4-FFF2-40B4-BE49-F238E27FC236}">
                <a16:creationId xmlns:a16="http://schemas.microsoft.com/office/drawing/2014/main" id="{C8B77273-9FF7-4B93-8385-AD09A5F86AE5}"/>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3117A673-3729-4EAD-9E8C-52BEBF74B857}"/>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EE8DB752-94CD-4A94-BDE3-DD285EB89F3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2F8DDFC-E5CA-4F36-B2BE-BCE49D4F6C9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0BB589AE-2F9C-4C83-8DC7-1205CB03752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7AC9A2DE-3C9E-4CD0-8C7A-CC5F9F9942E4}"/>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D68C8714-2467-4715-934E-6787C84F7929}"/>
              </a:ext>
            </a:extLst>
          </p:cNvPr>
          <p:cNvSpPr>
            <a:spLocks noGrp="1"/>
          </p:cNvSpPr>
          <p:nvPr>
            <p:ph type="dt" sz="half" idx="10"/>
          </p:nvPr>
        </p:nvSpPr>
        <p:spPr/>
        <p:txBody>
          <a:bodyPr/>
          <a:lstStyle/>
          <a:p>
            <a:fld id="{60E22DE3-3D1A-4D53-B9A6-6C7463B8C992}" type="datetime1">
              <a:rPr lang="en-US" smtClean="0"/>
              <a:t>2/7/2021</a:t>
            </a:fld>
            <a:endParaRPr lang="en-US" dirty="0"/>
          </a:p>
        </p:txBody>
      </p:sp>
      <p:sp>
        <p:nvSpPr>
          <p:cNvPr id="6" name="Footer Placeholder 5">
            <a:extLst>
              <a:ext uri="{FF2B5EF4-FFF2-40B4-BE49-F238E27FC236}">
                <a16:creationId xmlns:a16="http://schemas.microsoft.com/office/drawing/2014/main" id="{A46F13D6-03EC-4D31-8BB1-9FFDE3633C21}"/>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7C65D4DD-A2A4-4DF6-9527-E5F12FEB936C}"/>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FD202F3A-9FDE-4E11-B865-FBAEC415F880}"/>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4243821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3A871-D377-4EC0-9ACF-86842F01E1D0}"/>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F3D53202-92A9-45A3-B812-777DB9578B44}"/>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7" name="Graphic 185">
            <a:extLst>
              <a:ext uri="{FF2B5EF4-FFF2-40B4-BE49-F238E27FC236}">
                <a16:creationId xmlns:a16="http://schemas.microsoft.com/office/drawing/2014/main" id="{7196FB0C-3A9D-4892-90C9-21F3459AAD9E}"/>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16938C96-CF0F-4B69-A695-913F11BFC6F0}"/>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3CA7E6BB-6B60-4BF5-9D3E-A3FE782EF5B0}"/>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F693EDA-57B3-4AEB-863B-B198C2A5A8E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B3A04A96-045F-4B6E-AEEE-11A2FA01B4F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7FB357DC-5AD3-44F4-879B-5AD6B18AC36F}"/>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FA2CA47F-83AD-4BE3-AC2F-6C17883F78C7}"/>
              </a:ext>
            </a:extLst>
          </p:cNvPr>
          <p:cNvSpPr>
            <a:spLocks noGrp="1"/>
          </p:cNvSpPr>
          <p:nvPr>
            <p:ph type="dt" sz="half" idx="10"/>
          </p:nvPr>
        </p:nvSpPr>
        <p:spPr/>
        <p:txBody>
          <a:bodyPr/>
          <a:lstStyle/>
          <a:p>
            <a:fld id="{46BA7D41-E8B7-4A0B-B861-3EC4AE88917D}" type="datetime1">
              <a:rPr lang="en-US" smtClean="0"/>
              <a:t>2/7/2021</a:t>
            </a:fld>
            <a:endParaRPr lang="en-US" dirty="0"/>
          </a:p>
        </p:txBody>
      </p:sp>
      <p:sp>
        <p:nvSpPr>
          <p:cNvPr id="5" name="Footer Placeholder 4">
            <a:extLst>
              <a:ext uri="{FF2B5EF4-FFF2-40B4-BE49-F238E27FC236}">
                <a16:creationId xmlns:a16="http://schemas.microsoft.com/office/drawing/2014/main" id="{21118A72-3200-4597-A9C5-0D9ECFF3E8CD}"/>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D70055A-71D4-49B4-8A8F-19AFDB84E958}"/>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0B0E5D27-C447-432F-982D-B60FDD6F34AD}"/>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6442670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C59DBB-9256-464D-8A6A-8BDA71541D6A}"/>
              </a:ext>
            </a:extLst>
          </p:cNvPr>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6A25E310-E6CB-4838-8E9B-B288DA552776}"/>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7" name="Graphic 185">
            <a:extLst>
              <a:ext uri="{FF2B5EF4-FFF2-40B4-BE49-F238E27FC236}">
                <a16:creationId xmlns:a16="http://schemas.microsoft.com/office/drawing/2014/main" id="{BCF412A8-E798-47AD-ABD9-98D76A55D30B}"/>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E70160C5-475D-401A-AEE2-2C04E99A1518}"/>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07CC7CE9-9C7F-49C2-8609-47BF523390F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726FD5F1-978C-45AF-9086-D5DBE1F01681}"/>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873AB1C-723A-4FB4-9B23-65BAF5074833}"/>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1DE5510-5094-4FA4-96E5-AD4841D1C38A}"/>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F7CE2202-679F-48B0-B2DD-F6F54711224B}"/>
              </a:ext>
            </a:extLst>
          </p:cNvPr>
          <p:cNvSpPr>
            <a:spLocks noGrp="1"/>
          </p:cNvSpPr>
          <p:nvPr>
            <p:ph type="dt" sz="half" idx="10"/>
          </p:nvPr>
        </p:nvSpPr>
        <p:spPr/>
        <p:txBody>
          <a:bodyPr/>
          <a:lstStyle/>
          <a:p>
            <a:fld id="{A7C34823-0B19-4B4E-A643-7A3B0A3D24D6}" type="datetime1">
              <a:rPr lang="en-US" smtClean="0"/>
              <a:t>2/7/2021</a:t>
            </a:fld>
            <a:endParaRPr lang="en-US" dirty="0"/>
          </a:p>
        </p:txBody>
      </p:sp>
      <p:sp>
        <p:nvSpPr>
          <p:cNvPr id="5" name="Footer Placeholder 4">
            <a:extLst>
              <a:ext uri="{FF2B5EF4-FFF2-40B4-BE49-F238E27FC236}">
                <a16:creationId xmlns:a16="http://schemas.microsoft.com/office/drawing/2014/main" id="{D07BC83D-E4C0-49E1-ADA1-1AF403984BD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31BF211E-B2EA-4CDC-9E84-B6898394921B}"/>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1FE2F5FD-5D31-4C1D-82F8-93624C7B0A3C}"/>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5353491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33F5C3-CD4B-4472-B59A-49D460CB1C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7772236B-AB2C-4D6F-AE15-700992DA91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090F509-07BE-4446-8772-F44E09936B7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cap="all" spc="100" baseline="0">
                <a:solidFill>
                  <a:schemeClr val="tx1">
                    <a:tint val="75000"/>
                  </a:schemeClr>
                </a:solidFill>
                <a:latin typeface="+mn-lt"/>
                <a:ea typeface="Source Sans Pro SemiBold" panose="020B0603030403020204" pitchFamily="34" charset="0"/>
              </a:defRPr>
            </a:lvl1pPr>
          </a:lstStyle>
          <a:p>
            <a:fld id="{5ECD8B30-1B71-45A1-8314-D59C86F581E1}" type="datetime1">
              <a:rPr lang="en-US" smtClean="0"/>
              <a:pPr/>
              <a:t>2/7/2021</a:t>
            </a:fld>
            <a:endParaRPr lang="en-US" b="1" dirty="0"/>
          </a:p>
        </p:txBody>
      </p:sp>
      <p:sp>
        <p:nvSpPr>
          <p:cNvPr id="5" name="Footer Placeholder 4">
            <a:extLst>
              <a:ext uri="{FF2B5EF4-FFF2-40B4-BE49-F238E27FC236}">
                <a16:creationId xmlns:a16="http://schemas.microsoft.com/office/drawing/2014/main" id="{501B927E-3833-4F85-99B5-56B5F1E540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cap="all" spc="100" baseline="0">
                <a:solidFill>
                  <a:schemeClr val="tx1">
                    <a:tint val="75000"/>
                  </a:schemeClr>
                </a:solidFill>
                <a:latin typeface="+mn-lt"/>
                <a:ea typeface="Source Sans Pro SemiBold" panose="020B0603030403020204" pitchFamily="34" charset="0"/>
              </a:defRPr>
            </a:lvl1pPr>
          </a:lstStyle>
          <a:p>
            <a:r>
              <a:rPr lang="en-US" dirty="0"/>
              <a:t>Sample Footer Text</a:t>
            </a:r>
            <a:endParaRPr lang="en-US" b="1" dirty="0"/>
          </a:p>
        </p:txBody>
      </p:sp>
      <p:sp>
        <p:nvSpPr>
          <p:cNvPr id="6" name="Slide Number Placeholder 5">
            <a:extLst>
              <a:ext uri="{FF2B5EF4-FFF2-40B4-BE49-F238E27FC236}">
                <a16:creationId xmlns:a16="http://schemas.microsoft.com/office/drawing/2014/main" id="{E628CB64-4E98-43DE-B543-7BE5B329DB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cap="all" spc="100" baseline="0">
                <a:solidFill>
                  <a:schemeClr val="tx1">
                    <a:tint val="75000"/>
                  </a:schemeClr>
                </a:solidFill>
                <a:latin typeface="+mn-lt"/>
                <a:ea typeface="Source Sans Pro SemiBold" panose="020B0603030403020204" pitchFamily="34" charset="0"/>
              </a:defRPr>
            </a:lvl1pPr>
          </a:lstStyle>
          <a:p>
            <a:fld id="{F3450C42-9A0B-4425-92C2-70FCF7C45734}" type="slidenum">
              <a:rPr lang="en-US" smtClean="0"/>
              <a:pPr/>
              <a:t>‹#›</a:t>
            </a:fld>
            <a:endParaRPr lang="en-US" b="1" dirty="0"/>
          </a:p>
        </p:txBody>
      </p:sp>
    </p:spTree>
    <p:extLst>
      <p:ext uri="{BB962C8B-B14F-4D97-AF65-F5344CB8AC3E}">
        <p14:creationId xmlns:p14="http://schemas.microsoft.com/office/powerpoint/2010/main" val="889488538"/>
      </p:ext>
    </p:extLst>
  </p:cSld>
  <p:clrMap bg1="lt1" tx1="dk1" bg2="lt2" tx2="dk2" accent1="accent1" accent2="accent2" accent3="accent3" accent4="accent4" accent5="accent5" accent6="accent6" hlink="hlink" folHlink="folHlink"/>
  <p:sldLayoutIdLst>
    <p:sldLayoutId id="2147483770" r:id="rId1"/>
    <p:sldLayoutId id="2147483771" r:id="rId2"/>
    <p:sldLayoutId id="2147483772" r:id="rId3"/>
    <p:sldLayoutId id="2147483773" r:id="rId4"/>
    <p:sldLayoutId id="2147483774" r:id="rId5"/>
    <p:sldLayoutId id="2147483768" r:id="rId6"/>
    <p:sldLayoutId id="2147483764" r:id="rId7"/>
    <p:sldLayoutId id="2147483765" r:id="rId8"/>
    <p:sldLayoutId id="2147483766" r:id="rId9"/>
    <p:sldLayoutId id="2147483767" r:id="rId10"/>
    <p:sldLayoutId id="214748376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liveleak.com/view?i=a69_1408615973" TargetMode="External"/><Relationship Id="rId2" Type="http://schemas.openxmlformats.org/officeDocument/2006/relationships/hyperlink" Target="https://www.businessinsider.com/profile-of-hayden-hewitt-founder-of-liveleak-2014-10?r=UK" TargetMode="External"/><Relationship Id="rId1" Type="http://schemas.openxmlformats.org/officeDocument/2006/relationships/slideLayout" Target="../slideLayouts/slideLayout2.xml"/><Relationship Id="rId6" Type="http://schemas.openxmlformats.org/officeDocument/2006/relationships/hyperlink" Target="https://bestgore.com/index.html" TargetMode="External"/><Relationship Id="rId5" Type="http://schemas.openxmlformats.org/officeDocument/2006/relationships/hyperlink" Target="https://globalnews.ca/news/723495/police-charge-edmonton-gore-site-owner-in-magnotta-video-investigation/" TargetMode="External"/><Relationship Id="rId4" Type="http://schemas.openxmlformats.org/officeDocument/2006/relationships/hyperlink" Target="https://www.theglobeandmail.com/news/national/gore-site-owner-charged-for-posting-dismemberment-video-in-luka-magnotta-case/article1328206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489B7BFD-8F45-4093-AD9C-91B15B050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Freeform: Shape 29">
            <a:extLst>
              <a:ext uri="{FF2B5EF4-FFF2-40B4-BE49-F238E27FC236}">
                <a16:creationId xmlns:a16="http://schemas.microsoft.com/office/drawing/2014/main" id="{498F8FF6-43B4-494A-AF8F-123A4983E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08103" y="-15159"/>
            <a:ext cx="4902679" cy="4616801"/>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 name="Group 31">
            <a:extLst>
              <a:ext uri="{FF2B5EF4-FFF2-40B4-BE49-F238E27FC236}">
                <a16:creationId xmlns:a16="http://schemas.microsoft.com/office/drawing/2014/main" id="{33574554-84CF-4FF0-B1BF-553245CC65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479558"/>
            <a:ext cx="1861854" cy="717514"/>
            <a:chOff x="0" y="1479558"/>
            <a:chExt cx="1861854" cy="717514"/>
          </a:xfrm>
          <a:solidFill>
            <a:schemeClr val="tx1"/>
          </a:solidFill>
        </p:grpSpPr>
        <p:sp>
          <p:nvSpPr>
            <p:cNvPr id="33" name="Freeform: Shape 32">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34" name="Freeform: Shape 33">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sp>
        <p:nvSpPr>
          <p:cNvPr id="36" name="Freeform: Shape 35">
            <a:extLst>
              <a:ext uri="{FF2B5EF4-FFF2-40B4-BE49-F238E27FC236}">
                <a16:creationId xmlns:a16="http://schemas.microsoft.com/office/drawing/2014/main" id="{76C5E6D3-976B-41A7-B008-5BB4ADF44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7246" y="-12193"/>
            <a:ext cx="4902679" cy="4616801"/>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8" name="Freeform: Shape 37">
            <a:extLst>
              <a:ext uri="{FF2B5EF4-FFF2-40B4-BE49-F238E27FC236}">
                <a16:creationId xmlns:a16="http://schemas.microsoft.com/office/drawing/2014/main" id="{5AFEC601-A132-47EE-B0C2-B38ACD9FC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5243" y="-12192"/>
            <a:ext cx="4902678" cy="4544235"/>
          </a:xfrm>
          <a:custGeom>
            <a:avLst/>
            <a:gdLst>
              <a:gd name="connsiteX0" fmla="*/ 1529549 w 6355652"/>
              <a:gd name="connsiteY0" fmla="*/ 0 h 5890980"/>
              <a:gd name="connsiteX1" fmla="*/ 4826104 w 6355652"/>
              <a:gd name="connsiteY1" fmla="*/ 0 h 5890980"/>
              <a:gd name="connsiteX2" fmla="*/ 4954579 w 6355652"/>
              <a:gd name="connsiteY2" fmla="*/ 78051 h 5890980"/>
              <a:gd name="connsiteX3" fmla="*/ 6355652 w 6355652"/>
              <a:gd name="connsiteY3" fmla="*/ 2713154 h 5890980"/>
              <a:gd name="connsiteX4" fmla="*/ 3177826 w 6355652"/>
              <a:gd name="connsiteY4" fmla="*/ 5890980 h 5890980"/>
              <a:gd name="connsiteX5" fmla="*/ 0 w 6355652"/>
              <a:gd name="connsiteY5" fmla="*/ 2713154 h 5890980"/>
              <a:gd name="connsiteX6" fmla="*/ 1401073 w 6355652"/>
              <a:gd name="connsiteY6" fmla="*/ 78051 h 5890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5890980">
                <a:moveTo>
                  <a:pt x="1529549" y="0"/>
                </a:moveTo>
                <a:lnTo>
                  <a:pt x="4826104" y="0"/>
                </a:lnTo>
                <a:lnTo>
                  <a:pt x="4954579" y="78051"/>
                </a:lnTo>
                <a:cubicBezTo>
                  <a:pt x="5799886" y="649129"/>
                  <a:pt x="6355652" y="1616239"/>
                  <a:pt x="6355652" y="2713154"/>
                </a:cubicBezTo>
                <a:cubicBezTo>
                  <a:pt x="6355652" y="4468219"/>
                  <a:pt x="4932891" y="5890980"/>
                  <a:pt x="3177826" y="5890980"/>
                </a:cubicBezTo>
                <a:cubicBezTo>
                  <a:pt x="1422761" y="5890980"/>
                  <a:pt x="0" y="4468219"/>
                  <a:pt x="0" y="2713154"/>
                </a:cubicBezTo>
                <a:cubicBezTo>
                  <a:pt x="0" y="1616239"/>
                  <a:pt x="555766" y="649129"/>
                  <a:pt x="1401073" y="78051"/>
                </a:cubicBezTo>
                <a:close/>
              </a:path>
            </a:pathLst>
          </a:cu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4AD2C1-6822-45B2-891B-781FD601DEE3}"/>
              </a:ext>
            </a:extLst>
          </p:cNvPr>
          <p:cNvSpPr>
            <a:spLocks noGrp="1"/>
          </p:cNvSpPr>
          <p:nvPr>
            <p:ph type="ctrTitle"/>
          </p:nvPr>
        </p:nvSpPr>
        <p:spPr>
          <a:xfrm>
            <a:off x="1760765" y="324937"/>
            <a:ext cx="4024032" cy="2885715"/>
          </a:xfrm>
        </p:spPr>
        <p:txBody>
          <a:bodyPr>
            <a:normAutofit/>
          </a:bodyPr>
          <a:lstStyle/>
          <a:p>
            <a:r>
              <a:rPr lang="en-GB" sz="3800"/>
              <a:t>Dark Tourism and the Internet</a:t>
            </a:r>
          </a:p>
        </p:txBody>
      </p:sp>
      <p:sp>
        <p:nvSpPr>
          <p:cNvPr id="3" name="Subtitle 2">
            <a:extLst>
              <a:ext uri="{FF2B5EF4-FFF2-40B4-BE49-F238E27FC236}">
                <a16:creationId xmlns:a16="http://schemas.microsoft.com/office/drawing/2014/main" id="{3C6298EB-C5A4-421E-ACFF-C59DC843BEAD}"/>
              </a:ext>
            </a:extLst>
          </p:cNvPr>
          <p:cNvSpPr>
            <a:spLocks noGrp="1"/>
          </p:cNvSpPr>
          <p:nvPr>
            <p:ph type="subTitle" idx="1"/>
          </p:nvPr>
        </p:nvSpPr>
        <p:spPr>
          <a:xfrm>
            <a:off x="1760765" y="3166312"/>
            <a:ext cx="4024032" cy="771802"/>
          </a:xfrm>
        </p:spPr>
        <p:txBody>
          <a:bodyPr>
            <a:normAutofit/>
          </a:bodyPr>
          <a:lstStyle/>
          <a:p>
            <a:r>
              <a:rPr lang="en-GB" sz="1500"/>
              <a:t>Paul Manton</a:t>
            </a:r>
            <a:br>
              <a:rPr lang="en-GB" sz="1500"/>
            </a:br>
            <a:r>
              <a:rPr lang="en-GB" sz="1500"/>
              <a:t>1801747</a:t>
            </a:r>
            <a:br>
              <a:rPr lang="en-GB" sz="1500"/>
            </a:br>
            <a:r>
              <a:rPr lang="en-GB" sz="1500"/>
              <a:t>HPHE6013</a:t>
            </a:r>
          </a:p>
        </p:txBody>
      </p:sp>
      <p:sp>
        <p:nvSpPr>
          <p:cNvPr id="40" name="Graphic 212">
            <a:extLst>
              <a:ext uri="{FF2B5EF4-FFF2-40B4-BE49-F238E27FC236}">
                <a16:creationId xmlns:a16="http://schemas.microsoft.com/office/drawing/2014/main" id="{279CAF82-0ECF-42BE-8F37-F71941E5D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49933" y="1550555"/>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2" name="Graphic 212">
            <a:extLst>
              <a:ext uri="{FF2B5EF4-FFF2-40B4-BE49-F238E27FC236}">
                <a16:creationId xmlns:a16="http://schemas.microsoft.com/office/drawing/2014/main" id="{2A8D3863-50D5-4235-9082-36776BF4F0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49933" y="1550555"/>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pic>
        <p:nvPicPr>
          <p:cNvPr id="4" name="Picture 3" descr="Abstract purple background with optical fibers">
            <a:extLst>
              <a:ext uri="{FF2B5EF4-FFF2-40B4-BE49-F238E27FC236}">
                <a16:creationId xmlns:a16="http://schemas.microsoft.com/office/drawing/2014/main" id="{16D8D2C4-7E0A-4D1C-BAA4-B5FAF35EB035}"/>
              </a:ext>
            </a:extLst>
          </p:cNvPr>
          <p:cNvPicPr>
            <a:picLocks noChangeAspect="1"/>
          </p:cNvPicPr>
          <p:nvPr/>
        </p:nvPicPr>
        <p:blipFill rotWithShape="1">
          <a:blip r:embed="rId2"/>
          <a:srcRect l="11150" r="25827" b="-2"/>
          <a:stretch/>
        </p:blipFill>
        <p:spPr>
          <a:xfrm>
            <a:off x="6601854" y="2313765"/>
            <a:ext cx="4773089" cy="4544235"/>
          </a:xfrm>
          <a:custGeom>
            <a:avLst/>
            <a:gdLst/>
            <a:ahLst/>
            <a:cxnLst/>
            <a:rect l="l" t="t" r="r" b="b"/>
            <a:pathLst>
              <a:path w="4773089" h="4544235">
                <a:moveTo>
                  <a:pt x="2386544" y="0"/>
                </a:moveTo>
                <a:cubicBezTo>
                  <a:pt x="3704596" y="0"/>
                  <a:pt x="4773089" y="1068494"/>
                  <a:pt x="4773089" y="2386545"/>
                </a:cubicBezTo>
                <a:cubicBezTo>
                  <a:pt x="4773089" y="3292705"/>
                  <a:pt x="4268059" y="4080910"/>
                  <a:pt x="3524113" y="4485046"/>
                </a:cubicBezTo>
                <a:lnTo>
                  <a:pt x="3401244" y="4544235"/>
                </a:lnTo>
                <a:lnTo>
                  <a:pt x="1371845" y="4544235"/>
                </a:lnTo>
                <a:lnTo>
                  <a:pt x="1248976" y="4485046"/>
                </a:lnTo>
                <a:cubicBezTo>
                  <a:pt x="505030" y="4080910"/>
                  <a:pt x="0" y="3292705"/>
                  <a:pt x="0" y="2386545"/>
                </a:cubicBezTo>
                <a:cubicBezTo>
                  <a:pt x="0" y="1068494"/>
                  <a:pt x="1068494" y="0"/>
                  <a:pt x="2386544" y="0"/>
                </a:cubicBezTo>
                <a:close/>
              </a:path>
            </a:pathLst>
          </a:custGeom>
        </p:spPr>
      </p:pic>
      <p:grpSp>
        <p:nvGrpSpPr>
          <p:cNvPr id="44"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49330" y="2740963"/>
            <a:ext cx="1054466" cy="469689"/>
            <a:chOff x="9841624" y="4115729"/>
            <a:chExt cx="602169" cy="268223"/>
          </a:xfrm>
          <a:solidFill>
            <a:schemeClr val="tx1"/>
          </a:solidFill>
        </p:grpSpPr>
        <p:sp>
          <p:nvSpPr>
            <p:cNvPr id="45" name="Freeform: Shape 44">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grpSp>
      <p:sp>
        <p:nvSpPr>
          <p:cNvPr id="51" name="Oval 50">
            <a:extLst>
              <a:ext uri="{FF2B5EF4-FFF2-40B4-BE49-F238E27FC236}">
                <a16:creationId xmlns:a16="http://schemas.microsoft.com/office/drawing/2014/main" id="{033BC44A-0661-43B4-9C14-FD5963C226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69124" y="5424608"/>
            <a:ext cx="319941" cy="319941"/>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3" name="Oval 52">
            <a:extLst>
              <a:ext uri="{FF2B5EF4-FFF2-40B4-BE49-F238E27FC236}">
                <a16:creationId xmlns:a16="http://schemas.microsoft.com/office/drawing/2014/main" id="{E9306212-88FA-45BF-ABA3-1454AC42D9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69124" y="5424608"/>
            <a:ext cx="319941" cy="319941"/>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7299706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E442E2-BEBE-436D-BF41-688288F11117}"/>
              </a:ext>
            </a:extLst>
          </p:cNvPr>
          <p:cNvSpPr>
            <a:spLocks noGrp="1"/>
          </p:cNvSpPr>
          <p:nvPr>
            <p:ph idx="1"/>
          </p:nvPr>
        </p:nvSpPr>
        <p:spPr>
          <a:xfrm>
            <a:off x="838200" y="1253331"/>
            <a:ext cx="10515600" cy="4351338"/>
          </a:xfrm>
        </p:spPr>
        <p:txBody>
          <a:bodyPr/>
          <a:lstStyle/>
          <a:p>
            <a:pPr marL="0" indent="0" algn="ctr">
              <a:buNone/>
            </a:pPr>
            <a:br>
              <a:rPr lang="en-GB" dirty="0"/>
            </a:br>
            <a:br>
              <a:rPr lang="en-GB" dirty="0"/>
            </a:br>
            <a:br>
              <a:rPr lang="en-GB" dirty="0"/>
            </a:br>
            <a:br>
              <a:rPr lang="en-GB" dirty="0"/>
            </a:br>
            <a:r>
              <a:rPr lang="en-GB" sz="8800" strike="sngStrike" dirty="0"/>
              <a:t>Dark Web</a:t>
            </a:r>
          </a:p>
        </p:txBody>
      </p:sp>
    </p:spTree>
    <p:extLst>
      <p:ext uri="{BB962C8B-B14F-4D97-AF65-F5344CB8AC3E}">
        <p14:creationId xmlns:p14="http://schemas.microsoft.com/office/powerpoint/2010/main" val="7592713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BA538-CA0B-47E0-9EF5-BB39AB31EB99}"/>
              </a:ext>
            </a:extLst>
          </p:cNvPr>
          <p:cNvSpPr>
            <a:spLocks noGrp="1"/>
          </p:cNvSpPr>
          <p:nvPr>
            <p:ph type="title"/>
          </p:nvPr>
        </p:nvSpPr>
        <p:spPr/>
        <p:txBody>
          <a:bodyPr/>
          <a:lstStyle/>
          <a:p>
            <a:r>
              <a:rPr lang="en-GB" dirty="0" err="1"/>
              <a:t>Thanatourism</a:t>
            </a:r>
            <a:endParaRPr lang="en-GB" dirty="0"/>
          </a:p>
        </p:txBody>
      </p:sp>
      <p:sp>
        <p:nvSpPr>
          <p:cNvPr id="3" name="Content Placeholder 2">
            <a:extLst>
              <a:ext uri="{FF2B5EF4-FFF2-40B4-BE49-F238E27FC236}">
                <a16:creationId xmlns:a16="http://schemas.microsoft.com/office/drawing/2014/main" id="{79E8F8D6-6039-49BD-BE49-D12B8E401D87}"/>
              </a:ext>
            </a:extLst>
          </p:cNvPr>
          <p:cNvSpPr>
            <a:spLocks noGrp="1"/>
          </p:cNvSpPr>
          <p:nvPr>
            <p:ph idx="1"/>
          </p:nvPr>
        </p:nvSpPr>
        <p:spPr/>
        <p:txBody>
          <a:bodyPr/>
          <a:lstStyle/>
          <a:p>
            <a:r>
              <a:rPr lang="en-GB" dirty="0"/>
              <a:t>"travel to a location wholly, or partially, motivated by the desire for actual or symbolic encounters with death“</a:t>
            </a:r>
          </a:p>
          <a:p>
            <a:endParaRPr lang="en-GB" dirty="0"/>
          </a:p>
          <a:p>
            <a:r>
              <a:rPr lang="en-GB" dirty="0"/>
              <a:t>Seaton, quoted in Buda and McIntosh, 2013.</a:t>
            </a:r>
          </a:p>
        </p:txBody>
      </p:sp>
    </p:spTree>
    <p:extLst>
      <p:ext uri="{BB962C8B-B14F-4D97-AF65-F5344CB8AC3E}">
        <p14:creationId xmlns:p14="http://schemas.microsoft.com/office/powerpoint/2010/main" val="13788593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2674D-E87B-4848-837B-36831FD87A90}"/>
              </a:ext>
            </a:extLst>
          </p:cNvPr>
          <p:cNvSpPr>
            <a:spLocks noGrp="1"/>
          </p:cNvSpPr>
          <p:nvPr>
            <p:ph type="title"/>
          </p:nvPr>
        </p:nvSpPr>
        <p:spPr/>
        <p:txBody>
          <a:bodyPr/>
          <a:lstStyle/>
          <a:p>
            <a:r>
              <a:rPr lang="en-GB" dirty="0" err="1"/>
              <a:t>Liveleak</a:t>
            </a:r>
            <a:endParaRPr lang="en-GB" dirty="0"/>
          </a:p>
        </p:txBody>
      </p:sp>
      <p:sp>
        <p:nvSpPr>
          <p:cNvPr id="3" name="Content Placeholder 2">
            <a:extLst>
              <a:ext uri="{FF2B5EF4-FFF2-40B4-BE49-F238E27FC236}">
                <a16:creationId xmlns:a16="http://schemas.microsoft.com/office/drawing/2014/main" id="{EA134BBF-230C-4977-A5CB-FD4B42231D3D}"/>
              </a:ext>
            </a:extLst>
          </p:cNvPr>
          <p:cNvSpPr>
            <a:spLocks noGrp="1"/>
          </p:cNvSpPr>
          <p:nvPr>
            <p:ph idx="1"/>
          </p:nvPr>
        </p:nvSpPr>
        <p:spPr/>
        <p:txBody>
          <a:bodyPr>
            <a:normAutofit lnSpcReduction="10000"/>
          </a:bodyPr>
          <a:lstStyle/>
          <a:p>
            <a:r>
              <a:rPr lang="en-GB" dirty="0"/>
              <a:t>A British video hosting website founded in 2006. Hayden Hewitt is the only public member of the founding team.</a:t>
            </a:r>
          </a:p>
          <a:p>
            <a:pPr marL="0" indent="0">
              <a:buNone/>
            </a:pPr>
            <a:endParaRPr lang="en-GB" dirty="0"/>
          </a:p>
          <a:p>
            <a:r>
              <a:rPr lang="en-GB" dirty="0"/>
              <a:t>“When is graphic media accepted?</a:t>
            </a:r>
          </a:p>
          <a:p>
            <a:endParaRPr lang="en-GB" dirty="0"/>
          </a:p>
          <a:p>
            <a:pPr marL="0" indent="0">
              <a:buNone/>
            </a:pPr>
            <a:r>
              <a:rPr lang="en-GB" dirty="0"/>
              <a:t>Media on </a:t>
            </a:r>
            <a:r>
              <a:rPr lang="en-GB" dirty="0" err="1"/>
              <a:t>LiveLeak</a:t>
            </a:r>
            <a:r>
              <a:rPr lang="en-GB" dirty="0"/>
              <a:t> can sometimes be graphic in nature. However, we only accept graphic media that contains sufficient factual background information and/or media that contains news value. In case you might spot graphic items on </a:t>
            </a:r>
            <a:r>
              <a:rPr lang="en-GB" dirty="0" err="1"/>
              <a:t>LiveLeak</a:t>
            </a:r>
            <a:r>
              <a:rPr lang="en-GB" dirty="0"/>
              <a:t> that don't seem to meet the above criteria, please flag the item to be reviewed”</a:t>
            </a:r>
          </a:p>
          <a:p>
            <a:endParaRPr lang="en-GB" dirty="0"/>
          </a:p>
        </p:txBody>
      </p:sp>
      <p:pic>
        <p:nvPicPr>
          <p:cNvPr id="12" name="Picture 11" descr="A picture containing text, clipart&#10;&#10;Description automatically generated">
            <a:extLst>
              <a:ext uri="{FF2B5EF4-FFF2-40B4-BE49-F238E27FC236}">
                <a16:creationId xmlns:a16="http://schemas.microsoft.com/office/drawing/2014/main" id="{0AFCBC3D-159C-4318-BB83-448826F0D61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22670" y="2630488"/>
            <a:ext cx="2982513" cy="1060449"/>
          </a:xfrm>
          <a:prstGeom prst="rect">
            <a:avLst/>
          </a:prstGeom>
        </p:spPr>
      </p:pic>
      <p:sp>
        <p:nvSpPr>
          <p:cNvPr id="13" name="TextBox 12">
            <a:extLst>
              <a:ext uri="{FF2B5EF4-FFF2-40B4-BE49-F238E27FC236}">
                <a16:creationId xmlns:a16="http://schemas.microsoft.com/office/drawing/2014/main" id="{318A47D4-7E00-4301-9DED-78081B37410A}"/>
              </a:ext>
            </a:extLst>
          </p:cNvPr>
          <p:cNvSpPr txBox="1"/>
          <p:nvPr/>
        </p:nvSpPr>
        <p:spPr>
          <a:xfrm>
            <a:off x="10199914" y="3037601"/>
            <a:ext cx="1183821" cy="246221"/>
          </a:xfrm>
          <a:prstGeom prst="rect">
            <a:avLst/>
          </a:prstGeom>
          <a:noFill/>
        </p:spPr>
        <p:txBody>
          <a:bodyPr wrap="square" rtlCol="0">
            <a:spAutoFit/>
          </a:bodyPr>
          <a:lstStyle/>
          <a:p>
            <a:r>
              <a:rPr lang="en-GB" sz="1000" dirty="0" err="1"/>
              <a:t>LiveLeak</a:t>
            </a:r>
            <a:r>
              <a:rPr lang="en-GB" sz="1000" dirty="0"/>
              <a:t>, 2021</a:t>
            </a:r>
          </a:p>
        </p:txBody>
      </p:sp>
    </p:spTree>
    <p:extLst>
      <p:ext uri="{BB962C8B-B14F-4D97-AF65-F5344CB8AC3E}">
        <p14:creationId xmlns:p14="http://schemas.microsoft.com/office/powerpoint/2010/main" val="4847200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EBD44-8894-44A7-9DE2-1125B68700E6}"/>
              </a:ext>
            </a:extLst>
          </p:cNvPr>
          <p:cNvSpPr>
            <a:spLocks noGrp="1"/>
          </p:cNvSpPr>
          <p:nvPr>
            <p:ph type="title"/>
          </p:nvPr>
        </p:nvSpPr>
        <p:spPr/>
        <p:txBody>
          <a:bodyPr/>
          <a:lstStyle/>
          <a:p>
            <a:r>
              <a:rPr lang="en-GB" dirty="0"/>
              <a:t>Front Page – Must See!</a:t>
            </a:r>
          </a:p>
        </p:txBody>
      </p:sp>
      <p:sp>
        <p:nvSpPr>
          <p:cNvPr id="3" name="Content Placeholder 2">
            <a:extLst>
              <a:ext uri="{FF2B5EF4-FFF2-40B4-BE49-F238E27FC236}">
                <a16:creationId xmlns:a16="http://schemas.microsoft.com/office/drawing/2014/main" id="{CB0AE4EE-69D2-4C15-B65D-57AC1B765108}"/>
              </a:ext>
            </a:extLst>
          </p:cNvPr>
          <p:cNvSpPr>
            <a:spLocks noGrp="1"/>
          </p:cNvSpPr>
          <p:nvPr>
            <p:ph idx="1"/>
          </p:nvPr>
        </p:nvSpPr>
        <p:spPr/>
        <p:txBody>
          <a:bodyPr/>
          <a:lstStyle/>
          <a:p>
            <a:r>
              <a:rPr lang="en-GB" dirty="0"/>
              <a:t>Why has my first dog started stealing my second dog's food? </a:t>
            </a:r>
          </a:p>
          <a:p>
            <a:endParaRPr lang="en-GB" dirty="0"/>
          </a:p>
          <a:p>
            <a:r>
              <a:rPr lang="en-GB" dirty="0"/>
              <a:t>Flight Student Gets An F</a:t>
            </a:r>
          </a:p>
          <a:p>
            <a:endParaRPr lang="en-GB" dirty="0"/>
          </a:p>
          <a:p>
            <a:r>
              <a:rPr lang="en-GB" dirty="0"/>
              <a:t>Mudslide taking a car </a:t>
            </a:r>
          </a:p>
        </p:txBody>
      </p:sp>
      <p:pic>
        <p:nvPicPr>
          <p:cNvPr id="5" name="Picture 4">
            <a:extLst>
              <a:ext uri="{FF2B5EF4-FFF2-40B4-BE49-F238E27FC236}">
                <a16:creationId xmlns:a16="http://schemas.microsoft.com/office/drawing/2014/main" id="{5CCA005A-ABBD-4546-BC78-08A2BAA3E6C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04874" y="2637062"/>
            <a:ext cx="2871805" cy="3066371"/>
          </a:xfrm>
          <a:prstGeom prst="rect">
            <a:avLst/>
          </a:prstGeom>
        </p:spPr>
      </p:pic>
      <p:sp>
        <p:nvSpPr>
          <p:cNvPr id="6" name="TextBox 5">
            <a:extLst>
              <a:ext uri="{FF2B5EF4-FFF2-40B4-BE49-F238E27FC236}">
                <a16:creationId xmlns:a16="http://schemas.microsoft.com/office/drawing/2014/main" id="{CD6DE324-655D-439C-B8E1-3184D56CB733}"/>
              </a:ext>
            </a:extLst>
          </p:cNvPr>
          <p:cNvSpPr txBox="1"/>
          <p:nvPr/>
        </p:nvSpPr>
        <p:spPr>
          <a:xfrm>
            <a:off x="8874144" y="5817087"/>
            <a:ext cx="3469821" cy="246221"/>
          </a:xfrm>
          <a:prstGeom prst="rect">
            <a:avLst/>
          </a:prstGeom>
          <a:noFill/>
        </p:spPr>
        <p:txBody>
          <a:bodyPr wrap="square" rtlCol="0">
            <a:spAutoFit/>
          </a:bodyPr>
          <a:lstStyle/>
          <a:p>
            <a:r>
              <a:rPr lang="en-GB" sz="1000" dirty="0"/>
              <a:t>Vladimir Freund, 2021</a:t>
            </a:r>
          </a:p>
        </p:txBody>
      </p:sp>
    </p:spTree>
    <p:extLst>
      <p:ext uri="{BB962C8B-B14F-4D97-AF65-F5344CB8AC3E}">
        <p14:creationId xmlns:p14="http://schemas.microsoft.com/office/powerpoint/2010/main" val="29541705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Graphical user interface, chart&#10;&#10;Description automatically generated">
            <a:extLst>
              <a:ext uri="{FF2B5EF4-FFF2-40B4-BE49-F238E27FC236}">
                <a16:creationId xmlns:a16="http://schemas.microsoft.com/office/drawing/2014/main" id="{812D41AC-7363-4BA0-82E3-F6DDD132BCA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51000" y="660660"/>
            <a:ext cx="8890000" cy="4140200"/>
          </a:xfrm>
        </p:spPr>
      </p:pic>
      <p:sp>
        <p:nvSpPr>
          <p:cNvPr id="8" name="TextBox 7">
            <a:extLst>
              <a:ext uri="{FF2B5EF4-FFF2-40B4-BE49-F238E27FC236}">
                <a16:creationId xmlns:a16="http://schemas.microsoft.com/office/drawing/2014/main" id="{B4BF2496-511F-4AF3-8E31-32ED202C06CD}"/>
              </a:ext>
            </a:extLst>
          </p:cNvPr>
          <p:cNvSpPr txBox="1"/>
          <p:nvPr/>
        </p:nvSpPr>
        <p:spPr>
          <a:xfrm>
            <a:off x="4944177" y="5034013"/>
            <a:ext cx="2303646" cy="369332"/>
          </a:xfrm>
          <a:prstGeom prst="rect">
            <a:avLst/>
          </a:prstGeom>
          <a:noFill/>
        </p:spPr>
        <p:txBody>
          <a:bodyPr wrap="square" rtlCol="0">
            <a:spAutoFit/>
          </a:bodyPr>
          <a:lstStyle/>
          <a:p>
            <a:r>
              <a:rPr lang="en-GB" dirty="0"/>
              <a:t>Business Insider, 2014</a:t>
            </a:r>
          </a:p>
        </p:txBody>
      </p:sp>
    </p:spTree>
    <p:extLst>
      <p:ext uri="{BB962C8B-B14F-4D97-AF65-F5344CB8AC3E}">
        <p14:creationId xmlns:p14="http://schemas.microsoft.com/office/powerpoint/2010/main" val="34416938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64C6E-4F63-4F4D-9759-AFB1ECA429D2}"/>
              </a:ext>
            </a:extLst>
          </p:cNvPr>
          <p:cNvSpPr>
            <a:spLocks noGrp="1"/>
          </p:cNvSpPr>
          <p:nvPr>
            <p:ph type="title"/>
          </p:nvPr>
        </p:nvSpPr>
        <p:spPr/>
        <p:txBody>
          <a:bodyPr>
            <a:normAutofit fontScale="90000"/>
          </a:bodyPr>
          <a:lstStyle/>
          <a:p>
            <a:r>
              <a:rPr lang="en-GB" dirty="0"/>
              <a:t>“Statement From </a:t>
            </a:r>
            <a:r>
              <a:rPr lang="en-GB" dirty="0" err="1"/>
              <a:t>Liveleak</a:t>
            </a:r>
            <a:r>
              <a:rPr lang="en-GB" dirty="0"/>
              <a:t> Regarding IS Beheading Videos which might be upcoming”</a:t>
            </a:r>
          </a:p>
        </p:txBody>
      </p:sp>
      <p:sp>
        <p:nvSpPr>
          <p:cNvPr id="3" name="Content Placeholder 2">
            <a:extLst>
              <a:ext uri="{FF2B5EF4-FFF2-40B4-BE49-F238E27FC236}">
                <a16:creationId xmlns:a16="http://schemas.microsoft.com/office/drawing/2014/main" id="{28B64D0C-F99B-4F19-9A82-151D8DE1B97E}"/>
              </a:ext>
            </a:extLst>
          </p:cNvPr>
          <p:cNvSpPr>
            <a:spLocks noGrp="1"/>
          </p:cNvSpPr>
          <p:nvPr>
            <p:ph idx="1"/>
          </p:nvPr>
        </p:nvSpPr>
        <p:spPr>
          <a:xfrm>
            <a:off x="838200" y="2775857"/>
            <a:ext cx="10515600" cy="3401106"/>
          </a:xfrm>
        </p:spPr>
        <p:txBody>
          <a:bodyPr/>
          <a:lstStyle/>
          <a:p>
            <a:r>
              <a:rPr lang="en-GB" dirty="0"/>
              <a:t>“We will not be showing further beheadings carried out by IS. We've shown the world the true horror of this form of execution more than once in the past and we cannot find any compelling reason to even be thought of as promoting the actions of this group.”</a:t>
            </a:r>
          </a:p>
          <a:p>
            <a:endParaRPr lang="en-GB" dirty="0"/>
          </a:p>
          <a:p>
            <a:endParaRPr lang="en-GB" dirty="0">
              <a:solidFill>
                <a:schemeClr val="tx1">
                  <a:lumMod val="75000"/>
                </a:schemeClr>
              </a:solidFill>
            </a:endParaRPr>
          </a:p>
          <a:p>
            <a:pPr marL="0" indent="0" algn="ctr">
              <a:buNone/>
            </a:pPr>
            <a:r>
              <a:rPr lang="en-GB" sz="1800" dirty="0">
                <a:solidFill>
                  <a:schemeClr val="tx1">
                    <a:lumMod val="75000"/>
                  </a:schemeClr>
                </a:solidFill>
              </a:rPr>
              <a:t>https://www.liveleak.com/view?i=a69_1408615973</a:t>
            </a:r>
          </a:p>
        </p:txBody>
      </p:sp>
    </p:spTree>
    <p:extLst>
      <p:ext uri="{BB962C8B-B14F-4D97-AF65-F5344CB8AC3E}">
        <p14:creationId xmlns:p14="http://schemas.microsoft.com/office/powerpoint/2010/main" val="6174411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F1D10-C1ED-4F26-999A-3D61AFE19166}"/>
              </a:ext>
            </a:extLst>
          </p:cNvPr>
          <p:cNvSpPr>
            <a:spLocks noGrp="1"/>
          </p:cNvSpPr>
          <p:nvPr>
            <p:ph type="title"/>
          </p:nvPr>
        </p:nvSpPr>
        <p:spPr/>
        <p:txBody>
          <a:bodyPr/>
          <a:lstStyle/>
          <a:p>
            <a:r>
              <a:rPr lang="en-GB" dirty="0"/>
              <a:t>BestGore.com</a:t>
            </a:r>
          </a:p>
        </p:txBody>
      </p:sp>
      <p:sp>
        <p:nvSpPr>
          <p:cNvPr id="3" name="Content Placeholder 2">
            <a:extLst>
              <a:ext uri="{FF2B5EF4-FFF2-40B4-BE49-F238E27FC236}">
                <a16:creationId xmlns:a16="http://schemas.microsoft.com/office/drawing/2014/main" id="{95C6871D-5915-4AB7-91E3-803535C2FB17}"/>
              </a:ext>
            </a:extLst>
          </p:cNvPr>
          <p:cNvSpPr>
            <a:spLocks noGrp="1"/>
          </p:cNvSpPr>
          <p:nvPr>
            <p:ph idx="1"/>
          </p:nvPr>
        </p:nvSpPr>
        <p:spPr/>
        <p:txBody>
          <a:bodyPr>
            <a:normAutofit lnSpcReduction="10000"/>
          </a:bodyPr>
          <a:lstStyle/>
          <a:p>
            <a:r>
              <a:rPr lang="en-GB" dirty="0"/>
              <a:t>Founded by Mark Marek in 2008.</a:t>
            </a:r>
          </a:p>
          <a:p>
            <a:endParaRPr lang="en-GB" dirty="0"/>
          </a:p>
          <a:p>
            <a:r>
              <a:rPr lang="en-GB" dirty="0"/>
              <a:t>Violent news, photos and videos.</a:t>
            </a:r>
          </a:p>
          <a:p>
            <a:endParaRPr lang="en-GB" dirty="0"/>
          </a:p>
          <a:p>
            <a:r>
              <a:rPr lang="en-GB" dirty="0"/>
              <a:t>Now defunct.</a:t>
            </a:r>
          </a:p>
          <a:p>
            <a:endParaRPr lang="en-GB" dirty="0"/>
          </a:p>
          <a:p>
            <a:r>
              <a:rPr lang="en-GB" dirty="0"/>
              <a:t>"Videos and images posted on Best Gore are bloody, gut wrenching, teeth grinding, offensive and upsetting. Just as the life itself. Best Gore exposes the truth about the humans as a whole and the truth is not always nice."</a:t>
            </a:r>
          </a:p>
        </p:txBody>
      </p:sp>
    </p:spTree>
    <p:extLst>
      <p:ext uri="{BB962C8B-B14F-4D97-AF65-F5344CB8AC3E}">
        <p14:creationId xmlns:p14="http://schemas.microsoft.com/office/powerpoint/2010/main" val="19566056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8C1B4-731E-4320-9462-0B483F164EB4}"/>
              </a:ext>
            </a:extLst>
          </p:cNvPr>
          <p:cNvSpPr>
            <a:spLocks noGrp="1"/>
          </p:cNvSpPr>
          <p:nvPr>
            <p:ph type="title"/>
          </p:nvPr>
        </p:nvSpPr>
        <p:spPr/>
        <p:txBody>
          <a:bodyPr/>
          <a:lstStyle/>
          <a:p>
            <a:r>
              <a:rPr lang="en-GB" dirty="0"/>
              <a:t>Random Daily Video (18+)</a:t>
            </a:r>
          </a:p>
        </p:txBody>
      </p:sp>
      <p:sp>
        <p:nvSpPr>
          <p:cNvPr id="3" name="Content Placeholder 2">
            <a:extLst>
              <a:ext uri="{FF2B5EF4-FFF2-40B4-BE49-F238E27FC236}">
                <a16:creationId xmlns:a16="http://schemas.microsoft.com/office/drawing/2014/main" id="{A5BB78F5-7641-4191-9F43-EB64B03CA7FF}"/>
              </a:ext>
            </a:extLst>
          </p:cNvPr>
          <p:cNvSpPr>
            <a:spLocks noGrp="1"/>
          </p:cNvSpPr>
          <p:nvPr>
            <p:ph idx="1"/>
          </p:nvPr>
        </p:nvSpPr>
        <p:spPr/>
        <p:txBody>
          <a:bodyPr/>
          <a:lstStyle/>
          <a:p>
            <a:endParaRPr lang="en-GB" dirty="0"/>
          </a:p>
          <a:p>
            <a:endParaRPr lang="en-GB" dirty="0"/>
          </a:p>
          <a:p>
            <a:endParaRPr lang="en-GB" dirty="0"/>
          </a:p>
          <a:p>
            <a:r>
              <a:rPr lang="en-GB" dirty="0"/>
              <a:t>Video of Teen Girl’s Deadly Stabbing in Louisiana</a:t>
            </a:r>
          </a:p>
        </p:txBody>
      </p:sp>
    </p:spTree>
    <p:extLst>
      <p:ext uri="{BB962C8B-B14F-4D97-AF65-F5344CB8AC3E}">
        <p14:creationId xmlns:p14="http://schemas.microsoft.com/office/powerpoint/2010/main" val="25271957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606FC6B-83BC-4598-8F01-7DE1657129F0}"/>
              </a:ext>
            </a:extLst>
          </p:cNvPr>
          <p:cNvSpPr>
            <a:spLocks noGrp="1"/>
          </p:cNvSpPr>
          <p:nvPr>
            <p:ph idx="1"/>
          </p:nvPr>
        </p:nvSpPr>
        <p:spPr>
          <a:xfrm>
            <a:off x="838200" y="1253331"/>
            <a:ext cx="10515600" cy="4351338"/>
          </a:xfrm>
        </p:spPr>
        <p:txBody>
          <a:bodyPr/>
          <a:lstStyle/>
          <a:p>
            <a:endParaRPr lang="en-GB" dirty="0"/>
          </a:p>
          <a:p>
            <a:endParaRPr lang="en-GB" dirty="0"/>
          </a:p>
          <a:p>
            <a:endParaRPr lang="en-GB" dirty="0"/>
          </a:p>
          <a:p>
            <a:r>
              <a:rPr lang="en-GB" dirty="0"/>
              <a:t>“For example, it is thanks to the internet that so many people became aware of the fact that prior to the COVID-19 </a:t>
            </a:r>
            <a:r>
              <a:rPr lang="en-GB" dirty="0" err="1"/>
              <a:t>plandemic</a:t>
            </a:r>
            <a:r>
              <a:rPr lang="en-GB" dirty="0"/>
              <a:t>, the holocaust was the greatest hoax of all time.”</a:t>
            </a:r>
          </a:p>
        </p:txBody>
      </p:sp>
    </p:spTree>
    <p:extLst>
      <p:ext uri="{BB962C8B-B14F-4D97-AF65-F5344CB8AC3E}">
        <p14:creationId xmlns:p14="http://schemas.microsoft.com/office/powerpoint/2010/main" val="31678858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949AA83-9705-4C4D-82D8-E49FDE429F3B}"/>
              </a:ext>
            </a:extLst>
          </p:cNvPr>
          <p:cNvSpPr>
            <a:spLocks noGrp="1"/>
          </p:cNvSpPr>
          <p:nvPr>
            <p:ph idx="1"/>
          </p:nvPr>
        </p:nvSpPr>
        <p:spPr>
          <a:xfrm>
            <a:off x="838200" y="1253331"/>
            <a:ext cx="10515600" cy="4351338"/>
          </a:xfrm>
        </p:spPr>
        <p:txBody>
          <a:bodyPr/>
          <a:lstStyle/>
          <a:p>
            <a:r>
              <a:rPr lang="en-GB" dirty="0"/>
              <a:t>Marek stood trial in September 2014 in Canada, charged with ‘corrupting morals’.</a:t>
            </a:r>
          </a:p>
          <a:p>
            <a:endParaRPr lang="en-GB" dirty="0"/>
          </a:p>
          <a:p>
            <a:endParaRPr lang="en-GB" dirty="0"/>
          </a:p>
        </p:txBody>
      </p:sp>
      <p:pic>
        <p:nvPicPr>
          <p:cNvPr id="5" name="Picture 4">
            <a:extLst>
              <a:ext uri="{FF2B5EF4-FFF2-40B4-BE49-F238E27FC236}">
                <a16:creationId xmlns:a16="http://schemas.microsoft.com/office/drawing/2014/main" id="{4C7AF792-5880-4C3E-9758-5F66BC1F6E8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93321" y="2132806"/>
            <a:ext cx="4572000" cy="3048000"/>
          </a:xfrm>
          <a:prstGeom prst="rect">
            <a:avLst/>
          </a:prstGeom>
        </p:spPr>
      </p:pic>
      <p:sp>
        <p:nvSpPr>
          <p:cNvPr id="6" name="TextBox 5">
            <a:extLst>
              <a:ext uri="{FF2B5EF4-FFF2-40B4-BE49-F238E27FC236}">
                <a16:creationId xmlns:a16="http://schemas.microsoft.com/office/drawing/2014/main" id="{780E323B-C38B-4FCE-AB23-01EF8858D47E}"/>
              </a:ext>
            </a:extLst>
          </p:cNvPr>
          <p:cNvSpPr txBox="1"/>
          <p:nvPr/>
        </p:nvSpPr>
        <p:spPr>
          <a:xfrm>
            <a:off x="1994348" y="5370274"/>
            <a:ext cx="2569946" cy="369332"/>
          </a:xfrm>
          <a:prstGeom prst="rect">
            <a:avLst/>
          </a:prstGeom>
          <a:noFill/>
        </p:spPr>
        <p:txBody>
          <a:bodyPr wrap="square" rtlCol="0">
            <a:spAutoFit/>
          </a:bodyPr>
          <a:lstStyle/>
          <a:p>
            <a:r>
              <a:rPr lang="en-GB" dirty="0"/>
              <a:t>The Globe and Mail, 2013</a:t>
            </a:r>
          </a:p>
        </p:txBody>
      </p:sp>
      <p:sp>
        <p:nvSpPr>
          <p:cNvPr id="7" name="TextBox 6">
            <a:extLst>
              <a:ext uri="{FF2B5EF4-FFF2-40B4-BE49-F238E27FC236}">
                <a16:creationId xmlns:a16="http://schemas.microsoft.com/office/drawing/2014/main" id="{88E971CA-5A64-4EC4-8007-DEE7531A2907}"/>
              </a:ext>
            </a:extLst>
          </p:cNvPr>
          <p:cNvSpPr txBox="1"/>
          <p:nvPr/>
        </p:nvSpPr>
        <p:spPr>
          <a:xfrm>
            <a:off x="5909911" y="2779643"/>
            <a:ext cx="4966635" cy="1754326"/>
          </a:xfrm>
          <a:prstGeom prst="rect">
            <a:avLst/>
          </a:prstGeom>
          <a:noFill/>
        </p:spPr>
        <p:txBody>
          <a:bodyPr wrap="square" rtlCol="0">
            <a:spAutoFit/>
          </a:bodyPr>
          <a:lstStyle/>
          <a:p>
            <a:r>
              <a:rPr lang="en-GB" dirty="0"/>
              <a:t>"I wouldn't mind taking a break from the world ... I've dedicated my life to fight against Evil and Lies, and I know that God and Truth are on my side. I do not fear the servants of Satan. One way or another, my life will end one day, and so will theirs."</a:t>
            </a:r>
          </a:p>
        </p:txBody>
      </p:sp>
    </p:spTree>
    <p:extLst>
      <p:ext uri="{BB962C8B-B14F-4D97-AF65-F5344CB8AC3E}">
        <p14:creationId xmlns:p14="http://schemas.microsoft.com/office/powerpoint/2010/main" val="25935807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A86CFD8-CFC8-482B-9195-9685FC68E719}"/>
              </a:ext>
            </a:extLst>
          </p:cNvPr>
          <p:cNvSpPr>
            <a:spLocks noGrp="1"/>
          </p:cNvSpPr>
          <p:nvPr>
            <p:ph idx="1"/>
          </p:nvPr>
        </p:nvSpPr>
        <p:spPr>
          <a:xfrm>
            <a:off x="838200" y="1156154"/>
            <a:ext cx="10515600" cy="4351338"/>
          </a:xfrm>
        </p:spPr>
        <p:txBody>
          <a:bodyPr/>
          <a:lstStyle/>
          <a:p>
            <a:r>
              <a:rPr lang="en-GB" dirty="0"/>
              <a:t>Thus, we share the desire of other scholars…to re-conceptualise dark tourism in a way that hints at the complexities that surround dark situations as lived, rather than merely as an identifiable "attraction". The concept of "voyeurism" is one lens, we argue, through which this may be attempted by applying it to understand the motives and (incidental) experiences of tourists visiting sites of conflict or danger</a:t>
            </a:r>
          </a:p>
          <a:p>
            <a:endParaRPr lang="en-GB" dirty="0"/>
          </a:p>
          <a:p>
            <a:pPr marL="0" indent="0">
              <a:buNone/>
            </a:pPr>
            <a:r>
              <a:rPr lang="en-GB" dirty="0"/>
              <a:t>                                  Buda and Mcintosh, 2013</a:t>
            </a:r>
          </a:p>
        </p:txBody>
      </p:sp>
    </p:spTree>
    <p:extLst>
      <p:ext uri="{BB962C8B-B14F-4D97-AF65-F5344CB8AC3E}">
        <p14:creationId xmlns:p14="http://schemas.microsoft.com/office/powerpoint/2010/main" val="4561234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260A36-57F6-417E-AEB3-0006E5348E5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365490A-6A4F-454D-8ADB-5FE508E89E44}"/>
              </a:ext>
            </a:extLst>
          </p:cNvPr>
          <p:cNvSpPr>
            <a:spLocks noGrp="1"/>
          </p:cNvSpPr>
          <p:nvPr>
            <p:ph idx="1"/>
          </p:nvPr>
        </p:nvSpPr>
        <p:spPr/>
        <p:txBody>
          <a:bodyPr/>
          <a:lstStyle/>
          <a:p>
            <a:r>
              <a:rPr lang="en-GB" dirty="0"/>
              <a:t>"War is no longer something read in dispatches, it comes straight into the living room. Take a website like </a:t>
            </a:r>
            <a:r>
              <a:rPr lang="en-GB" dirty="0" err="1"/>
              <a:t>LiveLeak</a:t>
            </a:r>
            <a:r>
              <a:rPr lang="en-GB" dirty="0"/>
              <a:t>, which has become popular with soldiers from both sides of the divide in both Afghanistan and Iraq. Operational documentary material, from their mobile phones or laptops, is posted on the site in real time.“</a:t>
            </a:r>
          </a:p>
          <a:p>
            <a:endParaRPr lang="en-GB" dirty="0"/>
          </a:p>
          <a:p>
            <a:pPr marL="0" indent="0">
              <a:buNone/>
            </a:pPr>
            <a:r>
              <a:rPr lang="en-GB" dirty="0"/>
              <a:t>                                                                                                -Tony Blair, 2007</a:t>
            </a:r>
          </a:p>
        </p:txBody>
      </p:sp>
    </p:spTree>
    <p:extLst>
      <p:ext uri="{BB962C8B-B14F-4D97-AF65-F5344CB8AC3E}">
        <p14:creationId xmlns:p14="http://schemas.microsoft.com/office/powerpoint/2010/main" val="30842557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617F1-7D50-4438-A9A3-A1C993BE06D5}"/>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62F0A9D0-74BB-4AD1-B94C-48075DA93341}"/>
              </a:ext>
            </a:extLst>
          </p:cNvPr>
          <p:cNvSpPr>
            <a:spLocks noGrp="1"/>
          </p:cNvSpPr>
          <p:nvPr>
            <p:ph idx="1"/>
          </p:nvPr>
        </p:nvSpPr>
        <p:spPr/>
        <p:txBody>
          <a:bodyPr>
            <a:normAutofit/>
          </a:bodyPr>
          <a:lstStyle/>
          <a:p>
            <a:r>
              <a:rPr lang="en-GB" sz="1600" dirty="0"/>
              <a:t>Buda, D.M. and </a:t>
            </a:r>
            <a:r>
              <a:rPr lang="en-GB" sz="1600" dirty="0" err="1"/>
              <a:t>McInthosh</a:t>
            </a:r>
            <a:r>
              <a:rPr lang="en-GB" sz="1600" dirty="0"/>
              <a:t>, A.J. (2013) ‘Dark tourism and voyeurism: tourist arrested for ‘’spying’’ in Iran’ </a:t>
            </a:r>
            <a:r>
              <a:rPr lang="en-GB" sz="1600" i="1" dirty="0"/>
              <a:t>International Journal of Culture, Tourism and Hospitality Research. </a:t>
            </a:r>
            <a:r>
              <a:rPr lang="en-GB" sz="1600" dirty="0"/>
              <a:t>7(3), pp.213-226</a:t>
            </a:r>
          </a:p>
          <a:p>
            <a:r>
              <a:rPr lang="en-GB" sz="1600" dirty="0" err="1"/>
              <a:t>Tzanelli</a:t>
            </a:r>
            <a:r>
              <a:rPr lang="en-GB" sz="1600" dirty="0"/>
              <a:t>, R. (2016) </a:t>
            </a:r>
            <a:r>
              <a:rPr lang="en-GB" sz="1600" i="1" dirty="0"/>
              <a:t>Dark tourism and digital gift economies: some epistemological notes. </a:t>
            </a:r>
            <a:r>
              <a:rPr lang="en-GB" sz="1600" dirty="0"/>
              <a:t>In: </a:t>
            </a:r>
            <a:r>
              <a:rPr lang="en-GB" sz="1600" dirty="0" err="1"/>
              <a:t>Korstanje</a:t>
            </a:r>
            <a:r>
              <a:rPr lang="en-GB" sz="1600" dirty="0"/>
              <a:t>, M.E. (ed.) Terrorism in a Global Village. How Terrorist Affects Our Daily Lives. Nova Science Publishers: New York.</a:t>
            </a:r>
          </a:p>
          <a:p>
            <a:r>
              <a:rPr lang="en-GB" sz="1600" dirty="0"/>
              <a:t>Cook, J. (2014) Q&amp;A: The Man Behind </a:t>
            </a:r>
            <a:r>
              <a:rPr lang="en-GB" sz="1600" dirty="0" err="1"/>
              <a:t>LiveLeak</a:t>
            </a:r>
            <a:r>
              <a:rPr lang="en-GB" sz="1600" dirty="0"/>
              <a:t>, The Islamic State's Favourite Site For Beheading Videos. Available at: </a:t>
            </a:r>
            <a:r>
              <a:rPr lang="en-GB" sz="1600" dirty="0">
                <a:hlinkClick r:id="rId2"/>
              </a:rPr>
              <a:t>https://www.businessinsider.com/profile-of-hayden-hewitt-founder-of-liveleak-2014-10?r=UK</a:t>
            </a:r>
            <a:r>
              <a:rPr lang="en-GB" sz="1600" dirty="0"/>
              <a:t> [Accessed 03/02/2021]</a:t>
            </a:r>
          </a:p>
          <a:p>
            <a:r>
              <a:rPr lang="en-GB" sz="1600" dirty="0" err="1"/>
              <a:t>LiveLeak</a:t>
            </a:r>
            <a:r>
              <a:rPr lang="en-GB" sz="1600" dirty="0"/>
              <a:t>. (2021) </a:t>
            </a:r>
            <a:r>
              <a:rPr lang="en-GB" sz="1600" i="1" dirty="0"/>
              <a:t>Statement From </a:t>
            </a:r>
            <a:r>
              <a:rPr lang="en-GB" sz="1600" i="1" dirty="0" err="1"/>
              <a:t>Liveleak</a:t>
            </a:r>
            <a:r>
              <a:rPr lang="en-GB" sz="1600" i="1" dirty="0"/>
              <a:t> Regarding IS Beheading Videos which might be upcoming. </a:t>
            </a:r>
            <a:r>
              <a:rPr lang="en-GB" sz="1600" dirty="0"/>
              <a:t>Available at: </a:t>
            </a:r>
            <a:r>
              <a:rPr lang="en-GB" sz="1600" dirty="0">
                <a:hlinkClick r:id="rId3"/>
              </a:rPr>
              <a:t>https://www.liveleak.com/view?i=a69_1408615973</a:t>
            </a:r>
            <a:r>
              <a:rPr lang="en-GB" sz="1600" dirty="0"/>
              <a:t> [Accessed 03/02/2021]</a:t>
            </a:r>
          </a:p>
          <a:p>
            <a:r>
              <a:rPr lang="en-GB" sz="1600" dirty="0"/>
              <a:t>Purdy, C. (2013) </a:t>
            </a:r>
            <a:r>
              <a:rPr lang="en-GB" sz="1600" i="1" dirty="0"/>
              <a:t>Gore site owner charged for posting dismemberment video in Luka Magnotta case. </a:t>
            </a:r>
            <a:r>
              <a:rPr lang="en-GB" sz="1600" dirty="0"/>
              <a:t>Available at: </a:t>
            </a:r>
            <a:r>
              <a:rPr lang="en-GB" sz="1600" dirty="0">
                <a:hlinkClick r:id="rId4"/>
              </a:rPr>
              <a:t>https://www.theglobeandmail.com/news/national/gore-site-owner-charged-for-posting-dismemberment-video-in-luka-magnotta-case/article13282060/</a:t>
            </a:r>
            <a:r>
              <a:rPr lang="en-GB" sz="1600" dirty="0"/>
              <a:t> [Accessed 03/02/2021]</a:t>
            </a:r>
          </a:p>
          <a:p>
            <a:r>
              <a:rPr lang="en-GB" sz="1600" dirty="0"/>
              <a:t>Mertz, E. and </a:t>
            </a:r>
            <a:r>
              <a:rPr lang="en-GB" sz="1600" dirty="0" err="1"/>
              <a:t>Kozicka</a:t>
            </a:r>
            <a:r>
              <a:rPr lang="en-GB" sz="1600" dirty="0"/>
              <a:t>, P. (2013) </a:t>
            </a:r>
            <a:r>
              <a:rPr lang="en-GB" sz="1600" i="1" dirty="0"/>
              <a:t>Edmonton gore site owner charged in Magnotta video investigation released on bail. </a:t>
            </a:r>
            <a:r>
              <a:rPr lang="en-GB" sz="1600" dirty="0"/>
              <a:t>Available at: </a:t>
            </a:r>
            <a:r>
              <a:rPr lang="en-GB" sz="1600" dirty="0">
                <a:hlinkClick r:id="rId5"/>
              </a:rPr>
              <a:t>https://globalnews.ca/news/723495/police-charge-edmonton-gore-site-owner-in-magnotta-video-investigation/</a:t>
            </a:r>
            <a:r>
              <a:rPr lang="en-GB" sz="1600" dirty="0"/>
              <a:t> [Accessed 03/02/2021]</a:t>
            </a:r>
          </a:p>
          <a:p>
            <a:r>
              <a:rPr lang="en-GB" sz="1600" dirty="0"/>
              <a:t>Marek, M. (2021) </a:t>
            </a:r>
            <a:r>
              <a:rPr lang="en-GB" sz="1600" i="1" dirty="0"/>
              <a:t>Best Gore Was the Place to Be. </a:t>
            </a:r>
            <a:r>
              <a:rPr lang="en-GB" sz="1600" dirty="0"/>
              <a:t>Available at: </a:t>
            </a:r>
            <a:r>
              <a:rPr lang="en-GB" sz="1600" dirty="0">
                <a:hlinkClick r:id="rId6"/>
              </a:rPr>
              <a:t>https://bestgore.com/index.html</a:t>
            </a:r>
            <a:r>
              <a:rPr lang="en-GB" sz="1600" dirty="0"/>
              <a:t> [Accessed 03/02/2021]</a:t>
            </a:r>
          </a:p>
          <a:p>
            <a:endParaRPr lang="en-GB" i="1" dirty="0"/>
          </a:p>
        </p:txBody>
      </p:sp>
    </p:spTree>
    <p:extLst>
      <p:ext uri="{BB962C8B-B14F-4D97-AF65-F5344CB8AC3E}">
        <p14:creationId xmlns:p14="http://schemas.microsoft.com/office/powerpoint/2010/main" val="968734919"/>
      </p:ext>
    </p:extLst>
  </p:cSld>
  <p:clrMapOvr>
    <a:masterClrMapping/>
  </p:clrMapOvr>
</p:sld>
</file>

<file path=ppt/theme/theme1.xml><?xml version="1.0" encoding="utf-8"?>
<a:theme xmlns:a="http://schemas.openxmlformats.org/drawingml/2006/main" name="FunkyShapesDarkVTI">
  <a:themeElements>
    <a:clrScheme name="Custom 4">
      <a:dk1>
        <a:srgbClr val="FFFFFF"/>
      </a:dk1>
      <a:lt1>
        <a:srgbClr val="000000"/>
      </a:lt1>
      <a:dk2>
        <a:srgbClr val="F3FFF8"/>
      </a:dk2>
      <a:lt2>
        <a:srgbClr val="2D2D2D"/>
      </a:lt2>
      <a:accent1>
        <a:srgbClr val="FF80BD"/>
      </a:accent1>
      <a:accent2>
        <a:srgbClr val="1EB9D3"/>
      </a:accent2>
      <a:accent3>
        <a:srgbClr val="21C46B"/>
      </a:accent3>
      <a:accent4>
        <a:srgbClr val="EA9600"/>
      </a:accent4>
      <a:accent5>
        <a:srgbClr val="F43B56"/>
      </a:accent5>
      <a:accent6>
        <a:srgbClr val="4B56E8"/>
      </a:accent6>
      <a:hlink>
        <a:srgbClr val="8F61FF"/>
      </a:hlink>
      <a:folHlink>
        <a:srgbClr val="F900A0"/>
      </a:folHlink>
    </a:clrScheme>
    <a:fontScheme name="Source Sans Pro">
      <a:majorFont>
        <a:latin typeface="Source Sans Pro"/>
        <a:ea typeface=""/>
        <a:cs typeface=""/>
      </a:majorFont>
      <a:minorFont>
        <a:latin typeface="Source Sans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unkyShapesDarkVTI" id="{84637DF0-7D2D-4F20-816C-4D6C45F3FAF2}" vid="{0EF594EE-C33F-480F-80E7-D4F74C1C30EB}"/>
    </a:ext>
  </a:extLst>
</a:theme>
</file>

<file path=docProps/app.xml><?xml version="1.0" encoding="utf-8"?>
<Properties xmlns="http://schemas.openxmlformats.org/officeDocument/2006/extended-properties" xmlns:vt="http://schemas.openxmlformats.org/officeDocument/2006/docPropsVTypes">
  <TotalTime>532</TotalTime>
  <Words>896</Words>
  <Application>Microsoft Office PowerPoint</Application>
  <PresentationFormat>Widescreen</PresentationFormat>
  <Paragraphs>61</Paragraphs>
  <Slides>14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Source Sans Pro</vt:lpstr>
      <vt:lpstr>FunkyShapesDarkVTI</vt:lpstr>
      <vt:lpstr>Dark Tourism and the Internet</vt:lpstr>
      <vt:lpstr>PowerPoint Presentation</vt:lpstr>
      <vt:lpstr>Thanatourism</vt:lpstr>
      <vt:lpstr>Liveleak</vt:lpstr>
      <vt:lpstr>Front Page – Must See!</vt:lpstr>
      <vt:lpstr>PowerPoint Presentation</vt:lpstr>
      <vt:lpstr>“Statement From Liveleak Regarding IS Beheading Videos which might be upcoming”</vt:lpstr>
      <vt:lpstr>BestGore.com</vt:lpstr>
      <vt:lpstr>Random Daily Video (18+)</vt:lpstr>
      <vt:lpstr>PowerPoint Presentation</vt:lpstr>
      <vt:lpstr>PowerPoint Presentation</vt:lpstr>
      <vt:lpstr>PowerPoint Presentation</vt:lpstr>
      <vt:lpstr>PowerPoint Presentation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Dark Tourism and the Internet</dc:title>
  <dc:creator>Paul Manton (1801747)</dc:creator>
  <cp:lastModifiedBy>Paul Manton (1801747)</cp:lastModifiedBy>
  <cp:revision>14</cp:revision>
  <dcterms:created xsi:type="dcterms:W3CDTF">2021-02-02T14:07:56Z</dcterms:created>
  <dcterms:modified xsi:type="dcterms:W3CDTF">2021-02-07T16:57:30Z</dcterms:modified>
</cp:coreProperties>
</file>