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304" r:id="rId2"/>
    <p:sldId id="297" r:id="rId3"/>
    <p:sldId id="305" r:id="rId4"/>
    <p:sldId id="308" r:id="rId5"/>
    <p:sldId id="309" r:id="rId6"/>
    <p:sldId id="310" r:id="rId7"/>
    <p:sldId id="311" r:id="rId8"/>
    <p:sldId id="312" r:id="rId9"/>
    <p:sldId id="306" r:id="rId10"/>
    <p:sldId id="285" r:id="rId11"/>
    <p:sldId id="286" r:id="rId12"/>
    <p:sldId id="287" r:id="rId13"/>
    <p:sldId id="288" r:id="rId14"/>
    <p:sldId id="318" r:id="rId15"/>
    <p:sldId id="320" r:id="rId16"/>
    <p:sldId id="321" r:id="rId17"/>
    <p:sldId id="319" r:id="rId18"/>
    <p:sldId id="322" r:id="rId19"/>
    <p:sldId id="323" r:id="rId20"/>
    <p:sldId id="324" r:id="rId21"/>
    <p:sldId id="298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045" autoAdjust="0"/>
    <p:restoredTop sz="86563" autoAdjust="0"/>
  </p:normalViewPr>
  <p:slideViewPr>
    <p:cSldViewPr>
      <p:cViewPr varScale="1">
        <p:scale>
          <a:sx n="95" d="100"/>
          <a:sy n="95" d="100"/>
        </p:scale>
        <p:origin x="123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Porter's Five Forces model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is used to analyse the competitive environment of an industry or market in which a business operates. It helps to: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Assess the profitability and attractiveness of an industry.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Help existing firms understand the competitive forces affecting industry profitability and adjust their strategies to enhance their own profitability.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1856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Market Analysis </a:t>
            </a:r>
            <a:br>
              <a:rPr lang="en-GB" altLang="en-US" b="1" dirty="0"/>
            </a:br>
            <a:r>
              <a:rPr lang="en-GB" altLang="en-US" b="1" dirty="0"/>
              <a:t>and Strategy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7 – Session 2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850E9-2E95-4441-94F1-C9F018BFB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9CB55-180E-426E-B648-C78294C3D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35357-45D3-4C41-A9BC-BEC48D89A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9D4E54-6693-4471-CE42-91323945C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Porter’s </a:t>
            </a:r>
            <a:r>
              <a:rPr lang="en-GB" sz="2400"/>
              <a:t>Five Forces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Porter’s Generic Strategy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Ansoff Matrix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511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31B2-DAF5-E02A-D2A1-EE5F59E5B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Porter’s Five Forces</a:t>
            </a:r>
          </a:p>
        </p:txBody>
      </p:sp>
      <p:pic>
        <p:nvPicPr>
          <p:cNvPr id="7" name="Content Placeholder 6" descr="A diagram of a company&#10;&#10;Description automatically generated">
            <a:extLst>
              <a:ext uri="{FF2B5EF4-FFF2-40B4-BE49-F238E27FC236}">
                <a16:creationId xmlns:a16="http://schemas.microsoft.com/office/drawing/2014/main" id="{D44BCF99-616D-8A22-014C-973AB7BE67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851" y="1600200"/>
            <a:ext cx="6426297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A32D7-47A7-9D31-991C-A5775DBB9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313F95-B5BA-C820-0F90-5F2318B5F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07063-0088-1A57-5305-C3798CA35EC4}"/>
              </a:ext>
            </a:extLst>
          </p:cNvPr>
          <p:cNvSpPr txBox="1"/>
          <p:nvPr/>
        </p:nvSpPr>
        <p:spPr>
          <a:xfrm>
            <a:off x="3707904" y="5445224"/>
            <a:ext cx="1879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1E959-C1FF-B8CB-EE44-3DF2E68EFE52}"/>
              </a:ext>
            </a:extLst>
          </p:cNvPr>
          <p:cNvSpPr txBox="1"/>
          <p:nvPr/>
        </p:nvSpPr>
        <p:spPr>
          <a:xfrm>
            <a:off x="107504" y="1203938"/>
            <a:ext cx="3034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Figure: Porter’s Five Forces</a:t>
            </a:r>
          </a:p>
        </p:txBody>
      </p:sp>
    </p:spTree>
    <p:extLst>
      <p:ext uri="{BB962C8B-B14F-4D97-AF65-F5344CB8AC3E}">
        <p14:creationId xmlns:p14="http://schemas.microsoft.com/office/powerpoint/2010/main" val="4184141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745AF-5876-AA58-FE65-4C961BD01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Threat of New Entrants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9BCB1-E562-6E1C-C76E-1C8CB2B53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The force of the threat of new entrants will be high, making the industry less profitable, when: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New companies can easily enter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93FA4-BB40-882D-219E-7AFCF8C9A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4ADAD-22D9-8D1A-7D32-935D042AD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0062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069E6-FFCD-1985-110F-A8A100F36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Threat of Substitutes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618B3-60E4-7F74-3A52-23442581F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substitute product is a product from a different industry that offers similar benefits to consumers as the product produced by firms within the industry.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1DC57-D83E-3BCB-FF45-728A69B07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71D26-263E-5004-905C-DF1ECC7B4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6494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003E5-DA18-2DE9-C405-4A687B7BD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Bargaining Power of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265C0-51AB-ED0F-79BC-8B2F920B3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Bargaining Power of Suppliers refers to the influence that suppliers have over businesses in an industry. </a:t>
            </a:r>
          </a:p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Suppliers can impact profitability by raising prices, reducing quality, or limiting supply.</a:t>
            </a:r>
          </a:p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The bargaining power of suppliers will be high (making the industry less profitable) when there are few suppliers but many buyers.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20F48-EDFF-4E5C-C430-1F57BAF58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190833-F01F-78A5-BABA-33667F094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8438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F8AAB-ECE5-B96A-C170-D9CAB63DB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Bargaining Power of Buyers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40A5E-5539-3D9A-5BDA-3CC675E5E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The bargaining power of buyers will be high, making the industry less profitable, when: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niche market provides a large proportion of company profits (since buyers in that niche may have more influence over pricing and terms).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Customers can switch between competitors easily (low switching costs increase buyer power and price sensitivity).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7CFA6-58AF-B0EA-8787-67F45247A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1952FC-0F78-A405-029C-3D1E2CCB7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1990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B08D6-EEFD-48E1-991E-6F774F8F6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Rivalry Among Existing Firms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57FB2-148E-4603-75A4-97DC02533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The force of competitive rivalry will be high, making the industry less profitable, when: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There are many competitors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There is little differentiation between rival products.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High exit barriers prevent companies from leaving the market, leading to intensified competition.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2CC18-BE32-2A54-1B48-58B2232DC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AB45E-55FF-CDE6-729C-1C9A436C5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1217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8BA33-BBAD-2F9A-814D-593780BC0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 dirty="0"/>
              <a:t>Ansoff Matric</a:t>
            </a:r>
          </a:p>
        </p:txBody>
      </p:sp>
      <p:pic>
        <p:nvPicPr>
          <p:cNvPr id="6" name="Content Placeholder 5" descr="A diagram of different colored rectangles&#10;&#10;Description automatically generated">
            <a:extLst>
              <a:ext uri="{FF2B5EF4-FFF2-40B4-BE49-F238E27FC236}">
                <a16:creationId xmlns:a16="http://schemas.microsoft.com/office/drawing/2014/main" id="{CB989FA0-BF19-7057-C5AD-EE55D352E9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832" y="1600201"/>
            <a:ext cx="7220335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DE9E8-95CC-899B-7249-65DA6AFF80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01FE03-5B19-BC41-6F6F-E27C14773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67B185-5EDC-B0C7-465F-B7347EF888F4}"/>
              </a:ext>
            </a:extLst>
          </p:cNvPr>
          <p:cNvSpPr txBox="1"/>
          <p:nvPr/>
        </p:nvSpPr>
        <p:spPr>
          <a:xfrm>
            <a:off x="107504" y="1403484"/>
            <a:ext cx="2296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Figure: Ansoff Matrix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410A2C-DE99-6429-57BC-4474E97A18DD}"/>
              </a:ext>
            </a:extLst>
          </p:cNvPr>
          <p:cNvSpPr txBox="1"/>
          <p:nvPr/>
        </p:nvSpPr>
        <p:spPr>
          <a:xfrm>
            <a:off x="4067944" y="5361242"/>
            <a:ext cx="1879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26754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D39D6-4BD6-428A-AA9A-79317B494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Penetration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39C04-C400-48FB-B8D6-A56403A5F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Market Penetration (Current Products, Current Customers)</a:t>
            </a:r>
            <a:r>
              <a:rPr lang="en-GB" sz="2800" dirty="0"/>
              <a:t>  </a:t>
            </a:r>
          </a:p>
          <a:p>
            <a:r>
              <a:rPr lang="en-GB" sz="2800" dirty="0"/>
              <a:t>Increasing sales of existing products to the existing market through tactics like promotions, better pricing, or increased distribution.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D4D83-5629-49ED-81F8-A1FC62853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D1E3C3-C37E-41E4-9900-8D28906EC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68868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99618-5A02-49DF-990F-2F0B08AF6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Product Development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3F77E-39C0-4E6B-9ECA-9563AF76D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Market Development (Current Products, New Customers)</a:t>
            </a:r>
          </a:p>
          <a:p>
            <a:r>
              <a:rPr lang="en-GB" sz="2800" dirty="0"/>
              <a:t>Expanding into new markets with existing products, such as entering new geographic regions or targeting new customer segments.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934F6-75D8-4E7A-92EB-A1927D1EC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4F9B04-092B-43A2-A4F5-953DBAAD4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393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EE256-236B-4BD5-A1A3-F80A6A7D6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dirty="0"/>
            </a:br>
            <a:r>
              <a:rPr lang="en-GB" sz="3600" b="1" dirty="0"/>
              <a:t>Market Development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BCC69-2337-47B3-8472-9353A2F27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Product Development (New Products, Current Customers)</a:t>
            </a:r>
            <a:r>
              <a:rPr lang="en-GB" sz="2800" dirty="0"/>
              <a:t> </a:t>
            </a:r>
          </a:p>
          <a:p>
            <a:r>
              <a:rPr lang="en-GB" sz="2800" dirty="0"/>
              <a:t>Innovating or modifying products to serve the existing market, such as launching improved versions or complementary products.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1E331-8F22-4095-B35A-50E708625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F0C2E-1362-40EA-8C88-238D1238E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0830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F92B5-9BBB-42D8-9636-73D8AEFA3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Diversification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F4A7B-AC15-4DE8-B1B9-938735BF3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Diversification (New Products, New Customers)</a:t>
            </a:r>
            <a:r>
              <a:rPr lang="en-GB" sz="2800" dirty="0"/>
              <a:t> </a:t>
            </a:r>
          </a:p>
          <a:p>
            <a:r>
              <a:rPr lang="en-GB" sz="2800" dirty="0"/>
              <a:t>The riskiest strategy, involving developing entirely new products for new markets, which could be related (synergistic) or unrelated diversification.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0006D-EEBB-4A83-8778-1658856FF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36967E-DDDF-49FD-AFDF-FF1C13742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207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6E3BC-E277-F6B9-1B4B-8F894D21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5662"/>
            <a:ext cx="8229600" cy="1143000"/>
          </a:xfrm>
        </p:spPr>
        <p:txBody>
          <a:bodyPr/>
          <a:lstStyle/>
          <a:p>
            <a:r>
              <a:rPr lang="en-GB" sz="3600" b="1" dirty="0"/>
              <a:t>Porter’s Generic Strategy Model</a:t>
            </a:r>
            <a:endParaRPr lang="en-GB" sz="3600" dirty="0"/>
          </a:p>
        </p:txBody>
      </p:sp>
      <p:pic>
        <p:nvPicPr>
          <p:cNvPr id="7" name="Content Placeholder 6" descr="A diagram of a competitive advantage&#10;&#10;Description automatically generated">
            <a:extLst>
              <a:ext uri="{FF2B5EF4-FFF2-40B4-BE49-F238E27FC236}">
                <a16:creationId xmlns:a16="http://schemas.microsoft.com/office/drawing/2014/main" id="{03D7EA72-DB7D-10F0-E28E-52BB066E6A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408" y="1772816"/>
            <a:ext cx="5835184" cy="362833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F2387-995B-A523-3C8B-D847D4FD5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97502F-E7D4-1972-2A2E-FC1503323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7C0352-0BF6-7EC5-BF83-7040E84256F2}"/>
              </a:ext>
            </a:extLst>
          </p:cNvPr>
          <p:cNvSpPr txBox="1"/>
          <p:nvPr/>
        </p:nvSpPr>
        <p:spPr>
          <a:xfrm>
            <a:off x="3923928" y="5373216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(Johnson et al., 2017) 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E2EB13-7986-D9FB-0326-8CE014910E32}"/>
              </a:ext>
            </a:extLst>
          </p:cNvPr>
          <p:cNvSpPr txBox="1"/>
          <p:nvPr/>
        </p:nvSpPr>
        <p:spPr>
          <a:xfrm>
            <a:off x="179512" y="1403484"/>
            <a:ext cx="4253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Figure: Porter’s Generic Strategy Model</a:t>
            </a:r>
          </a:p>
        </p:txBody>
      </p:sp>
    </p:spTree>
    <p:extLst>
      <p:ext uri="{BB962C8B-B14F-4D97-AF65-F5344CB8AC3E}">
        <p14:creationId xmlns:p14="http://schemas.microsoft.com/office/powerpoint/2010/main" val="1776465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00BAC-08F0-5494-37C3-2D5B50E6A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Cost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4B74E-330B-B940-4082-AC617029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Cost Leadership (Broad Target, Lower Cost)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company aims to become the lowest-cost producer in the industry.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appeals to a broad market by offering products at lower prices.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14134E-E8FE-6F69-D6EF-7D7CEFB9D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3BD270-88D1-3D3C-CC43-4AE8967AE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0916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DB27C-6C9A-B943-E1B1-7705639F3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F60E-0770-3743-F95C-FADABA7F6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Differentiation (Broad Target, Differentiation)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company offers unique products or services that stand out from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targets a broad market willing to pay a premium for uniqueness.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4A629-BBEC-B1F1-F77E-6BC7C6B5A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EC270-65F2-4002-0370-4741CBB53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6981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EC7B1-1267-662D-E43E-985385D09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Cost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0C127-28AC-443E-8C35-4CB1F129C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Cost Focus (Narrow Target, Lower Cost)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company targets a niche market and competes by offering the lowest prices within that segment.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27597-1562-B304-F0FF-858B369E8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EF099E-54BC-7A58-143E-48E4635D6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9008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5626A-6E52-68B9-8A66-5AC4D8E59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2C238-5814-01FC-4F6D-F0BC3F68D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Differentiation Focus (Narrow Target, Differentiation)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company focuses on a niche market and offers unique products tailored to that segment.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009EB-3B86-5A73-B87B-4E564E461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D95F8B-8281-7779-EBF8-CAA8AFA84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04894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9633C-B5A8-60FB-99E8-791E0FDCE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8E95E-120C-5E9C-3900-3B7A32347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Porter’s Five Forces</a:t>
            </a:r>
            <a:r>
              <a:rPr lang="en-GB" sz="2000" dirty="0"/>
              <a:t>: Analyses industry profitability based on five factors – threat of new entrants, threat of substitutes, bargaining power of suppliers, bargaining power of buyers, and competitive rivalry.</a:t>
            </a:r>
          </a:p>
          <a:p>
            <a:r>
              <a:rPr lang="en-GB" sz="2000" b="1" dirty="0"/>
              <a:t>Ansoff Matrix</a:t>
            </a:r>
            <a:r>
              <a:rPr lang="en-GB" sz="2000" dirty="0"/>
              <a:t>: A strategic framework outlining four growth strategies – market penetration, market development, product development, and diversification.</a:t>
            </a:r>
          </a:p>
          <a:p>
            <a:r>
              <a:rPr lang="en-GB" sz="2000" b="1" dirty="0"/>
              <a:t>Porter’s Generic Strategy Model</a:t>
            </a:r>
            <a:r>
              <a:rPr lang="en-GB" sz="2000" dirty="0"/>
              <a:t>: Identifies competitive strategies – cost leadership, differentiation, cost focus, and differentiation focus – to achieve a sustainable advantage.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AE2F3-990E-5BFC-14A6-33CE0D3B8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60103-60F1-636E-C413-35706C29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57391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7AE27-FFDB-A572-70C3-6E8FA6A87FF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6D108-3E46-6C0A-EBEA-A39E1D203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 of 3 - 4, choose a company. Select a well-known company or one from an industry you are interested in (e.g., Tesla, Starbucks, Unilever, etc.).</a:t>
            </a:r>
          </a:p>
          <a:p>
            <a:r>
              <a:rPr lang="en-GB" sz="2800" dirty="0"/>
              <a:t>Analyse the Five Forces. For each force, determine whether it is high, medium, or low in relation to your chosen company. </a:t>
            </a:r>
          </a:p>
          <a:p>
            <a:r>
              <a:rPr lang="en-GB" sz="2800" dirty="0"/>
              <a:t>Justify your reasoning with real-world examples.</a:t>
            </a:r>
          </a:p>
          <a:p>
            <a:r>
              <a:rPr lang="en-GB" sz="2800" dirty="0"/>
              <a:t>Be Prepared to present your ideas.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2E24D-8ED6-6D8B-79D0-B02E7AE69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B91B74-5AC7-C66D-96DA-DFCC1186E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130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Paul.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Limited, 2019.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Johnson, G., Whittington, R., Scholes, K., Angwin, D., &amp;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Regnér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P. (2017)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Exploring strategy : text and cases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Eleventh edition. Harlow: Pearson Education Limited.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Whittington, R.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Exploring strategy: text and cases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Twelfth Edition. Harlow: Pearson.</a:t>
            </a:r>
          </a:p>
          <a:p>
            <a:pPr marL="457200" indent="-457200">
              <a:lnSpc>
                <a:spcPct val="200000"/>
              </a:lnSpc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4945</TotalTime>
  <Words>969</Words>
  <Application>Microsoft Macintosh PowerPoint</Application>
  <PresentationFormat>On-screen Show (4:3)</PresentationFormat>
  <Paragraphs>118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Arial</vt:lpstr>
      <vt:lpstr>Myriad Pro</vt:lpstr>
      <vt:lpstr>Source Sans Pro</vt:lpstr>
      <vt:lpstr>Verdana</vt:lpstr>
      <vt:lpstr>20140311PresentationUWTSDTemplate</vt:lpstr>
      <vt:lpstr> LCMB7024 Market Analysis  and Strategy              Week 7 – Session 2 </vt:lpstr>
      <vt:lpstr>Content of the Session</vt:lpstr>
      <vt:lpstr>Porter’s Five Forces</vt:lpstr>
      <vt:lpstr>Threat of New Entrants</vt:lpstr>
      <vt:lpstr>Threat of Substitutes </vt:lpstr>
      <vt:lpstr>Bargaining Power of Suppliers</vt:lpstr>
      <vt:lpstr>Bargaining Power of Buyers</vt:lpstr>
      <vt:lpstr>Rivalry Among Existing Firms</vt:lpstr>
      <vt:lpstr>Ansoff Matric</vt:lpstr>
      <vt:lpstr>Market Penetration</vt:lpstr>
      <vt:lpstr>Product Development</vt:lpstr>
      <vt:lpstr> Market Development</vt:lpstr>
      <vt:lpstr>Diversification</vt:lpstr>
      <vt:lpstr>Porter’s Generic Strategy Model</vt:lpstr>
      <vt:lpstr>Cost Leadership</vt:lpstr>
      <vt:lpstr>Differentiation</vt:lpstr>
      <vt:lpstr>Cost Focus</vt:lpstr>
      <vt:lpstr>Differentiation Focus</vt:lpstr>
      <vt:lpstr>Summary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174</cp:revision>
  <cp:lastPrinted>2018-07-09T15:27:01Z</cp:lastPrinted>
  <dcterms:created xsi:type="dcterms:W3CDTF">2002-10-07T19:43:58Z</dcterms:created>
  <dcterms:modified xsi:type="dcterms:W3CDTF">2025-03-25T10:05:57Z</dcterms:modified>
</cp:coreProperties>
</file>