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3.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4.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5.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6.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6" r:id="rId1"/>
    <p:sldMasterId id="2147483736" r:id="rId2"/>
    <p:sldMasterId id="2147483739" r:id="rId3"/>
    <p:sldMasterId id="2147483747" r:id="rId4"/>
    <p:sldMasterId id="2147483750" r:id="rId5"/>
    <p:sldMasterId id="2147483754" r:id="rId6"/>
    <p:sldMasterId id="2147483758" r:id="rId7"/>
  </p:sldMasterIdLst>
  <p:notesMasterIdLst>
    <p:notesMasterId r:id="rId32"/>
  </p:notesMasterIdLst>
  <p:sldIdLst>
    <p:sldId id="288" r:id="rId8"/>
    <p:sldId id="271" r:id="rId9"/>
    <p:sldId id="272" r:id="rId10"/>
    <p:sldId id="278" r:id="rId11"/>
    <p:sldId id="279" r:id="rId12"/>
    <p:sldId id="260" r:id="rId13"/>
    <p:sldId id="262" r:id="rId14"/>
    <p:sldId id="263" r:id="rId15"/>
    <p:sldId id="266" r:id="rId16"/>
    <p:sldId id="268" r:id="rId17"/>
    <p:sldId id="261" r:id="rId18"/>
    <p:sldId id="291" r:id="rId19"/>
    <p:sldId id="275" r:id="rId20"/>
    <p:sldId id="286" r:id="rId21"/>
    <p:sldId id="289" r:id="rId22"/>
    <p:sldId id="285" r:id="rId23"/>
    <p:sldId id="293" r:id="rId24"/>
    <p:sldId id="294" r:id="rId25"/>
    <p:sldId id="280" r:id="rId26"/>
    <p:sldId id="281" r:id="rId27"/>
    <p:sldId id="283" r:id="rId28"/>
    <p:sldId id="290" r:id="rId29"/>
    <p:sldId id="269" r:id="rId30"/>
    <p:sldId id="270"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59" autoAdjust="0"/>
    <p:restoredTop sz="94660"/>
  </p:normalViewPr>
  <p:slideViewPr>
    <p:cSldViewPr snapToGrid="0">
      <p:cViewPr varScale="1">
        <p:scale>
          <a:sx n="93" d="100"/>
          <a:sy n="93" d="100"/>
        </p:scale>
        <p:origin x="108" y="3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21" Type="http://schemas.openxmlformats.org/officeDocument/2006/relationships/slide" Target="slides/slide14.xml"/><Relationship Id="rId34" Type="http://schemas.openxmlformats.org/officeDocument/2006/relationships/viewProps" Target="viewProps.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tableStyles" Target="tableStyle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theme" Target="theme/theme1.xml"/><Relationship Id="rId8" Type="http://schemas.openxmlformats.org/officeDocument/2006/relationships/slide" Target="slides/slide1.xml"/><Relationship Id="rId3"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indy Hunt" userId="861b56f6-9294-4fe7-8581-72715adbb7f5" providerId="ADAL" clId="{75B85532-A33D-4B6F-A51F-FB6E0A964C05}"/>
    <pc:docChg chg="custSel modSld">
      <pc:chgData name="Cindy Hunt" userId="861b56f6-9294-4fe7-8581-72715adbb7f5" providerId="ADAL" clId="{75B85532-A33D-4B6F-A51F-FB6E0A964C05}" dt="2025-10-16T12:28:58.503" v="16" actId="207"/>
      <pc:docMkLst>
        <pc:docMk/>
      </pc:docMkLst>
      <pc:sldChg chg="delSp modSp mod modClrScheme chgLayout">
        <pc:chgData name="Cindy Hunt" userId="861b56f6-9294-4fe7-8581-72715adbb7f5" providerId="ADAL" clId="{75B85532-A33D-4B6F-A51F-FB6E0A964C05}" dt="2025-10-16T12:28:58.503" v="16" actId="207"/>
        <pc:sldMkLst>
          <pc:docMk/>
          <pc:sldMk cId="2908825623" sldId="291"/>
        </pc:sldMkLst>
        <pc:spChg chg="mod ord">
          <ac:chgData name="Cindy Hunt" userId="861b56f6-9294-4fe7-8581-72715adbb7f5" providerId="ADAL" clId="{75B85532-A33D-4B6F-A51F-FB6E0A964C05}" dt="2025-10-16T12:28:52.262" v="15" actId="207"/>
          <ac:spMkLst>
            <pc:docMk/>
            <pc:sldMk cId="2908825623" sldId="291"/>
            <ac:spMk id="2" creationId="{51FAB4FF-1325-3A78-C441-96038C719049}"/>
          </ac:spMkLst>
        </pc:spChg>
        <pc:spChg chg="del mod ord">
          <ac:chgData name="Cindy Hunt" userId="861b56f6-9294-4fe7-8581-72715adbb7f5" providerId="ADAL" clId="{75B85532-A33D-4B6F-A51F-FB6E0A964C05}" dt="2025-10-16T12:28:28.535" v="0" actId="700"/>
          <ac:spMkLst>
            <pc:docMk/>
            <pc:sldMk cId="2908825623" sldId="291"/>
            <ac:spMk id="3" creationId="{BEA1068F-A889-CAFE-C91B-F68B26C51805}"/>
          </ac:spMkLst>
        </pc:spChg>
        <pc:spChg chg="mod ord">
          <ac:chgData name="Cindy Hunt" userId="861b56f6-9294-4fe7-8581-72715adbb7f5" providerId="ADAL" clId="{75B85532-A33D-4B6F-A51F-FB6E0A964C05}" dt="2025-10-16T12:28:58.503" v="16" actId="207"/>
          <ac:spMkLst>
            <pc:docMk/>
            <pc:sldMk cId="2908825623" sldId="291"/>
            <ac:spMk id="4" creationId="{6A0358EB-37DE-0456-75F6-21CA30EA080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F4F759-60EA-439A-8DE0-B135F9745EED}" type="datetimeFigureOut">
              <a:rPr lang="en-US" smtClean="0"/>
              <a:t>10/16/2025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6EF7BA-9C07-4968-ABE6-66172563528F}" type="slidenum">
              <a:rPr lang="en-US" smtClean="0"/>
              <a:t>‹#›</a:t>
            </a:fld>
            <a:endParaRPr lang="en-US"/>
          </a:p>
        </p:txBody>
      </p:sp>
    </p:spTree>
    <p:extLst>
      <p:ext uri="{BB962C8B-B14F-4D97-AF65-F5344CB8AC3E}">
        <p14:creationId xmlns:p14="http://schemas.microsoft.com/office/powerpoint/2010/main" val="4252353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C60611A5-BB93-E745-83CA-656580245B8B}" type="slidenum">
              <a:rPr lang="en-US" smtClean="0"/>
              <a:t>7</a:t>
            </a:fld>
            <a:endParaRPr lang="en-US"/>
          </a:p>
        </p:txBody>
      </p:sp>
    </p:spTree>
    <p:extLst>
      <p:ext uri="{BB962C8B-B14F-4D97-AF65-F5344CB8AC3E}">
        <p14:creationId xmlns:p14="http://schemas.microsoft.com/office/powerpoint/2010/main" val="33600254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437589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049678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58379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8094516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90622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A3D48-B924-5108-0723-935D0FF9F35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08DFB47-088F-4252-ED9A-5F16BEACF5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B745567-F535-915F-E483-128BC8AC77DB}"/>
              </a:ext>
            </a:extLst>
          </p:cNvPr>
          <p:cNvSpPr>
            <a:spLocks noGrp="1"/>
          </p:cNvSpPr>
          <p:nvPr>
            <p:ph type="dt" sz="half" idx="10"/>
          </p:nvPr>
        </p:nvSpPr>
        <p:spPr/>
        <p:txBody>
          <a:bodyPr/>
          <a:lstStyle/>
          <a:p>
            <a:fld id="{B61BEF0D-F0BB-DE4B-95CE-6DB70DBA9567}" type="datetimeFigureOut">
              <a:rPr lang="en-US" smtClean="0"/>
              <a:pPr/>
              <a:t>10/16/2025</a:t>
            </a:fld>
            <a:endParaRPr lang="en-US" dirty="0"/>
          </a:p>
        </p:txBody>
      </p:sp>
      <p:sp>
        <p:nvSpPr>
          <p:cNvPr id="5" name="Footer Placeholder 4">
            <a:extLst>
              <a:ext uri="{FF2B5EF4-FFF2-40B4-BE49-F238E27FC236}">
                <a16:creationId xmlns:a16="http://schemas.microsoft.com/office/drawing/2014/main" id="{0CBF0E96-64CB-4C62-C154-05EB549C115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614E4B8-E045-6731-4493-274036189D29}"/>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352697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2925-1C39-79E4-52FA-6D75BB45803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607F352-74C1-BCDF-1094-D3985A98A6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CA360B5-3367-ED64-600B-6E6D515EA5E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5CEFEE3-777D-5BF2-15B3-102A28FE7B2C}"/>
              </a:ext>
            </a:extLst>
          </p:cNvPr>
          <p:cNvSpPr>
            <a:spLocks noGrp="1"/>
          </p:cNvSpPr>
          <p:nvPr>
            <p:ph type="dt" sz="half" idx="10"/>
          </p:nvPr>
        </p:nvSpPr>
        <p:spPr/>
        <p:txBody>
          <a:bodyPr/>
          <a:lstStyle/>
          <a:p>
            <a:fld id="{EB712588-04B1-427B-82EE-E8DB90309F08}" type="datetimeFigureOut">
              <a:rPr lang="en-US" smtClean="0"/>
              <a:t>10/16/2025</a:t>
            </a:fld>
            <a:endParaRPr lang="en-US" dirty="0"/>
          </a:p>
        </p:txBody>
      </p:sp>
      <p:sp>
        <p:nvSpPr>
          <p:cNvPr id="6" name="Footer Placeholder 5">
            <a:extLst>
              <a:ext uri="{FF2B5EF4-FFF2-40B4-BE49-F238E27FC236}">
                <a16:creationId xmlns:a16="http://schemas.microsoft.com/office/drawing/2014/main" id="{77D4D433-32C9-B681-0DD0-41B36007F43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5E6406D-C1F3-5267-3D26-04C775754042}"/>
              </a:ext>
            </a:extLst>
          </p:cNvPr>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32160594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C5B2E-1780-7EE8-7DBC-92A33C61E3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520C8D1-2747-579C-5EBB-6D61EDB898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69D77D-D14B-A49A-947C-A3156A27B856}"/>
              </a:ext>
            </a:extLst>
          </p:cNvPr>
          <p:cNvSpPr>
            <a:spLocks noGrp="1"/>
          </p:cNvSpPr>
          <p:nvPr>
            <p:ph type="dt" sz="half" idx="10"/>
          </p:nvPr>
        </p:nvSpPr>
        <p:spPr/>
        <p:txBody>
          <a:bodyPr/>
          <a:lstStyle/>
          <a:p>
            <a:fld id="{B61BEF0D-F0BB-DE4B-95CE-6DB70DBA9567}" type="datetimeFigureOut">
              <a:rPr lang="en-US" smtClean="0"/>
              <a:pPr/>
              <a:t>10/16/2025</a:t>
            </a:fld>
            <a:endParaRPr lang="en-US" dirty="0"/>
          </a:p>
        </p:txBody>
      </p:sp>
      <p:sp>
        <p:nvSpPr>
          <p:cNvPr id="5" name="Footer Placeholder 4">
            <a:extLst>
              <a:ext uri="{FF2B5EF4-FFF2-40B4-BE49-F238E27FC236}">
                <a16:creationId xmlns:a16="http://schemas.microsoft.com/office/drawing/2014/main" id="{8DE50751-D558-37FB-A6A2-499E4447DF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E005E7D-6E53-1005-2349-B2293420CCC1}"/>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420390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637B8-3C95-7F9B-1D76-B5DA3A8698D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CA47233-82FF-5178-2FA8-F9E3EB86E106}"/>
              </a:ext>
            </a:extLst>
          </p:cNvPr>
          <p:cNvSpPr>
            <a:spLocks noGrp="1"/>
          </p:cNvSpPr>
          <p:nvPr>
            <p:ph type="dt" sz="half" idx="10"/>
          </p:nvPr>
        </p:nvSpPr>
        <p:spPr/>
        <p:txBody>
          <a:bodyPr/>
          <a:lstStyle/>
          <a:p>
            <a:fld id="{B61BEF0D-F0BB-DE4B-95CE-6DB70DBA9567}" type="datetimeFigureOut">
              <a:rPr lang="en-US" smtClean="0"/>
              <a:pPr/>
              <a:t>10/16/2025</a:t>
            </a:fld>
            <a:endParaRPr lang="en-US" dirty="0"/>
          </a:p>
        </p:txBody>
      </p:sp>
      <p:sp>
        <p:nvSpPr>
          <p:cNvPr id="4" name="Footer Placeholder 3">
            <a:extLst>
              <a:ext uri="{FF2B5EF4-FFF2-40B4-BE49-F238E27FC236}">
                <a16:creationId xmlns:a16="http://schemas.microsoft.com/office/drawing/2014/main" id="{9A7B12D6-B3A8-6EB9-567D-50AB8A15BFC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69201A2-36C8-77CB-DA4A-8C7DC3CC6734}"/>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872967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844361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16/10/2025</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36350020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2925-1C39-79E4-52FA-6D75BB45803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607F352-74C1-BCDF-1094-D3985A98A6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CA360B5-3367-ED64-600B-6E6D515EA5E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5CEFEE3-777D-5BF2-15B3-102A28FE7B2C}"/>
              </a:ext>
            </a:extLst>
          </p:cNvPr>
          <p:cNvSpPr>
            <a:spLocks noGrp="1"/>
          </p:cNvSpPr>
          <p:nvPr>
            <p:ph type="dt" sz="half" idx="10"/>
          </p:nvPr>
        </p:nvSpPr>
        <p:spPr/>
        <p:txBody>
          <a:bodyPr/>
          <a:lstStyle/>
          <a:p>
            <a:fld id="{EB712588-04B1-427B-82EE-E8DB90309F08}" type="datetimeFigureOut">
              <a:rPr lang="en-US" smtClean="0"/>
              <a:t>10/16/2025</a:t>
            </a:fld>
            <a:endParaRPr lang="en-US" dirty="0"/>
          </a:p>
        </p:txBody>
      </p:sp>
      <p:sp>
        <p:nvSpPr>
          <p:cNvPr id="6" name="Footer Placeholder 5">
            <a:extLst>
              <a:ext uri="{FF2B5EF4-FFF2-40B4-BE49-F238E27FC236}">
                <a16:creationId xmlns:a16="http://schemas.microsoft.com/office/drawing/2014/main" id="{77D4D433-32C9-B681-0DD0-41B36007F43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5E6406D-C1F3-5267-3D26-04C775754042}"/>
              </a:ext>
            </a:extLst>
          </p:cNvPr>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17285308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C5B2E-1780-7EE8-7DBC-92A33C61E3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520C8D1-2747-579C-5EBB-6D61EDB898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69D77D-D14B-A49A-947C-A3156A27B856}"/>
              </a:ext>
            </a:extLst>
          </p:cNvPr>
          <p:cNvSpPr>
            <a:spLocks noGrp="1"/>
          </p:cNvSpPr>
          <p:nvPr>
            <p:ph type="dt" sz="half" idx="10"/>
          </p:nvPr>
        </p:nvSpPr>
        <p:spPr/>
        <p:txBody>
          <a:bodyPr/>
          <a:lstStyle/>
          <a:p>
            <a:fld id="{B61BEF0D-F0BB-DE4B-95CE-6DB70DBA9567}" type="datetimeFigureOut">
              <a:rPr lang="en-US" smtClean="0"/>
              <a:pPr/>
              <a:t>10/16/2025</a:t>
            </a:fld>
            <a:endParaRPr lang="en-US" dirty="0"/>
          </a:p>
        </p:txBody>
      </p:sp>
      <p:sp>
        <p:nvSpPr>
          <p:cNvPr id="5" name="Footer Placeholder 4">
            <a:extLst>
              <a:ext uri="{FF2B5EF4-FFF2-40B4-BE49-F238E27FC236}">
                <a16:creationId xmlns:a16="http://schemas.microsoft.com/office/drawing/2014/main" id="{8DE50751-D558-37FB-A6A2-499E4447DF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E005E7D-6E53-1005-2349-B2293420CCC1}"/>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691022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637B8-3C95-7F9B-1D76-B5DA3A8698D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CA47233-82FF-5178-2FA8-F9E3EB86E106}"/>
              </a:ext>
            </a:extLst>
          </p:cNvPr>
          <p:cNvSpPr>
            <a:spLocks noGrp="1"/>
          </p:cNvSpPr>
          <p:nvPr>
            <p:ph type="dt" sz="half" idx="10"/>
          </p:nvPr>
        </p:nvSpPr>
        <p:spPr/>
        <p:txBody>
          <a:bodyPr/>
          <a:lstStyle/>
          <a:p>
            <a:fld id="{B61BEF0D-F0BB-DE4B-95CE-6DB70DBA9567}" type="datetimeFigureOut">
              <a:rPr lang="en-US" smtClean="0"/>
              <a:pPr/>
              <a:t>10/16/2025</a:t>
            </a:fld>
            <a:endParaRPr lang="en-US" dirty="0"/>
          </a:p>
        </p:txBody>
      </p:sp>
      <p:sp>
        <p:nvSpPr>
          <p:cNvPr id="4" name="Footer Placeholder 3">
            <a:extLst>
              <a:ext uri="{FF2B5EF4-FFF2-40B4-BE49-F238E27FC236}">
                <a16:creationId xmlns:a16="http://schemas.microsoft.com/office/drawing/2014/main" id="{9A7B12D6-B3A8-6EB9-567D-50AB8A15BFC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69201A2-36C8-77CB-DA4A-8C7DC3CC6734}"/>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933267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445692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31353437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2174784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3115762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8244270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3917396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38577189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6813472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16/10/2025</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385439026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2925-1C39-79E4-52FA-6D75BB45803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607F352-74C1-BCDF-1094-D3985A98A6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CA360B5-3367-ED64-600B-6E6D515EA5E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5CEFEE3-777D-5BF2-15B3-102A28FE7B2C}"/>
              </a:ext>
            </a:extLst>
          </p:cNvPr>
          <p:cNvSpPr>
            <a:spLocks noGrp="1"/>
          </p:cNvSpPr>
          <p:nvPr>
            <p:ph type="dt" sz="half" idx="10"/>
          </p:nvPr>
        </p:nvSpPr>
        <p:spPr/>
        <p:txBody>
          <a:bodyPr/>
          <a:lstStyle/>
          <a:p>
            <a:fld id="{EB712588-04B1-427B-82EE-E8DB90309F08}" type="datetimeFigureOut">
              <a:rPr lang="en-US" smtClean="0"/>
              <a:t>10/16/2025</a:t>
            </a:fld>
            <a:endParaRPr lang="en-US" dirty="0"/>
          </a:p>
        </p:txBody>
      </p:sp>
      <p:sp>
        <p:nvSpPr>
          <p:cNvPr id="6" name="Footer Placeholder 5">
            <a:extLst>
              <a:ext uri="{FF2B5EF4-FFF2-40B4-BE49-F238E27FC236}">
                <a16:creationId xmlns:a16="http://schemas.microsoft.com/office/drawing/2014/main" id="{77D4D433-32C9-B681-0DD0-41B36007F43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5E6406D-C1F3-5267-3D26-04C775754042}"/>
              </a:ext>
            </a:extLst>
          </p:cNvPr>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102868602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C5B2E-1780-7EE8-7DBC-92A33C61E3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520C8D1-2747-579C-5EBB-6D61EDB898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69D77D-D14B-A49A-947C-A3156A27B856}"/>
              </a:ext>
            </a:extLst>
          </p:cNvPr>
          <p:cNvSpPr>
            <a:spLocks noGrp="1"/>
          </p:cNvSpPr>
          <p:nvPr>
            <p:ph type="dt" sz="half" idx="10"/>
          </p:nvPr>
        </p:nvSpPr>
        <p:spPr/>
        <p:txBody>
          <a:bodyPr/>
          <a:lstStyle/>
          <a:p>
            <a:fld id="{B61BEF0D-F0BB-DE4B-95CE-6DB70DBA9567}" type="datetimeFigureOut">
              <a:rPr lang="en-US" smtClean="0"/>
              <a:pPr/>
              <a:t>10/16/2025</a:t>
            </a:fld>
            <a:endParaRPr lang="en-US" dirty="0"/>
          </a:p>
        </p:txBody>
      </p:sp>
      <p:sp>
        <p:nvSpPr>
          <p:cNvPr id="5" name="Footer Placeholder 4">
            <a:extLst>
              <a:ext uri="{FF2B5EF4-FFF2-40B4-BE49-F238E27FC236}">
                <a16:creationId xmlns:a16="http://schemas.microsoft.com/office/drawing/2014/main" id="{8DE50751-D558-37FB-A6A2-499E4447DF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E005E7D-6E53-1005-2349-B2293420CCC1}"/>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2807922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637B8-3C95-7F9B-1D76-B5DA3A8698D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CA47233-82FF-5178-2FA8-F9E3EB86E106}"/>
              </a:ext>
            </a:extLst>
          </p:cNvPr>
          <p:cNvSpPr>
            <a:spLocks noGrp="1"/>
          </p:cNvSpPr>
          <p:nvPr>
            <p:ph type="dt" sz="half" idx="10"/>
          </p:nvPr>
        </p:nvSpPr>
        <p:spPr/>
        <p:txBody>
          <a:bodyPr/>
          <a:lstStyle/>
          <a:p>
            <a:fld id="{B61BEF0D-F0BB-DE4B-95CE-6DB70DBA9567}" type="datetimeFigureOut">
              <a:rPr lang="en-US" smtClean="0"/>
              <a:pPr/>
              <a:t>10/16/2025</a:t>
            </a:fld>
            <a:endParaRPr lang="en-US" dirty="0"/>
          </a:p>
        </p:txBody>
      </p:sp>
      <p:sp>
        <p:nvSpPr>
          <p:cNvPr id="4" name="Footer Placeholder 3">
            <a:extLst>
              <a:ext uri="{FF2B5EF4-FFF2-40B4-BE49-F238E27FC236}">
                <a16:creationId xmlns:a16="http://schemas.microsoft.com/office/drawing/2014/main" id="{9A7B12D6-B3A8-6EB9-567D-50AB8A15BFC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69201A2-36C8-77CB-DA4A-8C7DC3CC6734}"/>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7480124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816774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657240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16/10/2025</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315289611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2925-1C39-79E4-52FA-6D75BB45803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607F352-74C1-BCDF-1094-D3985A98A6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CA360B5-3367-ED64-600B-6E6D515EA5E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5CEFEE3-777D-5BF2-15B3-102A28FE7B2C}"/>
              </a:ext>
            </a:extLst>
          </p:cNvPr>
          <p:cNvSpPr>
            <a:spLocks noGrp="1"/>
          </p:cNvSpPr>
          <p:nvPr>
            <p:ph type="dt" sz="half" idx="10"/>
          </p:nvPr>
        </p:nvSpPr>
        <p:spPr/>
        <p:txBody>
          <a:bodyPr/>
          <a:lstStyle/>
          <a:p>
            <a:fld id="{EB712588-04B1-427B-82EE-E8DB90309F08}" type="datetimeFigureOut">
              <a:rPr lang="en-US" smtClean="0"/>
              <a:t>10/16/2025</a:t>
            </a:fld>
            <a:endParaRPr lang="en-US" dirty="0"/>
          </a:p>
        </p:txBody>
      </p:sp>
      <p:sp>
        <p:nvSpPr>
          <p:cNvPr id="6" name="Footer Placeholder 5">
            <a:extLst>
              <a:ext uri="{FF2B5EF4-FFF2-40B4-BE49-F238E27FC236}">
                <a16:creationId xmlns:a16="http://schemas.microsoft.com/office/drawing/2014/main" id="{77D4D433-32C9-B681-0DD0-41B36007F43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5E6406D-C1F3-5267-3D26-04C775754042}"/>
              </a:ext>
            </a:extLst>
          </p:cNvPr>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180996480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C5B2E-1780-7EE8-7DBC-92A33C61E3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520C8D1-2747-579C-5EBB-6D61EDB898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69D77D-D14B-A49A-947C-A3156A27B856}"/>
              </a:ext>
            </a:extLst>
          </p:cNvPr>
          <p:cNvSpPr>
            <a:spLocks noGrp="1"/>
          </p:cNvSpPr>
          <p:nvPr>
            <p:ph type="dt" sz="half" idx="10"/>
          </p:nvPr>
        </p:nvSpPr>
        <p:spPr/>
        <p:txBody>
          <a:bodyPr/>
          <a:lstStyle/>
          <a:p>
            <a:fld id="{B61BEF0D-F0BB-DE4B-95CE-6DB70DBA9567}" type="datetimeFigureOut">
              <a:rPr lang="en-US" smtClean="0"/>
              <a:pPr/>
              <a:t>10/16/2025</a:t>
            </a:fld>
            <a:endParaRPr lang="en-US" dirty="0"/>
          </a:p>
        </p:txBody>
      </p:sp>
      <p:sp>
        <p:nvSpPr>
          <p:cNvPr id="5" name="Footer Placeholder 4">
            <a:extLst>
              <a:ext uri="{FF2B5EF4-FFF2-40B4-BE49-F238E27FC236}">
                <a16:creationId xmlns:a16="http://schemas.microsoft.com/office/drawing/2014/main" id="{8DE50751-D558-37FB-A6A2-499E4447DF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E005E7D-6E53-1005-2349-B2293420CCC1}"/>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9244254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637B8-3C95-7F9B-1D76-B5DA3A8698D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CA47233-82FF-5178-2FA8-F9E3EB86E106}"/>
              </a:ext>
            </a:extLst>
          </p:cNvPr>
          <p:cNvSpPr>
            <a:spLocks noGrp="1"/>
          </p:cNvSpPr>
          <p:nvPr>
            <p:ph type="dt" sz="half" idx="10"/>
          </p:nvPr>
        </p:nvSpPr>
        <p:spPr/>
        <p:txBody>
          <a:bodyPr/>
          <a:lstStyle/>
          <a:p>
            <a:fld id="{B61BEF0D-F0BB-DE4B-95CE-6DB70DBA9567}" type="datetimeFigureOut">
              <a:rPr lang="en-US" smtClean="0"/>
              <a:pPr/>
              <a:t>10/16/2025</a:t>
            </a:fld>
            <a:endParaRPr lang="en-US" dirty="0"/>
          </a:p>
        </p:txBody>
      </p:sp>
      <p:sp>
        <p:nvSpPr>
          <p:cNvPr id="4" name="Footer Placeholder 3">
            <a:extLst>
              <a:ext uri="{FF2B5EF4-FFF2-40B4-BE49-F238E27FC236}">
                <a16:creationId xmlns:a16="http://schemas.microsoft.com/office/drawing/2014/main" id="{9A7B12D6-B3A8-6EB9-567D-50AB8A15BFC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69201A2-36C8-77CB-DA4A-8C7DC3CC6734}"/>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3775683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739773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2540137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6136732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C5B2E-1780-7EE8-7DBC-92A33C61E3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520C8D1-2747-579C-5EBB-6D61EDB898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69D77D-D14B-A49A-947C-A3156A27B856}"/>
              </a:ext>
            </a:extLst>
          </p:cNvPr>
          <p:cNvSpPr>
            <a:spLocks noGrp="1"/>
          </p:cNvSpPr>
          <p:nvPr>
            <p:ph type="dt" sz="half" idx="10"/>
          </p:nvPr>
        </p:nvSpPr>
        <p:spPr/>
        <p:txBody>
          <a:bodyPr/>
          <a:lstStyle/>
          <a:p>
            <a:fld id="{B61BEF0D-F0BB-DE4B-95CE-6DB70DBA9567}" type="datetimeFigureOut">
              <a:rPr lang="en-US" smtClean="0"/>
              <a:pPr/>
              <a:t>10/16/2025</a:t>
            </a:fld>
            <a:endParaRPr lang="en-US" dirty="0"/>
          </a:p>
        </p:txBody>
      </p:sp>
      <p:sp>
        <p:nvSpPr>
          <p:cNvPr id="5" name="Footer Placeholder 4">
            <a:extLst>
              <a:ext uri="{FF2B5EF4-FFF2-40B4-BE49-F238E27FC236}">
                <a16:creationId xmlns:a16="http://schemas.microsoft.com/office/drawing/2014/main" id="{8DE50751-D558-37FB-A6A2-499E4447DF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E005E7D-6E53-1005-2349-B2293420CCC1}"/>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1882544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2925-1C39-79E4-52FA-6D75BB45803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607F352-74C1-BCDF-1094-D3985A98A6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CA360B5-3367-ED64-600B-6E6D515EA5E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5CEFEE3-777D-5BF2-15B3-102A28FE7B2C}"/>
              </a:ext>
            </a:extLst>
          </p:cNvPr>
          <p:cNvSpPr>
            <a:spLocks noGrp="1"/>
          </p:cNvSpPr>
          <p:nvPr>
            <p:ph type="dt" sz="half" idx="10"/>
          </p:nvPr>
        </p:nvSpPr>
        <p:spPr/>
        <p:txBody>
          <a:bodyPr/>
          <a:lstStyle/>
          <a:p>
            <a:fld id="{EB712588-04B1-427B-82EE-E8DB90309F08}" type="datetimeFigureOut">
              <a:rPr lang="en-US" smtClean="0"/>
              <a:t>10/16/2025</a:t>
            </a:fld>
            <a:endParaRPr lang="en-US" dirty="0"/>
          </a:p>
        </p:txBody>
      </p:sp>
      <p:sp>
        <p:nvSpPr>
          <p:cNvPr id="6" name="Footer Placeholder 5">
            <a:extLst>
              <a:ext uri="{FF2B5EF4-FFF2-40B4-BE49-F238E27FC236}">
                <a16:creationId xmlns:a16="http://schemas.microsoft.com/office/drawing/2014/main" id="{77D4D433-32C9-B681-0DD0-41B36007F43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5E6406D-C1F3-5267-3D26-04C775754042}"/>
              </a:ext>
            </a:extLst>
          </p:cNvPr>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139240564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637B8-3C95-7F9B-1D76-B5DA3A8698D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CA47233-82FF-5178-2FA8-F9E3EB86E106}"/>
              </a:ext>
            </a:extLst>
          </p:cNvPr>
          <p:cNvSpPr>
            <a:spLocks noGrp="1"/>
          </p:cNvSpPr>
          <p:nvPr>
            <p:ph type="dt" sz="half" idx="10"/>
          </p:nvPr>
        </p:nvSpPr>
        <p:spPr/>
        <p:txBody>
          <a:bodyPr/>
          <a:lstStyle/>
          <a:p>
            <a:fld id="{B61BEF0D-F0BB-DE4B-95CE-6DB70DBA9567}" type="datetimeFigureOut">
              <a:rPr lang="en-US" smtClean="0"/>
              <a:pPr/>
              <a:t>10/16/2025</a:t>
            </a:fld>
            <a:endParaRPr lang="en-US" dirty="0"/>
          </a:p>
        </p:txBody>
      </p:sp>
      <p:sp>
        <p:nvSpPr>
          <p:cNvPr id="4" name="Footer Placeholder 3">
            <a:extLst>
              <a:ext uri="{FF2B5EF4-FFF2-40B4-BE49-F238E27FC236}">
                <a16:creationId xmlns:a16="http://schemas.microsoft.com/office/drawing/2014/main" id="{9A7B12D6-B3A8-6EB9-567D-50AB8A15BFC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69201A2-36C8-77CB-DA4A-8C7DC3CC6734}"/>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6682321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5773259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0749316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7004067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25155312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564326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22507450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80995656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139529949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84480687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96770217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5792610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pn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2.xml"/><Relationship Id="rId7" Type="http://schemas.openxmlformats.org/officeDocument/2006/relationships/theme" Target="../theme/theme2.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5" Type="http://schemas.openxmlformats.org/officeDocument/2006/relationships/slideLayout" Target="../slideLayouts/slideLayout14.xml"/><Relationship Id="rId4" Type="http://schemas.openxmlformats.org/officeDocument/2006/relationships/slideLayout" Target="../slideLayouts/slideLayout13.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image" Target="../media/image7.png"/><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theme" Target="../theme/theme3.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slideLayout" Target="../slideLayouts/slideLayout29.xml"/><Relationship Id="rId7" Type="http://schemas.openxmlformats.org/officeDocument/2006/relationships/theme" Target="../theme/theme4.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5" Type="http://schemas.openxmlformats.org/officeDocument/2006/relationships/slideLayout" Target="../slideLayouts/slideLayout31.xml"/><Relationship Id="rId4" Type="http://schemas.openxmlformats.org/officeDocument/2006/relationships/slideLayout" Target="../slideLayouts/slideLayout30.xml"/></Relationships>
</file>

<file path=ppt/slideMasters/_rels/slideMaster5.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slideLayout" Target="../slideLayouts/slideLayout35.xml"/><Relationship Id="rId7" Type="http://schemas.openxmlformats.org/officeDocument/2006/relationships/theme" Target="../theme/theme5.xml"/><Relationship Id="rId2" Type="http://schemas.openxmlformats.org/officeDocument/2006/relationships/slideLayout" Target="../slideLayouts/slideLayout34.xml"/><Relationship Id="rId1" Type="http://schemas.openxmlformats.org/officeDocument/2006/relationships/slideLayout" Target="../slideLayouts/slideLayout33.xml"/><Relationship Id="rId6" Type="http://schemas.openxmlformats.org/officeDocument/2006/relationships/slideLayout" Target="../slideLayouts/slideLayout38.xml"/><Relationship Id="rId5" Type="http://schemas.openxmlformats.org/officeDocument/2006/relationships/slideLayout" Target="../slideLayouts/slideLayout37.xml"/><Relationship Id="rId4" Type="http://schemas.openxmlformats.org/officeDocument/2006/relationships/slideLayout" Target="../slideLayouts/slideLayout36.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41.xml"/><Relationship Id="rId2" Type="http://schemas.openxmlformats.org/officeDocument/2006/relationships/slideLayout" Target="../slideLayouts/slideLayout40.xml"/><Relationship Id="rId1" Type="http://schemas.openxmlformats.org/officeDocument/2006/relationships/slideLayout" Target="../slideLayouts/slideLayout39.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9.xml"/><Relationship Id="rId3" Type="http://schemas.openxmlformats.org/officeDocument/2006/relationships/slideLayout" Target="../slideLayouts/slideLayout44.xml"/><Relationship Id="rId7" Type="http://schemas.openxmlformats.org/officeDocument/2006/relationships/slideLayout" Target="../slideLayouts/slideLayout48.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5" Type="http://schemas.openxmlformats.org/officeDocument/2006/relationships/slideLayout" Target="../slideLayouts/slideLayout46.xml"/><Relationship Id="rId4" Type="http://schemas.openxmlformats.org/officeDocument/2006/relationships/slideLayout" Target="../slideLayouts/slideLayout45.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1"/>
          <a:stretch>
            <a:fillRect/>
          </a:stretch>
        </p:blipFill>
        <p:spPr>
          <a:xfrm>
            <a:off x="0" y="0"/>
            <a:ext cx="12192000" cy="6858000"/>
          </a:xfrm>
          <a:prstGeom prst="rect">
            <a:avLst/>
          </a:prstGeom>
        </p:spPr>
      </p:pic>
    </p:spTree>
    <p:extLst>
      <p:ext uri="{BB962C8B-B14F-4D97-AF65-F5344CB8AC3E}">
        <p14:creationId xmlns:p14="http://schemas.microsoft.com/office/powerpoint/2010/main" val="1614661777"/>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16/10/2025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286850"/>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67" r:id="rId3"/>
    <p:sldLayoutId id="2147483768" r:id="rId4"/>
    <p:sldLayoutId id="2147483769" r:id="rId5"/>
    <p:sldLayoutId id="2147483778"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3653031012"/>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74" r:id="rId8"/>
    <p:sldLayoutId id="2147483775" r:id="rId9"/>
    <p:sldLayoutId id="2147483776" r:id="rId10"/>
    <p:sldLayoutId id="214748377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51236742"/>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70" r:id="rId3"/>
    <p:sldLayoutId id="2147483771" r:id="rId4"/>
    <p:sldLayoutId id="2147483772" r:id="rId5"/>
    <p:sldLayoutId id="2147483773"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1460592168"/>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79" r:id="rId4"/>
    <p:sldLayoutId id="2147483780" r:id="rId5"/>
    <p:sldLayoutId id="2147483781"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05738986"/>
      </p:ext>
    </p:extLst>
  </p:cSld>
  <p:clrMap bg1="lt1" tx1="dk1" bg2="lt2" tx2="dk2" accent1="accent1" accent2="accent2" accent3="accent3" accent4="accent4" accent5="accent5" accent6="accent6" hlink="hlink" folHlink="folHlink"/>
  <p:sldLayoutIdLst>
    <p:sldLayoutId id="2147483755" r:id="rId1"/>
    <p:sldLayoutId id="2147483756" r:id="rId2"/>
    <p:sldLayoutId id="214748375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15563940"/>
      </p:ext>
    </p:extLst>
  </p:cSld>
  <p:clrMap bg1="lt1" tx1="dk1" bg2="lt2" tx2="dk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63" r:id="rId5"/>
    <p:sldLayoutId id="2147483764" r:id="rId6"/>
    <p:sldLayoutId id="2147483765" r:id="rId7"/>
    <p:sldLayoutId id="214748376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2.xml.rels><?xml version="1.0" encoding="UTF-8" standalone="yes"?>
<Relationships xmlns="http://schemas.openxmlformats.org/package/2006/relationships"><Relationship Id="rId2" Type="http://schemas.openxmlformats.org/officeDocument/2006/relationships/hyperlink" Target="https://www.gov.wales/cymraeg-2050-welsh-language-strategy-action-plan-2024-2025-html" TargetMode="External"/><Relationship Id="rId1" Type="http://schemas.openxmlformats.org/officeDocument/2006/relationships/slideLayout" Target="../slideLayouts/slideLayout2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7.xml.rels><?xml version="1.0" encoding="UTF-8" standalone="yes"?>
<Relationships xmlns="http://schemas.openxmlformats.org/package/2006/relationships"><Relationship Id="rId2" Type="http://schemas.openxmlformats.org/officeDocument/2006/relationships/hyperlink" Target="https://law.gov.wales/welsh-language-and-education-wales-act-2025" TargetMode="External"/><Relationship Id="rId1" Type="http://schemas.openxmlformats.org/officeDocument/2006/relationships/slideLayout" Target="../slideLayouts/slideLayout27.xml"/></Relationships>
</file>

<file path=ppt/slides/_rels/slide18.xml.rels><?xml version="1.0" encoding="UTF-8" standalone="yes"?>
<Relationships xmlns="http://schemas.openxmlformats.org/package/2006/relationships"><Relationship Id="rId2" Type="http://schemas.openxmlformats.org/officeDocument/2006/relationships/hyperlink" Target="https://www.gov.wales/welsh-language-strategy-and-plans" TargetMode="External"/><Relationship Id="rId1" Type="http://schemas.openxmlformats.org/officeDocument/2006/relationships/slideLayout" Target="../slideLayouts/slideLayout3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1.xml.rels><?xml version="1.0" encoding="UTF-8" standalone="yes"?>
<Relationships xmlns="http://schemas.openxmlformats.org/package/2006/relationships"><Relationship Id="rId2" Type="http://schemas.openxmlformats.org/officeDocument/2006/relationships/hyperlink" Target="http://www.gov.wales/" TargetMode="External"/><Relationship Id="rId1" Type="http://schemas.openxmlformats.org/officeDocument/2006/relationships/slideLayout" Target="../slideLayouts/slideLayout3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24.xml.rels><?xml version="1.0" encoding="UTF-8" standalone="yes"?>
<Relationships xmlns="http://schemas.openxmlformats.org/package/2006/relationships"><Relationship Id="rId8" Type="http://schemas.openxmlformats.org/officeDocument/2006/relationships/hyperlink" Target="https://gov.wales/extra-ps30-million-welsh-medium-education" TargetMode="External"/><Relationship Id="rId3" Type="http://schemas.openxmlformats.org/officeDocument/2006/relationships/hyperlink" Target="https://hwb.gov.wales/siarter-iaith" TargetMode="External"/><Relationship Id="rId7" Type="http://schemas.openxmlformats.org/officeDocument/2006/relationships/hyperlink" Target="https://law.gov.wales/welsh-language-and-education-wales-act-2025" TargetMode="External"/><Relationship Id="rId2" Type="http://schemas.openxmlformats.org/officeDocument/2006/relationships/hyperlink" Target="https://www.gov.wales/cymraeg-2050-welsh-language-strategy-action-plan-2024-2025-html" TargetMode="External"/><Relationship Id="rId1" Type="http://schemas.openxmlformats.org/officeDocument/2006/relationships/slideLayout" Target="../slideLayouts/slideLayout31.xml"/><Relationship Id="rId6" Type="http://schemas.openxmlformats.org/officeDocument/2006/relationships/hyperlink" Target="https://www.gov.wales/sites/default/files/pdf-versions/2025/8/3/1755695562/welsh-language-communities-housing-plan.pdf" TargetMode="External"/><Relationship Id="rId5" Type="http://schemas.openxmlformats.org/officeDocument/2006/relationships/hyperlink" Target="https://gov.wales/schools-census-results-april-2021-html" TargetMode="External"/><Relationship Id="rId4" Type="http://schemas.openxmlformats.org/officeDocument/2006/relationships/hyperlink" Target="https://www.gov.wales/sites/default/files/publications/2018-11/the-cwricwlwm-cymreig-history-and-the-story-of-wales-final-repor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1166592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pPr algn="ctr"/>
            <a:r>
              <a:rPr lang="en-GB" dirty="0">
                <a:latin typeface="Arial" panose="020B0604020202020204" pitchFamily="34" charset="0"/>
                <a:cs typeface="Arial" panose="020B0604020202020204" pitchFamily="34" charset="0"/>
              </a:rPr>
              <a:t>ECIE 5004</a:t>
            </a:r>
          </a:p>
        </p:txBody>
      </p:sp>
      <p:sp>
        <p:nvSpPr>
          <p:cNvPr id="3" name="Subtitle 2"/>
          <p:cNvSpPr>
            <a:spLocks noGrp="1"/>
          </p:cNvSpPr>
          <p:nvPr>
            <p:ph idx="1"/>
          </p:nvPr>
        </p:nvSpPr>
        <p:spPr/>
        <p:txBody>
          <a:bodyPr>
            <a:normAutofit/>
          </a:bodyPr>
          <a:lstStyle/>
          <a:p>
            <a:pPr marL="0" indent="0" algn="ctr">
              <a:buNone/>
            </a:pPr>
            <a:endParaRPr lang="en-GB" sz="3200" b="1" dirty="0">
              <a:latin typeface="Arial" panose="020B0604020202020204" pitchFamily="34" charset="0"/>
              <a:cs typeface="Arial" panose="020B0604020202020204" pitchFamily="34" charset="0"/>
            </a:endParaRPr>
          </a:p>
          <a:p>
            <a:pPr marL="0" indent="0" algn="ctr">
              <a:buNone/>
            </a:pPr>
            <a:r>
              <a:rPr lang="en-GB" sz="3600" dirty="0" err="1">
                <a:latin typeface="Arial" panose="020B0604020202020204" pitchFamily="34" charset="0"/>
                <a:cs typeface="Arial" panose="020B0604020202020204" pitchFamily="34" charset="0"/>
              </a:rPr>
              <a:t>Dathlu</a:t>
            </a:r>
            <a:r>
              <a:rPr lang="en-GB" sz="3600" dirty="0">
                <a:latin typeface="Arial" panose="020B0604020202020204" pitchFamily="34" charset="0"/>
                <a:cs typeface="Arial" panose="020B0604020202020204" pitchFamily="34" charset="0"/>
              </a:rPr>
              <a:t> Iaith a </a:t>
            </a:r>
            <a:r>
              <a:rPr lang="en-GB" sz="3600" dirty="0" err="1">
                <a:latin typeface="Arial" panose="020B0604020202020204" pitchFamily="34" charset="0"/>
                <a:cs typeface="Arial" panose="020B0604020202020204" pitchFamily="34" charset="0"/>
              </a:rPr>
              <a:t>Diwylliant</a:t>
            </a:r>
            <a:r>
              <a:rPr lang="en-GB" sz="3600" dirty="0">
                <a:latin typeface="Arial" panose="020B0604020202020204" pitchFamily="34" charset="0"/>
                <a:cs typeface="Arial" panose="020B0604020202020204" pitchFamily="34" charset="0"/>
              </a:rPr>
              <a:t> – </a:t>
            </a:r>
            <a:r>
              <a:rPr lang="en-GB" sz="3600" dirty="0" err="1">
                <a:latin typeface="Arial" panose="020B0604020202020204" pitchFamily="34" charset="0"/>
                <a:cs typeface="Arial" panose="020B0604020202020204" pitchFamily="34" charset="0"/>
              </a:rPr>
              <a:t>Perthyn</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i</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Gymru</a:t>
            </a:r>
            <a:endParaRPr lang="en-GB" sz="3600" dirty="0">
              <a:latin typeface="Arial" panose="020B0604020202020204" pitchFamily="34" charset="0"/>
              <a:cs typeface="Arial" panose="020B0604020202020204" pitchFamily="34" charset="0"/>
            </a:endParaRPr>
          </a:p>
          <a:p>
            <a:pPr marL="0" indent="0" algn="ctr">
              <a:buNone/>
            </a:pPr>
            <a:endParaRPr lang="en-GB" sz="3600" dirty="0">
              <a:latin typeface="Arial" panose="020B0604020202020204" pitchFamily="34" charset="0"/>
              <a:cs typeface="Arial" panose="020B0604020202020204" pitchFamily="34" charset="0"/>
            </a:endParaRPr>
          </a:p>
          <a:p>
            <a:pPr marL="0" indent="0" algn="ctr">
              <a:buNone/>
            </a:pPr>
            <a:r>
              <a:rPr lang="en-GB" sz="3600" dirty="0">
                <a:solidFill>
                  <a:schemeClr val="accent1"/>
                </a:solidFill>
                <a:latin typeface="Arial" panose="020B0604020202020204" pitchFamily="34" charset="0"/>
                <a:cs typeface="Arial" panose="020B0604020202020204" pitchFamily="34" charset="0"/>
              </a:rPr>
              <a:t>Celebrating Language </a:t>
            </a:r>
            <a:r>
              <a:rPr lang="en-GB" sz="3600">
                <a:solidFill>
                  <a:schemeClr val="accent1"/>
                </a:solidFill>
                <a:latin typeface="Arial" panose="020B0604020202020204" pitchFamily="34" charset="0"/>
                <a:cs typeface="Arial" panose="020B0604020202020204" pitchFamily="34" charset="0"/>
              </a:rPr>
              <a:t>and Culture - </a:t>
            </a:r>
            <a:r>
              <a:rPr lang="en-GB" sz="3600" dirty="0">
                <a:solidFill>
                  <a:schemeClr val="accent1"/>
                </a:solidFill>
                <a:latin typeface="Arial" panose="020B0604020202020204" pitchFamily="34" charset="0"/>
                <a:cs typeface="Arial" panose="020B0604020202020204" pitchFamily="34" charset="0"/>
              </a:rPr>
              <a:t>Belonging to Wales</a:t>
            </a:r>
          </a:p>
          <a:p>
            <a:pPr marL="0" indent="0" algn="ctr">
              <a:buNone/>
            </a:pPr>
            <a:r>
              <a:rPr lang="en-GB" sz="3600" dirty="0">
                <a:solidFill>
                  <a:schemeClr val="accent1"/>
                </a:solidFill>
                <a:latin typeface="Arial" panose="020B0604020202020204" pitchFamily="34" charset="0"/>
                <a:cs typeface="Arial" panose="020B0604020202020204" pitchFamily="34" charset="0"/>
              </a:rPr>
              <a:t>PowerPoint 3</a:t>
            </a:r>
          </a:p>
        </p:txBody>
      </p:sp>
    </p:spTree>
    <p:extLst>
      <p:ext uri="{BB962C8B-B14F-4D97-AF65-F5344CB8AC3E}">
        <p14:creationId xmlns:p14="http://schemas.microsoft.com/office/powerpoint/2010/main" val="349595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pPr algn="ctr"/>
            <a:r>
              <a:rPr lang="en-GB" sz="4400" dirty="0" err="1">
                <a:latin typeface="Arial" panose="020B0604020202020204" pitchFamily="34" charset="0"/>
                <a:cs typeface="Arial" panose="020B0604020202020204" pitchFamily="34" charset="0"/>
              </a:rPr>
              <a:t>Cynnwys</a:t>
            </a:r>
            <a:r>
              <a:rPr lang="en-GB" sz="4400" dirty="0">
                <a:latin typeface="Arial" panose="020B0604020202020204" pitchFamily="34" charset="0"/>
                <a:cs typeface="Arial" panose="020B0604020202020204" pitchFamily="34" charset="0"/>
              </a:rPr>
              <a:t> / </a:t>
            </a:r>
            <a:br>
              <a:rPr lang="en-GB" sz="4400" dirty="0">
                <a:solidFill>
                  <a:schemeClr val="accent2">
                    <a:lumMod val="60000"/>
                    <a:lumOff val="40000"/>
                  </a:schemeClr>
                </a:solidFill>
                <a:latin typeface="Arial" panose="020B0604020202020204" pitchFamily="34" charset="0"/>
                <a:cs typeface="Arial" panose="020B0604020202020204" pitchFamily="34" charset="0"/>
              </a:rPr>
            </a:br>
            <a:r>
              <a:rPr lang="en-GB" sz="4400" dirty="0">
                <a:solidFill>
                  <a:schemeClr val="accent1"/>
                </a:solidFill>
                <a:latin typeface="Arial" panose="020B0604020202020204" pitchFamily="34" charset="0"/>
                <a:cs typeface="Arial" panose="020B0604020202020204" pitchFamily="34" charset="0"/>
              </a:rPr>
              <a:t>Content</a:t>
            </a:r>
            <a:endParaRPr lang="cy-GB" sz="4400" dirty="0">
              <a:solidFill>
                <a:schemeClr val="accent1"/>
              </a:solidFill>
              <a:latin typeface="Arial" panose="020B0604020202020204" pitchFamily="34" charset="0"/>
              <a:cs typeface="Arial" panose="020B0604020202020204" pitchFamily="34" charset="0"/>
            </a:endParaRPr>
          </a:p>
        </p:txBody>
      </p:sp>
      <p:sp>
        <p:nvSpPr>
          <p:cNvPr id="5" name="Content Placeholder 4"/>
          <p:cNvSpPr>
            <a:spLocks noGrp="1"/>
          </p:cNvSpPr>
          <p:nvPr>
            <p:ph sz="half" idx="1"/>
          </p:nvPr>
        </p:nvSpPr>
        <p:spPr>
          <a:xfrm>
            <a:off x="1435100" y="1930400"/>
            <a:ext cx="3975100" cy="3880772"/>
          </a:xfrm>
        </p:spPr>
        <p:txBody>
          <a:bodyPr>
            <a:normAutofit/>
          </a:bodyPr>
          <a:lstStyle/>
          <a:p>
            <a:endParaRPr lang="en-GB" sz="3600" dirty="0">
              <a:solidFill>
                <a:schemeClr val="tx1"/>
              </a:solidFill>
            </a:endParaRPr>
          </a:p>
          <a:p>
            <a:r>
              <a:rPr lang="en-GB" sz="3600" dirty="0" err="1">
                <a:solidFill>
                  <a:schemeClr val="tx1"/>
                </a:solidFill>
                <a:latin typeface="Arial" panose="020B0604020202020204" pitchFamily="34" charset="0"/>
                <a:cs typeface="Arial" panose="020B0604020202020204" pitchFamily="34" charset="0"/>
              </a:rPr>
              <a:t>Dwyieithrwydd</a:t>
            </a:r>
            <a:r>
              <a:rPr lang="en-GB" sz="3600" dirty="0">
                <a:solidFill>
                  <a:schemeClr val="tx1"/>
                </a:solidFill>
                <a:latin typeface="Arial" panose="020B0604020202020204" pitchFamily="34" charset="0"/>
                <a:cs typeface="Arial" panose="020B0604020202020204" pitchFamily="34" charset="0"/>
              </a:rPr>
              <a:t>-</a:t>
            </a:r>
          </a:p>
          <a:p>
            <a:r>
              <a:rPr lang="en-GB" sz="3600" dirty="0" err="1">
                <a:solidFill>
                  <a:schemeClr val="tx1"/>
                </a:solidFill>
                <a:latin typeface="Arial" panose="020B0604020202020204" pitchFamily="34" charset="0"/>
                <a:cs typeface="Arial" panose="020B0604020202020204" pitchFamily="34" charset="0"/>
              </a:rPr>
              <a:t>Buddion</a:t>
            </a:r>
            <a:r>
              <a:rPr lang="en-GB" sz="3600" dirty="0">
                <a:solidFill>
                  <a:schemeClr val="tx1"/>
                </a:solidFill>
                <a:latin typeface="Arial" panose="020B0604020202020204" pitchFamily="34" charset="0"/>
                <a:cs typeface="Arial" panose="020B0604020202020204" pitchFamily="34" charset="0"/>
              </a:rPr>
              <a:t> ac </a:t>
            </a:r>
            <a:r>
              <a:rPr lang="en-GB" sz="3600" dirty="0" err="1">
                <a:solidFill>
                  <a:schemeClr val="tx1"/>
                </a:solidFill>
                <a:latin typeface="Arial" panose="020B0604020202020204" pitchFamily="34" charset="0"/>
                <a:cs typeface="Arial" panose="020B0604020202020204" pitchFamily="34" charset="0"/>
              </a:rPr>
              <a:t>anfanteision</a:t>
            </a:r>
            <a:endParaRPr lang="en-GB" sz="3600" dirty="0">
              <a:solidFill>
                <a:schemeClr val="tx1"/>
              </a:solidFill>
              <a:latin typeface="Arial" panose="020B0604020202020204" pitchFamily="34" charset="0"/>
              <a:cs typeface="Arial" panose="020B0604020202020204" pitchFamily="34" charset="0"/>
            </a:endParaRPr>
          </a:p>
        </p:txBody>
      </p:sp>
      <p:sp>
        <p:nvSpPr>
          <p:cNvPr id="6" name="Content Placeholder 5"/>
          <p:cNvSpPr>
            <a:spLocks noGrp="1"/>
          </p:cNvSpPr>
          <p:nvPr>
            <p:ph sz="half" idx="2"/>
          </p:nvPr>
        </p:nvSpPr>
        <p:spPr>
          <a:xfrm>
            <a:off x="6946900" y="1797269"/>
            <a:ext cx="3403599" cy="4244093"/>
          </a:xfrm>
        </p:spPr>
        <p:txBody>
          <a:bodyPr>
            <a:normAutofit/>
          </a:bodyPr>
          <a:lstStyle/>
          <a:p>
            <a:endParaRPr lang="en-GB" sz="3600" i="1" dirty="0">
              <a:solidFill>
                <a:schemeClr val="tx1"/>
              </a:solidFill>
            </a:endParaRPr>
          </a:p>
          <a:p>
            <a:r>
              <a:rPr lang="en-GB" sz="3600" dirty="0">
                <a:solidFill>
                  <a:schemeClr val="accent1"/>
                </a:solidFill>
                <a:latin typeface="Arial" panose="020B0604020202020204" pitchFamily="34" charset="0"/>
                <a:cs typeface="Arial" panose="020B0604020202020204" pitchFamily="34" charset="0"/>
              </a:rPr>
              <a:t>Bilingualism</a:t>
            </a:r>
          </a:p>
          <a:p>
            <a:r>
              <a:rPr lang="en-GB" sz="3600" dirty="0">
                <a:solidFill>
                  <a:schemeClr val="accent1"/>
                </a:solidFill>
                <a:latin typeface="Arial" panose="020B0604020202020204" pitchFamily="34" charset="0"/>
                <a:cs typeface="Arial" panose="020B0604020202020204" pitchFamily="34" charset="0"/>
              </a:rPr>
              <a:t>Benefits and Drawbacks</a:t>
            </a:r>
          </a:p>
        </p:txBody>
      </p:sp>
    </p:spTree>
    <p:extLst>
      <p:ext uri="{BB962C8B-B14F-4D97-AF65-F5344CB8AC3E}">
        <p14:creationId xmlns:p14="http://schemas.microsoft.com/office/powerpoint/2010/main" val="33356485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981200" y="704088"/>
            <a:ext cx="8229600" cy="1810512"/>
          </a:xfrm>
        </p:spPr>
        <p:txBody>
          <a:bodyPr>
            <a:noAutofit/>
          </a:bodyPr>
          <a:lstStyle/>
          <a:p>
            <a:pPr algn="ctr"/>
            <a:endParaRPr lang="en-GB" b="1" dirty="0">
              <a:solidFill>
                <a:schemeClr val="tx1"/>
              </a:solidFill>
              <a:latin typeface="Arial" panose="020B0604020202020204" pitchFamily="34" charset="0"/>
              <a:cs typeface="Arial" panose="020B0604020202020204" pitchFamily="34" charset="0"/>
            </a:endParaRPr>
          </a:p>
        </p:txBody>
      </p:sp>
      <p:sp>
        <p:nvSpPr>
          <p:cNvPr id="5" name="Content Placeholder 4"/>
          <p:cNvSpPr>
            <a:spLocks noGrp="1"/>
          </p:cNvSpPr>
          <p:nvPr>
            <p:ph sz="half" idx="1"/>
          </p:nvPr>
        </p:nvSpPr>
        <p:spPr>
          <a:xfrm>
            <a:off x="1056290" y="2590800"/>
            <a:ext cx="3925613" cy="3764125"/>
          </a:xfrm>
        </p:spPr>
        <p:txBody>
          <a:bodyPr>
            <a:normAutofit/>
          </a:bodyPr>
          <a:lstStyle/>
          <a:p>
            <a:pPr>
              <a:lnSpc>
                <a:spcPct val="115000"/>
              </a:lnSpc>
              <a:spcBef>
                <a:spcPts val="0"/>
              </a:spcBef>
              <a:buFont typeface="Symbol"/>
              <a:buChar char=""/>
            </a:pPr>
            <a:r>
              <a:rPr lang="en-US" sz="3200" dirty="0" err="1">
                <a:solidFill>
                  <a:schemeClr val="tx1"/>
                </a:solidFill>
                <a:latin typeface="Arial" panose="020B0604020202020204" pitchFamily="34" charset="0"/>
                <a:cs typeface="Arial" panose="020B0604020202020204" pitchFamily="34" charset="0"/>
              </a:rPr>
              <a:t>Sut</a:t>
            </a:r>
            <a:r>
              <a:rPr lang="en-US" sz="3200" dirty="0">
                <a:solidFill>
                  <a:schemeClr val="tx1"/>
                </a:solidFill>
                <a:latin typeface="Arial" panose="020B0604020202020204" pitchFamily="34" charset="0"/>
                <a:cs typeface="Arial" panose="020B0604020202020204" pitchFamily="34" charset="0"/>
              </a:rPr>
              <a:t> </a:t>
            </a:r>
            <a:r>
              <a:rPr lang="en-US" sz="3200" dirty="0" err="1">
                <a:solidFill>
                  <a:schemeClr val="tx1"/>
                </a:solidFill>
                <a:latin typeface="Arial" panose="020B0604020202020204" pitchFamily="34" charset="0"/>
                <a:cs typeface="Arial" panose="020B0604020202020204" pitchFamily="34" charset="0"/>
              </a:rPr>
              <a:t>mae</a:t>
            </a:r>
            <a:r>
              <a:rPr lang="en-US" sz="3200" dirty="0">
                <a:solidFill>
                  <a:schemeClr val="tx1"/>
                </a:solidFill>
                <a:latin typeface="Arial" panose="020B0604020202020204" pitchFamily="34" charset="0"/>
                <a:cs typeface="Arial" panose="020B0604020202020204" pitchFamily="34" charset="0"/>
              </a:rPr>
              <a:t> </a:t>
            </a:r>
            <a:r>
              <a:rPr lang="en-US" sz="3200" dirty="0" err="1">
                <a:solidFill>
                  <a:schemeClr val="tx1"/>
                </a:solidFill>
                <a:latin typeface="Arial" panose="020B0604020202020204" pitchFamily="34" charset="0"/>
                <a:cs typeface="Arial" panose="020B0604020202020204" pitchFamily="34" charset="0"/>
              </a:rPr>
              <a:t>agweddau</a:t>
            </a:r>
            <a:r>
              <a:rPr lang="en-US" sz="3200" dirty="0">
                <a:solidFill>
                  <a:schemeClr val="tx1"/>
                </a:solidFill>
                <a:latin typeface="Arial" panose="020B0604020202020204" pitchFamily="34" charset="0"/>
                <a:cs typeface="Arial" panose="020B0604020202020204" pitchFamily="34" charset="0"/>
              </a:rPr>
              <a:t> at </a:t>
            </a:r>
            <a:r>
              <a:rPr lang="en-US" sz="3200" dirty="0" err="1">
                <a:solidFill>
                  <a:schemeClr val="tx1"/>
                </a:solidFill>
                <a:latin typeface="Arial" panose="020B0604020202020204" pitchFamily="34" charset="0"/>
                <a:cs typeface="Arial" panose="020B0604020202020204" pitchFamily="34" charset="0"/>
              </a:rPr>
              <a:t>yr</a:t>
            </a:r>
            <a:r>
              <a:rPr lang="en-US" sz="3200" dirty="0">
                <a:solidFill>
                  <a:schemeClr val="tx1"/>
                </a:solidFill>
                <a:latin typeface="Arial" panose="020B0604020202020204" pitchFamily="34" charset="0"/>
                <a:cs typeface="Arial" panose="020B0604020202020204" pitchFamily="34" charset="0"/>
              </a:rPr>
              <a:t> </a:t>
            </a:r>
            <a:r>
              <a:rPr lang="en-US" sz="3200" dirty="0" err="1">
                <a:solidFill>
                  <a:schemeClr val="tx1"/>
                </a:solidFill>
                <a:latin typeface="Arial" panose="020B0604020202020204" pitchFamily="34" charset="0"/>
                <a:cs typeface="Arial" panose="020B0604020202020204" pitchFamily="34" charset="0"/>
              </a:rPr>
              <a:t>iaith</a:t>
            </a:r>
            <a:r>
              <a:rPr lang="en-US" sz="3200" dirty="0">
                <a:solidFill>
                  <a:schemeClr val="tx1"/>
                </a:solidFill>
                <a:latin typeface="Arial" panose="020B0604020202020204" pitchFamily="34" charset="0"/>
                <a:cs typeface="Arial" panose="020B0604020202020204" pitchFamily="34" charset="0"/>
              </a:rPr>
              <a:t> </a:t>
            </a:r>
            <a:r>
              <a:rPr lang="en-US" sz="3200" dirty="0" err="1">
                <a:solidFill>
                  <a:schemeClr val="tx1"/>
                </a:solidFill>
                <a:latin typeface="Arial" panose="020B0604020202020204" pitchFamily="34" charset="0"/>
                <a:cs typeface="Arial" panose="020B0604020202020204" pitchFamily="34" charset="0"/>
              </a:rPr>
              <a:t>Gymraeg</a:t>
            </a:r>
            <a:r>
              <a:rPr lang="en-US" sz="3200" dirty="0">
                <a:solidFill>
                  <a:schemeClr val="tx1"/>
                </a:solidFill>
                <a:latin typeface="Arial" panose="020B0604020202020204" pitchFamily="34" charset="0"/>
                <a:cs typeface="Arial" panose="020B0604020202020204" pitchFamily="34" charset="0"/>
              </a:rPr>
              <a:t> </a:t>
            </a:r>
            <a:r>
              <a:rPr lang="en-US" sz="3200" dirty="0" err="1">
                <a:solidFill>
                  <a:schemeClr val="tx1"/>
                </a:solidFill>
                <a:latin typeface="Arial" panose="020B0604020202020204" pitchFamily="34" charset="0"/>
                <a:cs typeface="Arial" panose="020B0604020202020204" pitchFamily="34" charset="0"/>
              </a:rPr>
              <a:t>wedi</a:t>
            </a:r>
            <a:r>
              <a:rPr lang="en-US" sz="3200" dirty="0">
                <a:solidFill>
                  <a:schemeClr val="tx1"/>
                </a:solidFill>
                <a:latin typeface="Arial" panose="020B0604020202020204" pitchFamily="34" charset="0"/>
                <a:cs typeface="Arial" panose="020B0604020202020204" pitchFamily="34" charset="0"/>
              </a:rPr>
              <a:t> </a:t>
            </a:r>
            <a:r>
              <a:rPr lang="en-US" sz="3200" dirty="0" err="1">
                <a:solidFill>
                  <a:schemeClr val="tx1"/>
                </a:solidFill>
                <a:latin typeface="Arial" panose="020B0604020202020204" pitchFamily="34" charset="0"/>
                <a:cs typeface="Arial" panose="020B0604020202020204" pitchFamily="34" charset="0"/>
              </a:rPr>
              <a:t>newid</a:t>
            </a:r>
            <a:r>
              <a:rPr lang="en-US" sz="3200" dirty="0">
                <a:solidFill>
                  <a:schemeClr val="tx1"/>
                </a:solidFill>
                <a:latin typeface="Arial" panose="020B0604020202020204" pitchFamily="34" charset="0"/>
                <a:cs typeface="Arial" panose="020B0604020202020204" pitchFamily="34" charset="0"/>
              </a:rPr>
              <a:t> </a:t>
            </a:r>
            <a:r>
              <a:rPr lang="en-US" sz="3200" dirty="0" err="1">
                <a:solidFill>
                  <a:schemeClr val="tx1"/>
                </a:solidFill>
                <a:latin typeface="Arial" panose="020B0604020202020204" pitchFamily="34" charset="0"/>
                <a:cs typeface="Arial" panose="020B0604020202020204" pitchFamily="34" charset="0"/>
              </a:rPr>
              <a:t>dros</a:t>
            </a:r>
            <a:r>
              <a:rPr lang="en-US" sz="3200" dirty="0">
                <a:solidFill>
                  <a:schemeClr val="tx1"/>
                </a:solidFill>
                <a:latin typeface="Arial" panose="020B0604020202020204" pitchFamily="34" charset="0"/>
                <a:cs typeface="Arial" panose="020B0604020202020204" pitchFamily="34" charset="0"/>
              </a:rPr>
              <a:t> </a:t>
            </a:r>
            <a:r>
              <a:rPr lang="en-US" sz="3200" dirty="0" err="1">
                <a:solidFill>
                  <a:schemeClr val="tx1"/>
                </a:solidFill>
                <a:latin typeface="Arial" panose="020B0604020202020204" pitchFamily="34" charset="0"/>
                <a:cs typeface="Arial" panose="020B0604020202020204" pitchFamily="34" charset="0"/>
              </a:rPr>
              <a:t>amser</a:t>
            </a:r>
            <a:r>
              <a:rPr lang="en-US" sz="3200" dirty="0">
                <a:solidFill>
                  <a:schemeClr val="tx1"/>
                </a:solidFill>
                <a:latin typeface="Arial" panose="020B0604020202020204" pitchFamily="34" charset="0"/>
                <a:cs typeface="Arial" panose="020B0604020202020204" pitchFamily="34" charset="0"/>
              </a:rPr>
              <a:t>?</a:t>
            </a:r>
          </a:p>
          <a:p>
            <a:pPr>
              <a:lnSpc>
                <a:spcPct val="115000"/>
              </a:lnSpc>
              <a:spcBef>
                <a:spcPts val="0"/>
              </a:spcBef>
              <a:buFont typeface="Symbol"/>
              <a:buChar char=""/>
            </a:pPr>
            <a:endParaRPr lang="en-GB" sz="2800" dirty="0">
              <a:solidFill>
                <a:schemeClr val="tx1"/>
              </a:solidFill>
              <a:latin typeface="Arial" panose="020B0604020202020204" pitchFamily="34" charset="0"/>
              <a:cs typeface="Arial" panose="020B0604020202020204" pitchFamily="34" charset="0"/>
            </a:endParaRPr>
          </a:p>
        </p:txBody>
      </p:sp>
      <p:sp>
        <p:nvSpPr>
          <p:cNvPr id="6" name="Content Placeholder 5"/>
          <p:cNvSpPr>
            <a:spLocks noGrp="1"/>
          </p:cNvSpPr>
          <p:nvPr>
            <p:ph sz="half" idx="2"/>
          </p:nvPr>
        </p:nvSpPr>
        <p:spPr>
          <a:xfrm>
            <a:off x="5927834" y="2441028"/>
            <a:ext cx="4282966" cy="3687925"/>
          </a:xfrm>
        </p:spPr>
        <p:txBody>
          <a:bodyPr>
            <a:normAutofit/>
          </a:bodyPr>
          <a:lstStyle/>
          <a:p>
            <a:pPr marL="0">
              <a:lnSpc>
                <a:spcPct val="115000"/>
              </a:lnSpc>
              <a:spcBef>
                <a:spcPts val="0"/>
              </a:spcBef>
              <a:spcAft>
                <a:spcPts val="1000"/>
              </a:spcAft>
              <a:tabLst>
                <a:tab pos="457200" algn="l"/>
                <a:tab pos="914400" algn="l"/>
                <a:tab pos="1371600" algn="l"/>
                <a:tab pos="1828800" algn="l"/>
              </a:tabLst>
            </a:pPr>
            <a:r>
              <a:rPr lang="en-GB" sz="3200" dirty="0">
                <a:solidFill>
                  <a:schemeClr val="accent1"/>
                </a:solidFill>
                <a:latin typeface="Arial" panose="020B0604020202020204" pitchFamily="34" charset="0"/>
                <a:cs typeface="Arial" panose="020B0604020202020204" pitchFamily="34" charset="0"/>
              </a:rPr>
              <a:t>How have attitudes to the Welsh language changed over time?</a:t>
            </a:r>
          </a:p>
        </p:txBody>
      </p:sp>
    </p:spTree>
    <p:extLst>
      <p:ext uri="{BB962C8B-B14F-4D97-AF65-F5344CB8AC3E}">
        <p14:creationId xmlns:p14="http://schemas.microsoft.com/office/powerpoint/2010/main" val="32929930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algn="ctr"/>
            <a:r>
              <a:rPr lang="en-GB" dirty="0" err="1">
                <a:latin typeface="Arial" panose="020B0604020202020204" pitchFamily="34" charset="0"/>
                <a:cs typeface="Arial" panose="020B0604020202020204" pitchFamily="34" charset="0"/>
              </a:rPr>
              <a:t>Tasg</a:t>
            </a:r>
            <a:br>
              <a:rPr lang="en-GB" dirty="0">
                <a:solidFill>
                  <a:schemeClr val="accent2">
                    <a:lumMod val="60000"/>
                    <a:lumOff val="40000"/>
                  </a:schemeClr>
                </a:solidFill>
                <a:latin typeface="Arial" panose="020B0604020202020204" pitchFamily="34" charset="0"/>
                <a:cs typeface="Arial" panose="020B0604020202020204" pitchFamily="34" charset="0"/>
              </a:rPr>
            </a:br>
            <a:r>
              <a:rPr lang="en-GB" dirty="0">
                <a:solidFill>
                  <a:schemeClr val="accent1"/>
                </a:solidFill>
                <a:latin typeface="Arial" panose="020B0604020202020204" pitchFamily="34" charset="0"/>
                <a:cs typeface="Arial" panose="020B0604020202020204" pitchFamily="34" charset="0"/>
              </a:rPr>
              <a:t>Task</a:t>
            </a:r>
            <a:endParaRPr lang="en-US" dirty="0">
              <a:solidFill>
                <a:schemeClr val="accent1"/>
              </a:solidFill>
              <a:latin typeface="Arial" panose="020B0604020202020204" pitchFamily="34" charset="0"/>
              <a:cs typeface="Arial" panose="020B0604020202020204" pitchFamily="34" charset="0"/>
            </a:endParaRPr>
          </a:p>
        </p:txBody>
      </p:sp>
      <p:sp>
        <p:nvSpPr>
          <p:cNvPr id="8" name="Content Placeholder 7"/>
          <p:cNvSpPr>
            <a:spLocks noGrp="1"/>
          </p:cNvSpPr>
          <p:nvPr>
            <p:ph sz="half" idx="1"/>
          </p:nvPr>
        </p:nvSpPr>
        <p:spPr/>
        <p:txBody>
          <a:bodyPr>
            <a:noAutofit/>
          </a:bodyPr>
          <a:lstStyle/>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Pe </a:t>
            </a:r>
            <a:r>
              <a:rPr lang="en-GB" sz="2400" dirty="0" err="1">
                <a:latin typeface="Arial" panose="020B0604020202020204" pitchFamily="34" charset="0"/>
                <a:cs typeface="Arial" panose="020B0604020202020204" pitchFamily="34" charset="0"/>
              </a:rPr>
              <a:t>buasech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byw</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mewn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bwthyn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sawl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ffenest</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hoffech</a:t>
            </a:r>
            <a:r>
              <a:rPr lang="en-GB" sz="2400" dirty="0">
                <a:latin typeface="Arial" panose="020B0604020202020204" pitchFamily="34" charset="0"/>
                <a:cs typeface="Arial" panose="020B0604020202020204" pitchFamily="34" charset="0"/>
              </a:rPr>
              <a:t> chi, un neu </a:t>
            </a:r>
            <a:r>
              <a:rPr lang="en-GB" sz="2400" dirty="0" err="1">
                <a:latin typeface="Arial" panose="020B0604020202020204" pitchFamily="34" charset="0"/>
                <a:cs typeface="Arial" panose="020B0604020202020204" pitchFamily="34" charset="0"/>
              </a:rPr>
              <a:t>ddau</a:t>
            </a:r>
            <a:r>
              <a:rPr lang="en-GB" sz="2400" dirty="0">
                <a:latin typeface="Arial" panose="020B0604020202020204" pitchFamily="34" charset="0"/>
                <a:cs typeface="Arial" panose="020B0604020202020204" pitchFamily="34" charset="0"/>
              </a:rPr>
              <a:t>?</a:t>
            </a:r>
          </a:p>
          <a:p>
            <a:r>
              <a:rPr lang="en-GB" sz="2400" dirty="0" err="1">
                <a:latin typeface="Arial" panose="020B0604020202020204" pitchFamily="34" charset="0"/>
                <a:cs typeface="Arial" panose="020B0604020202020204" pitchFamily="34" charset="0"/>
              </a:rPr>
              <a:t>Ystyriwch</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gyfatebiaeth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hon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mewn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grwpiau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bach</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Beth </a:t>
            </a:r>
            <a:r>
              <a:rPr lang="en-GB" sz="2400" dirty="0" err="1">
                <a:latin typeface="Arial" panose="020B0604020202020204" pitchFamily="34" charset="0"/>
                <a:cs typeface="Arial" panose="020B0604020202020204" pitchFamily="34" charset="0"/>
              </a:rPr>
              <a:t>fyddai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buddion</a:t>
            </a:r>
            <a:r>
              <a:rPr lang="en-GB" sz="2400" dirty="0">
                <a:latin typeface="Arial" panose="020B0604020202020204" pitchFamily="34" charset="0"/>
                <a:cs typeface="Arial" panose="020B0604020202020204" pitchFamily="34" charset="0"/>
              </a:rPr>
              <a:t> y nail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llall</a:t>
            </a:r>
            <a:r>
              <a:rPr lang="en-GB" sz="2400" dirty="0">
                <a:latin typeface="Arial" panose="020B0604020202020204" pitchFamily="34" charset="0"/>
                <a:cs typeface="Arial" panose="020B0604020202020204" pitchFamily="34" charset="0"/>
              </a:rPr>
              <a:t>? </a:t>
            </a:r>
          </a:p>
        </p:txBody>
      </p:sp>
      <p:sp>
        <p:nvSpPr>
          <p:cNvPr id="9" name="Content Placeholder 8"/>
          <p:cNvSpPr>
            <a:spLocks noGrp="1"/>
          </p:cNvSpPr>
          <p:nvPr>
            <p:ph sz="half" idx="2"/>
          </p:nvPr>
        </p:nvSpPr>
        <p:spPr/>
        <p:txBody>
          <a:bodyPr>
            <a:normAutofit/>
          </a:bodyPr>
          <a:lstStyle/>
          <a:p>
            <a:endParaRPr lang="en-GB" sz="2400" dirty="0">
              <a:solidFill>
                <a:schemeClr val="accent1"/>
              </a:solidFill>
              <a:latin typeface="Arial" panose="020B0604020202020204" pitchFamily="34" charset="0"/>
              <a:cs typeface="Arial" panose="020B0604020202020204" pitchFamily="34" charset="0"/>
            </a:endParaRPr>
          </a:p>
          <a:p>
            <a:r>
              <a:rPr lang="en-GB" sz="2400" dirty="0">
                <a:solidFill>
                  <a:schemeClr val="accent1"/>
                </a:solidFill>
                <a:latin typeface="Arial" panose="020B0604020202020204" pitchFamily="34" charset="0"/>
                <a:cs typeface="Arial" panose="020B0604020202020204" pitchFamily="34" charset="0"/>
              </a:rPr>
              <a:t>If you lived in a cottage, what would you prefer, one window or two?</a:t>
            </a:r>
          </a:p>
          <a:p>
            <a:r>
              <a:rPr lang="en-GB" sz="2400" dirty="0">
                <a:solidFill>
                  <a:schemeClr val="accent1"/>
                </a:solidFill>
                <a:latin typeface="Arial" panose="020B0604020202020204" pitchFamily="34" charset="0"/>
                <a:cs typeface="Arial" panose="020B0604020202020204" pitchFamily="34" charset="0"/>
              </a:rPr>
              <a:t>Consider this analogy in small groups </a:t>
            </a:r>
          </a:p>
          <a:p>
            <a:r>
              <a:rPr lang="en-GB" sz="2400" dirty="0">
                <a:solidFill>
                  <a:schemeClr val="accent1"/>
                </a:solidFill>
                <a:latin typeface="Arial" panose="020B0604020202020204" pitchFamily="34" charset="0"/>
                <a:cs typeface="Arial" panose="020B0604020202020204" pitchFamily="34" charset="0"/>
              </a:rPr>
              <a:t>What would be the benefits of each?</a:t>
            </a:r>
            <a:endParaRPr lang="en-US" sz="2400"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52779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9570252" cy="1320800"/>
          </a:xfrm>
        </p:spPr>
        <p:txBody>
          <a:bodyPr>
            <a:noAutofit/>
          </a:bodyPr>
          <a:lstStyle/>
          <a:p>
            <a:pPr algn="ctr"/>
            <a:r>
              <a:rPr lang="en-US" sz="4000" dirty="0" err="1">
                <a:latin typeface="Arial" panose="020B0604020202020204" pitchFamily="34" charset="0"/>
                <a:cs typeface="Arial" panose="020B0604020202020204" pitchFamily="34" charset="0"/>
              </a:rPr>
              <a:t>Cymhelliant</a:t>
            </a:r>
            <a:r>
              <a:rPr lang="en-US" sz="4000" dirty="0">
                <a:latin typeface="Arial" panose="020B0604020202020204" pitchFamily="34" charset="0"/>
                <a:cs typeface="Arial" panose="020B0604020202020204" pitchFamily="34" charset="0"/>
              </a:rPr>
              <a:t> am </a:t>
            </a:r>
            <a:r>
              <a:rPr lang="en-US" sz="4000" dirty="0" err="1">
                <a:latin typeface="Arial" panose="020B0604020202020204" pitchFamily="34" charset="0"/>
                <a:cs typeface="Arial" panose="020B0604020202020204" pitchFamily="34" charset="0"/>
              </a:rPr>
              <a:t>Ddwyieithrwydd</a:t>
            </a:r>
            <a:r>
              <a:rPr lang="en-US" sz="4000" dirty="0">
                <a:latin typeface="Arial" panose="020B0604020202020204" pitchFamily="34" charset="0"/>
                <a:cs typeface="Arial" panose="020B0604020202020204" pitchFamily="34" charset="0"/>
              </a:rPr>
              <a:t>?</a:t>
            </a:r>
            <a:br>
              <a:rPr lang="en-US" sz="4000" dirty="0">
                <a:solidFill>
                  <a:schemeClr val="accent2">
                    <a:lumMod val="60000"/>
                    <a:lumOff val="40000"/>
                  </a:schemeClr>
                </a:solidFill>
                <a:latin typeface="Arial" panose="020B0604020202020204" pitchFamily="34" charset="0"/>
                <a:cs typeface="Arial" panose="020B0604020202020204" pitchFamily="34" charset="0"/>
              </a:rPr>
            </a:br>
            <a:br>
              <a:rPr lang="en-US" sz="4000" dirty="0">
                <a:solidFill>
                  <a:schemeClr val="accent2">
                    <a:lumMod val="60000"/>
                    <a:lumOff val="40000"/>
                  </a:schemeClr>
                </a:solidFill>
                <a:latin typeface="Arial" panose="020B0604020202020204" pitchFamily="34" charset="0"/>
                <a:cs typeface="Arial" panose="020B0604020202020204" pitchFamily="34" charset="0"/>
              </a:rPr>
            </a:br>
            <a:r>
              <a:rPr lang="en-US" sz="4000" dirty="0">
                <a:solidFill>
                  <a:schemeClr val="accent1"/>
                </a:solidFill>
                <a:latin typeface="Arial" panose="020B0604020202020204" pitchFamily="34" charset="0"/>
                <a:cs typeface="Arial" panose="020B0604020202020204" pitchFamily="34" charset="0"/>
              </a:rPr>
              <a:t>Motivation for bilingualism?</a:t>
            </a:r>
            <a:endParaRPr lang="en-US" sz="4000" dirty="0">
              <a:solidFill>
                <a:schemeClr val="accent2">
                  <a:lumMod val="60000"/>
                  <a:lumOff val="40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2200655" y="2679192"/>
            <a:ext cx="3822192" cy="3447288"/>
          </a:xfrm>
          <a:prstGeom prst="rect">
            <a:avLst/>
          </a:prstGeom>
        </p:spPr>
        <p:txBody>
          <a:bodyPr>
            <a:normAutofit/>
          </a:bodyPr>
          <a:lstStyle/>
          <a:p>
            <a:r>
              <a:rPr lang="en-US" sz="2800" dirty="0" err="1">
                <a:latin typeface="Arial" panose="020B0604020202020204" pitchFamily="34" charset="0"/>
                <a:cs typeface="Arial" panose="020B0604020202020204" pitchFamily="34" charset="0"/>
              </a:rPr>
              <a:t>Cyfryngol</a:t>
            </a:r>
            <a:r>
              <a:rPr lang="en-US" sz="2800" dirty="0">
                <a:latin typeface="Arial" panose="020B0604020202020204" pitchFamily="34" charset="0"/>
                <a:cs typeface="Arial" panose="020B0604020202020204" pitchFamily="34" charset="0"/>
              </a:rPr>
              <a:t> – </a:t>
            </a:r>
            <a:r>
              <a:rPr lang="en-US" sz="2800" dirty="0" err="1">
                <a:latin typeface="Arial" panose="020B0604020202020204" pitchFamily="34" charset="0"/>
                <a:cs typeface="Arial" panose="020B0604020202020204" pitchFamily="34" charset="0"/>
              </a:rPr>
              <a:t>e.e</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swydd</a:t>
            </a:r>
            <a:endParaRPr lang="en-US" sz="2800" dirty="0">
              <a:latin typeface="Arial" panose="020B0604020202020204" pitchFamily="34" charset="0"/>
              <a:cs typeface="Arial" panose="020B0604020202020204" pitchFamily="34" charset="0"/>
            </a:endParaRPr>
          </a:p>
          <a:p>
            <a:r>
              <a:rPr lang="en-US" sz="2800" dirty="0" err="1">
                <a:latin typeface="Arial" panose="020B0604020202020204" pitchFamily="34" charset="0"/>
                <a:cs typeface="Arial" panose="020B0604020202020204" pitchFamily="34" charset="0"/>
              </a:rPr>
              <a:t>Integreiddio</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e.e</a:t>
            </a:r>
            <a:r>
              <a:rPr lang="en-US" sz="2800" dirty="0">
                <a:latin typeface="Arial" panose="020B0604020202020204" pitchFamily="34" charset="0"/>
                <a:cs typeface="Arial" panose="020B0604020202020204" pitchFamily="34" charset="0"/>
              </a:rPr>
              <a:t>. y </a:t>
            </a:r>
            <a:r>
              <a:rPr lang="en-US" sz="2800" dirty="0" err="1">
                <a:latin typeface="Arial" panose="020B0604020202020204" pitchFamily="34" charset="0"/>
                <a:cs typeface="Arial" panose="020B0604020202020204" pitchFamily="34" charset="0"/>
              </a:rPr>
              <a:t>gymuned</a:t>
            </a:r>
            <a:endParaRPr lang="en-US" sz="2800" dirty="0">
              <a:latin typeface="Arial" panose="020B0604020202020204" pitchFamily="34" charset="0"/>
              <a:cs typeface="Arial" panose="020B0604020202020204" pitchFamily="34" charset="0"/>
            </a:endParaRPr>
          </a:p>
          <a:p>
            <a:r>
              <a:rPr lang="en-US" sz="2800" dirty="0" err="1">
                <a:latin typeface="Arial" panose="020B0604020202020204" pitchFamily="34" charset="0"/>
                <a:cs typeface="Arial" panose="020B0604020202020204" pitchFamily="34" charset="0"/>
              </a:rPr>
              <a:t>Emosiynol</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e.e</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hawl</a:t>
            </a:r>
            <a:endParaRPr lang="en-US" sz="2800" dirty="0">
              <a:latin typeface="Arial" panose="020B0604020202020204" pitchFamily="34" charset="0"/>
              <a:cs typeface="Arial" panose="020B0604020202020204" pitchFamily="34" charset="0"/>
            </a:endParaRPr>
          </a:p>
          <a:p>
            <a:r>
              <a:rPr lang="en-US" sz="2800" dirty="0" err="1">
                <a:latin typeface="Arial" panose="020B0604020202020204" pitchFamily="34" charset="0"/>
                <a:cs typeface="Arial" panose="020B0604020202020204" pitchFamily="34" charset="0"/>
              </a:rPr>
              <a:t>Eraill</a:t>
            </a:r>
            <a:r>
              <a:rPr lang="en-US" sz="2800"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6169152" y="2679192"/>
            <a:ext cx="3822192" cy="3989622"/>
          </a:xfrm>
          <a:prstGeom prst="rect">
            <a:avLst/>
          </a:prstGeom>
        </p:spPr>
        <p:txBody>
          <a:bodyPr>
            <a:normAutofit/>
          </a:bodyPr>
          <a:lstStyle/>
          <a:p>
            <a:r>
              <a:rPr lang="en-US" sz="2800" dirty="0">
                <a:solidFill>
                  <a:schemeClr val="accent1"/>
                </a:solidFill>
                <a:latin typeface="Arial" panose="020B0604020202020204" pitchFamily="34" charset="0"/>
                <a:cs typeface="Arial" panose="020B0604020202020204" pitchFamily="34" charset="0"/>
              </a:rPr>
              <a:t>Instrumental- e.g. job</a:t>
            </a:r>
          </a:p>
          <a:p>
            <a:r>
              <a:rPr lang="en-US" sz="2800" dirty="0" err="1">
                <a:solidFill>
                  <a:schemeClr val="accent1"/>
                </a:solidFill>
                <a:latin typeface="Arial" panose="020B0604020202020204" pitchFamily="34" charset="0"/>
                <a:cs typeface="Arial" panose="020B0604020202020204" pitchFamily="34" charset="0"/>
              </a:rPr>
              <a:t>Integrational</a:t>
            </a:r>
            <a:r>
              <a:rPr lang="en-US" sz="2800" dirty="0">
                <a:solidFill>
                  <a:schemeClr val="accent1"/>
                </a:solidFill>
                <a:latin typeface="Arial" panose="020B0604020202020204" pitchFamily="34" charset="0"/>
                <a:cs typeface="Arial" panose="020B0604020202020204" pitchFamily="34" charset="0"/>
              </a:rPr>
              <a:t>- e.g. community</a:t>
            </a:r>
          </a:p>
          <a:p>
            <a:r>
              <a:rPr lang="en-US" sz="2800" dirty="0">
                <a:solidFill>
                  <a:schemeClr val="accent1"/>
                </a:solidFill>
                <a:latin typeface="Arial" panose="020B0604020202020204" pitchFamily="34" charset="0"/>
                <a:cs typeface="Arial" panose="020B0604020202020204" pitchFamily="34" charset="0"/>
              </a:rPr>
              <a:t>Emotional – e.g. right</a:t>
            </a:r>
          </a:p>
          <a:p>
            <a:r>
              <a:rPr lang="en-US" sz="2800" dirty="0">
                <a:solidFill>
                  <a:schemeClr val="accent1"/>
                </a:solidFill>
                <a:latin typeface="Arial" panose="020B0604020202020204" pitchFamily="34" charset="0"/>
                <a:cs typeface="Arial" panose="020B0604020202020204" pitchFamily="34" charset="0"/>
              </a:rPr>
              <a:t>Others?</a:t>
            </a:r>
          </a:p>
          <a:p>
            <a:pPr>
              <a:buNone/>
            </a:pPr>
            <a:r>
              <a:rPr lang="en-US" sz="2000" dirty="0">
                <a:solidFill>
                  <a:schemeClr val="accent1"/>
                </a:solidFill>
                <a:latin typeface="Arial" panose="020B0604020202020204" pitchFamily="34" charset="0"/>
                <a:cs typeface="Arial" panose="020B0604020202020204" pitchFamily="34" charset="0"/>
              </a:rPr>
              <a:t>( Lewis, 2013)</a:t>
            </a:r>
          </a:p>
          <a:p>
            <a:pPr marL="0" indent="0">
              <a:buNone/>
            </a:pPr>
            <a:endParaRPr lang="en-US" dirty="0"/>
          </a:p>
        </p:txBody>
      </p:sp>
    </p:spTree>
    <p:extLst>
      <p:ext uri="{BB962C8B-B14F-4D97-AF65-F5344CB8AC3E}">
        <p14:creationId xmlns:p14="http://schemas.microsoft.com/office/powerpoint/2010/main" val="42518228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704088"/>
            <a:ext cx="8229600" cy="743712"/>
          </a:xfrm>
        </p:spPr>
        <p:txBody>
          <a:bodyPr>
            <a:normAutofit/>
          </a:bodyPr>
          <a:lstStyle/>
          <a:p>
            <a:pPr algn="ctr"/>
            <a:r>
              <a:rPr lang="en-GB" dirty="0" err="1">
                <a:solidFill>
                  <a:schemeClr val="accent1"/>
                </a:solidFill>
                <a:latin typeface="Arial" panose="020B0604020202020204" pitchFamily="34" charset="0"/>
                <a:cs typeface="Arial" panose="020B0604020202020204" pitchFamily="34" charset="0"/>
              </a:rPr>
              <a:t>Adesope</a:t>
            </a:r>
            <a:r>
              <a:rPr lang="en-GB" dirty="0">
                <a:solidFill>
                  <a:schemeClr val="accent1"/>
                </a:solidFill>
                <a:latin typeface="Arial" panose="020B0604020202020204" pitchFamily="34" charset="0"/>
                <a:cs typeface="Arial" panose="020B0604020202020204" pitchFamily="34" charset="0"/>
              </a:rPr>
              <a:t> et al  ( 2010)</a:t>
            </a:r>
          </a:p>
        </p:txBody>
      </p:sp>
      <p:sp>
        <p:nvSpPr>
          <p:cNvPr id="5" name="Content Placeholder 4"/>
          <p:cNvSpPr>
            <a:spLocks noGrp="1"/>
          </p:cNvSpPr>
          <p:nvPr>
            <p:ph idx="1"/>
          </p:nvPr>
        </p:nvSpPr>
        <p:spPr>
          <a:xfrm>
            <a:off x="195210" y="1447801"/>
            <a:ext cx="9609192" cy="4678363"/>
          </a:xfrm>
        </p:spPr>
        <p:txBody>
          <a:bodyPr>
            <a:noAutofit/>
          </a:bodyPr>
          <a:lstStyle/>
          <a:p>
            <a:r>
              <a:rPr lang="en-US" sz="2400" dirty="0">
                <a:solidFill>
                  <a:schemeClr val="accent1"/>
                </a:solidFill>
                <a:latin typeface="Arial" panose="020B0604020202020204" pitchFamily="34" charset="0"/>
                <a:cs typeface="Arial" panose="020B0604020202020204" pitchFamily="34" charset="0"/>
              </a:rPr>
              <a:t>A meta-analysis of studies that examined the cognitive correlates of bilingualism. Data from 63 studies (involving 6,022 participants) were extracted</a:t>
            </a:r>
          </a:p>
          <a:p>
            <a:r>
              <a:rPr lang="en-US" sz="2400" dirty="0">
                <a:solidFill>
                  <a:schemeClr val="accent1"/>
                </a:solidFill>
                <a:latin typeface="Arial" panose="020B0604020202020204" pitchFamily="34" charset="0"/>
                <a:cs typeface="Arial" panose="020B0604020202020204" pitchFamily="34" charset="0"/>
              </a:rPr>
              <a:t>Results indicate that bilingualism is reliably associated with several cognitive outcomes, including </a:t>
            </a:r>
          </a:p>
          <a:p>
            <a:pPr lvl="1"/>
            <a:r>
              <a:rPr lang="en-US" sz="2400" dirty="0">
                <a:solidFill>
                  <a:schemeClr val="accent1"/>
                </a:solidFill>
                <a:latin typeface="Arial" panose="020B0604020202020204" pitchFamily="34" charset="0"/>
                <a:cs typeface="Arial" panose="020B0604020202020204" pitchFamily="34" charset="0"/>
              </a:rPr>
              <a:t>increased </a:t>
            </a:r>
            <a:r>
              <a:rPr lang="en-US" sz="2400" dirty="0" err="1">
                <a:solidFill>
                  <a:schemeClr val="accent1"/>
                </a:solidFill>
                <a:latin typeface="Arial" panose="020B0604020202020204" pitchFamily="34" charset="0"/>
                <a:cs typeface="Arial" panose="020B0604020202020204" pitchFamily="34" charset="0"/>
              </a:rPr>
              <a:t>attentional</a:t>
            </a:r>
            <a:r>
              <a:rPr lang="en-US" sz="2400" dirty="0">
                <a:solidFill>
                  <a:schemeClr val="accent1"/>
                </a:solidFill>
                <a:latin typeface="Arial" panose="020B0604020202020204" pitchFamily="34" charset="0"/>
                <a:cs typeface="Arial" panose="020B0604020202020204" pitchFamily="34" charset="0"/>
              </a:rPr>
              <a:t> control, </a:t>
            </a:r>
          </a:p>
          <a:p>
            <a:pPr lvl="1"/>
            <a:r>
              <a:rPr lang="en-US" sz="2400" dirty="0">
                <a:solidFill>
                  <a:schemeClr val="accent1"/>
                </a:solidFill>
                <a:latin typeface="Arial" panose="020B0604020202020204" pitchFamily="34" charset="0"/>
                <a:cs typeface="Arial" panose="020B0604020202020204" pitchFamily="34" charset="0"/>
              </a:rPr>
              <a:t>working memory, </a:t>
            </a:r>
          </a:p>
          <a:p>
            <a:pPr lvl="1"/>
            <a:r>
              <a:rPr lang="en-US" sz="2400" dirty="0" err="1">
                <a:solidFill>
                  <a:schemeClr val="accent1"/>
                </a:solidFill>
                <a:latin typeface="Arial" panose="020B0604020202020204" pitchFamily="34" charset="0"/>
                <a:cs typeface="Arial" panose="020B0604020202020204" pitchFamily="34" charset="0"/>
              </a:rPr>
              <a:t>metalinguistic</a:t>
            </a:r>
            <a:r>
              <a:rPr lang="en-US" sz="2400" dirty="0">
                <a:solidFill>
                  <a:schemeClr val="accent1"/>
                </a:solidFill>
                <a:latin typeface="Arial" panose="020B0604020202020204" pitchFamily="34" charset="0"/>
                <a:cs typeface="Arial" panose="020B0604020202020204" pitchFamily="34" charset="0"/>
              </a:rPr>
              <a:t> awareness,</a:t>
            </a:r>
          </a:p>
          <a:p>
            <a:pPr lvl="1"/>
            <a:r>
              <a:rPr lang="en-US" sz="2400" dirty="0">
                <a:solidFill>
                  <a:schemeClr val="accent1"/>
                </a:solidFill>
                <a:latin typeface="Arial" panose="020B0604020202020204" pitchFamily="34" charset="0"/>
                <a:cs typeface="Arial" panose="020B0604020202020204" pitchFamily="34" charset="0"/>
              </a:rPr>
              <a:t> and abstract and symbolic representation skills.</a:t>
            </a:r>
          </a:p>
        </p:txBody>
      </p:sp>
    </p:spTree>
    <p:extLst>
      <p:ext uri="{BB962C8B-B14F-4D97-AF65-F5344CB8AC3E}">
        <p14:creationId xmlns:p14="http://schemas.microsoft.com/office/powerpoint/2010/main" val="41591149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600" dirty="0">
                <a:solidFill>
                  <a:schemeClr val="accent1"/>
                </a:solidFill>
                <a:latin typeface="Arial" panose="020B0604020202020204" pitchFamily="34" charset="0"/>
                <a:cs typeface="Arial" panose="020B0604020202020204" pitchFamily="34" charset="0"/>
              </a:rPr>
              <a:t>Positively Plurilingual (CILT, 2007) – </a:t>
            </a:r>
            <a:br>
              <a:rPr lang="en-GB" sz="3600" dirty="0">
                <a:solidFill>
                  <a:schemeClr val="accent1"/>
                </a:solidFill>
                <a:latin typeface="Arial" panose="020B0604020202020204" pitchFamily="34" charset="0"/>
                <a:cs typeface="Arial" panose="020B0604020202020204" pitchFamily="34" charset="0"/>
              </a:rPr>
            </a:br>
            <a:r>
              <a:rPr lang="en-GB" sz="3600" dirty="0">
                <a:solidFill>
                  <a:schemeClr val="accent1"/>
                </a:solidFill>
                <a:latin typeface="Arial" panose="020B0604020202020204" pitchFamily="34" charset="0"/>
                <a:cs typeface="Arial" panose="020B0604020202020204" pitchFamily="34" charset="0"/>
              </a:rPr>
              <a:t>benefits of speaking more than one language.</a:t>
            </a:r>
            <a:br>
              <a:rPr lang="en-GB" sz="3600" dirty="0">
                <a:solidFill>
                  <a:schemeClr val="accent1"/>
                </a:solidFill>
                <a:latin typeface="Arial" panose="020B0604020202020204" pitchFamily="34" charset="0"/>
                <a:cs typeface="Arial" panose="020B0604020202020204" pitchFamily="34" charset="0"/>
              </a:rPr>
            </a:br>
            <a:r>
              <a:rPr lang="en-GB" sz="3600" dirty="0" err="1">
                <a:latin typeface="Arial" panose="020B0604020202020204" pitchFamily="34" charset="0"/>
                <a:cs typeface="Arial" panose="020B0604020202020204" pitchFamily="34" charset="0"/>
              </a:rPr>
              <a:t>Buddion</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siarad</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mwy</a:t>
            </a:r>
            <a:r>
              <a:rPr lang="en-GB" sz="3600" dirty="0">
                <a:latin typeface="Arial" panose="020B0604020202020204" pitchFamily="34" charset="0"/>
                <a:cs typeface="Arial" panose="020B0604020202020204" pitchFamily="34" charset="0"/>
              </a:rPr>
              <a:t> nag un </a:t>
            </a:r>
            <a:r>
              <a:rPr lang="en-GB" sz="3600" dirty="0" err="1">
                <a:latin typeface="Arial" panose="020B0604020202020204" pitchFamily="34" charset="0"/>
                <a:cs typeface="Arial" panose="020B0604020202020204" pitchFamily="34" charset="0"/>
              </a:rPr>
              <a:t>iaith</a:t>
            </a:r>
            <a:endParaRPr lang="en-GB" sz="3600"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1489753" y="1690689"/>
            <a:ext cx="3811712" cy="4435792"/>
          </a:xfrm>
          <a:prstGeom prst="rect">
            <a:avLst/>
          </a:prstGeom>
        </p:spPr>
        <p:txBody>
          <a:bodyPr>
            <a:normAutofit/>
          </a:bodyPr>
          <a:lstStyle/>
          <a:p>
            <a:pPr>
              <a:buNone/>
            </a:pPr>
            <a:endParaRPr lang="en-GB" sz="2400" dirty="0"/>
          </a:p>
          <a:p>
            <a:pPr>
              <a:buNone/>
            </a:pPr>
            <a:r>
              <a:rPr lang="en-GB" sz="2400" dirty="0" err="1"/>
              <a:t>Adnoddau</a:t>
            </a:r>
            <a:r>
              <a:rPr lang="en-GB" sz="2400" dirty="0"/>
              <a:t> </a:t>
            </a:r>
            <a:r>
              <a:rPr lang="en-GB" sz="2400" dirty="0" err="1"/>
              <a:t>sydd</a:t>
            </a:r>
            <a:r>
              <a:rPr lang="en-GB" sz="2400" dirty="0"/>
              <a:t> </a:t>
            </a:r>
            <a:r>
              <a:rPr lang="en-GB" sz="2400" dirty="0" err="1"/>
              <a:t>yn</a:t>
            </a:r>
            <a:r>
              <a:rPr lang="en-GB" sz="2400" dirty="0"/>
              <a:t> </a:t>
            </a:r>
          </a:p>
          <a:p>
            <a:r>
              <a:rPr lang="en-GB" sz="2400" dirty="0" err="1">
                <a:latin typeface="Arial" panose="020B0604020202020204" pitchFamily="34" charset="0"/>
                <a:cs typeface="Arial" panose="020B0604020202020204" pitchFamily="34" charset="0"/>
              </a:rPr>
              <a:t>Ieithyddol</a:t>
            </a:r>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Addysgol</a:t>
            </a:r>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Gwybyddol</a:t>
            </a:r>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Diwylliannol</a:t>
            </a:r>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Teuluol</a:t>
            </a:r>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Personol</a:t>
            </a:r>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Economaidd</a:t>
            </a:r>
            <a:endParaRPr lang="en-GB" sz="2400" dirty="0">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a:xfrm>
            <a:off x="5907640" y="1690689"/>
            <a:ext cx="3883632" cy="4435792"/>
          </a:xfrm>
          <a:prstGeom prst="rect">
            <a:avLst/>
          </a:prstGeom>
        </p:spPr>
        <p:txBody>
          <a:bodyPr>
            <a:normAutofit/>
          </a:bodyPr>
          <a:lstStyle/>
          <a:p>
            <a:pPr>
              <a:buNone/>
            </a:pPr>
            <a:endParaRPr lang="en-GB" sz="2400" i="1" dirty="0"/>
          </a:p>
          <a:p>
            <a:pPr>
              <a:buNone/>
            </a:pPr>
            <a:r>
              <a:rPr lang="en-GB" sz="2400" dirty="0">
                <a:solidFill>
                  <a:schemeClr val="accent1"/>
                </a:solidFill>
                <a:latin typeface="Arial" panose="020B0604020202020204" pitchFamily="34" charset="0"/>
                <a:cs typeface="Arial" panose="020B0604020202020204" pitchFamily="34" charset="0"/>
              </a:rPr>
              <a:t>Resources that are</a:t>
            </a:r>
          </a:p>
          <a:p>
            <a:r>
              <a:rPr lang="en-GB" sz="2400" dirty="0">
                <a:solidFill>
                  <a:schemeClr val="accent1"/>
                </a:solidFill>
                <a:latin typeface="Arial" panose="020B0604020202020204" pitchFamily="34" charset="0"/>
                <a:cs typeface="Arial" panose="020B0604020202020204" pitchFamily="34" charset="0"/>
              </a:rPr>
              <a:t>Linguistic</a:t>
            </a:r>
          </a:p>
          <a:p>
            <a:r>
              <a:rPr lang="en-GB" sz="2400" dirty="0">
                <a:solidFill>
                  <a:schemeClr val="accent1"/>
                </a:solidFill>
                <a:latin typeface="Arial" panose="020B0604020202020204" pitchFamily="34" charset="0"/>
                <a:cs typeface="Arial" panose="020B0604020202020204" pitchFamily="34" charset="0"/>
              </a:rPr>
              <a:t>Educational</a:t>
            </a:r>
          </a:p>
          <a:p>
            <a:r>
              <a:rPr lang="en-GB" sz="2400" dirty="0">
                <a:solidFill>
                  <a:schemeClr val="accent1"/>
                </a:solidFill>
                <a:latin typeface="Arial" panose="020B0604020202020204" pitchFamily="34" charset="0"/>
                <a:cs typeface="Arial" panose="020B0604020202020204" pitchFamily="34" charset="0"/>
              </a:rPr>
              <a:t>Intellectual</a:t>
            </a:r>
          </a:p>
          <a:p>
            <a:r>
              <a:rPr lang="en-GB" sz="2400" dirty="0">
                <a:solidFill>
                  <a:schemeClr val="accent1"/>
                </a:solidFill>
                <a:latin typeface="Arial" panose="020B0604020202020204" pitchFamily="34" charset="0"/>
                <a:cs typeface="Arial" panose="020B0604020202020204" pitchFamily="34" charset="0"/>
              </a:rPr>
              <a:t>Cultural</a:t>
            </a:r>
          </a:p>
          <a:p>
            <a:r>
              <a:rPr lang="en-GB" sz="2400" dirty="0">
                <a:solidFill>
                  <a:schemeClr val="accent1"/>
                </a:solidFill>
                <a:latin typeface="Arial" panose="020B0604020202020204" pitchFamily="34" charset="0"/>
                <a:cs typeface="Arial" panose="020B0604020202020204" pitchFamily="34" charset="0"/>
              </a:rPr>
              <a:t>Family</a:t>
            </a:r>
          </a:p>
          <a:p>
            <a:r>
              <a:rPr lang="en-GB" sz="2400" dirty="0">
                <a:solidFill>
                  <a:schemeClr val="accent1"/>
                </a:solidFill>
                <a:latin typeface="Arial" panose="020B0604020202020204" pitchFamily="34" charset="0"/>
                <a:cs typeface="Arial" panose="020B0604020202020204" pitchFamily="34" charset="0"/>
              </a:rPr>
              <a:t>Personal</a:t>
            </a:r>
          </a:p>
          <a:p>
            <a:r>
              <a:rPr lang="en-GB" sz="2400" dirty="0">
                <a:solidFill>
                  <a:schemeClr val="accent1"/>
                </a:solidFill>
                <a:latin typeface="Arial" panose="020B0604020202020204" pitchFamily="34" charset="0"/>
                <a:cs typeface="Arial" panose="020B0604020202020204" pitchFamily="34" charset="0"/>
              </a:rPr>
              <a:t>Economic</a:t>
            </a:r>
          </a:p>
        </p:txBody>
      </p:sp>
    </p:spTree>
    <p:extLst>
      <p:ext uri="{BB962C8B-B14F-4D97-AF65-F5344CB8AC3E}">
        <p14:creationId xmlns:p14="http://schemas.microsoft.com/office/powerpoint/2010/main" val="27662121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74546CD-408C-0A87-5F74-A52BEFC2285C}"/>
              </a:ext>
            </a:extLst>
          </p:cNvPr>
          <p:cNvSpPr>
            <a:spLocks noGrp="1"/>
          </p:cNvSpPr>
          <p:nvPr>
            <p:ph type="title"/>
          </p:nvPr>
        </p:nvSpPr>
        <p:spPr/>
        <p:txBody>
          <a:bodyPr/>
          <a:lstStyle/>
          <a:p>
            <a:r>
              <a:rPr lang="en-GB" dirty="0" err="1"/>
              <a:t>Addysgeg</a:t>
            </a:r>
            <a:r>
              <a:rPr lang="en-GB" dirty="0"/>
              <a:t>                              </a:t>
            </a:r>
            <a:r>
              <a:rPr lang="en-GB" dirty="0">
                <a:solidFill>
                  <a:schemeClr val="accent1"/>
                </a:solidFill>
              </a:rPr>
              <a:t>Pedagogy</a:t>
            </a:r>
            <a:br>
              <a:rPr lang="en-GB" dirty="0">
                <a:solidFill>
                  <a:schemeClr val="accent1"/>
                </a:solidFill>
              </a:rPr>
            </a:br>
            <a:r>
              <a:rPr lang="en-GB" dirty="0"/>
              <a:t>                                                    </a:t>
            </a:r>
            <a:endParaRPr lang="en-GB" dirty="0">
              <a:solidFill>
                <a:schemeClr val="accent1"/>
              </a:solidFill>
            </a:endParaRPr>
          </a:p>
        </p:txBody>
      </p:sp>
      <p:sp>
        <p:nvSpPr>
          <p:cNvPr id="4" name="Content Placeholder 3"/>
          <p:cNvSpPr>
            <a:spLocks noGrp="1"/>
          </p:cNvSpPr>
          <p:nvPr>
            <p:ph sz="half" idx="1"/>
          </p:nvPr>
        </p:nvSpPr>
        <p:spPr>
          <a:xfrm>
            <a:off x="677333" y="1702676"/>
            <a:ext cx="4470019" cy="4576204"/>
          </a:xfrm>
          <a:prstGeom prst="rect">
            <a:avLst/>
          </a:prstGeom>
        </p:spPr>
        <p:txBody>
          <a:bodyPr>
            <a:normAutofit/>
          </a:bodyPr>
          <a:lstStyle/>
          <a:p>
            <a:r>
              <a:rPr lang="en-US" sz="2400" dirty="0" err="1">
                <a:latin typeface="Arial" panose="020B0604020202020204" pitchFamily="34" charset="0"/>
                <a:cs typeface="Arial" panose="020B0604020202020204" pitchFamily="34" charset="0"/>
              </a:rPr>
              <a:t>Defnyddio’r</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iaith</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gyntaf</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fel</a:t>
            </a:r>
            <a:r>
              <a:rPr lang="en-US" sz="2400" dirty="0">
                <a:latin typeface="Arial" panose="020B0604020202020204" pitchFamily="34" charset="0"/>
                <a:cs typeface="Arial" panose="020B0604020202020204" pitchFamily="34" charset="0"/>
              </a:rPr>
              <a:t> offer</a:t>
            </a:r>
          </a:p>
          <a:p>
            <a:r>
              <a:rPr lang="en-US" sz="2400" dirty="0" err="1">
                <a:latin typeface="Arial" panose="020B0604020202020204" pitchFamily="34" charset="0"/>
                <a:cs typeface="Arial" panose="020B0604020202020204" pitchFamily="34" charset="0"/>
              </a:rPr>
              <a:t>Perchnogaeth</a:t>
            </a:r>
            <a:endParaRPr lang="en-US" sz="2400" dirty="0">
              <a:latin typeface="Arial" panose="020B0604020202020204" pitchFamily="34" charset="0"/>
              <a:cs typeface="Arial" panose="020B0604020202020204" pitchFamily="34" charset="0"/>
            </a:endParaRPr>
          </a:p>
          <a:p>
            <a:r>
              <a:rPr lang="en-US" sz="2400" dirty="0" err="1">
                <a:latin typeface="Arial" panose="020B0604020202020204" pitchFamily="34" charset="0"/>
                <a:cs typeface="Arial" panose="020B0604020202020204" pitchFamily="34" charset="0"/>
              </a:rPr>
              <a:t>Emosiwn</a:t>
            </a:r>
            <a:endParaRPr lang="en-US" sz="2400" dirty="0">
              <a:latin typeface="Arial" panose="020B0604020202020204" pitchFamily="34" charset="0"/>
              <a:cs typeface="Arial" panose="020B0604020202020204" pitchFamily="34" charset="0"/>
            </a:endParaRPr>
          </a:p>
          <a:p>
            <a:r>
              <a:rPr lang="en-US" sz="2400" dirty="0" err="1">
                <a:latin typeface="Arial" panose="020B0604020202020204" pitchFamily="34" charset="0"/>
                <a:cs typeface="Arial" panose="020B0604020202020204" pitchFamily="34" charset="0"/>
              </a:rPr>
              <a:t>Testunau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hunaniaeth</a:t>
            </a:r>
            <a:endParaRPr lang="en-US" sz="2400" dirty="0">
              <a:latin typeface="Arial" panose="020B0604020202020204" pitchFamily="34" charset="0"/>
              <a:cs typeface="Arial" panose="020B0604020202020204" pitchFamily="34" charset="0"/>
            </a:endParaRPr>
          </a:p>
          <a:p>
            <a:r>
              <a:rPr lang="en-US" sz="2400" dirty="0" err="1">
                <a:latin typeface="Arial" panose="020B0604020202020204" pitchFamily="34" charset="0"/>
                <a:cs typeface="Arial" panose="020B0604020202020204" pitchFamily="34" charset="0"/>
              </a:rPr>
              <a:t>Cydlynu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dysgu’r</a:t>
            </a:r>
            <a:r>
              <a:rPr lang="en-US" sz="2400" dirty="0">
                <a:latin typeface="Arial" panose="020B0604020202020204" pitchFamily="34" charset="0"/>
                <a:cs typeface="Arial" panose="020B0604020202020204" pitchFamily="34" charset="0"/>
              </a:rPr>
              <a:t> 2 </a:t>
            </a:r>
            <a:r>
              <a:rPr lang="en-US" sz="2400" dirty="0" err="1">
                <a:latin typeface="Arial" panose="020B0604020202020204" pitchFamily="34" charset="0"/>
                <a:cs typeface="Arial" panose="020B0604020202020204" pitchFamily="34" charset="0"/>
              </a:rPr>
              <a:t>iaith</a:t>
            </a:r>
            <a:endParaRPr lang="en-US" sz="2400" dirty="0">
              <a:latin typeface="Arial" panose="020B0604020202020204" pitchFamily="34" charset="0"/>
              <a:cs typeface="Arial" panose="020B0604020202020204" pitchFamily="34" charset="0"/>
            </a:endParaRPr>
          </a:p>
          <a:p>
            <a:r>
              <a:rPr lang="en-US" sz="2400" dirty="0" err="1">
                <a:latin typeface="Arial" panose="020B0604020202020204" pitchFamily="34" charset="0"/>
                <a:cs typeface="Arial" panose="020B0604020202020204" pitchFamily="34" charset="0"/>
              </a:rPr>
              <a:t>Cynyddu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integreiddio’r</a:t>
            </a:r>
            <a:r>
              <a:rPr lang="en-US" sz="2400" dirty="0">
                <a:latin typeface="Arial" panose="020B0604020202020204" pitchFamily="34" charset="0"/>
                <a:cs typeface="Arial" panose="020B0604020202020204" pitchFamily="34" charset="0"/>
              </a:rPr>
              <a:t> 2 </a:t>
            </a:r>
            <a:r>
              <a:rPr lang="en-US" sz="2400" dirty="0" err="1">
                <a:latin typeface="Arial" panose="020B0604020202020204" pitchFamily="34" charset="0"/>
                <a:cs typeface="Arial" panose="020B0604020202020204" pitchFamily="34" charset="0"/>
              </a:rPr>
              <a:t>iaith</a:t>
            </a:r>
            <a:endParaRPr lang="en-US" sz="2400" dirty="0">
              <a:latin typeface="Arial" panose="020B0604020202020204" pitchFamily="34" charset="0"/>
              <a:cs typeface="Arial" panose="020B0604020202020204" pitchFamily="34" charset="0"/>
            </a:endParaRPr>
          </a:p>
          <a:p>
            <a:r>
              <a:rPr lang="en-US" sz="2400" dirty="0" err="1">
                <a:latin typeface="Arial" panose="020B0604020202020204" pitchFamily="34" charset="0"/>
                <a:cs typeface="Arial" panose="020B0604020202020204" pitchFamily="34" charset="0"/>
              </a:rPr>
              <a:t>Cymharu</a:t>
            </a:r>
            <a:r>
              <a:rPr lang="en-US" sz="2400" dirty="0">
                <a:latin typeface="Arial" panose="020B0604020202020204" pitchFamily="34" charset="0"/>
                <a:cs typeface="Arial" panose="020B0604020202020204" pitchFamily="34" charset="0"/>
              </a:rPr>
              <a:t> a </a:t>
            </a:r>
            <a:r>
              <a:rPr lang="en-US" sz="2400" dirty="0" err="1">
                <a:latin typeface="Arial" panose="020B0604020202020204" pitchFamily="34" charset="0"/>
                <a:cs typeface="Arial" panose="020B0604020202020204" pitchFamily="34" charset="0"/>
              </a:rPr>
              <a:t>chyferbynnu’r</a:t>
            </a:r>
            <a:r>
              <a:rPr lang="en-US" sz="2400" dirty="0">
                <a:latin typeface="Arial" panose="020B0604020202020204" pitchFamily="34" charset="0"/>
                <a:cs typeface="Arial" panose="020B0604020202020204" pitchFamily="34" charset="0"/>
              </a:rPr>
              <a:t> 2 </a:t>
            </a:r>
            <a:r>
              <a:rPr lang="en-US" sz="2400" dirty="0" err="1">
                <a:latin typeface="Arial" panose="020B0604020202020204" pitchFamily="34" charset="0"/>
                <a:cs typeface="Arial" panose="020B0604020202020204" pitchFamily="34" charset="0"/>
              </a:rPr>
              <a:t>iaith</a:t>
            </a:r>
            <a:endParaRPr lang="en-US" sz="2400" dirty="0">
              <a:latin typeface="Arial" panose="020B0604020202020204" pitchFamily="34" charset="0"/>
              <a:cs typeface="Arial" panose="020B0604020202020204" pitchFamily="34" charset="0"/>
            </a:endParaRPr>
          </a:p>
        </p:txBody>
      </p:sp>
      <p:sp>
        <p:nvSpPr>
          <p:cNvPr id="5" name="Content Placeholder 4"/>
          <p:cNvSpPr>
            <a:spLocks noGrp="1"/>
          </p:cNvSpPr>
          <p:nvPr>
            <p:ph sz="half" idx="2"/>
          </p:nvPr>
        </p:nvSpPr>
        <p:spPr>
          <a:xfrm>
            <a:off x="5455578" y="1702676"/>
            <a:ext cx="5465850" cy="4423804"/>
          </a:xfrm>
          <a:prstGeom prst="rect">
            <a:avLst/>
          </a:prstGeom>
        </p:spPr>
        <p:txBody>
          <a:bodyPr>
            <a:noAutofit/>
          </a:bodyPr>
          <a:lstStyle/>
          <a:p>
            <a:r>
              <a:rPr lang="en-US" sz="2400" dirty="0">
                <a:solidFill>
                  <a:schemeClr val="accent1"/>
                </a:solidFill>
                <a:latin typeface="Arial" panose="020B0604020202020204" pitchFamily="34" charset="0"/>
                <a:cs typeface="Arial" panose="020B0604020202020204" pitchFamily="34" charset="0"/>
              </a:rPr>
              <a:t>Use first language as a tool</a:t>
            </a:r>
          </a:p>
          <a:p>
            <a:r>
              <a:rPr lang="en-US" sz="2400" dirty="0">
                <a:solidFill>
                  <a:schemeClr val="accent1"/>
                </a:solidFill>
                <a:latin typeface="Arial" panose="020B0604020202020204" pitchFamily="34" charset="0"/>
                <a:cs typeface="Arial" panose="020B0604020202020204" pitchFamily="34" charset="0"/>
              </a:rPr>
              <a:t>Ownership</a:t>
            </a:r>
          </a:p>
          <a:p>
            <a:r>
              <a:rPr lang="en-US" sz="2400" dirty="0">
                <a:solidFill>
                  <a:schemeClr val="accent1"/>
                </a:solidFill>
                <a:latin typeface="Arial" panose="020B0604020202020204" pitchFamily="34" charset="0"/>
                <a:cs typeface="Arial" panose="020B0604020202020204" pitchFamily="34" charset="0"/>
              </a:rPr>
              <a:t>Affect</a:t>
            </a:r>
          </a:p>
          <a:p>
            <a:r>
              <a:rPr lang="en-US" sz="2400" dirty="0">
                <a:solidFill>
                  <a:schemeClr val="accent1"/>
                </a:solidFill>
                <a:latin typeface="Arial" panose="020B0604020202020204" pitchFamily="34" charset="0"/>
                <a:cs typeface="Arial" panose="020B0604020202020204" pitchFamily="34" charset="0"/>
              </a:rPr>
              <a:t>Identity texts</a:t>
            </a:r>
          </a:p>
          <a:p>
            <a:r>
              <a:rPr lang="en-US" sz="2400" dirty="0">
                <a:solidFill>
                  <a:schemeClr val="accent1"/>
                </a:solidFill>
                <a:latin typeface="Arial" panose="020B0604020202020204" pitchFamily="34" charset="0"/>
                <a:cs typeface="Arial" panose="020B0604020202020204" pitchFamily="34" charset="0"/>
              </a:rPr>
              <a:t>Co-ordinate teaching of 2 languages</a:t>
            </a:r>
          </a:p>
          <a:p>
            <a:r>
              <a:rPr lang="en-US" sz="2400" dirty="0">
                <a:solidFill>
                  <a:schemeClr val="accent1"/>
                </a:solidFill>
                <a:latin typeface="Arial" panose="020B0604020202020204" pitchFamily="34" charset="0"/>
                <a:cs typeface="Arial" panose="020B0604020202020204" pitchFamily="34" charset="0"/>
              </a:rPr>
              <a:t>Increasing integration of 2 languages</a:t>
            </a:r>
          </a:p>
          <a:p>
            <a:r>
              <a:rPr lang="en-US" sz="2400" dirty="0">
                <a:solidFill>
                  <a:schemeClr val="accent1"/>
                </a:solidFill>
                <a:latin typeface="Arial" panose="020B0604020202020204" pitchFamily="34" charset="0"/>
                <a:cs typeface="Arial" panose="020B0604020202020204" pitchFamily="34" charset="0"/>
              </a:rPr>
              <a:t>Compare and contrast languages        </a:t>
            </a:r>
            <a:r>
              <a:rPr lang="en-US" sz="1600" dirty="0">
                <a:solidFill>
                  <a:schemeClr val="accent1"/>
                </a:solidFill>
                <a:latin typeface="Arial" panose="020B0604020202020204" pitchFamily="34" charset="0"/>
                <a:cs typeface="Arial" panose="020B0604020202020204" pitchFamily="34" charset="0"/>
              </a:rPr>
              <a:t>(Cummins 2013)</a:t>
            </a:r>
          </a:p>
        </p:txBody>
      </p:sp>
    </p:spTree>
    <p:extLst>
      <p:ext uri="{BB962C8B-B14F-4D97-AF65-F5344CB8AC3E}">
        <p14:creationId xmlns:p14="http://schemas.microsoft.com/office/powerpoint/2010/main" val="31039414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ctr"/>
            <a:r>
              <a:rPr lang="en-US" sz="4900" dirty="0" err="1">
                <a:latin typeface="Arial" panose="020B0604020202020204" pitchFamily="34" charset="0"/>
                <a:cs typeface="Arial" panose="020B0604020202020204" pitchFamily="34" charset="0"/>
              </a:rPr>
              <a:t>Addysg</a:t>
            </a:r>
            <a:r>
              <a:rPr lang="en-US" sz="4900" dirty="0">
                <a:latin typeface="Arial" panose="020B0604020202020204" pitchFamily="34" charset="0"/>
                <a:cs typeface="Arial" panose="020B0604020202020204" pitchFamily="34" charset="0"/>
              </a:rPr>
              <a:t> </a:t>
            </a:r>
            <a:r>
              <a:rPr lang="en-US" sz="4900" dirty="0" err="1">
                <a:latin typeface="Arial" panose="020B0604020202020204" pitchFamily="34" charset="0"/>
                <a:cs typeface="Arial" panose="020B0604020202020204" pitchFamily="34" charset="0"/>
              </a:rPr>
              <a:t>ddwyieithog</a:t>
            </a:r>
            <a:br>
              <a:rPr lang="en-US" sz="4900" dirty="0">
                <a:solidFill>
                  <a:schemeClr val="accent1"/>
                </a:solidFill>
                <a:latin typeface="Arial" panose="020B0604020202020204" pitchFamily="34" charset="0"/>
                <a:cs typeface="Arial" panose="020B0604020202020204" pitchFamily="34" charset="0"/>
              </a:rPr>
            </a:br>
            <a:r>
              <a:rPr lang="en-US" sz="4900" dirty="0">
                <a:solidFill>
                  <a:schemeClr val="accent1"/>
                </a:solidFill>
                <a:latin typeface="Arial" panose="020B0604020202020204" pitchFamily="34" charset="0"/>
                <a:cs typeface="Arial" panose="020B0604020202020204" pitchFamily="34" charset="0"/>
              </a:rPr>
              <a:t>Bilingual education</a:t>
            </a:r>
            <a:br>
              <a:rPr lang="en-US" dirty="0">
                <a:solidFill>
                  <a:schemeClr val="accent2">
                    <a:lumMod val="60000"/>
                    <a:lumOff val="40000"/>
                  </a:schemeClr>
                </a:solidFill>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5" name="Content Placeholder 4"/>
          <p:cNvSpPr>
            <a:spLocks noGrp="1"/>
          </p:cNvSpPr>
          <p:nvPr>
            <p:ph sz="half" idx="1"/>
          </p:nvPr>
        </p:nvSpPr>
        <p:spPr>
          <a:xfrm>
            <a:off x="677333" y="2096813"/>
            <a:ext cx="3847369" cy="4272455"/>
          </a:xfrm>
          <a:prstGeom prst="rect">
            <a:avLst/>
          </a:prstGeom>
        </p:spPr>
        <p:txBody>
          <a:bodyPr>
            <a:noAutofit/>
          </a:bodyPr>
          <a:lstStyle/>
          <a:p>
            <a:r>
              <a:rPr lang="en-US" sz="2800" dirty="0">
                <a:solidFill>
                  <a:schemeClr val="tx1"/>
                </a:solidFill>
                <a:latin typeface="Arial" panose="020B0604020202020204" pitchFamily="34" charset="0"/>
                <a:cs typeface="Arial" panose="020B0604020202020204" pitchFamily="34" charset="0"/>
              </a:rPr>
              <a:t>Y </a:t>
            </a:r>
            <a:r>
              <a:rPr lang="en-US" sz="2800" dirty="0" err="1">
                <a:solidFill>
                  <a:schemeClr val="tx1"/>
                </a:solidFill>
                <a:latin typeface="Arial" panose="020B0604020202020204" pitchFamily="34" charset="0"/>
                <a:cs typeface="Arial" panose="020B0604020202020204" pitchFamily="34" charset="0"/>
              </a:rPr>
              <a:t>gymuned</a:t>
            </a:r>
            <a:r>
              <a:rPr lang="en-US" sz="2800" dirty="0">
                <a:solidFill>
                  <a:schemeClr val="tx1"/>
                </a:solidFill>
                <a:latin typeface="Arial" panose="020B0604020202020204" pitchFamily="34" charset="0"/>
                <a:cs typeface="Arial" panose="020B0604020202020204" pitchFamily="34" charset="0"/>
              </a:rPr>
              <a:t> </a:t>
            </a:r>
            <a:r>
              <a:rPr lang="en-US" sz="2800" dirty="0" err="1">
                <a:solidFill>
                  <a:schemeClr val="tx1"/>
                </a:solidFill>
                <a:latin typeface="Arial" panose="020B0604020202020204" pitchFamily="34" charset="0"/>
                <a:cs typeface="Arial" panose="020B0604020202020204" pitchFamily="34" charset="0"/>
              </a:rPr>
              <a:t>academaidd</a:t>
            </a:r>
            <a:endParaRPr lang="en-US" sz="2800" dirty="0">
              <a:solidFill>
                <a:schemeClr val="tx1"/>
              </a:solidFill>
              <a:latin typeface="Arial" panose="020B0604020202020204" pitchFamily="34" charset="0"/>
              <a:cs typeface="Arial" panose="020B0604020202020204" pitchFamily="34" charset="0"/>
            </a:endParaRPr>
          </a:p>
          <a:p>
            <a:r>
              <a:rPr lang="en-US" sz="2800" dirty="0">
                <a:solidFill>
                  <a:schemeClr val="tx1"/>
                </a:solidFill>
                <a:latin typeface="Arial" panose="020B0604020202020204" pitchFamily="34" charset="0"/>
                <a:cs typeface="Arial" panose="020B0604020202020204" pitchFamily="34" charset="0"/>
              </a:rPr>
              <a:t>Data </a:t>
            </a:r>
            <a:r>
              <a:rPr lang="en-US" sz="2800" dirty="0" err="1">
                <a:solidFill>
                  <a:schemeClr val="tx1"/>
                </a:solidFill>
                <a:latin typeface="Arial" panose="020B0604020202020204" pitchFamily="34" charset="0"/>
                <a:cs typeface="Arial" panose="020B0604020202020204" pitchFamily="34" charset="0"/>
              </a:rPr>
              <a:t>dros</a:t>
            </a:r>
            <a:r>
              <a:rPr lang="en-US" sz="2800" dirty="0">
                <a:solidFill>
                  <a:schemeClr val="tx1"/>
                </a:solidFill>
                <a:latin typeface="Arial" panose="020B0604020202020204" pitchFamily="34" charset="0"/>
                <a:cs typeface="Arial" panose="020B0604020202020204" pitchFamily="34" charset="0"/>
              </a:rPr>
              <a:t> </a:t>
            </a:r>
            <a:r>
              <a:rPr lang="en-US" sz="2800" dirty="0" err="1">
                <a:solidFill>
                  <a:schemeClr val="tx1"/>
                </a:solidFill>
                <a:latin typeface="Arial" panose="020B0604020202020204" pitchFamily="34" charset="0"/>
                <a:cs typeface="Arial" panose="020B0604020202020204" pitchFamily="34" charset="0"/>
              </a:rPr>
              <a:t>y</a:t>
            </a:r>
            <a:r>
              <a:rPr lang="en-US" sz="2800" dirty="0">
                <a:solidFill>
                  <a:schemeClr val="tx1"/>
                </a:solidFill>
                <a:latin typeface="Arial" panose="020B0604020202020204" pitchFamily="34" charset="0"/>
                <a:cs typeface="Arial" panose="020B0604020202020204" pitchFamily="34" charset="0"/>
              </a:rPr>
              <a:t> </a:t>
            </a:r>
            <a:r>
              <a:rPr lang="en-US" sz="2800" dirty="0" err="1">
                <a:solidFill>
                  <a:schemeClr val="tx1"/>
                </a:solidFill>
                <a:latin typeface="Arial" panose="020B0604020202020204" pitchFamily="34" charset="0"/>
                <a:cs typeface="Arial" panose="020B0604020202020204" pitchFamily="34" charset="0"/>
              </a:rPr>
              <a:t>byd</a:t>
            </a:r>
            <a:r>
              <a:rPr lang="en-US" sz="2800" dirty="0">
                <a:solidFill>
                  <a:schemeClr val="tx1"/>
                </a:solidFill>
                <a:latin typeface="Arial" panose="020B0604020202020204" pitchFamily="34" charset="0"/>
                <a:cs typeface="Arial" panose="020B0604020202020204" pitchFamily="34" charset="0"/>
              </a:rPr>
              <a:t> – plant </a:t>
            </a:r>
            <a:r>
              <a:rPr lang="en-US" sz="2800" dirty="0" err="1">
                <a:solidFill>
                  <a:schemeClr val="tx1"/>
                </a:solidFill>
                <a:latin typeface="Arial" panose="020B0604020202020204" pitchFamily="34" charset="0"/>
                <a:cs typeface="Arial" panose="020B0604020202020204" pitchFamily="34" charset="0"/>
              </a:rPr>
              <a:t>yn</a:t>
            </a:r>
            <a:r>
              <a:rPr lang="en-US" sz="2800" dirty="0">
                <a:solidFill>
                  <a:schemeClr val="tx1"/>
                </a:solidFill>
                <a:latin typeface="Arial" panose="020B0604020202020204" pitchFamily="34" charset="0"/>
                <a:cs typeface="Arial" panose="020B0604020202020204" pitchFamily="34" charset="0"/>
              </a:rPr>
              <a:t> </a:t>
            </a:r>
            <a:r>
              <a:rPr lang="en-US" sz="2800" dirty="0" err="1">
                <a:solidFill>
                  <a:schemeClr val="tx1"/>
                </a:solidFill>
                <a:latin typeface="Arial" panose="020B0604020202020204" pitchFamily="34" charset="0"/>
                <a:cs typeface="Arial" panose="020B0604020202020204" pitchFamily="34" charset="0"/>
              </a:rPr>
              <a:t>gwneud</a:t>
            </a:r>
            <a:r>
              <a:rPr lang="en-US" sz="2800" dirty="0">
                <a:solidFill>
                  <a:schemeClr val="tx1"/>
                </a:solidFill>
                <a:latin typeface="Arial" panose="020B0604020202020204" pitchFamily="34" charset="0"/>
                <a:cs typeface="Arial" panose="020B0604020202020204" pitchFamily="34" charset="0"/>
              </a:rPr>
              <a:t> </a:t>
            </a:r>
            <a:r>
              <a:rPr lang="en-US" sz="2800" dirty="0" err="1">
                <a:solidFill>
                  <a:schemeClr val="tx1"/>
                </a:solidFill>
                <a:latin typeface="Arial" panose="020B0604020202020204" pitchFamily="34" charset="0"/>
                <a:cs typeface="Arial" panose="020B0604020202020204" pitchFamily="34" charset="0"/>
              </a:rPr>
              <a:t>yn</a:t>
            </a:r>
            <a:r>
              <a:rPr lang="en-US" sz="2800" dirty="0">
                <a:solidFill>
                  <a:schemeClr val="tx1"/>
                </a:solidFill>
                <a:latin typeface="Arial" panose="020B0604020202020204" pitchFamily="34" charset="0"/>
                <a:cs typeface="Arial" panose="020B0604020202020204" pitchFamily="34" charset="0"/>
              </a:rPr>
              <a:t> well</a:t>
            </a:r>
          </a:p>
          <a:p>
            <a:r>
              <a:rPr lang="en-US" sz="2800" dirty="0" err="1">
                <a:solidFill>
                  <a:schemeClr val="tx1"/>
                </a:solidFill>
                <a:latin typeface="Arial" panose="020B0604020202020204" pitchFamily="34" charset="0"/>
                <a:cs typeface="Arial" panose="020B0604020202020204" pitchFamily="34" charset="0"/>
              </a:rPr>
              <a:t>Addysgeg</a:t>
            </a:r>
            <a:r>
              <a:rPr lang="en-US" sz="2800" dirty="0">
                <a:solidFill>
                  <a:schemeClr val="tx1"/>
                </a:solidFill>
                <a:latin typeface="Arial" panose="020B0604020202020204" pitchFamily="34" charset="0"/>
                <a:cs typeface="Arial" panose="020B0604020202020204" pitchFamily="34" charset="0"/>
              </a:rPr>
              <a:t> </a:t>
            </a:r>
            <a:r>
              <a:rPr lang="en-US" sz="2800" dirty="0" err="1">
                <a:solidFill>
                  <a:schemeClr val="tx1"/>
                </a:solidFill>
                <a:latin typeface="Arial" panose="020B0604020202020204" pitchFamily="34" charset="0"/>
                <a:cs typeface="Arial" panose="020B0604020202020204" pitchFamily="34" charset="0"/>
              </a:rPr>
              <a:t>i</a:t>
            </a:r>
            <a:r>
              <a:rPr lang="en-US" sz="2800" dirty="0">
                <a:solidFill>
                  <a:schemeClr val="tx1"/>
                </a:solidFill>
                <a:latin typeface="Arial" panose="020B0604020202020204" pitchFamily="34" charset="0"/>
                <a:cs typeface="Arial" panose="020B0604020202020204" pitchFamily="34" charset="0"/>
              </a:rPr>
              <a:t> </a:t>
            </a:r>
            <a:r>
              <a:rPr lang="en-US" sz="2800" dirty="0" err="1">
                <a:solidFill>
                  <a:schemeClr val="tx1"/>
                </a:solidFill>
                <a:latin typeface="Arial" panose="020B0604020202020204" pitchFamily="34" charset="0"/>
                <a:cs typeface="Arial" panose="020B0604020202020204" pitchFamily="34" charset="0"/>
              </a:rPr>
              <a:t>ymelwa</a:t>
            </a:r>
            <a:r>
              <a:rPr lang="en-US" sz="2800" dirty="0">
                <a:solidFill>
                  <a:schemeClr val="tx1"/>
                </a:solidFill>
                <a:latin typeface="Arial" panose="020B0604020202020204" pitchFamily="34" charset="0"/>
                <a:cs typeface="Arial" panose="020B0604020202020204" pitchFamily="34" charset="0"/>
              </a:rPr>
              <a:t> </a:t>
            </a:r>
            <a:r>
              <a:rPr lang="en-US" sz="2800" dirty="0" err="1">
                <a:solidFill>
                  <a:schemeClr val="tx1"/>
                </a:solidFill>
                <a:latin typeface="Arial" panose="020B0604020202020204" pitchFamily="34" charset="0"/>
                <a:cs typeface="Arial" panose="020B0604020202020204" pitchFamily="34" charset="0"/>
              </a:rPr>
              <a:t>ar</a:t>
            </a:r>
            <a:r>
              <a:rPr lang="en-US" sz="2800" dirty="0">
                <a:solidFill>
                  <a:schemeClr val="tx1"/>
                </a:solidFill>
                <a:latin typeface="Arial" panose="020B0604020202020204" pitchFamily="34" charset="0"/>
                <a:cs typeface="Arial" panose="020B0604020202020204" pitchFamily="34" charset="0"/>
              </a:rPr>
              <a:t> </a:t>
            </a:r>
            <a:r>
              <a:rPr lang="en-US" sz="2800" dirty="0" err="1">
                <a:solidFill>
                  <a:schemeClr val="tx1"/>
                </a:solidFill>
                <a:latin typeface="Arial" panose="020B0604020202020204" pitchFamily="34" charset="0"/>
                <a:cs typeface="Arial" panose="020B0604020202020204" pitchFamily="34" charset="0"/>
              </a:rPr>
              <a:t>hyn</a:t>
            </a:r>
            <a:endParaRPr lang="en-US" sz="2800" dirty="0">
              <a:solidFill>
                <a:schemeClr val="tx1"/>
              </a:solidFill>
              <a:latin typeface="Arial" panose="020B0604020202020204" pitchFamily="34" charset="0"/>
              <a:cs typeface="Arial" panose="020B0604020202020204" pitchFamily="34" charset="0"/>
            </a:endParaRPr>
          </a:p>
        </p:txBody>
      </p:sp>
      <p:sp>
        <p:nvSpPr>
          <p:cNvPr id="6" name="Content Placeholder 5"/>
          <p:cNvSpPr>
            <a:spLocks noGrp="1"/>
          </p:cNvSpPr>
          <p:nvPr>
            <p:ph sz="half" idx="2"/>
          </p:nvPr>
        </p:nvSpPr>
        <p:spPr>
          <a:xfrm>
            <a:off x="5155324" y="2096814"/>
            <a:ext cx="4004442" cy="4272454"/>
          </a:xfrm>
          <a:prstGeom prst="rect">
            <a:avLst/>
          </a:prstGeom>
        </p:spPr>
        <p:txBody>
          <a:bodyPr>
            <a:normAutofit/>
          </a:bodyPr>
          <a:lstStyle/>
          <a:p>
            <a:r>
              <a:rPr lang="en-US" sz="2800" dirty="0">
                <a:solidFill>
                  <a:schemeClr val="accent1"/>
                </a:solidFill>
                <a:latin typeface="Arial" panose="020B0604020202020204" pitchFamily="34" charset="0"/>
                <a:cs typeface="Arial" panose="020B0604020202020204" pitchFamily="34" charset="0"/>
              </a:rPr>
              <a:t>The academic community</a:t>
            </a:r>
          </a:p>
          <a:p>
            <a:r>
              <a:rPr lang="en-US" sz="2800" dirty="0">
                <a:solidFill>
                  <a:schemeClr val="accent1"/>
                </a:solidFill>
                <a:latin typeface="Arial" panose="020B0604020202020204" pitchFamily="34" charset="0"/>
                <a:cs typeface="Arial" panose="020B0604020202020204" pitchFamily="34" charset="0"/>
              </a:rPr>
              <a:t>Data from around the world – children who are taught bilingually do better</a:t>
            </a:r>
          </a:p>
          <a:p>
            <a:r>
              <a:rPr lang="en-US" sz="2800" dirty="0">
                <a:solidFill>
                  <a:schemeClr val="accent1"/>
                </a:solidFill>
                <a:latin typeface="Arial" panose="020B0604020202020204" pitchFamily="34" charset="0"/>
                <a:cs typeface="Arial" panose="020B0604020202020204" pitchFamily="34" charset="0"/>
              </a:rPr>
              <a:t>Pedagogy should exploit this</a:t>
            </a:r>
          </a:p>
          <a:p>
            <a:pPr marL="0" indent="0">
              <a:buNone/>
            </a:pPr>
            <a:endParaRPr lang="en-US" sz="2400" i="1" dirty="0">
              <a:solidFill>
                <a:schemeClr val="tx1"/>
              </a:solidFill>
            </a:endParaRPr>
          </a:p>
          <a:p>
            <a:endParaRPr lang="en-US" sz="2000" dirty="0"/>
          </a:p>
        </p:txBody>
      </p:sp>
    </p:spTree>
    <p:extLst>
      <p:ext uri="{BB962C8B-B14F-4D97-AF65-F5344CB8AC3E}">
        <p14:creationId xmlns:p14="http://schemas.microsoft.com/office/powerpoint/2010/main" val="4916586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338327"/>
            <a:ext cx="8229600" cy="1726779"/>
          </a:xfrm>
        </p:spPr>
        <p:txBody>
          <a:bodyPr>
            <a:noAutofit/>
          </a:bodyPr>
          <a:lstStyle/>
          <a:p>
            <a:pPr algn="ctr"/>
            <a:r>
              <a:rPr lang="en-US" sz="3200" dirty="0" err="1">
                <a:latin typeface="Arial" panose="020B0604020202020204" pitchFamily="34" charset="0"/>
                <a:cs typeface="Arial" panose="020B0604020202020204" pitchFamily="34" charset="0"/>
              </a:rPr>
              <a:t>Manteision</a:t>
            </a:r>
            <a:r>
              <a:rPr lang="en-US" sz="3200" dirty="0">
                <a:latin typeface="Arial" panose="020B0604020202020204" pitchFamily="34" charset="0"/>
                <a:cs typeface="Arial" panose="020B0604020202020204" pitchFamily="34" charset="0"/>
              </a:rPr>
              <a:t> </a:t>
            </a:r>
            <a:r>
              <a:rPr lang="en-US" sz="3200" dirty="0" err="1">
                <a:latin typeface="Arial" panose="020B0604020202020204" pitchFamily="34" charset="0"/>
                <a:cs typeface="Arial" panose="020B0604020202020204" pitchFamily="34" charset="0"/>
              </a:rPr>
              <a:t>Deallusol</a:t>
            </a:r>
            <a:r>
              <a:rPr lang="en-US" sz="3200" dirty="0">
                <a:latin typeface="Arial" panose="020B0604020202020204" pitchFamily="34" charset="0"/>
                <a:cs typeface="Arial" panose="020B0604020202020204" pitchFamily="34" charset="0"/>
              </a:rPr>
              <a:t> a </a:t>
            </a:r>
            <a:r>
              <a:rPr lang="en-US" sz="3200" dirty="0" err="1">
                <a:latin typeface="Arial" panose="020B0604020202020204" pitchFamily="34" charset="0"/>
                <a:cs typeface="Arial" panose="020B0604020202020204" pitchFamily="34" charset="0"/>
              </a:rPr>
              <a:t>Gwybyddol</a:t>
            </a:r>
            <a:r>
              <a:rPr lang="en-US" sz="3200" dirty="0">
                <a:latin typeface="Arial" panose="020B0604020202020204" pitchFamily="34" charset="0"/>
                <a:cs typeface="Arial" panose="020B0604020202020204" pitchFamily="34" charset="0"/>
              </a:rPr>
              <a:t> </a:t>
            </a:r>
            <a:r>
              <a:rPr lang="en-US" sz="3200" dirty="0" err="1">
                <a:latin typeface="Arial" panose="020B0604020202020204" pitchFamily="34" charset="0"/>
                <a:cs typeface="Arial" panose="020B0604020202020204" pitchFamily="34" charset="0"/>
              </a:rPr>
              <a:t>Addysg</a:t>
            </a:r>
            <a:r>
              <a:rPr lang="en-US" sz="3200" dirty="0">
                <a:latin typeface="Arial" panose="020B0604020202020204" pitchFamily="34" charset="0"/>
                <a:cs typeface="Arial" panose="020B0604020202020204" pitchFamily="34" charset="0"/>
              </a:rPr>
              <a:t> </a:t>
            </a:r>
            <a:r>
              <a:rPr lang="en-US" sz="3200" dirty="0" err="1">
                <a:latin typeface="Arial" panose="020B0604020202020204" pitchFamily="34" charset="0"/>
                <a:cs typeface="Arial" panose="020B0604020202020204" pitchFamily="34" charset="0"/>
              </a:rPr>
              <a:t>Ddwyieithog</a:t>
            </a:r>
            <a:br>
              <a:rPr lang="en-US" sz="3200" dirty="0">
                <a:solidFill>
                  <a:schemeClr val="accent2">
                    <a:lumMod val="60000"/>
                    <a:lumOff val="40000"/>
                  </a:schemeClr>
                </a:solidFill>
                <a:latin typeface="Arial" panose="020B0604020202020204" pitchFamily="34" charset="0"/>
                <a:cs typeface="Arial" panose="020B0604020202020204" pitchFamily="34" charset="0"/>
              </a:rPr>
            </a:br>
            <a:br>
              <a:rPr lang="en-US" sz="3200" dirty="0">
                <a:solidFill>
                  <a:schemeClr val="accent2">
                    <a:lumMod val="60000"/>
                    <a:lumOff val="40000"/>
                  </a:schemeClr>
                </a:solidFill>
                <a:latin typeface="Arial" panose="020B0604020202020204" pitchFamily="34" charset="0"/>
                <a:cs typeface="Arial" panose="020B0604020202020204" pitchFamily="34" charset="0"/>
              </a:rPr>
            </a:br>
            <a:r>
              <a:rPr lang="en-US" sz="3200" dirty="0">
                <a:solidFill>
                  <a:schemeClr val="accent1"/>
                </a:solidFill>
                <a:latin typeface="Arial" panose="020B0604020202020204" pitchFamily="34" charset="0"/>
                <a:cs typeface="Arial" panose="020B0604020202020204" pitchFamily="34" charset="0"/>
              </a:rPr>
              <a:t>The Intellectual and Cognitive Advantages of Bilingual Education</a:t>
            </a:r>
          </a:p>
        </p:txBody>
      </p:sp>
      <p:sp>
        <p:nvSpPr>
          <p:cNvPr id="3" name="Content Placeholder 2"/>
          <p:cNvSpPr>
            <a:spLocks noGrp="1"/>
          </p:cNvSpPr>
          <p:nvPr>
            <p:ph sz="half" idx="1"/>
          </p:nvPr>
        </p:nvSpPr>
        <p:spPr>
          <a:xfrm>
            <a:off x="599090" y="1981200"/>
            <a:ext cx="3846786" cy="4145280"/>
          </a:xfrm>
          <a:prstGeom prst="rect">
            <a:avLst/>
          </a:prstGeom>
        </p:spPr>
        <p:txBody>
          <a:bodyPr>
            <a:normAutofit/>
          </a:bodyPr>
          <a:lstStyle/>
          <a:p>
            <a:pPr>
              <a:buNone/>
            </a:pPr>
            <a:endParaRPr lang="en-US" sz="2400" dirty="0"/>
          </a:p>
          <a:p>
            <a:pPr>
              <a:buNone/>
            </a:pPr>
            <a:r>
              <a:rPr lang="en-US" sz="2400" dirty="0" err="1">
                <a:solidFill>
                  <a:schemeClr val="accent2">
                    <a:lumMod val="60000"/>
                    <a:lumOff val="40000"/>
                  </a:schemeClr>
                </a:solidFill>
              </a:rPr>
              <a:t>Gorolwg</a:t>
            </a:r>
            <a:endParaRPr lang="en-US" sz="2400" dirty="0">
              <a:solidFill>
                <a:schemeClr val="accent2">
                  <a:lumMod val="60000"/>
                  <a:lumOff val="40000"/>
                </a:schemeClr>
              </a:solidFill>
            </a:endParaRPr>
          </a:p>
          <a:p>
            <a:r>
              <a:rPr lang="en-US" sz="2400" dirty="0" err="1">
                <a:latin typeface="Arial" panose="020B0604020202020204" pitchFamily="34" charset="0"/>
                <a:cs typeface="Arial" panose="020B0604020202020204" pitchFamily="34" charset="0"/>
              </a:rPr>
              <a:t>Gwell</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rheolaeth</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weithredol</a:t>
            </a:r>
            <a:r>
              <a:rPr lang="en-US" sz="2400" dirty="0">
                <a:latin typeface="Arial" panose="020B0604020202020204" pitchFamily="34" charset="0"/>
                <a:cs typeface="Arial" panose="020B0604020202020204" pitchFamily="34" charset="0"/>
              </a:rPr>
              <a:t>’</a:t>
            </a:r>
          </a:p>
          <a:p>
            <a:r>
              <a:rPr lang="en-US" sz="2400" dirty="0" err="1">
                <a:latin typeface="Arial" panose="020B0604020202020204" pitchFamily="34" charset="0"/>
                <a:cs typeface="Arial" panose="020B0604020202020204" pitchFamily="34" charset="0"/>
              </a:rPr>
              <a:t>Ymwybyddiaeth</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o</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iaith</a:t>
            </a:r>
            <a:r>
              <a:rPr lang="en-US" sz="2400" dirty="0">
                <a:latin typeface="Arial" panose="020B0604020202020204" pitchFamily="34" charset="0"/>
                <a:cs typeface="Arial" panose="020B0604020202020204" pitchFamily="34" charset="0"/>
              </a:rPr>
              <a:t> a </a:t>
            </a:r>
            <a:r>
              <a:rPr lang="en-US" sz="2400" dirty="0" err="1">
                <a:latin typeface="Arial" panose="020B0604020202020204" pitchFamily="34" charset="0"/>
                <a:cs typeface="Arial" panose="020B0604020202020204" pitchFamily="34" charset="0"/>
              </a:rPr>
              <a:t>sut</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mae</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e’n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gweithio</a:t>
            </a:r>
            <a:endParaRPr lang="en-US" sz="2400" dirty="0">
              <a:latin typeface="Arial" panose="020B0604020202020204" pitchFamily="34" charset="0"/>
              <a:cs typeface="Arial" panose="020B0604020202020204" pitchFamily="34" charset="0"/>
            </a:endParaRPr>
          </a:p>
          <a:p>
            <a:r>
              <a:rPr lang="en-US" sz="2400" dirty="0" err="1">
                <a:latin typeface="Arial" panose="020B0604020202020204" pitchFamily="34" charset="0"/>
                <a:cs typeface="Arial" panose="020B0604020202020204" pitchFamily="34" charset="0"/>
              </a:rPr>
              <a:t>Dysgu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cyflymach</a:t>
            </a:r>
            <a:r>
              <a:rPr lang="en-US" sz="2400" dirty="0">
                <a:latin typeface="Arial" panose="020B0604020202020204" pitchFamily="34" charset="0"/>
                <a:cs typeface="Arial" panose="020B0604020202020204" pitchFamily="34" charset="0"/>
              </a:rPr>
              <a:t> a </a:t>
            </a:r>
            <a:r>
              <a:rPr lang="en-US" sz="2400" dirty="0" err="1">
                <a:latin typeface="Arial" panose="020B0604020202020204" pitchFamily="34" charset="0"/>
                <a:cs typeface="Arial" panose="020B0604020202020204" pitchFamily="34" charset="0"/>
              </a:rPr>
              <a:t>mwy</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effeithiol</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o</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ieithoedd</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newydd</a:t>
            </a:r>
            <a:endParaRPr lang="en-US" sz="24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5202621" y="2065107"/>
            <a:ext cx="4430110" cy="4454566"/>
          </a:xfrm>
          <a:prstGeom prst="rect">
            <a:avLst/>
          </a:prstGeom>
        </p:spPr>
        <p:txBody>
          <a:bodyPr>
            <a:noAutofit/>
          </a:bodyPr>
          <a:lstStyle/>
          <a:p>
            <a:pPr>
              <a:buNone/>
            </a:pPr>
            <a:endParaRPr lang="en-US" sz="2400" i="1" dirty="0"/>
          </a:p>
          <a:p>
            <a:pPr>
              <a:buNone/>
            </a:pPr>
            <a:r>
              <a:rPr lang="en-US" sz="2400" dirty="0">
                <a:solidFill>
                  <a:schemeClr val="accent1"/>
                </a:solidFill>
                <a:latin typeface="Arial" panose="020B0604020202020204" pitchFamily="34" charset="0"/>
                <a:cs typeface="Arial" panose="020B0604020202020204" pitchFamily="34" charset="0"/>
              </a:rPr>
              <a:t>Overview</a:t>
            </a:r>
          </a:p>
          <a:p>
            <a:r>
              <a:rPr lang="en-US" sz="2400" dirty="0">
                <a:solidFill>
                  <a:schemeClr val="accent1"/>
                </a:solidFill>
                <a:latin typeface="Arial" panose="020B0604020202020204" pitchFamily="34" charset="0"/>
                <a:cs typeface="Arial" panose="020B0604020202020204" pitchFamily="34" charset="0"/>
              </a:rPr>
              <a:t>Greater ’executive control’</a:t>
            </a:r>
          </a:p>
          <a:p>
            <a:r>
              <a:rPr lang="en-US" sz="2400" dirty="0">
                <a:solidFill>
                  <a:schemeClr val="accent1"/>
                </a:solidFill>
                <a:latin typeface="Arial" panose="020B0604020202020204" pitchFamily="34" charset="0"/>
                <a:cs typeface="Arial" panose="020B0604020202020204" pitchFamily="34" charset="0"/>
              </a:rPr>
              <a:t>Awareness of language and how it works</a:t>
            </a:r>
          </a:p>
          <a:p>
            <a:r>
              <a:rPr lang="en-US" sz="2400" dirty="0">
                <a:solidFill>
                  <a:schemeClr val="accent1"/>
                </a:solidFill>
                <a:latin typeface="Arial" panose="020B0604020202020204" pitchFamily="34" charset="0"/>
                <a:cs typeface="Arial" panose="020B0604020202020204" pitchFamily="34" charset="0"/>
              </a:rPr>
              <a:t>Faster and more effective learning of additional languages</a:t>
            </a:r>
          </a:p>
          <a:p>
            <a:r>
              <a:rPr lang="en-US" sz="2400" dirty="0">
                <a:solidFill>
                  <a:schemeClr val="accent1"/>
                </a:solidFill>
                <a:latin typeface="Arial" panose="020B0604020202020204" pitchFamily="34" charset="0"/>
                <a:cs typeface="Arial" panose="020B0604020202020204" pitchFamily="34" charset="0"/>
              </a:rPr>
              <a:t>( Cummins, 2013)</a:t>
            </a:r>
          </a:p>
        </p:txBody>
      </p:sp>
    </p:spTree>
    <p:extLst>
      <p:ext uri="{BB962C8B-B14F-4D97-AF65-F5344CB8AC3E}">
        <p14:creationId xmlns:p14="http://schemas.microsoft.com/office/powerpoint/2010/main" val="6951232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AB4FF-1325-3A78-C441-96038C719049}"/>
              </a:ext>
            </a:extLst>
          </p:cNvPr>
          <p:cNvSpPr>
            <a:spLocks noGrp="1"/>
          </p:cNvSpPr>
          <p:nvPr>
            <p:ph type="title"/>
          </p:nvPr>
        </p:nvSpPr>
        <p:spPr/>
        <p:txBody>
          <a:bodyPr/>
          <a:lstStyle/>
          <a:p>
            <a:r>
              <a:rPr lang="en-GB" dirty="0"/>
              <a:t>                       </a:t>
            </a:r>
            <a:r>
              <a:rPr lang="en-GB" dirty="0">
                <a:solidFill>
                  <a:schemeClr val="accent1"/>
                </a:solidFill>
              </a:rPr>
              <a:t>Cymraeg 2050</a:t>
            </a:r>
          </a:p>
        </p:txBody>
      </p:sp>
      <p:sp>
        <p:nvSpPr>
          <p:cNvPr id="4" name="Content Placeholder 3">
            <a:extLst>
              <a:ext uri="{FF2B5EF4-FFF2-40B4-BE49-F238E27FC236}">
                <a16:creationId xmlns:a16="http://schemas.microsoft.com/office/drawing/2014/main" id="{6A0358EB-37DE-0456-75F6-21CA30EA080F}"/>
              </a:ext>
            </a:extLst>
          </p:cNvPr>
          <p:cNvSpPr>
            <a:spLocks noGrp="1"/>
          </p:cNvSpPr>
          <p:nvPr>
            <p:ph idx="1"/>
          </p:nvPr>
        </p:nvSpPr>
        <p:spPr/>
        <p:txBody>
          <a:bodyPr>
            <a:normAutofit fontScale="92500" lnSpcReduction="10000"/>
          </a:bodyPr>
          <a:lstStyle/>
          <a:p>
            <a:pPr marL="0" indent="0">
              <a:buNone/>
            </a:pPr>
            <a:r>
              <a:rPr lang="en-GB" dirty="0">
                <a:solidFill>
                  <a:schemeClr val="accent1"/>
                </a:solidFill>
              </a:rPr>
              <a:t>A Million Welsh Speakers</a:t>
            </a:r>
          </a:p>
          <a:p>
            <a:pPr lvl="0"/>
            <a:r>
              <a:rPr lang="en-GB" dirty="0">
                <a:solidFill>
                  <a:schemeClr val="accent1"/>
                </a:solidFill>
              </a:rPr>
              <a:t>Welsh Government’s long-term strategy to: </a:t>
            </a:r>
          </a:p>
          <a:p>
            <a:pPr lvl="1"/>
            <a:r>
              <a:rPr lang="en-GB" dirty="0">
                <a:solidFill>
                  <a:schemeClr val="accent1"/>
                </a:solidFill>
              </a:rPr>
              <a:t>Reach </a:t>
            </a:r>
            <a:r>
              <a:rPr lang="en-GB" b="1" dirty="0">
                <a:solidFill>
                  <a:schemeClr val="accent1"/>
                </a:solidFill>
              </a:rPr>
              <a:t>1 million Welsh speakers by 2050</a:t>
            </a:r>
            <a:r>
              <a:rPr lang="en-GB" dirty="0">
                <a:solidFill>
                  <a:schemeClr val="accent1"/>
                </a:solidFill>
              </a:rPr>
              <a:t>.</a:t>
            </a:r>
          </a:p>
          <a:p>
            <a:pPr lvl="1"/>
            <a:r>
              <a:rPr lang="en-GB" dirty="0">
                <a:solidFill>
                  <a:schemeClr val="accent1"/>
                </a:solidFill>
              </a:rPr>
              <a:t>Double daily Welsh language use to </a:t>
            </a:r>
            <a:r>
              <a:rPr lang="en-GB" b="1" dirty="0">
                <a:solidFill>
                  <a:schemeClr val="accent1"/>
                </a:solidFill>
              </a:rPr>
              <a:t>20%</a:t>
            </a:r>
            <a:r>
              <a:rPr lang="en-GB" dirty="0">
                <a:solidFill>
                  <a:schemeClr val="accent1"/>
                </a:solidFill>
              </a:rPr>
              <a:t> of the population.</a:t>
            </a:r>
          </a:p>
          <a:p>
            <a:pPr lvl="0"/>
            <a:r>
              <a:rPr lang="en-GB" dirty="0">
                <a:solidFill>
                  <a:schemeClr val="accent1"/>
                </a:solidFill>
              </a:rPr>
              <a:t>Focus areas: </a:t>
            </a:r>
          </a:p>
          <a:p>
            <a:pPr lvl="1"/>
            <a:r>
              <a:rPr lang="en-GB" b="1" dirty="0">
                <a:solidFill>
                  <a:schemeClr val="accent1"/>
                </a:solidFill>
              </a:rPr>
              <a:t>Welsh-medium education</a:t>
            </a:r>
            <a:endParaRPr lang="en-GB" dirty="0">
              <a:solidFill>
                <a:schemeClr val="accent1"/>
              </a:solidFill>
            </a:endParaRPr>
          </a:p>
          <a:p>
            <a:pPr lvl="1"/>
            <a:r>
              <a:rPr lang="en-GB" b="1" dirty="0">
                <a:solidFill>
                  <a:schemeClr val="accent1"/>
                </a:solidFill>
              </a:rPr>
              <a:t>Community use</a:t>
            </a:r>
            <a:endParaRPr lang="en-GB" dirty="0">
              <a:solidFill>
                <a:schemeClr val="accent1"/>
              </a:solidFill>
            </a:endParaRPr>
          </a:p>
          <a:p>
            <a:pPr lvl="1"/>
            <a:r>
              <a:rPr lang="en-GB" b="1" dirty="0">
                <a:solidFill>
                  <a:schemeClr val="accent1"/>
                </a:solidFill>
              </a:rPr>
              <a:t>Language technology</a:t>
            </a:r>
            <a:endParaRPr lang="en-GB" dirty="0">
              <a:solidFill>
                <a:schemeClr val="accent1"/>
              </a:solidFill>
            </a:endParaRPr>
          </a:p>
          <a:p>
            <a:pPr lvl="1"/>
            <a:r>
              <a:rPr lang="en-GB" b="1" dirty="0">
                <a:solidFill>
                  <a:schemeClr val="accent1"/>
                </a:solidFill>
              </a:rPr>
              <a:t>Workforce development</a:t>
            </a:r>
            <a:r>
              <a:rPr lang="en-GB" dirty="0">
                <a:solidFill>
                  <a:schemeClr val="accent1"/>
                </a:solidFill>
              </a:rPr>
              <a:t>. </a:t>
            </a:r>
            <a:r>
              <a:rPr lang="en-GB" u="sng" dirty="0">
                <a:solidFill>
                  <a:srgbClr val="0563C1"/>
                </a:solidFill>
                <a:hlinkClick r:id="rId2">
                  <a:extLst>
                    <a:ext uri="{A12FA001-AC4F-418D-AE19-62706E023703}">
                      <ahyp:hlinkClr xmlns:ahyp="http://schemas.microsoft.com/office/drawing/2018/hyperlinkcolor" val="tx"/>
                    </a:ext>
                  </a:extLst>
                </a:hlinkClick>
              </a:rPr>
              <a:t>[</a:t>
            </a:r>
            <a:r>
              <a:rPr lang="en-GB" u="sng" dirty="0" err="1">
                <a:solidFill>
                  <a:srgbClr val="0563C1"/>
                </a:solidFill>
                <a:hlinkClick r:id="rId2">
                  <a:extLst>
                    <a:ext uri="{A12FA001-AC4F-418D-AE19-62706E023703}">
                      <ahyp:hlinkClr xmlns:ahyp="http://schemas.microsoft.com/office/drawing/2018/hyperlinkcolor" val="tx"/>
                    </a:ext>
                  </a:extLst>
                </a:hlinkClick>
              </a:rPr>
              <a:t>gov.wales</a:t>
            </a:r>
            <a:r>
              <a:rPr lang="en-GB" u="sng" dirty="0">
                <a:solidFill>
                  <a:schemeClr val="accent1"/>
                </a:solidFill>
                <a:hlinkClick r:id="rId2">
                  <a:extLst>
                    <a:ext uri="{A12FA001-AC4F-418D-AE19-62706E023703}">
                      <ahyp:hlinkClr xmlns:ahyp="http://schemas.microsoft.com/office/drawing/2018/hyperlinkcolor" val="tx"/>
                    </a:ext>
                  </a:extLst>
                </a:hlinkClick>
              </a:rPr>
              <a:t>]</a:t>
            </a:r>
            <a:endParaRPr lang="en-GB" dirty="0">
              <a:solidFill>
                <a:schemeClr val="accent1"/>
              </a:solidFill>
            </a:endParaRPr>
          </a:p>
          <a:p>
            <a:pPr marL="0" indent="0">
              <a:buNone/>
            </a:pPr>
            <a:endParaRPr lang="en-GB" dirty="0"/>
          </a:p>
        </p:txBody>
      </p:sp>
    </p:spTree>
    <p:extLst>
      <p:ext uri="{BB962C8B-B14F-4D97-AF65-F5344CB8AC3E}">
        <p14:creationId xmlns:p14="http://schemas.microsoft.com/office/powerpoint/2010/main" val="29088256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vert="horz" lIns="91440" tIns="32146" rIns="91440" bIns="45720" rtlCol="0" anchor="t">
            <a:normAutofit fontScale="90000"/>
          </a:bodyPr>
          <a:lstStyle/>
          <a:p>
            <a:pPr algn="ctr"/>
            <a:r>
              <a:rPr lang="en-US" altLang="cy-GB" dirty="0" err="1">
                <a:latin typeface="Arial" panose="020B0604020202020204" pitchFamily="34" charset="0"/>
                <a:cs typeface="Arial" panose="020B0604020202020204" pitchFamily="34" charset="0"/>
              </a:rPr>
              <a:t>Ysgolion</a:t>
            </a:r>
            <a:r>
              <a:rPr lang="en-US" altLang="cy-GB" dirty="0">
                <a:latin typeface="Arial" panose="020B0604020202020204" pitchFamily="34" charset="0"/>
                <a:cs typeface="Arial" panose="020B0604020202020204" pitchFamily="34" charset="0"/>
              </a:rPr>
              <a:t> </a:t>
            </a:r>
            <a:r>
              <a:rPr lang="en-US" altLang="cy-GB" dirty="0" err="1">
                <a:latin typeface="Arial" panose="020B0604020202020204" pitchFamily="34" charset="0"/>
                <a:cs typeface="Arial" panose="020B0604020202020204" pitchFamily="34" charset="0"/>
              </a:rPr>
              <a:t>cyfrwng</a:t>
            </a:r>
            <a:r>
              <a:rPr lang="en-US" altLang="cy-GB" dirty="0">
                <a:latin typeface="Arial" panose="020B0604020202020204" pitchFamily="34" charset="0"/>
                <a:cs typeface="Arial" panose="020B0604020202020204" pitchFamily="34" charset="0"/>
              </a:rPr>
              <a:t> </a:t>
            </a:r>
            <a:r>
              <a:rPr lang="en-US" altLang="cy-GB" dirty="0" err="1">
                <a:latin typeface="Arial" panose="020B0604020202020204" pitchFamily="34" charset="0"/>
                <a:cs typeface="Arial" panose="020B0604020202020204" pitchFamily="34" charset="0"/>
              </a:rPr>
              <a:t>Cymraeg</a:t>
            </a:r>
            <a:br>
              <a:rPr lang="en-US" altLang="cy-GB" dirty="0">
                <a:solidFill>
                  <a:schemeClr val="accent1"/>
                </a:solidFill>
                <a:latin typeface="Arial" panose="020B0604020202020204" pitchFamily="34" charset="0"/>
                <a:cs typeface="Arial" panose="020B0604020202020204" pitchFamily="34" charset="0"/>
              </a:rPr>
            </a:br>
            <a:r>
              <a:rPr lang="en-US" altLang="cy-GB" dirty="0">
                <a:solidFill>
                  <a:schemeClr val="accent1"/>
                </a:solidFill>
                <a:latin typeface="Arial" panose="020B0604020202020204" pitchFamily="34" charset="0"/>
                <a:cs typeface="Arial" panose="020B0604020202020204" pitchFamily="34" charset="0"/>
              </a:rPr>
              <a:t>Welsh medium schools</a:t>
            </a:r>
            <a:br>
              <a:rPr lang="en-US" altLang="cy-GB" sz="4000" dirty="0">
                <a:solidFill>
                  <a:schemeClr val="accent2">
                    <a:lumMod val="60000"/>
                    <a:lumOff val="40000"/>
                  </a:schemeClr>
                </a:solidFill>
                <a:latin typeface="Arial" panose="020B0604020202020204" pitchFamily="34" charset="0"/>
                <a:cs typeface="Arial" panose="020B0604020202020204" pitchFamily="34" charset="0"/>
              </a:rPr>
            </a:br>
            <a:endParaRPr lang="en-US" altLang="cy-GB" sz="4000"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AC1FE1D6-4F35-1CD8-7B4B-6DE615872388}"/>
              </a:ext>
            </a:extLst>
          </p:cNvPr>
          <p:cNvSpPr>
            <a:spLocks noGrp="1"/>
          </p:cNvSpPr>
          <p:nvPr>
            <p:ph sz="half" idx="1"/>
          </p:nvPr>
        </p:nvSpPr>
        <p:spPr/>
        <p:txBody>
          <a:bodyPr>
            <a:normAutofit fontScale="25000" lnSpcReduction="20000"/>
          </a:bodyPr>
          <a:lstStyle/>
          <a:p>
            <a:endParaRPr lang="cy-GB" sz="48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r>
              <a:rPr lang="cy-GB" sz="7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Mae’r buddsoddiad cyfalaf yn rhan o ymrwymiad Llywodraeth Cymru i gyrraedd 1 miliwn o siaradwyr Cymraeg erbyn 2050.</a:t>
            </a:r>
          </a:p>
          <a:p>
            <a:r>
              <a:rPr lang="cy-GB" sz="7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Cefnogi pob dysgwr i ddod yn siaradwr Cymraeg erbyn iddynt adael yr ysgol.</a:t>
            </a:r>
          </a:p>
          <a:p>
            <a:pPr>
              <a:lnSpc>
                <a:spcPct val="107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7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Cefnogi trochi cynnar mewn sgiliau Cymraeg drwy wella’r pontio o ofal plant i’r cynradd, yn ogystal â helpu dysgwyr mewn ysgolion cyfrwng Saesneg a dwyieithog i wella eu sgiliau a’u hyder yn y Gymraeg</a:t>
            </a:r>
            <a:endParaRPr lang="en-GB" sz="72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72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72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7200" dirty="0">
              <a:effectLst/>
              <a:latin typeface="Arial" panose="020B0604020202020204" pitchFamily="34" charset="0"/>
              <a:ea typeface="Calibri" panose="020F0502020204030204" pitchFamily="34" charset="0"/>
              <a:cs typeface="Arial" panose="020B0604020202020204" pitchFamily="34" charset="0"/>
            </a:endParaRPr>
          </a:p>
          <a:p>
            <a:endParaRPr lang="en-GB" sz="4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endParaRPr lang="en-GB" sz="48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
        <p:nvSpPr>
          <p:cNvPr id="2" name="Content Placeholder 1"/>
          <p:cNvSpPr>
            <a:spLocks noGrp="1"/>
          </p:cNvSpPr>
          <p:nvPr>
            <p:ph sz="half" idx="2"/>
          </p:nvPr>
        </p:nvSpPr>
        <p:spPr/>
        <p:txBody>
          <a:bodyPr>
            <a:normAutofit fontScale="25000" lnSpcReduction="20000"/>
          </a:bodyPr>
          <a:lstStyle/>
          <a:p>
            <a:pPr>
              <a:lnSpc>
                <a:spcPct val="120000"/>
              </a:lnSpc>
              <a:defRPr/>
            </a:pPr>
            <a:endParaRPr lang="en-US" sz="1200" dirty="0">
              <a:solidFill>
                <a:schemeClr val="tx1"/>
              </a:solidFill>
              <a:latin typeface="Arial" panose="020B0604020202020204" pitchFamily="34" charset="0"/>
              <a:cs typeface="Arial" panose="020B0604020202020204" pitchFamily="34" charset="0"/>
            </a:endParaRPr>
          </a:p>
          <a:p>
            <a:pPr>
              <a:defRPr/>
            </a:pPr>
            <a:r>
              <a:rPr lang="en-GB" sz="6400" i="0" dirty="0">
                <a:solidFill>
                  <a:schemeClr val="accent1"/>
                </a:solidFill>
                <a:effectLst/>
                <a:latin typeface="Arial" panose="020B0604020202020204" pitchFamily="34" charset="0"/>
                <a:cs typeface="Arial" panose="020B0604020202020204" pitchFamily="34" charset="0"/>
              </a:rPr>
              <a:t>The capital investment is part of the Welsh Government’s </a:t>
            </a:r>
            <a:r>
              <a:rPr lang="en-GB" sz="6400" i="0">
                <a:solidFill>
                  <a:schemeClr val="accent1"/>
                </a:solidFill>
                <a:effectLst/>
                <a:latin typeface="Arial" panose="020B0604020202020204" pitchFamily="34" charset="0"/>
                <a:cs typeface="Arial" panose="020B0604020202020204" pitchFamily="34" charset="0"/>
              </a:rPr>
              <a:t>initiative Wales 2050 </a:t>
            </a:r>
            <a:r>
              <a:rPr lang="en-GB" sz="6400" dirty="0">
                <a:solidFill>
                  <a:schemeClr val="accent1"/>
                </a:solidFill>
                <a:latin typeface="Arial" panose="020B0604020202020204" pitchFamily="34" charset="0"/>
                <a:cs typeface="Arial" panose="020B0604020202020204" pitchFamily="34" charset="0"/>
              </a:rPr>
              <a:t>aim</a:t>
            </a:r>
            <a:r>
              <a:rPr lang="en-GB" sz="6400" i="0" dirty="0">
                <a:solidFill>
                  <a:schemeClr val="accent1"/>
                </a:solidFill>
                <a:effectLst/>
                <a:latin typeface="Arial" panose="020B0604020202020204" pitchFamily="34" charset="0"/>
                <a:cs typeface="Arial" panose="020B0604020202020204" pitchFamily="34" charset="0"/>
              </a:rPr>
              <a:t> to reach 1 million Welsh speakers by 2050. – </a:t>
            </a:r>
            <a:r>
              <a:rPr lang="en-GB" sz="6400" i="0" dirty="0" err="1">
                <a:solidFill>
                  <a:schemeClr val="accent1"/>
                </a:solidFill>
                <a:effectLst/>
                <a:latin typeface="Arial" panose="020B0604020202020204" pitchFamily="34" charset="0"/>
                <a:cs typeface="Arial" panose="020B0604020202020204" pitchFamily="34" charset="0"/>
              </a:rPr>
              <a:t>Siarter</a:t>
            </a:r>
            <a:r>
              <a:rPr lang="en-GB" sz="6400" i="0" dirty="0">
                <a:solidFill>
                  <a:schemeClr val="accent1"/>
                </a:solidFill>
                <a:effectLst/>
                <a:latin typeface="Arial" panose="020B0604020202020204" pitchFamily="34" charset="0"/>
                <a:cs typeface="Arial" panose="020B0604020202020204" pitchFamily="34" charset="0"/>
              </a:rPr>
              <a:t> Iaith Framework</a:t>
            </a:r>
          </a:p>
          <a:p>
            <a:pPr>
              <a:defRPr/>
            </a:pPr>
            <a:r>
              <a:rPr lang="en-GB" sz="6400" dirty="0">
                <a:solidFill>
                  <a:schemeClr val="accent1"/>
                </a:solidFill>
                <a:latin typeface="Arial" panose="020B0604020202020204" pitchFamily="34" charset="0"/>
                <a:cs typeface="Arial" panose="020B0604020202020204" pitchFamily="34" charset="0"/>
              </a:rPr>
              <a:t>To achieve the aim, changes needed to the curriculum ensuring that all learners in Wales are able to develop their Welsh language skills for social and work use in the future.</a:t>
            </a:r>
            <a:endParaRPr lang="en-US" sz="6400" dirty="0">
              <a:solidFill>
                <a:schemeClr val="accent1"/>
              </a:solidFill>
              <a:latin typeface="Arial" panose="020B0604020202020204" pitchFamily="34" charset="0"/>
              <a:cs typeface="Arial" panose="020B0604020202020204" pitchFamily="34" charset="0"/>
            </a:endParaRPr>
          </a:p>
          <a:p>
            <a:pPr>
              <a:lnSpc>
                <a:spcPct val="120000"/>
              </a:lnSpc>
              <a:defRPr/>
            </a:pPr>
            <a:r>
              <a:rPr lang="en-GB" sz="6400" dirty="0">
                <a:solidFill>
                  <a:schemeClr val="accent1"/>
                </a:solidFill>
                <a:latin typeface="Arial" panose="020B0604020202020204" pitchFamily="34" charset="0"/>
                <a:cs typeface="Arial" panose="020B0604020202020204" pitchFamily="34" charset="0"/>
              </a:rPr>
              <a:t>S</a:t>
            </a:r>
            <a:r>
              <a:rPr lang="en-GB" sz="6400" i="0" dirty="0">
                <a:solidFill>
                  <a:schemeClr val="accent1"/>
                </a:solidFill>
                <a:effectLst/>
                <a:latin typeface="Arial" panose="020B0604020202020204" pitchFamily="34" charset="0"/>
                <a:cs typeface="Arial" panose="020B0604020202020204" pitchFamily="34" charset="0"/>
              </a:rPr>
              <a:t>upporting all learners to become Welsh speakers by the time they leave school. </a:t>
            </a:r>
          </a:p>
          <a:p>
            <a:pPr>
              <a:lnSpc>
                <a:spcPct val="120000"/>
              </a:lnSpc>
              <a:defRPr/>
            </a:pPr>
            <a:r>
              <a:rPr lang="en-GB" sz="6400" dirty="0">
                <a:solidFill>
                  <a:schemeClr val="accent1"/>
                </a:solidFill>
                <a:latin typeface="Arial" panose="020B0604020202020204" pitchFamily="34" charset="0"/>
                <a:cs typeface="Arial" panose="020B0604020202020204" pitchFamily="34" charset="0"/>
              </a:rPr>
              <a:t>S</a:t>
            </a:r>
            <a:r>
              <a:rPr lang="en-GB" sz="6400" i="0" dirty="0">
                <a:solidFill>
                  <a:schemeClr val="accent1"/>
                </a:solidFill>
                <a:effectLst/>
                <a:latin typeface="Arial" panose="020B0604020202020204" pitchFamily="34" charset="0"/>
                <a:cs typeface="Arial" panose="020B0604020202020204" pitchFamily="34" charset="0"/>
              </a:rPr>
              <a:t>upport the early immersion of Welsh language skills by improving transition from childcare to primary, as well as helping learners in English-medium and bilingual schools improve their skills and confidence in Welsh</a:t>
            </a:r>
          </a:p>
          <a:p>
            <a:endParaRPr lang="cy-GB" sz="6400" dirty="0">
              <a:latin typeface="Arial" panose="020B0604020202020204" pitchFamily="34" charset="0"/>
              <a:cs typeface="Arial" panose="020B0604020202020204" pitchFamily="34" charset="0"/>
            </a:endParaRPr>
          </a:p>
          <a:p>
            <a:pPr marL="0" indent="0">
              <a:buNone/>
            </a:pPr>
            <a:endParaRPr lang="cy-GB" sz="4800" dirty="0"/>
          </a:p>
        </p:txBody>
      </p:sp>
      <p:sp>
        <p:nvSpPr>
          <p:cNvPr id="7" name="Rectangle 2">
            <a:extLst>
              <a:ext uri="{FF2B5EF4-FFF2-40B4-BE49-F238E27FC236}">
                <a16:creationId xmlns:a16="http://schemas.microsoft.com/office/drawing/2014/main" id="{66D762D4-D77B-DEB9-F0AF-F2AF80E2A50B}"/>
              </a:ext>
            </a:extLst>
          </p:cNvPr>
          <p:cNvSpPr>
            <a:spLocks noChangeArrowheads="1"/>
          </p:cNvSpPr>
          <p:nvPr/>
        </p:nvSpPr>
        <p:spPr bwMode="auto">
          <a:xfrm>
            <a:off x="0" y="107728"/>
            <a:ext cx="65" cy="24174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7457" rIns="0" bIns="-17457"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1732680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5DC49AA-D34F-68FF-9AD8-511AD9D83F15}"/>
              </a:ext>
            </a:extLst>
          </p:cNvPr>
          <p:cNvSpPr>
            <a:spLocks noGrp="1"/>
          </p:cNvSpPr>
          <p:nvPr>
            <p:ph type="title"/>
          </p:nvPr>
        </p:nvSpPr>
        <p:spPr>
          <a:xfrm>
            <a:off x="358219" y="-82193"/>
            <a:ext cx="11481847" cy="1489753"/>
          </a:xfrm>
        </p:spPr>
        <p:txBody>
          <a:bodyPr>
            <a:normAutofit fontScale="90000"/>
          </a:bodyPr>
          <a:lstStyle/>
          <a:p>
            <a:br>
              <a:rPr lang="en-GB" b="1" dirty="0"/>
            </a:br>
            <a:br>
              <a:rPr lang="en-GB" b="1" dirty="0"/>
            </a:br>
            <a:br>
              <a:rPr lang="en-GB" b="1" dirty="0"/>
            </a:br>
            <a:br>
              <a:rPr lang="en-GB" b="1" dirty="0"/>
            </a:br>
            <a:br>
              <a:rPr lang="en-GB" b="1" dirty="0"/>
            </a:br>
            <a:br>
              <a:rPr lang="en-GB" b="1" dirty="0"/>
            </a:br>
            <a:br>
              <a:rPr lang="en-GB" b="1" dirty="0"/>
            </a:br>
            <a:br>
              <a:rPr lang="en-GB" b="1" dirty="0"/>
            </a:br>
            <a:br>
              <a:rPr lang="en-GB" b="1" dirty="0"/>
            </a:br>
            <a:br>
              <a:rPr lang="en-GB" b="1" dirty="0"/>
            </a:br>
            <a:r>
              <a:rPr lang="en-GB" b="1" dirty="0" err="1"/>
              <a:t>Siarter</a:t>
            </a:r>
            <a:r>
              <a:rPr lang="en-GB" b="1" dirty="0"/>
              <a:t> Iaith Framework</a:t>
            </a:r>
            <a:br>
              <a:rPr lang="en-GB" b="1" dirty="0"/>
            </a:br>
            <a:r>
              <a:rPr lang="en-GB" b="1" dirty="0">
                <a:solidFill>
                  <a:schemeClr val="accent1"/>
                </a:solidFill>
              </a:rPr>
              <a:t>The Welsh Language Charter</a:t>
            </a:r>
            <a:br>
              <a:rPr lang="en-GB" b="1" dirty="0">
                <a:solidFill>
                  <a:schemeClr val="accent1"/>
                </a:solidFill>
              </a:rPr>
            </a:br>
            <a:br>
              <a:rPr lang="en-GB" b="1" dirty="0">
                <a:solidFill>
                  <a:schemeClr val="accent1"/>
                </a:solidFill>
              </a:rPr>
            </a:br>
            <a:r>
              <a:rPr lang="en-GB" sz="2200" b="1" dirty="0">
                <a:solidFill>
                  <a:schemeClr val="accent1"/>
                </a:solidFill>
                <a:latin typeface="Arial" panose="020B0604020202020204" pitchFamily="34" charset="0"/>
                <a:cs typeface="Arial" panose="020B0604020202020204" pitchFamily="34" charset="0"/>
              </a:rPr>
              <a:t>Welsh in education action plan 2017–21 </a:t>
            </a:r>
            <a:r>
              <a:rPr lang="en-GB" sz="2200" dirty="0">
                <a:solidFill>
                  <a:schemeClr val="accent1"/>
                </a:solidFill>
                <a:latin typeface="Arial" panose="020B0604020202020204" pitchFamily="34" charset="0"/>
                <a:cs typeface="Arial" panose="020B0604020202020204" pitchFamily="34" charset="0"/>
              </a:rPr>
              <a:t>The Welsh in education: action plan 2017–21 was published in order to draw together the relevant strands of Welsh 2050 initiative and Education in Wales: </a:t>
            </a:r>
            <a:r>
              <a:rPr lang="en-GB" sz="2200" b="1" dirty="0">
                <a:solidFill>
                  <a:schemeClr val="accent1"/>
                </a:solidFill>
                <a:latin typeface="Arial" panose="020B0604020202020204" pitchFamily="34" charset="0"/>
                <a:cs typeface="Arial" panose="020B0604020202020204" pitchFamily="34" charset="0"/>
              </a:rPr>
              <a:t>Our national mission.</a:t>
            </a:r>
            <a:br>
              <a:rPr lang="en-GB" sz="2200" b="1" dirty="0">
                <a:solidFill>
                  <a:schemeClr val="accent1"/>
                </a:solidFill>
                <a:latin typeface="Arial" panose="020B0604020202020204" pitchFamily="34" charset="0"/>
                <a:cs typeface="Arial" panose="020B0604020202020204" pitchFamily="34" charset="0"/>
              </a:rPr>
            </a:br>
            <a:br>
              <a:rPr lang="en-GB" sz="2200" b="1" dirty="0">
                <a:solidFill>
                  <a:schemeClr val="accent1"/>
                </a:solidFill>
                <a:latin typeface="Arial" panose="020B0604020202020204" pitchFamily="34" charset="0"/>
                <a:cs typeface="Arial" panose="020B0604020202020204" pitchFamily="34" charset="0"/>
              </a:rPr>
            </a:br>
            <a:r>
              <a:rPr lang="en-GB" sz="2200" dirty="0">
                <a:solidFill>
                  <a:schemeClr val="accent1"/>
                </a:solidFill>
                <a:latin typeface="Arial" panose="020B0604020202020204" pitchFamily="34" charset="0"/>
                <a:cs typeface="Arial" panose="020B0604020202020204" pitchFamily="34" charset="0"/>
              </a:rPr>
              <a:t>In the context of the new curriculum there is a commitment to develop transformational approaches to learning, teaching and assessment of the Welsh language,</a:t>
            </a:r>
            <a:br>
              <a:rPr lang="en-GB" sz="2200" dirty="0">
                <a:solidFill>
                  <a:schemeClr val="accent1"/>
                </a:solidFill>
                <a:latin typeface="Arial" panose="020B0604020202020204" pitchFamily="34" charset="0"/>
                <a:cs typeface="Arial" panose="020B0604020202020204" pitchFamily="34" charset="0"/>
              </a:rPr>
            </a:br>
            <a:br>
              <a:rPr lang="en-GB" sz="2200" dirty="0">
                <a:solidFill>
                  <a:schemeClr val="accent1"/>
                </a:solidFill>
                <a:latin typeface="Arial" panose="020B0604020202020204" pitchFamily="34" charset="0"/>
                <a:cs typeface="Arial" panose="020B0604020202020204" pitchFamily="34" charset="0"/>
              </a:rPr>
            </a:br>
            <a:r>
              <a:rPr lang="en-GB" sz="2200" dirty="0">
                <a:solidFill>
                  <a:schemeClr val="accent1"/>
                </a:solidFill>
                <a:latin typeface="Arial" panose="020B0604020202020204" pitchFamily="34" charset="0"/>
                <a:cs typeface="Arial" panose="020B0604020202020204" pitchFamily="34" charset="0"/>
              </a:rPr>
              <a:t>Embedding and extending the informal use of Welsh will be a key part of the areas of learning and experience within the new curriculum.</a:t>
            </a:r>
            <a:br>
              <a:rPr lang="en-GB" sz="2200" dirty="0">
                <a:solidFill>
                  <a:schemeClr val="accent1"/>
                </a:solidFill>
                <a:latin typeface="Arial" panose="020B0604020202020204" pitchFamily="34" charset="0"/>
                <a:cs typeface="Arial" panose="020B0604020202020204" pitchFamily="34" charset="0"/>
              </a:rPr>
            </a:br>
            <a:br>
              <a:rPr lang="en-GB" sz="2200" dirty="0">
                <a:solidFill>
                  <a:schemeClr val="accent1"/>
                </a:solidFill>
                <a:latin typeface="Arial" panose="020B0604020202020204" pitchFamily="34" charset="0"/>
                <a:cs typeface="Arial" panose="020B0604020202020204" pitchFamily="34" charset="0"/>
              </a:rPr>
            </a:br>
            <a:r>
              <a:rPr lang="en-GB" sz="2200" dirty="0">
                <a:solidFill>
                  <a:schemeClr val="accent1"/>
                </a:solidFill>
                <a:latin typeface="Arial" panose="020B0604020202020204" pitchFamily="34" charset="0"/>
                <a:cs typeface="Arial" panose="020B0604020202020204" pitchFamily="34" charset="0"/>
              </a:rPr>
              <a:t>The Welsh Language Charter provides a </a:t>
            </a:r>
            <a:r>
              <a:rPr lang="en-GB" sz="2200" b="1" dirty="0">
                <a:solidFill>
                  <a:schemeClr val="accent1"/>
                </a:solidFill>
                <a:latin typeface="Arial" panose="020B0604020202020204" pitchFamily="34" charset="0"/>
                <a:cs typeface="Arial" panose="020B0604020202020204" pitchFamily="34" charset="0"/>
              </a:rPr>
              <a:t>framework</a:t>
            </a:r>
            <a:r>
              <a:rPr lang="en-GB" sz="2200" dirty="0">
                <a:solidFill>
                  <a:schemeClr val="accent1"/>
                </a:solidFill>
                <a:latin typeface="Arial" panose="020B0604020202020204" pitchFamily="34" charset="0"/>
                <a:cs typeface="Arial" panose="020B0604020202020204" pitchFamily="34" charset="0"/>
              </a:rPr>
              <a:t> for schools to follow, helping them establish strategies to promote Welsh. Schools are awarded </a:t>
            </a:r>
            <a:r>
              <a:rPr lang="en-GB" sz="2200" b="1" dirty="0">
                <a:solidFill>
                  <a:schemeClr val="accent1"/>
                </a:solidFill>
                <a:latin typeface="Arial" panose="020B0604020202020204" pitchFamily="34" charset="0"/>
                <a:cs typeface="Arial" panose="020B0604020202020204" pitchFamily="34" charset="0"/>
              </a:rPr>
              <a:t>gold, silver, or bronze awards</a:t>
            </a:r>
            <a:r>
              <a:rPr lang="en-GB" sz="2200" dirty="0">
                <a:solidFill>
                  <a:schemeClr val="accent1"/>
                </a:solidFill>
                <a:latin typeface="Arial" panose="020B0604020202020204" pitchFamily="34" charset="0"/>
                <a:cs typeface="Arial" panose="020B0604020202020204" pitchFamily="34" charset="0"/>
              </a:rPr>
              <a:t> based on their level of commitment and success in meeting the charter's goals. </a:t>
            </a:r>
            <a:br>
              <a:rPr lang="en-GB" sz="2200" dirty="0">
                <a:solidFill>
                  <a:schemeClr val="accent1"/>
                </a:solidFill>
                <a:latin typeface="Arial" panose="020B0604020202020204" pitchFamily="34" charset="0"/>
                <a:cs typeface="Arial" panose="020B0604020202020204" pitchFamily="34" charset="0"/>
              </a:rPr>
            </a:br>
            <a:br>
              <a:rPr lang="en-GB" sz="2200" dirty="0">
                <a:solidFill>
                  <a:schemeClr val="accent1"/>
                </a:solidFill>
                <a:latin typeface="Arial" panose="020B0604020202020204" pitchFamily="34" charset="0"/>
                <a:cs typeface="Arial" panose="020B0604020202020204" pitchFamily="34" charset="0"/>
              </a:rPr>
            </a:br>
            <a:br>
              <a:rPr lang="en-GB" sz="2200" dirty="0">
                <a:solidFill>
                  <a:schemeClr val="accent1"/>
                </a:solidFill>
                <a:latin typeface="Arial" panose="020B0604020202020204" pitchFamily="34" charset="0"/>
                <a:cs typeface="Arial" panose="020B0604020202020204" pitchFamily="34" charset="0"/>
              </a:rPr>
            </a:br>
            <a:br>
              <a:rPr lang="en-GB" sz="2200" dirty="0">
                <a:solidFill>
                  <a:schemeClr val="accent1"/>
                </a:solidFill>
                <a:latin typeface="Arial" panose="020B0604020202020204" pitchFamily="34" charset="0"/>
                <a:cs typeface="Arial" panose="020B0604020202020204" pitchFamily="34" charset="0"/>
              </a:rPr>
            </a:br>
            <a:r>
              <a:rPr lang="en-GB" sz="2200" dirty="0">
                <a:solidFill>
                  <a:schemeClr val="accent1"/>
                </a:solidFill>
                <a:latin typeface="Arial" panose="020B0604020202020204" pitchFamily="34" charset="0"/>
                <a:cs typeface="Arial" panose="020B0604020202020204" pitchFamily="34" charset="0"/>
              </a:rPr>
              <a:t>                                                                                                           </a:t>
            </a:r>
            <a:br>
              <a:rPr lang="en-GB" sz="1800" dirty="0">
                <a:solidFill>
                  <a:schemeClr val="accent1"/>
                </a:solidFill>
                <a:latin typeface="Arial" panose="020B0604020202020204" pitchFamily="34" charset="0"/>
                <a:cs typeface="Arial" panose="020B0604020202020204" pitchFamily="34" charset="0"/>
              </a:rPr>
            </a:br>
            <a:endParaRPr lang="en-GB" sz="1800" b="1"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267179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4E1B5-0967-82B2-F009-0CFE94133B1B}"/>
              </a:ext>
            </a:extLst>
          </p:cNvPr>
          <p:cNvSpPr>
            <a:spLocks noGrp="1"/>
          </p:cNvSpPr>
          <p:nvPr>
            <p:ph type="title"/>
          </p:nvPr>
        </p:nvSpPr>
        <p:spPr/>
        <p:txBody>
          <a:bodyPr>
            <a:normAutofit fontScale="90000"/>
          </a:bodyPr>
          <a:lstStyle/>
          <a:p>
            <a:pPr>
              <a:lnSpc>
                <a:spcPts val="27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br>
              <a:rPr lang="cy-GB" sz="4000" kern="0" dirty="0">
                <a:solidFill>
                  <a:srgbClr val="1F1F1F"/>
                </a:solidFill>
                <a:effectLst/>
                <a:ea typeface="Times New Roman" panose="02020603050405020304" pitchFamily="18" charset="0"/>
                <a:cs typeface="Arial" panose="020B0604020202020204" pitchFamily="34" charset="0"/>
              </a:rPr>
            </a:br>
            <a:r>
              <a:rPr lang="cy-GB" sz="4000" kern="0" dirty="0">
                <a:solidFill>
                  <a:srgbClr val="1F1F1F"/>
                </a:solidFill>
                <a:effectLst/>
                <a:ea typeface="Times New Roman" panose="02020603050405020304" pitchFamily="18" charset="0"/>
                <a:cs typeface="Arial" panose="020B0604020202020204" pitchFamily="34" charset="0"/>
              </a:rPr>
              <a:t>Cwricwlwm Newydd i Gymru (2022)</a:t>
            </a:r>
            <a:br>
              <a:rPr lang="en-GB" sz="1800" kern="100" dirty="0">
                <a:effectLst/>
                <a:latin typeface="Aptos" panose="020B0004020202020204" pitchFamily="34" charset="0"/>
                <a:ea typeface="DengXian" panose="02010600030101010101" pitchFamily="2" charset="-122"/>
                <a:cs typeface="Arial" panose="020B0604020202020204" pitchFamily="34" charset="0"/>
              </a:rPr>
            </a:br>
            <a:r>
              <a:rPr lang="cy-GB" sz="1800" kern="100" dirty="0">
                <a:effectLst/>
                <a:latin typeface="Arial" panose="020B0604020202020204" pitchFamily="34" charset="0"/>
                <a:ea typeface="DengXian" panose="02010600030101010101" pitchFamily="2" charset="-122"/>
                <a:cs typeface="Arial" panose="020B0604020202020204" pitchFamily="34" charset="0"/>
              </a:rPr>
              <a:t> </a:t>
            </a:r>
            <a:br>
              <a:rPr lang="en-GB" sz="1800" kern="100" dirty="0">
                <a:solidFill>
                  <a:schemeClr val="accent1"/>
                </a:solidFill>
                <a:effectLst/>
                <a:latin typeface="Aptos" panose="020B0004020202020204" pitchFamily="34" charset="0"/>
                <a:ea typeface="DengXian" panose="02010600030101010101" pitchFamily="2" charset="-122"/>
                <a:cs typeface="Arial" panose="020B0604020202020204" pitchFamily="34" charset="0"/>
              </a:rPr>
            </a:br>
            <a:r>
              <a:rPr lang="en-GB" sz="4000" dirty="0">
                <a:solidFill>
                  <a:schemeClr val="accent1"/>
                </a:solidFill>
              </a:rPr>
              <a:t>New Curriculum for Wales (2022)</a:t>
            </a:r>
          </a:p>
        </p:txBody>
      </p:sp>
      <p:sp>
        <p:nvSpPr>
          <p:cNvPr id="3" name="Content Placeholder 2">
            <a:extLst>
              <a:ext uri="{FF2B5EF4-FFF2-40B4-BE49-F238E27FC236}">
                <a16:creationId xmlns:a16="http://schemas.microsoft.com/office/drawing/2014/main" id="{CFF78292-8CE9-46A1-513A-80BC50789525}"/>
              </a:ext>
            </a:extLst>
          </p:cNvPr>
          <p:cNvSpPr>
            <a:spLocks noGrp="1"/>
          </p:cNvSpPr>
          <p:nvPr>
            <p:ph sz="half" idx="1"/>
          </p:nvPr>
        </p:nvSpPr>
        <p:spPr/>
        <p:txBody>
          <a:bodyPr>
            <a:normAutofit fontScale="85000" lnSpcReduction="10000"/>
          </a:bodyPr>
          <a:lstStyle/>
          <a:p>
            <a:pPr marL="0" indent="0">
              <a:lnSpc>
                <a:spcPct val="100000"/>
              </a:lnSpc>
              <a:spcAft>
                <a:spcPts val="800"/>
              </a:spcAft>
              <a:buNone/>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8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Nodweddion allweddol:</a:t>
            </a:r>
            <a:endParaRPr lang="en-GB" sz="1800" kern="100" dirty="0">
              <a:effectLst/>
              <a:latin typeface="Arial" panose="020B0604020202020204" pitchFamily="34" charset="0"/>
              <a:ea typeface="DengXian" panose="02010600030101010101" pitchFamily="2" charset="-122"/>
              <a:cs typeface="Arial" panose="020B0604020202020204" pitchFamily="34" charset="0"/>
            </a:endParaRPr>
          </a:p>
          <a:p>
            <a:pPr>
              <a:lnSpc>
                <a:spcPct val="120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8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Mae’r cwricwlwm yn rhoi pwyslais cryf ar y Gymraeg fel rhan hanfodol o hunaniaeth a diwylliant Cymreig. Nid yn unig addysgir y Gymraeg fel pwnc ond caiff ei hintegreiddio ar draws meysydd dysgu eraill hefyd. Disgwylir i ysgolion cyfrwng Saesneg a Chymraeg hyrwyddo dwyieithrwydd.</a:t>
            </a:r>
          </a:p>
          <a:p>
            <a:pPr>
              <a:lnSpc>
                <a:spcPct val="120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8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Mae ysgolion cyfrwng Cymraeg yn parhau i addysgu’r cyfan neu’r rhan fwyaf o bynciau drwy gyfrwng y Gymraeg, a hyd yn oed mewn ysgolion cyfrwng Saesneg, mae’r Gymraeg yn cael ei hintegreiddio i wahanol bynciau, nid yn cael ei thrin fel dosbarth iaith yn unig.</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cy-GB" sz="1800" kern="100" dirty="0">
                <a:effectLst/>
                <a:latin typeface="Arial" panose="020B0604020202020204" pitchFamily="34" charset="0"/>
                <a:ea typeface="DengXian" panose="02010600030101010101" pitchFamily="2" charset="-122"/>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00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endParaRPr lang="en-GB" sz="18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C1F6975C-88A8-D80B-4A47-2D6C8783CCC5}"/>
              </a:ext>
            </a:extLst>
          </p:cNvPr>
          <p:cNvSpPr>
            <a:spLocks noGrp="1"/>
          </p:cNvSpPr>
          <p:nvPr>
            <p:ph sz="half" idx="2"/>
          </p:nvPr>
        </p:nvSpPr>
        <p:spPr/>
        <p:txBody>
          <a:bodyPr>
            <a:normAutofit fontScale="85000" lnSpcReduction="10000"/>
          </a:bodyPr>
          <a:lstStyle/>
          <a:p>
            <a:pPr marL="0" indent="0">
              <a:buNone/>
            </a:pPr>
            <a:r>
              <a:rPr lang="en-GB" sz="2000" dirty="0">
                <a:solidFill>
                  <a:schemeClr val="accent1"/>
                </a:solidFill>
                <a:latin typeface="Arial" panose="020B0604020202020204" pitchFamily="34" charset="0"/>
                <a:cs typeface="Arial" panose="020B0604020202020204" pitchFamily="34" charset="0"/>
              </a:rPr>
              <a:t>Key features:</a:t>
            </a:r>
          </a:p>
          <a:p>
            <a:pPr>
              <a:lnSpc>
                <a:spcPct val="120000"/>
              </a:lnSpc>
            </a:pPr>
            <a:r>
              <a:rPr lang="en-GB" sz="1800" dirty="0">
                <a:solidFill>
                  <a:schemeClr val="accent1"/>
                </a:solidFill>
                <a:latin typeface="Arial" panose="020B0604020202020204" pitchFamily="34" charset="0"/>
                <a:cs typeface="Arial" panose="020B0604020202020204" pitchFamily="34" charset="0"/>
              </a:rPr>
              <a:t>The curriculum places a strong emphasis on Welsh as a vital part of Welsh identity and culture. Welsh is not only taught as a subject but is also integrated across other learning areas. Both English-medium and Welsh-medium schools are expected to promote bilingualism.</a:t>
            </a:r>
          </a:p>
          <a:p>
            <a:endParaRPr lang="en-GB" sz="1800" dirty="0">
              <a:solidFill>
                <a:schemeClr val="accent1"/>
              </a:solidFill>
              <a:latin typeface="Arial" panose="020B0604020202020204" pitchFamily="34" charset="0"/>
              <a:cs typeface="Arial" panose="020B0604020202020204" pitchFamily="34" charset="0"/>
            </a:endParaRPr>
          </a:p>
          <a:p>
            <a:pPr>
              <a:lnSpc>
                <a:spcPct val="120000"/>
              </a:lnSpc>
            </a:pPr>
            <a:r>
              <a:rPr lang="en-GB" sz="1800" dirty="0">
                <a:solidFill>
                  <a:schemeClr val="accent1"/>
                </a:solidFill>
                <a:latin typeface="Arial" panose="020B0604020202020204" pitchFamily="34" charset="0"/>
                <a:cs typeface="Arial" panose="020B0604020202020204" pitchFamily="34" charset="0"/>
              </a:rPr>
              <a:t>Welsh-medium schools continue to teach all or most subjects through the medium of Welsh, and even in English-medium schools, Welsh is integrated into various subjects, not just treated as a language class.</a:t>
            </a:r>
          </a:p>
        </p:txBody>
      </p:sp>
    </p:spTree>
    <p:extLst>
      <p:ext uri="{BB962C8B-B14F-4D97-AF65-F5344CB8AC3E}">
        <p14:creationId xmlns:p14="http://schemas.microsoft.com/office/powerpoint/2010/main" val="29701870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AA9CE5A-818D-50AE-E359-C84A08CCBBCC}"/>
              </a:ext>
            </a:extLst>
          </p:cNvPr>
          <p:cNvSpPr>
            <a:spLocks noGrp="1"/>
          </p:cNvSpPr>
          <p:nvPr>
            <p:ph type="title"/>
          </p:nvPr>
        </p:nvSpPr>
        <p:spPr/>
        <p:txBody>
          <a:bodyPr>
            <a:normAutofit/>
          </a:bodyPr>
          <a:lstStyle/>
          <a:p>
            <a:r>
              <a:rPr lang="en-GB" sz="3600" b="1" dirty="0"/>
              <a:t>The Curriculum </a:t>
            </a:r>
            <a:r>
              <a:rPr lang="en-GB" sz="3600" b="1" dirty="0" err="1"/>
              <a:t>Cymreig</a:t>
            </a:r>
            <a:r>
              <a:rPr lang="en-GB" sz="3600" b="1" dirty="0"/>
              <a:t> </a:t>
            </a:r>
            <a:br>
              <a:rPr lang="en-GB" sz="3600" b="1" dirty="0"/>
            </a:br>
            <a:r>
              <a:rPr lang="en-GB" sz="3600" b="1" dirty="0">
                <a:solidFill>
                  <a:schemeClr val="accent1"/>
                </a:solidFill>
              </a:rPr>
              <a:t>What is the Curriculum </a:t>
            </a:r>
            <a:r>
              <a:rPr lang="en-GB" sz="3600" b="1" dirty="0" err="1">
                <a:solidFill>
                  <a:schemeClr val="accent1"/>
                </a:solidFill>
              </a:rPr>
              <a:t>Cymreig</a:t>
            </a:r>
            <a:r>
              <a:rPr lang="en-GB" sz="3600" b="1" dirty="0">
                <a:solidFill>
                  <a:schemeClr val="accent1"/>
                </a:solidFill>
              </a:rPr>
              <a:t> and why it is important.</a:t>
            </a:r>
            <a:endParaRPr lang="en-GB" dirty="0">
              <a:solidFill>
                <a:schemeClr val="accent1"/>
              </a:solidFill>
            </a:endParaRPr>
          </a:p>
        </p:txBody>
      </p:sp>
      <p:sp>
        <p:nvSpPr>
          <p:cNvPr id="6" name="Content Placeholder 5">
            <a:extLst>
              <a:ext uri="{FF2B5EF4-FFF2-40B4-BE49-F238E27FC236}">
                <a16:creationId xmlns:a16="http://schemas.microsoft.com/office/drawing/2014/main" id="{EC38D6AD-FC83-9501-409A-194ED32C9A94}"/>
              </a:ext>
            </a:extLst>
          </p:cNvPr>
          <p:cNvSpPr>
            <a:spLocks noGrp="1"/>
          </p:cNvSpPr>
          <p:nvPr>
            <p:ph idx="1"/>
          </p:nvPr>
        </p:nvSpPr>
        <p:spPr>
          <a:xfrm>
            <a:off x="677334" y="1613043"/>
            <a:ext cx="8596668" cy="4846480"/>
          </a:xfrm>
        </p:spPr>
        <p:txBody>
          <a:bodyPr>
            <a:normAutofit/>
          </a:bodyPr>
          <a:lstStyle/>
          <a:p>
            <a:r>
              <a:rPr lang="en-GB" sz="1800" dirty="0">
                <a:solidFill>
                  <a:schemeClr val="accent1"/>
                </a:solidFill>
              </a:rPr>
              <a:t>Curriculum </a:t>
            </a:r>
            <a:r>
              <a:rPr lang="en-GB" sz="1800" dirty="0" err="1">
                <a:solidFill>
                  <a:schemeClr val="accent1"/>
                </a:solidFill>
              </a:rPr>
              <a:t>Cymreig</a:t>
            </a:r>
            <a:r>
              <a:rPr lang="en-GB" sz="1800" dirty="0">
                <a:solidFill>
                  <a:schemeClr val="accent1"/>
                </a:solidFill>
              </a:rPr>
              <a:t> ( incorporated into the </a:t>
            </a:r>
            <a:r>
              <a:rPr lang="en-GB" sz="1800" b="1" dirty="0">
                <a:solidFill>
                  <a:schemeClr val="accent1"/>
                </a:solidFill>
              </a:rPr>
              <a:t>New Curriculum for Wales</a:t>
            </a:r>
            <a:r>
              <a:rPr lang="en-GB" sz="1800" dirty="0">
                <a:solidFill>
                  <a:schemeClr val="accent1"/>
                </a:solidFill>
              </a:rPr>
              <a:t>)</a:t>
            </a:r>
            <a:endParaRPr lang="en-GB" sz="1800" dirty="0">
              <a:solidFill>
                <a:schemeClr val="accent1"/>
              </a:solidFill>
              <a:cs typeface="Arial" panose="020B0604020202020204" pitchFamily="34" charset="0"/>
            </a:endParaRPr>
          </a:p>
          <a:p>
            <a:endParaRPr lang="en-GB" sz="1800" dirty="0">
              <a:solidFill>
                <a:schemeClr val="accent1"/>
              </a:solidFill>
              <a:cs typeface="Arial" panose="020B0604020202020204" pitchFamily="34" charset="0"/>
            </a:endParaRPr>
          </a:p>
          <a:p>
            <a:r>
              <a:rPr lang="en-GB" sz="1800" dirty="0">
                <a:solidFill>
                  <a:schemeClr val="accent1"/>
                </a:solidFill>
                <a:cs typeface="Arial" panose="020B0604020202020204" pitchFamily="34" charset="0"/>
              </a:rPr>
              <a:t>Pupils should be given opportunities, where appropriate, to develop and apply knowledge and understanding of the cultural, economic, environmental, historical and linguistic characteristics of Wales.</a:t>
            </a:r>
          </a:p>
          <a:p>
            <a:endParaRPr lang="en-GB" sz="1800" dirty="0">
              <a:solidFill>
                <a:schemeClr val="accent1"/>
              </a:solidFill>
              <a:cs typeface="Arial" panose="020B0604020202020204" pitchFamily="34" charset="0"/>
            </a:endParaRPr>
          </a:p>
          <a:p>
            <a:r>
              <a:rPr lang="en-GB" sz="1800" dirty="0">
                <a:solidFill>
                  <a:schemeClr val="accent1"/>
                </a:solidFill>
                <a:cs typeface="Arial" panose="020B0604020202020204" pitchFamily="34" charset="0"/>
              </a:rPr>
              <a:t>Its requirements will help pupils to understand what is distinctive about life in Wales, to celebrate diversity and to acquire a real sense of belonging.</a:t>
            </a:r>
          </a:p>
          <a:p>
            <a:endParaRPr lang="en-GB" sz="1800" dirty="0">
              <a:solidFill>
                <a:schemeClr val="accent1"/>
              </a:solidFill>
              <a:cs typeface="Arial" panose="020B0604020202020204" pitchFamily="34" charset="0"/>
            </a:endParaRPr>
          </a:p>
          <a:p>
            <a:r>
              <a:rPr lang="en-GB" sz="1800" dirty="0">
                <a:solidFill>
                  <a:schemeClr val="accent1"/>
                </a:solidFill>
                <a:cs typeface="Arial" panose="020B0604020202020204" pitchFamily="34" charset="0"/>
              </a:rPr>
              <a:t>Curriculum </a:t>
            </a:r>
            <a:r>
              <a:rPr lang="en-GB" sz="1800" dirty="0" err="1">
                <a:solidFill>
                  <a:schemeClr val="accent1"/>
                </a:solidFill>
                <a:cs typeface="Arial" panose="020B0604020202020204" pitchFamily="34" charset="0"/>
              </a:rPr>
              <a:t>Cymreig</a:t>
            </a:r>
            <a:r>
              <a:rPr lang="en-GB" sz="1800" dirty="0">
                <a:solidFill>
                  <a:schemeClr val="accent1"/>
                </a:solidFill>
                <a:cs typeface="Arial" panose="020B0604020202020204" pitchFamily="34" charset="0"/>
              </a:rPr>
              <a:t> can be used as a unifying principle, fostering a sense of belonging for all pupils and increasing their understanding of the country in which they live.</a:t>
            </a:r>
          </a:p>
          <a:p>
            <a:r>
              <a:rPr lang="en-GB" sz="1800" dirty="0">
                <a:solidFill>
                  <a:schemeClr val="accent1"/>
                </a:solidFill>
                <a:cs typeface="Arial" panose="020B0604020202020204" pitchFamily="34" charset="0"/>
              </a:rPr>
              <a:t>www.gov.wales</a:t>
            </a:r>
          </a:p>
        </p:txBody>
      </p:sp>
    </p:spTree>
    <p:extLst>
      <p:ext uri="{BB962C8B-B14F-4D97-AF65-F5344CB8AC3E}">
        <p14:creationId xmlns:p14="http://schemas.microsoft.com/office/powerpoint/2010/main" val="7367277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39B2EC1-FA76-A40B-9771-8C767E54AD26}"/>
              </a:ext>
            </a:extLst>
          </p:cNvPr>
          <p:cNvSpPr>
            <a:spLocks noGrp="1"/>
          </p:cNvSpPr>
          <p:nvPr>
            <p:ph type="title"/>
          </p:nvPr>
        </p:nvSpPr>
        <p:spPr/>
        <p:txBody>
          <a:bodyPr>
            <a:normAutofit fontScale="90000"/>
          </a:bodyPr>
          <a:lstStyle/>
          <a:p>
            <a:br>
              <a:rPr lang="en-GB" sz="3600" b="1" dirty="0"/>
            </a:br>
            <a:br>
              <a:rPr lang="en-GB" sz="3600" b="1" dirty="0"/>
            </a:br>
            <a:r>
              <a:rPr lang="en-GB" sz="3600" b="1" dirty="0">
                <a:solidFill>
                  <a:schemeClr val="accent1"/>
                </a:solidFill>
              </a:rPr>
              <a:t>Welsh Language and Education (Wales) Act 2025</a:t>
            </a:r>
            <a:br>
              <a:rPr lang="en-GB" sz="3600" b="1" dirty="0">
                <a:solidFill>
                  <a:schemeClr val="accent1"/>
                </a:solidFill>
              </a:rPr>
            </a:br>
            <a:br>
              <a:rPr lang="en-GB" sz="3600" dirty="0">
                <a:solidFill>
                  <a:schemeClr val="accent1"/>
                </a:solidFill>
              </a:rPr>
            </a:br>
            <a:endParaRPr lang="en-GB" sz="3600" dirty="0">
              <a:solidFill>
                <a:schemeClr val="accent1"/>
              </a:solidFill>
            </a:endParaRPr>
          </a:p>
        </p:txBody>
      </p:sp>
      <p:sp>
        <p:nvSpPr>
          <p:cNvPr id="6" name="Content Placeholder 5">
            <a:extLst>
              <a:ext uri="{FF2B5EF4-FFF2-40B4-BE49-F238E27FC236}">
                <a16:creationId xmlns:a16="http://schemas.microsoft.com/office/drawing/2014/main" id="{825F3B2A-4054-9BCA-5709-7D886A02FC00}"/>
              </a:ext>
            </a:extLst>
          </p:cNvPr>
          <p:cNvSpPr>
            <a:spLocks noGrp="1"/>
          </p:cNvSpPr>
          <p:nvPr>
            <p:ph idx="1"/>
          </p:nvPr>
        </p:nvSpPr>
        <p:spPr/>
        <p:txBody>
          <a:bodyPr>
            <a:normAutofit/>
          </a:bodyPr>
          <a:lstStyle/>
          <a:p>
            <a:pPr lvl="0"/>
            <a:r>
              <a:rPr lang="en-GB" sz="1900" dirty="0">
                <a:solidFill>
                  <a:schemeClr val="accent1"/>
                </a:solidFill>
              </a:rPr>
              <a:t>Aims to ensure </a:t>
            </a:r>
            <a:r>
              <a:rPr lang="en-GB" sz="1900" b="1" dirty="0">
                <a:solidFill>
                  <a:schemeClr val="accent1"/>
                </a:solidFill>
              </a:rPr>
              <a:t>all pupils become independent Welsh users</a:t>
            </a:r>
            <a:r>
              <a:rPr lang="en-GB" sz="1900" dirty="0">
                <a:solidFill>
                  <a:schemeClr val="accent1"/>
                </a:solidFill>
              </a:rPr>
              <a:t> by the end of compulsory education.</a:t>
            </a:r>
          </a:p>
          <a:p>
            <a:pPr lvl="0"/>
            <a:r>
              <a:rPr lang="en-GB" sz="1900" dirty="0">
                <a:solidFill>
                  <a:schemeClr val="accent1"/>
                </a:solidFill>
              </a:rPr>
              <a:t>Introduces </a:t>
            </a:r>
            <a:r>
              <a:rPr lang="en-GB" sz="1900" b="1" dirty="0">
                <a:solidFill>
                  <a:schemeClr val="accent1"/>
                </a:solidFill>
              </a:rPr>
              <a:t>three school categories</a:t>
            </a:r>
            <a:r>
              <a:rPr lang="en-GB" sz="1900" dirty="0">
                <a:solidFill>
                  <a:schemeClr val="accent1"/>
                </a:solidFill>
              </a:rPr>
              <a:t>: </a:t>
            </a:r>
          </a:p>
          <a:p>
            <a:pPr lvl="1"/>
            <a:r>
              <a:rPr lang="en-GB" sz="1900" b="1" dirty="0">
                <a:solidFill>
                  <a:schemeClr val="accent1"/>
                </a:solidFill>
              </a:rPr>
              <a:t>Primarily Welsh</a:t>
            </a:r>
            <a:r>
              <a:rPr lang="en-GB" sz="1900" dirty="0">
                <a:solidFill>
                  <a:schemeClr val="accent1"/>
                </a:solidFill>
              </a:rPr>
              <a:t> (80%+ Welsh-medium)</a:t>
            </a:r>
          </a:p>
          <a:p>
            <a:pPr lvl="1"/>
            <a:r>
              <a:rPr lang="en-GB" sz="1900" b="1" dirty="0">
                <a:solidFill>
                  <a:schemeClr val="accent1"/>
                </a:solidFill>
              </a:rPr>
              <a:t>Dual Language</a:t>
            </a:r>
            <a:r>
              <a:rPr lang="en-GB" sz="1900" dirty="0">
                <a:solidFill>
                  <a:schemeClr val="accent1"/>
                </a:solidFill>
              </a:rPr>
              <a:t> (50%)</a:t>
            </a:r>
          </a:p>
          <a:p>
            <a:pPr lvl="1"/>
            <a:r>
              <a:rPr lang="en-GB" sz="1900" b="1" dirty="0">
                <a:solidFill>
                  <a:schemeClr val="accent1"/>
                </a:solidFill>
              </a:rPr>
              <a:t>Primarily English with Welsh</a:t>
            </a:r>
            <a:r>
              <a:rPr lang="en-GB" sz="1900" dirty="0">
                <a:solidFill>
                  <a:schemeClr val="accent1"/>
                </a:solidFill>
              </a:rPr>
              <a:t> (10%)</a:t>
            </a:r>
          </a:p>
          <a:p>
            <a:pPr lvl="0"/>
            <a:r>
              <a:rPr lang="en-GB" sz="1900" dirty="0">
                <a:solidFill>
                  <a:schemeClr val="accent1"/>
                </a:solidFill>
              </a:rPr>
              <a:t>Establishes: </a:t>
            </a:r>
          </a:p>
          <a:p>
            <a:pPr lvl="1"/>
            <a:r>
              <a:rPr lang="en-GB" sz="1900" b="1" dirty="0">
                <a:solidFill>
                  <a:schemeClr val="accent1"/>
                </a:solidFill>
              </a:rPr>
              <a:t>National Framework for Welsh Language Education</a:t>
            </a:r>
            <a:endParaRPr lang="en-GB" sz="1900" dirty="0">
              <a:solidFill>
                <a:schemeClr val="accent1"/>
              </a:solidFill>
            </a:endParaRPr>
          </a:p>
          <a:p>
            <a:pPr lvl="1"/>
            <a:r>
              <a:rPr lang="en-GB" sz="1900" b="1" dirty="0">
                <a:solidFill>
                  <a:schemeClr val="accent1"/>
                </a:solidFill>
              </a:rPr>
              <a:t>Local authority strategic plans</a:t>
            </a:r>
            <a:endParaRPr lang="en-GB" sz="1900" dirty="0">
              <a:solidFill>
                <a:schemeClr val="accent1"/>
              </a:solidFill>
            </a:endParaRPr>
          </a:p>
          <a:p>
            <a:pPr lvl="1"/>
            <a:r>
              <a:rPr lang="en-GB" sz="1900" b="1" dirty="0">
                <a:solidFill>
                  <a:schemeClr val="accent1"/>
                </a:solidFill>
              </a:rPr>
              <a:t>School-level delivery plans</a:t>
            </a:r>
            <a:endParaRPr lang="en-GB" sz="1900" dirty="0">
              <a:solidFill>
                <a:schemeClr val="accent1"/>
              </a:solidFill>
            </a:endParaRPr>
          </a:p>
          <a:p>
            <a:pPr lvl="1"/>
            <a:r>
              <a:rPr lang="en-GB" sz="1900" b="1" dirty="0">
                <a:solidFill>
                  <a:schemeClr val="accent1"/>
                </a:solidFill>
              </a:rPr>
              <a:t>National Institute for Learning Welsh</a:t>
            </a:r>
            <a:r>
              <a:rPr lang="en-GB" sz="1900" dirty="0">
                <a:solidFill>
                  <a:schemeClr val="accent1"/>
                </a:solidFill>
              </a:rPr>
              <a:t>. </a:t>
            </a:r>
            <a:r>
              <a:rPr lang="en-GB" sz="1900" u="sng" dirty="0">
                <a:hlinkClick r:id="rId2"/>
              </a:rPr>
              <a:t>[</a:t>
            </a:r>
            <a:r>
              <a:rPr lang="en-GB" sz="1900" u="sng" dirty="0" err="1">
                <a:hlinkClick r:id="rId2"/>
              </a:rPr>
              <a:t>law.gov.wales</a:t>
            </a:r>
            <a:r>
              <a:rPr lang="en-GB" sz="1900" u="sng" dirty="0">
                <a:hlinkClick r:id="rId2"/>
              </a:rPr>
              <a:t>]</a:t>
            </a:r>
            <a:endParaRPr lang="en-GB" sz="1900" dirty="0"/>
          </a:p>
          <a:p>
            <a:endParaRPr lang="en-GB" dirty="0"/>
          </a:p>
        </p:txBody>
      </p:sp>
    </p:spTree>
    <p:extLst>
      <p:ext uri="{BB962C8B-B14F-4D97-AF65-F5344CB8AC3E}">
        <p14:creationId xmlns:p14="http://schemas.microsoft.com/office/powerpoint/2010/main" val="36762447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43486-35F5-F5A9-DF31-86159732EB98}"/>
              </a:ext>
            </a:extLst>
          </p:cNvPr>
          <p:cNvSpPr>
            <a:spLocks noGrp="1"/>
          </p:cNvSpPr>
          <p:nvPr>
            <p:ph type="title"/>
          </p:nvPr>
        </p:nvSpPr>
        <p:spPr/>
        <p:txBody>
          <a:bodyPr>
            <a:normAutofit fontScale="90000"/>
          </a:bodyPr>
          <a:lstStyle/>
          <a:p>
            <a:r>
              <a:rPr lang="en-GB" sz="3200" dirty="0">
                <a:solidFill>
                  <a:schemeClr val="accent1"/>
                </a:solidFill>
              </a:rPr>
              <a:t> </a:t>
            </a:r>
            <a:br>
              <a:rPr lang="en-GB" sz="3200" dirty="0">
                <a:solidFill>
                  <a:schemeClr val="accent1"/>
                </a:solidFill>
              </a:rPr>
            </a:br>
            <a:r>
              <a:rPr lang="en-GB" sz="3200" dirty="0" err="1"/>
              <a:t>Cynllun</a:t>
            </a:r>
            <a:r>
              <a:rPr lang="en-GB" sz="3200" dirty="0"/>
              <a:t> Tai </a:t>
            </a:r>
            <a:r>
              <a:rPr lang="en-GB" sz="3200" dirty="0" err="1"/>
              <a:t>Cymunedau</a:t>
            </a:r>
            <a:br>
              <a:rPr lang="en-GB" sz="3200" dirty="0"/>
            </a:br>
            <a:r>
              <a:rPr lang="en-GB" sz="3200" dirty="0"/>
              <a:t>Cymraeg (2022)</a:t>
            </a:r>
            <a:r>
              <a:rPr lang="en-GB" sz="3200" dirty="0">
                <a:solidFill>
                  <a:schemeClr val="accent1"/>
                </a:solidFill>
              </a:rPr>
              <a:t>                                           Welsh Language Communities </a:t>
            </a:r>
            <a:br>
              <a:rPr lang="en-GB" sz="3200" dirty="0">
                <a:solidFill>
                  <a:schemeClr val="accent1"/>
                </a:solidFill>
              </a:rPr>
            </a:br>
            <a:r>
              <a:rPr lang="en-GB" sz="3200" dirty="0">
                <a:solidFill>
                  <a:schemeClr val="accent1"/>
                </a:solidFill>
              </a:rPr>
              <a:t>                                                                        Housing Plan (2022)</a:t>
            </a:r>
            <a:br>
              <a:rPr lang="en-GB" sz="3200" dirty="0">
                <a:solidFill>
                  <a:schemeClr val="accent1"/>
                </a:solidFill>
              </a:rPr>
            </a:br>
            <a:endParaRPr lang="en-GB" sz="3200" dirty="0"/>
          </a:p>
        </p:txBody>
      </p:sp>
      <p:sp>
        <p:nvSpPr>
          <p:cNvPr id="3" name="Content Placeholder 2">
            <a:extLst>
              <a:ext uri="{FF2B5EF4-FFF2-40B4-BE49-F238E27FC236}">
                <a16:creationId xmlns:a16="http://schemas.microsoft.com/office/drawing/2014/main" id="{C9040C97-6A04-D4A7-2352-E16B071471E5}"/>
              </a:ext>
            </a:extLst>
          </p:cNvPr>
          <p:cNvSpPr>
            <a:spLocks noGrp="1"/>
          </p:cNvSpPr>
          <p:nvPr>
            <p:ph sz="half" idx="1"/>
          </p:nvPr>
        </p:nvSpPr>
        <p:spPr>
          <a:xfrm>
            <a:off x="378476" y="1690688"/>
            <a:ext cx="5181600" cy="4021743"/>
          </a:xfrm>
        </p:spPr>
        <p:txBody>
          <a:bodyPr/>
          <a:lstStyle/>
          <a:p>
            <a:endParaRPr lang="en-GB" dirty="0"/>
          </a:p>
          <a:p>
            <a:r>
              <a:rPr lang="en-GB" dirty="0"/>
              <a:t>Yn </a:t>
            </a:r>
            <a:r>
              <a:rPr lang="en-GB" dirty="0" err="1"/>
              <a:t>anelu</a:t>
            </a:r>
            <a:r>
              <a:rPr lang="en-GB" dirty="0"/>
              <a:t> at </a:t>
            </a:r>
            <a:r>
              <a:rPr lang="en-GB" dirty="0" err="1"/>
              <a:t>warchod</a:t>
            </a:r>
            <a:r>
              <a:rPr lang="en-GB" dirty="0"/>
              <a:t> </a:t>
            </a:r>
            <a:r>
              <a:rPr lang="en-GB" dirty="0" err="1"/>
              <a:t>cymunedau</a:t>
            </a:r>
            <a:r>
              <a:rPr lang="en-GB" dirty="0"/>
              <a:t> Cymraeg </a:t>
            </a:r>
            <a:r>
              <a:rPr lang="en-GB" dirty="0" err="1"/>
              <a:t>rhag</a:t>
            </a:r>
            <a:r>
              <a:rPr lang="en-GB" dirty="0"/>
              <a:t> </a:t>
            </a:r>
            <a:r>
              <a:rPr lang="en-GB" dirty="0" err="1"/>
              <a:t>pwysau</a:t>
            </a:r>
            <a:r>
              <a:rPr lang="en-GB" dirty="0"/>
              <a:t> tai.</a:t>
            </a:r>
            <a:br>
              <a:rPr lang="en-GB" dirty="0"/>
            </a:br>
            <a:r>
              <a:rPr lang="en-GB" dirty="0"/>
              <a:t>Yn </a:t>
            </a:r>
            <a:r>
              <a:rPr lang="en-GB" dirty="0" err="1"/>
              <a:t>ei</a:t>
            </a:r>
            <a:r>
              <a:rPr lang="en-GB" dirty="0"/>
              <a:t> </a:t>
            </a:r>
            <a:r>
              <a:rPr lang="en-GB" dirty="0" err="1"/>
              <a:t>gwneud</a:t>
            </a:r>
            <a:r>
              <a:rPr lang="en-GB" dirty="0"/>
              <a:t> </a:t>
            </a:r>
            <a:r>
              <a:rPr lang="en-GB" dirty="0" err="1"/>
              <a:t>yn</a:t>
            </a:r>
            <a:r>
              <a:rPr lang="en-GB" dirty="0"/>
              <a:t> </a:t>
            </a:r>
            <a:r>
              <a:rPr lang="en-GB" dirty="0" err="1"/>
              <a:t>ofynnol</a:t>
            </a:r>
            <a:r>
              <a:rPr lang="en-GB" dirty="0"/>
              <a:t> </a:t>
            </a:r>
            <a:r>
              <a:rPr lang="en-GB" dirty="0" err="1"/>
              <a:t>i</a:t>
            </a:r>
            <a:r>
              <a:rPr lang="en-GB" dirty="0"/>
              <a:t> </a:t>
            </a:r>
            <a:r>
              <a:rPr lang="en-GB" dirty="0" err="1"/>
              <a:t>ddatblygwyr</a:t>
            </a:r>
            <a:r>
              <a:rPr lang="en-GB" dirty="0"/>
              <a:t> </a:t>
            </a:r>
            <a:r>
              <a:rPr lang="en-GB" dirty="0" err="1"/>
              <a:t>asesu</a:t>
            </a:r>
            <a:r>
              <a:rPr lang="en-GB" dirty="0"/>
              <a:t> </a:t>
            </a:r>
            <a:r>
              <a:rPr lang="en-GB" b="1" dirty="0" err="1"/>
              <a:t>effaith</a:t>
            </a:r>
            <a:r>
              <a:rPr lang="en-GB" b="1" dirty="0"/>
              <a:t> </a:t>
            </a:r>
            <a:r>
              <a:rPr lang="en-GB" b="1" dirty="0" err="1"/>
              <a:t>ieithyddol</a:t>
            </a:r>
            <a:r>
              <a:rPr lang="en-GB" b="1" dirty="0"/>
              <a:t> </a:t>
            </a:r>
            <a:r>
              <a:rPr lang="en-GB" dirty="0" err="1"/>
              <a:t>datblygiadau</a:t>
            </a:r>
            <a:r>
              <a:rPr lang="en-GB" dirty="0"/>
              <a:t> </a:t>
            </a:r>
            <a:r>
              <a:rPr lang="en-GB" dirty="0" err="1"/>
              <a:t>newydd</a:t>
            </a:r>
            <a:r>
              <a:rPr lang="en-GB" dirty="0"/>
              <a:t>. [</a:t>
            </a:r>
            <a:r>
              <a:rPr lang="en-GB" dirty="0" err="1"/>
              <a:t>gov.wales</a:t>
            </a:r>
            <a:r>
              <a:rPr lang="en-GB" dirty="0"/>
              <a:t>]</a:t>
            </a:r>
          </a:p>
          <a:p>
            <a:pPr marL="0" indent="0">
              <a:buNone/>
            </a:pPr>
            <a:endParaRPr lang="en-GB" dirty="0"/>
          </a:p>
        </p:txBody>
      </p:sp>
      <p:sp>
        <p:nvSpPr>
          <p:cNvPr id="4" name="Content Placeholder 3">
            <a:extLst>
              <a:ext uri="{FF2B5EF4-FFF2-40B4-BE49-F238E27FC236}">
                <a16:creationId xmlns:a16="http://schemas.microsoft.com/office/drawing/2014/main" id="{EA17499A-F65D-55A4-A294-04BF52F1A01D}"/>
              </a:ext>
            </a:extLst>
          </p:cNvPr>
          <p:cNvSpPr>
            <a:spLocks noGrp="1"/>
          </p:cNvSpPr>
          <p:nvPr>
            <p:ph sz="half" idx="2"/>
          </p:nvPr>
        </p:nvSpPr>
        <p:spPr>
          <a:xfrm>
            <a:off x="5897366" y="1690688"/>
            <a:ext cx="6102850" cy="4093663"/>
          </a:xfrm>
        </p:spPr>
        <p:txBody>
          <a:bodyPr/>
          <a:lstStyle/>
          <a:p>
            <a:pPr marL="0" lvl="0" indent="0">
              <a:buNone/>
            </a:pPr>
            <a:endParaRPr lang="en-GB" dirty="0"/>
          </a:p>
          <a:p>
            <a:pPr marL="0" lvl="0" indent="0">
              <a:buNone/>
            </a:pPr>
            <a:r>
              <a:rPr lang="en-GB" dirty="0">
                <a:solidFill>
                  <a:schemeClr val="accent1"/>
                </a:solidFill>
              </a:rPr>
              <a:t>Aims to protect Welsh-speaking communities from housing pressures.</a:t>
            </a:r>
          </a:p>
          <a:p>
            <a:pPr lvl="0"/>
            <a:r>
              <a:rPr lang="en-GB" dirty="0">
                <a:solidFill>
                  <a:schemeClr val="accent1"/>
                </a:solidFill>
              </a:rPr>
              <a:t>Requires developers to assess the </a:t>
            </a:r>
            <a:r>
              <a:rPr lang="en-GB" b="1" dirty="0">
                <a:solidFill>
                  <a:schemeClr val="accent1"/>
                </a:solidFill>
              </a:rPr>
              <a:t>linguistic impact</a:t>
            </a:r>
            <a:r>
              <a:rPr lang="en-GB" dirty="0">
                <a:solidFill>
                  <a:schemeClr val="accent1"/>
                </a:solidFill>
              </a:rPr>
              <a:t> of new developments. </a:t>
            </a:r>
            <a:r>
              <a:rPr lang="en-GB" u="sng" dirty="0">
                <a:solidFill>
                  <a:srgbClr val="0563C1"/>
                </a:solidFill>
                <a:hlinkClick r:id="rId2">
                  <a:extLst>
                    <a:ext uri="{A12FA001-AC4F-418D-AE19-62706E023703}">
                      <ahyp:hlinkClr xmlns:ahyp="http://schemas.microsoft.com/office/drawing/2018/hyperlinkcolor" val="tx"/>
                    </a:ext>
                  </a:extLst>
                </a:hlinkClick>
              </a:rPr>
              <a:t>[</a:t>
            </a:r>
            <a:r>
              <a:rPr lang="en-GB" u="sng" dirty="0" err="1">
                <a:solidFill>
                  <a:srgbClr val="0563C1"/>
                </a:solidFill>
                <a:hlinkClick r:id="rId2">
                  <a:extLst>
                    <a:ext uri="{A12FA001-AC4F-418D-AE19-62706E023703}">
                      <ahyp:hlinkClr xmlns:ahyp="http://schemas.microsoft.com/office/drawing/2018/hyperlinkcolor" val="tx"/>
                    </a:ext>
                  </a:extLst>
                </a:hlinkClick>
              </a:rPr>
              <a:t>gov.wales</a:t>
            </a:r>
            <a:r>
              <a:rPr lang="en-GB" u="sng" dirty="0">
                <a:solidFill>
                  <a:schemeClr val="accent1"/>
                </a:solidFill>
                <a:hlinkClick r:id="rId2">
                  <a:extLst>
                    <a:ext uri="{A12FA001-AC4F-418D-AE19-62706E023703}">
                      <ahyp:hlinkClr xmlns:ahyp="http://schemas.microsoft.com/office/drawing/2018/hyperlinkcolor" val="tx"/>
                    </a:ext>
                  </a:extLst>
                </a:hlinkClick>
              </a:rPr>
              <a:t>]</a:t>
            </a:r>
            <a:endParaRPr lang="en-GB" dirty="0">
              <a:solidFill>
                <a:schemeClr val="accent1"/>
              </a:solidFill>
            </a:endParaRPr>
          </a:p>
          <a:p>
            <a:endParaRPr lang="en-GB" dirty="0"/>
          </a:p>
        </p:txBody>
      </p:sp>
    </p:spTree>
    <p:extLst>
      <p:ext uri="{BB962C8B-B14F-4D97-AF65-F5344CB8AC3E}">
        <p14:creationId xmlns:p14="http://schemas.microsoft.com/office/powerpoint/2010/main" val="11552818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vert="horz" lIns="91440" tIns="32146" rIns="91440" bIns="45720" rtlCol="0" anchor="t">
            <a:normAutofit/>
          </a:bodyPr>
          <a:lstStyle/>
          <a:p>
            <a:pPr algn="r"/>
            <a:r>
              <a:rPr lang="en-GB" altLang="cy-GB" b="1" dirty="0">
                <a:latin typeface="Arial" panose="020B0604020202020204" pitchFamily="34" charset="0"/>
                <a:cs typeface="Arial" panose="020B0604020202020204" pitchFamily="34" charset="0"/>
              </a:rPr>
              <a:t>Pam ? / </a:t>
            </a:r>
            <a:br>
              <a:rPr lang="en-GB" altLang="cy-GB" b="1" dirty="0">
                <a:solidFill>
                  <a:schemeClr val="accent2">
                    <a:lumMod val="60000"/>
                    <a:lumOff val="40000"/>
                  </a:schemeClr>
                </a:solidFill>
                <a:latin typeface="Arial" panose="020B0604020202020204" pitchFamily="34" charset="0"/>
                <a:cs typeface="Arial" panose="020B0604020202020204" pitchFamily="34" charset="0"/>
              </a:rPr>
            </a:br>
            <a:r>
              <a:rPr lang="en-GB" altLang="cy-GB" b="1" dirty="0">
                <a:solidFill>
                  <a:schemeClr val="accent1"/>
                </a:solidFill>
                <a:latin typeface="Arial" panose="020B0604020202020204" pitchFamily="34" charset="0"/>
                <a:cs typeface="Arial" panose="020B0604020202020204" pitchFamily="34" charset="0"/>
              </a:rPr>
              <a:t>Why?</a:t>
            </a:r>
            <a:endParaRPr lang="en-US" altLang="cy-GB" b="1" dirty="0">
              <a:solidFill>
                <a:schemeClr val="accent1"/>
              </a:solidFill>
              <a:latin typeface="Arial" panose="020B0604020202020204" pitchFamily="34" charset="0"/>
              <a:cs typeface="Arial" panose="020B0604020202020204" pitchFamily="34" charset="0"/>
            </a:endParaRPr>
          </a:p>
        </p:txBody>
      </p:sp>
      <p:sp>
        <p:nvSpPr>
          <p:cNvPr id="24579" name="Content Placeholder 2"/>
          <p:cNvSpPr>
            <a:spLocks noGrp="1"/>
          </p:cNvSpPr>
          <p:nvPr>
            <p:ph sz="half" idx="1"/>
          </p:nvPr>
        </p:nvSpPr>
        <p:spPr/>
        <p:txBody>
          <a:bodyPr vert="horz" lIns="64291" tIns="32146" rIns="64291" bIns="32146" rtlCol="0">
            <a:normAutofit/>
          </a:bodyPr>
          <a:lstStyle/>
          <a:p>
            <a:r>
              <a:rPr lang="en-US" altLang="cy-GB" sz="2400" dirty="0" err="1">
                <a:solidFill>
                  <a:schemeClr val="tx1"/>
                </a:solidFill>
                <a:latin typeface="Arial" panose="020B0604020202020204" pitchFamily="34" charset="0"/>
                <a:cs typeface="Arial" panose="020B0604020202020204" pitchFamily="34" charset="0"/>
              </a:rPr>
              <a:t>Dewisa</a:t>
            </a:r>
            <a:r>
              <a:rPr lang="en-US" altLang="cy-GB" sz="2400" dirty="0">
                <a:solidFill>
                  <a:schemeClr val="tx1"/>
                </a:solidFill>
                <a:latin typeface="Arial" panose="020B0604020202020204" pitchFamily="34" charset="0"/>
                <a:cs typeface="Arial" panose="020B0604020202020204" pitchFamily="34" charset="0"/>
              </a:rPr>
              <a:t> </a:t>
            </a:r>
            <a:r>
              <a:rPr lang="en-US" altLang="cy-GB" sz="2400" dirty="0" err="1">
                <a:solidFill>
                  <a:schemeClr val="tx1"/>
                </a:solidFill>
                <a:latin typeface="Arial" panose="020B0604020202020204" pitchFamily="34" charset="0"/>
                <a:cs typeface="Arial" panose="020B0604020202020204" pitchFamily="34" charset="0"/>
              </a:rPr>
              <a:t>rhieni</a:t>
            </a:r>
            <a:r>
              <a:rPr lang="en-US" altLang="cy-GB" sz="2400" dirty="0">
                <a:solidFill>
                  <a:schemeClr val="tx1"/>
                </a:solidFill>
                <a:latin typeface="Arial" panose="020B0604020202020204" pitchFamily="34" charset="0"/>
                <a:cs typeface="Arial" panose="020B0604020202020204" pitchFamily="34" charset="0"/>
              </a:rPr>
              <a:t> </a:t>
            </a:r>
            <a:r>
              <a:rPr lang="en-US" altLang="cy-GB" sz="2400" dirty="0" err="1">
                <a:solidFill>
                  <a:schemeClr val="tx1"/>
                </a:solidFill>
                <a:latin typeface="Arial" panose="020B0604020202020204" pitchFamily="34" charset="0"/>
                <a:cs typeface="Arial" panose="020B0604020202020204" pitchFamily="34" charset="0"/>
              </a:rPr>
              <a:t>yn</a:t>
            </a:r>
            <a:r>
              <a:rPr lang="en-US" altLang="cy-GB" sz="2400" dirty="0">
                <a:solidFill>
                  <a:schemeClr val="tx1"/>
                </a:solidFill>
                <a:latin typeface="Arial" panose="020B0604020202020204" pitchFamily="34" charset="0"/>
                <a:cs typeface="Arial" panose="020B0604020202020204" pitchFamily="34" charset="0"/>
              </a:rPr>
              <a:t> </a:t>
            </a:r>
            <a:r>
              <a:rPr lang="en-US" altLang="cy-GB" sz="2400" dirty="0" err="1">
                <a:solidFill>
                  <a:schemeClr val="tx1"/>
                </a:solidFill>
                <a:latin typeface="Arial" panose="020B0604020202020204" pitchFamily="34" charset="0"/>
                <a:cs typeface="Arial" panose="020B0604020202020204" pitchFamily="34" charset="0"/>
              </a:rPr>
              <a:t>benodol</a:t>
            </a:r>
            <a:r>
              <a:rPr lang="en-US" altLang="cy-GB" sz="2400" dirty="0">
                <a:solidFill>
                  <a:schemeClr val="tx1"/>
                </a:solidFill>
                <a:latin typeface="Arial" panose="020B0604020202020204" pitchFamily="34" charset="0"/>
                <a:cs typeface="Arial" panose="020B0604020202020204" pitchFamily="34" charset="0"/>
              </a:rPr>
              <a:t> </a:t>
            </a:r>
            <a:r>
              <a:rPr lang="en-US" altLang="cy-GB" sz="2400" dirty="0" err="1">
                <a:solidFill>
                  <a:schemeClr val="tx1"/>
                </a:solidFill>
                <a:latin typeface="Arial" panose="020B0604020202020204" pitchFamily="34" charset="0"/>
                <a:cs typeface="Arial" panose="020B0604020202020204" pitchFamily="34" charset="0"/>
              </a:rPr>
              <a:t>anfon</a:t>
            </a:r>
            <a:r>
              <a:rPr lang="en-US" altLang="cy-GB" sz="2400" dirty="0">
                <a:solidFill>
                  <a:schemeClr val="tx1"/>
                </a:solidFill>
                <a:latin typeface="Arial" panose="020B0604020202020204" pitchFamily="34" charset="0"/>
                <a:cs typeface="Arial" panose="020B0604020202020204" pitchFamily="34" charset="0"/>
              </a:rPr>
              <a:t> </a:t>
            </a:r>
            <a:r>
              <a:rPr lang="en-US" altLang="cy-GB" sz="2400" dirty="0" err="1">
                <a:solidFill>
                  <a:schemeClr val="tx1"/>
                </a:solidFill>
                <a:latin typeface="Arial" panose="020B0604020202020204" pitchFamily="34" charset="0"/>
                <a:cs typeface="Arial" panose="020B0604020202020204" pitchFamily="34" charset="0"/>
              </a:rPr>
              <a:t>eu</a:t>
            </a:r>
            <a:r>
              <a:rPr lang="en-US" altLang="cy-GB" sz="2400" dirty="0">
                <a:solidFill>
                  <a:schemeClr val="tx1"/>
                </a:solidFill>
                <a:latin typeface="Arial" panose="020B0604020202020204" pitchFamily="34" charset="0"/>
                <a:cs typeface="Arial" panose="020B0604020202020204" pitchFamily="34" charset="0"/>
              </a:rPr>
              <a:t> plant </a:t>
            </a:r>
            <a:r>
              <a:rPr lang="en-US" altLang="cy-GB" sz="2400" dirty="0" err="1">
                <a:solidFill>
                  <a:schemeClr val="tx1"/>
                </a:solidFill>
                <a:latin typeface="Arial" panose="020B0604020202020204" pitchFamily="34" charset="0"/>
                <a:cs typeface="Arial" panose="020B0604020202020204" pitchFamily="34" charset="0"/>
              </a:rPr>
              <a:t>i</a:t>
            </a:r>
            <a:r>
              <a:rPr lang="en-US" altLang="cy-GB" sz="2400" dirty="0">
                <a:solidFill>
                  <a:schemeClr val="tx1"/>
                </a:solidFill>
                <a:latin typeface="Arial" panose="020B0604020202020204" pitchFamily="34" charset="0"/>
                <a:cs typeface="Arial" panose="020B0604020202020204" pitchFamily="34" charset="0"/>
              </a:rPr>
              <a:t> </a:t>
            </a:r>
            <a:r>
              <a:rPr lang="en-US" altLang="cy-GB" sz="2400" dirty="0" err="1">
                <a:solidFill>
                  <a:schemeClr val="tx1"/>
                </a:solidFill>
                <a:latin typeface="Arial" panose="020B0604020202020204" pitchFamily="34" charset="0"/>
                <a:cs typeface="Arial" panose="020B0604020202020204" pitchFamily="34" charset="0"/>
              </a:rPr>
              <a:t>ysgolion</a:t>
            </a:r>
            <a:r>
              <a:rPr lang="en-US" altLang="cy-GB" sz="2400" dirty="0">
                <a:solidFill>
                  <a:schemeClr val="tx1"/>
                </a:solidFill>
                <a:latin typeface="Arial" panose="020B0604020202020204" pitchFamily="34" charset="0"/>
                <a:cs typeface="Arial" panose="020B0604020202020204" pitchFamily="34" charset="0"/>
              </a:rPr>
              <a:t> </a:t>
            </a:r>
            <a:r>
              <a:rPr lang="en-US" altLang="cy-GB" sz="2400" dirty="0" err="1">
                <a:solidFill>
                  <a:schemeClr val="tx1"/>
                </a:solidFill>
                <a:latin typeface="Arial" panose="020B0604020202020204" pitchFamily="34" charset="0"/>
                <a:cs typeface="Arial" panose="020B0604020202020204" pitchFamily="34" charset="0"/>
              </a:rPr>
              <a:t>cyfrwng</a:t>
            </a:r>
            <a:r>
              <a:rPr lang="en-US" altLang="cy-GB" sz="2400" dirty="0">
                <a:solidFill>
                  <a:schemeClr val="tx1"/>
                </a:solidFill>
                <a:latin typeface="Arial" panose="020B0604020202020204" pitchFamily="34" charset="0"/>
                <a:cs typeface="Arial" panose="020B0604020202020204" pitchFamily="34" charset="0"/>
              </a:rPr>
              <a:t> </a:t>
            </a:r>
            <a:r>
              <a:rPr lang="en-US" altLang="cy-GB" sz="2400" dirty="0" err="1">
                <a:solidFill>
                  <a:schemeClr val="tx1"/>
                </a:solidFill>
                <a:latin typeface="Arial" panose="020B0604020202020204" pitchFamily="34" charset="0"/>
                <a:cs typeface="Arial" panose="020B0604020202020204" pitchFamily="34" charset="0"/>
              </a:rPr>
              <a:t>Cymraeg</a:t>
            </a:r>
            <a:endParaRPr lang="en-US" altLang="cy-GB" sz="2400" dirty="0">
              <a:solidFill>
                <a:schemeClr val="tx1"/>
              </a:solidFill>
              <a:latin typeface="Arial" panose="020B0604020202020204" pitchFamily="34" charset="0"/>
              <a:cs typeface="Arial" panose="020B0604020202020204" pitchFamily="34" charset="0"/>
            </a:endParaRPr>
          </a:p>
          <a:p>
            <a:r>
              <a:rPr lang="en-US" altLang="cy-GB" sz="2400" dirty="0" err="1">
                <a:solidFill>
                  <a:schemeClr val="tx1"/>
                </a:solidFill>
                <a:latin typeface="Arial" panose="020B0604020202020204" pitchFamily="34" charset="0"/>
                <a:cs typeface="Arial" panose="020B0604020202020204" pitchFamily="34" charset="0"/>
              </a:rPr>
              <a:t>Athrawon</a:t>
            </a:r>
            <a:r>
              <a:rPr lang="en-US" altLang="cy-GB" sz="2400" dirty="0">
                <a:solidFill>
                  <a:schemeClr val="tx1"/>
                </a:solidFill>
                <a:latin typeface="Arial" panose="020B0604020202020204" pitchFamily="34" charset="0"/>
                <a:cs typeface="Arial" panose="020B0604020202020204" pitchFamily="34" charset="0"/>
              </a:rPr>
              <a:t> </a:t>
            </a:r>
            <a:r>
              <a:rPr lang="en-US" altLang="cy-GB" sz="2400" dirty="0" err="1">
                <a:solidFill>
                  <a:schemeClr val="tx1"/>
                </a:solidFill>
                <a:latin typeface="Arial" panose="020B0604020202020204" pitchFamily="34" charset="0"/>
                <a:cs typeface="Arial" panose="020B0604020202020204" pitchFamily="34" charset="0"/>
              </a:rPr>
              <a:t>hefyd</a:t>
            </a:r>
            <a:r>
              <a:rPr lang="en-US" altLang="cy-GB" sz="2400" dirty="0">
                <a:solidFill>
                  <a:schemeClr val="tx1"/>
                </a:solidFill>
                <a:latin typeface="Arial" panose="020B0604020202020204" pitchFamily="34" charset="0"/>
                <a:cs typeface="Arial" panose="020B0604020202020204" pitchFamily="34" charset="0"/>
              </a:rPr>
              <a:t> </a:t>
            </a:r>
            <a:r>
              <a:rPr lang="en-US" altLang="cy-GB" sz="2400" dirty="0" err="1">
                <a:solidFill>
                  <a:schemeClr val="tx1"/>
                </a:solidFill>
                <a:latin typeface="Arial" panose="020B0604020202020204" pitchFamily="34" charset="0"/>
                <a:cs typeface="Arial" panose="020B0604020202020204" pitchFamily="34" charset="0"/>
              </a:rPr>
              <a:t>yn</a:t>
            </a:r>
            <a:r>
              <a:rPr lang="en-US" altLang="cy-GB" sz="2400" dirty="0">
                <a:solidFill>
                  <a:schemeClr val="tx1"/>
                </a:solidFill>
                <a:latin typeface="Arial" panose="020B0604020202020204" pitchFamily="34" charset="0"/>
                <a:cs typeface="Arial" panose="020B0604020202020204" pitchFamily="34" charset="0"/>
              </a:rPr>
              <a:t> </a:t>
            </a:r>
            <a:r>
              <a:rPr lang="en-US" altLang="cy-GB" sz="2400" dirty="0" err="1">
                <a:solidFill>
                  <a:schemeClr val="tx1"/>
                </a:solidFill>
                <a:latin typeface="Arial" panose="020B0604020202020204" pitchFamily="34" charset="0"/>
                <a:cs typeface="Arial" panose="020B0604020202020204" pitchFamily="34" charset="0"/>
              </a:rPr>
              <a:t>gwneud</a:t>
            </a:r>
            <a:r>
              <a:rPr lang="en-US" altLang="cy-GB" sz="2400" dirty="0">
                <a:solidFill>
                  <a:schemeClr val="tx1"/>
                </a:solidFill>
                <a:latin typeface="Arial" panose="020B0604020202020204" pitchFamily="34" charset="0"/>
                <a:cs typeface="Arial" panose="020B0604020202020204" pitchFamily="34" charset="0"/>
              </a:rPr>
              <a:t> </a:t>
            </a:r>
            <a:r>
              <a:rPr lang="en-US" altLang="cy-GB" sz="2400" dirty="0" err="1">
                <a:solidFill>
                  <a:schemeClr val="tx1"/>
                </a:solidFill>
                <a:latin typeface="Arial" panose="020B0604020202020204" pitchFamily="34" charset="0"/>
                <a:cs typeface="Arial" panose="020B0604020202020204" pitchFamily="34" charset="0"/>
              </a:rPr>
              <a:t>dewis</a:t>
            </a:r>
            <a:r>
              <a:rPr lang="en-US" altLang="cy-GB" sz="2400" dirty="0">
                <a:solidFill>
                  <a:schemeClr val="tx1"/>
                </a:solidFill>
                <a:latin typeface="Arial" panose="020B0604020202020204" pitchFamily="34" charset="0"/>
                <a:cs typeface="Arial" panose="020B0604020202020204" pitchFamily="34" charset="0"/>
              </a:rPr>
              <a:t> </a:t>
            </a:r>
            <a:r>
              <a:rPr lang="en-US" altLang="cy-GB" sz="2400" dirty="0" err="1">
                <a:solidFill>
                  <a:schemeClr val="tx1"/>
                </a:solidFill>
                <a:latin typeface="Arial" panose="020B0604020202020204" pitchFamily="34" charset="0"/>
                <a:cs typeface="Arial" panose="020B0604020202020204" pitchFamily="34" charset="0"/>
              </a:rPr>
              <a:t>penodol</a:t>
            </a:r>
            <a:r>
              <a:rPr lang="en-US" altLang="cy-GB" sz="2400" dirty="0">
                <a:solidFill>
                  <a:schemeClr val="tx1"/>
                </a:solidFill>
                <a:latin typeface="Arial" panose="020B0604020202020204" pitchFamily="34" charset="0"/>
                <a:cs typeface="Arial" panose="020B0604020202020204" pitchFamily="34" charset="0"/>
              </a:rPr>
              <a:t> </a:t>
            </a:r>
            <a:r>
              <a:rPr lang="en-US" altLang="cy-GB" sz="2400" dirty="0" err="1">
                <a:solidFill>
                  <a:schemeClr val="tx1"/>
                </a:solidFill>
                <a:latin typeface="Arial" panose="020B0604020202020204" pitchFamily="34" charset="0"/>
                <a:cs typeface="Arial" panose="020B0604020202020204" pitchFamily="34" charset="0"/>
              </a:rPr>
              <a:t>i</a:t>
            </a:r>
            <a:r>
              <a:rPr lang="en-US" altLang="cy-GB" sz="2400" dirty="0">
                <a:solidFill>
                  <a:schemeClr val="tx1"/>
                </a:solidFill>
                <a:latin typeface="Arial" panose="020B0604020202020204" pitchFamily="34" charset="0"/>
                <a:cs typeface="Arial" panose="020B0604020202020204" pitchFamily="34" charset="0"/>
              </a:rPr>
              <a:t> </a:t>
            </a:r>
            <a:r>
              <a:rPr lang="en-US" altLang="cy-GB" sz="2400" dirty="0" err="1">
                <a:solidFill>
                  <a:schemeClr val="tx1"/>
                </a:solidFill>
                <a:latin typeface="Arial" panose="020B0604020202020204" pitchFamily="34" charset="0"/>
                <a:cs typeface="Arial" panose="020B0604020202020204" pitchFamily="34" charset="0"/>
              </a:rPr>
              <a:t>ddysgu</a:t>
            </a:r>
            <a:r>
              <a:rPr lang="en-US" altLang="cy-GB" sz="2400" dirty="0">
                <a:solidFill>
                  <a:schemeClr val="tx1"/>
                </a:solidFill>
                <a:latin typeface="Arial" panose="020B0604020202020204" pitchFamily="34" charset="0"/>
                <a:cs typeface="Arial" panose="020B0604020202020204" pitchFamily="34" charset="0"/>
              </a:rPr>
              <a:t> </a:t>
            </a:r>
            <a:r>
              <a:rPr lang="en-US" altLang="cy-GB" sz="2400" dirty="0" err="1">
                <a:solidFill>
                  <a:schemeClr val="tx1"/>
                </a:solidFill>
                <a:latin typeface="Arial" panose="020B0604020202020204" pitchFamily="34" charset="0"/>
                <a:cs typeface="Arial" panose="020B0604020202020204" pitchFamily="34" charset="0"/>
              </a:rPr>
              <a:t>mewn</a:t>
            </a:r>
            <a:r>
              <a:rPr lang="en-US" altLang="cy-GB" sz="2400" dirty="0">
                <a:solidFill>
                  <a:schemeClr val="tx1"/>
                </a:solidFill>
                <a:latin typeface="Arial" panose="020B0604020202020204" pitchFamily="34" charset="0"/>
                <a:cs typeface="Arial" panose="020B0604020202020204" pitchFamily="34" charset="0"/>
              </a:rPr>
              <a:t> </a:t>
            </a:r>
            <a:r>
              <a:rPr lang="en-US" altLang="cy-GB" sz="2400" dirty="0" err="1">
                <a:solidFill>
                  <a:schemeClr val="tx1"/>
                </a:solidFill>
                <a:latin typeface="Arial" panose="020B0604020202020204" pitchFamily="34" charset="0"/>
                <a:cs typeface="Arial" panose="020B0604020202020204" pitchFamily="34" charset="0"/>
              </a:rPr>
              <a:t>awyrgylch</a:t>
            </a:r>
            <a:r>
              <a:rPr lang="en-US" altLang="cy-GB" sz="2400" dirty="0">
                <a:solidFill>
                  <a:schemeClr val="tx1"/>
                </a:solidFill>
                <a:latin typeface="Arial" panose="020B0604020202020204" pitchFamily="34" charset="0"/>
                <a:cs typeface="Arial" panose="020B0604020202020204" pitchFamily="34" charset="0"/>
              </a:rPr>
              <a:t> </a:t>
            </a:r>
            <a:r>
              <a:rPr lang="en-US" altLang="cy-GB" sz="2400" dirty="0" err="1">
                <a:solidFill>
                  <a:schemeClr val="tx1"/>
                </a:solidFill>
                <a:latin typeface="Arial" panose="020B0604020202020204" pitchFamily="34" charset="0"/>
                <a:cs typeface="Arial" panose="020B0604020202020204" pitchFamily="34" charset="0"/>
              </a:rPr>
              <a:t>ddwyieithog</a:t>
            </a:r>
            <a:endParaRPr lang="en-US" altLang="cy-GB" sz="2400" dirty="0">
              <a:solidFill>
                <a:schemeClr val="tx1"/>
              </a:solidFill>
              <a:latin typeface="Arial" panose="020B0604020202020204" pitchFamily="34" charset="0"/>
              <a:cs typeface="Arial" panose="020B0604020202020204" pitchFamily="34" charset="0"/>
            </a:endParaRPr>
          </a:p>
          <a:p>
            <a:r>
              <a:rPr lang="en-US" altLang="cy-GB" sz="2400" dirty="0" err="1">
                <a:solidFill>
                  <a:schemeClr val="tx1"/>
                </a:solidFill>
                <a:latin typeface="Arial" panose="020B0604020202020204" pitchFamily="34" charset="0"/>
                <a:cs typeface="Arial" panose="020B0604020202020204" pitchFamily="34" charset="0"/>
              </a:rPr>
              <a:t>Mwy</a:t>
            </a:r>
            <a:r>
              <a:rPr lang="en-US" altLang="cy-GB" sz="2400" dirty="0">
                <a:solidFill>
                  <a:schemeClr val="tx1"/>
                </a:solidFill>
                <a:latin typeface="Arial" panose="020B0604020202020204" pitchFamily="34" charset="0"/>
                <a:cs typeface="Arial" panose="020B0604020202020204" pitchFamily="34" charset="0"/>
              </a:rPr>
              <a:t> o </a:t>
            </a:r>
            <a:r>
              <a:rPr lang="en-US" altLang="cy-GB" sz="2400" dirty="0" err="1">
                <a:solidFill>
                  <a:schemeClr val="tx1"/>
                </a:solidFill>
                <a:latin typeface="Arial" panose="020B0604020202020204" pitchFamily="34" charset="0"/>
                <a:cs typeface="Arial" panose="020B0604020202020204" pitchFamily="34" charset="0"/>
              </a:rPr>
              <a:t>syniadau</a:t>
            </a:r>
            <a:r>
              <a:rPr lang="en-US" altLang="cy-GB" sz="2400" dirty="0">
                <a:solidFill>
                  <a:schemeClr val="tx1"/>
                </a:solidFill>
                <a:latin typeface="Arial" panose="020B0604020202020204" pitchFamily="34" charset="0"/>
                <a:cs typeface="Arial" panose="020B0604020202020204" pitchFamily="34" charset="0"/>
              </a:rPr>
              <a:t>?</a:t>
            </a:r>
          </a:p>
        </p:txBody>
      </p:sp>
      <p:sp>
        <p:nvSpPr>
          <p:cNvPr id="2" name="Content Placeholder 1"/>
          <p:cNvSpPr>
            <a:spLocks noGrp="1"/>
          </p:cNvSpPr>
          <p:nvPr>
            <p:ph sz="half" idx="2"/>
          </p:nvPr>
        </p:nvSpPr>
        <p:spPr/>
        <p:txBody>
          <a:bodyPr>
            <a:noAutofit/>
          </a:bodyPr>
          <a:lstStyle/>
          <a:p>
            <a:r>
              <a:rPr lang="en-US" altLang="cy-GB" sz="2400" dirty="0">
                <a:solidFill>
                  <a:schemeClr val="accent1"/>
                </a:solidFill>
                <a:latin typeface="Arial" panose="020B0604020202020204" pitchFamily="34" charset="0"/>
                <a:cs typeface="Arial" panose="020B0604020202020204" pitchFamily="34" charset="0"/>
              </a:rPr>
              <a:t>Parents sending their students to Welsh-medium schools are consciously making a choice </a:t>
            </a:r>
          </a:p>
          <a:p>
            <a:r>
              <a:rPr lang="en-US" altLang="cy-GB" sz="2400" dirty="0">
                <a:solidFill>
                  <a:schemeClr val="accent1"/>
                </a:solidFill>
                <a:latin typeface="Arial" panose="020B0604020202020204" pitchFamily="34" charset="0"/>
                <a:cs typeface="Arial" panose="020B0604020202020204" pitchFamily="34" charset="0"/>
              </a:rPr>
              <a:t>Teachers are also making a conscious choice to teach in a Welsh language environment and may have a stronger sense of mission</a:t>
            </a:r>
          </a:p>
          <a:p>
            <a:r>
              <a:rPr lang="en-US" altLang="cy-GB" sz="2400" dirty="0">
                <a:solidFill>
                  <a:schemeClr val="accent1"/>
                </a:solidFill>
                <a:latin typeface="Arial" panose="020B0604020202020204" pitchFamily="34" charset="0"/>
                <a:cs typeface="Arial" panose="020B0604020202020204" pitchFamily="34" charset="0"/>
              </a:rPr>
              <a:t>More reasons?</a:t>
            </a:r>
          </a:p>
        </p:txBody>
      </p:sp>
    </p:spTree>
    <p:extLst>
      <p:ext uri="{BB962C8B-B14F-4D97-AF65-F5344CB8AC3E}">
        <p14:creationId xmlns:p14="http://schemas.microsoft.com/office/powerpoint/2010/main" val="2784960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latin typeface="Arial" panose="020B0604020202020204" pitchFamily="34" charset="0"/>
                <a:cs typeface="Arial" panose="020B0604020202020204" pitchFamily="34" charset="0"/>
              </a:rPr>
              <a:t>Anfanteision</a:t>
            </a:r>
            <a:r>
              <a:rPr lang="en-GB" dirty="0">
                <a:latin typeface="Arial" panose="020B0604020202020204" pitchFamily="34" charset="0"/>
                <a:cs typeface="Arial" panose="020B0604020202020204" pitchFamily="34" charset="0"/>
              </a:rPr>
              <a:t>?                  </a:t>
            </a:r>
            <a:r>
              <a:rPr lang="en-GB" dirty="0">
                <a:solidFill>
                  <a:schemeClr val="accent1"/>
                </a:solidFill>
                <a:latin typeface="Arial" panose="020B0604020202020204" pitchFamily="34" charset="0"/>
                <a:cs typeface="Arial" panose="020B0604020202020204" pitchFamily="34" charset="0"/>
              </a:rPr>
              <a:t>Drawbacks?</a:t>
            </a:r>
            <a:br>
              <a:rPr lang="en-GB" dirty="0">
                <a:solidFill>
                  <a:schemeClr val="accent1"/>
                </a:solidFill>
                <a:latin typeface="Arial" panose="020B0604020202020204" pitchFamily="34" charset="0"/>
                <a:cs typeface="Arial" panose="020B0604020202020204" pitchFamily="34" charset="0"/>
              </a:rPr>
            </a:br>
            <a:endParaRPr lang="en-US" dirty="0">
              <a:solidFill>
                <a:schemeClr val="accent1"/>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normAutofit/>
          </a:bodyPr>
          <a:lstStyle/>
          <a:p>
            <a:pPr marL="0" indent="0">
              <a:buNone/>
            </a:pPr>
            <a:r>
              <a:rPr lang="en-GB" sz="2800" dirty="0" err="1">
                <a:latin typeface="Arial" panose="020B0604020202020204" pitchFamily="34" charset="0"/>
                <a:cs typeface="Arial" panose="020B0604020202020204" pitchFamily="34" charset="0"/>
              </a:rPr>
              <a:t>Camsyniadau</a:t>
            </a:r>
            <a:endParaRPr lang="en-GB" sz="2800" dirty="0">
              <a:latin typeface="Arial" panose="020B0604020202020204" pitchFamily="34" charset="0"/>
              <a:cs typeface="Arial" panose="020B0604020202020204" pitchFamily="34" charset="0"/>
            </a:endParaRPr>
          </a:p>
          <a:p>
            <a:r>
              <a:rPr lang="en-GB" sz="2800" dirty="0" err="1">
                <a:solidFill>
                  <a:schemeClr val="tx1"/>
                </a:solidFill>
                <a:latin typeface="Arial" panose="020B0604020202020204" pitchFamily="34" charset="0"/>
                <a:cs typeface="Arial" panose="020B0604020202020204" pitchFamily="34" charset="0"/>
              </a:rPr>
              <a:t>Siarad</a:t>
            </a:r>
            <a:r>
              <a:rPr lang="en-GB" sz="2800" dirty="0">
                <a:solidFill>
                  <a:schemeClr val="tx1"/>
                </a:solidFill>
                <a:latin typeface="Arial" panose="020B0604020202020204" pitchFamily="34" charset="0"/>
                <a:cs typeface="Arial" panose="020B0604020202020204" pitchFamily="34" charset="0"/>
              </a:rPr>
              <a:t> </a:t>
            </a:r>
            <a:r>
              <a:rPr lang="en-GB" sz="2800" dirty="0" err="1">
                <a:solidFill>
                  <a:schemeClr val="tx1"/>
                </a:solidFill>
                <a:latin typeface="Arial" panose="020B0604020202020204" pitchFamily="34" charset="0"/>
                <a:cs typeface="Arial" panose="020B0604020202020204" pitchFamily="34" charset="0"/>
              </a:rPr>
              <a:t>yn</a:t>
            </a:r>
            <a:r>
              <a:rPr lang="en-GB" sz="2800" dirty="0">
                <a:solidFill>
                  <a:schemeClr val="tx1"/>
                </a:solidFill>
                <a:latin typeface="Arial" panose="020B0604020202020204" pitchFamily="34" charset="0"/>
                <a:cs typeface="Arial" panose="020B0604020202020204" pitchFamily="34" charset="0"/>
              </a:rPr>
              <a:t> </a:t>
            </a:r>
            <a:r>
              <a:rPr lang="en-GB" sz="2800" dirty="0" err="1">
                <a:solidFill>
                  <a:schemeClr val="tx1"/>
                </a:solidFill>
                <a:latin typeface="Arial" panose="020B0604020202020204" pitchFamily="34" charset="0"/>
                <a:cs typeface="Arial" panose="020B0604020202020204" pitchFamily="34" charset="0"/>
              </a:rPr>
              <a:t>hwyrach</a:t>
            </a:r>
            <a:endParaRPr lang="en-GB" sz="2800" dirty="0">
              <a:solidFill>
                <a:schemeClr val="tx1"/>
              </a:solidFill>
              <a:latin typeface="Arial" panose="020B0604020202020204" pitchFamily="34" charset="0"/>
              <a:cs typeface="Arial" panose="020B0604020202020204" pitchFamily="34" charset="0"/>
            </a:endParaRPr>
          </a:p>
          <a:p>
            <a:r>
              <a:rPr lang="en-GB" sz="2800" dirty="0" err="1">
                <a:solidFill>
                  <a:schemeClr val="tx1"/>
                </a:solidFill>
                <a:latin typeface="Arial" panose="020B0604020202020204" pitchFamily="34" charset="0"/>
                <a:cs typeface="Arial" panose="020B0604020202020204" pitchFamily="34" charset="0"/>
              </a:rPr>
              <a:t>Cymysgu</a:t>
            </a:r>
            <a:r>
              <a:rPr lang="en-GB" sz="2800" dirty="0">
                <a:solidFill>
                  <a:schemeClr val="tx1"/>
                </a:solidFill>
                <a:latin typeface="Arial" panose="020B0604020202020204" pitchFamily="34" charset="0"/>
                <a:cs typeface="Arial" panose="020B0604020202020204" pitchFamily="34" charset="0"/>
              </a:rPr>
              <a:t> </a:t>
            </a:r>
            <a:r>
              <a:rPr lang="en-GB" sz="2800" dirty="0" err="1">
                <a:solidFill>
                  <a:schemeClr val="tx1"/>
                </a:solidFill>
                <a:latin typeface="Arial" panose="020B0604020202020204" pitchFamily="34" charset="0"/>
                <a:cs typeface="Arial" panose="020B0604020202020204" pitchFamily="34" charset="0"/>
              </a:rPr>
              <a:t>ieithoedd</a:t>
            </a:r>
            <a:endParaRPr lang="en-GB" sz="2800" dirty="0">
              <a:solidFill>
                <a:schemeClr val="tx1"/>
              </a:solidFill>
              <a:latin typeface="Arial" panose="020B0604020202020204" pitchFamily="34" charset="0"/>
              <a:cs typeface="Arial" panose="020B0604020202020204" pitchFamily="34" charset="0"/>
            </a:endParaRPr>
          </a:p>
          <a:p>
            <a:r>
              <a:rPr lang="en-GB" sz="2800" dirty="0" err="1">
                <a:solidFill>
                  <a:schemeClr val="tx1"/>
                </a:solidFill>
                <a:latin typeface="Arial" panose="020B0604020202020204" pitchFamily="34" charset="0"/>
                <a:cs typeface="Arial" panose="020B0604020202020204" pitchFamily="34" charset="0"/>
              </a:rPr>
              <a:t>Mwy</a:t>
            </a:r>
            <a:r>
              <a:rPr lang="en-GB" sz="2800" dirty="0">
                <a:solidFill>
                  <a:schemeClr val="tx1"/>
                </a:solidFill>
                <a:latin typeface="Arial" panose="020B0604020202020204" pitchFamily="34" charset="0"/>
                <a:cs typeface="Arial" panose="020B0604020202020204" pitchFamily="34" charset="0"/>
              </a:rPr>
              <a:t> o </a:t>
            </a:r>
            <a:r>
              <a:rPr lang="en-GB" sz="2800" dirty="0" err="1">
                <a:solidFill>
                  <a:schemeClr val="tx1"/>
                </a:solidFill>
                <a:latin typeface="Arial" panose="020B0604020202020204" pitchFamily="34" charset="0"/>
                <a:cs typeface="Arial" panose="020B0604020202020204" pitchFamily="34" charset="0"/>
              </a:rPr>
              <a:t>waith</a:t>
            </a:r>
            <a:r>
              <a:rPr lang="en-GB" sz="2800" dirty="0">
                <a:solidFill>
                  <a:schemeClr val="tx1"/>
                </a:solidFill>
                <a:latin typeface="Arial" panose="020B0604020202020204" pitchFamily="34" charset="0"/>
                <a:cs typeface="Arial" panose="020B0604020202020204" pitchFamily="34" charset="0"/>
              </a:rPr>
              <a:t> </a:t>
            </a:r>
            <a:r>
              <a:rPr lang="en-GB" sz="2800" dirty="0" err="1">
                <a:solidFill>
                  <a:schemeClr val="tx1"/>
                </a:solidFill>
                <a:latin typeface="Arial" panose="020B0604020202020204" pitchFamily="34" charset="0"/>
                <a:cs typeface="Arial" panose="020B0604020202020204" pitchFamily="34" charset="0"/>
              </a:rPr>
              <a:t>i</a:t>
            </a:r>
            <a:r>
              <a:rPr lang="en-GB" sz="2800" dirty="0">
                <a:solidFill>
                  <a:schemeClr val="tx1"/>
                </a:solidFill>
                <a:latin typeface="Arial" panose="020B0604020202020204" pitchFamily="34" charset="0"/>
                <a:cs typeface="Arial" panose="020B0604020202020204" pitchFamily="34" charset="0"/>
              </a:rPr>
              <a:t> </a:t>
            </a:r>
            <a:r>
              <a:rPr lang="en-GB" sz="2800" dirty="0" err="1">
                <a:solidFill>
                  <a:schemeClr val="tx1"/>
                </a:solidFill>
                <a:latin typeface="Arial" panose="020B0604020202020204" pitchFamily="34" charset="0"/>
                <a:cs typeface="Arial" panose="020B0604020202020204" pitchFamily="34" charset="0"/>
              </a:rPr>
              <a:t>rhieni</a:t>
            </a:r>
            <a:endParaRPr lang="en-GB" sz="2800" dirty="0">
              <a:solidFill>
                <a:schemeClr val="tx1"/>
              </a:solidFill>
              <a:latin typeface="Arial" panose="020B0604020202020204" pitchFamily="34" charset="0"/>
              <a:cs typeface="Arial" panose="020B0604020202020204" pitchFamily="34" charset="0"/>
            </a:endParaRPr>
          </a:p>
          <a:p>
            <a:r>
              <a:rPr lang="en-GB" sz="2800" dirty="0" err="1">
                <a:solidFill>
                  <a:schemeClr val="tx1"/>
                </a:solidFill>
                <a:latin typeface="Arial" panose="020B0604020202020204" pitchFamily="34" charset="0"/>
                <a:cs typeface="Arial" panose="020B0604020202020204" pitchFamily="34" charset="0"/>
              </a:rPr>
              <a:t>Darllen</a:t>
            </a:r>
            <a:r>
              <a:rPr lang="en-GB" sz="2800" dirty="0">
                <a:solidFill>
                  <a:schemeClr val="tx1"/>
                </a:solidFill>
                <a:latin typeface="Arial" panose="020B0604020202020204" pitchFamily="34" charset="0"/>
                <a:cs typeface="Arial" panose="020B0604020202020204" pitchFamily="34" charset="0"/>
              </a:rPr>
              <a:t> ac </a:t>
            </a:r>
            <a:r>
              <a:rPr lang="en-GB" sz="2800" dirty="0" err="1">
                <a:solidFill>
                  <a:schemeClr val="tx1"/>
                </a:solidFill>
                <a:latin typeface="Arial" panose="020B0604020202020204" pitchFamily="34" charset="0"/>
                <a:cs typeface="Arial" panose="020B0604020202020204" pitchFamily="34" charset="0"/>
              </a:rPr>
              <a:t>Ysgrifennu</a:t>
            </a:r>
            <a:endParaRPr lang="en-US" sz="2800" dirty="0">
              <a:solidFill>
                <a:schemeClr val="tx1"/>
              </a:solidFill>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txBody>
          <a:bodyPr>
            <a:normAutofit/>
          </a:bodyPr>
          <a:lstStyle/>
          <a:p>
            <a:pPr marL="0" indent="0">
              <a:buNone/>
            </a:pPr>
            <a:r>
              <a:rPr lang="en-GB" sz="2800" dirty="0">
                <a:solidFill>
                  <a:schemeClr val="accent1"/>
                </a:solidFill>
              </a:rPr>
              <a:t>Misconceptions</a:t>
            </a:r>
          </a:p>
          <a:p>
            <a:r>
              <a:rPr lang="en-GB" sz="2800" dirty="0">
                <a:solidFill>
                  <a:schemeClr val="accent1"/>
                </a:solidFill>
                <a:latin typeface="Arial" panose="020B0604020202020204" pitchFamily="34" charset="0"/>
                <a:cs typeface="Arial" panose="020B0604020202020204" pitchFamily="34" charset="0"/>
              </a:rPr>
              <a:t>Speaking later</a:t>
            </a:r>
          </a:p>
          <a:p>
            <a:r>
              <a:rPr lang="en-GB" sz="2800" dirty="0">
                <a:solidFill>
                  <a:schemeClr val="accent1"/>
                </a:solidFill>
                <a:latin typeface="Arial" panose="020B0604020202020204" pitchFamily="34" charset="0"/>
                <a:cs typeface="Arial" panose="020B0604020202020204" pitchFamily="34" charset="0"/>
              </a:rPr>
              <a:t>Mixing languages</a:t>
            </a:r>
          </a:p>
          <a:p>
            <a:r>
              <a:rPr lang="en-GB" sz="2800" dirty="0">
                <a:solidFill>
                  <a:schemeClr val="accent1"/>
                </a:solidFill>
                <a:latin typeface="Arial" panose="020B0604020202020204" pitchFamily="34" charset="0"/>
                <a:cs typeface="Arial" panose="020B0604020202020204" pitchFamily="34" charset="0"/>
              </a:rPr>
              <a:t>Additional effort for the parents</a:t>
            </a:r>
          </a:p>
          <a:p>
            <a:r>
              <a:rPr lang="en-GB" sz="2800" dirty="0">
                <a:solidFill>
                  <a:schemeClr val="accent1"/>
                </a:solidFill>
                <a:latin typeface="Arial" panose="020B0604020202020204" pitchFamily="34" charset="0"/>
                <a:cs typeface="Arial" panose="020B0604020202020204" pitchFamily="34" charset="0"/>
              </a:rPr>
              <a:t>Reading and Writing </a:t>
            </a:r>
          </a:p>
          <a:p>
            <a:pPr marL="0" indent="0">
              <a:buNone/>
            </a:pPr>
            <a:r>
              <a:rPr lang="en-GB" i="1" dirty="0">
                <a:solidFill>
                  <a:schemeClr val="accent1"/>
                </a:solidFill>
              </a:rPr>
              <a:t>Multilingual Children’s Association (2004)</a:t>
            </a:r>
            <a:endParaRPr lang="en-US" i="1" dirty="0">
              <a:solidFill>
                <a:schemeClr val="accent1"/>
              </a:solidFill>
            </a:endParaRPr>
          </a:p>
        </p:txBody>
      </p:sp>
    </p:spTree>
    <p:extLst>
      <p:ext uri="{BB962C8B-B14F-4D97-AF65-F5344CB8AC3E}">
        <p14:creationId xmlns:p14="http://schemas.microsoft.com/office/powerpoint/2010/main" val="2960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CF6BD-6F9B-8FC4-75A0-A678856A5103}"/>
              </a:ext>
            </a:extLst>
          </p:cNvPr>
          <p:cNvSpPr>
            <a:spLocks noGrp="1"/>
          </p:cNvSpPr>
          <p:nvPr>
            <p:ph type="title"/>
          </p:nvPr>
        </p:nvSpPr>
        <p:spPr/>
        <p:txBody>
          <a:bodyPr>
            <a:normAutofit fontScale="90000"/>
          </a:bodyPr>
          <a:lstStyle/>
          <a:p>
            <a:r>
              <a:rPr lang="en-GB" i="0" dirty="0">
                <a:solidFill>
                  <a:schemeClr val="accent1"/>
                </a:solidFill>
                <a:effectLst/>
                <a:latin typeface="Arial" panose="020B0604020202020204" pitchFamily="34" charset="0"/>
              </a:rPr>
              <a:t>Well-being of Future Generations Act </a:t>
            </a:r>
            <a:br>
              <a:rPr lang="en-GB" i="0" dirty="0">
                <a:solidFill>
                  <a:schemeClr val="accent1"/>
                </a:solidFill>
                <a:effectLst/>
                <a:latin typeface="Arial" panose="020B0604020202020204" pitchFamily="34" charset="0"/>
              </a:rPr>
            </a:br>
            <a:r>
              <a:rPr lang="en-GB" i="0" dirty="0">
                <a:solidFill>
                  <a:schemeClr val="accent1"/>
                </a:solidFill>
                <a:effectLst/>
                <a:latin typeface="Arial" panose="020B0604020202020204" pitchFamily="34" charset="0"/>
              </a:rPr>
              <a:t>(2015)</a:t>
            </a:r>
            <a:br>
              <a:rPr lang="en-GB" b="1" i="0" dirty="0">
                <a:solidFill>
                  <a:schemeClr val="accent1"/>
                </a:solidFill>
                <a:effectLst/>
                <a:latin typeface="Arial" panose="020B0604020202020204" pitchFamily="34" charset="0"/>
              </a:rPr>
            </a:br>
            <a:endParaRPr lang="en-GB" dirty="0">
              <a:solidFill>
                <a:schemeClr val="accent1"/>
              </a:solidFill>
            </a:endParaRPr>
          </a:p>
        </p:txBody>
      </p:sp>
      <p:sp>
        <p:nvSpPr>
          <p:cNvPr id="3" name="Content Placeholder 2">
            <a:extLst>
              <a:ext uri="{FF2B5EF4-FFF2-40B4-BE49-F238E27FC236}">
                <a16:creationId xmlns:a16="http://schemas.microsoft.com/office/drawing/2014/main" id="{842438B5-0A76-8C3B-D627-03E5A057B9AB}"/>
              </a:ext>
            </a:extLst>
          </p:cNvPr>
          <p:cNvSpPr>
            <a:spLocks noGrp="1"/>
          </p:cNvSpPr>
          <p:nvPr>
            <p:ph sz="half" idx="1"/>
          </p:nvPr>
        </p:nvSpPr>
        <p:spPr/>
        <p:txBody>
          <a:bodyPr/>
          <a:lstStyle/>
          <a:p>
            <a:r>
              <a:rPr lang="cy-GB" sz="2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Gwella llesiant cymdeithasol, economaidd, amgylcheddol a diwylliannol Cymru.</a:t>
            </a:r>
          </a:p>
          <a:p>
            <a:r>
              <a:rPr lang="cy-GB" sz="2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Mae’r Ddeddf yn gosod saith nod llesiant ar gyfer Cymru.</a:t>
            </a:r>
          </a:p>
          <a:p>
            <a:r>
              <a:rPr lang="cy-GB" sz="2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Mae’r rhain ar gyfer Cymru fwy cyfartal, ffyniannus, gwydn, iachach a chyfrifol yn fyd-eang, gyda chymunedau cydlynol a diwylliant bywiog lle mae’r Gymraeg yn ffynnu.</a:t>
            </a:r>
            <a:endParaRPr lang="en-GB" sz="20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endParaRPr lang="en-GB" sz="20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endParaRPr lang="en-GB" sz="20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9B5F149F-66C9-D026-2196-07978E019D3F}"/>
              </a:ext>
            </a:extLst>
          </p:cNvPr>
          <p:cNvSpPr>
            <a:spLocks noGrp="1"/>
          </p:cNvSpPr>
          <p:nvPr>
            <p:ph sz="half" idx="2"/>
          </p:nvPr>
        </p:nvSpPr>
        <p:spPr/>
        <p:txBody>
          <a:bodyPr>
            <a:normAutofit/>
          </a:bodyPr>
          <a:lstStyle/>
          <a:p>
            <a:r>
              <a:rPr lang="en-GB" sz="2000" dirty="0">
                <a:solidFill>
                  <a:schemeClr val="accent1"/>
                </a:solidFill>
                <a:latin typeface="Arial" panose="020B0604020202020204" pitchFamily="34" charset="0"/>
              </a:rPr>
              <a:t>I</a:t>
            </a:r>
            <a:r>
              <a:rPr lang="en-GB" sz="2000" i="0" dirty="0">
                <a:solidFill>
                  <a:schemeClr val="accent1"/>
                </a:solidFill>
                <a:effectLst/>
                <a:latin typeface="Arial" panose="020B0604020202020204" pitchFamily="34" charset="0"/>
              </a:rPr>
              <a:t>mproving the social, economic, environmental and cultural wellbeing of Wales. </a:t>
            </a:r>
          </a:p>
          <a:p>
            <a:r>
              <a:rPr lang="en-GB" sz="2000" i="0" dirty="0">
                <a:solidFill>
                  <a:schemeClr val="accent1"/>
                </a:solidFill>
                <a:effectLst/>
                <a:latin typeface="Arial" panose="020B0604020202020204" pitchFamily="34" charset="0"/>
              </a:rPr>
              <a:t>The Act puts in place seven wellbeing goals for Wales. </a:t>
            </a:r>
          </a:p>
          <a:p>
            <a:r>
              <a:rPr lang="en-GB" sz="2000" i="0" dirty="0">
                <a:solidFill>
                  <a:schemeClr val="accent1"/>
                </a:solidFill>
                <a:effectLst/>
                <a:latin typeface="Arial" panose="020B0604020202020204" pitchFamily="34" charset="0"/>
              </a:rPr>
              <a:t>These are for a more equal, prosperous, resilient, healthier and globally responsible Wales, with cohesive communities and a vibrant culture and thriving Welsh language.</a:t>
            </a:r>
          </a:p>
          <a:p>
            <a:endParaRPr lang="en-GB" sz="2000" dirty="0">
              <a:solidFill>
                <a:schemeClr val="accent1"/>
              </a:solidFill>
              <a:latin typeface="Arial" panose="020B0604020202020204" pitchFamily="34" charset="0"/>
            </a:endParaRPr>
          </a:p>
          <a:p>
            <a:r>
              <a:rPr lang="en-GB" sz="2000" b="1" dirty="0">
                <a:solidFill>
                  <a:schemeClr val="tx1"/>
                </a:solidFill>
                <a:latin typeface="Arial" panose="020B0604020202020204" pitchFamily="34" charset="0"/>
                <a:hlinkClick r:id="rId2"/>
              </a:rPr>
              <a:t>www.gov.wales</a:t>
            </a:r>
            <a:r>
              <a:rPr lang="en-GB" sz="2000" b="1" dirty="0">
                <a:solidFill>
                  <a:schemeClr val="tx1"/>
                </a:solidFill>
                <a:latin typeface="Arial" panose="020B0604020202020204" pitchFamily="34" charset="0"/>
              </a:rPr>
              <a:t> </a:t>
            </a:r>
            <a:r>
              <a:rPr lang="en-GB" sz="2000" b="1" dirty="0">
                <a:solidFill>
                  <a:schemeClr val="accent1"/>
                </a:solidFill>
                <a:latin typeface="Arial" panose="020B0604020202020204" pitchFamily="34" charset="0"/>
              </a:rPr>
              <a:t>(2021)</a:t>
            </a:r>
            <a:endParaRPr lang="en-GB" sz="2000" b="1" dirty="0">
              <a:solidFill>
                <a:schemeClr val="accent1"/>
              </a:solidFill>
            </a:endParaRPr>
          </a:p>
        </p:txBody>
      </p:sp>
    </p:spTree>
    <p:extLst>
      <p:ext uri="{BB962C8B-B14F-4D97-AF65-F5344CB8AC3E}">
        <p14:creationId xmlns:p14="http://schemas.microsoft.com/office/powerpoint/2010/main" val="25098196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88489-9120-ECA9-02FC-FF516103D717}"/>
              </a:ext>
            </a:extLst>
          </p:cNvPr>
          <p:cNvSpPr>
            <a:spLocks noGrp="1"/>
          </p:cNvSpPr>
          <p:nvPr>
            <p:ph type="title"/>
          </p:nvPr>
        </p:nvSpPr>
        <p:spPr/>
        <p:txBody>
          <a:bodyPr>
            <a:normAutofit/>
          </a:bodyPr>
          <a:lstStyle/>
          <a:p>
            <a:r>
              <a:rPr kumimoji="0" lang="cy-GB" altLang="en-US" sz="4400" i="0" u="none" strike="noStrike" cap="none" normalizeH="0" baseline="0" dirty="0">
                <a:ln>
                  <a:noFill/>
                </a:ln>
                <a:solidFill>
                  <a:srgbClr val="1F1F1F"/>
                </a:solidFill>
                <a:effectLst/>
                <a:ea typeface="inherit"/>
              </a:rPr>
              <a:t>Y saith nod llesiant</a:t>
            </a:r>
            <a:br>
              <a:rPr kumimoji="0" lang="cy-GB" altLang="en-US" sz="3600" b="0" i="0" u="none" strike="noStrike" cap="none" normalizeH="0" baseline="0" dirty="0">
                <a:ln>
                  <a:noFill/>
                </a:ln>
                <a:solidFill>
                  <a:schemeClr val="tx1"/>
                </a:solidFill>
                <a:effectLst/>
                <a:latin typeface="Arial" panose="020B0604020202020204" pitchFamily="34" charset="0"/>
              </a:rPr>
            </a:br>
            <a:r>
              <a:rPr lang="en-GB" dirty="0">
                <a:solidFill>
                  <a:schemeClr val="accent1"/>
                </a:solidFill>
              </a:rPr>
              <a:t>The seven well-being goals</a:t>
            </a:r>
          </a:p>
        </p:txBody>
      </p:sp>
      <p:sp>
        <p:nvSpPr>
          <p:cNvPr id="3" name="Content Placeholder 2">
            <a:extLst>
              <a:ext uri="{FF2B5EF4-FFF2-40B4-BE49-F238E27FC236}">
                <a16:creationId xmlns:a16="http://schemas.microsoft.com/office/drawing/2014/main" id="{29B98EC2-BD36-5E9A-115D-A04E788FD1C3}"/>
              </a:ext>
            </a:extLst>
          </p:cNvPr>
          <p:cNvSpPr>
            <a:spLocks noGrp="1"/>
          </p:cNvSpPr>
          <p:nvPr>
            <p:ph sz="half" idx="1"/>
          </p:nvPr>
        </p:nvSpPr>
        <p:spPr/>
        <p:txBody>
          <a:bodyPr>
            <a:normAutofit fontScale="92500" lnSpcReduction="10000"/>
          </a:bodyPr>
          <a:lstStyle/>
          <a:p>
            <a:pPr>
              <a:lnSpc>
                <a:spcPct val="115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8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Cymru lewyrchus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8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Cymru Gydnerth</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8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Cymru Iachach</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8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Cymru Fwy Cyfartal</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8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Cymru o Gymunedau Cydlynol</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8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Cymru â Diwylliant Bywiog ac Iaith Gymraeg Ffyniannus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8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Cymru sy'n Gyfrifol yn Fyd-eang</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cy-GB" sz="1800" kern="100" dirty="0">
                <a:effectLst/>
                <a:latin typeface="Arial" panose="020B0604020202020204" pitchFamily="34" charset="0"/>
                <a:ea typeface="DengXian" panose="02010600030101010101" pitchFamily="2" charset="-122"/>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A9930233-D859-8BD1-2891-24F4EF6CD967}"/>
              </a:ext>
            </a:extLst>
          </p:cNvPr>
          <p:cNvSpPr>
            <a:spLocks noGrp="1"/>
          </p:cNvSpPr>
          <p:nvPr>
            <p:ph sz="half" idx="2"/>
          </p:nvPr>
        </p:nvSpPr>
        <p:spPr>
          <a:xfrm>
            <a:off x="6431621" y="1592493"/>
            <a:ext cx="5181601" cy="4584469"/>
          </a:xfrm>
        </p:spPr>
        <p:txBody>
          <a:bodyPr>
            <a:normAutofit fontScale="92500" lnSpcReduction="10000"/>
          </a:bodyPr>
          <a:lstStyle/>
          <a:p>
            <a:r>
              <a:rPr lang="en-GB" sz="1600" dirty="0">
                <a:solidFill>
                  <a:schemeClr val="accent1"/>
                </a:solidFill>
                <a:latin typeface="Arial" panose="020B0604020202020204" pitchFamily="34" charset="0"/>
                <a:cs typeface="Arial" panose="020B0604020202020204" pitchFamily="34" charset="0"/>
              </a:rPr>
              <a:t>A Prosperous Wales</a:t>
            </a:r>
          </a:p>
          <a:p>
            <a:endParaRPr lang="en-GB" sz="1600" dirty="0">
              <a:solidFill>
                <a:schemeClr val="accent1"/>
              </a:solidFill>
              <a:latin typeface="Arial" panose="020B0604020202020204" pitchFamily="34" charset="0"/>
              <a:cs typeface="Arial" panose="020B0604020202020204" pitchFamily="34" charset="0"/>
            </a:endParaRPr>
          </a:p>
          <a:p>
            <a:r>
              <a:rPr lang="en-GB" sz="1600" dirty="0">
                <a:solidFill>
                  <a:schemeClr val="accent1"/>
                </a:solidFill>
                <a:latin typeface="Arial" panose="020B0604020202020204" pitchFamily="34" charset="0"/>
                <a:cs typeface="Arial" panose="020B0604020202020204" pitchFamily="34" charset="0"/>
              </a:rPr>
              <a:t>A Resilient Wales</a:t>
            </a:r>
          </a:p>
          <a:p>
            <a:endParaRPr lang="en-GB" sz="1600" dirty="0">
              <a:solidFill>
                <a:schemeClr val="accent1"/>
              </a:solidFill>
              <a:latin typeface="Arial" panose="020B0604020202020204" pitchFamily="34" charset="0"/>
              <a:cs typeface="Arial" panose="020B0604020202020204" pitchFamily="34" charset="0"/>
            </a:endParaRPr>
          </a:p>
          <a:p>
            <a:r>
              <a:rPr lang="en-GB" sz="1600" dirty="0">
                <a:solidFill>
                  <a:schemeClr val="accent1"/>
                </a:solidFill>
                <a:latin typeface="Arial" panose="020B0604020202020204" pitchFamily="34" charset="0"/>
                <a:cs typeface="Arial" panose="020B0604020202020204" pitchFamily="34" charset="0"/>
              </a:rPr>
              <a:t>A Healthier Wales</a:t>
            </a:r>
          </a:p>
          <a:p>
            <a:endParaRPr lang="en-GB" sz="1600" dirty="0">
              <a:solidFill>
                <a:schemeClr val="accent1"/>
              </a:solidFill>
              <a:latin typeface="Arial" panose="020B0604020202020204" pitchFamily="34" charset="0"/>
              <a:cs typeface="Arial" panose="020B0604020202020204" pitchFamily="34" charset="0"/>
            </a:endParaRPr>
          </a:p>
          <a:p>
            <a:r>
              <a:rPr lang="en-GB" sz="1600" dirty="0">
                <a:solidFill>
                  <a:schemeClr val="accent1"/>
                </a:solidFill>
                <a:latin typeface="Arial" panose="020B0604020202020204" pitchFamily="34" charset="0"/>
                <a:cs typeface="Arial" panose="020B0604020202020204" pitchFamily="34" charset="0"/>
              </a:rPr>
              <a:t>A More Equal Wales</a:t>
            </a:r>
          </a:p>
          <a:p>
            <a:endParaRPr lang="en-GB" sz="1600" dirty="0">
              <a:solidFill>
                <a:schemeClr val="accent1"/>
              </a:solidFill>
              <a:latin typeface="Arial" panose="020B0604020202020204" pitchFamily="34" charset="0"/>
              <a:cs typeface="Arial" panose="020B0604020202020204" pitchFamily="34" charset="0"/>
            </a:endParaRPr>
          </a:p>
          <a:p>
            <a:r>
              <a:rPr lang="en-GB" sz="1600" dirty="0">
                <a:solidFill>
                  <a:schemeClr val="accent1"/>
                </a:solidFill>
                <a:latin typeface="Arial" panose="020B0604020202020204" pitchFamily="34" charset="0"/>
                <a:cs typeface="Arial" panose="020B0604020202020204" pitchFamily="34" charset="0"/>
              </a:rPr>
              <a:t>A Wales of Cohesive Communities</a:t>
            </a:r>
          </a:p>
          <a:p>
            <a:endParaRPr lang="en-GB" sz="1600" dirty="0">
              <a:solidFill>
                <a:schemeClr val="accent1"/>
              </a:solidFill>
              <a:latin typeface="Arial" panose="020B0604020202020204" pitchFamily="34" charset="0"/>
              <a:cs typeface="Arial" panose="020B0604020202020204" pitchFamily="34" charset="0"/>
            </a:endParaRPr>
          </a:p>
          <a:p>
            <a:r>
              <a:rPr lang="en-GB" sz="1600" dirty="0">
                <a:solidFill>
                  <a:schemeClr val="accent1"/>
                </a:solidFill>
                <a:latin typeface="Arial" panose="020B0604020202020204" pitchFamily="34" charset="0"/>
                <a:cs typeface="Arial" panose="020B0604020202020204" pitchFamily="34" charset="0"/>
              </a:rPr>
              <a:t>A Wales of Vibrant Culture and Thriving Welsh Language</a:t>
            </a:r>
          </a:p>
          <a:p>
            <a:endParaRPr lang="en-GB" sz="1600" dirty="0">
              <a:solidFill>
                <a:schemeClr val="accent1"/>
              </a:solidFill>
              <a:latin typeface="Arial" panose="020B0604020202020204" pitchFamily="34" charset="0"/>
              <a:cs typeface="Arial" panose="020B0604020202020204" pitchFamily="34" charset="0"/>
            </a:endParaRPr>
          </a:p>
          <a:p>
            <a:r>
              <a:rPr lang="en-GB" sz="1600" dirty="0">
                <a:solidFill>
                  <a:schemeClr val="accent1"/>
                </a:solidFill>
                <a:latin typeface="Arial" panose="020B0604020202020204" pitchFamily="34" charset="0"/>
                <a:cs typeface="Arial" panose="020B0604020202020204" pitchFamily="34" charset="0"/>
              </a:rPr>
              <a:t>A Globally Responsible Wales</a:t>
            </a:r>
          </a:p>
        </p:txBody>
      </p:sp>
      <p:sp>
        <p:nvSpPr>
          <p:cNvPr id="5" name="Rectangle 1">
            <a:extLst>
              <a:ext uri="{FF2B5EF4-FFF2-40B4-BE49-F238E27FC236}">
                <a16:creationId xmlns:a16="http://schemas.microsoft.com/office/drawing/2014/main" id="{4FDA37CA-15EA-8A14-CA00-7814AEF6AACF}"/>
              </a:ext>
            </a:extLst>
          </p:cNvPr>
          <p:cNvSpPr>
            <a:spLocks noChangeArrowheads="1"/>
          </p:cNvSpPr>
          <p:nvPr/>
        </p:nvSpPr>
        <p:spPr bwMode="auto">
          <a:xfrm>
            <a:off x="0" y="102920"/>
            <a:ext cx="65" cy="251359"/>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2696" rIns="0" bIns="-1269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0727992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solidFill>
                  <a:schemeClr val="accent1"/>
                </a:solidFill>
              </a:rPr>
              <a:t>References</a:t>
            </a:r>
          </a:p>
        </p:txBody>
      </p:sp>
      <p:sp>
        <p:nvSpPr>
          <p:cNvPr id="6" name="Content Placeholder 5"/>
          <p:cNvSpPr>
            <a:spLocks noGrp="1"/>
          </p:cNvSpPr>
          <p:nvPr>
            <p:ph idx="1"/>
          </p:nvPr>
        </p:nvSpPr>
        <p:spPr>
          <a:xfrm>
            <a:off x="677335" y="1781503"/>
            <a:ext cx="7946404" cy="4771697"/>
          </a:xfrm>
        </p:spPr>
        <p:txBody>
          <a:bodyPr>
            <a:normAutofit/>
          </a:bodyPr>
          <a:lstStyle/>
          <a:p>
            <a:r>
              <a:rPr lang="en-US" sz="1400" dirty="0" err="1">
                <a:solidFill>
                  <a:schemeClr val="accent1"/>
                </a:solidFill>
                <a:latin typeface="Arial" panose="020B0604020202020204" pitchFamily="34" charset="0"/>
                <a:cs typeface="Arial" panose="020B0604020202020204" pitchFamily="34" charset="0"/>
              </a:rPr>
              <a:t>Adesope</a:t>
            </a:r>
            <a:r>
              <a:rPr lang="en-US" sz="1400" dirty="0">
                <a:solidFill>
                  <a:schemeClr val="accent1"/>
                </a:solidFill>
                <a:latin typeface="Arial" panose="020B0604020202020204" pitchFamily="34" charset="0"/>
                <a:cs typeface="Arial" panose="020B0604020202020204" pitchFamily="34" charset="0"/>
              </a:rPr>
              <a:t>, O., </a:t>
            </a:r>
            <a:r>
              <a:rPr lang="en-US" sz="1400" i="1" dirty="0" err="1">
                <a:solidFill>
                  <a:schemeClr val="accent1"/>
                </a:solidFill>
                <a:latin typeface="Arial" panose="020B0604020202020204" pitchFamily="34" charset="0"/>
                <a:cs typeface="Arial" panose="020B0604020202020204" pitchFamily="34" charset="0"/>
              </a:rPr>
              <a:t>Lavin,T</a:t>
            </a:r>
            <a:r>
              <a:rPr lang="en-US" sz="1400" i="1" dirty="0">
                <a:solidFill>
                  <a:schemeClr val="accent1"/>
                </a:solidFill>
                <a:latin typeface="Arial" panose="020B0604020202020204" pitchFamily="34" charset="0"/>
                <a:cs typeface="Arial" panose="020B0604020202020204" pitchFamily="34" charset="0"/>
              </a:rPr>
              <a:t>. &amp; Thompson, T. ( 2010) </a:t>
            </a:r>
            <a:r>
              <a:rPr lang="en-US" sz="1400" dirty="0">
                <a:solidFill>
                  <a:schemeClr val="accent1"/>
                </a:solidFill>
                <a:latin typeface="Arial" panose="020B0604020202020204" pitchFamily="34" charset="0"/>
                <a:cs typeface="Arial" panose="020B0604020202020204" pitchFamily="34" charset="0"/>
              </a:rPr>
              <a:t>A Systematic Review and Meta-Analysis of the Cognitive Correlates of Bilingualism</a:t>
            </a:r>
            <a:r>
              <a:rPr lang="en-US" sz="1400" i="1" dirty="0">
                <a:solidFill>
                  <a:schemeClr val="accent1"/>
                </a:solidFill>
                <a:latin typeface="Arial" panose="020B0604020202020204" pitchFamily="34" charset="0"/>
                <a:cs typeface="Arial" panose="020B0604020202020204" pitchFamily="34" charset="0"/>
              </a:rPr>
              <a:t> Review of Educational Research </a:t>
            </a:r>
            <a:r>
              <a:rPr lang="en-US" sz="1400" dirty="0">
                <a:solidFill>
                  <a:schemeClr val="accent1"/>
                </a:solidFill>
                <a:latin typeface="Arial" panose="020B0604020202020204" pitchFamily="34" charset="0"/>
                <a:cs typeface="Arial" panose="020B0604020202020204" pitchFamily="34" charset="0"/>
              </a:rPr>
              <a:t>June 2010, Vol. 80, No. 2, pp. 207–245</a:t>
            </a:r>
          </a:p>
          <a:p>
            <a:r>
              <a:rPr lang="en-US" altLang="cy-GB" sz="1400" dirty="0">
                <a:solidFill>
                  <a:schemeClr val="accent1"/>
                </a:solidFill>
                <a:latin typeface="Arial" panose="020B0604020202020204" pitchFamily="34" charset="0"/>
                <a:cs typeface="Arial" panose="020B0604020202020204" pitchFamily="34" charset="0"/>
              </a:rPr>
              <a:t>Blake, M. (2003). </a:t>
            </a:r>
            <a:r>
              <a:rPr lang="en-US" altLang="cy-GB" sz="1400" i="1" dirty="0">
                <a:solidFill>
                  <a:schemeClr val="accent1"/>
                </a:solidFill>
                <a:latin typeface="Arial" panose="020B0604020202020204" pitchFamily="34" charset="0"/>
                <a:cs typeface="Arial" panose="020B0604020202020204" pitchFamily="34" charset="0"/>
              </a:rPr>
              <a:t>Language Death and Liberal Politics</a:t>
            </a:r>
            <a:r>
              <a:rPr lang="en-US" altLang="cy-GB" sz="1400" dirty="0">
                <a:solidFill>
                  <a:schemeClr val="accent1"/>
                </a:solidFill>
                <a:latin typeface="Arial" panose="020B0604020202020204" pitchFamily="34" charset="0"/>
                <a:cs typeface="Arial" panose="020B0604020202020204" pitchFamily="34" charset="0"/>
              </a:rPr>
              <a:t>. In W. </a:t>
            </a:r>
            <a:r>
              <a:rPr lang="en-US" altLang="cy-GB" sz="1400" dirty="0" err="1">
                <a:solidFill>
                  <a:schemeClr val="accent1"/>
                </a:solidFill>
                <a:latin typeface="Arial" panose="020B0604020202020204" pitchFamily="34" charset="0"/>
                <a:cs typeface="Arial" panose="020B0604020202020204" pitchFamily="34" charset="0"/>
              </a:rPr>
              <a:t>Kymlicka</a:t>
            </a:r>
            <a:r>
              <a:rPr lang="en-US" altLang="cy-GB" sz="1400" dirty="0">
                <a:solidFill>
                  <a:schemeClr val="accent1"/>
                </a:solidFill>
                <a:latin typeface="Arial" panose="020B0604020202020204" pitchFamily="34" charset="0"/>
                <a:cs typeface="Arial" panose="020B0604020202020204" pitchFamily="34" charset="0"/>
              </a:rPr>
              <a:t>, &amp; A. &amp; Patten, </a:t>
            </a:r>
            <a:r>
              <a:rPr lang="en-US" altLang="cy-GB" sz="1400" i="1" dirty="0">
                <a:solidFill>
                  <a:schemeClr val="accent1"/>
                </a:solidFill>
                <a:latin typeface="Arial" panose="020B0604020202020204" pitchFamily="34" charset="0"/>
                <a:cs typeface="Arial" panose="020B0604020202020204" pitchFamily="34" charset="0"/>
              </a:rPr>
              <a:t>Language Rights and Political Theory</a:t>
            </a:r>
            <a:r>
              <a:rPr lang="en-US" altLang="cy-GB" sz="1400" dirty="0">
                <a:solidFill>
                  <a:schemeClr val="accent1"/>
                </a:solidFill>
                <a:latin typeface="Arial" panose="020B0604020202020204" pitchFamily="34" charset="0"/>
                <a:cs typeface="Arial" panose="020B0604020202020204" pitchFamily="34" charset="0"/>
              </a:rPr>
              <a:t>). Oxford: Oxford University Press. pp. 210-229</a:t>
            </a:r>
          </a:p>
          <a:p>
            <a:r>
              <a:rPr lang="en-GB" sz="1400" dirty="0">
                <a:solidFill>
                  <a:schemeClr val="accent1"/>
                </a:solidFill>
                <a:latin typeface="Arial" panose="020B0604020202020204" pitchFamily="34" charset="0"/>
                <a:cs typeface="Arial" panose="020B0604020202020204" pitchFamily="34" charset="0"/>
              </a:rPr>
              <a:t>CILT ( 2007) </a:t>
            </a:r>
            <a:r>
              <a:rPr lang="en-GB" sz="1400" i="1" dirty="0">
                <a:solidFill>
                  <a:schemeClr val="accent1"/>
                </a:solidFill>
                <a:latin typeface="Arial" panose="020B0604020202020204" pitchFamily="34" charset="0"/>
                <a:cs typeface="Arial" panose="020B0604020202020204" pitchFamily="34" charset="0"/>
              </a:rPr>
              <a:t>Positively </a:t>
            </a:r>
            <a:r>
              <a:rPr lang="en-GB" sz="1400" i="1" dirty="0" err="1">
                <a:solidFill>
                  <a:schemeClr val="accent1"/>
                </a:solidFill>
                <a:latin typeface="Arial" panose="020B0604020202020204" pitchFamily="34" charset="0"/>
                <a:cs typeface="Arial" panose="020B0604020202020204" pitchFamily="34" charset="0"/>
              </a:rPr>
              <a:t>Plurilingual</a:t>
            </a:r>
            <a:r>
              <a:rPr lang="en-GB" sz="1400" i="1" dirty="0">
                <a:solidFill>
                  <a:schemeClr val="accent1"/>
                </a:solidFill>
                <a:latin typeface="Arial" panose="020B0604020202020204" pitchFamily="34" charset="0"/>
                <a:cs typeface="Arial" panose="020B0604020202020204" pitchFamily="34" charset="0"/>
              </a:rPr>
              <a:t> : </a:t>
            </a:r>
            <a:r>
              <a:rPr lang="en-US" sz="1400" i="1" dirty="0">
                <a:solidFill>
                  <a:schemeClr val="accent1"/>
                </a:solidFill>
                <a:latin typeface="Arial" panose="020B0604020202020204" pitchFamily="34" charset="0"/>
                <a:cs typeface="Arial" panose="020B0604020202020204" pitchFamily="34" charset="0"/>
              </a:rPr>
              <a:t>The contribution of community languages to UK education and society</a:t>
            </a:r>
            <a:r>
              <a:rPr lang="en-US" sz="1400" dirty="0">
                <a:solidFill>
                  <a:schemeClr val="accent1"/>
                </a:solidFill>
                <a:latin typeface="Arial" panose="020B0604020202020204" pitchFamily="34" charset="0"/>
                <a:cs typeface="Arial" panose="020B0604020202020204" pitchFamily="34" charset="0"/>
              </a:rPr>
              <a:t>. London : CILT The National Centre for Languages</a:t>
            </a:r>
            <a:endParaRPr lang="en-GB" sz="1400" dirty="0">
              <a:solidFill>
                <a:schemeClr val="accent1"/>
              </a:solidFill>
              <a:latin typeface="Arial" panose="020B0604020202020204" pitchFamily="34" charset="0"/>
              <a:cs typeface="Arial" panose="020B0604020202020204" pitchFamily="34" charset="0"/>
            </a:endParaRPr>
          </a:p>
          <a:p>
            <a:r>
              <a:rPr lang="en-GB" sz="1400" dirty="0" err="1">
                <a:solidFill>
                  <a:schemeClr val="accent1"/>
                </a:solidFill>
                <a:latin typeface="Arial" panose="020B0604020202020204" pitchFamily="34" charset="0"/>
                <a:cs typeface="Arial" panose="020B0604020202020204" pitchFamily="34" charset="0"/>
              </a:rPr>
              <a:t>Cummins,J</a:t>
            </a:r>
            <a:r>
              <a:rPr lang="en-GB" sz="1400" dirty="0">
                <a:solidFill>
                  <a:schemeClr val="accent1"/>
                </a:solidFill>
                <a:latin typeface="Arial" panose="020B0604020202020204" pitchFamily="34" charset="0"/>
                <a:cs typeface="Arial" panose="020B0604020202020204" pitchFamily="34" charset="0"/>
              </a:rPr>
              <a:t>. ( 2013) </a:t>
            </a:r>
            <a:r>
              <a:rPr lang="en-GB" sz="1400" i="1" dirty="0">
                <a:solidFill>
                  <a:schemeClr val="accent1"/>
                </a:solidFill>
                <a:latin typeface="Arial" panose="020B0604020202020204" pitchFamily="34" charset="0"/>
                <a:cs typeface="Arial" panose="020B0604020202020204" pitchFamily="34" charset="0"/>
              </a:rPr>
              <a:t>The Intellectual and Cognitive Advantages of Bilingual Education. </a:t>
            </a:r>
            <a:r>
              <a:rPr lang="en-GB" sz="1400" dirty="0">
                <a:solidFill>
                  <a:schemeClr val="accent1"/>
                </a:solidFill>
                <a:latin typeface="Arial" panose="020B0604020202020204" pitchFamily="34" charset="0"/>
                <a:cs typeface="Arial" panose="020B0604020202020204" pitchFamily="34" charset="0"/>
              </a:rPr>
              <a:t>UWTSD: International Conference – Educational Society of the European Regions and the School of Welsh and Bilingual Studies, UWTSD 13.09.13</a:t>
            </a:r>
          </a:p>
          <a:p>
            <a:r>
              <a:rPr lang="fr-FR" altLang="cy-GB" sz="1400" dirty="0">
                <a:solidFill>
                  <a:schemeClr val="accent1"/>
                </a:solidFill>
                <a:latin typeface="Arial" panose="020B0604020202020204" pitchFamily="34" charset="0"/>
                <a:cs typeface="Arial" panose="020B0604020202020204" pitchFamily="34" charset="0"/>
              </a:rPr>
              <a:t>Ibrahim, N. </a:t>
            </a:r>
            <a:r>
              <a:rPr lang="fr-FR" altLang="cy-GB" sz="1400" i="1" dirty="0">
                <a:solidFill>
                  <a:schemeClr val="accent1"/>
                </a:solidFill>
                <a:latin typeface="Arial" panose="020B0604020202020204" pitchFamily="34" charset="0"/>
                <a:cs typeface="Arial" panose="020B0604020202020204" pitchFamily="34" charset="0"/>
              </a:rPr>
              <a:t>(2011) How </a:t>
            </a:r>
            <a:r>
              <a:rPr lang="fr-FR" altLang="cy-GB" sz="1400" i="1" dirty="0" err="1">
                <a:solidFill>
                  <a:schemeClr val="accent1"/>
                </a:solidFill>
                <a:latin typeface="Arial" panose="020B0604020202020204" pitchFamily="34" charset="0"/>
                <a:cs typeface="Arial" panose="020B0604020202020204" pitchFamily="34" charset="0"/>
              </a:rPr>
              <a:t>children</a:t>
            </a:r>
            <a:r>
              <a:rPr lang="fr-FR" altLang="cy-GB" sz="1400" i="1" dirty="0">
                <a:solidFill>
                  <a:schemeClr val="accent1"/>
                </a:solidFill>
                <a:latin typeface="Arial" panose="020B0604020202020204" pitchFamily="34" charset="0"/>
                <a:cs typeface="Arial" panose="020B0604020202020204" pitchFamily="34" charset="0"/>
              </a:rPr>
              <a:t> </a:t>
            </a:r>
            <a:r>
              <a:rPr lang="fr-FR" altLang="cy-GB" sz="1400" i="1" dirty="0" err="1">
                <a:solidFill>
                  <a:schemeClr val="accent1"/>
                </a:solidFill>
                <a:latin typeface="Arial" panose="020B0604020202020204" pitchFamily="34" charset="0"/>
                <a:cs typeface="Arial" panose="020B0604020202020204" pitchFamily="34" charset="0"/>
              </a:rPr>
              <a:t>become</a:t>
            </a:r>
            <a:r>
              <a:rPr lang="fr-FR" altLang="cy-GB" sz="1400" i="1" dirty="0">
                <a:solidFill>
                  <a:schemeClr val="accent1"/>
                </a:solidFill>
                <a:latin typeface="Arial" panose="020B0604020202020204" pitchFamily="34" charset="0"/>
                <a:cs typeface="Arial" panose="020B0604020202020204" pitchFamily="34" charset="0"/>
              </a:rPr>
              <a:t> </a:t>
            </a:r>
            <a:r>
              <a:rPr lang="fr-FR" altLang="cy-GB" sz="1400" i="1" dirty="0" err="1">
                <a:solidFill>
                  <a:schemeClr val="accent1"/>
                </a:solidFill>
                <a:latin typeface="Arial" panose="020B0604020202020204" pitchFamily="34" charset="0"/>
                <a:cs typeface="Arial" panose="020B0604020202020204" pitchFamily="34" charset="0"/>
              </a:rPr>
              <a:t>bilingual</a:t>
            </a:r>
            <a:r>
              <a:rPr lang="fr-FR" altLang="cy-GB" sz="1400" dirty="0">
                <a:solidFill>
                  <a:schemeClr val="accent1"/>
                </a:solidFill>
                <a:latin typeface="Arial" panose="020B0604020202020204" pitchFamily="34" charset="0"/>
                <a:cs typeface="Arial" panose="020B0604020202020204" pitchFamily="34" charset="0"/>
              </a:rPr>
              <a:t>. </a:t>
            </a:r>
            <a:r>
              <a:rPr lang="fr-FR" altLang="cy-GB" sz="1400" dirty="0" err="1">
                <a:solidFill>
                  <a:schemeClr val="accent1"/>
                </a:solidFill>
                <a:latin typeface="Arial" panose="020B0604020202020204" pitchFamily="34" charset="0"/>
                <a:cs typeface="Arial" panose="020B0604020202020204" pitchFamily="34" charset="0"/>
              </a:rPr>
              <a:t>Nayr</a:t>
            </a:r>
            <a:r>
              <a:rPr lang="fr-FR" altLang="cy-GB" sz="1400" dirty="0">
                <a:solidFill>
                  <a:schemeClr val="accent1"/>
                </a:solidFill>
                <a:latin typeface="Arial" panose="020B0604020202020204" pitchFamily="34" charset="0"/>
                <a:cs typeface="Arial" panose="020B0604020202020204" pitchFamily="34" charset="0"/>
              </a:rPr>
              <a:t> Ibrahim:  British Council Milan</a:t>
            </a:r>
            <a:endParaRPr lang="en-GB" sz="1400" dirty="0">
              <a:solidFill>
                <a:schemeClr val="accent1"/>
              </a:solidFill>
              <a:latin typeface="Arial" panose="020B0604020202020204" pitchFamily="34" charset="0"/>
              <a:cs typeface="Arial" panose="020B0604020202020204" pitchFamily="34" charset="0"/>
            </a:endParaRPr>
          </a:p>
          <a:p>
            <a:r>
              <a:rPr lang="en-GB" altLang="en-US" sz="1400" dirty="0">
                <a:solidFill>
                  <a:schemeClr val="accent1"/>
                </a:solidFill>
                <a:latin typeface="Arial" panose="020B0604020202020204" pitchFamily="34" charset="0"/>
                <a:cs typeface="Arial" panose="020B0604020202020204" pitchFamily="34" charset="0"/>
              </a:rPr>
              <a:t>Jones, D.V. and Martin-Jones, M. (2001) </a:t>
            </a:r>
            <a:r>
              <a:rPr lang="en-GB" altLang="en-US" sz="1400" i="1" dirty="0">
                <a:solidFill>
                  <a:schemeClr val="accent1"/>
                </a:solidFill>
                <a:latin typeface="Arial" panose="020B0604020202020204" pitchFamily="34" charset="0"/>
                <a:cs typeface="Arial" panose="020B0604020202020204" pitchFamily="34" charset="0"/>
              </a:rPr>
              <a:t>Bilingual Education and Language Revitalization In Wales : Past Achievements and Current Issues: </a:t>
            </a:r>
            <a:r>
              <a:rPr lang="en-GB" altLang="en-US" sz="1400" dirty="0">
                <a:solidFill>
                  <a:schemeClr val="accent1"/>
                </a:solidFill>
                <a:latin typeface="Arial" panose="020B0604020202020204" pitchFamily="34" charset="0"/>
                <a:cs typeface="Arial" panose="020B0604020202020204" pitchFamily="34" charset="0"/>
              </a:rPr>
              <a:t>University of Wales Aberystwyth</a:t>
            </a:r>
            <a:endParaRPr lang="en-GB" sz="1400" dirty="0">
              <a:solidFill>
                <a:schemeClr val="accent1"/>
              </a:solidFill>
              <a:latin typeface="Arial" panose="020B0604020202020204" pitchFamily="34" charset="0"/>
              <a:cs typeface="Arial" panose="020B0604020202020204" pitchFamily="34" charset="0"/>
            </a:endParaRPr>
          </a:p>
          <a:p>
            <a:endParaRPr lang="en-US" sz="1900" dirty="0">
              <a:solidFill>
                <a:schemeClr val="accent1"/>
              </a:solidFill>
              <a:latin typeface="Arial" panose="020B0604020202020204" pitchFamily="34" charset="0"/>
              <a:cs typeface="Arial" panose="020B0604020202020204" pitchFamily="34" charset="0"/>
            </a:endParaRPr>
          </a:p>
          <a:p>
            <a:endParaRPr lang="en-US" sz="1400" dirty="0"/>
          </a:p>
          <a:p>
            <a:endParaRPr lang="en-US" sz="1400" dirty="0"/>
          </a:p>
        </p:txBody>
      </p:sp>
    </p:spTree>
    <p:extLst>
      <p:ext uri="{BB962C8B-B14F-4D97-AF65-F5344CB8AC3E}">
        <p14:creationId xmlns:p14="http://schemas.microsoft.com/office/powerpoint/2010/main" val="1539562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16599" y="113017"/>
            <a:ext cx="11481847" cy="1047964"/>
          </a:xfrm>
        </p:spPr>
        <p:txBody>
          <a:bodyPr/>
          <a:lstStyle/>
          <a:p>
            <a:r>
              <a:rPr lang="en-GB" dirty="0">
                <a:solidFill>
                  <a:schemeClr val="accent1"/>
                </a:solidFill>
              </a:rPr>
              <a:t>References</a:t>
            </a:r>
            <a:endParaRPr lang="en-US" dirty="0">
              <a:solidFill>
                <a:schemeClr val="accent1"/>
              </a:solidFill>
            </a:endParaRPr>
          </a:p>
        </p:txBody>
      </p:sp>
      <p:sp>
        <p:nvSpPr>
          <p:cNvPr id="2" name="Content Placeholder 1"/>
          <p:cNvSpPr>
            <a:spLocks noGrp="1"/>
          </p:cNvSpPr>
          <p:nvPr>
            <p:ph idx="1"/>
          </p:nvPr>
        </p:nvSpPr>
        <p:spPr>
          <a:xfrm>
            <a:off x="393554" y="893852"/>
            <a:ext cx="8596668" cy="5617305"/>
          </a:xfrm>
        </p:spPr>
        <p:txBody>
          <a:bodyPr>
            <a:normAutofit/>
          </a:bodyPr>
          <a:lstStyle/>
          <a:p>
            <a:r>
              <a:rPr lang="en-US" sz="1600" dirty="0" err="1">
                <a:solidFill>
                  <a:schemeClr val="accent1"/>
                </a:solidFill>
                <a:cs typeface="Arial" panose="020B0604020202020204" pitchFamily="34" charset="0"/>
              </a:rPr>
              <a:t>Cymraeg</a:t>
            </a:r>
            <a:r>
              <a:rPr lang="en-US" sz="1600" dirty="0">
                <a:solidFill>
                  <a:schemeClr val="accent1"/>
                </a:solidFill>
                <a:cs typeface="Arial" panose="020B0604020202020204" pitchFamily="34" charset="0"/>
              </a:rPr>
              <a:t> 2050: Welsh language strategy action plan 2024-2025 available at </a:t>
            </a:r>
            <a:r>
              <a:rPr lang="en-GB" sz="1600" dirty="0">
                <a:hlinkClick r:id="rId2"/>
              </a:rPr>
              <a:t>Cymraeg 2050: Welsh language strategy action plan 2024 to 2025 [HTML] | GOV.WALES</a:t>
            </a:r>
            <a:r>
              <a:rPr lang="en-GB" sz="1600" dirty="0"/>
              <a:t> </a:t>
            </a:r>
            <a:r>
              <a:rPr lang="en-GB" sz="1600" dirty="0">
                <a:solidFill>
                  <a:schemeClr val="accent1"/>
                </a:solidFill>
              </a:rPr>
              <a:t>(Accessed 9/10/25)</a:t>
            </a:r>
            <a:endParaRPr lang="en-US" sz="1600" dirty="0">
              <a:solidFill>
                <a:schemeClr val="accent1"/>
              </a:solidFill>
              <a:cs typeface="Arial" panose="020B0604020202020204" pitchFamily="34" charset="0"/>
            </a:endParaRPr>
          </a:p>
          <a:p>
            <a:r>
              <a:rPr lang="en-US" sz="1600" dirty="0">
                <a:solidFill>
                  <a:schemeClr val="accent1"/>
                </a:solidFill>
                <a:cs typeface="Arial" panose="020B0604020202020204" pitchFamily="34" charset="0"/>
              </a:rPr>
              <a:t>Lewis, H.G. ( 2013) </a:t>
            </a:r>
            <a:r>
              <a:rPr lang="en-GB" sz="1600" i="1" dirty="0">
                <a:solidFill>
                  <a:schemeClr val="accent1"/>
                </a:solidFill>
                <a:cs typeface="Arial" panose="020B0604020202020204" pitchFamily="34" charset="0"/>
              </a:rPr>
              <a:t>The Intellectual and Cognitive Advantages of Bilingual Education.</a:t>
            </a:r>
            <a:r>
              <a:rPr lang="en-GB" sz="1600" dirty="0">
                <a:solidFill>
                  <a:schemeClr val="accent1"/>
                </a:solidFill>
                <a:cs typeface="Arial" panose="020B0604020202020204" pitchFamily="34" charset="0"/>
              </a:rPr>
              <a:t> UWTSD: International Conference – Educational Society of the European Regions and the School of Welsh and Bilingual Studies, UWTSD 13.09.13</a:t>
            </a:r>
          </a:p>
          <a:p>
            <a:r>
              <a:rPr lang="en-GB" altLang="en-US" sz="1600" dirty="0">
                <a:solidFill>
                  <a:schemeClr val="accent1"/>
                </a:solidFill>
                <a:cs typeface="Arial" panose="020B0604020202020204" pitchFamily="34" charset="0"/>
              </a:rPr>
              <a:t>Roberts, D. T. (1998). </a:t>
            </a:r>
            <a:r>
              <a:rPr lang="en-GB" altLang="en-US" sz="1600" i="1" dirty="0">
                <a:solidFill>
                  <a:schemeClr val="accent1"/>
                </a:solidFill>
                <a:cs typeface="Arial" panose="020B0604020202020204" pitchFamily="34" charset="0"/>
              </a:rPr>
              <a:t>The Language of the Blue Books. </a:t>
            </a:r>
            <a:r>
              <a:rPr lang="en-GB" altLang="en-US" sz="1600" dirty="0">
                <a:solidFill>
                  <a:schemeClr val="accent1"/>
                </a:solidFill>
                <a:cs typeface="Arial" panose="020B0604020202020204" pitchFamily="34" charset="0"/>
              </a:rPr>
              <a:t>Cardiff: University of Wales</a:t>
            </a:r>
          </a:p>
          <a:p>
            <a:r>
              <a:rPr lang="en-GB" altLang="en-US" sz="1600" dirty="0" err="1">
                <a:solidFill>
                  <a:schemeClr val="accent1"/>
                </a:solidFill>
                <a:cs typeface="Arial" panose="020B0604020202020204" pitchFamily="34" charset="0"/>
              </a:rPr>
              <a:t>Siarter</a:t>
            </a:r>
            <a:r>
              <a:rPr lang="en-GB" altLang="en-US" sz="1600" dirty="0">
                <a:solidFill>
                  <a:schemeClr val="accent1"/>
                </a:solidFill>
                <a:cs typeface="Arial" panose="020B0604020202020204" pitchFamily="34" charset="0"/>
              </a:rPr>
              <a:t> Iaith Framework available at </a:t>
            </a:r>
            <a:r>
              <a:rPr lang="en-GB" altLang="en-US" sz="1600" dirty="0">
                <a:solidFill>
                  <a:schemeClr val="accent1"/>
                </a:solidFill>
                <a:cs typeface="Arial" panose="020B0604020202020204" pitchFamily="34" charset="0"/>
                <a:hlinkClick r:id="rId3">
                  <a:extLst>
                    <a:ext uri="{A12FA001-AC4F-418D-AE19-62706E023703}">
                      <ahyp:hlinkClr xmlns:ahyp="http://schemas.microsoft.com/office/drawing/2018/hyperlinkcolor" val="tx"/>
                    </a:ext>
                  </a:extLst>
                </a:hlinkClick>
              </a:rPr>
              <a:t>https://hwb.gov.wales/siarter-iaith</a:t>
            </a:r>
            <a:r>
              <a:rPr lang="en-GB" altLang="en-US" sz="1600" dirty="0">
                <a:solidFill>
                  <a:schemeClr val="accent1"/>
                </a:solidFill>
                <a:cs typeface="Arial" panose="020B0604020202020204" pitchFamily="34" charset="0"/>
              </a:rPr>
              <a:t>  (Accessed 9/10/25)</a:t>
            </a:r>
          </a:p>
          <a:p>
            <a:r>
              <a:rPr lang="en-GB" sz="1600" dirty="0">
                <a:solidFill>
                  <a:schemeClr val="accent1"/>
                </a:solidFill>
                <a:cs typeface="Arial" panose="020B0604020202020204" pitchFamily="34" charset="0"/>
              </a:rPr>
              <a:t>Wales: ( 2013) </a:t>
            </a:r>
            <a:r>
              <a:rPr lang="en-GB" sz="1600" i="1" dirty="0">
                <a:solidFill>
                  <a:schemeClr val="accent1"/>
                </a:solidFill>
                <a:cs typeface="Arial" panose="020B0604020202020204" pitchFamily="34" charset="0"/>
              </a:rPr>
              <a:t>The </a:t>
            </a:r>
            <a:r>
              <a:rPr lang="en-GB" sz="1600" i="1" dirty="0" err="1">
                <a:solidFill>
                  <a:schemeClr val="accent1"/>
                </a:solidFill>
                <a:cs typeface="Arial" panose="020B0604020202020204" pitchFamily="34" charset="0"/>
              </a:rPr>
              <a:t>Cwricwlwm</a:t>
            </a:r>
            <a:r>
              <a:rPr lang="en-GB" sz="1600" i="1" dirty="0">
                <a:solidFill>
                  <a:schemeClr val="accent1"/>
                </a:solidFill>
                <a:cs typeface="Arial" panose="020B0604020202020204" pitchFamily="34" charset="0"/>
              </a:rPr>
              <a:t> </a:t>
            </a:r>
            <a:r>
              <a:rPr lang="en-GB" sz="1600" i="1" dirty="0" err="1">
                <a:solidFill>
                  <a:schemeClr val="accent1"/>
                </a:solidFill>
                <a:cs typeface="Arial" panose="020B0604020202020204" pitchFamily="34" charset="0"/>
              </a:rPr>
              <a:t>Cymreig</a:t>
            </a:r>
            <a:r>
              <a:rPr lang="en-GB" sz="1600" i="1" dirty="0">
                <a:solidFill>
                  <a:schemeClr val="accent1"/>
                </a:solidFill>
                <a:cs typeface="Arial" panose="020B0604020202020204" pitchFamily="34" charset="0"/>
              </a:rPr>
              <a:t>, history and the story of Wales Final report. </a:t>
            </a:r>
            <a:r>
              <a:rPr lang="en-GB" sz="1600" dirty="0">
                <a:solidFill>
                  <a:schemeClr val="accent1"/>
                </a:solidFill>
                <a:cs typeface="Arial" panose="020B0604020202020204" pitchFamily="34" charset="0"/>
              </a:rPr>
              <a:t>Cardiff: Welsh Government </a:t>
            </a:r>
            <a:r>
              <a:rPr lang="en-GB" sz="1600" dirty="0">
                <a:hlinkClick r:id="rId4"/>
              </a:rPr>
              <a:t>Local and Welsh history in the Curriculum in Wales</a:t>
            </a:r>
            <a:r>
              <a:rPr lang="en-GB" sz="1600" dirty="0"/>
              <a:t>  </a:t>
            </a:r>
            <a:r>
              <a:rPr lang="en-GB" sz="1600" dirty="0">
                <a:solidFill>
                  <a:schemeClr val="accent1"/>
                </a:solidFill>
                <a:cs typeface="Arial" panose="020B0604020202020204" pitchFamily="34" charset="0"/>
              </a:rPr>
              <a:t>(Accessed 9/10/25)</a:t>
            </a:r>
          </a:p>
          <a:p>
            <a:r>
              <a:rPr lang="en-GB" sz="1600" dirty="0">
                <a:solidFill>
                  <a:schemeClr val="accent1"/>
                </a:solidFill>
                <a:cs typeface="Arial" panose="020B0604020202020204" pitchFamily="34" charset="0"/>
              </a:rPr>
              <a:t>Well-being of Future Generations Act (2015) available at </a:t>
            </a:r>
            <a:r>
              <a:rPr lang="en-GB" sz="1600" dirty="0">
                <a:solidFill>
                  <a:schemeClr val="accent1"/>
                </a:solidFill>
                <a:effectLst/>
                <a:ea typeface="Calibri" panose="020F050202020403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https://gov.wales/schools-census-results-april-2021-html</a:t>
            </a:r>
            <a:r>
              <a:rPr lang="en-GB" sz="1600" dirty="0">
                <a:solidFill>
                  <a:schemeClr val="accent1"/>
                </a:solidFill>
                <a:effectLst/>
                <a:ea typeface="Calibri" panose="020F0502020204030204" pitchFamily="34" charset="0"/>
                <a:cs typeface="Arial" panose="020B0604020202020204" pitchFamily="34" charset="0"/>
              </a:rPr>
              <a:t>  (Accessed 9/10/25)</a:t>
            </a:r>
          </a:p>
          <a:p>
            <a:pPr lvl="0"/>
            <a:r>
              <a:rPr lang="en-GB" sz="1600" dirty="0">
                <a:solidFill>
                  <a:schemeClr val="accent1"/>
                </a:solidFill>
                <a:ea typeface="Calibri" panose="020F0502020204030204" pitchFamily="34" charset="0"/>
                <a:cs typeface="Arial" panose="020B0604020202020204" pitchFamily="34" charset="0"/>
              </a:rPr>
              <a:t>Welsh Language Communities Housing Plan (2022) available at </a:t>
            </a:r>
            <a:r>
              <a:rPr lang="en-GB" sz="1600" dirty="0">
                <a:hlinkClick r:id="rId6"/>
              </a:rPr>
              <a:t>Welsh Language Communities Housing Plan | GOV.WALES</a:t>
            </a:r>
            <a:r>
              <a:rPr lang="en-GB" sz="1600" dirty="0"/>
              <a:t> </a:t>
            </a:r>
            <a:r>
              <a:rPr lang="en-GB" sz="1600" dirty="0">
                <a:solidFill>
                  <a:schemeClr val="accent1"/>
                </a:solidFill>
              </a:rPr>
              <a:t>(Accessed 9/10/25)</a:t>
            </a:r>
            <a:endParaRPr lang="en-GB" sz="1600" dirty="0">
              <a:solidFill>
                <a:schemeClr val="accent1"/>
              </a:solidFill>
              <a:effectLst/>
              <a:ea typeface="Calibri" panose="020F0502020204030204" pitchFamily="34" charset="0"/>
              <a:cs typeface="Arial" panose="020B0604020202020204" pitchFamily="34" charset="0"/>
            </a:endParaRPr>
          </a:p>
          <a:p>
            <a:r>
              <a:rPr lang="en-GB" sz="1600" dirty="0">
                <a:solidFill>
                  <a:schemeClr val="accent1"/>
                </a:solidFill>
                <a:effectLst/>
                <a:ea typeface="Calibri" panose="020F0502020204030204" pitchFamily="34" charset="0"/>
                <a:cs typeface="Arial" panose="020B0604020202020204" pitchFamily="34" charset="0"/>
              </a:rPr>
              <a:t>Welsh Language and Education (Wales)Act 2025: avai</a:t>
            </a:r>
            <a:r>
              <a:rPr lang="en-GB" sz="1600" dirty="0">
                <a:solidFill>
                  <a:schemeClr val="accent1"/>
                </a:solidFill>
                <a:ea typeface="Calibri" panose="020F0502020204030204" pitchFamily="34" charset="0"/>
                <a:cs typeface="Arial" panose="020B0604020202020204" pitchFamily="34" charset="0"/>
              </a:rPr>
              <a:t>lable at</a:t>
            </a:r>
            <a:r>
              <a:rPr lang="en-GB" sz="1600" dirty="0">
                <a:solidFill>
                  <a:schemeClr val="accent1"/>
                </a:solidFill>
                <a:effectLst/>
                <a:ea typeface="Calibri" panose="020F0502020204030204" pitchFamily="34" charset="0"/>
                <a:cs typeface="Arial" panose="020B0604020202020204" pitchFamily="34" charset="0"/>
              </a:rPr>
              <a:t> </a:t>
            </a:r>
            <a:r>
              <a:rPr lang="en-GB" sz="1600" dirty="0">
                <a:hlinkClick r:id="rId7"/>
              </a:rPr>
              <a:t>Welsh Language and Education (Wales) Act 2025 | Law Wales</a:t>
            </a:r>
            <a:r>
              <a:rPr lang="en-GB" sz="1600" dirty="0"/>
              <a:t> </a:t>
            </a:r>
            <a:r>
              <a:rPr lang="en-GB" sz="1600" dirty="0">
                <a:solidFill>
                  <a:schemeClr val="accent1"/>
                </a:solidFill>
                <a:cs typeface="Arial" panose="020B0604020202020204" pitchFamily="34" charset="0"/>
              </a:rPr>
              <a:t>(Accessed 9/10/25)</a:t>
            </a:r>
            <a:endParaRPr lang="en-GB" sz="1600" dirty="0">
              <a:solidFill>
                <a:schemeClr val="accent1"/>
              </a:solidFill>
              <a:effectLst/>
              <a:ea typeface="Calibri" panose="020F0502020204030204" pitchFamily="34" charset="0"/>
              <a:cs typeface="Arial" panose="020B0604020202020204" pitchFamily="34" charset="0"/>
            </a:endParaRPr>
          </a:p>
          <a:p>
            <a:r>
              <a:rPr lang="en-GB" sz="1600" dirty="0">
                <a:solidFill>
                  <a:schemeClr val="accent1"/>
                </a:solidFill>
                <a:cs typeface="Arial" panose="020B0604020202020204" pitchFamily="34" charset="0"/>
              </a:rPr>
              <a:t>Welsh Medium Schools available at </a:t>
            </a:r>
            <a:r>
              <a:rPr lang="en-GB" sz="1600" u="sng" dirty="0">
                <a:solidFill>
                  <a:schemeClr val="accent1"/>
                </a:solidFill>
                <a:effectLst/>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https://gov.wales/extra-ps30-million-welsh-medium-education</a:t>
            </a:r>
            <a:r>
              <a:rPr lang="en-GB" sz="1600" u="sng" dirty="0">
                <a:solidFill>
                  <a:schemeClr val="accent1"/>
                </a:solidFill>
                <a:effectLst/>
                <a:ea typeface="Calibri" panose="020F0502020204030204" pitchFamily="34" charset="0"/>
                <a:cs typeface="Times New Roman" panose="02020603050405020304" pitchFamily="18" charset="0"/>
              </a:rPr>
              <a:t> </a:t>
            </a:r>
            <a:r>
              <a:rPr lang="en-GB" sz="1600" dirty="0">
                <a:solidFill>
                  <a:schemeClr val="accent1"/>
                </a:solidFill>
                <a:effectLst/>
                <a:ea typeface="Calibri" panose="020F0502020204030204" pitchFamily="34" charset="0"/>
                <a:cs typeface="Times New Roman" panose="02020603050405020304" pitchFamily="18" charset="0"/>
              </a:rPr>
              <a:t> (Accessed 9/10/25)</a:t>
            </a:r>
          </a:p>
          <a:p>
            <a:endParaRPr lang="en-GB" sz="1800" dirty="0">
              <a:solidFill>
                <a:schemeClr val="accent1"/>
              </a:solidFill>
              <a:effectLst/>
              <a:ea typeface="Calibri" panose="020F0502020204030204" pitchFamily="34" charset="0"/>
              <a:cs typeface="Times New Roman" panose="02020603050405020304" pitchFamily="18" charset="0"/>
            </a:endParaRPr>
          </a:p>
          <a:p>
            <a:endParaRPr lang="en-GB" sz="1600" dirty="0">
              <a:solidFill>
                <a:schemeClr val="tx1"/>
              </a:solidFill>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754322325"/>
      </p:ext>
    </p:extLst>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2.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Template for PP Accessibility</Template>
  <TotalTime>0</TotalTime>
  <Words>2050</Words>
  <Application>Microsoft Office PowerPoint</Application>
  <PresentationFormat>Widescreen</PresentationFormat>
  <Paragraphs>225</Paragraphs>
  <Slides>24</Slides>
  <Notes>1</Notes>
  <HiddenSlides>0</HiddenSlides>
  <MMClips>0</MMClips>
  <ScaleCrop>false</ScaleCrop>
  <HeadingPairs>
    <vt:vector size="6" baseType="variant">
      <vt:variant>
        <vt:lpstr>Fonts Used</vt:lpstr>
      </vt:variant>
      <vt:variant>
        <vt:i4>7</vt:i4>
      </vt:variant>
      <vt:variant>
        <vt:lpstr>Theme</vt:lpstr>
      </vt:variant>
      <vt:variant>
        <vt:i4>7</vt:i4>
      </vt:variant>
      <vt:variant>
        <vt:lpstr>Slide Titles</vt:lpstr>
      </vt:variant>
      <vt:variant>
        <vt:i4>24</vt:i4>
      </vt:variant>
    </vt:vector>
  </HeadingPairs>
  <TitlesOfParts>
    <vt:vector size="38" baseType="lpstr">
      <vt:lpstr>inherit</vt:lpstr>
      <vt:lpstr>Aptos</vt:lpstr>
      <vt:lpstr>Arial</vt:lpstr>
      <vt:lpstr>Calibri</vt:lpstr>
      <vt:lpstr>Calibri Light</vt:lpstr>
      <vt:lpstr>Symbol</vt:lpstr>
      <vt:lpstr>Times New Roman</vt:lpstr>
      <vt:lpstr>UWTSD Title Page 1</vt:lpstr>
      <vt:lpstr>UWTSD Holding Page</vt:lpstr>
      <vt:lpstr>UWTSD Text 1</vt:lpstr>
      <vt:lpstr>UWTSD Text 2</vt:lpstr>
      <vt:lpstr>UWTSD Text 3</vt:lpstr>
      <vt:lpstr>UWTSD Text 4</vt:lpstr>
      <vt:lpstr>UWTSD Logo Variations place image in Background</vt:lpstr>
      <vt:lpstr>PowerPoint Presentation</vt:lpstr>
      <vt:lpstr>ECIE 5004</vt:lpstr>
      <vt:lpstr>Cynnwys /  Content</vt:lpstr>
      <vt:lpstr>PowerPoint Presentation</vt:lpstr>
      <vt:lpstr>Tasg Task</vt:lpstr>
      <vt:lpstr>Cymhelliant am Ddwyieithrwydd?  Motivation for bilingualism?</vt:lpstr>
      <vt:lpstr>Adesope et al  ( 2010)</vt:lpstr>
      <vt:lpstr>Positively Plurilingual (CILT, 2007) –  benefits of speaking more than one language. Buddion siarad mwy nag un iaith</vt:lpstr>
      <vt:lpstr>Addysgeg                              Pedagogy                                                     </vt:lpstr>
      <vt:lpstr>Addysg ddwyieithog Bilingual education </vt:lpstr>
      <vt:lpstr>Manteision Deallusol a Gwybyddol Addysg Ddwyieithog  The Intellectual and Cognitive Advantages of Bilingual Education</vt:lpstr>
      <vt:lpstr>                       Cymraeg 2050</vt:lpstr>
      <vt:lpstr>Ysgolion cyfrwng Cymraeg Welsh medium schools </vt:lpstr>
      <vt:lpstr>          Siarter Iaith Framework The Welsh Language Charter  Welsh in education action plan 2017–21 The Welsh in education: action plan 2017–21 was published in order to draw together the relevant strands of Welsh 2050 initiative and Education in Wales: Our national mission.  In the context of the new curriculum there is a commitment to develop transformational approaches to learning, teaching and assessment of the Welsh language,  Embedding and extending the informal use of Welsh will be a key part of the areas of learning and experience within the new curriculum.  The Welsh Language Charter provides a framework for schools to follow, helping them establish strategies to promote Welsh. Schools are awarded gold, silver, or bronze awards based on their level of commitment and success in meeting the charter's goals.                                                                                                                 </vt:lpstr>
      <vt:lpstr> Cwricwlwm Newydd i Gymru (2022)   New Curriculum for Wales (2022)</vt:lpstr>
      <vt:lpstr>The Curriculum Cymreig  What is the Curriculum Cymreig and why it is important.</vt:lpstr>
      <vt:lpstr>  Welsh Language and Education (Wales) Act 2025  </vt:lpstr>
      <vt:lpstr>  Cynllun Tai Cymunedau Cymraeg (2022)                                           Welsh Language Communities                                                                          Housing Plan (2022) </vt:lpstr>
      <vt:lpstr>Pam ? /  Why?</vt:lpstr>
      <vt:lpstr>Anfanteision?                  Drawbacks? </vt:lpstr>
      <vt:lpstr>Well-being of Future Generations Act  (2015) </vt:lpstr>
      <vt:lpstr>Y saith nod llesiant The seven well-being goals</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SJPE5011/ SJPE5012 C Bilingualism/  Dwyieithrwydd</dc:title>
  <dc:creator>Lynwen Roberts</dc:creator>
  <cp:lastModifiedBy>Cindy Hunt</cp:lastModifiedBy>
  <cp:revision>20</cp:revision>
  <dcterms:created xsi:type="dcterms:W3CDTF">2016-01-20T18:26:23Z</dcterms:created>
  <dcterms:modified xsi:type="dcterms:W3CDTF">2025-10-16T12:28:58Z</dcterms:modified>
</cp:coreProperties>
</file>