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0" r:id="rId4"/>
    <p:sldId id="271" r:id="rId5"/>
    <p:sldId id="272" r:id="rId6"/>
    <p:sldId id="259" r:id="rId7"/>
    <p:sldId id="260" r:id="rId8"/>
    <p:sldId id="261" r:id="rId9"/>
    <p:sldId id="262" r:id="rId10"/>
    <p:sldId id="263" r:id="rId11"/>
    <p:sldId id="264" r:id="rId12"/>
    <p:sldId id="265" r:id="rId13"/>
    <p:sldId id="266" r:id="rId14"/>
    <p:sldId id="267" r:id="rId15"/>
    <p:sldId id="268" r:id="rId16"/>
    <p:sldId id="269" r:id="rId17"/>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39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7AA4BC16-368B-40DC-B1FC-B7573711B03C}"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B3B776C-0D89-4960-B3DE-9C05DF491900}"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D0C7364-1F65-4E18-A64C-338B2000FD50}"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4299CC7B-618D-40FB-92C6-84A7DF959FC9}"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CD59E43A-371F-4FF2-ACF8-F5B5DE625A03}"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4D3256AE-957F-4BE5-BA1A-2CA701CB9F6A}"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59D39F0F-72F6-4E94-AFAB-4A35FAEF9FBF}"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96934C20-32FC-4318-A942-A17CE1ECF354}"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B7E59B06-CDA8-42B4-8E09-AF02626E9D35}"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F1FD87F1-B31E-42C1-A276-8079AAD27C48}"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8FBE7012-E6EB-4B4F-A3FF-11EC94A34675}"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8EC60D1-608C-4016-B290-58604595FAD7}"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323850" y="1052513"/>
            <a:ext cx="8458200" cy="2619375"/>
          </a:xfrm>
        </p:spPr>
        <p:txBody>
          <a:bodyPr/>
          <a:lstStyle/>
          <a:p>
            <a:pPr eaLnBrk="1" hangingPunct="1"/>
            <a:r>
              <a:rPr lang="en-GB" sz="5400" b="1" smtClean="0">
                <a:solidFill>
                  <a:schemeClr val="bg1"/>
                </a:solidFill>
              </a:rPr>
              <a:t>CORPORATE</a:t>
            </a:r>
            <a:r>
              <a:rPr lang="en-GB" sz="5400" b="1" smtClean="0"/>
              <a:t> </a:t>
            </a:r>
            <a:r>
              <a:rPr lang="en-GB" sz="5400" b="1" smtClean="0">
                <a:solidFill>
                  <a:schemeClr val="bg1"/>
                </a:solidFill>
              </a:rPr>
              <a:t>GOVERNANCE</a:t>
            </a:r>
          </a:p>
        </p:txBody>
      </p:sp>
      <p:sp>
        <p:nvSpPr>
          <p:cNvPr id="2051" name="Rectangle 3"/>
          <p:cNvSpPr>
            <a:spLocks noGrp="1" noChangeArrowheads="1"/>
          </p:cNvSpPr>
          <p:nvPr>
            <p:ph type="subTitle" idx="1"/>
          </p:nvPr>
        </p:nvSpPr>
        <p:spPr/>
        <p:txBody>
          <a:bodyPr/>
          <a:lstStyle/>
          <a:p>
            <a:pPr eaLnBrk="1" hangingPunct="1"/>
            <a:r>
              <a:rPr lang="en-GB" dirty="0" smtClean="0">
                <a:solidFill>
                  <a:schemeClr val="bg1"/>
                </a:solidFill>
              </a:rPr>
              <a:t>THEORY &amp; PRACTICE</a:t>
            </a:r>
          </a:p>
          <a:p>
            <a:pPr eaLnBrk="1" hangingPunct="1"/>
            <a:r>
              <a:rPr lang="en-GB" dirty="0" smtClean="0">
                <a:solidFill>
                  <a:schemeClr val="bg1"/>
                </a:solidFill>
              </a:rPr>
              <a:t>The scope and nature of corporate governance</a:t>
            </a:r>
          </a:p>
        </p:txBody>
      </p:sp>
      <p:pic>
        <p:nvPicPr>
          <p:cNvPr id="2052" name="Picture 5"/>
          <p:cNvPicPr>
            <a:picLocks noChangeAspect="1" noChangeArrowheads="1"/>
          </p:cNvPicPr>
          <p:nvPr/>
        </p:nvPicPr>
        <p:blipFill>
          <a:blip r:embed="rId2" cstate="print"/>
          <a:srcRect/>
          <a:stretch>
            <a:fillRect/>
          </a:stretch>
        </p:blipFill>
        <p:spPr bwMode="auto">
          <a:xfrm>
            <a:off x="0" y="0"/>
            <a:ext cx="2339975" cy="1598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eaLnBrk="1" hangingPunct="1">
              <a:defRPr/>
            </a:pPr>
            <a:r>
              <a:rPr lang="en-GB" b="1" cap="small" dirty="0" smtClean="0">
                <a:solidFill>
                  <a:schemeClr val="bg1"/>
                </a:solidFill>
              </a:rPr>
              <a:t>learning objectives</a:t>
            </a:r>
            <a:endParaRPr lang="en-GB" cap="small" dirty="0">
              <a:solidFill>
                <a:schemeClr val="bg1"/>
              </a:solidFill>
            </a:endParaRPr>
          </a:p>
        </p:txBody>
      </p:sp>
      <p:sp>
        <p:nvSpPr>
          <p:cNvPr id="5" name="Content Placeholder 4"/>
          <p:cNvSpPr>
            <a:spLocks noGrp="1"/>
          </p:cNvSpPr>
          <p:nvPr>
            <p:ph idx="1"/>
          </p:nvPr>
        </p:nvSpPr>
        <p:spPr/>
        <p:txBody>
          <a:bodyPr>
            <a:normAutofit fontScale="70000" lnSpcReduction="20000"/>
          </a:bodyPr>
          <a:lstStyle/>
          <a:p>
            <a:pPr eaLnBrk="1" hangingPunct="1">
              <a:buFontTx/>
              <a:buNone/>
              <a:defRPr/>
            </a:pPr>
            <a:endParaRPr lang="en-GB" dirty="0" smtClean="0">
              <a:solidFill>
                <a:schemeClr val="bg1"/>
              </a:solidFill>
            </a:endParaRPr>
          </a:p>
          <a:p>
            <a:pPr eaLnBrk="1" hangingPunct="1">
              <a:buFontTx/>
              <a:buNone/>
              <a:defRPr/>
            </a:pPr>
            <a:r>
              <a:rPr lang="en-GB" cap="all" dirty="0">
                <a:solidFill>
                  <a:schemeClr val="bg1"/>
                </a:solidFill>
              </a:rPr>
              <a:t> </a:t>
            </a:r>
            <a:endParaRPr lang="en-GB" dirty="0" smtClean="0">
              <a:solidFill>
                <a:schemeClr val="bg1"/>
              </a:solidFill>
            </a:endParaRPr>
          </a:p>
          <a:p>
            <a:pPr eaLnBrk="1" hangingPunct="1">
              <a:defRPr/>
            </a:pPr>
            <a:r>
              <a:rPr lang="en-GB" dirty="0">
                <a:solidFill>
                  <a:schemeClr val="bg1"/>
                </a:solidFill>
              </a:rPr>
              <a:t>To appreciate why different definitions of corporate governance have emerged since it was first recognised as an academic subject</a:t>
            </a:r>
          </a:p>
          <a:p>
            <a:pPr eaLnBrk="1" hangingPunct="1">
              <a:defRPr/>
            </a:pPr>
            <a:r>
              <a:rPr lang="en-GB" dirty="0">
                <a:solidFill>
                  <a:schemeClr val="bg1"/>
                </a:solidFill>
              </a:rPr>
              <a:t>To understand why specific governance systems may be appropriate in some geographical areas but not in others</a:t>
            </a:r>
          </a:p>
          <a:p>
            <a:pPr eaLnBrk="1" hangingPunct="1">
              <a:defRPr/>
            </a:pPr>
            <a:r>
              <a:rPr lang="en-GB" dirty="0">
                <a:solidFill>
                  <a:schemeClr val="bg1"/>
                </a:solidFill>
              </a:rPr>
              <a:t>To understand how global markets and competitive pressures can lead to the dissemination of governance practices around the world</a:t>
            </a:r>
          </a:p>
          <a:p>
            <a:pPr eaLnBrk="1" hangingPunct="1">
              <a:defRPr/>
            </a:pPr>
            <a:r>
              <a:rPr lang="en-GB" dirty="0">
                <a:solidFill>
                  <a:schemeClr val="bg1"/>
                </a:solidFill>
              </a:rPr>
              <a:t>To appreciate why academic researchers and corporate information providers are so interested in measuring the strength of corporate governance within countries and individual companies</a:t>
            </a:r>
          </a:p>
          <a:p>
            <a:pPr eaLnBrk="1" hangingPunct="1">
              <a:defRPr/>
            </a:pP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Corporate Governance</a:t>
            </a:r>
            <a:endParaRPr lang="en-GB" dirty="0">
              <a:solidFill>
                <a:schemeClr val="bg1"/>
              </a:solidFill>
            </a:endParaRPr>
          </a:p>
        </p:txBody>
      </p:sp>
      <p:sp>
        <p:nvSpPr>
          <p:cNvPr id="3" name="Content Placeholder 2"/>
          <p:cNvSpPr>
            <a:spLocks noGrp="1"/>
          </p:cNvSpPr>
          <p:nvPr>
            <p:ph idx="1"/>
          </p:nvPr>
        </p:nvSpPr>
        <p:spPr/>
        <p:txBody>
          <a:bodyPr/>
          <a:lstStyle/>
          <a:p>
            <a:r>
              <a:rPr lang="en-US" sz="2600" b="1" dirty="0">
                <a:solidFill>
                  <a:schemeClr val="bg1"/>
                </a:solidFill>
              </a:rPr>
              <a:t>G</a:t>
            </a:r>
            <a:r>
              <a:rPr lang="en-US" sz="2600" b="1" dirty="0" smtClean="0">
                <a:solidFill>
                  <a:schemeClr val="bg1"/>
                </a:solidFill>
              </a:rPr>
              <a:t>overnance</a:t>
            </a:r>
            <a:r>
              <a:rPr lang="en-US" sz="2600" dirty="0" smtClean="0">
                <a:solidFill>
                  <a:schemeClr val="bg1"/>
                </a:solidFill>
              </a:rPr>
              <a:t> </a:t>
            </a:r>
            <a:r>
              <a:rPr lang="en-US" sz="2600" dirty="0">
                <a:solidFill>
                  <a:schemeClr val="bg1"/>
                </a:solidFill>
              </a:rPr>
              <a:t>is </a:t>
            </a:r>
            <a:r>
              <a:rPr lang="en-US" sz="2600" dirty="0" smtClean="0">
                <a:solidFill>
                  <a:schemeClr val="bg1"/>
                </a:solidFill>
              </a:rPr>
              <a:t>the </a:t>
            </a:r>
            <a:r>
              <a:rPr lang="en-US" sz="2600" dirty="0">
                <a:solidFill>
                  <a:schemeClr val="bg1"/>
                </a:solidFill>
              </a:rPr>
              <a:t>manner of directing and controlling the actions and affairs of an </a:t>
            </a:r>
            <a:r>
              <a:rPr lang="en-US" sz="2600" dirty="0" smtClean="0">
                <a:solidFill>
                  <a:schemeClr val="bg1"/>
                </a:solidFill>
              </a:rPr>
              <a:t>entity</a:t>
            </a:r>
          </a:p>
          <a:p>
            <a:r>
              <a:rPr lang="en-US" sz="2600" b="1" dirty="0" smtClean="0">
                <a:solidFill>
                  <a:schemeClr val="bg1"/>
                </a:solidFill>
              </a:rPr>
              <a:t>Governance</a:t>
            </a:r>
            <a:r>
              <a:rPr lang="en-US" sz="2600" dirty="0" smtClean="0">
                <a:solidFill>
                  <a:schemeClr val="bg1"/>
                </a:solidFill>
              </a:rPr>
              <a:t> </a:t>
            </a:r>
            <a:r>
              <a:rPr lang="en-US" sz="2600" dirty="0">
                <a:solidFill>
                  <a:schemeClr val="bg1"/>
                </a:solidFill>
              </a:rPr>
              <a:t>is the exercise of powers and actions to achieve goals of an organizational </a:t>
            </a:r>
            <a:r>
              <a:rPr lang="en-US" sz="2600" dirty="0" smtClean="0">
                <a:solidFill>
                  <a:schemeClr val="bg1"/>
                </a:solidFill>
              </a:rPr>
              <a:t>entity</a:t>
            </a:r>
          </a:p>
          <a:p>
            <a:r>
              <a:rPr lang="en-US" sz="2600" dirty="0">
                <a:solidFill>
                  <a:schemeClr val="bg1"/>
                </a:solidFill>
              </a:rPr>
              <a:t>A company or </a:t>
            </a:r>
            <a:r>
              <a:rPr lang="en-US" sz="2600" dirty="0" smtClean="0">
                <a:solidFill>
                  <a:schemeClr val="bg1"/>
                </a:solidFill>
              </a:rPr>
              <a:t>organizational </a:t>
            </a:r>
            <a:r>
              <a:rPr lang="en-US" sz="2600" dirty="0">
                <a:solidFill>
                  <a:schemeClr val="bg1"/>
                </a:solidFill>
              </a:rPr>
              <a:t>entity, be it private or public, or a statutory body, is a legal fiction.  It is a person defined as such by law.  Once formed, a company becomes a corporate citizen and enjoys independent existence from its </a:t>
            </a:r>
            <a:r>
              <a:rPr lang="en-US" sz="2600" dirty="0" smtClean="0">
                <a:solidFill>
                  <a:schemeClr val="bg1"/>
                </a:solidFill>
              </a:rPr>
              <a:t>owners</a:t>
            </a:r>
            <a:endParaRPr lang="en-GB" sz="2600" dirty="0">
              <a:solidFill>
                <a:schemeClr val="bg1"/>
              </a:solidFill>
            </a:endParaRPr>
          </a:p>
        </p:txBody>
      </p:sp>
    </p:spTree>
    <p:extLst>
      <p:ext uri="{BB962C8B-B14F-4D97-AF65-F5344CB8AC3E}">
        <p14:creationId xmlns:p14="http://schemas.microsoft.com/office/powerpoint/2010/main" val="27119441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Corporate Governance</a:t>
            </a:r>
            <a:endParaRPr lang="en-GB" dirty="0"/>
          </a:p>
        </p:txBody>
      </p:sp>
      <p:sp>
        <p:nvSpPr>
          <p:cNvPr id="3" name="Content Placeholder 2"/>
          <p:cNvSpPr>
            <a:spLocks noGrp="1"/>
          </p:cNvSpPr>
          <p:nvPr>
            <p:ph idx="1"/>
          </p:nvPr>
        </p:nvSpPr>
        <p:spPr/>
        <p:txBody>
          <a:bodyPr/>
          <a:lstStyle/>
          <a:p>
            <a:r>
              <a:rPr lang="en-GB" sz="2400" dirty="0" smtClean="0">
                <a:solidFill>
                  <a:schemeClr val="bg1"/>
                </a:solidFill>
              </a:rPr>
              <a:t>An </a:t>
            </a:r>
            <a:r>
              <a:rPr lang="en-GB" sz="2400" dirty="0">
                <a:solidFill>
                  <a:schemeClr val="bg1"/>
                </a:solidFill>
              </a:rPr>
              <a:t>internal system encompassing policies, processes and people, which serves the needs of shareholders and other stakeholders, by directing and controlling management activities, with good business savvy, objectivity, accountability and integrity.  Sound corporate governance is reliant on external market place commitment and legislation, plus a healthy board culture which safeguards policies and processes </a:t>
            </a:r>
            <a:endParaRPr lang="en-GB" sz="2400" dirty="0" smtClean="0">
              <a:solidFill>
                <a:schemeClr val="bg1"/>
              </a:solidFill>
            </a:endParaRPr>
          </a:p>
          <a:p>
            <a:r>
              <a:rPr lang="en-US" sz="2400" dirty="0">
                <a:solidFill>
                  <a:schemeClr val="bg1"/>
                </a:solidFill>
              </a:rPr>
              <a:t>A system through which powers are exercised and shared by different stakeholders and groups to ensure the achievement of the entity’s </a:t>
            </a:r>
            <a:r>
              <a:rPr lang="en-US" sz="2400" dirty="0" smtClean="0">
                <a:solidFill>
                  <a:schemeClr val="bg1"/>
                </a:solidFill>
              </a:rPr>
              <a:t>goals</a:t>
            </a:r>
            <a:endParaRPr lang="en-GB" sz="2400" dirty="0">
              <a:solidFill>
                <a:schemeClr val="bg1"/>
              </a:solidFill>
            </a:endParaRPr>
          </a:p>
        </p:txBody>
      </p:sp>
    </p:spTree>
    <p:extLst>
      <p:ext uri="{BB962C8B-B14F-4D97-AF65-F5344CB8AC3E}">
        <p14:creationId xmlns:p14="http://schemas.microsoft.com/office/powerpoint/2010/main" val="28933162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Corporate Governance</a:t>
            </a:r>
            <a:endParaRPr lang="en-GB" dirty="0"/>
          </a:p>
        </p:txBody>
      </p:sp>
      <p:sp>
        <p:nvSpPr>
          <p:cNvPr id="3" name="Content Placeholder 2"/>
          <p:cNvSpPr>
            <a:spLocks noGrp="1"/>
          </p:cNvSpPr>
          <p:nvPr>
            <p:ph idx="1"/>
          </p:nvPr>
        </p:nvSpPr>
        <p:spPr/>
        <p:txBody>
          <a:bodyPr/>
          <a:lstStyle/>
          <a:p>
            <a:r>
              <a:rPr lang="en-US" sz="2600" dirty="0" smtClean="0">
                <a:solidFill>
                  <a:schemeClr val="bg1"/>
                </a:solidFill>
              </a:rPr>
              <a:t>There should be sustained </a:t>
            </a:r>
            <a:r>
              <a:rPr lang="en-US" sz="2600" dirty="0">
                <a:solidFill>
                  <a:schemeClr val="bg1"/>
                </a:solidFill>
              </a:rPr>
              <a:t>efforts by the corporate entity to </a:t>
            </a:r>
            <a:r>
              <a:rPr lang="en-US" sz="2600" dirty="0" smtClean="0">
                <a:solidFill>
                  <a:schemeClr val="bg1"/>
                </a:solidFill>
              </a:rPr>
              <a:t>manage to achieve balance </a:t>
            </a:r>
            <a:r>
              <a:rPr lang="en-US" sz="2600" dirty="0">
                <a:solidFill>
                  <a:schemeClr val="bg1"/>
                </a:solidFill>
              </a:rPr>
              <a:t>between its own interests and those of various constituencies of the environment in which it is </a:t>
            </a:r>
            <a:r>
              <a:rPr lang="en-US" sz="2600" dirty="0" smtClean="0">
                <a:solidFill>
                  <a:schemeClr val="bg1"/>
                </a:solidFill>
              </a:rPr>
              <a:t>operating</a:t>
            </a:r>
            <a:endParaRPr lang="en-GB" sz="2600" dirty="0"/>
          </a:p>
        </p:txBody>
      </p:sp>
    </p:spTree>
    <p:extLst>
      <p:ext uri="{BB962C8B-B14F-4D97-AF65-F5344CB8AC3E}">
        <p14:creationId xmlns:p14="http://schemas.microsoft.com/office/powerpoint/2010/main" val="10866393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GB" cap="small" dirty="0" smtClean="0">
                <a:solidFill>
                  <a:schemeClr val="bg1"/>
                </a:solidFill>
              </a:rPr>
              <a:t>definitions of corporate governance</a:t>
            </a:r>
            <a:endParaRPr lang="en-GB" cap="small" dirty="0">
              <a:solidFill>
                <a:schemeClr val="bg1"/>
              </a:solidFill>
            </a:endParaRPr>
          </a:p>
        </p:txBody>
      </p:sp>
      <p:sp>
        <p:nvSpPr>
          <p:cNvPr id="3" name="Content Placeholder 2"/>
          <p:cNvSpPr>
            <a:spLocks noGrp="1"/>
          </p:cNvSpPr>
          <p:nvPr>
            <p:ph idx="1"/>
          </p:nvPr>
        </p:nvSpPr>
        <p:spPr/>
        <p:txBody>
          <a:bodyPr>
            <a:normAutofit fontScale="62500" lnSpcReduction="20000"/>
          </a:bodyPr>
          <a:lstStyle/>
          <a:p>
            <a:pPr eaLnBrk="1" hangingPunct="1">
              <a:buFontTx/>
              <a:buNone/>
              <a:defRPr/>
            </a:pPr>
            <a:r>
              <a:rPr lang="en-GB" dirty="0" smtClean="0"/>
              <a:t>	</a:t>
            </a:r>
            <a:r>
              <a:rPr lang="en-GB" dirty="0" smtClean="0">
                <a:solidFill>
                  <a:schemeClr val="bg1"/>
                </a:solidFill>
              </a:rPr>
              <a:t>There is broad agreement that governance is about managing relationships between the different groups that comprise the firm. Differences occur over which groups are important:</a:t>
            </a:r>
          </a:p>
          <a:p>
            <a:pPr eaLnBrk="1" hangingPunct="1">
              <a:buFontTx/>
              <a:buNone/>
              <a:defRPr/>
            </a:pPr>
            <a:endParaRPr lang="en-GB" dirty="0" smtClean="0">
              <a:solidFill>
                <a:schemeClr val="bg1"/>
              </a:solidFill>
            </a:endParaRPr>
          </a:p>
          <a:p>
            <a:pPr eaLnBrk="1" hangingPunct="1">
              <a:defRPr/>
            </a:pPr>
            <a:r>
              <a:rPr lang="en-GB" b="1" dirty="0" smtClean="0">
                <a:solidFill>
                  <a:schemeClr val="bg1"/>
                </a:solidFill>
              </a:rPr>
              <a:t>Shareholder view</a:t>
            </a:r>
            <a:r>
              <a:rPr lang="en-GB" dirty="0" smtClean="0">
                <a:solidFill>
                  <a:schemeClr val="bg1"/>
                </a:solidFill>
              </a:rPr>
              <a:t>: companies exist for the benefit of their owners (shareholders) so the focus is on the relationship between shareholders and managers. Managers may not always act in shareholders’ best interests. (Associated with economics)</a:t>
            </a:r>
          </a:p>
          <a:p>
            <a:pPr eaLnBrk="1" hangingPunct="1">
              <a:defRPr/>
            </a:pPr>
            <a:r>
              <a:rPr lang="en-GB" b="1" dirty="0" smtClean="0">
                <a:solidFill>
                  <a:schemeClr val="bg1"/>
                </a:solidFill>
              </a:rPr>
              <a:t>Suppliers of finance view</a:t>
            </a:r>
            <a:r>
              <a:rPr lang="en-GB" dirty="0" smtClean="0">
                <a:solidFill>
                  <a:schemeClr val="bg1"/>
                </a:solidFill>
              </a:rPr>
              <a:t>: shareholders are not the only providers of finance, lenders provide significant funding and may need protection from opportunistic actions by others. (Finance theorists and some lawyers prefer this view)</a:t>
            </a:r>
          </a:p>
          <a:p>
            <a:pPr eaLnBrk="1" hangingPunct="1">
              <a:defRPr/>
            </a:pPr>
            <a:r>
              <a:rPr lang="en-GB" b="1" dirty="0" smtClean="0">
                <a:solidFill>
                  <a:schemeClr val="bg1"/>
                </a:solidFill>
              </a:rPr>
              <a:t>Stakeholder view</a:t>
            </a:r>
            <a:r>
              <a:rPr lang="en-GB" dirty="0" smtClean="0">
                <a:solidFill>
                  <a:schemeClr val="bg1"/>
                </a:solidFill>
              </a:rPr>
              <a:t>: while finance is important, companies cannot exist without employees, customers, suppliers etc. The company has a duty to each stakeholding group. (Sociologists, ethicists and management writers prefer this approach)</a:t>
            </a:r>
            <a:endParaRPr lang="en-GB" dirty="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GB" cap="small" dirty="0" smtClean="0">
                <a:solidFill>
                  <a:schemeClr val="bg1"/>
                </a:solidFill>
              </a:rPr>
              <a:t>important players in corporate governance</a:t>
            </a:r>
            <a:endParaRPr lang="en-GB" cap="small" dirty="0">
              <a:solidFill>
                <a:schemeClr val="bg1"/>
              </a:solidFill>
            </a:endParaRPr>
          </a:p>
        </p:txBody>
      </p:sp>
      <p:sp>
        <p:nvSpPr>
          <p:cNvPr id="5123" name="Content Placeholder 2"/>
          <p:cNvSpPr>
            <a:spLocks noGrp="1"/>
          </p:cNvSpPr>
          <p:nvPr>
            <p:ph idx="1"/>
          </p:nvPr>
        </p:nvSpPr>
        <p:spPr/>
        <p:txBody>
          <a:bodyPr/>
          <a:lstStyle/>
          <a:p>
            <a:pPr eaLnBrk="1" hangingPunct="1"/>
            <a:r>
              <a:rPr lang="en-GB" sz="2800" b="1" smtClean="0">
                <a:solidFill>
                  <a:schemeClr val="bg1"/>
                </a:solidFill>
              </a:rPr>
              <a:t>Shareholder view</a:t>
            </a:r>
            <a:r>
              <a:rPr lang="en-GB" sz="2800" smtClean="0">
                <a:solidFill>
                  <a:schemeClr val="bg1"/>
                </a:solidFill>
              </a:rPr>
              <a:t>: shareholders, the wider stock market, the board </a:t>
            </a:r>
          </a:p>
          <a:p>
            <a:pPr eaLnBrk="1" hangingPunct="1"/>
            <a:r>
              <a:rPr lang="en-GB" sz="2800" b="1" smtClean="0">
                <a:solidFill>
                  <a:schemeClr val="bg1"/>
                </a:solidFill>
              </a:rPr>
              <a:t>Suppliers of finance view</a:t>
            </a:r>
            <a:r>
              <a:rPr lang="en-GB" sz="2800" smtClean="0">
                <a:solidFill>
                  <a:schemeClr val="bg1"/>
                </a:solidFill>
              </a:rPr>
              <a:t>: as above plus lenders, rating agencies, the law</a:t>
            </a:r>
          </a:p>
          <a:p>
            <a:pPr eaLnBrk="1" hangingPunct="1"/>
            <a:r>
              <a:rPr lang="en-GB" sz="2800" b="1" smtClean="0">
                <a:solidFill>
                  <a:schemeClr val="bg1"/>
                </a:solidFill>
              </a:rPr>
              <a:t>Stakeholder view</a:t>
            </a:r>
            <a:r>
              <a:rPr lang="en-GB" sz="2800" smtClean="0">
                <a:solidFill>
                  <a:schemeClr val="bg1"/>
                </a:solidFill>
              </a:rPr>
              <a:t>: as above plus employees and their unions, customers, the supply chain, possibly the local area and environment and the government as a regulator affecting each of these groups.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GB" cap="small" dirty="0" smtClean="0">
                <a:solidFill>
                  <a:schemeClr val="bg1"/>
                </a:solidFill>
              </a:rPr>
              <a:t>corporate governance systems</a:t>
            </a:r>
            <a:endParaRPr lang="en-GB" cap="small" dirty="0">
              <a:solidFill>
                <a:schemeClr val="bg1"/>
              </a:solidFill>
            </a:endParaRPr>
          </a:p>
        </p:txBody>
      </p:sp>
      <p:sp>
        <p:nvSpPr>
          <p:cNvPr id="6147" name="Content Placeholder 2"/>
          <p:cNvSpPr>
            <a:spLocks noGrp="1"/>
          </p:cNvSpPr>
          <p:nvPr>
            <p:ph idx="1"/>
          </p:nvPr>
        </p:nvSpPr>
        <p:spPr/>
        <p:txBody>
          <a:bodyPr/>
          <a:lstStyle/>
          <a:p>
            <a:pPr eaLnBrk="1" hangingPunct="1">
              <a:buFontTx/>
              <a:buNone/>
            </a:pPr>
            <a:r>
              <a:rPr lang="en-GB" dirty="0" smtClean="0"/>
              <a:t>	</a:t>
            </a:r>
            <a:r>
              <a:rPr lang="en-GB" sz="2800" dirty="0" smtClean="0">
                <a:solidFill>
                  <a:schemeClr val="bg1"/>
                </a:solidFill>
              </a:rPr>
              <a:t>A variety of systems have emerged in different countries, </a:t>
            </a:r>
            <a:r>
              <a:rPr lang="en-GB" sz="2800" u="sng" dirty="0" smtClean="0">
                <a:solidFill>
                  <a:schemeClr val="bg1"/>
                </a:solidFill>
              </a:rPr>
              <a:t>dependent on which stakeholders have key governance roles</a:t>
            </a:r>
            <a:r>
              <a:rPr lang="en-GB" sz="2800" dirty="0" smtClean="0">
                <a:solidFill>
                  <a:schemeClr val="bg1"/>
                </a:solidFill>
              </a:rPr>
              <a:t>. Systems may be defined as:</a:t>
            </a:r>
          </a:p>
          <a:p>
            <a:pPr eaLnBrk="1" hangingPunct="1"/>
            <a:r>
              <a:rPr lang="en-GB" sz="2800" dirty="0" smtClean="0">
                <a:solidFill>
                  <a:schemeClr val="bg1"/>
                </a:solidFill>
              </a:rPr>
              <a:t>Shareholder/stakeholder</a:t>
            </a:r>
          </a:p>
          <a:p>
            <a:pPr eaLnBrk="1" hangingPunct="1"/>
            <a:r>
              <a:rPr lang="en-GB" sz="2800" dirty="0" smtClean="0">
                <a:solidFill>
                  <a:schemeClr val="bg1"/>
                </a:solidFill>
              </a:rPr>
              <a:t>Inside ownership/outside ownership</a:t>
            </a:r>
          </a:p>
          <a:p>
            <a:pPr eaLnBrk="1" hangingPunct="1"/>
            <a:r>
              <a:rPr lang="en-GB" sz="2800" dirty="0" smtClean="0">
                <a:solidFill>
                  <a:schemeClr val="bg1"/>
                </a:solidFill>
              </a:rPr>
              <a:t>Market-based/bank-based</a:t>
            </a:r>
          </a:p>
          <a:p>
            <a:pPr eaLnBrk="1" hangingPunct="1"/>
            <a:r>
              <a:rPr lang="en-GB" sz="2800" dirty="0" smtClean="0">
                <a:solidFill>
                  <a:schemeClr val="bg1"/>
                </a:solidFill>
              </a:rPr>
              <a:t>Market/network</a:t>
            </a:r>
          </a:p>
          <a:p>
            <a:pPr eaLnBrk="1" hangingPunct="1"/>
            <a:r>
              <a:rPr lang="en-GB" sz="2800" dirty="0" smtClean="0">
                <a:solidFill>
                  <a:schemeClr val="bg1"/>
                </a:solidFill>
              </a:rPr>
              <a:t>Common/civil law</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r>
              <a:rPr lang="en-GB" sz="4000" smtClean="0">
                <a:solidFill>
                  <a:schemeClr val="bg1"/>
                </a:solidFill>
              </a:rPr>
              <a:t>SHAREHOLDER/STAKEHOLDER </a:t>
            </a:r>
          </a:p>
        </p:txBody>
      </p:sp>
      <p:sp>
        <p:nvSpPr>
          <p:cNvPr id="3" name="Content Placeholder 2"/>
          <p:cNvSpPr>
            <a:spLocks noGrp="1"/>
          </p:cNvSpPr>
          <p:nvPr>
            <p:ph idx="1"/>
          </p:nvPr>
        </p:nvSpPr>
        <p:spPr/>
        <p:txBody>
          <a:bodyPr>
            <a:normAutofit fontScale="85000" lnSpcReduction="20000"/>
          </a:bodyPr>
          <a:lstStyle/>
          <a:p>
            <a:pPr eaLnBrk="1" hangingPunct="1">
              <a:buFontTx/>
              <a:buNone/>
              <a:defRPr/>
            </a:pPr>
            <a:r>
              <a:rPr lang="en-GB" dirty="0" smtClean="0"/>
              <a:t>	</a:t>
            </a:r>
            <a:r>
              <a:rPr lang="en-GB" dirty="0" smtClean="0">
                <a:solidFill>
                  <a:schemeClr val="bg1"/>
                </a:solidFill>
              </a:rPr>
              <a:t>Countries are classified according to </a:t>
            </a:r>
            <a:r>
              <a:rPr lang="en-GB" u="sng" dirty="0" smtClean="0">
                <a:solidFill>
                  <a:schemeClr val="bg1"/>
                </a:solidFill>
              </a:rPr>
              <a:t>whether </a:t>
            </a:r>
            <a:r>
              <a:rPr lang="en-GB" b="1" u="sng" dirty="0" smtClean="0">
                <a:solidFill>
                  <a:schemeClr val="bg1"/>
                </a:solidFill>
              </a:rPr>
              <a:t>law/practice</a:t>
            </a:r>
            <a:r>
              <a:rPr lang="en-GB" u="sng" dirty="0" smtClean="0">
                <a:solidFill>
                  <a:schemeClr val="bg1"/>
                </a:solidFill>
              </a:rPr>
              <a:t> favours shareholders or stakeholders</a:t>
            </a:r>
            <a:r>
              <a:rPr lang="en-GB" dirty="0" smtClean="0">
                <a:solidFill>
                  <a:schemeClr val="bg1"/>
                </a:solidFill>
              </a:rPr>
              <a:t>. An important aspect of this is who sits on the board of directors.</a:t>
            </a:r>
          </a:p>
          <a:p>
            <a:pPr eaLnBrk="1" hangingPunct="1">
              <a:defRPr/>
            </a:pPr>
            <a:r>
              <a:rPr lang="en-GB" u="sng" dirty="0" smtClean="0">
                <a:solidFill>
                  <a:schemeClr val="bg1"/>
                </a:solidFill>
              </a:rPr>
              <a:t>Employee representatives </a:t>
            </a:r>
            <a:r>
              <a:rPr lang="en-GB" dirty="0" smtClean="0">
                <a:solidFill>
                  <a:schemeClr val="bg1"/>
                </a:solidFill>
              </a:rPr>
              <a:t>(from unions or works councils) and </a:t>
            </a:r>
            <a:r>
              <a:rPr lang="en-GB" u="sng" dirty="0" smtClean="0">
                <a:solidFill>
                  <a:schemeClr val="bg1"/>
                </a:solidFill>
              </a:rPr>
              <a:t>bankers</a:t>
            </a:r>
            <a:r>
              <a:rPr lang="en-GB" dirty="0" smtClean="0">
                <a:solidFill>
                  <a:schemeClr val="bg1"/>
                </a:solidFill>
              </a:rPr>
              <a:t> sit on many continental European boards indicating a stakeholder orientation.</a:t>
            </a:r>
          </a:p>
          <a:p>
            <a:pPr eaLnBrk="1" hangingPunct="1">
              <a:defRPr/>
            </a:pPr>
            <a:r>
              <a:rPr lang="en-GB" dirty="0" smtClean="0">
                <a:solidFill>
                  <a:schemeClr val="bg1"/>
                </a:solidFill>
              </a:rPr>
              <a:t>Where these groups are absent, notably in English-speaking countries like Australia, New </a:t>
            </a:r>
            <a:r>
              <a:rPr lang="en-GB" dirty="0">
                <a:solidFill>
                  <a:schemeClr val="bg1"/>
                </a:solidFill>
              </a:rPr>
              <a:t>Z</a:t>
            </a:r>
            <a:r>
              <a:rPr lang="en-GB" dirty="0" smtClean="0">
                <a:solidFill>
                  <a:schemeClr val="bg1"/>
                </a:solidFill>
              </a:rPr>
              <a:t>ealand, UK, US, directors represent the interests of </a:t>
            </a:r>
            <a:r>
              <a:rPr lang="en-GB" u="sng" dirty="0" smtClean="0">
                <a:solidFill>
                  <a:schemeClr val="bg1"/>
                </a:solidFill>
              </a:rPr>
              <a:t>shareholders</a:t>
            </a:r>
            <a:r>
              <a:rPr lang="en-GB" dirty="0" smtClean="0">
                <a:solidFill>
                  <a:schemeClr val="bg1"/>
                </a:solidFill>
              </a:rPr>
              <a:t>.</a:t>
            </a:r>
            <a:endParaRPr lang="en-GB" dirty="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cap="small" dirty="0" smtClean="0">
                <a:solidFill>
                  <a:schemeClr val="bg1"/>
                </a:solidFill>
              </a:rPr>
              <a:t>inside/outside ownership</a:t>
            </a:r>
            <a:endParaRPr lang="en-GB" cap="small" dirty="0">
              <a:solidFill>
                <a:schemeClr val="bg1"/>
              </a:solidFill>
            </a:endParaRPr>
          </a:p>
        </p:txBody>
      </p:sp>
      <p:sp>
        <p:nvSpPr>
          <p:cNvPr id="3" name="Content Placeholder 2"/>
          <p:cNvSpPr>
            <a:spLocks noGrp="1"/>
          </p:cNvSpPr>
          <p:nvPr>
            <p:ph idx="1"/>
          </p:nvPr>
        </p:nvSpPr>
        <p:spPr/>
        <p:txBody>
          <a:bodyPr>
            <a:normAutofit fontScale="85000" lnSpcReduction="20000"/>
          </a:bodyPr>
          <a:lstStyle/>
          <a:p>
            <a:pPr eaLnBrk="1" hangingPunct="1">
              <a:buFontTx/>
              <a:buNone/>
              <a:defRPr/>
            </a:pPr>
            <a:r>
              <a:rPr lang="en-GB" dirty="0" smtClean="0"/>
              <a:t>	</a:t>
            </a:r>
            <a:r>
              <a:rPr lang="en-GB" dirty="0" smtClean="0">
                <a:solidFill>
                  <a:schemeClr val="bg1"/>
                </a:solidFill>
              </a:rPr>
              <a:t>Systems are classified according to </a:t>
            </a:r>
            <a:r>
              <a:rPr lang="en-GB" u="sng" dirty="0" smtClean="0">
                <a:solidFill>
                  <a:schemeClr val="bg1"/>
                </a:solidFill>
              </a:rPr>
              <a:t>whether or not shareholders take an </a:t>
            </a:r>
            <a:r>
              <a:rPr lang="en-GB" b="1" u="sng" dirty="0" smtClean="0">
                <a:solidFill>
                  <a:schemeClr val="bg1"/>
                </a:solidFill>
              </a:rPr>
              <a:t>active part in management</a:t>
            </a:r>
            <a:r>
              <a:rPr lang="en-GB" dirty="0" smtClean="0">
                <a:solidFill>
                  <a:schemeClr val="bg1"/>
                </a:solidFill>
              </a:rPr>
              <a:t>.</a:t>
            </a:r>
          </a:p>
          <a:p>
            <a:pPr eaLnBrk="1" hangingPunct="1">
              <a:buFontTx/>
              <a:buNone/>
              <a:defRPr/>
            </a:pPr>
            <a:endParaRPr lang="en-GB" dirty="0" smtClean="0">
              <a:solidFill>
                <a:schemeClr val="bg1"/>
              </a:solidFill>
            </a:endParaRPr>
          </a:p>
          <a:p>
            <a:pPr eaLnBrk="1" hangingPunct="1">
              <a:defRPr/>
            </a:pPr>
            <a:r>
              <a:rPr lang="en-GB" b="1" dirty="0" smtClean="0">
                <a:solidFill>
                  <a:schemeClr val="bg1"/>
                </a:solidFill>
              </a:rPr>
              <a:t>Inside</a:t>
            </a:r>
            <a:r>
              <a:rPr lang="en-GB" dirty="0" smtClean="0">
                <a:solidFill>
                  <a:schemeClr val="bg1"/>
                </a:solidFill>
              </a:rPr>
              <a:t>: </a:t>
            </a:r>
            <a:r>
              <a:rPr lang="en-GB" u="sng" dirty="0" smtClean="0">
                <a:solidFill>
                  <a:schemeClr val="bg1"/>
                </a:solidFill>
              </a:rPr>
              <a:t>shareholders</a:t>
            </a:r>
            <a:r>
              <a:rPr lang="en-GB" dirty="0" smtClean="0">
                <a:solidFill>
                  <a:schemeClr val="bg1"/>
                </a:solidFill>
              </a:rPr>
              <a:t> have large (block) holdings of equity that allow them to exert </a:t>
            </a:r>
            <a:r>
              <a:rPr lang="en-GB" u="sng" dirty="0" smtClean="0">
                <a:solidFill>
                  <a:schemeClr val="bg1"/>
                </a:solidFill>
              </a:rPr>
              <a:t>influence/have seats on the board</a:t>
            </a:r>
            <a:r>
              <a:rPr lang="en-GB" dirty="0" smtClean="0">
                <a:solidFill>
                  <a:schemeClr val="bg1"/>
                </a:solidFill>
              </a:rPr>
              <a:t>. Likely in continental Europe and parts of Asia.</a:t>
            </a:r>
          </a:p>
          <a:p>
            <a:pPr eaLnBrk="1" hangingPunct="1">
              <a:defRPr/>
            </a:pPr>
            <a:r>
              <a:rPr lang="en-GB" b="1" dirty="0" smtClean="0">
                <a:solidFill>
                  <a:schemeClr val="bg1"/>
                </a:solidFill>
              </a:rPr>
              <a:t>Outside</a:t>
            </a:r>
            <a:r>
              <a:rPr lang="en-GB" dirty="0" smtClean="0">
                <a:solidFill>
                  <a:schemeClr val="bg1"/>
                </a:solidFill>
              </a:rPr>
              <a:t>: </a:t>
            </a:r>
            <a:r>
              <a:rPr lang="en-GB" u="sng" dirty="0" smtClean="0">
                <a:solidFill>
                  <a:schemeClr val="bg1"/>
                </a:solidFill>
              </a:rPr>
              <a:t>each shareholder</a:t>
            </a:r>
            <a:r>
              <a:rPr lang="en-GB" dirty="0" smtClean="0">
                <a:solidFill>
                  <a:schemeClr val="bg1"/>
                </a:solidFill>
              </a:rPr>
              <a:t> holds a relatively small proportion of total equity and </a:t>
            </a:r>
            <a:r>
              <a:rPr lang="en-GB" u="sng" dirty="0" smtClean="0">
                <a:solidFill>
                  <a:schemeClr val="bg1"/>
                </a:solidFill>
              </a:rPr>
              <a:t>has influence only though votes at the annual general meeting (AGM)</a:t>
            </a:r>
            <a:r>
              <a:rPr lang="en-GB" dirty="0" smtClean="0">
                <a:solidFill>
                  <a:schemeClr val="bg1"/>
                </a:solidFill>
              </a:rPr>
              <a:t>. The norm in English-speaking countries.</a:t>
            </a:r>
            <a:endParaRPr lang="en-GB"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cap="small" dirty="0" smtClean="0">
                <a:solidFill>
                  <a:schemeClr val="bg1"/>
                </a:solidFill>
              </a:rPr>
              <a:t>market-/bank-based</a:t>
            </a:r>
            <a:endParaRPr lang="en-GB" cap="small" dirty="0">
              <a:solidFill>
                <a:schemeClr val="bg1"/>
              </a:solidFill>
            </a:endParaRPr>
          </a:p>
        </p:txBody>
      </p:sp>
      <p:sp>
        <p:nvSpPr>
          <p:cNvPr id="3" name="Content Placeholder 2"/>
          <p:cNvSpPr>
            <a:spLocks noGrp="1"/>
          </p:cNvSpPr>
          <p:nvPr>
            <p:ph idx="1"/>
          </p:nvPr>
        </p:nvSpPr>
        <p:spPr/>
        <p:txBody>
          <a:bodyPr>
            <a:normAutofit fontScale="70000" lnSpcReduction="20000"/>
          </a:bodyPr>
          <a:lstStyle/>
          <a:p>
            <a:pPr eaLnBrk="1" hangingPunct="1">
              <a:buFontTx/>
              <a:buNone/>
              <a:defRPr/>
            </a:pPr>
            <a:r>
              <a:rPr lang="en-GB" dirty="0" smtClean="0"/>
              <a:t>	</a:t>
            </a:r>
            <a:r>
              <a:rPr lang="en-GB" dirty="0" smtClean="0">
                <a:solidFill>
                  <a:schemeClr val="bg1"/>
                </a:solidFill>
              </a:rPr>
              <a:t>Here countries are classified according to the </a:t>
            </a:r>
            <a:r>
              <a:rPr lang="en-GB" u="sng" dirty="0" smtClean="0">
                <a:solidFill>
                  <a:schemeClr val="bg1"/>
                </a:solidFill>
              </a:rPr>
              <a:t>importance of different </a:t>
            </a:r>
            <a:r>
              <a:rPr lang="en-GB" b="1" u="sng" dirty="0" smtClean="0">
                <a:solidFill>
                  <a:schemeClr val="bg1"/>
                </a:solidFill>
              </a:rPr>
              <a:t>sources of funds</a:t>
            </a:r>
            <a:r>
              <a:rPr lang="en-GB" dirty="0" smtClean="0">
                <a:solidFill>
                  <a:schemeClr val="bg1"/>
                </a:solidFill>
              </a:rPr>
              <a:t>.</a:t>
            </a:r>
          </a:p>
          <a:p>
            <a:pPr eaLnBrk="1" hangingPunct="1">
              <a:buFontTx/>
              <a:buNone/>
              <a:defRPr/>
            </a:pPr>
            <a:endParaRPr lang="en-GB" dirty="0" smtClean="0">
              <a:solidFill>
                <a:schemeClr val="bg1"/>
              </a:solidFill>
            </a:endParaRPr>
          </a:p>
          <a:p>
            <a:pPr eaLnBrk="1" hangingPunct="1">
              <a:defRPr/>
            </a:pPr>
            <a:r>
              <a:rPr lang="en-GB" b="1" dirty="0" smtClean="0">
                <a:solidFill>
                  <a:schemeClr val="bg1"/>
                </a:solidFill>
              </a:rPr>
              <a:t>Market</a:t>
            </a:r>
            <a:r>
              <a:rPr lang="en-GB" dirty="0" smtClean="0">
                <a:solidFill>
                  <a:schemeClr val="bg1"/>
                </a:solidFill>
              </a:rPr>
              <a:t>: most funds come through the </a:t>
            </a:r>
            <a:r>
              <a:rPr lang="en-GB" u="sng" dirty="0" smtClean="0">
                <a:solidFill>
                  <a:schemeClr val="bg1"/>
                </a:solidFill>
              </a:rPr>
              <a:t>stock market</a:t>
            </a:r>
            <a:r>
              <a:rPr lang="en-GB" dirty="0" smtClean="0">
                <a:solidFill>
                  <a:schemeClr val="bg1"/>
                </a:solidFill>
              </a:rPr>
              <a:t>. Discipline comes from the threat of hostile takeover. Associated with the UK and US.</a:t>
            </a:r>
          </a:p>
          <a:p>
            <a:pPr eaLnBrk="1" hangingPunct="1">
              <a:defRPr/>
            </a:pPr>
            <a:r>
              <a:rPr lang="en-GB" b="1" dirty="0" smtClean="0">
                <a:solidFill>
                  <a:schemeClr val="bg1"/>
                </a:solidFill>
              </a:rPr>
              <a:t>Bank</a:t>
            </a:r>
            <a:r>
              <a:rPr lang="en-GB" dirty="0" smtClean="0">
                <a:solidFill>
                  <a:schemeClr val="bg1"/>
                </a:solidFill>
              </a:rPr>
              <a:t>: </a:t>
            </a:r>
            <a:r>
              <a:rPr lang="en-GB" u="sng" dirty="0" smtClean="0">
                <a:solidFill>
                  <a:schemeClr val="bg1"/>
                </a:solidFill>
              </a:rPr>
              <a:t>bank loans </a:t>
            </a:r>
            <a:r>
              <a:rPr lang="en-GB" dirty="0" smtClean="0">
                <a:solidFill>
                  <a:schemeClr val="bg1"/>
                </a:solidFill>
              </a:rPr>
              <a:t>are an important source of funds. Banks discipline companies through loan covenants or by providing board members. Associated with Germany and Japan.</a:t>
            </a:r>
          </a:p>
          <a:p>
            <a:pPr eaLnBrk="1" hangingPunct="1">
              <a:buFontTx/>
              <a:buNone/>
              <a:defRPr/>
            </a:pPr>
            <a:endParaRPr lang="en-GB" dirty="0" smtClean="0">
              <a:solidFill>
                <a:schemeClr val="bg1"/>
              </a:solidFill>
            </a:endParaRPr>
          </a:p>
          <a:p>
            <a:pPr eaLnBrk="1" hangingPunct="1">
              <a:buFontTx/>
              <a:buNone/>
              <a:defRPr/>
            </a:pPr>
            <a:r>
              <a:rPr lang="en-GB" dirty="0" smtClean="0">
                <a:solidFill>
                  <a:schemeClr val="bg1"/>
                </a:solidFill>
              </a:rPr>
              <a:t>	The market/network approach (Weimer and Pape, 1999)  is a variant of this. Here discipline comes through either the stock market or a network of stakeholders, with different stakeholders taking on the role in different parts of the world.</a:t>
            </a:r>
            <a:endParaRPr lang="en-GB"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cap="small" dirty="0" smtClean="0">
                <a:solidFill>
                  <a:schemeClr val="bg1"/>
                </a:solidFill>
              </a:rPr>
              <a:t>common/civil law</a:t>
            </a:r>
            <a:endParaRPr lang="en-GB" cap="small" dirty="0">
              <a:solidFill>
                <a:schemeClr val="bg1"/>
              </a:solidFill>
            </a:endParaRPr>
          </a:p>
        </p:txBody>
      </p:sp>
      <p:sp>
        <p:nvSpPr>
          <p:cNvPr id="10243" name="Content Placeholder 2"/>
          <p:cNvSpPr>
            <a:spLocks noGrp="1"/>
          </p:cNvSpPr>
          <p:nvPr>
            <p:ph idx="1"/>
          </p:nvPr>
        </p:nvSpPr>
        <p:spPr/>
        <p:txBody>
          <a:bodyPr/>
          <a:lstStyle/>
          <a:p>
            <a:pPr eaLnBrk="1" hangingPunct="1"/>
            <a:r>
              <a:rPr lang="en-GB" sz="2800" b="1" dirty="0" smtClean="0">
                <a:solidFill>
                  <a:schemeClr val="bg1"/>
                </a:solidFill>
              </a:rPr>
              <a:t>Common law</a:t>
            </a:r>
            <a:r>
              <a:rPr lang="en-GB" sz="2800" dirty="0" smtClean="0">
                <a:solidFill>
                  <a:schemeClr val="bg1"/>
                </a:solidFill>
              </a:rPr>
              <a:t>: based on </a:t>
            </a:r>
            <a:r>
              <a:rPr lang="en-GB" sz="2800" u="sng" dirty="0" smtClean="0">
                <a:solidFill>
                  <a:schemeClr val="bg1"/>
                </a:solidFill>
              </a:rPr>
              <a:t>precedent</a:t>
            </a:r>
            <a:r>
              <a:rPr lang="en-GB" sz="2800" dirty="0" smtClean="0">
                <a:solidFill>
                  <a:schemeClr val="bg1"/>
                </a:solidFill>
              </a:rPr>
              <a:t>; judges rule on cases based on previous rulings. </a:t>
            </a:r>
            <a:r>
              <a:rPr lang="en-GB" sz="2800" u="sng" dirty="0" smtClean="0">
                <a:solidFill>
                  <a:schemeClr val="bg1"/>
                </a:solidFill>
              </a:rPr>
              <a:t>Investors tend to have greater rights</a:t>
            </a:r>
            <a:r>
              <a:rPr lang="en-GB" sz="2800" dirty="0" smtClean="0">
                <a:solidFill>
                  <a:schemeClr val="bg1"/>
                </a:solidFill>
              </a:rPr>
              <a:t> under this system which operates in English-speaking countries.</a:t>
            </a:r>
          </a:p>
          <a:p>
            <a:pPr eaLnBrk="1" hangingPunct="1"/>
            <a:endParaRPr lang="en-GB" sz="2800" dirty="0" smtClean="0">
              <a:solidFill>
                <a:schemeClr val="bg1"/>
              </a:solidFill>
            </a:endParaRPr>
          </a:p>
          <a:p>
            <a:pPr eaLnBrk="1" hangingPunct="1"/>
            <a:r>
              <a:rPr lang="en-GB" sz="2800" b="1" dirty="0" smtClean="0">
                <a:solidFill>
                  <a:schemeClr val="bg1"/>
                </a:solidFill>
              </a:rPr>
              <a:t>Civil law</a:t>
            </a:r>
            <a:r>
              <a:rPr lang="en-GB" sz="2800" dirty="0" smtClean="0">
                <a:solidFill>
                  <a:schemeClr val="bg1"/>
                </a:solidFill>
              </a:rPr>
              <a:t>: based on </a:t>
            </a:r>
            <a:r>
              <a:rPr lang="en-GB" sz="2800" u="sng" dirty="0" smtClean="0">
                <a:solidFill>
                  <a:schemeClr val="bg1"/>
                </a:solidFill>
              </a:rPr>
              <a:t>statutes/codes</a:t>
            </a:r>
            <a:r>
              <a:rPr lang="en-GB" sz="2800" dirty="0" smtClean="0">
                <a:solidFill>
                  <a:schemeClr val="bg1"/>
                </a:solidFill>
              </a:rPr>
              <a:t>; judges rule cases based on laws rather than precedent. </a:t>
            </a:r>
            <a:r>
              <a:rPr lang="en-GB" sz="2800" u="sng" dirty="0" smtClean="0">
                <a:solidFill>
                  <a:schemeClr val="bg1"/>
                </a:solidFill>
              </a:rPr>
              <a:t>Investor rights are less well protected</a:t>
            </a:r>
            <a:r>
              <a:rPr lang="en-GB" sz="2800" dirty="0" smtClean="0">
                <a:solidFill>
                  <a:schemeClr val="bg1"/>
                </a:solidFill>
              </a:rPr>
              <a:t> in this system which operates in continental Europe (La Porta </a:t>
            </a:r>
            <a:r>
              <a:rPr lang="en-GB" sz="2800" i="1" dirty="0" smtClean="0">
                <a:solidFill>
                  <a:schemeClr val="bg1"/>
                </a:solidFill>
              </a:rPr>
              <a:t>et al.</a:t>
            </a:r>
            <a:r>
              <a:rPr lang="en-GB" sz="2800" dirty="0" smtClean="0">
                <a:solidFill>
                  <a:schemeClr val="bg1"/>
                </a:solidFill>
              </a:rPr>
              <a:t>1996)</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cap="small" dirty="0" smtClean="0">
                <a:solidFill>
                  <a:schemeClr val="bg1"/>
                </a:solidFill>
              </a:rPr>
              <a:t>a pattern emerges</a:t>
            </a:r>
            <a:endParaRPr lang="en-GB" cap="small" dirty="0">
              <a:solidFill>
                <a:schemeClr val="bg1"/>
              </a:solidFill>
            </a:endParaRPr>
          </a:p>
        </p:txBody>
      </p:sp>
      <p:sp>
        <p:nvSpPr>
          <p:cNvPr id="11267" name="Content Placeholder 2"/>
          <p:cNvSpPr>
            <a:spLocks noGrp="1"/>
          </p:cNvSpPr>
          <p:nvPr>
            <p:ph idx="1"/>
          </p:nvPr>
        </p:nvSpPr>
        <p:spPr/>
        <p:txBody>
          <a:bodyPr/>
          <a:lstStyle/>
          <a:p>
            <a:pPr eaLnBrk="1" hangingPunct="1">
              <a:buFontTx/>
              <a:buNone/>
            </a:pPr>
            <a:r>
              <a:rPr lang="en-GB" dirty="0" smtClean="0"/>
              <a:t>	</a:t>
            </a:r>
            <a:r>
              <a:rPr lang="en-GB" dirty="0" smtClean="0">
                <a:solidFill>
                  <a:schemeClr val="bg1"/>
                </a:solidFill>
              </a:rPr>
              <a:t>No matter how which system you use, English-speaking countries emerge as one type while countries in continental Europe and Asia are another. </a:t>
            </a:r>
          </a:p>
          <a:p>
            <a:pPr eaLnBrk="1" hangingPunct="1">
              <a:buFontTx/>
              <a:buNone/>
            </a:pPr>
            <a:r>
              <a:rPr lang="en-GB" dirty="0" smtClean="0">
                <a:solidFill>
                  <a:schemeClr val="bg1"/>
                </a:solidFill>
              </a:rPr>
              <a:t>	This implies that governance systems are path-dependent, </a:t>
            </a:r>
            <a:r>
              <a:rPr lang="en-GB" u="sng" dirty="0" smtClean="0">
                <a:solidFill>
                  <a:schemeClr val="bg1"/>
                </a:solidFill>
              </a:rPr>
              <a:t>countries with a common starting point, in terms of law or culture will reach a similar system or destination</a:t>
            </a:r>
            <a:r>
              <a:rPr lang="en-GB" dirty="0" smtClean="0">
                <a:solidFill>
                  <a:schemeClr val="bg1"/>
                </a:solidFill>
              </a:rPr>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cap="small" dirty="0" smtClean="0">
                <a:solidFill>
                  <a:schemeClr val="bg1"/>
                </a:solidFill>
              </a:rPr>
              <a:t>forces for convergence</a:t>
            </a:r>
            <a:endParaRPr lang="en-GB" cap="small" dirty="0">
              <a:solidFill>
                <a:schemeClr val="bg1"/>
              </a:solidFill>
            </a:endParaRPr>
          </a:p>
        </p:txBody>
      </p:sp>
      <p:sp>
        <p:nvSpPr>
          <p:cNvPr id="12291" name="Content Placeholder 2"/>
          <p:cNvSpPr>
            <a:spLocks noGrp="1"/>
          </p:cNvSpPr>
          <p:nvPr>
            <p:ph idx="1"/>
          </p:nvPr>
        </p:nvSpPr>
        <p:spPr/>
        <p:txBody>
          <a:bodyPr/>
          <a:lstStyle/>
          <a:p>
            <a:pPr eaLnBrk="1" hangingPunct="1">
              <a:buFontTx/>
              <a:buNone/>
            </a:pPr>
            <a:r>
              <a:rPr lang="en-GB" dirty="0" smtClean="0"/>
              <a:t>	</a:t>
            </a:r>
            <a:r>
              <a:rPr lang="en-GB" sz="2800" dirty="0" smtClean="0">
                <a:solidFill>
                  <a:schemeClr val="bg1"/>
                </a:solidFill>
              </a:rPr>
              <a:t>In contrast some commentators argue that governance systems are becoming more similar thanks to:</a:t>
            </a:r>
          </a:p>
          <a:p>
            <a:pPr eaLnBrk="1" hangingPunct="1"/>
            <a:r>
              <a:rPr lang="en-GB" sz="2800" b="1" dirty="0" smtClean="0">
                <a:solidFill>
                  <a:schemeClr val="bg1"/>
                </a:solidFill>
              </a:rPr>
              <a:t>International investors </a:t>
            </a:r>
            <a:r>
              <a:rPr lang="en-GB" sz="2800" dirty="0" smtClean="0">
                <a:solidFill>
                  <a:schemeClr val="bg1"/>
                </a:solidFill>
              </a:rPr>
              <a:t>who encourage    investee companies to adopt </a:t>
            </a:r>
            <a:r>
              <a:rPr lang="en-GB" sz="2800" u="sng" dirty="0" smtClean="0">
                <a:solidFill>
                  <a:schemeClr val="bg1"/>
                </a:solidFill>
              </a:rPr>
              <a:t>similar practices</a:t>
            </a:r>
          </a:p>
          <a:p>
            <a:pPr eaLnBrk="1" hangingPunct="1"/>
            <a:r>
              <a:rPr lang="en-GB" sz="2800" b="1" dirty="0" smtClean="0">
                <a:solidFill>
                  <a:schemeClr val="bg1"/>
                </a:solidFill>
              </a:rPr>
              <a:t>Multinational companies </a:t>
            </a:r>
            <a:r>
              <a:rPr lang="en-GB" sz="2800" dirty="0" smtClean="0">
                <a:solidFill>
                  <a:schemeClr val="bg1"/>
                </a:solidFill>
              </a:rPr>
              <a:t>which use the </a:t>
            </a:r>
            <a:r>
              <a:rPr lang="en-GB" sz="2800" u="sng" dirty="0" smtClean="0">
                <a:solidFill>
                  <a:schemeClr val="bg1"/>
                </a:solidFill>
              </a:rPr>
              <a:t>same practices</a:t>
            </a:r>
            <a:r>
              <a:rPr lang="en-GB" sz="2800" dirty="0" smtClean="0">
                <a:solidFill>
                  <a:schemeClr val="bg1"/>
                </a:solidFill>
              </a:rPr>
              <a:t> in each of their markets</a:t>
            </a:r>
          </a:p>
          <a:p>
            <a:pPr eaLnBrk="1" hangingPunct="1"/>
            <a:r>
              <a:rPr lang="en-GB" sz="2800" b="1" dirty="0" smtClean="0">
                <a:solidFill>
                  <a:schemeClr val="bg1"/>
                </a:solidFill>
              </a:rPr>
              <a:t>The OECD </a:t>
            </a:r>
            <a:r>
              <a:rPr lang="en-GB" sz="2800" dirty="0" smtClean="0">
                <a:solidFill>
                  <a:schemeClr val="bg1"/>
                </a:solidFill>
              </a:rPr>
              <a:t>which has published guidelines on corporate governance which it hopes will </a:t>
            </a:r>
            <a:r>
              <a:rPr lang="en-GB" sz="2800" u="sng" dirty="0" smtClean="0">
                <a:solidFill>
                  <a:schemeClr val="bg1"/>
                </a:solidFill>
              </a:rPr>
              <a:t>influence national regulation</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sz="4000" cap="small" dirty="0" smtClean="0">
                <a:solidFill>
                  <a:schemeClr val="bg1"/>
                </a:solidFill>
              </a:rPr>
              <a:t>why is corporate governance important?</a:t>
            </a:r>
          </a:p>
        </p:txBody>
      </p:sp>
      <p:sp>
        <p:nvSpPr>
          <p:cNvPr id="13315" name="Content Placeholder 2"/>
          <p:cNvSpPr>
            <a:spLocks noGrp="1"/>
          </p:cNvSpPr>
          <p:nvPr>
            <p:ph idx="1"/>
          </p:nvPr>
        </p:nvSpPr>
        <p:spPr/>
        <p:txBody>
          <a:bodyPr/>
          <a:lstStyle/>
          <a:p>
            <a:pPr eaLnBrk="1" hangingPunct="1">
              <a:buFontTx/>
              <a:buNone/>
            </a:pPr>
            <a:r>
              <a:rPr lang="en-GB" sz="2400" dirty="0" smtClean="0">
                <a:solidFill>
                  <a:schemeClr val="bg1"/>
                </a:solidFill>
              </a:rPr>
              <a:t>	</a:t>
            </a:r>
            <a:r>
              <a:rPr lang="en-GB" sz="2300" dirty="0" smtClean="0">
                <a:solidFill>
                  <a:schemeClr val="bg1"/>
                </a:solidFill>
              </a:rPr>
              <a:t>When relevant stakeholders are not protected, things go badly wrong:</a:t>
            </a:r>
          </a:p>
          <a:p>
            <a:pPr eaLnBrk="1" hangingPunct="1">
              <a:buFontTx/>
              <a:buNone/>
            </a:pPr>
            <a:endParaRPr lang="en-GB" sz="2300" dirty="0" smtClean="0">
              <a:solidFill>
                <a:schemeClr val="bg1"/>
              </a:solidFill>
            </a:endParaRPr>
          </a:p>
          <a:p>
            <a:pPr eaLnBrk="1" hangingPunct="1"/>
            <a:r>
              <a:rPr lang="en-GB" sz="2300" dirty="0" smtClean="0">
                <a:solidFill>
                  <a:schemeClr val="bg1"/>
                </a:solidFill>
              </a:rPr>
              <a:t>Enron collapse 2001: earnings manipulation brought short-term gains which turned into losses when the fraud was discovered and the company went bankrupt.</a:t>
            </a:r>
          </a:p>
          <a:p>
            <a:pPr eaLnBrk="1" hangingPunct="1"/>
            <a:r>
              <a:rPr lang="en-GB" sz="2300" dirty="0" smtClean="0">
                <a:solidFill>
                  <a:schemeClr val="bg1"/>
                </a:solidFill>
              </a:rPr>
              <a:t>Banking crisis of 2007: banks </a:t>
            </a:r>
            <a:r>
              <a:rPr lang="en-GB" sz="2300" dirty="0" smtClean="0">
                <a:solidFill>
                  <a:schemeClr val="bg1"/>
                </a:solidFill>
              </a:rPr>
              <a:t>hid </a:t>
            </a:r>
            <a:r>
              <a:rPr lang="en-GB" sz="2300" dirty="0" smtClean="0">
                <a:solidFill>
                  <a:schemeClr val="bg1"/>
                </a:solidFill>
              </a:rPr>
              <a:t>‘toxic’ assets and needed government bailouts in order to survive.</a:t>
            </a:r>
          </a:p>
          <a:p>
            <a:pPr eaLnBrk="1" hangingPunct="1"/>
            <a:r>
              <a:rPr lang="en-GB" sz="2300" dirty="0" smtClean="0">
                <a:solidFill>
                  <a:schemeClr val="bg1"/>
                </a:solidFill>
              </a:rPr>
              <a:t>BP oil leak in the Gulf of Mexico 2010: this proved costly to the firm in terms of huge </a:t>
            </a:r>
            <a:r>
              <a:rPr lang="en-GB" sz="2300" dirty="0" err="1" smtClean="0">
                <a:solidFill>
                  <a:schemeClr val="bg1"/>
                </a:solidFill>
              </a:rPr>
              <a:t>payouts</a:t>
            </a:r>
            <a:r>
              <a:rPr lang="en-GB" sz="2300" dirty="0" smtClean="0">
                <a:solidFill>
                  <a:schemeClr val="bg1"/>
                </a:solidFill>
              </a:rPr>
              <a:t> to victims and loss of </a:t>
            </a:r>
            <a:r>
              <a:rPr lang="en-GB" sz="2300" dirty="0" smtClean="0">
                <a:solidFill>
                  <a:schemeClr val="bg1"/>
                </a:solidFill>
              </a:rPr>
              <a:t>reputation. </a:t>
            </a:r>
            <a:r>
              <a:rPr lang="en-GB" sz="2300" dirty="0">
                <a:solidFill>
                  <a:schemeClr val="bg1"/>
                </a:solidFill>
              </a:rPr>
              <a:t>It also remains one of the worst environmental disasters in world </a:t>
            </a:r>
            <a:r>
              <a:rPr lang="en-GB" sz="2300" dirty="0" smtClean="0">
                <a:solidFill>
                  <a:schemeClr val="bg1"/>
                </a:solidFill>
              </a:rPr>
              <a:t>history.</a:t>
            </a:r>
            <a:endParaRPr lang="en-GB" sz="2300" dirty="0" smtClean="0">
              <a:solidFill>
                <a:schemeClr val="bg1"/>
              </a:solidFill>
            </a:endParaRPr>
          </a:p>
          <a:p>
            <a:pPr eaLnBrk="1" hangingPunct="1"/>
            <a:endParaRPr lang="en-GB" dirty="0" smtClean="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r>
              <a:rPr lang="en-GB" sz="4000" smtClean="0">
                <a:solidFill>
                  <a:schemeClr val="bg1"/>
                </a:solidFill>
              </a:rPr>
              <a:t>MEASURING THE STRENGTH OF CORPORATE GOVERNANCE</a:t>
            </a:r>
          </a:p>
        </p:txBody>
      </p:sp>
      <p:sp>
        <p:nvSpPr>
          <p:cNvPr id="14339" name="Content Placeholder 2"/>
          <p:cNvSpPr>
            <a:spLocks noGrp="1"/>
          </p:cNvSpPr>
          <p:nvPr>
            <p:ph idx="1"/>
          </p:nvPr>
        </p:nvSpPr>
        <p:spPr>
          <a:xfrm>
            <a:off x="468313" y="1700213"/>
            <a:ext cx="8229600" cy="4525962"/>
          </a:xfrm>
        </p:spPr>
        <p:txBody>
          <a:bodyPr/>
          <a:lstStyle/>
          <a:p>
            <a:pPr eaLnBrk="1" hangingPunct="1"/>
            <a:r>
              <a:rPr lang="en-GB" sz="2800" dirty="0" smtClean="0">
                <a:solidFill>
                  <a:schemeClr val="bg1"/>
                </a:solidFill>
              </a:rPr>
              <a:t>Academic interest: researchers are keen to find out </a:t>
            </a:r>
            <a:r>
              <a:rPr lang="en-GB" sz="2800" u="sng" dirty="0" smtClean="0">
                <a:solidFill>
                  <a:schemeClr val="bg1"/>
                </a:solidFill>
              </a:rPr>
              <a:t>how corporate performance is influenced by governance</a:t>
            </a:r>
          </a:p>
          <a:p>
            <a:pPr eaLnBrk="1" hangingPunct="1"/>
            <a:endParaRPr lang="en-GB" sz="2800" dirty="0" smtClean="0">
              <a:solidFill>
                <a:schemeClr val="bg1"/>
              </a:solidFill>
            </a:endParaRPr>
          </a:p>
          <a:p>
            <a:pPr eaLnBrk="1" hangingPunct="1"/>
            <a:r>
              <a:rPr lang="en-GB" sz="2800" dirty="0" smtClean="0">
                <a:solidFill>
                  <a:schemeClr val="bg1"/>
                </a:solidFill>
              </a:rPr>
              <a:t>Commercial interest: </a:t>
            </a:r>
            <a:r>
              <a:rPr lang="en-GB" sz="2800" u="sng" dirty="0" smtClean="0">
                <a:solidFill>
                  <a:schemeClr val="bg1"/>
                </a:solidFill>
              </a:rPr>
              <a:t>consultants can offer additional information to investors to inform their decision-making</a:t>
            </a:r>
            <a:r>
              <a:rPr lang="en-GB" sz="2800" dirty="0" smtClean="0">
                <a:solidFill>
                  <a:schemeClr val="bg1"/>
                </a:solidFill>
              </a:rPr>
              <a:t>. McKinsey &amp; Co. (2002) find that investors are willing to pay a premium for shares in well-governed companies.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770</TotalTime>
  <Words>433</Words>
  <Application>Microsoft Office PowerPoint</Application>
  <PresentationFormat>On-screen Show (4:3)</PresentationFormat>
  <Paragraphs>74</Paragraphs>
  <Slides>16</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16</vt:i4>
      </vt:variant>
    </vt:vector>
  </HeadingPairs>
  <TitlesOfParts>
    <vt:vector size="18" baseType="lpstr">
      <vt:lpstr>Arial</vt:lpstr>
      <vt:lpstr>Default Design</vt:lpstr>
      <vt:lpstr>CORPORATE GOVERNANCE</vt:lpstr>
      <vt:lpstr>learning objectives</vt:lpstr>
      <vt:lpstr>Corporate Governance</vt:lpstr>
      <vt:lpstr>Corporate Governance</vt:lpstr>
      <vt:lpstr>Corporate Governance</vt:lpstr>
      <vt:lpstr>definitions of corporate governance</vt:lpstr>
      <vt:lpstr>important players in corporate governance</vt:lpstr>
      <vt:lpstr>corporate governance systems</vt:lpstr>
      <vt:lpstr>SHAREHOLDER/STAKEHOLDER </vt:lpstr>
      <vt:lpstr>inside/outside ownership</vt:lpstr>
      <vt:lpstr>market-/bank-based</vt:lpstr>
      <vt:lpstr>common/civil law</vt:lpstr>
      <vt:lpstr>a pattern emerges</vt:lpstr>
      <vt:lpstr>forces for convergence</vt:lpstr>
      <vt:lpstr>why is corporate governance important?</vt:lpstr>
      <vt:lpstr>MEASURING THE STRENGTH OF CORPORATE GOVERNANCE</vt:lpstr>
    </vt:vector>
  </TitlesOfParts>
  <Company>Macmillan Publishers LTD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CORPORATE GOVERNANCE</dc:title>
  <dc:creator>C.Griffiths</dc:creator>
  <cp:lastModifiedBy>Economist</cp:lastModifiedBy>
  <cp:revision>23</cp:revision>
  <dcterms:created xsi:type="dcterms:W3CDTF">2011-08-23T16:14:30Z</dcterms:created>
  <dcterms:modified xsi:type="dcterms:W3CDTF">2021-01-21T19:36:27Z</dcterms:modified>
</cp:coreProperties>
</file>