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1584" autoAdjust="0"/>
  </p:normalViewPr>
  <p:slideViewPr>
    <p:cSldViewPr snapToGrid="0" showGuides="1">
      <p:cViewPr varScale="1">
        <p:scale>
          <a:sx n="33" d="100"/>
          <a:sy n="33" d="100"/>
        </p:scale>
        <p:origin x="1302" y="66"/>
      </p:cViewPr>
      <p:guideLst>
        <p:guide orient="horz" pos="2160"/>
        <p:guide pos="381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A9DDD8-FD7F-4C4F-BC74-7ED74A17BE81}" type="datetimeFigureOut">
              <a:rPr lang="en-US" smtClean="0"/>
              <a:t>11/25/2022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819A52-F108-4E11-B9B1-D53652269D41}" type="slidenum">
              <a:rPr lang="en-US" smtClean="0"/>
              <a:t>‹#›</a:t>
            </a:fld>
            <a:endParaRPr lang="en-US"/>
          </a:p>
        </p:txBody>
      </p:sp>
    </p:spTree>
    <p:extLst>
      <p:ext uri="{BB962C8B-B14F-4D97-AF65-F5344CB8AC3E}">
        <p14:creationId xmlns:p14="http://schemas.microsoft.com/office/powerpoint/2010/main" val="28032965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E819A52-F108-4E11-B9B1-D53652269D41}" type="slidenum">
              <a:rPr lang="en-US" smtClean="0"/>
              <a:t>1</a:t>
            </a:fld>
            <a:endParaRPr lang="en-US"/>
          </a:p>
        </p:txBody>
      </p:sp>
    </p:spTree>
    <p:extLst>
      <p:ext uri="{BB962C8B-B14F-4D97-AF65-F5344CB8AC3E}">
        <p14:creationId xmlns:p14="http://schemas.microsoft.com/office/powerpoint/2010/main" val="979627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353740"/>
                </a:solidFill>
                <a:effectLst/>
                <a:latin typeface="Helvetica" panose="020B0604020202020204" pitchFamily="34" charset="0"/>
                <a:ea typeface="Calibri" panose="020F0502020204030204" pitchFamily="34" charset="0"/>
              </a:rPr>
              <a:t>Flex</a:t>
            </a:r>
            <a:r>
              <a:rPr lang="en-US" dirty="0" err="1">
                <a:effectLst/>
              </a:rPr>
              <a:t>ible</a:t>
            </a:r>
            <a:r>
              <a:rPr lang="en-US" dirty="0">
                <a:effectLst/>
              </a:rPr>
              <a:t> working can also help to reduce the barriers faced by employees with caring responsibilities, disabled employees and employees from minority groups. For example, it can help to accommodate employees with caring responsibilities, or those who have disabilities or health conditions that make it difficult for them to work traditional hours.</a:t>
            </a:r>
            <a:endParaRPr lang="en-US" dirty="0"/>
          </a:p>
        </p:txBody>
      </p:sp>
      <p:sp>
        <p:nvSpPr>
          <p:cNvPr id="4" name="Slide Number Placeholder 3"/>
          <p:cNvSpPr>
            <a:spLocks noGrp="1"/>
          </p:cNvSpPr>
          <p:nvPr>
            <p:ph type="sldNum" sz="quarter" idx="5"/>
          </p:nvPr>
        </p:nvSpPr>
        <p:spPr/>
        <p:txBody>
          <a:bodyPr/>
          <a:lstStyle/>
          <a:p>
            <a:fld id="{CE819A52-F108-4E11-B9B1-D53652269D41}" type="slidenum">
              <a:rPr lang="en-US" smtClean="0"/>
              <a:t>3</a:t>
            </a:fld>
            <a:endParaRPr lang="en-US"/>
          </a:p>
        </p:txBody>
      </p:sp>
    </p:spTree>
    <p:extLst>
      <p:ext uri="{BB962C8B-B14F-4D97-AF65-F5344CB8AC3E}">
        <p14:creationId xmlns:p14="http://schemas.microsoft.com/office/powerpoint/2010/main" val="14945121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353740"/>
                </a:solidFill>
                <a:effectLst/>
                <a:latin typeface="ColfaxAI"/>
              </a:rPr>
              <a:t>If employees are given the opportunity to work flexibly, this can help to break down stereotypes and prejudices that may otherwise exist. This can make it easier for employees from different backgrounds to interact with each other and to feel like they are part of the organisation. </a:t>
            </a:r>
            <a:br>
              <a:rPr lang="en-US" dirty="0"/>
            </a:br>
            <a:endParaRPr lang="en-US" dirty="0"/>
          </a:p>
        </p:txBody>
      </p:sp>
      <p:sp>
        <p:nvSpPr>
          <p:cNvPr id="4" name="Slide Number Placeholder 3"/>
          <p:cNvSpPr>
            <a:spLocks noGrp="1"/>
          </p:cNvSpPr>
          <p:nvPr>
            <p:ph type="sldNum" sz="quarter" idx="5"/>
          </p:nvPr>
        </p:nvSpPr>
        <p:spPr/>
        <p:txBody>
          <a:bodyPr/>
          <a:lstStyle/>
          <a:p>
            <a:fld id="{CE819A52-F108-4E11-B9B1-D53652269D41}" type="slidenum">
              <a:rPr lang="en-US" smtClean="0"/>
              <a:t>4</a:t>
            </a:fld>
            <a:endParaRPr lang="en-US"/>
          </a:p>
        </p:txBody>
      </p:sp>
    </p:spTree>
    <p:extLst>
      <p:ext uri="{BB962C8B-B14F-4D97-AF65-F5344CB8AC3E}">
        <p14:creationId xmlns:p14="http://schemas.microsoft.com/office/powerpoint/2010/main" val="33346598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353740"/>
                </a:solidFill>
                <a:effectLst/>
                <a:latin typeface="Helvetica" panose="020B0604020202020204" pitchFamily="34" charset="0"/>
                <a:ea typeface="Calibri" panose="020F0502020204030204" pitchFamily="34" charset="0"/>
                <a:cs typeface="Times New Roman" panose="02020603050405020304" pitchFamily="18" charset="0"/>
              </a:rPr>
              <a:t>F</a:t>
            </a:r>
            <a:r>
              <a:rPr lang="en-US" sz="1800" dirty="0">
                <a:effectLst/>
                <a:latin typeface="Calibri" panose="020F0502020204030204" pitchFamily="34" charset="0"/>
                <a:ea typeface="Calibri" panose="020F0502020204030204" pitchFamily="34" charset="0"/>
                <a:cs typeface="Times New Roman" panose="02020603050405020304" pitchFamily="18" charset="0"/>
              </a:rPr>
              <a:t>lexible working can also help to create a more inclusive working environment, as it can make it easier for employees to feel comfortable discussing their needs and requirements with their employer. This can help to ensure that everyone feels valued and that their individual needs are being met.</a:t>
            </a:r>
          </a:p>
          <a:p>
            <a:endParaRPr lang="en-US" dirty="0"/>
          </a:p>
        </p:txBody>
      </p:sp>
      <p:sp>
        <p:nvSpPr>
          <p:cNvPr id="4" name="Slide Number Placeholder 3"/>
          <p:cNvSpPr>
            <a:spLocks noGrp="1"/>
          </p:cNvSpPr>
          <p:nvPr>
            <p:ph type="sldNum" sz="quarter" idx="5"/>
          </p:nvPr>
        </p:nvSpPr>
        <p:spPr/>
        <p:txBody>
          <a:bodyPr/>
          <a:lstStyle/>
          <a:p>
            <a:fld id="{CE819A52-F108-4E11-B9B1-D53652269D41}" type="slidenum">
              <a:rPr lang="en-US" smtClean="0"/>
              <a:t>6</a:t>
            </a:fld>
            <a:endParaRPr lang="en-US"/>
          </a:p>
        </p:txBody>
      </p:sp>
    </p:spTree>
    <p:extLst>
      <p:ext uri="{BB962C8B-B14F-4D97-AF65-F5344CB8AC3E}">
        <p14:creationId xmlns:p14="http://schemas.microsoft.com/office/powerpoint/2010/main" val="15562631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353740"/>
                </a:solidFill>
                <a:effectLst/>
                <a:latin typeface="Helvetica" panose="020B0604020202020204" pitchFamily="34" charset="0"/>
                <a:ea typeface="Calibri" panose="020F0502020204030204" pitchFamily="34" charset="0"/>
                <a:cs typeface="Times New Roman" panose="02020603050405020304" pitchFamily="18" charset="0"/>
              </a:rPr>
              <a:t>Human</a:t>
            </a:r>
            <a:r>
              <a:rPr lang="en-US" sz="1800" dirty="0">
                <a:effectLst/>
                <a:latin typeface="Calibri" panose="020F0502020204030204" pitchFamily="34" charset="0"/>
                <a:ea typeface="Calibri" panose="020F0502020204030204" pitchFamily="34" charset="0"/>
                <a:cs typeface="Times New Roman" panose="02020603050405020304" pitchFamily="18" charset="0"/>
              </a:rPr>
              <a:t> resources professionals can play a key role in promoting flexible working arrangements, by communicating the benefits to both employees and employers, and helping to implement policies and procedures. They can also provide support to employees who may need to make adjustments to their work life, such as working from home or reducing their hours.</a:t>
            </a:r>
          </a:p>
          <a:p>
            <a:endParaRPr lang="en-US" dirty="0"/>
          </a:p>
        </p:txBody>
      </p:sp>
      <p:sp>
        <p:nvSpPr>
          <p:cNvPr id="4" name="Slide Number Placeholder 3"/>
          <p:cNvSpPr>
            <a:spLocks noGrp="1"/>
          </p:cNvSpPr>
          <p:nvPr>
            <p:ph type="sldNum" sz="quarter" idx="5"/>
          </p:nvPr>
        </p:nvSpPr>
        <p:spPr/>
        <p:txBody>
          <a:bodyPr/>
          <a:lstStyle/>
          <a:p>
            <a:fld id="{CE819A52-F108-4E11-B9B1-D53652269D41}" type="slidenum">
              <a:rPr lang="en-US" smtClean="0"/>
              <a:t>9</a:t>
            </a:fld>
            <a:endParaRPr lang="en-US"/>
          </a:p>
        </p:txBody>
      </p:sp>
    </p:spTree>
    <p:extLst>
      <p:ext uri="{BB962C8B-B14F-4D97-AF65-F5344CB8AC3E}">
        <p14:creationId xmlns:p14="http://schemas.microsoft.com/office/powerpoint/2010/main" val="27212706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353740"/>
                </a:solidFill>
                <a:effectLst/>
                <a:latin typeface="Helvetica" panose="020B0604020202020204" pitchFamily="34" charset="0"/>
                <a:ea typeface="Calibri" panose="020F0502020204030204" pitchFamily="34" charset="0"/>
              </a:rPr>
              <a:t>These</a:t>
            </a:r>
            <a:r>
              <a:rPr lang="en-US" dirty="0">
                <a:effectLst/>
              </a:rPr>
              <a:t> groups can also provide support for employees who feel marginalized or excluded. By creating a space for open dialogue and fostering a culture of inclusion, these groups can help to break down barriers and make the workplace more welcoming for everyone.</a:t>
            </a:r>
            <a:endParaRPr lang="en-US" dirty="0"/>
          </a:p>
        </p:txBody>
      </p:sp>
      <p:sp>
        <p:nvSpPr>
          <p:cNvPr id="4" name="Slide Number Placeholder 3"/>
          <p:cNvSpPr>
            <a:spLocks noGrp="1"/>
          </p:cNvSpPr>
          <p:nvPr>
            <p:ph type="sldNum" sz="quarter" idx="5"/>
          </p:nvPr>
        </p:nvSpPr>
        <p:spPr/>
        <p:txBody>
          <a:bodyPr/>
          <a:lstStyle/>
          <a:p>
            <a:fld id="{CE819A52-F108-4E11-B9B1-D53652269D41}" type="slidenum">
              <a:rPr lang="en-US" smtClean="0"/>
              <a:t>12</a:t>
            </a:fld>
            <a:endParaRPr lang="en-US"/>
          </a:p>
        </p:txBody>
      </p:sp>
    </p:spTree>
    <p:extLst>
      <p:ext uri="{BB962C8B-B14F-4D97-AF65-F5344CB8AC3E}">
        <p14:creationId xmlns:p14="http://schemas.microsoft.com/office/powerpoint/2010/main" val="10466196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353740"/>
                </a:solidFill>
                <a:effectLst/>
                <a:latin typeface="Helvetica" panose="020B0604020202020204" pitchFamily="34" charset="0"/>
                <a:ea typeface="Calibri" panose="020F0502020204030204" pitchFamily="34" charset="0"/>
              </a:rPr>
              <a:t>This</a:t>
            </a:r>
            <a:r>
              <a:rPr lang="en-US" dirty="0">
                <a:effectLst/>
              </a:rPr>
              <a:t> type of training can help to promote inclusivity and diversity in the workplace by creating a more understanding and tolerant environment. Additionally, employees who are more aware of their own personal biases are less likely to act on them in a way that could be discriminatory or offensive.</a:t>
            </a:r>
            <a:endParaRPr lang="en-US" dirty="0"/>
          </a:p>
        </p:txBody>
      </p:sp>
      <p:sp>
        <p:nvSpPr>
          <p:cNvPr id="4" name="Slide Number Placeholder 3"/>
          <p:cNvSpPr>
            <a:spLocks noGrp="1"/>
          </p:cNvSpPr>
          <p:nvPr>
            <p:ph type="sldNum" sz="quarter" idx="5"/>
          </p:nvPr>
        </p:nvSpPr>
        <p:spPr/>
        <p:txBody>
          <a:bodyPr/>
          <a:lstStyle/>
          <a:p>
            <a:fld id="{CE819A52-F108-4E11-B9B1-D53652269D41}" type="slidenum">
              <a:rPr lang="en-US" smtClean="0"/>
              <a:t>13</a:t>
            </a:fld>
            <a:endParaRPr lang="en-US"/>
          </a:p>
        </p:txBody>
      </p:sp>
    </p:spTree>
    <p:extLst>
      <p:ext uri="{BB962C8B-B14F-4D97-AF65-F5344CB8AC3E}">
        <p14:creationId xmlns:p14="http://schemas.microsoft.com/office/powerpoint/2010/main" val="38576311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BF04DA40-E1D1-49C0-B9B9-4157A57E6D9B}" type="datetimeFigureOut">
              <a:rPr lang="en-US" smtClean="0"/>
              <a:t>11/25/2022</a:t>
            </a:fld>
            <a:endParaRPr lang="en-US"/>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6A4655D3-D59C-415A-AC46-31C5CD6D3DC1}" type="slidenum">
              <a:rPr lang="en-US" smtClean="0"/>
              <a:t>‹#›</a:t>
            </a:fld>
            <a:endParaRPr lang="en-US"/>
          </a:p>
        </p:txBody>
      </p:sp>
    </p:spTree>
    <p:extLst>
      <p:ext uri="{BB962C8B-B14F-4D97-AF65-F5344CB8AC3E}">
        <p14:creationId xmlns:p14="http://schemas.microsoft.com/office/powerpoint/2010/main" val="55995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04DA40-E1D1-49C0-B9B9-4157A57E6D9B}"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4655D3-D59C-415A-AC46-31C5CD6D3DC1}" type="slidenum">
              <a:rPr lang="en-US" smtClean="0"/>
              <a:t>‹#›</a:t>
            </a:fld>
            <a:endParaRPr lang="en-US"/>
          </a:p>
        </p:txBody>
      </p:sp>
    </p:spTree>
    <p:extLst>
      <p:ext uri="{BB962C8B-B14F-4D97-AF65-F5344CB8AC3E}">
        <p14:creationId xmlns:p14="http://schemas.microsoft.com/office/powerpoint/2010/main" val="2922488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04DA40-E1D1-49C0-B9B9-4157A57E6D9B}"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4655D3-D59C-415A-AC46-31C5CD6D3DC1}" type="slidenum">
              <a:rPr lang="en-US" smtClean="0"/>
              <a:t>‹#›</a:t>
            </a:fld>
            <a:endParaRPr lang="en-US"/>
          </a:p>
        </p:txBody>
      </p:sp>
    </p:spTree>
    <p:extLst>
      <p:ext uri="{BB962C8B-B14F-4D97-AF65-F5344CB8AC3E}">
        <p14:creationId xmlns:p14="http://schemas.microsoft.com/office/powerpoint/2010/main" val="1635657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04DA40-E1D1-49C0-B9B9-4157A57E6D9B}" type="datetimeFigureOut">
              <a:rPr lang="en-US" smtClean="0"/>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4655D3-D59C-415A-AC46-31C5CD6D3DC1}" type="slidenum">
              <a:rPr lang="en-US" smtClean="0"/>
              <a:t>‹#›</a:t>
            </a:fld>
            <a:endParaRPr lang="en-US"/>
          </a:p>
        </p:txBody>
      </p:sp>
    </p:spTree>
    <p:extLst>
      <p:ext uri="{BB962C8B-B14F-4D97-AF65-F5344CB8AC3E}">
        <p14:creationId xmlns:p14="http://schemas.microsoft.com/office/powerpoint/2010/main" val="3555270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04DA40-E1D1-49C0-B9B9-4157A57E6D9B}" type="datetimeFigureOut">
              <a:rPr lang="en-US" smtClean="0"/>
              <a:t>11/25/2022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4655D3-D59C-415A-AC46-31C5CD6D3DC1}" type="slidenum">
              <a:rPr lang="en-US" smtClean="0"/>
              <a:t>‹#›</a:t>
            </a:fld>
            <a:endParaRPr lang="en-US"/>
          </a:p>
        </p:txBody>
      </p:sp>
    </p:spTree>
    <p:extLst>
      <p:ext uri="{BB962C8B-B14F-4D97-AF65-F5344CB8AC3E}">
        <p14:creationId xmlns:p14="http://schemas.microsoft.com/office/powerpoint/2010/main" val="4261153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04DA40-E1D1-49C0-B9B9-4157A57E6D9B}" type="datetimeFigureOut">
              <a:rPr lang="en-US" smtClean="0"/>
              <a:t>11/25/2022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4655D3-D59C-415A-AC46-31C5CD6D3DC1}" type="slidenum">
              <a:rPr lang="en-US" smtClean="0"/>
              <a:t>‹#›</a:t>
            </a:fld>
            <a:endParaRPr lang="en-US"/>
          </a:p>
        </p:txBody>
      </p:sp>
    </p:spTree>
    <p:extLst>
      <p:ext uri="{BB962C8B-B14F-4D97-AF65-F5344CB8AC3E}">
        <p14:creationId xmlns:p14="http://schemas.microsoft.com/office/powerpoint/2010/main" val="3798802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04DA40-E1D1-49C0-B9B9-4157A57E6D9B}" type="datetimeFigureOut">
              <a:rPr lang="en-US" smtClean="0"/>
              <a:t>11/25/2022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4655D3-D59C-415A-AC46-31C5CD6D3DC1}" type="slidenum">
              <a:rPr lang="en-US" smtClean="0"/>
              <a:t>‹#›</a:t>
            </a:fld>
            <a:endParaRPr lang="en-US"/>
          </a:p>
        </p:txBody>
      </p:sp>
    </p:spTree>
    <p:extLst>
      <p:ext uri="{BB962C8B-B14F-4D97-AF65-F5344CB8AC3E}">
        <p14:creationId xmlns:p14="http://schemas.microsoft.com/office/powerpoint/2010/main" val="537829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BF04DA40-E1D1-49C0-B9B9-4157A57E6D9B}" type="datetimeFigureOut">
              <a:rPr lang="en-US" smtClean="0"/>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6A4655D3-D59C-415A-AC46-31C5CD6D3DC1}" type="slidenum">
              <a:rPr lang="en-US" smtClean="0"/>
              <a:t>‹#›</a:t>
            </a:fld>
            <a:endParaRPr lang="en-US"/>
          </a:p>
        </p:txBody>
      </p:sp>
    </p:spTree>
    <p:extLst>
      <p:ext uri="{BB962C8B-B14F-4D97-AF65-F5344CB8AC3E}">
        <p14:creationId xmlns:p14="http://schemas.microsoft.com/office/powerpoint/2010/main" val="875841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BF04DA40-E1D1-49C0-B9B9-4157A57E6D9B}" type="datetimeFigureOut">
              <a:rPr lang="en-US" smtClean="0"/>
              <a:t>11/25/2022</a:t>
            </a:fld>
            <a:endParaRPr lang="en-US"/>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6A4655D3-D59C-415A-AC46-31C5CD6D3DC1}" type="slidenum">
              <a:rPr lang="en-US" smtClean="0"/>
              <a:t>‹#›</a:t>
            </a:fld>
            <a:endParaRPr lang="en-US"/>
          </a:p>
        </p:txBody>
      </p:sp>
    </p:spTree>
    <p:extLst>
      <p:ext uri="{BB962C8B-B14F-4D97-AF65-F5344CB8AC3E}">
        <p14:creationId xmlns:p14="http://schemas.microsoft.com/office/powerpoint/2010/main" val="1223839696"/>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04DA40-E1D1-49C0-B9B9-4157A57E6D9B}"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4655D3-D59C-415A-AC46-31C5CD6D3DC1}" type="slidenum">
              <a:rPr lang="en-US" smtClean="0"/>
              <a:t>‹#›</a:t>
            </a:fld>
            <a:endParaRPr lang="en-US"/>
          </a:p>
        </p:txBody>
      </p:sp>
    </p:spTree>
    <p:extLst>
      <p:ext uri="{BB962C8B-B14F-4D97-AF65-F5344CB8AC3E}">
        <p14:creationId xmlns:p14="http://schemas.microsoft.com/office/powerpoint/2010/main" val="784488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04DA40-E1D1-49C0-B9B9-4157A57E6D9B}"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4655D3-D59C-415A-AC46-31C5CD6D3DC1}" type="slidenum">
              <a:rPr lang="en-US" smtClean="0"/>
              <a:t>‹#›</a:t>
            </a:fld>
            <a:endParaRPr lang="en-US"/>
          </a:p>
        </p:txBody>
      </p:sp>
    </p:spTree>
    <p:extLst>
      <p:ext uri="{BB962C8B-B14F-4D97-AF65-F5344CB8AC3E}">
        <p14:creationId xmlns:p14="http://schemas.microsoft.com/office/powerpoint/2010/main" val="350101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BF04DA40-E1D1-49C0-B9B9-4157A57E6D9B}" type="datetimeFigureOut">
              <a:rPr lang="en-US" smtClean="0"/>
              <a:t>11/25/2022</a:t>
            </a:fld>
            <a:endParaRPr lang="en-US"/>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6A4655D3-D59C-415A-AC46-31C5CD6D3DC1}" type="slidenum">
              <a:rPr lang="en-US" smtClean="0"/>
              <a:t>‹#›</a:t>
            </a:fld>
            <a:endParaRPr lang="en-US"/>
          </a:p>
        </p:txBody>
      </p:sp>
    </p:spTree>
    <p:extLst>
      <p:ext uri="{BB962C8B-B14F-4D97-AF65-F5344CB8AC3E}">
        <p14:creationId xmlns:p14="http://schemas.microsoft.com/office/powerpoint/2010/main" val="13051868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66FCF-023D-6B00-1DE9-314FA16DDF95}"/>
              </a:ext>
            </a:extLst>
          </p:cNvPr>
          <p:cNvSpPr>
            <a:spLocks noGrp="1"/>
          </p:cNvSpPr>
          <p:nvPr>
            <p:ph type="ctrTitle"/>
          </p:nvPr>
        </p:nvSpPr>
        <p:spPr/>
        <p:txBody>
          <a:bodyPr>
            <a:normAutofit/>
          </a:bodyPr>
          <a:lstStyle/>
          <a:p>
            <a:r>
              <a:rPr lang="en-GB" dirty="0">
                <a:effectLst/>
                <a:latin typeface="Century Gothic" panose="020B0502020202020204" pitchFamily="34" charset="0"/>
                <a:ea typeface="Calibri" panose="020F0502020204030204" pitchFamily="34" charset="0"/>
                <a:cs typeface="Times New Roman" panose="02020603050405020304" pitchFamily="18" charset="0"/>
              </a:rPr>
              <a:t>Managing People LCBB5004</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5B3AC382-1E36-2CA6-C25D-208A140C19E8}"/>
              </a:ext>
            </a:extLst>
          </p:cNvPr>
          <p:cNvSpPr>
            <a:spLocks noGrp="1"/>
          </p:cNvSpPr>
          <p:nvPr>
            <p:ph type="subTitle" idx="1"/>
          </p:nvPr>
        </p:nvSpPr>
        <p:spPr>
          <a:xfrm>
            <a:off x="667512" y="4206875"/>
            <a:ext cx="9228201" cy="2158755"/>
          </a:xfrm>
        </p:spPr>
        <p:txBody>
          <a:bodyPr>
            <a:noAutofit/>
          </a:bodyPr>
          <a:lstStyle/>
          <a:p>
            <a:pPr marL="36195" algn="just">
              <a:lnSpc>
                <a:spcPct val="100000"/>
              </a:lnSpc>
              <a:spcAft>
                <a:spcPts val="1000"/>
              </a:spcAft>
            </a:pPr>
            <a:r>
              <a:rPr lang="en-GB" dirty="0">
                <a:effectLst/>
                <a:latin typeface="Century Gothic" panose="020B0502020202020204" pitchFamily="34" charset="0"/>
                <a:ea typeface="Calibri" panose="020F0502020204030204" pitchFamily="34" charset="0"/>
                <a:cs typeface="Times New Roman" panose="02020603050405020304" pitchFamily="18" charset="0"/>
              </a:rPr>
              <a:t>Student Name : Gabriela Koleva</a:t>
            </a:r>
          </a:p>
          <a:p>
            <a:pPr marL="36195" algn="just">
              <a:lnSpc>
                <a:spcPct val="100000"/>
              </a:lnSpc>
              <a:spcAft>
                <a:spcPts val="1000"/>
              </a:spcAft>
            </a:pPr>
            <a:r>
              <a:rPr lang="en-GB" dirty="0">
                <a:latin typeface="Century Gothic" panose="020B0502020202020204" pitchFamily="34" charset="0"/>
                <a:ea typeface="Calibri" panose="020F0502020204030204" pitchFamily="34" charset="0"/>
                <a:cs typeface="Times New Roman" panose="02020603050405020304" pitchFamily="18" charset="0"/>
              </a:rPr>
              <a:t>Student </a:t>
            </a:r>
            <a:r>
              <a:rPr lang="en-GB" dirty="0">
                <a:effectLst/>
                <a:latin typeface="Century Gothic" panose="020B0502020202020204" pitchFamily="34" charset="0"/>
                <a:ea typeface="Calibri" panose="020F0502020204030204" pitchFamily="34" charset="0"/>
                <a:cs typeface="Times New Roman" panose="02020603050405020304" pitchFamily="18" charset="0"/>
              </a:rPr>
              <a:t>ID: 2115686 </a:t>
            </a:r>
          </a:p>
          <a:p>
            <a:pPr marL="36195" algn="just">
              <a:lnSpc>
                <a:spcPct val="100000"/>
              </a:lnSpc>
              <a:spcAft>
                <a:spcPts val="1000"/>
              </a:spcAft>
            </a:pPr>
            <a:r>
              <a:rPr lang="en-GB" dirty="0">
                <a:effectLst/>
                <a:latin typeface="Century Gothic" panose="020B0502020202020204" pitchFamily="34" charset="0"/>
                <a:ea typeface="Calibri" panose="020F0502020204030204" pitchFamily="34" charset="0"/>
                <a:cs typeface="Times New Roman" panose="02020603050405020304" pitchFamily="18" charset="0"/>
              </a:rPr>
              <a:t>Lecture: </a:t>
            </a:r>
            <a:r>
              <a:rPr lang="en-GB" dirty="0" err="1">
                <a:effectLst/>
                <a:latin typeface="Century Gothic" panose="020B0502020202020204" pitchFamily="34" charset="0"/>
                <a:ea typeface="Calibri" panose="020F0502020204030204" pitchFamily="34" charset="0"/>
                <a:cs typeface="Times New Roman" panose="02020603050405020304" pitchFamily="18" charset="0"/>
              </a:rPr>
              <a:t>Olusoyi</a:t>
            </a:r>
            <a:r>
              <a:rPr lang="en-GB" dirty="0">
                <a:effectLst/>
                <a:latin typeface="Century Gothic" panose="020B0502020202020204" pitchFamily="34" charset="0"/>
                <a:ea typeface="Calibri" panose="020F0502020204030204" pitchFamily="34" charset="0"/>
                <a:cs typeface="Times New Roman" panose="02020603050405020304" pitchFamily="18" charset="0"/>
              </a:rPr>
              <a:t> </a:t>
            </a:r>
            <a:r>
              <a:rPr lang="en-GB" dirty="0" err="1">
                <a:effectLst/>
                <a:latin typeface="Century Gothic" panose="020B0502020202020204" pitchFamily="34" charset="0"/>
                <a:ea typeface="Calibri" panose="020F0502020204030204" pitchFamily="34" charset="0"/>
                <a:cs typeface="Times New Roman" panose="02020603050405020304" pitchFamily="18" charset="0"/>
              </a:rPr>
              <a:t>Ashaye</a:t>
            </a:r>
            <a:endParaRPr lang="en-US" dirty="0">
              <a:effectLst/>
              <a:latin typeface="Century Gothic" panose="020B0502020202020204" pitchFamily="34" charset="0"/>
              <a:ea typeface="Calibri" panose="020F0502020204030204" pitchFamily="34" charset="0"/>
              <a:cs typeface="Times New Roman" panose="02020603050405020304" pitchFamily="18" charset="0"/>
            </a:endParaRPr>
          </a:p>
          <a:p>
            <a:pPr marL="36195" algn="just">
              <a:lnSpc>
                <a:spcPct val="100000"/>
              </a:lnSpc>
              <a:spcAft>
                <a:spcPts val="1000"/>
              </a:spcAft>
            </a:pPr>
            <a:endParaRPr lang="en-GB" dirty="0">
              <a:effectLst/>
              <a:latin typeface="Century Gothic" panose="020B0502020202020204" pitchFamily="34" charset="0"/>
              <a:ea typeface="Calibri" panose="020F0502020204030204" pitchFamily="34" charset="0"/>
              <a:cs typeface="Times New Roman" panose="02020603050405020304" pitchFamily="18" charset="0"/>
            </a:endParaRPr>
          </a:p>
          <a:p>
            <a:pPr marL="36195" algn="just">
              <a:lnSpc>
                <a:spcPct val="100000"/>
              </a:lnSpc>
              <a:spcAft>
                <a:spcPts val="1000"/>
              </a:spcAft>
            </a:pPr>
            <a:endParaRPr lang="en-US" dirty="0">
              <a:latin typeface="Century Gothic" panose="020B0502020202020204" pitchFamily="34" charset="0"/>
            </a:endParaRPr>
          </a:p>
        </p:txBody>
      </p:sp>
    </p:spTree>
    <p:extLst>
      <p:ext uri="{BB962C8B-B14F-4D97-AF65-F5344CB8AC3E}">
        <p14:creationId xmlns:p14="http://schemas.microsoft.com/office/powerpoint/2010/main" val="2281246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42B73-7DD9-D979-94D2-41852C7C15A7}"/>
              </a:ext>
            </a:extLst>
          </p:cNvPr>
          <p:cNvSpPr>
            <a:spLocks noGrp="1"/>
          </p:cNvSpPr>
          <p:nvPr>
            <p:ph type="title"/>
          </p:nvPr>
        </p:nvSpPr>
        <p:spPr>
          <a:xfrm>
            <a:off x="657224" y="211015"/>
            <a:ext cx="10772775" cy="869120"/>
          </a:xfrm>
        </p:spPr>
        <p:txBody>
          <a:bodyPr>
            <a:normAutofit fontScale="90000"/>
          </a:bodyPr>
          <a:lstStyle/>
          <a:p>
            <a:r>
              <a:rPr lang="en-GB" sz="4000" dirty="0">
                <a:effectLst/>
                <a:latin typeface="Century Gothic" panose="020B0502020202020204" pitchFamily="34" charset="0"/>
                <a:ea typeface="Calibri" panose="020F0502020204030204" pitchFamily="34" charset="0"/>
                <a:cs typeface="Times New Roman" panose="02020603050405020304" pitchFamily="18" charset="0"/>
              </a:rPr>
              <a:t>Introduction</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D37E0D7-4680-AAAA-CA71-9ADAE072453A}"/>
              </a:ext>
            </a:extLst>
          </p:cNvPr>
          <p:cNvSpPr>
            <a:spLocks noGrp="1"/>
          </p:cNvSpPr>
          <p:nvPr>
            <p:ph idx="1"/>
          </p:nvPr>
        </p:nvSpPr>
        <p:spPr>
          <a:xfrm>
            <a:off x="676656" y="1080135"/>
            <a:ext cx="11368806" cy="5355834"/>
          </a:xfrm>
        </p:spPr>
        <p:txBody>
          <a:bodyPr>
            <a:normAutofit fontScale="92500" lnSpcReduction="20000"/>
          </a:bodyPr>
          <a:lstStyle/>
          <a:p>
            <a:pPr marL="287655" indent="-342900" algn="just">
              <a:lnSpc>
                <a:spcPct val="150000"/>
              </a:lnSpc>
              <a:spcAft>
                <a:spcPts val="1000"/>
              </a:spcAft>
              <a:buFont typeface="Wingdings" panose="05000000000000000000" pitchFamily="2" charset="2"/>
              <a:buChar char="Ø"/>
            </a:pPr>
            <a:r>
              <a:rPr lang="en-GB" sz="2200" dirty="0">
                <a:solidFill>
                  <a:srgbClr val="353740"/>
                </a:solidFill>
                <a:effectLst/>
                <a:latin typeface="Century Gothic" panose="020B0502020202020204" pitchFamily="34" charset="0"/>
                <a:ea typeface="Calibri" panose="020F0502020204030204" pitchFamily="34" charset="0"/>
                <a:cs typeface="Times New Roman" panose="02020603050405020304" pitchFamily="18" charset="0"/>
              </a:rPr>
              <a:t>The</a:t>
            </a:r>
            <a:r>
              <a:rPr lang="en-US" sz="2200" dirty="0">
                <a:effectLst/>
                <a:latin typeface="Century Gothic" panose="020B0502020202020204" pitchFamily="34" charset="0"/>
                <a:ea typeface="Calibri" panose="020F0502020204030204" pitchFamily="34" charset="0"/>
                <a:cs typeface="Times New Roman" panose="02020603050405020304" pitchFamily="18" charset="0"/>
              </a:rPr>
              <a:t> C</a:t>
            </a:r>
            <a:r>
              <a:rPr lang="bg-BG" sz="2200" dirty="0">
                <a:effectLst/>
                <a:latin typeface="Century Gothic" panose="020B0502020202020204" pitchFamily="34" charset="0"/>
                <a:ea typeface="Calibri" panose="020F0502020204030204" pitchFamily="34" charset="0"/>
                <a:cs typeface="Times New Roman" panose="02020603050405020304" pitchFamily="18" charset="0"/>
              </a:rPr>
              <a:t>О</a:t>
            </a:r>
            <a:r>
              <a:rPr lang="en-US" sz="2200" dirty="0">
                <a:effectLst/>
                <a:latin typeface="Century Gothic" panose="020B0502020202020204" pitchFamily="34" charset="0"/>
                <a:ea typeface="Calibri" panose="020F0502020204030204" pitchFamily="34" charset="0"/>
                <a:cs typeface="Times New Roman" panose="02020603050405020304" pitchFamily="18" charset="0"/>
              </a:rPr>
              <a:t>VID-19 p</a:t>
            </a:r>
            <a:r>
              <a:rPr lang="bg-BG" sz="2200" dirty="0">
                <a:effectLst/>
                <a:latin typeface="Century Gothic" panose="020B0502020202020204" pitchFamily="34" charset="0"/>
                <a:ea typeface="Calibri" panose="020F0502020204030204" pitchFamily="34" charset="0"/>
                <a:cs typeface="Times New Roman" panose="02020603050405020304" pitchFamily="18" charset="0"/>
              </a:rPr>
              <a:t>а</a:t>
            </a:r>
            <a:r>
              <a:rPr lang="en-US" sz="2200" dirty="0" err="1">
                <a:effectLst/>
                <a:latin typeface="Century Gothic" panose="020B0502020202020204" pitchFamily="34" charset="0"/>
                <a:ea typeface="Calibri" panose="020F0502020204030204" pitchFamily="34" charset="0"/>
                <a:cs typeface="Times New Roman" panose="02020603050405020304" pitchFamily="18" charset="0"/>
              </a:rPr>
              <a:t>ndemic</a:t>
            </a:r>
            <a:r>
              <a:rPr lang="en-US" sz="2200" dirty="0">
                <a:effectLst/>
                <a:latin typeface="Century Gothic" panose="020B0502020202020204" pitchFamily="34" charset="0"/>
                <a:ea typeface="Calibri" panose="020F0502020204030204" pitchFamily="34" charset="0"/>
                <a:cs typeface="Times New Roman" panose="02020603050405020304" pitchFamily="18" charset="0"/>
              </a:rPr>
              <a:t> has resulted to many employees working from home. This has led to a need for flexible working arrangements to accommodate employees' needs. Flexible working arrangements can include working from home, working part-time, or having flexible hours.</a:t>
            </a:r>
          </a:p>
          <a:p>
            <a:pPr marL="287655" indent="-342900" algn="just">
              <a:lnSpc>
                <a:spcPct val="150000"/>
              </a:lnSpc>
              <a:spcAft>
                <a:spcPts val="1000"/>
              </a:spcAft>
              <a:buFont typeface="Wingdings" panose="05000000000000000000" pitchFamily="2" charset="2"/>
              <a:buChar char="Ø"/>
            </a:pPr>
            <a:r>
              <a:rPr lang="en-GB" sz="2200" dirty="0">
                <a:solidFill>
                  <a:srgbClr val="353740"/>
                </a:solidFill>
                <a:effectLst/>
                <a:latin typeface="Century Gothic" panose="020B0502020202020204" pitchFamily="34" charset="0"/>
                <a:ea typeface="Calibri" panose="020F0502020204030204" pitchFamily="34" charset="0"/>
                <a:cs typeface="Times New Roman" panose="02020603050405020304" pitchFamily="18" charset="0"/>
              </a:rPr>
              <a:t>F</a:t>
            </a:r>
            <a:r>
              <a:rPr lang="en-US" sz="2200" dirty="0">
                <a:effectLst/>
                <a:latin typeface="Century Gothic" panose="020B0502020202020204" pitchFamily="34" charset="0"/>
                <a:ea typeface="Calibri" panose="020F0502020204030204" pitchFamily="34" charset="0"/>
                <a:cs typeface="Times New Roman" panose="02020603050405020304" pitchFamily="18" charset="0"/>
              </a:rPr>
              <a:t>lexible working is a way of working that gives employees more choice and control over when, where and how they work (Chung and Lippe, 2020). It can help reduce stress and improve work-life balance. The COVID-19 pandemic has led to a significant increase in the use of flexible working arrangements</a:t>
            </a:r>
          </a:p>
          <a:p>
            <a:pPr marL="287655" indent="-342900" algn="just">
              <a:lnSpc>
                <a:spcPct val="150000"/>
              </a:lnSpc>
              <a:spcAft>
                <a:spcPts val="1000"/>
              </a:spcAft>
              <a:buFont typeface="Wingdings" panose="05000000000000000000" pitchFamily="2" charset="2"/>
              <a:buChar char="Ø"/>
            </a:pPr>
            <a:r>
              <a:rPr lang="en-US" sz="2200" dirty="0">
                <a:latin typeface="Century Gothic" panose="020B0502020202020204" pitchFamily="34" charset="0"/>
                <a:ea typeface="Calibri" panose="020F0502020204030204" pitchFamily="34" charset="0"/>
                <a:cs typeface="Times New Roman" panose="02020603050405020304" pitchFamily="18" charset="0"/>
              </a:rPr>
              <a:t>This presentation justifies the need for flexible working in the context of diversity and inclusion. It also provides a discussion on the role of Human resources in promoting diversity and inclusion though flexibility.</a:t>
            </a:r>
            <a:endParaRPr lang="en-US" sz="2200" dirty="0">
              <a:effectLst/>
              <a:latin typeface="Century Gothic" panose="020B050202020202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570669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AA306-97F8-A235-4481-2372F98BA32E}"/>
              </a:ext>
            </a:extLst>
          </p:cNvPr>
          <p:cNvSpPr>
            <a:spLocks noGrp="1"/>
          </p:cNvSpPr>
          <p:nvPr>
            <p:ph type="title"/>
          </p:nvPr>
        </p:nvSpPr>
        <p:spPr>
          <a:xfrm>
            <a:off x="709612" y="454281"/>
            <a:ext cx="10772775" cy="1276513"/>
          </a:xfrm>
        </p:spPr>
        <p:txBody>
          <a:bodyPr>
            <a:normAutofit/>
          </a:bodyPr>
          <a:lstStyle/>
          <a:p>
            <a:r>
              <a:rPr lang="en-GB" sz="3600" dirty="0">
                <a:latin typeface="Century Gothic" panose="020B0502020202020204" pitchFamily="34" charset="0"/>
              </a:rPr>
              <a:t>Fl</a:t>
            </a:r>
            <a:r>
              <a:rPr lang="en-US" sz="3600" dirty="0">
                <a:effectLst/>
                <a:latin typeface="Century Gothic" panose="020B0502020202020204" pitchFamily="34" charset="0"/>
              </a:rPr>
              <a:t>exible Working Is A Key Way Of Supporting Diversity And Inclusion In The Workplace</a:t>
            </a:r>
            <a:endParaRPr lang="en-US" sz="3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FD604F10-BD63-A9CF-9AC5-1AB878B52EB8}"/>
              </a:ext>
            </a:extLst>
          </p:cNvPr>
          <p:cNvSpPr>
            <a:spLocks noGrp="1"/>
          </p:cNvSpPr>
          <p:nvPr>
            <p:ph sz="half" idx="1"/>
          </p:nvPr>
        </p:nvSpPr>
        <p:spPr>
          <a:xfrm>
            <a:off x="676656" y="1998134"/>
            <a:ext cx="6234098" cy="3767328"/>
          </a:xfrm>
        </p:spPr>
        <p:txBody>
          <a:bodyPr>
            <a:normAutofit/>
          </a:bodyPr>
          <a:lstStyle/>
          <a:p>
            <a:pPr>
              <a:buFont typeface="Wingdings" panose="05000000000000000000" pitchFamily="2" charset="2"/>
              <a:buChar char="Ø"/>
            </a:pPr>
            <a:r>
              <a:rPr lang="en-GB" sz="2000" dirty="0">
                <a:solidFill>
                  <a:srgbClr val="353740"/>
                </a:solidFill>
                <a:effectLst/>
                <a:latin typeface="Century Gothic" panose="020B0502020202020204" pitchFamily="34" charset="0"/>
                <a:ea typeface="Calibri" panose="020F0502020204030204" pitchFamily="34" charset="0"/>
              </a:rPr>
              <a:t>F</a:t>
            </a:r>
            <a:r>
              <a:rPr lang="en-US" sz="2000" dirty="0">
                <a:effectLst/>
                <a:latin typeface="Century Gothic" panose="020B0502020202020204" pitchFamily="34" charset="0"/>
              </a:rPr>
              <a:t>lexible working is a key way of supporting diversity and inclusion in the workplace. </a:t>
            </a:r>
          </a:p>
          <a:p>
            <a:pPr>
              <a:buFont typeface="Wingdings" panose="05000000000000000000" pitchFamily="2" charset="2"/>
              <a:buChar char="Ø"/>
            </a:pPr>
            <a:r>
              <a:rPr lang="en-US" sz="2000" dirty="0">
                <a:effectLst/>
                <a:latin typeface="Century Gothic" panose="020B0502020202020204" pitchFamily="34" charset="0"/>
              </a:rPr>
              <a:t>It can help to create an inclusive environment by allowing employees to choose how, when and where they work. </a:t>
            </a:r>
          </a:p>
          <a:p>
            <a:pPr>
              <a:buFont typeface="Wingdings" panose="05000000000000000000" pitchFamily="2" charset="2"/>
              <a:buChar char="Ø"/>
            </a:pPr>
            <a:r>
              <a:rPr lang="en-US" sz="2000" dirty="0">
                <a:effectLst/>
                <a:latin typeface="Century Gothic" panose="020B0502020202020204" pitchFamily="34" charset="0"/>
              </a:rPr>
              <a:t>This can make it easier for employees to balance their work and home life, and to access childcare and other support. </a:t>
            </a:r>
            <a:endParaRPr lang="en-US" sz="2000" dirty="0">
              <a:latin typeface="Century Gothic" panose="020B0502020202020204" pitchFamily="34" charset="0"/>
            </a:endParaRPr>
          </a:p>
        </p:txBody>
      </p:sp>
      <p:pic>
        <p:nvPicPr>
          <p:cNvPr id="2050" name="Picture 2" descr="Inclusion and Diversity - Timewise - Flexible Working Solutions">
            <a:extLst>
              <a:ext uri="{FF2B5EF4-FFF2-40B4-BE49-F238E27FC236}">
                <a16:creationId xmlns:a16="http://schemas.microsoft.com/office/drawing/2014/main" id="{5C93CE18-CE80-106D-E52D-51DCB8BB811C}"/>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7172447" y="1730794"/>
            <a:ext cx="4662487" cy="3767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2171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362D9-8573-D749-8871-90EAC08B7F5C}"/>
              </a:ext>
            </a:extLst>
          </p:cNvPr>
          <p:cNvSpPr>
            <a:spLocks noGrp="1"/>
          </p:cNvSpPr>
          <p:nvPr>
            <p:ph type="title"/>
          </p:nvPr>
        </p:nvSpPr>
        <p:spPr>
          <a:xfrm>
            <a:off x="534132" y="520531"/>
            <a:ext cx="10772775" cy="1092538"/>
          </a:xfrm>
        </p:spPr>
        <p:txBody>
          <a:bodyPr>
            <a:normAutofit/>
          </a:bodyPr>
          <a:lstStyle/>
          <a:p>
            <a:r>
              <a:rPr lang="en-GB" sz="3600" dirty="0">
                <a:latin typeface="Century Gothic" panose="020B0502020202020204" pitchFamily="34" charset="0"/>
              </a:rPr>
              <a:t>A Diverse Workforce Can Be Achieved Through Flexible Working</a:t>
            </a:r>
            <a:endParaRPr lang="en-US" sz="3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6626FD71-1C9B-4539-C398-E5AF2675626B}"/>
              </a:ext>
            </a:extLst>
          </p:cNvPr>
          <p:cNvSpPr>
            <a:spLocks noGrp="1"/>
          </p:cNvSpPr>
          <p:nvPr>
            <p:ph sz="half" idx="1"/>
          </p:nvPr>
        </p:nvSpPr>
        <p:spPr>
          <a:xfrm>
            <a:off x="534132" y="2587230"/>
            <a:ext cx="6234098" cy="4270770"/>
          </a:xfrm>
        </p:spPr>
        <p:txBody>
          <a:bodyPr>
            <a:normAutofit/>
          </a:bodyPr>
          <a:lstStyle/>
          <a:p>
            <a:pPr>
              <a:buFont typeface="Wingdings" panose="05000000000000000000" pitchFamily="2" charset="2"/>
              <a:buChar char="Ø"/>
            </a:pPr>
            <a:r>
              <a:rPr lang="en-GB" sz="2000" dirty="0">
                <a:solidFill>
                  <a:srgbClr val="353740"/>
                </a:solidFill>
                <a:effectLst/>
                <a:latin typeface="Century Gothic" panose="020B0502020202020204" pitchFamily="34" charset="0"/>
                <a:ea typeface="Calibri" panose="020F0502020204030204" pitchFamily="34" charset="0"/>
              </a:rPr>
              <a:t>F</a:t>
            </a:r>
            <a:r>
              <a:rPr lang="en-US" sz="2000" dirty="0">
                <a:effectLst/>
                <a:latin typeface="Century Gothic" panose="020B0502020202020204" pitchFamily="34" charset="0"/>
              </a:rPr>
              <a:t>lexible working can help </a:t>
            </a:r>
            <a:r>
              <a:rPr lang="en-GB" sz="2000" dirty="0">
                <a:solidFill>
                  <a:srgbClr val="353740"/>
                </a:solidFill>
                <a:effectLst/>
                <a:latin typeface="Century Gothic" panose="020B0502020202020204" pitchFamily="34" charset="0"/>
                <a:ea typeface="Calibri" panose="020F0502020204030204" pitchFamily="34" charset="0"/>
              </a:rPr>
              <a:t>to</a:t>
            </a:r>
            <a:r>
              <a:rPr lang="en-US" sz="2000" dirty="0">
                <a:effectLst/>
                <a:latin typeface="Century Gothic" panose="020B0502020202020204" pitchFamily="34" charset="0"/>
              </a:rPr>
              <a:t> attract and retain a diverse workforce (Smith, Gilmer and Stockdale, 2019). ‘</a:t>
            </a:r>
          </a:p>
          <a:p>
            <a:pPr>
              <a:buFont typeface="Wingdings" panose="05000000000000000000" pitchFamily="2" charset="2"/>
              <a:buChar char="Ø"/>
            </a:pPr>
            <a:r>
              <a:rPr lang="en-GB" sz="2000" dirty="0">
                <a:solidFill>
                  <a:srgbClr val="353740"/>
                </a:solidFill>
                <a:effectLst/>
                <a:latin typeface="Century Gothic" panose="020B0502020202020204" pitchFamily="34" charset="0"/>
                <a:ea typeface="Calibri" panose="020F0502020204030204" pitchFamily="34" charset="0"/>
              </a:rPr>
              <a:t>For</a:t>
            </a:r>
            <a:r>
              <a:rPr lang="en-US" sz="2000" dirty="0">
                <a:effectLst/>
                <a:latin typeface="Century Gothic" panose="020B0502020202020204" pitchFamily="34" charset="0"/>
              </a:rPr>
              <a:t> example, if an organisation offers flexible working arrangements, this may make it more attractive to female employees, who may otherwise be put off by inflexible working patterns.</a:t>
            </a:r>
          </a:p>
          <a:p>
            <a:pPr>
              <a:buFont typeface="Wingdings" panose="05000000000000000000" pitchFamily="2" charset="2"/>
              <a:buChar char="Ø"/>
            </a:pPr>
            <a:r>
              <a:rPr lang="en-US" sz="2000" dirty="0">
                <a:effectLst/>
                <a:latin typeface="Century Gothic" panose="020B0502020202020204" pitchFamily="34" charset="0"/>
              </a:rPr>
              <a:t> This can help to increase gender diversity within the organisation.</a:t>
            </a:r>
            <a:endParaRPr lang="en-US" sz="2000" dirty="0">
              <a:latin typeface="Century Gothic" panose="020B0502020202020204" pitchFamily="34" charset="0"/>
            </a:endParaRPr>
          </a:p>
        </p:txBody>
      </p:sp>
      <p:pic>
        <p:nvPicPr>
          <p:cNvPr id="3074" name="Picture 2" descr="Build A More Diverse workforce With These 8 Strategies">
            <a:extLst>
              <a:ext uri="{FF2B5EF4-FFF2-40B4-BE49-F238E27FC236}">
                <a16:creationId xmlns:a16="http://schemas.microsoft.com/office/drawing/2014/main" id="{1C682CB6-F84D-3823-9A54-69ED8F89B858}"/>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329487" y="1825626"/>
            <a:ext cx="4862513" cy="3965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36674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05C73-C8C6-14FB-77A9-06D17487D0B5}"/>
              </a:ext>
            </a:extLst>
          </p:cNvPr>
          <p:cNvSpPr>
            <a:spLocks noGrp="1"/>
          </p:cNvSpPr>
          <p:nvPr>
            <p:ph type="title"/>
          </p:nvPr>
        </p:nvSpPr>
        <p:spPr>
          <a:xfrm>
            <a:off x="625475" y="517117"/>
            <a:ext cx="10772775" cy="1147328"/>
          </a:xfrm>
        </p:spPr>
        <p:txBody>
          <a:bodyPr>
            <a:normAutofit/>
          </a:bodyPr>
          <a:lstStyle/>
          <a:p>
            <a:r>
              <a:rPr lang="en-GB" sz="3600" dirty="0">
                <a:latin typeface="Century Gothic" panose="020B0502020202020204" pitchFamily="34" charset="0"/>
              </a:rPr>
              <a:t>Flexible Working Can Enhance Inclusive Participation In Work Activities</a:t>
            </a:r>
            <a:endParaRPr lang="en-US" sz="3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B892C19D-D798-0614-F0E7-22A38B25423A}"/>
              </a:ext>
            </a:extLst>
          </p:cNvPr>
          <p:cNvSpPr>
            <a:spLocks noGrp="1"/>
          </p:cNvSpPr>
          <p:nvPr>
            <p:ph sz="half" idx="1"/>
          </p:nvPr>
        </p:nvSpPr>
        <p:spPr>
          <a:xfrm>
            <a:off x="676655" y="1998133"/>
            <a:ext cx="6216513" cy="4086143"/>
          </a:xfrm>
        </p:spPr>
        <p:txBody>
          <a:bodyPr/>
          <a:lstStyle/>
          <a:p>
            <a:pPr>
              <a:buFont typeface="Wingdings" panose="05000000000000000000" pitchFamily="2" charset="2"/>
              <a:buChar char="Ø"/>
            </a:pPr>
            <a:r>
              <a:rPr lang="en-GB" sz="2000" dirty="0">
                <a:solidFill>
                  <a:srgbClr val="353740"/>
                </a:solidFill>
                <a:effectLst/>
                <a:latin typeface="Century Gothic" panose="020B0502020202020204" pitchFamily="34" charset="0"/>
                <a:ea typeface="Calibri" panose="020F0502020204030204" pitchFamily="34" charset="0"/>
                <a:cs typeface="Times New Roman" panose="02020603050405020304" pitchFamily="18" charset="0"/>
              </a:rPr>
              <a:t>Flexible</a:t>
            </a:r>
            <a:r>
              <a:rPr lang="en-US" sz="2000" dirty="0">
                <a:effectLst/>
                <a:latin typeface="Century Gothic" panose="020B0502020202020204" pitchFamily="34" charset="0"/>
                <a:ea typeface="Calibri" panose="020F0502020204030204" pitchFamily="34" charset="0"/>
                <a:cs typeface="Times New Roman" panose="02020603050405020304" pitchFamily="18" charset="0"/>
              </a:rPr>
              <a:t> working can help to ensure that all employees are able to fully participate in work activities, regardless of their personal circumstances (Lott, 2020).</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 For example, if an employee has caring responsibilities, they may be able to take advantage of flexible working arrangements in order to better balance their work and home life.</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 This can help to make the workplace more inclusive for all employees.</a:t>
            </a:r>
          </a:p>
          <a:p>
            <a:endParaRPr lang="en-US" dirty="0"/>
          </a:p>
        </p:txBody>
      </p:sp>
      <p:pic>
        <p:nvPicPr>
          <p:cNvPr id="4098" name="Picture 2" descr="Diversity in the workplace: Why it matters and how to increase inclusion -  JobAdder">
            <a:extLst>
              <a:ext uri="{FF2B5EF4-FFF2-40B4-BE49-F238E27FC236}">
                <a16:creationId xmlns:a16="http://schemas.microsoft.com/office/drawing/2014/main" id="{ABF651F9-9093-98E8-A9D8-3DDB363E2CF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7277955" y="1998134"/>
            <a:ext cx="4662487" cy="3195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743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55CE6-12FA-9ECF-492A-4D921DAB0758}"/>
              </a:ext>
            </a:extLst>
          </p:cNvPr>
          <p:cNvSpPr>
            <a:spLocks noGrp="1"/>
          </p:cNvSpPr>
          <p:nvPr>
            <p:ph type="title"/>
          </p:nvPr>
        </p:nvSpPr>
        <p:spPr>
          <a:xfrm>
            <a:off x="657224" y="499533"/>
            <a:ext cx="10772775" cy="1153421"/>
          </a:xfrm>
        </p:spPr>
        <p:txBody>
          <a:bodyPr>
            <a:normAutofit/>
          </a:bodyPr>
          <a:lstStyle/>
          <a:p>
            <a:r>
              <a:rPr lang="en-GB" sz="3600" dirty="0">
                <a:latin typeface="Century Gothic" panose="020B0502020202020204" pitchFamily="34" charset="0"/>
              </a:rPr>
              <a:t>Flexible Working Can Enable Achievement Of A Balanced Lifestyle For All</a:t>
            </a:r>
            <a:endParaRPr lang="en-US" sz="3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A7CAAA9B-1C50-6DAB-60C9-BCE907C2C3F3}"/>
              </a:ext>
            </a:extLst>
          </p:cNvPr>
          <p:cNvSpPr>
            <a:spLocks noGrp="1"/>
          </p:cNvSpPr>
          <p:nvPr>
            <p:ph sz="half" idx="1"/>
          </p:nvPr>
        </p:nvSpPr>
        <p:spPr>
          <a:xfrm>
            <a:off x="405172" y="1998133"/>
            <a:ext cx="6699738" cy="4648851"/>
          </a:xfrm>
        </p:spPr>
        <p:txBody>
          <a:bodyPr>
            <a:normAutofit/>
          </a:bodyPr>
          <a:lstStyle/>
          <a:p>
            <a:pPr>
              <a:buFont typeface="Wingdings" panose="05000000000000000000" pitchFamily="2" charset="2"/>
              <a:buChar char="Ø"/>
            </a:pPr>
            <a:r>
              <a:rPr lang="en-GB" sz="2000" dirty="0">
                <a:solidFill>
                  <a:srgbClr val="353740"/>
                </a:solidFill>
                <a:effectLst/>
                <a:latin typeface="Century Gothic" panose="020B0502020202020204" pitchFamily="34" charset="0"/>
                <a:ea typeface="Calibri" panose="020F0502020204030204" pitchFamily="34" charset="0"/>
                <a:cs typeface="Times New Roman" panose="02020603050405020304" pitchFamily="18" charset="0"/>
              </a:rPr>
              <a:t>F</a:t>
            </a:r>
            <a:r>
              <a:rPr lang="en-US" sz="2000" dirty="0">
                <a:effectLst/>
                <a:latin typeface="Century Gothic" panose="020B0502020202020204" pitchFamily="34" charset="0"/>
                <a:ea typeface="Calibri" panose="020F0502020204030204" pitchFamily="34" charset="0"/>
                <a:cs typeface="Times New Roman" panose="02020603050405020304" pitchFamily="18" charset="0"/>
              </a:rPr>
              <a:t>lexible working can help to make workplaces more diverse and inclusive.</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 For example, it can allow employees to better balance their work and home commitments, which can make it easier for parents, carers and people with other caring responsibilities to stay in work.</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 It can also allow employees to work from home or from different locations, which can help to reduce their travel costs and make it easier for them to work around other commitments.</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 In turn, this can help to create a more diverse and inclusive environment in which all employees feel valued and supported.</a:t>
            </a:r>
          </a:p>
          <a:p>
            <a:endParaRPr lang="en-US" dirty="0"/>
          </a:p>
        </p:txBody>
      </p:sp>
      <p:pic>
        <p:nvPicPr>
          <p:cNvPr id="5122" name="Picture 2" descr="5 Ways To Make Workplace Flexibility The New Way Of Working">
            <a:extLst>
              <a:ext uri="{FF2B5EF4-FFF2-40B4-BE49-F238E27FC236}">
                <a16:creationId xmlns:a16="http://schemas.microsoft.com/office/drawing/2014/main" id="{8E2725F0-28B9-09AF-1861-A548B977E0FA}"/>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7104911" y="1652954"/>
            <a:ext cx="5087090" cy="4255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1775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A6E16-1470-1E5A-AEF7-9E80160FDA85}"/>
              </a:ext>
            </a:extLst>
          </p:cNvPr>
          <p:cNvSpPr>
            <a:spLocks noGrp="1"/>
          </p:cNvSpPr>
          <p:nvPr>
            <p:ph type="title"/>
          </p:nvPr>
        </p:nvSpPr>
        <p:spPr>
          <a:xfrm>
            <a:off x="633413" y="0"/>
            <a:ext cx="10772775" cy="1658198"/>
          </a:xfrm>
        </p:spPr>
        <p:txBody>
          <a:bodyPr>
            <a:normAutofit/>
          </a:bodyPr>
          <a:lstStyle/>
          <a:p>
            <a:r>
              <a:rPr lang="en-GB" sz="3600" dirty="0">
                <a:latin typeface="Century Gothic" panose="020B0502020202020204" pitchFamily="34" charset="0"/>
              </a:rPr>
              <a:t>Flexible Working Can Help Create A Multicultural Workforce</a:t>
            </a:r>
            <a:endParaRPr lang="en-US" sz="3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DAB5BCD5-5E9A-4722-8AAD-9716E5598D8A}"/>
              </a:ext>
            </a:extLst>
          </p:cNvPr>
          <p:cNvSpPr>
            <a:spLocks noGrp="1"/>
          </p:cNvSpPr>
          <p:nvPr>
            <p:ph sz="half" idx="1"/>
          </p:nvPr>
        </p:nvSpPr>
        <p:spPr>
          <a:xfrm>
            <a:off x="676655" y="1998134"/>
            <a:ext cx="6374775" cy="4226820"/>
          </a:xfrm>
        </p:spPr>
        <p:txBody>
          <a:bodyPr>
            <a:normAutofit/>
          </a:bodyPr>
          <a:lstStyle/>
          <a:p>
            <a:r>
              <a:rPr lang="en-GB" sz="2000" dirty="0">
                <a:solidFill>
                  <a:srgbClr val="353740"/>
                </a:solidFill>
                <a:effectLst/>
                <a:latin typeface="Century Gothic" panose="020B0502020202020204" pitchFamily="34" charset="0"/>
                <a:ea typeface="Calibri" panose="020F0502020204030204" pitchFamily="34" charset="0"/>
              </a:rPr>
              <a:t>F</a:t>
            </a:r>
            <a:r>
              <a:rPr lang="en-US" sz="2000" dirty="0">
                <a:effectLst/>
                <a:latin typeface="Century Gothic" panose="020B0502020202020204" pitchFamily="34" charset="0"/>
              </a:rPr>
              <a:t>lexible working can also make it easier for employees to access training and development opportunities, which can help to close the skills gap and promote career progression (Charalambous et al., 2019). </a:t>
            </a:r>
          </a:p>
          <a:p>
            <a:r>
              <a:rPr lang="en-US" sz="2000" dirty="0">
                <a:latin typeface="Century Gothic" panose="020B0502020202020204" pitchFamily="34" charset="0"/>
              </a:rPr>
              <a:t>I</a:t>
            </a:r>
            <a:r>
              <a:rPr lang="en-US" sz="2000" dirty="0">
                <a:effectLst/>
                <a:latin typeface="Century Gothic" panose="020B0502020202020204" pitchFamily="34" charset="0"/>
              </a:rPr>
              <a:t>t can also help to create a more diverse workforce by making it easier for people from different backgrounds and with different types of experience to enter the workplace.</a:t>
            </a:r>
            <a:endParaRPr lang="en-US" sz="2000" dirty="0">
              <a:latin typeface="Century Gothic" panose="020B0502020202020204" pitchFamily="34" charset="0"/>
            </a:endParaRPr>
          </a:p>
        </p:txBody>
      </p:sp>
      <p:pic>
        <p:nvPicPr>
          <p:cNvPr id="6146" name="Picture 2" descr="Promoting Cultural Diversity in the Workplace: Statistics, Tips and  Resources">
            <a:extLst>
              <a:ext uri="{FF2B5EF4-FFF2-40B4-BE49-F238E27FC236}">
                <a16:creationId xmlns:a16="http://schemas.microsoft.com/office/drawing/2014/main" id="{ABEC5859-C84A-E17C-9751-249AB0AC17E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62446" y="1825624"/>
            <a:ext cx="4663440" cy="3397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99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EE270-7A6A-A0D8-A060-386ABF9CFEE2}"/>
              </a:ext>
            </a:extLst>
          </p:cNvPr>
          <p:cNvSpPr>
            <a:spLocks noGrp="1"/>
          </p:cNvSpPr>
          <p:nvPr>
            <p:ph type="title"/>
          </p:nvPr>
        </p:nvSpPr>
        <p:spPr>
          <a:xfrm>
            <a:off x="657224" y="499533"/>
            <a:ext cx="10772775" cy="1135836"/>
          </a:xfrm>
        </p:spPr>
        <p:txBody>
          <a:bodyPr>
            <a:normAutofit fontScale="90000"/>
          </a:bodyPr>
          <a:lstStyle/>
          <a:p>
            <a:r>
              <a:rPr lang="en-GB" sz="3600" dirty="0">
                <a:effectLst/>
                <a:latin typeface="Century Gothic" panose="020B0502020202020204" pitchFamily="34" charset="0"/>
                <a:ea typeface="Calibri" panose="020F0502020204030204" pitchFamily="34" charset="0"/>
                <a:cs typeface="Times New Roman" panose="02020603050405020304" pitchFamily="18" charset="0"/>
              </a:rPr>
              <a:t>Analysis Of The Role Of Human Resources In Promoting Diversity And Inclusion Through Flexible Working</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3F7C960-4995-9C02-5F48-EC3E78FE1CFB}"/>
              </a:ext>
            </a:extLst>
          </p:cNvPr>
          <p:cNvSpPr>
            <a:spLocks noGrp="1"/>
          </p:cNvSpPr>
          <p:nvPr>
            <p:ph idx="1"/>
          </p:nvPr>
        </p:nvSpPr>
        <p:spPr/>
        <p:txBody>
          <a:bodyPr>
            <a:normAutofit/>
          </a:bodyPr>
          <a:lstStyle/>
          <a:p>
            <a:pPr>
              <a:buFont typeface="Wingdings" panose="05000000000000000000" pitchFamily="2" charset="2"/>
              <a:buChar char="Ø"/>
            </a:pPr>
            <a:r>
              <a:rPr lang="en-GB" sz="2000" dirty="0">
                <a:solidFill>
                  <a:srgbClr val="353740"/>
                </a:solidFill>
                <a:effectLst/>
                <a:latin typeface="Century Gothic" panose="020B0502020202020204" pitchFamily="34" charset="0"/>
                <a:ea typeface="Calibri" panose="020F0502020204030204" pitchFamily="34" charset="0"/>
                <a:cs typeface="Times New Roman" panose="02020603050405020304" pitchFamily="18" charset="0"/>
              </a:rPr>
              <a:t>Human</a:t>
            </a:r>
            <a:r>
              <a:rPr lang="en-US" sz="2000" dirty="0">
                <a:effectLst/>
                <a:latin typeface="Century Gothic" panose="020B0502020202020204" pitchFamily="34" charset="0"/>
                <a:ea typeface="Calibri" panose="020F0502020204030204" pitchFamily="34" charset="0"/>
                <a:cs typeface="Times New Roman" panose="02020603050405020304" pitchFamily="18" charset="0"/>
              </a:rPr>
              <a:t> Resources play an important role in promoting diversity and inclusion through flexible working. </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They can help to create an inclusive workplace culture by implementing policies and practices that support flexible working arrangements.</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 This can include offering flexible working options to all employees, providing training on how to effectively manage a diverse workforce, and promoting communication and collaboration between employees of different backgrounds. </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Additionally, Human Resources can help to resolve conflicts that may arise due to cultural differences.</a:t>
            </a:r>
          </a:p>
          <a:p>
            <a:endParaRPr lang="en-US" dirty="0"/>
          </a:p>
        </p:txBody>
      </p:sp>
    </p:spTree>
    <p:extLst>
      <p:ext uri="{BB962C8B-B14F-4D97-AF65-F5344CB8AC3E}">
        <p14:creationId xmlns:p14="http://schemas.microsoft.com/office/powerpoint/2010/main" val="3675193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2356F84-4D2F-35B3-7E1A-84B8BA002D9F}"/>
              </a:ext>
            </a:extLst>
          </p:cNvPr>
          <p:cNvSpPr>
            <a:spLocks noGrp="1"/>
          </p:cNvSpPr>
          <p:nvPr>
            <p:ph type="title"/>
          </p:nvPr>
        </p:nvSpPr>
        <p:spPr>
          <a:xfrm>
            <a:off x="657224" y="499533"/>
            <a:ext cx="10772775" cy="1294098"/>
          </a:xfrm>
        </p:spPr>
        <p:txBody>
          <a:bodyPr>
            <a:normAutofit/>
          </a:bodyPr>
          <a:lstStyle/>
          <a:p>
            <a:r>
              <a:rPr lang="en-GB" sz="3600" dirty="0">
                <a:latin typeface="Century Gothic" panose="020B0502020202020204" pitchFamily="34" charset="0"/>
              </a:rPr>
              <a:t>Offering Flexible Working Arrangements</a:t>
            </a:r>
            <a:endParaRPr lang="en-US" sz="3600" dirty="0">
              <a:latin typeface="Century Gothic" panose="020B0502020202020204" pitchFamily="34" charset="0"/>
            </a:endParaRPr>
          </a:p>
        </p:txBody>
      </p:sp>
      <p:sp>
        <p:nvSpPr>
          <p:cNvPr id="5" name="Content Placeholder 4">
            <a:extLst>
              <a:ext uri="{FF2B5EF4-FFF2-40B4-BE49-F238E27FC236}">
                <a16:creationId xmlns:a16="http://schemas.microsoft.com/office/drawing/2014/main" id="{BAB53040-B106-5850-7889-6CDD9B4EAC64}"/>
              </a:ext>
            </a:extLst>
          </p:cNvPr>
          <p:cNvSpPr>
            <a:spLocks noGrp="1"/>
          </p:cNvSpPr>
          <p:nvPr>
            <p:ph sz="half" idx="1"/>
          </p:nvPr>
        </p:nvSpPr>
        <p:spPr>
          <a:xfrm>
            <a:off x="676655" y="1998134"/>
            <a:ext cx="6620959" cy="3767328"/>
          </a:xfrm>
        </p:spPr>
        <p:txBody>
          <a:bodyPr/>
          <a:lstStyle/>
          <a:p>
            <a:pPr>
              <a:buFont typeface="Wingdings" panose="05000000000000000000" pitchFamily="2" charset="2"/>
              <a:buChar char="Ø"/>
            </a:pPr>
            <a:r>
              <a:rPr lang="en-GB" sz="2000" dirty="0">
                <a:solidFill>
                  <a:srgbClr val="353740"/>
                </a:solidFill>
                <a:effectLst/>
                <a:latin typeface="Century Gothic" panose="020B0502020202020204" pitchFamily="34" charset="0"/>
                <a:ea typeface="Calibri" panose="020F0502020204030204" pitchFamily="34" charset="0"/>
                <a:cs typeface="Times New Roman" panose="02020603050405020304" pitchFamily="18" charset="0"/>
              </a:rPr>
              <a:t>Human</a:t>
            </a:r>
            <a:r>
              <a:rPr lang="en-US" sz="2000" dirty="0">
                <a:effectLst/>
                <a:latin typeface="Century Gothic" panose="020B0502020202020204" pitchFamily="34" charset="0"/>
                <a:ea typeface="Calibri" panose="020F0502020204030204" pitchFamily="34" charset="0"/>
                <a:cs typeface="Times New Roman" panose="02020603050405020304" pitchFamily="18" charset="0"/>
              </a:rPr>
              <a:t> Resources play a vital role in promoting diversity and inclusion through flexible working. </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By offering flexible working arrangements, HR can help to attract and retain a diverse workforce (Williams., 2019). </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This can include offering flexible hours, telecommuting options, and job sharing. </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By doing so, HR can help to create a more inclusive workplace environment where employees feel valued and respected.</a:t>
            </a:r>
          </a:p>
          <a:p>
            <a:endParaRPr lang="en-US" dirty="0"/>
          </a:p>
        </p:txBody>
      </p:sp>
      <p:pic>
        <p:nvPicPr>
          <p:cNvPr id="7170" name="Picture 2" descr="8 Types of Flexible Work Arrangements Explained - ViewSonic Library">
            <a:extLst>
              <a:ext uri="{FF2B5EF4-FFF2-40B4-BE49-F238E27FC236}">
                <a16:creationId xmlns:a16="http://schemas.microsoft.com/office/drawing/2014/main" id="{8D44F592-F258-68C3-F468-55BFC5FCF1AB}"/>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453312" y="1998134"/>
            <a:ext cx="4381134" cy="3593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715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C8951-B627-686C-8FB9-E4F1CEE3CB0C}"/>
              </a:ext>
            </a:extLst>
          </p:cNvPr>
          <p:cNvSpPr>
            <a:spLocks noGrp="1"/>
          </p:cNvSpPr>
          <p:nvPr>
            <p:ph type="title"/>
          </p:nvPr>
        </p:nvSpPr>
        <p:spPr>
          <a:xfrm>
            <a:off x="657224" y="499533"/>
            <a:ext cx="10772775" cy="1241344"/>
          </a:xfrm>
        </p:spPr>
        <p:txBody>
          <a:bodyPr>
            <a:normAutofit/>
          </a:bodyPr>
          <a:lstStyle/>
          <a:p>
            <a:r>
              <a:rPr lang="en-GB" sz="3600" dirty="0">
                <a:latin typeface="Century Gothic" panose="020B0502020202020204" pitchFamily="34" charset="0"/>
              </a:rPr>
              <a:t>Providing On-site Child Care Or Family-friendly Amenities</a:t>
            </a:r>
            <a:endParaRPr lang="en-US" sz="3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1D050F1A-C0CB-C2F3-D696-15463A1F6C65}"/>
              </a:ext>
            </a:extLst>
          </p:cNvPr>
          <p:cNvSpPr>
            <a:spLocks noGrp="1"/>
          </p:cNvSpPr>
          <p:nvPr>
            <p:ph sz="half" idx="1"/>
          </p:nvPr>
        </p:nvSpPr>
        <p:spPr>
          <a:xfrm>
            <a:off x="676656" y="1998134"/>
            <a:ext cx="6515452" cy="3767328"/>
          </a:xfrm>
        </p:spPr>
        <p:txBody>
          <a:bodyPr>
            <a:normAutofit/>
          </a:bodyPr>
          <a:lstStyle/>
          <a:p>
            <a:pPr>
              <a:buFont typeface="Wingdings" panose="05000000000000000000" pitchFamily="2" charset="2"/>
              <a:buChar char="Ø"/>
            </a:pPr>
            <a:r>
              <a:rPr lang="en-GB" sz="2000" dirty="0">
                <a:solidFill>
                  <a:srgbClr val="353740"/>
                </a:solidFill>
                <a:effectLst/>
                <a:latin typeface="Century Gothic" panose="020B0502020202020204" pitchFamily="34" charset="0"/>
                <a:ea typeface="Calibri" panose="020F0502020204030204" pitchFamily="34" charset="0"/>
                <a:cs typeface="Times New Roman" panose="02020603050405020304" pitchFamily="18" charset="0"/>
              </a:rPr>
              <a:t>Human resources have a role of </a:t>
            </a:r>
            <a:r>
              <a:rPr lang="en-GB" sz="2000" dirty="0" err="1">
                <a:solidFill>
                  <a:srgbClr val="353740"/>
                </a:solidFill>
                <a:effectLst/>
                <a:latin typeface="Century Gothic" panose="020B0502020202020204" pitchFamily="34" charset="0"/>
                <a:ea typeface="Calibri" panose="020F0502020204030204" pitchFamily="34" charset="0"/>
                <a:cs typeface="Times New Roman" panose="02020603050405020304" pitchFamily="18" charset="0"/>
              </a:rPr>
              <a:t>prov</a:t>
            </a:r>
            <a:r>
              <a:rPr lang="en-US" sz="2000" dirty="0" err="1">
                <a:effectLst/>
                <a:latin typeface="Century Gothic" panose="020B0502020202020204" pitchFamily="34" charset="0"/>
                <a:ea typeface="Calibri" panose="020F0502020204030204" pitchFamily="34" charset="0"/>
                <a:cs typeface="Times New Roman" panose="02020603050405020304" pitchFamily="18" charset="0"/>
              </a:rPr>
              <a:t>iding</a:t>
            </a:r>
            <a:r>
              <a:rPr lang="en-US" sz="2000" dirty="0">
                <a:effectLst/>
                <a:latin typeface="Century Gothic" panose="020B0502020202020204" pitchFamily="34" charset="0"/>
                <a:ea typeface="Calibri" panose="020F0502020204030204" pitchFamily="34" charset="0"/>
                <a:cs typeface="Times New Roman" panose="02020603050405020304" pitchFamily="18" charset="0"/>
              </a:rPr>
              <a:t> on-site child care or other family-friendly amenities so that employees with young children can better balance their responsibilities (Chanda., 2022). </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Providing such supportive resources can promote inclusivity and diversity in the workplace by making it easier for parents to balance work and family responsibilities. </a:t>
            </a:r>
          </a:p>
          <a:p>
            <a:pPr>
              <a:buFont typeface="Wingdings" panose="05000000000000000000" pitchFamily="2" charset="2"/>
              <a:buChar char="Ø"/>
            </a:pPr>
            <a:r>
              <a:rPr lang="en-US" sz="2000" dirty="0">
                <a:effectLst/>
                <a:latin typeface="Century Gothic" panose="020B0502020202020204" pitchFamily="34" charset="0"/>
                <a:ea typeface="Calibri" panose="020F0502020204030204" pitchFamily="34" charset="0"/>
                <a:cs typeface="Times New Roman" panose="02020603050405020304" pitchFamily="18" charset="0"/>
              </a:rPr>
              <a:t>This can help to attract and retain a more diverse workforce, and can also make the workplace more flexible and accommodating for employees with families.</a:t>
            </a:r>
          </a:p>
          <a:p>
            <a:endParaRPr lang="en-US" dirty="0"/>
          </a:p>
        </p:txBody>
      </p:sp>
      <p:pic>
        <p:nvPicPr>
          <p:cNvPr id="8194" name="Picture 2" descr="10 Reasons Why All Companies Should Have On-Site Childcare Facility In 2019!">
            <a:extLst>
              <a:ext uri="{FF2B5EF4-FFF2-40B4-BE49-F238E27FC236}">
                <a16:creationId xmlns:a16="http://schemas.microsoft.com/office/drawing/2014/main" id="{5B15F174-3C0D-FEF1-939A-089F7697603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8439087" y="1998134"/>
            <a:ext cx="3465697" cy="3312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703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96932-1966-8A00-9434-923ECB914911}"/>
              </a:ext>
            </a:extLst>
          </p:cNvPr>
          <p:cNvSpPr>
            <a:spLocks noGrp="1"/>
          </p:cNvSpPr>
          <p:nvPr>
            <p:ph type="title"/>
          </p:nvPr>
        </p:nvSpPr>
        <p:spPr>
          <a:xfrm>
            <a:off x="657224" y="499533"/>
            <a:ext cx="10772775" cy="1241344"/>
          </a:xfrm>
        </p:spPr>
        <p:txBody>
          <a:bodyPr>
            <a:normAutofit/>
          </a:bodyPr>
          <a:lstStyle/>
          <a:p>
            <a:r>
              <a:rPr lang="en-GB" sz="3600" dirty="0">
                <a:effectLst/>
                <a:latin typeface="Century Gothic" panose="020B0502020202020204" pitchFamily="34" charset="0"/>
                <a:ea typeface="Calibri" panose="020F0502020204030204" pitchFamily="34" charset="0"/>
              </a:rPr>
              <a:t>Off</a:t>
            </a:r>
            <a:r>
              <a:rPr lang="en-US" sz="3600" dirty="0" err="1">
                <a:effectLst/>
                <a:latin typeface="Century Gothic" panose="020B0502020202020204" pitchFamily="34" charset="0"/>
              </a:rPr>
              <a:t>ering</a:t>
            </a:r>
            <a:r>
              <a:rPr lang="en-US" sz="3600" dirty="0">
                <a:effectLst/>
                <a:latin typeface="Century Gothic" panose="020B0502020202020204" pitchFamily="34" charset="0"/>
              </a:rPr>
              <a:t> Paid Time Off For Employees To Observe Religious Holidays </a:t>
            </a:r>
            <a:endParaRPr lang="en-US" sz="3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924A16E7-21BA-AC2B-968C-E9849E4BDA05}"/>
              </a:ext>
            </a:extLst>
          </p:cNvPr>
          <p:cNvSpPr>
            <a:spLocks noGrp="1"/>
          </p:cNvSpPr>
          <p:nvPr>
            <p:ph sz="half" idx="1"/>
          </p:nvPr>
        </p:nvSpPr>
        <p:spPr>
          <a:xfrm>
            <a:off x="676655" y="1998134"/>
            <a:ext cx="6902313" cy="3767328"/>
          </a:xfrm>
        </p:spPr>
        <p:txBody>
          <a:bodyPr>
            <a:normAutofit/>
          </a:bodyPr>
          <a:lstStyle/>
          <a:p>
            <a:pPr>
              <a:buFont typeface="Wingdings" panose="05000000000000000000" pitchFamily="2" charset="2"/>
              <a:buChar char="Ø"/>
            </a:pPr>
            <a:r>
              <a:rPr lang="en-GB" sz="2000" dirty="0">
                <a:solidFill>
                  <a:srgbClr val="353740"/>
                </a:solidFill>
                <a:effectLst/>
                <a:latin typeface="Century Gothic" panose="020B0502020202020204" pitchFamily="34" charset="0"/>
                <a:ea typeface="Calibri" panose="020F0502020204030204" pitchFamily="34" charset="0"/>
              </a:rPr>
              <a:t>It is the role and responsibility of Human resources to off</a:t>
            </a:r>
            <a:r>
              <a:rPr lang="en-US" sz="2000" dirty="0">
                <a:effectLst/>
                <a:latin typeface="Century Gothic" panose="020B0502020202020204" pitchFamily="34" charset="0"/>
              </a:rPr>
              <a:t>er paid time off for employees to observe religious holidays which is one of the ways to promote inclusivity and diversity in the workplace.</a:t>
            </a:r>
          </a:p>
          <a:p>
            <a:pPr>
              <a:buFont typeface="Wingdings" panose="05000000000000000000" pitchFamily="2" charset="2"/>
              <a:buChar char="Ø"/>
            </a:pPr>
            <a:r>
              <a:rPr lang="en-US" sz="2000" dirty="0">
                <a:effectLst/>
                <a:latin typeface="Century Gothic" panose="020B0502020202020204" pitchFamily="34" charset="0"/>
              </a:rPr>
              <a:t> By accommodating employees' religious beliefs, employers can show that they value and respect employees from all backgrounds (Gill, McNally and Berman., 2018).</a:t>
            </a:r>
          </a:p>
          <a:p>
            <a:pPr>
              <a:buFont typeface="Wingdings" panose="05000000000000000000" pitchFamily="2" charset="2"/>
              <a:buChar char="Ø"/>
            </a:pPr>
            <a:r>
              <a:rPr lang="en-US" sz="2000" dirty="0">
                <a:effectLst/>
                <a:latin typeface="Century Gothic" panose="020B0502020202020204" pitchFamily="34" charset="0"/>
              </a:rPr>
              <a:t> This can help create a more inclusive and diverse workplace environment where everyone feels welcome and respected.</a:t>
            </a:r>
            <a:endParaRPr lang="en-US" sz="2000" dirty="0">
              <a:latin typeface="Century Gothic" panose="020B0502020202020204" pitchFamily="34" charset="0"/>
            </a:endParaRPr>
          </a:p>
        </p:txBody>
      </p:sp>
      <p:pic>
        <p:nvPicPr>
          <p:cNvPr id="9218" name="Picture 2" descr="Are Employers Required to Give Time Off for Religious Holidays?">
            <a:extLst>
              <a:ext uri="{FF2B5EF4-FFF2-40B4-BE49-F238E27FC236}">
                <a16:creationId xmlns:a16="http://schemas.microsoft.com/office/drawing/2014/main" id="{2B15F790-0E12-BF80-F34C-5AAC0BED9FE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8053327" y="2117319"/>
            <a:ext cx="3851458" cy="2954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0642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BCFD6-3DE7-ABC6-572B-E0E7BC2D69F6}"/>
              </a:ext>
            </a:extLst>
          </p:cNvPr>
          <p:cNvSpPr>
            <a:spLocks noGrp="1"/>
          </p:cNvSpPr>
          <p:nvPr>
            <p:ph type="title"/>
          </p:nvPr>
        </p:nvSpPr>
        <p:spPr>
          <a:xfrm>
            <a:off x="657224" y="158262"/>
            <a:ext cx="10772775" cy="1529861"/>
          </a:xfrm>
        </p:spPr>
        <p:txBody>
          <a:bodyPr>
            <a:noAutofit/>
          </a:bodyPr>
          <a:lstStyle/>
          <a:p>
            <a:r>
              <a:rPr lang="en-GB" sz="3600" dirty="0">
                <a:effectLst/>
                <a:latin typeface="Century Gothic" panose="020B0502020202020204" pitchFamily="34" charset="0"/>
                <a:ea typeface="Calibri" panose="020F0502020204030204" pitchFamily="34" charset="0"/>
              </a:rPr>
              <a:t>Creating</a:t>
            </a:r>
            <a:r>
              <a:rPr lang="en-US" sz="3600" dirty="0">
                <a:effectLst/>
                <a:latin typeface="Century Gothic" panose="020B0502020202020204" pitchFamily="34" charset="0"/>
              </a:rPr>
              <a:t> Employee Resource Groups Or Diversity Councils That Focus On Inclusion And Diversity Initiatives. </a:t>
            </a:r>
            <a:endParaRPr lang="en-US" sz="3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43F4039C-68E7-05A7-52F9-8AD45850CBD6}"/>
              </a:ext>
            </a:extLst>
          </p:cNvPr>
          <p:cNvSpPr>
            <a:spLocks noGrp="1"/>
          </p:cNvSpPr>
          <p:nvPr>
            <p:ph sz="half" idx="1"/>
          </p:nvPr>
        </p:nvSpPr>
        <p:spPr>
          <a:xfrm>
            <a:off x="657224" y="2690596"/>
            <a:ext cx="6198929" cy="3767328"/>
          </a:xfrm>
        </p:spPr>
        <p:txBody>
          <a:bodyPr>
            <a:normAutofit/>
          </a:bodyPr>
          <a:lstStyle/>
          <a:p>
            <a:r>
              <a:rPr lang="en-GB" sz="2000" dirty="0">
                <a:solidFill>
                  <a:srgbClr val="353740"/>
                </a:solidFill>
                <a:effectLst/>
                <a:latin typeface="Century Gothic" panose="020B0502020202020204" pitchFamily="34" charset="0"/>
                <a:ea typeface="Calibri" panose="020F0502020204030204" pitchFamily="34" charset="0"/>
              </a:rPr>
              <a:t>Employ</a:t>
            </a:r>
            <a:r>
              <a:rPr lang="en-US" sz="2000" dirty="0" err="1">
                <a:effectLst/>
                <a:latin typeface="Century Gothic" panose="020B0502020202020204" pitchFamily="34" charset="0"/>
              </a:rPr>
              <a:t>ee</a:t>
            </a:r>
            <a:r>
              <a:rPr lang="en-US" sz="2000" dirty="0">
                <a:effectLst/>
                <a:latin typeface="Century Gothic" panose="020B0502020202020204" pitchFamily="34" charset="0"/>
              </a:rPr>
              <a:t> resource groups or diversity councils can promote inclusivity and diversity in the workplace by organizing events and initiatives that focus on increasing understanding and awareness of the importance of diversity. </a:t>
            </a:r>
            <a:endParaRPr lang="en-US" sz="2000" dirty="0">
              <a:latin typeface="Century Gothic" panose="020B0502020202020204" pitchFamily="34" charset="0"/>
            </a:endParaRPr>
          </a:p>
        </p:txBody>
      </p:sp>
      <p:pic>
        <p:nvPicPr>
          <p:cNvPr id="10242" name="Picture 2" descr="Welcome to the Association of ERGs &amp; Councils">
            <a:extLst>
              <a:ext uri="{FF2B5EF4-FFF2-40B4-BE49-F238E27FC236}">
                <a16:creationId xmlns:a16="http://schemas.microsoft.com/office/drawing/2014/main" id="{D255CDBD-EC02-F847-EAE2-096546AB1572}"/>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7877908" y="1811216"/>
            <a:ext cx="3637436" cy="2763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31229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A8D4E-2998-88E0-6265-28565C7E277C}"/>
              </a:ext>
            </a:extLst>
          </p:cNvPr>
          <p:cNvSpPr>
            <a:spLocks noGrp="1"/>
          </p:cNvSpPr>
          <p:nvPr>
            <p:ph type="title"/>
          </p:nvPr>
        </p:nvSpPr>
        <p:spPr>
          <a:xfrm>
            <a:off x="657224" y="499533"/>
            <a:ext cx="10772775" cy="1223759"/>
          </a:xfrm>
        </p:spPr>
        <p:txBody>
          <a:bodyPr>
            <a:normAutofit fontScale="90000"/>
          </a:bodyPr>
          <a:lstStyle/>
          <a:p>
            <a:r>
              <a:rPr lang="en-GB" sz="4000" dirty="0" err="1">
                <a:effectLst/>
                <a:latin typeface="Century Gothic" panose="020B0502020202020204" pitchFamily="34" charset="0"/>
                <a:ea typeface="Calibri" panose="020F0502020204030204" pitchFamily="34" charset="0"/>
                <a:cs typeface="Times New Roman" panose="02020603050405020304" pitchFamily="18" charset="0"/>
              </a:rPr>
              <a:t>Prov</a:t>
            </a:r>
            <a:r>
              <a:rPr lang="en-US" sz="4000" dirty="0" err="1">
                <a:effectLst/>
                <a:latin typeface="Century Gothic" panose="020B0502020202020204" pitchFamily="34" charset="0"/>
                <a:ea typeface="Calibri" panose="020F0502020204030204" pitchFamily="34" charset="0"/>
                <a:cs typeface="Times New Roman" panose="02020603050405020304" pitchFamily="18" charset="0"/>
              </a:rPr>
              <a:t>iding</a:t>
            </a:r>
            <a:r>
              <a:rPr lang="en-US" sz="4000" dirty="0">
                <a:effectLst/>
                <a:latin typeface="Century Gothic" panose="020B0502020202020204" pitchFamily="34" charset="0"/>
                <a:ea typeface="Calibri" panose="020F0502020204030204" pitchFamily="34" charset="0"/>
                <a:cs typeface="Times New Roman" panose="02020603050405020304" pitchFamily="18" charset="0"/>
              </a:rPr>
              <a:t> Training On Unconscious Bias And Cross-cultural Communication For All Employees</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079648B-5C79-1CD1-3EEC-2FB2D00C8D93}"/>
              </a:ext>
            </a:extLst>
          </p:cNvPr>
          <p:cNvSpPr>
            <a:spLocks noGrp="1"/>
          </p:cNvSpPr>
          <p:nvPr>
            <p:ph sz="half" idx="1"/>
          </p:nvPr>
        </p:nvSpPr>
        <p:spPr>
          <a:xfrm>
            <a:off x="676656" y="1998134"/>
            <a:ext cx="6075836" cy="3767328"/>
          </a:xfrm>
        </p:spPr>
        <p:txBody>
          <a:bodyPr>
            <a:normAutofit/>
          </a:bodyPr>
          <a:lstStyle/>
          <a:p>
            <a:r>
              <a:rPr lang="en-GB" sz="2000" dirty="0">
                <a:solidFill>
                  <a:srgbClr val="353740"/>
                </a:solidFill>
                <a:effectLst/>
                <a:latin typeface="Century Gothic" panose="020B0502020202020204" pitchFamily="34" charset="0"/>
                <a:ea typeface="Calibri" panose="020F0502020204030204" pitchFamily="34" charset="0"/>
              </a:rPr>
              <a:t>When</a:t>
            </a:r>
            <a:r>
              <a:rPr lang="en-US" sz="2000" dirty="0">
                <a:effectLst/>
                <a:latin typeface="Century Gothic" panose="020B0502020202020204" pitchFamily="34" charset="0"/>
              </a:rPr>
              <a:t> employees are provided with training on unconscious bias and cross-cultural communication, they are more likely to be aware of their own personal biases and be more respectful of others who may have different backgrounds (Saluja and Bryant., 2021). </a:t>
            </a:r>
            <a:endParaRPr lang="en-US" sz="2000" dirty="0">
              <a:latin typeface="Century Gothic" panose="020B0502020202020204" pitchFamily="34" charset="0"/>
            </a:endParaRPr>
          </a:p>
        </p:txBody>
      </p:sp>
      <p:pic>
        <p:nvPicPr>
          <p:cNvPr id="11266" name="Picture 2" descr="5 Ways to Overcome Cultural Barriers in the Workplace - Take It Personel-ly">
            <a:extLst>
              <a:ext uri="{FF2B5EF4-FFF2-40B4-BE49-F238E27FC236}">
                <a16:creationId xmlns:a16="http://schemas.microsoft.com/office/drawing/2014/main" id="{3DFF711A-2176-D8AF-5DFF-153629730064}"/>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7109619" y="1998134"/>
            <a:ext cx="4663440" cy="3382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6927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F2443-4200-58EF-C1A6-2418DC084A2C}"/>
              </a:ext>
            </a:extLst>
          </p:cNvPr>
          <p:cNvSpPr>
            <a:spLocks noGrp="1"/>
          </p:cNvSpPr>
          <p:nvPr>
            <p:ph type="title"/>
          </p:nvPr>
        </p:nvSpPr>
        <p:spPr>
          <a:xfrm>
            <a:off x="657224" y="499533"/>
            <a:ext cx="10772775" cy="1223759"/>
          </a:xfrm>
        </p:spPr>
        <p:txBody>
          <a:bodyPr>
            <a:normAutofit/>
          </a:bodyPr>
          <a:lstStyle/>
          <a:p>
            <a:r>
              <a:rPr lang="en-GB" sz="3600" dirty="0">
                <a:latin typeface="Century Gothic" panose="020B0502020202020204" pitchFamily="34" charset="0"/>
              </a:rPr>
              <a:t>Conclusion</a:t>
            </a:r>
            <a:endParaRPr lang="en-US" sz="3600"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A1F60324-F545-5220-9659-14492841748C}"/>
              </a:ext>
            </a:extLst>
          </p:cNvPr>
          <p:cNvSpPr>
            <a:spLocks noGrp="1"/>
          </p:cNvSpPr>
          <p:nvPr>
            <p:ph idx="1"/>
          </p:nvPr>
        </p:nvSpPr>
        <p:spPr/>
        <p:txBody>
          <a:bodyPr>
            <a:normAutofit/>
          </a:bodyPr>
          <a:lstStyle/>
          <a:p>
            <a:pPr>
              <a:buFont typeface="Wingdings" panose="05000000000000000000" pitchFamily="2" charset="2"/>
              <a:buChar char="Ø"/>
            </a:pPr>
            <a:r>
              <a:rPr lang="en-US" b="0" i="0" dirty="0">
                <a:solidFill>
                  <a:srgbClr val="353740"/>
                </a:solidFill>
                <a:effectLst/>
                <a:latin typeface="Century Gothic" panose="020B0502020202020204" pitchFamily="34" charset="0"/>
              </a:rPr>
              <a:t>Flexible working is important as it can help to promote diversity and inclusivity in the workplace. </a:t>
            </a:r>
          </a:p>
          <a:p>
            <a:pPr>
              <a:buFont typeface="Wingdings" panose="05000000000000000000" pitchFamily="2" charset="2"/>
              <a:buChar char="Ø"/>
            </a:pPr>
            <a:r>
              <a:rPr lang="en-US" b="0" i="0" dirty="0">
                <a:solidFill>
                  <a:srgbClr val="353740"/>
                </a:solidFill>
                <a:effectLst/>
                <a:latin typeface="Century Gothic" panose="020B0502020202020204" pitchFamily="34" charset="0"/>
              </a:rPr>
              <a:t>Human resources can play a key role in promoting flexible working, by ensuring that employees are aware of the options available to them and by encouraging employees to take advantage of flexible working arrangements.</a:t>
            </a:r>
            <a:endParaRPr lang="en-US" dirty="0">
              <a:latin typeface="Century Gothic" panose="020B0502020202020204" pitchFamily="34" charset="0"/>
            </a:endParaRPr>
          </a:p>
        </p:txBody>
      </p:sp>
    </p:spTree>
    <p:extLst>
      <p:ext uri="{BB962C8B-B14F-4D97-AF65-F5344CB8AC3E}">
        <p14:creationId xmlns:p14="http://schemas.microsoft.com/office/powerpoint/2010/main" val="3579571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EC64F-5DCE-A50E-8AD3-1C3DC513F2AF}"/>
              </a:ext>
            </a:extLst>
          </p:cNvPr>
          <p:cNvSpPr>
            <a:spLocks noGrp="1"/>
          </p:cNvSpPr>
          <p:nvPr>
            <p:ph type="title"/>
          </p:nvPr>
        </p:nvSpPr>
        <p:spPr>
          <a:xfrm>
            <a:off x="838200" y="154109"/>
            <a:ext cx="10515600" cy="450849"/>
          </a:xfrm>
        </p:spPr>
        <p:txBody>
          <a:bodyPr>
            <a:normAutofit fontScale="90000"/>
          </a:bodyPr>
          <a:lstStyle/>
          <a:p>
            <a:r>
              <a:rPr lang="en-GB" dirty="0"/>
              <a:t>References</a:t>
            </a:r>
            <a:endParaRPr lang="en-US" dirty="0"/>
          </a:p>
        </p:txBody>
      </p:sp>
      <p:sp>
        <p:nvSpPr>
          <p:cNvPr id="3" name="Content Placeholder 2">
            <a:extLst>
              <a:ext uri="{FF2B5EF4-FFF2-40B4-BE49-F238E27FC236}">
                <a16:creationId xmlns:a16="http://schemas.microsoft.com/office/drawing/2014/main" id="{96896EB9-8518-07E5-F6B1-E9037E8BF05B}"/>
              </a:ext>
            </a:extLst>
          </p:cNvPr>
          <p:cNvSpPr>
            <a:spLocks noGrp="1"/>
          </p:cNvSpPr>
          <p:nvPr>
            <p:ph idx="1"/>
          </p:nvPr>
        </p:nvSpPr>
        <p:spPr>
          <a:xfrm>
            <a:off x="0" y="808892"/>
            <a:ext cx="12192000" cy="6049108"/>
          </a:xfrm>
        </p:spPr>
        <p:txBody>
          <a:bodyPr>
            <a:normAutofit fontScale="32500" lnSpcReduction="20000"/>
          </a:bodyPr>
          <a:lstStyle/>
          <a:p>
            <a:pPr marL="36195" algn="just">
              <a:lnSpc>
                <a:spcPct val="150000"/>
              </a:lnSpc>
              <a:spcAft>
                <a:spcPts val="1000"/>
              </a:spcAft>
            </a:pPr>
            <a:r>
              <a:rPr lang="en-GB" sz="4200" dirty="0">
                <a:solidFill>
                  <a:srgbClr val="353740"/>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US" sz="42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Arial" panose="020B0604020202020204" pitchFamily="34" charset="0"/>
              <a:buChar char="•"/>
              <a:tabLst>
                <a:tab pos="457200" algn="l"/>
              </a:tabLst>
            </a:pPr>
            <a:r>
              <a:rPr lang="en-US" sz="6200" dirty="0">
                <a:effectLst/>
                <a:latin typeface="Century Gothic" panose="020B0502020202020204" pitchFamily="34" charset="0"/>
                <a:ea typeface="Calibri" panose="020F0502020204030204" pitchFamily="34" charset="0"/>
                <a:cs typeface="Times New Roman" panose="02020603050405020304" pitchFamily="18" charset="0"/>
              </a:rPr>
              <a:t>Chanda, A., 2022. Affordable Childcare as a Means to Encourage Women Workforce Participation. In </a:t>
            </a:r>
            <a:r>
              <a:rPr lang="en-US" sz="6200" i="1" dirty="0">
                <a:effectLst/>
                <a:latin typeface="Century Gothic" panose="020B0502020202020204" pitchFamily="34" charset="0"/>
                <a:ea typeface="Calibri" panose="020F0502020204030204" pitchFamily="34" charset="0"/>
                <a:cs typeface="Times New Roman" panose="02020603050405020304" pitchFamily="18" charset="0"/>
              </a:rPr>
              <a:t>Mainstreaming Diversity, Equity, and Inclusion as Future Workplace Ethics</a:t>
            </a:r>
            <a:r>
              <a:rPr lang="en-US" sz="6200" dirty="0">
                <a:effectLst/>
                <a:latin typeface="Century Gothic" panose="020B0502020202020204" pitchFamily="34" charset="0"/>
                <a:ea typeface="Calibri" panose="020F0502020204030204" pitchFamily="34" charset="0"/>
                <a:cs typeface="Times New Roman" panose="02020603050405020304" pitchFamily="18" charset="0"/>
              </a:rPr>
              <a:t> (pp. 119-136). IGI Global.</a:t>
            </a:r>
          </a:p>
          <a:p>
            <a:pPr marL="342900" lvl="0" indent="-342900" algn="just">
              <a:lnSpc>
                <a:spcPct val="150000"/>
              </a:lnSpc>
              <a:spcAft>
                <a:spcPts val="1000"/>
              </a:spcAft>
              <a:buFont typeface="Arial" panose="020B0604020202020204" pitchFamily="34" charset="0"/>
              <a:buChar char="•"/>
              <a:tabLst>
                <a:tab pos="457200" algn="l"/>
              </a:tabLst>
            </a:pPr>
            <a:r>
              <a:rPr lang="en-US" sz="6200" dirty="0" err="1">
                <a:effectLst/>
                <a:latin typeface="Century Gothic" panose="020B0502020202020204" pitchFamily="34" charset="0"/>
                <a:ea typeface="Calibri" panose="020F0502020204030204" pitchFamily="34" charset="0"/>
                <a:cs typeface="Times New Roman" panose="02020603050405020304" pitchFamily="18" charset="0"/>
              </a:rPr>
              <a:t>Charalampous</a:t>
            </a:r>
            <a:r>
              <a:rPr lang="en-US" sz="6200" dirty="0">
                <a:effectLst/>
                <a:latin typeface="Century Gothic" panose="020B0502020202020204" pitchFamily="34" charset="0"/>
                <a:ea typeface="Calibri" panose="020F0502020204030204" pitchFamily="34" charset="0"/>
                <a:cs typeface="Times New Roman" panose="02020603050405020304" pitchFamily="18" charset="0"/>
              </a:rPr>
              <a:t>, M., Grant, C.A., </a:t>
            </a:r>
            <a:r>
              <a:rPr lang="en-US" sz="6200" dirty="0" err="1">
                <a:effectLst/>
                <a:latin typeface="Century Gothic" panose="020B0502020202020204" pitchFamily="34" charset="0"/>
                <a:ea typeface="Calibri" panose="020F0502020204030204" pitchFamily="34" charset="0"/>
                <a:cs typeface="Times New Roman" panose="02020603050405020304" pitchFamily="18" charset="0"/>
              </a:rPr>
              <a:t>Tramontano</a:t>
            </a:r>
            <a:r>
              <a:rPr lang="en-US" sz="6200" dirty="0">
                <a:effectLst/>
                <a:latin typeface="Century Gothic" panose="020B0502020202020204" pitchFamily="34" charset="0"/>
                <a:ea typeface="Calibri" panose="020F0502020204030204" pitchFamily="34" charset="0"/>
                <a:cs typeface="Times New Roman" panose="02020603050405020304" pitchFamily="18" charset="0"/>
              </a:rPr>
              <a:t>, C. and </a:t>
            </a:r>
            <a:r>
              <a:rPr lang="en-US" sz="6200" dirty="0" err="1">
                <a:effectLst/>
                <a:latin typeface="Century Gothic" panose="020B0502020202020204" pitchFamily="34" charset="0"/>
                <a:ea typeface="Calibri" panose="020F0502020204030204" pitchFamily="34" charset="0"/>
                <a:cs typeface="Times New Roman" panose="02020603050405020304" pitchFamily="18" charset="0"/>
              </a:rPr>
              <a:t>Michailidis</a:t>
            </a:r>
            <a:r>
              <a:rPr lang="en-US" sz="6200" dirty="0">
                <a:effectLst/>
                <a:latin typeface="Century Gothic" panose="020B0502020202020204" pitchFamily="34" charset="0"/>
                <a:ea typeface="Calibri" panose="020F0502020204030204" pitchFamily="34" charset="0"/>
                <a:cs typeface="Times New Roman" panose="02020603050405020304" pitchFamily="18" charset="0"/>
              </a:rPr>
              <a:t>, E., 2019. Systematically reviewing remote e-workers’ well-being at work: A multidimensional approach. </a:t>
            </a:r>
            <a:r>
              <a:rPr lang="en-US" sz="6200" i="1" dirty="0">
                <a:effectLst/>
                <a:latin typeface="Century Gothic" panose="020B0502020202020204" pitchFamily="34" charset="0"/>
                <a:ea typeface="Calibri" panose="020F0502020204030204" pitchFamily="34" charset="0"/>
                <a:cs typeface="Times New Roman" panose="02020603050405020304" pitchFamily="18" charset="0"/>
              </a:rPr>
              <a:t>European Journal of Work and Organizational Psychology</a:t>
            </a:r>
            <a:r>
              <a:rPr lang="en-US" sz="6200" dirty="0">
                <a:effectLst/>
                <a:latin typeface="Century Gothic" panose="020B0502020202020204" pitchFamily="34" charset="0"/>
                <a:ea typeface="Calibri" panose="020F0502020204030204" pitchFamily="34" charset="0"/>
                <a:cs typeface="Times New Roman" panose="02020603050405020304" pitchFamily="18" charset="0"/>
              </a:rPr>
              <a:t>, </a:t>
            </a:r>
            <a:r>
              <a:rPr lang="en-US" sz="6200" i="1" dirty="0">
                <a:effectLst/>
                <a:latin typeface="Century Gothic" panose="020B0502020202020204" pitchFamily="34" charset="0"/>
                <a:ea typeface="Calibri" panose="020F0502020204030204" pitchFamily="34" charset="0"/>
                <a:cs typeface="Times New Roman" panose="02020603050405020304" pitchFamily="18" charset="0"/>
              </a:rPr>
              <a:t>28</a:t>
            </a:r>
            <a:r>
              <a:rPr lang="en-US" sz="6200" dirty="0">
                <a:effectLst/>
                <a:latin typeface="Century Gothic" panose="020B0502020202020204" pitchFamily="34" charset="0"/>
                <a:ea typeface="Calibri" panose="020F0502020204030204" pitchFamily="34" charset="0"/>
                <a:cs typeface="Times New Roman" panose="02020603050405020304" pitchFamily="18" charset="0"/>
              </a:rPr>
              <a:t>(1), pp.51-73.</a:t>
            </a:r>
          </a:p>
          <a:p>
            <a:pPr marL="342900" lvl="0" indent="-342900" algn="just">
              <a:lnSpc>
                <a:spcPct val="150000"/>
              </a:lnSpc>
              <a:spcAft>
                <a:spcPts val="1000"/>
              </a:spcAft>
              <a:buFont typeface="Arial" panose="020B0604020202020204" pitchFamily="34" charset="0"/>
              <a:buChar char="•"/>
              <a:tabLst>
                <a:tab pos="457200" algn="l"/>
              </a:tabLst>
            </a:pPr>
            <a:r>
              <a:rPr lang="en-US" sz="6200" dirty="0">
                <a:effectLst/>
                <a:latin typeface="Century Gothic" panose="020B0502020202020204" pitchFamily="34" charset="0"/>
                <a:ea typeface="Calibri" panose="020F0502020204030204" pitchFamily="34" charset="0"/>
                <a:cs typeface="Times New Roman" panose="02020603050405020304" pitchFamily="18" charset="0"/>
              </a:rPr>
              <a:t>Chung, H. and Van der Lippe, T., 2020. Flexible working, work–life balance, and gender equality: Introduction. </a:t>
            </a:r>
            <a:r>
              <a:rPr lang="en-US" sz="6200" i="1" dirty="0">
                <a:effectLst/>
                <a:latin typeface="Century Gothic" panose="020B0502020202020204" pitchFamily="34" charset="0"/>
                <a:ea typeface="Calibri" panose="020F0502020204030204" pitchFamily="34" charset="0"/>
                <a:cs typeface="Times New Roman" panose="02020603050405020304" pitchFamily="18" charset="0"/>
              </a:rPr>
              <a:t>Social Indicators Research</a:t>
            </a:r>
            <a:r>
              <a:rPr lang="en-US" sz="6200" dirty="0">
                <a:effectLst/>
                <a:latin typeface="Century Gothic" panose="020B0502020202020204" pitchFamily="34" charset="0"/>
                <a:ea typeface="Calibri" panose="020F0502020204030204" pitchFamily="34" charset="0"/>
                <a:cs typeface="Times New Roman" panose="02020603050405020304" pitchFamily="18" charset="0"/>
              </a:rPr>
              <a:t>, </a:t>
            </a:r>
            <a:r>
              <a:rPr lang="en-US" sz="6200" i="1" dirty="0">
                <a:effectLst/>
                <a:latin typeface="Century Gothic" panose="020B0502020202020204" pitchFamily="34" charset="0"/>
                <a:ea typeface="Calibri" panose="020F0502020204030204" pitchFamily="34" charset="0"/>
                <a:cs typeface="Times New Roman" panose="02020603050405020304" pitchFamily="18" charset="0"/>
              </a:rPr>
              <a:t>151</a:t>
            </a:r>
            <a:r>
              <a:rPr lang="en-US" sz="6200" dirty="0">
                <a:effectLst/>
                <a:latin typeface="Century Gothic" panose="020B0502020202020204" pitchFamily="34" charset="0"/>
                <a:ea typeface="Calibri" panose="020F0502020204030204" pitchFamily="34" charset="0"/>
                <a:cs typeface="Times New Roman" panose="02020603050405020304" pitchFamily="18" charset="0"/>
              </a:rPr>
              <a:t>(2), pp.365-381.</a:t>
            </a:r>
          </a:p>
          <a:p>
            <a:pPr marL="342900" lvl="0" indent="-342900" algn="just">
              <a:lnSpc>
                <a:spcPct val="150000"/>
              </a:lnSpc>
              <a:spcAft>
                <a:spcPts val="1000"/>
              </a:spcAft>
              <a:buFont typeface="Arial" panose="020B0604020202020204" pitchFamily="34" charset="0"/>
              <a:buChar char="•"/>
              <a:tabLst>
                <a:tab pos="457200" algn="l"/>
              </a:tabLst>
            </a:pPr>
            <a:r>
              <a:rPr lang="en-US" sz="6200" dirty="0">
                <a:effectLst/>
                <a:latin typeface="Century Gothic" panose="020B0502020202020204" pitchFamily="34" charset="0"/>
                <a:ea typeface="Calibri" panose="020F0502020204030204" pitchFamily="34" charset="0"/>
                <a:cs typeface="Times New Roman" panose="02020603050405020304" pitchFamily="18" charset="0"/>
              </a:rPr>
              <a:t>Gill, G.K., McNally, M.J. and Berman, V., 2018, September. Effective diversity, equity, and inclusion practices. In </a:t>
            </a:r>
            <a:r>
              <a:rPr lang="en-US" sz="6200" i="1" dirty="0">
                <a:effectLst/>
                <a:latin typeface="Century Gothic" panose="020B0502020202020204" pitchFamily="34" charset="0"/>
                <a:ea typeface="Calibri" panose="020F0502020204030204" pitchFamily="34" charset="0"/>
                <a:cs typeface="Times New Roman" panose="02020603050405020304" pitchFamily="18" charset="0"/>
              </a:rPr>
              <a:t>Healthcare management forum</a:t>
            </a:r>
            <a:r>
              <a:rPr lang="en-US" sz="6200" dirty="0">
                <a:effectLst/>
                <a:latin typeface="Century Gothic" panose="020B0502020202020204" pitchFamily="34" charset="0"/>
                <a:ea typeface="Calibri" panose="020F0502020204030204" pitchFamily="34" charset="0"/>
                <a:cs typeface="Times New Roman" panose="02020603050405020304" pitchFamily="18" charset="0"/>
              </a:rPr>
              <a:t> (Vol. 31, No. 5, pp. 196-199). Sage CA: Los Angeles, CA: SAGE Publications.</a:t>
            </a:r>
          </a:p>
          <a:p>
            <a:endParaRPr lang="en-US" dirty="0"/>
          </a:p>
        </p:txBody>
      </p:sp>
    </p:spTree>
    <p:extLst>
      <p:ext uri="{BB962C8B-B14F-4D97-AF65-F5344CB8AC3E}">
        <p14:creationId xmlns:p14="http://schemas.microsoft.com/office/powerpoint/2010/main" val="35962458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B5E6D-B237-E416-81A8-D1EA178DE586}"/>
              </a:ext>
            </a:extLst>
          </p:cNvPr>
          <p:cNvSpPr>
            <a:spLocks noGrp="1"/>
          </p:cNvSpPr>
          <p:nvPr>
            <p:ph type="title"/>
          </p:nvPr>
        </p:nvSpPr>
        <p:spPr/>
        <p:txBody>
          <a:bodyPr/>
          <a:lstStyle/>
          <a:p>
            <a:r>
              <a:rPr lang="en-GB" dirty="0"/>
              <a:t>Continued…</a:t>
            </a:r>
            <a:endParaRPr lang="en-US" dirty="0"/>
          </a:p>
        </p:txBody>
      </p:sp>
      <p:sp>
        <p:nvSpPr>
          <p:cNvPr id="3" name="Content Placeholder 2">
            <a:extLst>
              <a:ext uri="{FF2B5EF4-FFF2-40B4-BE49-F238E27FC236}">
                <a16:creationId xmlns:a16="http://schemas.microsoft.com/office/drawing/2014/main" id="{D77BFED9-0E7C-CD18-F934-9BABFC0DEA2C}"/>
              </a:ext>
            </a:extLst>
          </p:cNvPr>
          <p:cNvSpPr>
            <a:spLocks noGrp="1"/>
          </p:cNvSpPr>
          <p:nvPr>
            <p:ph idx="1"/>
          </p:nvPr>
        </p:nvSpPr>
        <p:spPr/>
        <p:txBody>
          <a:bodyPr>
            <a:normAutofit fontScale="62500" lnSpcReduction="20000"/>
          </a:bodyPr>
          <a:lstStyle/>
          <a:p>
            <a:pPr marL="342900" lvl="0" indent="-342900" algn="just">
              <a:lnSpc>
                <a:spcPct val="150000"/>
              </a:lnSpc>
              <a:spcAft>
                <a:spcPts val="1000"/>
              </a:spcAft>
              <a:buFont typeface="Arial" panose="020B0604020202020204" pitchFamily="34" charset="0"/>
              <a:buChar char="•"/>
              <a:tabLst>
                <a:tab pos="457200" algn="l"/>
              </a:tabLst>
            </a:pPr>
            <a:r>
              <a:rPr lang="en-US" sz="2800" dirty="0">
                <a:effectLst/>
                <a:latin typeface="Century Gothic" panose="020B0502020202020204" pitchFamily="34" charset="0"/>
                <a:ea typeface="Calibri" panose="020F0502020204030204" pitchFamily="34" charset="0"/>
                <a:cs typeface="Times New Roman" panose="02020603050405020304" pitchFamily="18" charset="0"/>
              </a:rPr>
              <a:t>Saluja, B. and Bryant, Z., 2021. How implicit bias contributes to racial disparities in maternal morbidity and mortality in the United States. </a:t>
            </a:r>
            <a:r>
              <a:rPr lang="en-US" sz="2800" i="1" dirty="0">
                <a:effectLst/>
                <a:latin typeface="Century Gothic" panose="020B0502020202020204" pitchFamily="34" charset="0"/>
                <a:ea typeface="Calibri" panose="020F0502020204030204" pitchFamily="34" charset="0"/>
                <a:cs typeface="Times New Roman" panose="02020603050405020304" pitchFamily="18" charset="0"/>
              </a:rPr>
              <a:t>Journal of Women's Health</a:t>
            </a:r>
            <a:r>
              <a:rPr lang="en-US" sz="2800" dirty="0">
                <a:effectLst/>
                <a:latin typeface="Century Gothic" panose="020B0502020202020204" pitchFamily="34" charset="0"/>
                <a:ea typeface="Calibri" panose="020F0502020204030204" pitchFamily="34" charset="0"/>
                <a:cs typeface="Times New Roman" panose="02020603050405020304" pitchFamily="18" charset="0"/>
              </a:rPr>
              <a:t>, </a:t>
            </a:r>
            <a:r>
              <a:rPr lang="en-US" sz="2800" i="1" dirty="0">
                <a:effectLst/>
                <a:latin typeface="Century Gothic" panose="020B0502020202020204" pitchFamily="34" charset="0"/>
                <a:ea typeface="Calibri" panose="020F0502020204030204" pitchFamily="34" charset="0"/>
                <a:cs typeface="Times New Roman" panose="02020603050405020304" pitchFamily="18" charset="0"/>
              </a:rPr>
              <a:t>30</a:t>
            </a:r>
            <a:r>
              <a:rPr lang="en-US" sz="2800" dirty="0">
                <a:effectLst/>
                <a:latin typeface="Century Gothic" panose="020B0502020202020204" pitchFamily="34" charset="0"/>
                <a:ea typeface="Calibri" panose="020F0502020204030204" pitchFamily="34" charset="0"/>
                <a:cs typeface="Times New Roman" panose="02020603050405020304" pitchFamily="18" charset="0"/>
              </a:rPr>
              <a:t>(2), pp.270-273.</a:t>
            </a:r>
          </a:p>
          <a:p>
            <a:pPr marL="342900" lvl="0" indent="-342900" algn="just">
              <a:lnSpc>
                <a:spcPct val="150000"/>
              </a:lnSpc>
              <a:spcAft>
                <a:spcPts val="1000"/>
              </a:spcAft>
              <a:buFont typeface="Arial" panose="020B0604020202020204" pitchFamily="34" charset="0"/>
              <a:buChar char="•"/>
              <a:tabLst>
                <a:tab pos="457200" algn="l"/>
              </a:tabLst>
            </a:pPr>
            <a:r>
              <a:rPr lang="en-US" sz="2800" dirty="0">
                <a:effectLst/>
                <a:latin typeface="Century Gothic" panose="020B0502020202020204" pitchFamily="34" charset="0"/>
                <a:ea typeface="Calibri" panose="020F0502020204030204" pitchFamily="34" charset="0"/>
                <a:cs typeface="Times New Roman" panose="02020603050405020304" pitchFamily="18" charset="0"/>
              </a:rPr>
              <a:t>Smith, E.F., Gilmer, D.O. and Stockdale, M.S., 2019. The importance of culture and support for workplace flexibility: An ecological framework for understanding flexibility support structures. </a:t>
            </a:r>
            <a:r>
              <a:rPr lang="en-US" sz="2800" i="1" dirty="0">
                <a:effectLst/>
                <a:latin typeface="Century Gothic" panose="020B0502020202020204" pitchFamily="34" charset="0"/>
                <a:ea typeface="Calibri" panose="020F0502020204030204" pitchFamily="34" charset="0"/>
                <a:cs typeface="Times New Roman" panose="02020603050405020304" pitchFamily="18" charset="0"/>
              </a:rPr>
              <a:t>Business Horizons</a:t>
            </a:r>
            <a:r>
              <a:rPr lang="en-US" sz="2800" dirty="0">
                <a:effectLst/>
                <a:latin typeface="Century Gothic" panose="020B0502020202020204" pitchFamily="34" charset="0"/>
                <a:ea typeface="Calibri" panose="020F0502020204030204" pitchFamily="34" charset="0"/>
                <a:cs typeface="Times New Roman" panose="02020603050405020304" pitchFamily="18" charset="0"/>
              </a:rPr>
              <a:t>, </a:t>
            </a:r>
            <a:r>
              <a:rPr lang="en-US" sz="2800" i="1" dirty="0">
                <a:effectLst/>
                <a:latin typeface="Century Gothic" panose="020B0502020202020204" pitchFamily="34" charset="0"/>
                <a:ea typeface="Calibri" panose="020F0502020204030204" pitchFamily="34" charset="0"/>
                <a:cs typeface="Times New Roman" panose="02020603050405020304" pitchFamily="18" charset="0"/>
              </a:rPr>
              <a:t>62</a:t>
            </a:r>
            <a:r>
              <a:rPr lang="en-US" sz="2800" dirty="0">
                <a:effectLst/>
                <a:latin typeface="Century Gothic" panose="020B0502020202020204" pitchFamily="34" charset="0"/>
                <a:ea typeface="Calibri" panose="020F0502020204030204" pitchFamily="34" charset="0"/>
                <a:cs typeface="Times New Roman" panose="02020603050405020304" pitchFamily="18" charset="0"/>
              </a:rPr>
              <a:t>(5), pp.557-566.</a:t>
            </a:r>
          </a:p>
          <a:p>
            <a:pPr marL="342900" lvl="0" indent="-342900" algn="just">
              <a:lnSpc>
                <a:spcPct val="150000"/>
              </a:lnSpc>
              <a:spcAft>
                <a:spcPts val="1000"/>
              </a:spcAft>
              <a:buFont typeface="Arial" panose="020B0604020202020204" pitchFamily="34" charset="0"/>
              <a:buChar char="•"/>
              <a:tabLst>
                <a:tab pos="457200" algn="l"/>
              </a:tabLst>
            </a:pPr>
            <a:r>
              <a:rPr lang="en-US" sz="2800" dirty="0">
                <a:effectLst/>
                <a:latin typeface="Century Gothic" panose="020B0502020202020204" pitchFamily="34" charset="0"/>
                <a:ea typeface="Calibri" panose="020F0502020204030204" pitchFamily="34" charset="0"/>
                <a:cs typeface="Times New Roman" panose="02020603050405020304" pitchFamily="18" charset="0"/>
              </a:rPr>
              <a:t>Williams, P., 2019. Support for supervisors: HR enabling flexible work. </a:t>
            </a:r>
            <a:r>
              <a:rPr lang="en-US" sz="2800" i="1" dirty="0">
                <a:effectLst/>
                <a:latin typeface="Century Gothic" panose="020B0502020202020204" pitchFamily="34" charset="0"/>
                <a:ea typeface="Calibri" panose="020F0502020204030204" pitchFamily="34" charset="0"/>
                <a:cs typeface="Times New Roman" panose="02020603050405020304" pitchFamily="18" charset="0"/>
              </a:rPr>
              <a:t>Employee Relations: The International Journal</a:t>
            </a:r>
            <a:r>
              <a:rPr lang="en-US" sz="2800" dirty="0">
                <a:effectLst/>
                <a:latin typeface="Century Gothic" panose="020B0502020202020204" pitchFamily="34" charset="0"/>
                <a:ea typeface="Calibri" panose="020F0502020204030204" pitchFamily="34"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24968305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e say “Thank you“! - Generali Cologne Marathon">
            <a:extLst>
              <a:ext uri="{FF2B5EF4-FFF2-40B4-BE49-F238E27FC236}">
                <a16:creationId xmlns:a16="http://schemas.microsoft.com/office/drawing/2014/main" id="{67DEDFC2-2C5B-6794-7E88-E5535A4C5B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457325"/>
            <a:ext cx="9144000" cy="3943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1101466"/>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Metropolitan</Template>
  <TotalTime>192</TotalTime>
  <Words>1725</Words>
  <Application>Microsoft Office PowerPoint</Application>
  <PresentationFormat>Widescreen</PresentationFormat>
  <Paragraphs>76</Paragraphs>
  <Slides>17</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Calibri Light</vt:lpstr>
      <vt:lpstr>Century Gothic</vt:lpstr>
      <vt:lpstr>ColfaxAI</vt:lpstr>
      <vt:lpstr>Helvetica</vt:lpstr>
      <vt:lpstr>Wingdings</vt:lpstr>
      <vt:lpstr>Metropolitan</vt:lpstr>
      <vt:lpstr>Managing People LCBB5004 </vt:lpstr>
      <vt:lpstr>Introduction </vt:lpstr>
      <vt:lpstr>Flexible Working Is A Key Way Of Supporting Diversity And Inclusion In The Workplace</vt:lpstr>
      <vt:lpstr>A Diverse Workforce Can Be Achieved Through Flexible Working</vt:lpstr>
      <vt:lpstr>Flexible Working Can Enhance Inclusive Participation In Work Activities</vt:lpstr>
      <vt:lpstr>Flexible Working Can Enable Achievement Of A Balanced Lifestyle For All</vt:lpstr>
      <vt:lpstr>Flexible Working Can Help Create A Multicultural Workforce</vt:lpstr>
      <vt:lpstr>Analysis Of The Role Of Human Resources In Promoting Diversity And Inclusion Through Flexible Working </vt:lpstr>
      <vt:lpstr>Offering Flexible Working Arrangements</vt:lpstr>
      <vt:lpstr>Providing On-site Child Care Or Family-friendly Amenities</vt:lpstr>
      <vt:lpstr>Offering Paid Time Off For Employees To Observe Religious Holidays </vt:lpstr>
      <vt:lpstr>Creating Employee Resource Groups Or Diversity Councils That Focus On Inclusion And Diversity Initiatives. </vt:lpstr>
      <vt:lpstr>Providing Training On Unconscious Bias And Cross-cultural Communication For All Employees </vt:lpstr>
      <vt:lpstr>Conclusion</vt:lpstr>
      <vt:lpstr>References</vt:lpstr>
      <vt:lpstr>Continued…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People LCBB5004</dc:title>
  <dc:creator>User</dc:creator>
  <cp:lastModifiedBy>Gabriela Koleva (2115686)</cp:lastModifiedBy>
  <cp:revision>13</cp:revision>
  <dcterms:created xsi:type="dcterms:W3CDTF">2022-10-28T08:37:31Z</dcterms:created>
  <dcterms:modified xsi:type="dcterms:W3CDTF">2022-11-25T23:07:27Z</dcterms:modified>
</cp:coreProperties>
</file>