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3"/>
  </p:sldMasterIdLst>
  <p:notesMasterIdLst>
    <p:notesMasterId r:id="rId55"/>
  </p:notesMasterIdLst>
  <p:handoutMasterIdLst>
    <p:handoutMasterId r:id="rId56"/>
  </p:handoutMasterIdLst>
  <p:sldIdLst>
    <p:sldId id="269" r:id="rId4"/>
    <p:sldId id="296" r:id="rId5"/>
    <p:sldId id="299" r:id="rId6"/>
    <p:sldId id="300" r:id="rId7"/>
    <p:sldId id="301" r:id="rId8"/>
    <p:sldId id="302" r:id="rId9"/>
    <p:sldId id="303" r:id="rId10"/>
    <p:sldId id="284" r:id="rId11"/>
    <p:sldId id="304" r:id="rId12"/>
    <p:sldId id="283" r:id="rId13"/>
    <p:sldId id="285" r:id="rId14"/>
    <p:sldId id="286" r:id="rId15"/>
    <p:sldId id="287" r:id="rId16"/>
    <p:sldId id="288" r:id="rId17"/>
    <p:sldId id="290" r:id="rId18"/>
    <p:sldId id="289" r:id="rId19"/>
    <p:sldId id="427" r:id="rId20"/>
    <p:sldId id="428" r:id="rId21"/>
    <p:sldId id="429" r:id="rId22"/>
    <p:sldId id="430" r:id="rId23"/>
    <p:sldId id="431" r:id="rId24"/>
    <p:sldId id="432" r:id="rId25"/>
    <p:sldId id="433" r:id="rId26"/>
    <p:sldId id="434" r:id="rId27"/>
    <p:sldId id="435" r:id="rId28"/>
    <p:sldId id="436" r:id="rId29"/>
    <p:sldId id="437" r:id="rId30"/>
    <p:sldId id="418" r:id="rId31"/>
    <p:sldId id="419" r:id="rId32"/>
    <p:sldId id="420" r:id="rId33"/>
    <p:sldId id="421" r:id="rId34"/>
    <p:sldId id="422" r:id="rId35"/>
    <p:sldId id="423" r:id="rId36"/>
    <p:sldId id="424" r:id="rId37"/>
    <p:sldId id="425" r:id="rId38"/>
    <p:sldId id="426" r:id="rId39"/>
    <p:sldId id="257" r:id="rId40"/>
    <p:sldId id="270" r:id="rId41"/>
    <p:sldId id="266" r:id="rId42"/>
    <p:sldId id="256" r:id="rId43"/>
    <p:sldId id="408" r:id="rId44"/>
    <p:sldId id="409" r:id="rId45"/>
    <p:sldId id="410" r:id="rId46"/>
    <p:sldId id="411" r:id="rId47"/>
    <p:sldId id="412" r:id="rId48"/>
    <p:sldId id="413" r:id="rId49"/>
    <p:sldId id="414" r:id="rId50"/>
    <p:sldId id="415" r:id="rId51"/>
    <p:sldId id="416" r:id="rId52"/>
    <p:sldId id="417" r:id="rId53"/>
    <p:sldId id="354" r:id="rId5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2"/>
    <p:restoredTop sz="94580"/>
  </p:normalViewPr>
  <p:slideViewPr>
    <p:cSldViewPr>
      <p:cViewPr varScale="1">
        <p:scale>
          <a:sx n="121" d="100"/>
          <a:sy n="121" d="100"/>
        </p:scale>
        <p:origin x="1392"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notesMaster" Target="notesMasters/notesMaster1.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viewProps" Target="view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handoutMaster" Target="handoutMasters/handoutMaster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presProps" Target="presProps.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4922952-204D-4164-D80D-2ED01AC2E5D3}"/>
              </a:ext>
            </a:extLst>
          </p:cNvPr>
          <p:cNvSpPr>
            <a:spLocks noGrp="1"/>
          </p:cNvSpPr>
          <p:nvPr>
            <p:ph type="hdr" sz="quarter"/>
          </p:nvPr>
        </p:nvSpPr>
        <p:spPr>
          <a:xfrm>
            <a:off x="0" y="0"/>
            <a:ext cx="2890838" cy="488950"/>
          </a:xfrm>
          <a:prstGeom prst="rect">
            <a:avLst/>
          </a:prstGeom>
        </p:spPr>
        <p:txBody>
          <a:bodyPr vert="horz" lIns="91010" tIns="45505" rIns="91010" bIns="45505"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7506A6D2-2256-42C8-57B8-CCC52FF2FC6D}"/>
              </a:ext>
            </a:extLst>
          </p:cNvPr>
          <p:cNvSpPr>
            <a:spLocks noGrp="1"/>
          </p:cNvSpPr>
          <p:nvPr>
            <p:ph type="dt" sz="quarter" idx="1"/>
          </p:nvPr>
        </p:nvSpPr>
        <p:spPr>
          <a:xfrm>
            <a:off x="3776663" y="0"/>
            <a:ext cx="2890837" cy="488950"/>
          </a:xfrm>
          <a:prstGeom prst="rect">
            <a:avLst/>
          </a:prstGeom>
        </p:spPr>
        <p:txBody>
          <a:bodyPr vert="horz" lIns="91010" tIns="45505" rIns="91010" bIns="45505" rtlCol="0"/>
          <a:lstStyle>
            <a:lvl1pPr algn="r">
              <a:defRPr sz="1200"/>
            </a:lvl1pPr>
          </a:lstStyle>
          <a:p>
            <a:pPr>
              <a:defRPr/>
            </a:pPr>
            <a:fld id="{A9C31457-ABD3-BF40-AB77-884E86B93B8B}" type="datetimeFigureOut">
              <a:rPr lang="en-GB"/>
              <a:pPr>
                <a:defRPr/>
              </a:pPr>
              <a:t>21/01/2025</a:t>
            </a:fld>
            <a:endParaRPr lang="en-GB"/>
          </a:p>
        </p:txBody>
      </p:sp>
      <p:sp>
        <p:nvSpPr>
          <p:cNvPr id="4" name="Footer Placeholder 3">
            <a:extLst>
              <a:ext uri="{FF2B5EF4-FFF2-40B4-BE49-F238E27FC236}">
                <a16:creationId xmlns:a16="http://schemas.microsoft.com/office/drawing/2014/main" id="{AA53E8E1-D2C3-7151-EC37-706A3DEBAA23}"/>
              </a:ext>
            </a:extLst>
          </p:cNvPr>
          <p:cNvSpPr>
            <a:spLocks noGrp="1"/>
          </p:cNvSpPr>
          <p:nvPr>
            <p:ph type="ftr" sz="quarter" idx="2"/>
          </p:nvPr>
        </p:nvSpPr>
        <p:spPr>
          <a:xfrm>
            <a:off x="0" y="9264650"/>
            <a:ext cx="2890838" cy="488950"/>
          </a:xfrm>
          <a:prstGeom prst="rect">
            <a:avLst/>
          </a:prstGeom>
        </p:spPr>
        <p:txBody>
          <a:bodyPr vert="horz" lIns="91010" tIns="45505" rIns="91010" bIns="45505" rtlCol="0" anchor="b"/>
          <a:lstStyle>
            <a:lvl1pPr algn="l">
              <a:defRPr sz="1200"/>
            </a:lvl1pPr>
          </a:lstStyle>
          <a:p>
            <a:pPr>
              <a:defRPr/>
            </a:pPr>
            <a:endParaRPr lang="en-GB"/>
          </a:p>
        </p:txBody>
      </p:sp>
      <p:sp>
        <p:nvSpPr>
          <p:cNvPr id="5" name="Slide Number Placeholder 4">
            <a:extLst>
              <a:ext uri="{FF2B5EF4-FFF2-40B4-BE49-F238E27FC236}">
                <a16:creationId xmlns:a16="http://schemas.microsoft.com/office/drawing/2014/main" id="{F8521EF3-EBC4-893D-BA82-735BCD240707}"/>
              </a:ext>
            </a:extLst>
          </p:cNvPr>
          <p:cNvSpPr>
            <a:spLocks noGrp="1"/>
          </p:cNvSpPr>
          <p:nvPr>
            <p:ph type="sldNum" sz="quarter" idx="3"/>
          </p:nvPr>
        </p:nvSpPr>
        <p:spPr>
          <a:xfrm>
            <a:off x="3776663" y="9264650"/>
            <a:ext cx="2890837" cy="488950"/>
          </a:xfrm>
          <a:prstGeom prst="rect">
            <a:avLst/>
          </a:prstGeom>
        </p:spPr>
        <p:txBody>
          <a:bodyPr vert="horz" wrap="square" lIns="91010" tIns="45505" rIns="91010" bIns="45505" numCol="1" anchor="b" anchorCtr="0" compatLnSpc="1">
            <a:prstTxWarp prst="textNoShape">
              <a:avLst/>
            </a:prstTxWarp>
          </a:bodyPr>
          <a:lstStyle>
            <a:lvl1pPr algn="r">
              <a:defRPr sz="1200"/>
            </a:lvl1pPr>
          </a:lstStyle>
          <a:p>
            <a:pPr>
              <a:defRPr/>
            </a:pPr>
            <a:fld id="{E3E05224-D1DE-CC4E-A12C-50FCCDA7A31C}"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71C96E-45EE-80EA-3B55-4C623E251833}"/>
              </a:ext>
            </a:extLst>
          </p:cNvPr>
          <p:cNvSpPr>
            <a:spLocks noGrp="1"/>
          </p:cNvSpPr>
          <p:nvPr>
            <p:ph type="hdr" sz="quarter"/>
          </p:nvPr>
        </p:nvSpPr>
        <p:spPr>
          <a:xfrm>
            <a:off x="0" y="0"/>
            <a:ext cx="2889250" cy="487363"/>
          </a:xfrm>
          <a:prstGeom prst="rect">
            <a:avLst/>
          </a:prstGeom>
        </p:spPr>
        <p:txBody>
          <a:bodyPr vert="horz" lIns="91010" tIns="45505" rIns="91010" bIns="45505"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4468F92F-80A7-F123-FAA6-900086D46179}"/>
              </a:ext>
            </a:extLst>
          </p:cNvPr>
          <p:cNvSpPr>
            <a:spLocks noGrp="1"/>
          </p:cNvSpPr>
          <p:nvPr>
            <p:ph type="dt" idx="1"/>
          </p:nvPr>
        </p:nvSpPr>
        <p:spPr>
          <a:xfrm>
            <a:off x="3778250" y="0"/>
            <a:ext cx="2889250" cy="487363"/>
          </a:xfrm>
          <a:prstGeom prst="rect">
            <a:avLst/>
          </a:prstGeom>
        </p:spPr>
        <p:txBody>
          <a:bodyPr vert="horz" lIns="91010" tIns="45505" rIns="91010" bIns="45505" rtlCol="0"/>
          <a:lstStyle>
            <a:lvl1pPr algn="r" eaLnBrk="1" fontAlgn="auto" hangingPunct="1">
              <a:spcBef>
                <a:spcPts val="0"/>
              </a:spcBef>
              <a:spcAft>
                <a:spcPts val="0"/>
              </a:spcAft>
              <a:defRPr sz="1200">
                <a:latin typeface="+mn-lt"/>
                <a:cs typeface="+mn-cs"/>
              </a:defRPr>
            </a:lvl1pPr>
          </a:lstStyle>
          <a:p>
            <a:pPr>
              <a:defRPr/>
            </a:pPr>
            <a:fld id="{2E160C12-8F11-F041-8DC4-BF7FBC8ED74B}" type="datetimeFigureOut">
              <a:rPr lang="en-GB"/>
              <a:pPr>
                <a:defRPr/>
              </a:pPr>
              <a:t>21/01/2025</a:t>
            </a:fld>
            <a:endParaRPr lang="en-GB"/>
          </a:p>
        </p:txBody>
      </p:sp>
      <p:sp>
        <p:nvSpPr>
          <p:cNvPr id="4" name="Slide Image Placeholder 3">
            <a:extLst>
              <a:ext uri="{FF2B5EF4-FFF2-40B4-BE49-F238E27FC236}">
                <a16:creationId xmlns:a16="http://schemas.microsoft.com/office/drawing/2014/main" id="{2217A310-254E-B53A-EFC5-72A13E17599E}"/>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010" tIns="45505" rIns="91010" bIns="45505" rtlCol="0" anchor="ctr"/>
          <a:lstStyle/>
          <a:p>
            <a:pPr lvl="0"/>
            <a:endParaRPr lang="en-GB" noProof="0"/>
          </a:p>
        </p:txBody>
      </p:sp>
      <p:sp>
        <p:nvSpPr>
          <p:cNvPr id="5" name="Notes Placeholder 4">
            <a:extLst>
              <a:ext uri="{FF2B5EF4-FFF2-40B4-BE49-F238E27FC236}">
                <a16:creationId xmlns:a16="http://schemas.microsoft.com/office/drawing/2014/main" id="{E18ED1CB-AFFA-5BF2-7D0B-C8C774531E51}"/>
              </a:ext>
            </a:extLst>
          </p:cNvPr>
          <p:cNvSpPr>
            <a:spLocks noGrp="1"/>
          </p:cNvSpPr>
          <p:nvPr>
            <p:ph type="body" sz="quarter" idx="3"/>
          </p:nvPr>
        </p:nvSpPr>
        <p:spPr>
          <a:xfrm>
            <a:off x="666750" y="4632325"/>
            <a:ext cx="5335588" cy="4389438"/>
          </a:xfrm>
          <a:prstGeom prst="rect">
            <a:avLst/>
          </a:prstGeom>
        </p:spPr>
        <p:txBody>
          <a:bodyPr vert="horz" lIns="91010" tIns="45505" rIns="91010" bIns="45505"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00C212C0-2461-E901-4A3D-B055248DC637}"/>
              </a:ext>
            </a:extLst>
          </p:cNvPr>
          <p:cNvSpPr>
            <a:spLocks noGrp="1"/>
          </p:cNvSpPr>
          <p:nvPr>
            <p:ph type="ftr" sz="quarter" idx="4"/>
          </p:nvPr>
        </p:nvSpPr>
        <p:spPr>
          <a:xfrm>
            <a:off x="0" y="9264650"/>
            <a:ext cx="2889250" cy="487363"/>
          </a:xfrm>
          <a:prstGeom prst="rect">
            <a:avLst/>
          </a:prstGeom>
        </p:spPr>
        <p:txBody>
          <a:bodyPr vert="horz" lIns="91010" tIns="45505" rIns="91010" bIns="45505"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CDFCF230-D88C-5B9E-F46D-8D1C580CB162}"/>
              </a:ext>
            </a:extLst>
          </p:cNvPr>
          <p:cNvSpPr>
            <a:spLocks noGrp="1"/>
          </p:cNvSpPr>
          <p:nvPr>
            <p:ph type="sldNum" sz="quarter" idx="5"/>
          </p:nvPr>
        </p:nvSpPr>
        <p:spPr>
          <a:xfrm>
            <a:off x="3778250" y="9264650"/>
            <a:ext cx="2889250" cy="487363"/>
          </a:xfrm>
          <a:prstGeom prst="rect">
            <a:avLst/>
          </a:prstGeom>
        </p:spPr>
        <p:txBody>
          <a:bodyPr vert="horz" wrap="square" lIns="91010" tIns="45505" rIns="91010" bIns="45505"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19B51CA2-EB45-804B-928D-B865CC3CB29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4B2FB441-F843-D925-3264-46E80820E71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85AB6037-FAD9-847B-655B-AF7283D6E7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43BA1A0A-7B8C-5943-CD62-D59E81F427D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5CD8BB8-FC81-B643-AAE2-2D4C739CD4EE}"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C0011D9A-7625-3773-7F48-4F63380CCBB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66FEBEB0-54B8-D345-974E-513CEB7E4C1B}" type="slidenum">
              <a:rPr lang="en-GB" altLang="en-US" smtClean="0">
                <a:latin typeface="Calibri" panose="020F0502020204030204" pitchFamily="34" charset="0"/>
              </a:rPr>
              <a:pPr/>
              <a:t>51</a:t>
            </a:fld>
            <a:endParaRPr lang="en-GB" altLang="en-US">
              <a:latin typeface="Calibri" panose="020F0502020204030204" pitchFamily="34" charset="0"/>
            </a:endParaRPr>
          </a:p>
        </p:txBody>
      </p:sp>
      <p:sp>
        <p:nvSpPr>
          <p:cNvPr id="34819" name="Rectangle 2">
            <a:extLst>
              <a:ext uri="{FF2B5EF4-FFF2-40B4-BE49-F238E27FC236}">
                <a16:creationId xmlns:a16="http://schemas.microsoft.com/office/drawing/2014/main" id="{D3FA97C5-4C77-9D12-1FD3-84BFAA84C4C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D2676125-66AD-0CD5-3F69-A5FC129DD88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FEFB64-1882-78B1-BD37-D641CBEA7251}"/>
              </a:ext>
            </a:extLst>
          </p:cNvPr>
          <p:cNvSpPr>
            <a:spLocks noGrp="1"/>
          </p:cNvSpPr>
          <p:nvPr>
            <p:ph type="dt" sz="half" idx="10"/>
          </p:nvPr>
        </p:nvSpPr>
        <p:spPr>
          <a:xfrm>
            <a:off x="395288" y="6524625"/>
            <a:ext cx="971550" cy="219075"/>
          </a:xfrm>
        </p:spPr>
        <p:txBody>
          <a:bodyPr/>
          <a:lstStyle>
            <a:lvl1pPr>
              <a:defRPr/>
            </a:lvl1pPr>
          </a:lstStyle>
          <a:p>
            <a:pPr>
              <a:defRPr/>
            </a:pPr>
            <a:fld id="{9BE7FC5C-DFB8-D44D-A769-E0DE32DFE749}" type="datetime5">
              <a:rPr lang="en-GB"/>
              <a:pPr>
                <a:defRPr/>
              </a:pPr>
              <a:t>21-Jan-25</a:t>
            </a:fld>
            <a:endParaRPr lang="en-GB"/>
          </a:p>
        </p:txBody>
      </p:sp>
      <p:sp>
        <p:nvSpPr>
          <p:cNvPr id="5" name="Footer Placeholder 4">
            <a:extLst>
              <a:ext uri="{FF2B5EF4-FFF2-40B4-BE49-F238E27FC236}">
                <a16:creationId xmlns:a16="http://schemas.microsoft.com/office/drawing/2014/main" id="{DD2018E7-A013-569B-5875-23F576509C0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BDBD310B-7F47-8005-B960-06575CC6EFC8}"/>
              </a:ext>
            </a:extLst>
          </p:cNvPr>
          <p:cNvSpPr>
            <a:spLocks noGrp="1"/>
          </p:cNvSpPr>
          <p:nvPr>
            <p:ph type="sldNum" sz="quarter" idx="12"/>
          </p:nvPr>
        </p:nvSpPr>
        <p:spPr/>
        <p:txBody>
          <a:bodyPr/>
          <a:lstStyle>
            <a:lvl1pPr>
              <a:defRPr/>
            </a:lvl1pPr>
          </a:lstStyle>
          <a:p>
            <a:pPr>
              <a:defRPr/>
            </a:pPr>
            <a:fld id="{A4B9F5C7-CB76-B44C-8A11-0BA597FB2340}" type="slidenum">
              <a:rPr lang="en-GB" altLang="en-US"/>
              <a:pPr>
                <a:defRPr/>
              </a:pPr>
              <a:t>‹#›</a:t>
            </a:fld>
            <a:endParaRPr lang="en-GB" altLang="en-US"/>
          </a:p>
        </p:txBody>
      </p:sp>
    </p:spTree>
    <p:extLst>
      <p:ext uri="{BB962C8B-B14F-4D97-AF65-F5344CB8AC3E}">
        <p14:creationId xmlns:p14="http://schemas.microsoft.com/office/powerpoint/2010/main" val="335431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27B31C-75F1-D78A-D321-A5B55123280A}"/>
              </a:ext>
            </a:extLst>
          </p:cNvPr>
          <p:cNvSpPr>
            <a:spLocks noGrp="1"/>
          </p:cNvSpPr>
          <p:nvPr>
            <p:ph type="dt" sz="half" idx="10"/>
          </p:nvPr>
        </p:nvSpPr>
        <p:spPr/>
        <p:txBody>
          <a:bodyPr/>
          <a:lstStyle>
            <a:lvl1pPr>
              <a:defRPr/>
            </a:lvl1pPr>
          </a:lstStyle>
          <a:p>
            <a:pPr>
              <a:defRPr/>
            </a:pPr>
            <a:fld id="{08FF4019-41B1-6441-BDEF-1F63D98231FD}" type="datetime5">
              <a:rPr lang="en-GB"/>
              <a:pPr>
                <a:defRPr/>
              </a:pPr>
              <a:t>21-Jan-25</a:t>
            </a:fld>
            <a:endParaRPr lang="en-GB"/>
          </a:p>
        </p:txBody>
      </p:sp>
      <p:sp>
        <p:nvSpPr>
          <p:cNvPr id="5" name="Footer Placeholder 4">
            <a:extLst>
              <a:ext uri="{FF2B5EF4-FFF2-40B4-BE49-F238E27FC236}">
                <a16:creationId xmlns:a16="http://schemas.microsoft.com/office/drawing/2014/main" id="{B4E18C13-8281-C7DA-9830-E7811E610F6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A9D52D7C-4D1E-710C-1A47-C3B087139016}"/>
              </a:ext>
            </a:extLst>
          </p:cNvPr>
          <p:cNvSpPr>
            <a:spLocks noGrp="1"/>
          </p:cNvSpPr>
          <p:nvPr>
            <p:ph type="sldNum" sz="quarter" idx="12"/>
          </p:nvPr>
        </p:nvSpPr>
        <p:spPr/>
        <p:txBody>
          <a:bodyPr/>
          <a:lstStyle>
            <a:lvl1pPr>
              <a:defRPr/>
            </a:lvl1pPr>
          </a:lstStyle>
          <a:p>
            <a:pPr>
              <a:defRPr/>
            </a:pPr>
            <a:fld id="{74EE6FC1-87BC-0541-8BFC-E272DE56DFED}" type="slidenum">
              <a:rPr lang="en-GB" altLang="en-US"/>
              <a:pPr>
                <a:defRPr/>
              </a:pPr>
              <a:t>‹#›</a:t>
            </a:fld>
            <a:endParaRPr lang="en-GB" altLang="en-US"/>
          </a:p>
        </p:txBody>
      </p:sp>
    </p:spTree>
    <p:extLst>
      <p:ext uri="{BB962C8B-B14F-4D97-AF65-F5344CB8AC3E}">
        <p14:creationId xmlns:p14="http://schemas.microsoft.com/office/powerpoint/2010/main" val="2452434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03A84F-5579-7BF9-C1F7-5E34B36606C8}"/>
              </a:ext>
            </a:extLst>
          </p:cNvPr>
          <p:cNvSpPr>
            <a:spLocks noGrp="1"/>
          </p:cNvSpPr>
          <p:nvPr>
            <p:ph type="dt" sz="half" idx="10"/>
          </p:nvPr>
        </p:nvSpPr>
        <p:spPr/>
        <p:txBody>
          <a:bodyPr/>
          <a:lstStyle>
            <a:lvl1pPr>
              <a:defRPr/>
            </a:lvl1pPr>
          </a:lstStyle>
          <a:p>
            <a:pPr>
              <a:defRPr/>
            </a:pPr>
            <a:fld id="{BBD70218-B852-F44E-B35E-0556F7486148}" type="datetime5">
              <a:rPr lang="en-GB"/>
              <a:pPr>
                <a:defRPr/>
              </a:pPr>
              <a:t>21-Jan-25</a:t>
            </a:fld>
            <a:endParaRPr lang="en-GB"/>
          </a:p>
        </p:txBody>
      </p:sp>
      <p:sp>
        <p:nvSpPr>
          <p:cNvPr id="5" name="Slide Number Placeholder 5">
            <a:extLst>
              <a:ext uri="{FF2B5EF4-FFF2-40B4-BE49-F238E27FC236}">
                <a16:creationId xmlns:a16="http://schemas.microsoft.com/office/drawing/2014/main" id="{3BA973B7-E165-60C0-A580-EBCAD3C136B5}"/>
              </a:ext>
            </a:extLst>
          </p:cNvPr>
          <p:cNvSpPr>
            <a:spLocks noGrp="1"/>
          </p:cNvSpPr>
          <p:nvPr>
            <p:ph type="sldNum" sz="quarter" idx="11"/>
          </p:nvPr>
        </p:nvSpPr>
        <p:spPr/>
        <p:txBody>
          <a:bodyPr/>
          <a:lstStyle>
            <a:lvl1pPr>
              <a:defRPr/>
            </a:lvl1pPr>
          </a:lstStyle>
          <a:p>
            <a:pPr>
              <a:defRPr/>
            </a:pPr>
            <a:fld id="{5F76205F-0F67-7B40-95A6-E55F85D6AA6B}" type="slidenum">
              <a:rPr lang="en-GB" altLang="en-US"/>
              <a:pPr>
                <a:defRPr/>
              </a:pPr>
              <a:t>‹#›</a:t>
            </a:fld>
            <a:endParaRPr lang="en-GB" altLang="en-US"/>
          </a:p>
        </p:txBody>
      </p:sp>
    </p:spTree>
    <p:extLst>
      <p:ext uri="{BB962C8B-B14F-4D97-AF65-F5344CB8AC3E}">
        <p14:creationId xmlns:p14="http://schemas.microsoft.com/office/powerpoint/2010/main" val="1037745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016F177-7157-7641-682E-76F466EAD803}"/>
              </a:ext>
            </a:extLst>
          </p:cNvPr>
          <p:cNvSpPr>
            <a:spLocks noGrp="1"/>
          </p:cNvSpPr>
          <p:nvPr>
            <p:ph type="dt" sz="half" idx="10"/>
          </p:nvPr>
        </p:nvSpPr>
        <p:spPr/>
        <p:txBody>
          <a:bodyPr/>
          <a:lstStyle>
            <a:lvl1pPr>
              <a:defRPr/>
            </a:lvl1pPr>
          </a:lstStyle>
          <a:p>
            <a:pPr>
              <a:defRPr/>
            </a:pPr>
            <a:fld id="{A7B19AC6-FB6A-0544-9CB4-3CDD656565E1}" type="datetime5">
              <a:rPr lang="en-GB"/>
              <a:pPr>
                <a:defRPr/>
              </a:pPr>
              <a:t>21-Jan-25</a:t>
            </a:fld>
            <a:endParaRPr lang="en-GB"/>
          </a:p>
        </p:txBody>
      </p:sp>
      <p:sp>
        <p:nvSpPr>
          <p:cNvPr id="6" name="Slide Number Placeholder 5">
            <a:extLst>
              <a:ext uri="{FF2B5EF4-FFF2-40B4-BE49-F238E27FC236}">
                <a16:creationId xmlns:a16="http://schemas.microsoft.com/office/drawing/2014/main" id="{13C171D8-2058-8373-B02D-1ABE9C650C2E}"/>
              </a:ext>
            </a:extLst>
          </p:cNvPr>
          <p:cNvSpPr>
            <a:spLocks noGrp="1"/>
          </p:cNvSpPr>
          <p:nvPr>
            <p:ph type="sldNum" sz="quarter" idx="11"/>
          </p:nvPr>
        </p:nvSpPr>
        <p:spPr/>
        <p:txBody>
          <a:bodyPr/>
          <a:lstStyle>
            <a:lvl1pPr>
              <a:defRPr/>
            </a:lvl1pPr>
          </a:lstStyle>
          <a:p>
            <a:pPr>
              <a:defRPr/>
            </a:pPr>
            <a:fld id="{8ABB511F-E7CD-264D-AA62-E52F22EEE9C4}" type="slidenum">
              <a:rPr lang="en-GB" altLang="en-US"/>
              <a:pPr>
                <a:defRPr/>
              </a:pPr>
              <a:t>‹#›</a:t>
            </a:fld>
            <a:endParaRPr lang="en-GB" altLang="en-US"/>
          </a:p>
        </p:txBody>
      </p:sp>
    </p:spTree>
    <p:extLst>
      <p:ext uri="{BB962C8B-B14F-4D97-AF65-F5344CB8AC3E}">
        <p14:creationId xmlns:p14="http://schemas.microsoft.com/office/powerpoint/2010/main" val="261785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2932BDB-E544-A5DC-CEB1-F820AC024792}"/>
              </a:ext>
            </a:extLst>
          </p:cNvPr>
          <p:cNvSpPr>
            <a:spLocks noGrp="1"/>
          </p:cNvSpPr>
          <p:nvPr>
            <p:ph type="dt" sz="half" idx="10"/>
          </p:nvPr>
        </p:nvSpPr>
        <p:spPr/>
        <p:txBody>
          <a:bodyPr/>
          <a:lstStyle>
            <a:lvl1pPr>
              <a:defRPr/>
            </a:lvl1pPr>
          </a:lstStyle>
          <a:p>
            <a:pPr>
              <a:defRPr/>
            </a:pPr>
            <a:fld id="{070BF470-1216-034A-A770-71CECE5CBD8A}" type="datetime5">
              <a:rPr lang="en-GB"/>
              <a:pPr>
                <a:defRPr/>
              </a:pPr>
              <a:t>21-Jan-25</a:t>
            </a:fld>
            <a:endParaRPr lang="en-GB"/>
          </a:p>
        </p:txBody>
      </p:sp>
      <p:sp>
        <p:nvSpPr>
          <p:cNvPr id="8" name="Slide Number Placeholder 5">
            <a:extLst>
              <a:ext uri="{FF2B5EF4-FFF2-40B4-BE49-F238E27FC236}">
                <a16:creationId xmlns:a16="http://schemas.microsoft.com/office/drawing/2014/main" id="{D931A7ED-6C5B-FD1E-9141-67418F306689}"/>
              </a:ext>
            </a:extLst>
          </p:cNvPr>
          <p:cNvSpPr>
            <a:spLocks noGrp="1"/>
          </p:cNvSpPr>
          <p:nvPr>
            <p:ph type="sldNum" sz="quarter" idx="11"/>
          </p:nvPr>
        </p:nvSpPr>
        <p:spPr/>
        <p:txBody>
          <a:bodyPr/>
          <a:lstStyle>
            <a:lvl1pPr>
              <a:defRPr/>
            </a:lvl1pPr>
          </a:lstStyle>
          <a:p>
            <a:pPr>
              <a:defRPr/>
            </a:pPr>
            <a:fld id="{C4D889A8-681F-1441-ADF3-4CC6C6979B58}" type="slidenum">
              <a:rPr lang="en-GB" altLang="en-US"/>
              <a:pPr>
                <a:defRPr/>
              </a:pPr>
              <a:t>‹#›</a:t>
            </a:fld>
            <a:endParaRPr lang="en-GB" altLang="en-US"/>
          </a:p>
        </p:txBody>
      </p:sp>
    </p:spTree>
    <p:extLst>
      <p:ext uri="{BB962C8B-B14F-4D97-AF65-F5344CB8AC3E}">
        <p14:creationId xmlns:p14="http://schemas.microsoft.com/office/powerpoint/2010/main" val="3340838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61B9FE4-A3C3-22B0-5086-2FBBE850B7D2}"/>
              </a:ext>
            </a:extLst>
          </p:cNvPr>
          <p:cNvSpPr>
            <a:spLocks noGrp="1"/>
          </p:cNvSpPr>
          <p:nvPr>
            <p:ph type="dt" sz="half" idx="10"/>
          </p:nvPr>
        </p:nvSpPr>
        <p:spPr/>
        <p:txBody>
          <a:bodyPr/>
          <a:lstStyle>
            <a:lvl1pPr>
              <a:defRPr/>
            </a:lvl1pPr>
          </a:lstStyle>
          <a:p>
            <a:pPr>
              <a:defRPr/>
            </a:pPr>
            <a:fld id="{10DE769E-7783-BB4A-9BE0-644E07FC2F08}" type="datetime5">
              <a:rPr lang="en-GB"/>
              <a:pPr>
                <a:defRPr/>
              </a:pPr>
              <a:t>21-Jan-25</a:t>
            </a:fld>
            <a:endParaRPr lang="en-GB"/>
          </a:p>
        </p:txBody>
      </p:sp>
      <p:sp>
        <p:nvSpPr>
          <p:cNvPr id="4" name="Slide Number Placeholder 5">
            <a:extLst>
              <a:ext uri="{FF2B5EF4-FFF2-40B4-BE49-F238E27FC236}">
                <a16:creationId xmlns:a16="http://schemas.microsoft.com/office/drawing/2014/main" id="{10795F77-8344-2DF3-0A92-CF4608072833}"/>
              </a:ext>
            </a:extLst>
          </p:cNvPr>
          <p:cNvSpPr>
            <a:spLocks noGrp="1"/>
          </p:cNvSpPr>
          <p:nvPr>
            <p:ph type="sldNum" sz="quarter" idx="11"/>
          </p:nvPr>
        </p:nvSpPr>
        <p:spPr/>
        <p:txBody>
          <a:bodyPr/>
          <a:lstStyle>
            <a:lvl1pPr>
              <a:defRPr/>
            </a:lvl1pPr>
          </a:lstStyle>
          <a:p>
            <a:pPr>
              <a:defRPr/>
            </a:pPr>
            <a:fld id="{CCAAB367-2942-274E-9E52-7CF91BBB59C2}" type="slidenum">
              <a:rPr lang="en-GB" altLang="en-US"/>
              <a:pPr>
                <a:defRPr/>
              </a:pPr>
              <a:t>‹#›</a:t>
            </a:fld>
            <a:endParaRPr lang="en-GB" altLang="en-US"/>
          </a:p>
        </p:txBody>
      </p:sp>
    </p:spTree>
    <p:extLst>
      <p:ext uri="{BB962C8B-B14F-4D97-AF65-F5344CB8AC3E}">
        <p14:creationId xmlns:p14="http://schemas.microsoft.com/office/powerpoint/2010/main" val="1524178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BCE4CB7-F711-D1F7-A522-1DFEB42D2CFE}"/>
              </a:ext>
            </a:extLst>
          </p:cNvPr>
          <p:cNvSpPr>
            <a:spLocks noGrp="1"/>
          </p:cNvSpPr>
          <p:nvPr>
            <p:ph type="dt" sz="half" idx="10"/>
          </p:nvPr>
        </p:nvSpPr>
        <p:spPr/>
        <p:txBody>
          <a:bodyPr/>
          <a:lstStyle>
            <a:lvl1pPr>
              <a:defRPr/>
            </a:lvl1pPr>
          </a:lstStyle>
          <a:p>
            <a:pPr>
              <a:defRPr/>
            </a:pPr>
            <a:fld id="{1A7EFD9D-9934-044B-934F-AD16E96A4BB0}" type="datetime5">
              <a:rPr lang="en-GB"/>
              <a:pPr>
                <a:defRPr/>
              </a:pPr>
              <a:t>21-Jan-25</a:t>
            </a:fld>
            <a:endParaRPr lang="en-GB"/>
          </a:p>
        </p:txBody>
      </p:sp>
      <p:sp>
        <p:nvSpPr>
          <p:cNvPr id="3" name="Slide Number Placeholder 5">
            <a:extLst>
              <a:ext uri="{FF2B5EF4-FFF2-40B4-BE49-F238E27FC236}">
                <a16:creationId xmlns:a16="http://schemas.microsoft.com/office/drawing/2014/main" id="{5CC7D087-6281-6F90-3F94-5AF8DBBDB01F}"/>
              </a:ext>
            </a:extLst>
          </p:cNvPr>
          <p:cNvSpPr>
            <a:spLocks noGrp="1"/>
          </p:cNvSpPr>
          <p:nvPr>
            <p:ph type="sldNum" sz="quarter" idx="11"/>
          </p:nvPr>
        </p:nvSpPr>
        <p:spPr/>
        <p:txBody>
          <a:bodyPr/>
          <a:lstStyle>
            <a:lvl1pPr>
              <a:defRPr/>
            </a:lvl1pPr>
          </a:lstStyle>
          <a:p>
            <a:pPr>
              <a:defRPr/>
            </a:pPr>
            <a:fld id="{F5708A31-3A64-874D-9B93-E2341EAE71EB}" type="slidenum">
              <a:rPr lang="en-GB" altLang="en-US"/>
              <a:pPr>
                <a:defRPr/>
              </a:pPr>
              <a:t>‹#›</a:t>
            </a:fld>
            <a:endParaRPr lang="en-GB" altLang="en-US"/>
          </a:p>
        </p:txBody>
      </p:sp>
    </p:spTree>
    <p:extLst>
      <p:ext uri="{BB962C8B-B14F-4D97-AF65-F5344CB8AC3E}">
        <p14:creationId xmlns:p14="http://schemas.microsoft.com/office/powerpoint/2010/main" val="1251795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10C7D1B-20C9-FA19-49CD-43375A7210E7}"/>
              </a:ext>
            </a:extLst>
          </p:cNvPr>
          <p:cNvSpPr>
            <a:spLocks noGrp="1"/>
          </p:cNvSpPr>
          <p:nvPr>
            <p:ph type="dt" sz="half" idx="10"/>
          </p:nvPr>
        </p:nvSpPr>
        <p:spPr/>
        <p:txBody>
          <a:bodyPr/>
          <a:lstStyle>
            <a:lvl1pPr>
              <a:defRPr/>
            </a:lvl1pPr>
          </a:lstStyle>
          <a:p>
            <a:pPr>
              <a:defRPr/>
            </a:pPr>
            <a:fld id="{9442C9B1-9941-0F43-81DA-2687C4689BE7}" type="datetime5">
              <a:rPr lang="en-GB"/>
              <a:pPr>
                <a:defRPr/>
              </a:pPr>
              <a:t>21-Jan-25</a:t>
            </a:fld>
            <a:endParaRPr lang="en-GB"/>
          </a:p>
        </p:txBody>
      </p:sp>
      <p:sp>
        <p:nvSpPr>
          <p:cNvPr id="6" name="Slide Number Placeholder 5">
            <a:extLst>
              <a:ext uri="{FF2B5EF4-FFF2-40B4-BE49-F238E27FC236}">
                <a16:creationId xmlns:a16="http://schemas.microsoft.com/office/drawing/2014/main" id="{E4A4DBFA-4084-48F5-741D-2F898511FFF5}"/>
              </a:ext>
            </a:extLst>
          </p:cNvPr>
          <p:cNvSpPr>
            <a:spLocks noGrp="1"/>
          </p:cNvSpPr>
          <p:nvPr>
            <p:ph type="sldNum" sz="quarter" idx="11"/>
          </p:nvPr>
        </p:nvSpPr>
        <p:spPr/>
        <p:txBody>
          <a:bodyPr/>
          <a:lstStyle>
            <a:lvl1pPr>
              <a:defRPr/>
            </a:lvl1pPr>
          </a:lstStyle>
          <a:p>
            <a:pPr>
              <a:defRPr/>
            </a:pPr>
            <a:fld id="{6176828D-CC98-2B43-ACA2-C6B9949C42E7}" type="slidenum">
              <a:rPr lang="en-GB" altLang="en-US"/>
              <a:pPr>
                <a:defRPr/>
              </a:pPr>
              <a:t>‹#›</a:t>
            </a:fld>
            <a:endParaRPr lang="en-GB" altLang="en-US"/>
          </a:p>
        </p:txBody>
      </p:sp>
    </p:spTree>
    <p:extLst>
      <p:ext uri="{BB962C8B-B14F-4D97-AF65-F5344CB8AC3E}">
        <p14:creationId xmlns:p14="http://schemas.microsoft.com/office/powerpoint/2010/main" val="1565555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4C6B59E-FA0E-CAF0-D83E-B5D91FF64FE8}"/>
              </a:ext>
            </a:extLst>
          </p:cNvPr>
          <p:cNvSpPr>
            <a:spLocks noGrp="1"/>
          </p:cNvSpPr>
          <p:nvPr>
            <p:ph type="dt" sz="half" idx="10"/>
          </p:nvPr>
        </p:nvSpPr>
        <p:spPr/>
        <p:txBody>
          <a:bodyPr/>
          <a:lstStyle>
            <a:lvl1pPr>
              <a:defRPr/>
            </a:lvl1pPr>
          </a:lstStyle>
          <a:p>
            <a:pPr>
              <a:defRPr/>
            </a:pPr>
            <a:fld id="{F2746F87-5A91-4F4A-9B09-78CFBFA2745A}" type="datetime5">
              <a:rPr lang="en-GB"/>
              <a:pPr>
                <a:defRPr/>
              </a:pPr>
              <a:t>21-Jan-25</a:t>
            </a:fld>
            <a:endParaRPr lang="en-GB"/>
          </a:p>
        </p:txBody>
      </p:sp>
      <p:sp>
        <p:nvSpPr>
          <p:cNvPr id="6" name="Slide Number Placeholder 5">
            <a:extLst>
              <a:ext uri="{FF2B5EF4-FFF2-40B4-BE49-F238E27FC236}">
                <a16:creationId xmlns:a16="http://schemas.microsoft.com/office/drawing/2014/main" id="{CDE351CD-EFE8-9513-85B3-D61BD1F5AE1D}"/>
              </a:ext>
            </a:extLst>
          </p:cNvPr>
          <p:cNvSpPr>
            <a:spLocks noGrp="1"/>
          </p:cNvSpPr>
          <p:nvPr>
            <p:ph type="sldNum" sz="quarter" idx="11"/>
          </p:nvPr>
        </p:nvSpPr>
        <p:spPr/>
        <p:txBody>
          <a:bodyPr/>
          <a:lstStyle>
            <a:lvl1pPr>
              <a:defRPr/>
            </a:lvl1pPr>
          </a:lstStyle>
          <a:p>
            <a:pPr>
              <a:defRPr/>
            </a:pPr>
            <a:fld id="{82540F2C-CD61-F04D-9890-398975E55356}" type="slidenum">
              <a:rPr lang="en-GB" altLang="en-US"/>
              <a:pPr>
                <a:defRPr/>
              </a:pPr>
              <a:t>‹#›</a:t>
            </a:fld>
            <a:endParaRPr lang="en-GB" altLang="en-US"/>
          </a:p>
        </p:txBody>
      </p:sp>
    </p:spTree>
    <p:extLst>
      <p:ext uri="{BB962C8B-B14F-4D97-AF65-F5344CB8AC3E}">
        <p14:creationId xmlns:p14="http://schemas.microsoft.com/office/powerpoint/2010/main" val="467608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087A85-FF89-DE59-65D1-58DD9E57717E}"/>
              </a:ext>
            </a:extLst>
          </p:cNvPr>
          <p:cNvSpPr>
            <a:spLocks noGrp="1"/>
          </p:cNvSpPr>
          <p:nvPr>
            <p:ph type="dt" sz="half" idx="10"/>
          </p:nvPr>
        </p:nvSpPr>
        <p:spPr/>
        <p:txBody>
          <a:bodyPr/>
          <a:lstStyle>
            <a:lvl1pPr>
              <a:defRPr/>
            </a:lvl1pPr>
          </a:lstStyle>
          <a:p>
            <a:pPr>
              <a:defRPr/>
            </a:pPr>
            <a:fld id="{3B1026D6-6652-344F-BE20-FA86E1ED8483}" type="datetime5">
              <a:rPr lang="en-GB"/>
              <a:pPr>
                <a:defRPr/>
              </a:pPr>
              <a:t>21-Jan-25</a:t>
            </a:fld>
            <a:endParaRPr lang="en-GB"/>
          </a:p>
        </p:txBody>
      </p:sp>
      <p:sp>
        <p:nvSpPr>
          <p:cNvPr id="5" name="Slide Number Placeholder 5">
            <a:extLst>
              <a:ext uri="{FF2B5EF4-FFF2-40B4-BE49-F238E27FC236}">
                <a16:creationId xmlns:a16="http://schemas.microsoft.com/office/drawing/2014/main" id="{1C0A2460-81AC-EDFC-D556-2002BDC2E0D9}"/>
              </a:ext>
            </a:extLst>
          </p:cNvPr>
          <p:cNvSpPr>
            <a:spLocks noGrp="1"/>
          </p:cNvSpPr>
          <p:nvPr>
            <p:ph type="sldNum" sz="quarter" idx="11"/>
          </p:nvPr>
        </p:nvSpPr>
        <p:spPr/>
        <p:txBody>
          <a:bodyPr/>
          <a:lstStyle>
            <a:lvl1pPr>
              <a:defRPr/>
            </a:lvl1pPr>
          </a:lstStyle>
          <a:p>
            <a:pPr>
              <a:defRPr/>
            </a:pPr>
            <a:fld id="{E970B31B-D388-3141-8954-06CB7990AE9A}" type="slidenum">
              <a:rPr lang="en-GB" altLang="en-US"/>
              <a:pPr>
                <a:defRPr/>
              </a:pPr>
              <a:t>‹#›</a:t>
            </a:fld>
            <a:endParaRPr lang="en-GB" altLang="en-US"/>
          </a:p>
        </p:txBody>
      </p:sp>
    </p:spTree>
    <p:extLst>
      <p:ext uri="{BB962C8B-B14F-4D97-AF65-F5344CB8AC3E}">
        <p14:creationId xmlns:p14="http://schemas.microsoft.com/office/powerpoint/2010/main" val="3473166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61AE6-EDD8-FBE9-9EB7-35E76CAF8778}"/>
              </a:ext>
            </a:extLst>
          </p:cNvPr>
          <p:cNvSpPr>
            <a:spLocks noGrp="1"/>
          </p:cNvSpPr>
          <p:nvPr>
            <p:ph type="dt" sz="half" idx="10"/>
          </p:nvPr>
        </p:nvSpPr>
        <p:spPr/>
        <p:txBody>
          <a:bodyPr/>
          <a:lstStyle>
            <a:lvl1pPr>
              <a:defRPr/>
            </a:lvl1pPr>
          </a:lstStyle>
          <a:p>
            <a:pPr>
              <a:defRPr/>
            </a:pPr>
            <a:fld id="{913051D1-D0DA-F844-A0D0-4D311A4E1541}" type="datetime5">
              <a:rPr lang="en-GB"/>
              <a:pPr>
                <a:defRPr/>
              </a:pPr>
              <a:t>21-Jan-25</a:t>
            </a:fld>
            <a:endParaRPr lang="en-GB"/>
          </a:p>
        </p:txBody>
      </p:sp>
      <p:sp>
        <p:nvSpPr>
          <p:cNvPr id="5" name="Slide Number Placeholder 5">
            <a:extLst>
              <a:ext uri="{FF2B5EF4-FFF2-40B4-BE49-F238E27FC236}">
                <a16:creationId xmlns:a16="http://schemas.microsoft.com/office/drawing/2014/main" id="{5C71FCDE-E76A-B051-E6A6-8CB31EBB616D}"/>
              </a:ext>
            </a:extLst>
          </p:cNvPr>
          <p:cNvSpPr>
            <a:spLocks noGrp="1"/>
          </p:cNvSpPr>
          <p:nvPr>
            <p:ph type="sldNum" sz="quarter" idx="11"/>
          </p:nvPr>
        </p:nvSpPr>
        <p:spPr/>
        <p:txBody>
          <a:bodyPr/>
          <a:lstStyle>
            <a:lvl1pPr>
              <a:defRPr/>
            </a:lvl1pPr>
          </a:lstStyle>
          <a:p>
            <a:pPr>
              <a:defRPr/>
            </a:pPr>
            <a:fld id="{61D59BB9-AC93-9343-B527-CEF21E9EB71D}" type="slidenum">
              <a:rPr lang="en-GB" altLang="en-US"/>
              <a:pPr>
                <a:defRPr/>
              </a:pPr>
              <a:t>‹#›</a:t>
            </a:fld>
            <a:endParaRPr lang="en-GB" altLang="en-US"/>
          </a:p>
        </p:txBody>
      </p:sp>
    </p:spTree>
    <p:extLst>
      <p:ext uri="{BB962C8B-B14F-4D97-AF65-F5344CB8AC3E}">
        <p14:creationId xmlns:p14="http://schemas.microsoft.com/office/powerpoint/2010/main" val="4032961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E796ADE-827E-F8B6-CF73-0E1C2687A64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9F98D41-39F4-F180-9161-5CA2B7ED1D90}"/>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DB9955D-F07F-9284-0E60-3BFCD63053D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E96243A5-0452-EB4F-9EC5-DF22968DE1BC}" type="datetime5">
              <a:rPr lang="en-GB"/>
              <a:pPr>
                <a:defRPr/>
              </a:pPr>
              <a:t>21-Jan-25</a:t>
            </a:fld>
            <a:endParaRPr lang="en-GB"/>
          </a:p>
        </p:txBody>
      </p:sp>
      <p:sp>
        <p:nvSpPr>
          <p:cNvPr id="6" name="Slide Number Placeholder 5">
            <a:extLst>
              <a:ext uri="{FF2B5EF4-FFF2-40B4-BE49-F238E27FC236}">
                <a16:creationId xmlns:a16="http://schemas.microsoft.com/office/drawing/2014/main" id="{44319035-21E3-9F78-68B1-8A8624C330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5B2B436D-88F1-2F47-8C01-C41A0B511DC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56" r:id="rId1"/>
    <p:sldLayoutId id="2147484057"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475771F2-26BB-65A8-2120-B5AB6FB9B6A0}"/>
              </a:ext>
            </a:extLst>
          </p:cNvPr>
          <p:cNvSpPr>
            <a:spLocks noGrp="1"/>
          </p:cNvSpPr>
          <p:nvPr>
            <p:ph type="ctrTitle"/>
          </p:nvPr>
        </p:nvSpPr>
        <p:spPr>
          <a:xfrm>
            <a:off x="0" y="1600200"/>
            <a:ext cx="9067800" cy="4114800"/>
          </a:xfrm>
        </p:spPr>
        <p:txBody>
          <a:bodyPr rtlCol="0">
            <a:normAutofit fontScale="90000"/>
          </a:bodyPr>
          <a:lstStyle/>
          <a:p>
            <a:pPr eaLnBrk="1" fontAlgn="auto" hangingPunct="1">
              <a:spcAft>
                <a:spcPts val="0"/>
              </a:spcAft>
              <a:defRPr/>
            </a:pPr>
            <a:r>
              <a:rPr lang="en-GB" altLang="en-US" sz="4000" b="1" dirty="0">
                <a:effectLst>
                  <a:outerShdw blurRad="38100" dist="38100" dir="2700000" algn="tl">
                    <a:srgbClr val="000000">
                      <a:alpha val="43137"/>
                    </a:srgbClr>
                  </a:outerShdw>
                </a:effectLst>
              </a:rPr>
              <a:t>MBA – Master of Business Administration</a:t>
            </a:r>
            <a:br>
              <a:rPr lang="en-GB" altLang="en-US" sz="2400" dirty="0"/>
            </a:br>
            <a:br>
              <a:rPr lang="en-GB" altLang="en-US" sz="1800" dirty="0"/>
            </a:br>
            <a:r>
              <a:rPr lang="en-GB" b="1" dirty="0"/>
              <a:t>LCM7026</a:t>
            </a:r>
            <a:br>
              <a:rPr lang="en-GB" b="1" dirty="0"/>
            </a:br>
            <a:br>
              <a:rPr lang="en-GB" b="1" dirty="0"/>
            </a:br>
            <a:br>
              <a:rPr lang="en-GB" sz="8800" b="1" dirty="0"/>
            </a:br>
            <a:r>
              <a:rPr lang="en-US" altLang="en-US" sz="3600" b="1" dirty="0"/>
              <a:t>Nature of International Marketing </a:t>
            </a:r>
            <a:br>
              <a:rPr lang="en-US" altLang="en-US" sz="2400"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6147" name="Picture 1" descr="TSD_logo2010">
            <a:extLst>
              <a:ext uri="{FF2B5EF4-FFF2-40B4-BE49-F238E27FC236}">
                <a16:creationId xmlns:a16="http://schemas.microsoft.com/office/drawing/2014/main" id="{7CAD20B9-F15E-6A73-1DAB-02D8AA465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To understand and analyse </a:t>
            </a:r>
            <a:r>
              <a:rPr lang="en-GB" sz="2400"/>
              <a:t>the various </a:t>
            </a:r>
            <a:r>
              <a:rPr lang="en-GB" sz="2400" dirty="0"/>
              <a:t>marketing orientations.</a:t>
            </a:r>
          </a:p>
          <a:p>
            <a:pPr marL="0" indent="0">
              <a:buNone/>
            </a:pPr>
            <a:endParaRPr lang="en-GB" sz="2400" dirty="0"/>
          </a:p>
          <a:p>
            <a:r>
              <a:rPr lang="en-GB" sz="2400" dirty="0"/>
              <a:t>To determine the Ansoff Matrix and be able to apply the four growth strategies to a company.</a:t>
            </a:r>
          </a:p>
          <a:p>
            <a:pPr marL="0" indent="0">
              <a:buNone/>
            </a:pPr>
            <a:endParaRPr lang="en-GB" sz="2400" dirty="0"/>
          </a:p>
          <a:p>
            <a:r>
              <a:rPr lang="en-GB" sz="2400" dirty="0"/>
              <a:t>To identify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33457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D0E4A-F496-65B8-B58D-49C5FA4D6CF8}"/>
              </a:ext>
            </a:extLst>
          </p:cNvPr>
          <p:cNvSpPr>
            <a:spLocks noGrp="1"/>
          </p:cNvSpPr>
          <p:nvPr>
            <p:ph type="title"/>
          </p:nvPr>
        </p:nvSpPr>
        <p:spPr/>
        <p:txBody>
          <a:bodyPr/>
          <a:lstStyle/>
          <a:p>
            <a:r>
              <a:rPr lang="en-GB" sz="2800" b="1" dirty="0"/>
              <a:t>Five Marketing Concepts</a:t>
            </a:r>
          </a:p>
        </p:txBody>
      </p:sp>
      <p:sp>
        <p:nvSpPr>
          <p:cNvPr id="4" name="Date Placeholder 3">
            <a:extLst>
              <a:ext uri="{FF2B5EF4-FFF2-40B4-BE49-F238E27FC236}">
                <a16:creationId xmlns:a16="http://schemas.microsoft.com/office/drawing/2014/main" id="{C643A914-D143-B95B-BDE6-3BA530204F1F}"/>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569581BE-113B-3BDB-C54C-17A9D59E8BDC}"/>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1026" name="Picture 2" descr="five marketing concepts explained with examples">
            <a:extLst>
              <a:ext uri="{FF2B5EF4-FFF2-40B4-BE49-F238E27FC236}">
                <a16:creationId xmlns:a16="http://schemas.microsoft.com/office/drawing/2014/main" id="{CEF9F688-EAC7-B013-4DD2-581D06F99D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196752"/>
            <a:ext cx="6867470" cy="4190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070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a:xfrm>
            <a:off x="457200" y="274638"/>
            <a:ext cx="8229600" cy="1143000"/>
          </a:xfrm>
        </p:spPr>
        <p:txBody>
          <a:bodyPr wrap="square" anchor="ctr">
            <a:normAutofit/>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The production concept holds that consumers will prefer products that are widely available and inexpensive.</a:t>
            </a:r>
          </a:p>
          <a:p>
            <a:endParaRPr lang="en-GB" dirty="0"/>
          </a:p>
        </p:txBody>
      </p:sp>
      <p:pic>
        <p:nvPicPr>
          <p:cNvPr id="4098" name="Picture 2" descr="Production Concept">
            <a:extLst>
              <a:ext uri="{FF2B5EF4-FFF2-40B4-BE49-F238E27FC236}">
                <a16:creationId xmlns:a16="http://schemas.microsoft.com/office/drawing/2014/main" id="{4F280EDD-FF26-576D-7B06-443E982D11E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250656" cy="2373283"/>
          </a:xfrm>
          <a:prstGeom prst="rect">
            <a:avLst/>
          </a:prstGeom>
          <a:solidFill>
            <a:srgbClr val="FFFFFF"/>
          </a:solidFill>
        </p:spPr>
      </p:pic>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21/01/2025</a:t>
            </a:fld>
            <a:endParaRPr lang="en-GB" altLang="en-US" sz="900"/>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868688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a:xfrm>
            <a:off x="457200" y="274638"/>
            <a:ext cx="8229600" cy="1143000"/>
          </a:xfrm>
        </p:spPr>
        <p:txBody>
          <a:bodyPr wrap="square" anchor="ctr">
            <a:normAutofit/>
          </a:bodyPr>
          <a:lstStyle/>
          <a:p>
            <a:r>
              <a:rPr lang="en-GB" b="1" dirty="0"/>
              <a:t>The Product Concept</a:t>
            </a:r>
            <a:endParaRPr lang="en-GB" dirty="0"/>
          </a:p>
        </p:txBody>
      </p:sp>
      <p:pic>
        <p:nvPicPr>
          <p:cNvPr id="2050" name="Picture 2" descr="Product Concept">
            <a:extLst>
              <a:ext uri="{FF2B5EF4-FFF2-40B4-BE49-F238E27FC236}">
                <a16:creationId xmlns:a16="http://schemas.microsoft.com/office/drawing/2014/main" id="{9EB2392B-7DE7-9E45-BB48-6387BAF0109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85501" y="2564904"/>
            <a:ext cx="4110299" cy="2024322"/>
          </a:xfrm>
          <a:prstGeom prst="rect">
            <a:avLst/>
          </a:prstGeom>
          <a:solidFill>
            <a:srgbClr val="FFFFFF"/>
          </a:solidFill>
        </p:spPr>
      </p:pic>
      <p:sp>
        <p:nvSpPr>
          <p:cNvPr id="3" name="Content Placeholder 2">
            <a:extLst>
              <a:ext uri="{FF2B5EF4-FFF2-40B4-BE49-F238E27FC236}">
                <a16:creationId xmlns:a16="http://schemas.microsoft.com/office/drawing/2014/main" id="{78492E25-6F73-4380-BA54-ED2D9349DA68}"/>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21/01/2025</a:t>
            </a:fld>
            <a:endParaRPr lang="en-GB" altLang="en-US" sz="900"/>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260961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a:xfrm>
            <a:off x="457200" y="274638"/>
            <a:ext cx="8229600" cy="1143000"/>
          </a:xfrm>
        </p:spPr>
        <p:txBody>
          <a:bodyPr wrap="square" anchor="ctr">
            <a:normAutofit/>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dirty="0"/>
              <a:t>The selling concept holds that consumers and businesses, if left alone, will ordinarily not buy enough of the organisation’s products. The organisation must, therefore, undertake an aggressive selling and promotion effort.</a:t>
            </a:r>
            <a:endParaRPr lang="en-GB"/>
          </a:p>
          <a:p>
            <a:pPr marL="0" indent="0">
              <a:lnSpc>
                <a:spcPct val="90000"/>
              </a:lnSpc>
              <a:buNone/>
            </a:pPr>
            <a:endParaRPr lang="en-GB"/>
          </a:p>
        </p:txBody>
      </p:sp>
      <p:pic>
        <p:nvPicPr>
          <p:cNvPr id="2050" name="Picture 2" descr="Selling Concept">
            <a:extLst>
              <a:ext uri="{FF2B5EF4-FFF2-40B4-BE49-F238E27FC236}">
                <a16:creationId xmlns:a16="http://schemas.microsoft.com/office/drawing/2014/main" id="{A8FEC5ED-48DA-9777-90D6-4725A86AEB2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648200" y="2348880"/>
            <a:ext cx="4347170" cy="2326540"/>
          </a:xfrm>
          <a:prstGeom prst="rect">
            <a:avLst/>
          </a:prstGeom>
          <a:solidFill>
            <a:srgbClr val="FFFFFF"/>
          </a:solidFill>
        </p:spPr>
      </p:pic>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21/01/2025</a:t>
            </a:fld>
            <a:endParaRPr lang="en-GB" altLang="en-US" sz="900"/>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3186845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a:xfrm>
            <a:off x="457200" y="274638"/>
            <a:ext cx="8229600" cy="1143000"/>
          </a:xfrm>
        </p:spPr>
        <p:txBody>
          <a:bodyPr wrap="square" anchor="ctr">
            <a:normAutofit/>
          </a:bodyPr>
          <a:lstStyle/>
          <a:p>
            <a:r>
              <a:rPr lang="en-GB" b="1" dirty="0"/>
              <a:t>The Marketing Concept</a:t>
            </a:r>
          </a:p>
        </p:txBody>
      </p:sp>
      <p:pic>
        <p:nvPicPr>
          <p:cNvPr id="5122" name="Picture 2" descr="Marketing Concept">
            <a:extLst>
              <a:ext uri="{FF2B5EF4-FFF2-40B4-BE49-F238E27FC236}">
                <a16:creationId xmlns:a16="http://schemas.microsoft.com/office/drawing/2014/main" id="{BC35A8E3-F725-6910-A281-9FFFA5B84BB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15831"/>
            <a:ext cx="4038600" cy="2557780"/>
          </a:xfrm>
          <a:prstGeom prst="rect">
            <a:avLst/>
          </a:prstGeom>
          <a:solidFill>
            <a:srgbClr val="FFFFFF"/>
          </a:solidFill>
        </p:spPr>
      </p:pic>
      <p:sp>
        <p:nvSpPr>
          <p:cNvPr id="3" name="Content Placeholder 2">
            <a:extLst>
              <a:ext uri="{FF2B5EF4-FFF2-40B4-BE49-F238E27FC236}">
                <a16:creationId xmlns:a16="http://schemas.microsoft.com/office/drawing/2014/main" id="{C8FB4C35-2A66-48E3-9702-0DFB29C21D15}"/>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400"/>
              <a:t>The marketing concept holds that the key to achieving its organisational goals, consists of the company being more effective than competitors in creating, delivering, and communicating customer value to its chosen target markets.</a:t>
            </a:r>
          </a:p>
          <a:p>
            <a:pPr marL="0" indent="0">
              <a:lnSpc>
                <a:spcPct val="90000"/>
              </a:lnSpc>
              <a:buNone/>
            </a:pPr>
            <a:endParaRPr lang="en-GB" sz="240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21/01/2025</a:t>
            </a:fld>
            <a:endParaRPr lang="en-GB" altLang="en-US" sz="900"/>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891891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993929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a:xfrm>
            <a:off x="457200" y="274638"/>
            <a:ext cx="8229600" cy="1143000"/>
          </a:xfrm>
        </p:spPr>
        <p:txBody>
          <a:bodyPr wrap="square" anchor="ctr">
            <a:normAutofit/>
          </a:bodyPr>
          <a:lstStyle/>
          <a:p>
            <a:r>
              <a:rPr lang="en-GB" sz="4100" b="1"/>
              <a:t>The Societal Marketing Concept</a:t>
            </a:r>
          </a:p>
        </p:txBody>
      </p:sp>
      <p:pic>
        <p:nvPicPr>
          <p:cNvPr id="6146" name="Picture 2" descr="Societal Marketing Concept">
            <a:extLst>
              <a:ext uri="{FF2B5EF4-FFF2-40B4-BE49-F238E27FC236}">
                <a16:creationId xmlns:a16="http://schemas.microsoft.com/office/drawing/2014/main" id="{FC349DDF-07D5-FA67-BEC7-5202A72993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19533" y="1600201"/>
            <a:ext cx="3520419" cy="3781192"/>
          </a:xfrm>
          <a:prstGeom prst="rect">
            <a:avLst/>
          </a:prstGeom>
          <a:solidFill>
            <a:srgbClr val="FFFFFF"/>
          </a:solidFill>
        </p:spPr>
      </p:pic>
      <p:sp>
        <p:nvSpPr>
          <p:cNvPr id="3" name="Content Placeholder 2">
            <a:extLst>
              <a:ext uri="{FF2B5EF4-FFF2-40B4-BE49-F238E27FC236}">
                <a16:creationId xmlns:a16="http://schemas.microsoft.com/office/drawing/2014/main" id="{32D14567-A825-49CD-A6C9-D2BF78B2841E}"/>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GB" sz="2200" dirty="0"/>
              <a:t>The societal marketing concept holds that the organisation’s task is to determine the needs, wants and interests of target markets and to deliver the desired satisfactions more effectively and efficiently than competitors in a way that preserves or enhances the consumer’s and the society’s well-being.</a:t>
            </a:r>
          </a:p>
          <a:p>
            <a:pPr>
              <a:lnSpc>
                <a:spcPct val="90000"/>
              </a:lnSpc>
            </a:pPr>
            <a:endParaRPr lang="en-GB" sz="2200"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21/01/2025</a:t>
            </a:fld>
            <a:endParaRPr lang="en-GB" altLang="en-US" sz="900"/>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6078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800939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39310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783091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567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214288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pPr marL="0" indent="0">
              <a:buNone/>
            </a:pP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629769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21/01/2025</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996864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27122-BCE3-A945-B819-1A4F0CD0E9E5}"/>
              </a:ext>
            </a:extLst>
          </p:cNvPr>
          <p:cNvSpPr>
            <a:spLocks noGrp="1"/>
          </p:cNvSpPr>
          <p:nvPr>
            <p:ph type="title"/>
          </p:nvPr>
        </p:nvSpPr>
        <p:spPr/>
        <p:txBody>
          <a:bodyPr/>
          <a:lstStyle/>
          <a:p>
            <a:r>
              <a:rPr lang="en-US" dirty="0"/>
              <a:t>Definition of International Marketing</a:t>
            </a:r>
          </a:p>
        </p:txBody>
      </p:sp>
      <p:sp>
        <p:nvSpPr>
          <p:cNvPr id="3" name="Content Placeholder 2">
            <a:extLst>
              <a:ext uri="{FF2B5EF4-FFF2-40B4-BE49-F238E27FC236}">
                <a16:creationId xmlns:a16="http://schemas.microsoft.com/office/drawing/2014/main" id="{405F0862-854D-2382-B99E-B047CEB5E04E}"/>
              </a:ext>
            </a:extLst>
          </p:cNvPr>
          <p:cNvSpPr>
            <a:spLocks noGrp="1"/>
          </p:cNvSpPr>
          <p:nvPr>
            <p:ph idx="1"/>
          </p:nvPr>
        </p:nvSpPr>
        <p:spPr>
          <a:xfrm>
            <a:off x="457200" y="1676400"/>
            <a:ext cx="8229600" cy="3917032"/>
          </a:xfrm>
        </p:spPr>
        <p:txBody>
          <a:bodyPr/>
          <a:lstStyle/>
          <a:p>
            <a:r>
              <a:rPr lang="en-US" altLang="en-US" dirty="0"/>
              <a:t>Multinational process of planning and executing the conception, pricing, promotion, and distribution of ideas, goods, and services and to create exchanges that satisfy individual and organizational objectives </a:t>
            </a:r>
          </a:p>
          <a:p>
            <a:endParaRPr lang="en-US" dirty="0"/>
          </a:p>
        </p:txBody>
      </p:sp>
      <p:sp>
        <p:nvSpPr>
          <p:cNvPr id="4" name="Slide Number Placeholder 3">
            <a:extLst>
              <a:ext uri="{FF2B5EF4-FFF2-40B4-BE49-F238E27FC236}">
                <a16:creationId xmlns:a16="http://schemas.microsoft.com/office/drawing/2014/main" id="{607A433D-0C89-D9E1-8150-3D716D71C661}"/>
              </a:ext>
            </a:extLst>
          </p:cNvPr>
          <p:cNvSpPr>
            <a:spLocks noGrp="1"/>
          </p:cNvSpPr>
          <p:nvPr>
            <p:ph type="sldNum" sz="quarter" idx="12"/>
          </p:nvPr>
        </p:nvSpPr>
        <p:spPr/>
        <p:txBody>
          <a:bodyPr/>
          <a:lstStyle/>
          <a:p>
            <a:pPr>
              <a:defRPr/>
            </a:pPr>
            <a:fld id="{74EE6FC1-87BC-0541-8BFC-E272DE56DFED}" type="slidenum">
              <a:rPr lang="en-GB" altLang="en-US" smtClean="0"/>
              <a:pPr>
                <a:defRPr/>
              </a:pPr>
              <a:t>17</a:t>
            </a:fld>
            <a:endParaRPr lang="en-GB" altLang="en-US"/>
          </a:p>
        </p:txBody>
      </p:sp>
    </p:spTree>
    <p:extLst>
      <p:ext uri="{BB962C8B-B14F-4D97-AF65-F5344CB8AC3E}">
        <p14:creationId xmlns:p14="http://schemas.microsoft.com/office/powerpoint/2010/main" val="243626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5C1E-DD71-0FE2-8D7F-95846361BED7}"/>
              </a:ext>
            </a:extLst>
          </p:cNvPr>
          <p:cNvSpPr>
            <a:spLocks noGrp="1"/>
          </p:cNvSpPr>
          <p:nvPr>
            <p:ph type="title"/>
          </p:nvPr>
        </p:nvSpPr>
        <p:spPr/>
        <p:txBody>
          <a:bodyPr/>
          <a:lstStyle/>
          <a:p>
            <a:r>
              <a:rPr lang="en-US" dirty="0"/>
              <a:t>Dimensions of Marketing</a:t>
            </a:r>
          </a:p>
        </p:txBody>
      </p:sp>
      <p:sp>
        <p:nvSpPr>
          <p:cNvPr id="3" name="Content Placeholder 2">
            <a:extLst>
              <a:ext uri="{FF2B5EF4-FFF2-40B4-BE49-F238E27FC236}">
                <a16:creationId xmlns:a16="http://schemas.microsoft.com/office/drawing/2014/main" id="{6791BC65-B8D7-E894-4F83-9AC01F21C196}"/>
              </a:ext>
            </a:extLst>
          </p:cNvPr>
          <p:cNvSpPr>
            <a:spLocks noGrp="1"/>
          </p:cNvSpPr>
          <p:nvPr>
            <p:ph idx="1"/>
          </p:nvPr>
        </p:nvSpPr>
        <p:spPr>
          <a:xfrm>
            <a:off x="228600" y="1600200"/>
            <a:ext cx="8763000" cy="4114799"/>
          </a:xfrm>
        </p:spPr>
        <p:txBody>
          <a:bodyPr/>
          <a:lstStyle/>
          <a:p>
            <a:pPr>
              <a:lnSpc>
                <a:spcPct val="90000"/>
              </a:lnSpc>
            </a:pPr>
            <a:r>
              <a:rPr lang="en-US" altLang="en-US" sz="2800" dirty="0"/>
              <a:t>Consumer Marketing vs. Business-to-Business Marketing</a:t>
            </a:r>
          </a:p>
          <a:p>
            <a:pPr>
              <a:lnSpc>
                <a:spcPct val="90000"/>
              </a:lnSpc>
            </a:pPr>
            <a:r>
              <a:rPr lang="en-US" altLang="en-US" sz="2800" dirty="0"/>
              <a:t>Domestic Marketing vs. Foreign Marketing</a:t>
            </a:r>
          </a:p>
          <a:p>
            <a:pPr>
              <a:lnSpc>
                <a:spcPct val="90000"/>
              </a:lnSpc>
            </a:pPr>
            <a:r>
              <a:rPr lang="en-US" altLang="en-US" sz="2800" dirty="0"/>
              <a:t>Comparative Marketing</a:t>
            </a:r>
          </a:p>
          <a:p>
            <a:pPr>
              <a:lnSpc>
                <a:spcPct val="90000"/>
              </a:lnSpc>
            </a:pPr>
            <a:r>
              <a:rPr lang="en-US" altLang="en-US" sz="2800" dirty="0"/>
              <a:t>International Marketing vs. Global/Multinational Marketing</a:t>
            </a:r>
          </a:p>
          <a:p>
            <a:pPr>
              <a:lnSpc>
                <a:spcPct val="90000"/>
              </a:lnSpc>
            </a:pPr>
            <a:r>
              <a:rPr lang="en-US" altLang="en-US" sz="2800" dirty="0"/>
              <a:t>Domestic Marketing vs. International Marketing</a:t>
            </a:r>
          </a:p>
          <a:p>
            <a:pPr>
              <a:lnSpc>
                <a:spcPct val="90000"/>
              </a:lnSpc>
              <a:buFont typeface="Wingdings" pitchFamily="2" charset="2"/>
              <a:buNone/>
            </a:pPr>
            <a:r>
              <a:rPr lang="en-US" altLang="en-US" sz="2800" dirty="0"/>
              <a:t>-	similar in nature but not in scope (scale)?</a:t>
            </a:r>
          </a:p>
          <a:p>
            <a:pPr>
              <a:lnSpc>
                <a:spcPct val="90000"/>
              </a:lnSpc>
              <a:buFont typeface="Wingdings" pitchFamily="2" charset="2"/>
              <a:buNone/>
            </a:pPr>
            <a:r>
              <a:rPr lang="en-US" altLang="en-US" sz="2800" dirty="0"/>
              <a:t>-	different in degree but not in kind?</a:t>
            </a:r>
          </a:p>
          <a:p>
            <a:endParaRPr lang="en-US" dirty="0"/>
          </a:p>
        </p:txBody>
      </p:sp>
      <p:sp>
        <p:nvSpPr>
          <p:cNvPr id="4" name="Slide Number Placeholder 3">
            <a:extLst>
              <a:ext uri="{FF2B5EF4-FFF2-40B4-BE49-F238E27FC236}">
                <a16:creationId xmlns:a16="http://schemas.microsoft.com/office/drawing/2014/main" id="{0D7DAF8E-713D-899C-8DF1-91C84DDD4121}"/>
              </a:ext>
            </a:extLst>
          </p:cNvPr>
          <p:cNvSpPr>
            <a:spLocks noGrp="1"/>
          </p:cNvSpPr>
          <p:nvPr>
            <p:ph type="sldNum" sz="quarter" idx="12"/>
          </p:nvPr>
        </p:nvSpPr>
        <p:spPr/>
        <p:txBody>
          <a:bodyPr/>
          <a:lstStyle/>
          <a:p>
            <a:pPr>
              <a:defRPr/>
            </a:pPr>
            <a:fld id="{74EE6FC1-87BC-0541-8BFC-E272DE56DFED}" type="slidenum">
              <a:rPr lang="en-GB" altLang="en-US" smtClean="0"/>
              <a:pPr>
                <a:defRPr/>
              </a:pPr>
              <a:t>18</a:t>
            </a:fld>
            <a:endParaRPr lang="en-GB" altLang="en-US"/>
          </a:p>
        </p:txBody>
      </p:sp>
    </p:spTree>
    <p:extLst>
      <p:ext uri="{BB962C8B-B14F-4D97-AF65-F5344CB8AC3E}">
        <p14:creationId xmlns:p14="http://schemas.microsoft.com/office/powerpoint/2010/main" val="540116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1CFC7-0802-234D-6E3E-BD7AACACD58A}"/>
              </a:ext>
            </a:extLst>
          </p:cNvPr>
          <p:cNvSpPr>
            <a:spLocks noGrp="1"/>
          </p:cNvSpPr>
          <p:nvPr>
            <p:ph type="title"/>
          </p:nvPr>
        </p:nvSpPr>
        <p:spPr/>
        <p:txBody>
          <a:bodyPr/>
          <a:lstStyle/>
          <a:p>
            <a:r>
              <a:rPr lang="en-US" dirty="0"/>
              <a:t>Multinational Corporations MNCs</a:t>
            </a:r>
          </a:p>
        </p:txBody>
      </p:sp>
      <p:sp>
        <p:nvSpPr>
          <p:cNvPr id="3" name="Content Placeholder 2">
            <a:extLst>
              <a:ext uri="{FF2B5EF4-FFF2-40B4-BE49-F238E27FC236}">
                <a16:creationId xmlns:a16="http://schemas.microsoft.com/office/drawing/2014/main" id="{4502E13B-9396-2137-AD6E-0C4276BF188E}"/>
              </a:ext>
            </a:extLst>
          </p:cNvPr>
          <p:cNvSpPr>
            <a:spLocks noGrp="1"/>
          </p:cNvSpPr>
          <p:nvPr>
            <p:ph idx="1"/>
          </p:nvPr>
        </p:nvSpPr>
        <p:spPr>
          <a:xfrm>
            <a:off x="457200" y="1451797"/>
            <a:ext cx="8229600" cy="3917032"/>
          </a:xfrm>
        </p:spPr>
        <p:txBody>
          <a:bodyPr/>
          <a:lstStyle/>
          <a:p>
            <a:r>
              <a:rPr lang="fr-FR" altLang="en-US" dirty="0"/>
              <a:t>Cons </a:t>
            </a:r>
            <a:endParaRPr lang="en-US" altLang="en-US" dirty="0"/>
          </a:p>
          <a:p>
            <a:pPr>
              <a:buFont typeface="Wingdings" pitchFamily="2" charset="2"/>
              <a:buNone/>
            </a:pPr>
            <a:r>
              <a:rPr lang="en-US" altLang="en-US" dirty="0"/>
              <a:t>- Exploitation</a:t>
            </a:r>
          </a:p>
          <a:p>
            <a:pPr>
              <a:buFont typeface="Wingdings" pitchFamily="2" charset="2"/>
              <a:buNone/>
            </a:pPr>
            <a:r>
              <a:rPr lang="en-US" altLang="en-US" dirty="0"/>
              <a:t>- Erosion of a Nation's Sovereignty</a:t>
            </a:r>
          </a:p>
          <a:p>
            <a:r>
              <a:rPr lang="en-US" altLang="en-US" dirty="0"/>
              <a:t>Pros</a:t>
            </a:r>
          </a:p>
          <a:p>
            <a:pPr>
              <a:buFont typeface="Wingdings" pitchFamily="2" charset="2"/>
              <a:buNone/>
            </a:pPr>
            <a:r>
              <a:rPr lang="en-US" altLang="en-US" dirty="0"/>
              <a:t>-	Power and Prestige</a:t>
            </a:r>
          </a:p>
          <a:p>
            <a:pPr>
              <a:buFont typeface="Wingdings" pitchFamily="2" charset="2"/>
              <a:buNone/>
            </a:pPr>
            <a:r>
              <a:rPr lang="en-US" altLang="en-US" dirty="0"/>
              <a:t>-	Social Responsibility</a:t>
            </a:r>
          </a:p>
          <a:p>
            <a:pPr>
              <a:buFont typeface="Wingdings" pitchFamily="2" charset="2"/>
              <a:buNone/>
            </a:pPr>
            <a:r>
              <a:rPr lang="en-US" altLang="en-US" dirty="0"/>
              <a:t>-	Market Performance </a:t>
            </a:r>
          </a:p>
          <a:p>
            <a:endParaRPr lang="en-US" dirty="0"/>
          </a:p>
        </p:txBody>
      </p:sp>
      <p:sp>
        <p:nvSpPr>
          <p:cNvPr id="4" name="Slide Number Placeholder 3">
            <a:extLst>
              <a:ext uri="{FF2B5EF4-FFF2-40B4-BE49-F238E27FC236}">
                <a16:creationId xmlns:a16="http://schemas.microsoft.com/office/drawing/2014/main" id="{A4D884E3-4B09-0B71-97BB-F1C855573292}"/>
              </a:ext>
            </a:extLst>
          </p:cNvPr>
          <p:cNvSpPr>
            <a:spLocks noGrp="1"/>
          </p:cNvSpPr>
          <p:nvPr>
            <p:ph type="sldNum" sz="quarter" idx="12"/>
          </p:nvPr>
        </p:nvSpPr>
        <p:spPr/>
        <p:txBody>
          <a:bodyPr/>
          <a:lstStyle/>
          <a:p>
            <a:pPr>
              <a:defRPr/>
            </a:pPr>
            <a:fld id="{74EE6FC1-87BC-0541-8BFC-E272DE56DFED}" type="slidenum">
              <a:rPr lang="en-GB" altLang="en-US" smtClean="0"/>
              <a:pPr>
                <a:defRPr/>
              </a:pPr>
              <a:t>19</a:t>
            </a:fld>
            <a:endParaRPr lang="en-GB" altLang="en-US"/>
          </a:p>
        </p:txBody>
      </p:sp>
    </p:spTree>
    <p:extLst>
      <p:ext uri="{BB962C8B-B14F-4D97-AF65-F5344CB8AC3E}">
        <p14:creationId xmlns:p14="http://schemas.microsoft.com/office/powerpoint/2010/main" val="26603436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2DE3B-DA92-3F57-417E-760F10B03FBD}"/>
              </a:ext>
            </a:extLst>
          </p:cNvPr>
          <p:cNvSpPr>
            <a:spLocks noGrp="1"/>
          </p:cNvSpPr>
          <p:nvPr>
            <p:ph type="title"/>
          </p:nvPr>
        </p:nvSpPr>
        <p:spPr/>
        <p:txBody>
          <a:bodyPr/>
          <a:lstStyle/>
          <a:p>
            <a:r>
              <a:rPr lang="en-US" dirty="0"/>
              <a:t>Transnationality Index (TNI)</a:t>
            </a:r>
          </a:p>
        </p:txBody>
      </p:sp>
      <p:sp>
        <p:nvSpPr>
          <p:cNvPr id="3" name="Content Placeholder 2">
            <a:extLst>
              <a:ext uri="{FF2B5EF4-FFF2-40B4-BE49-F238E27FC236}">
                <a16:creationId xmlns:a16="http://schemas.microsoft.com/office/drawing/2014/main" id="{D1255CAC-99BE-5A59-BAAE-A5EC996227D3}"/>
              </a:ext>
            </a:extLst>
          </p:cNvPr>
          <p:cNvSpPr>
            <a:spLocks noGrp="1"/>
          </p:cNvSpPr>
          <p:nvPr>
            <p:ph idx="1"/>
          </p:nvPr>
        </p:nvSpPr>
        <p:spPr/>
        <p:txBody>
          <a:bodyPr/>
          <a:lstStyle/>
          <a:p>
            <a:r>
              <a:rPr lang="en-US" altLang="en-US" dirty="0"/>
              <a:t>Foreign Assets/Total Assets</a:t>
            </a:r>
          </a:p>
          <a:p>
            <a:r>
              <a:rPr lang="en-US" altLang="en-US" dirty="0"/>
              <a:t>Foreign Sales/Total Sales</a:t>
            </a:r>
          </a:p>
          <a:p>
            <a:r>
              <a:rPr lang="en-US" altLang="en-US" dirty="0"/>
              <a:t>Foreign Employment/Total Employment</a:t>
            </a:r>
          </a:p>
          <a:p>
            <a:endParaRPr lang="en-US" dirty="0"/>
          </a:p>
        </p:txBody>
      </p:sp>
      <p:sp>
        <p:nvSpPr>
          <p:cNvPr id="4" name="Slide Number Placeholder 3">
            <a:extLst>
              <a:ext uri="{FF2B5EF4-FFF2-40B4-BE49-F238E27FC236}">
                <a16:creationId xmlns:a16="http://schemas.microsoft.com/office/drawing/2014/main" id="{33A17995-BD07-C2A9-6F22-F4E50669A998}"/>
              </a:ext>
            </a:extLst>
          </p:cNvPr>
          <p:cNvSpPr>
            <a:spLocks noGrp="1"/>
          </p:cNvSpPr>
          <p:nvPr>
            <p:ph type="sldNum" sz="quarter" idx="12"/>
          </p:nvPr>
        </p:nvSpPr>
        <p:spPr/>
        <p:txBody>
          <a:bodyPr/>
          <a:lstStyle/>
          <a:p>
            <a:pPr>
              <a:defRPr/>
            </a:pPr>
            <a:fld id="{74EE6FC1-87BC-0541-8BFC-E272DE56DFED}" type="slidenum">
              <a:rPr lang="en-GB" altLang="en-US" smtClean="0"/>
              <a:pPr>
                <a:defRPr/>
              </a:pPr>
              <a:t>20</a:t>
            </a:fld>
            <a:endParaRPr lang="en-GB" altLang="en-US"/>
          </a:p>
        </p:txBody>
      </p:sp>
    </p:spTree>
    <p:extLst>
      <p:ext uri="{BB962C8B-B14F-4D97-AF65-F5344CB8AC3E}">
        <p14:creationId xmlns:p14="http://schemas.microsoft.com/office/powerpoint/2010/main" val="1677128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B637B-1C65-1F37-3F34-3BD8DA9EF660}"/>
              </a:ext>
            </a:extLst>
          </p:cNvPr>
          <p:cNvSpPr>
            <a:spLocks noGrp="1"/>
          </p:cNvSpPr>
          <p:nvPr>
            <p:ph type="title"/>
          </p:nvPr>
        </p:nvSpPr>
        <p:spPr/>
        <p:txBody>
          <a:bodyPr/>
          <a:lstStyle/>
          <a:p>
            <a:r>
              <a:rPr lang="en-US" dirty="0"/>
              <a:t>Characteristics of MMNCs</a:t>
            </a:r>
          </a:p>
        </p:txBody>
      </p:sp>
      <p:sp>
        <p:nvSpPr>
          <p:cNvPr id="3" name="Content Placeholder 2">
            <a:extLst>
              <a:ext uri="{FF2B5EF4-FFF2-40B4-BE49-F238E27FC236}">
                <a16:creationId xmlns:a16="http://schemas.microsoft.com/office/drawing/2014/main" id="{82314161-CE27-1D93-EA7A-AB1073309193}"/>
              </a:ext>
            </a:extLst>
          </p:cNvPr>
          <p:cNvSpPr>
            <a:spLocks noGrp="1"/>
          </p:cNvSpPr>
          <p:nvPr>
            <p:ph idx="1"/>
          </p:nvPr>
        </p:nvSpPr>
        <p:spPr/>
        <p:txBody>
          <a:bodyPr/>
          <a:lstStyle/>
          <a:p>
            <a:r>
              <a:rPr lang="en-US" altLang="en-US" b="1" dirty="0"/>
              <a:t>Definition by Size</a:t>
            </a:r>
            <a:endParaRPr lang="en-US" altLang="en-US" dirty="0"/>
          </a:p>
          <a:p>
            <a:pPr>
              <a:buFont typeface="Wingdings" pitchFamily="2" charset="2"/>
              <a:buNone/>
            </a:pPr>
            <a:r>
              <a:rPr lang="en-US" altLang="en-US" dirty="0"/>
              <a:t>- market value</a:t>
            </a:r>
          </a:p>
          <a:p>
            <a:pPr>
              <a:buFont typeface="Wingdings" pitchFamily="2" charset="2"/>
              <a:buNone/>
            </a:pPr>
            <a:r>
              <a:rPr lang="en-US" altLang="en-US" dirty="0"/>
              <a:t>- sales</a:t>
            </a:r>
          </a:p>
          <a:p>
            <a:pPr>
              <a:buFont typeface="Wingdings" pitchFamily="2" charset="2"/>
              <a:buNone/>
            </a:pPr>
            <a:r>
              <a:rPr lang="en-US" altLang="en-US" dirty="0"/>
              <a:t>- profits</a:t>
            </a:r>
          </a:p>
          <a:p>
            <a:pPr>
              <a:buFont typeface="Wingdings" pitchFamily="2" charset="2"/>
              <a:buNone/>
            </a:pPr>
            <a:r>
              <a:rPr lang="en-US" altLang="en-US" dirty="0"/>
              <a:t>- assets</a:t>
            </a:r>
          </a:p>
          <a:p>
            <a:pPr>
              <a:buFont typeface="Wingdings" pitchFamily="2" charset="2"/>
              <a:buNone/>
            </a:pPr>
            <a:r>
              <a:rPr lang="en-US" altLang="en-US" dirty="0"/>
              <a:t>- number of employees </a:t>
            </a:r>
          </a:p>
          <a:p>
            <a:endParaRPr lang="en-US" dirty="0"/>
          </a:p>
        </p:txBody>
      </p:sp>
      <p:sp>
        <p:nvSpPr>
          <p:cNvPr id="4" name="Slide Number Placeholder 3">
            <a:extLst>
              <a:ext uri="{FF2B5EF4-FFF2-40B4-BE49-F238E27FC236}">
                <a16:creationId xmlns:a16="http://schemas.microsoft.com/office/drawing/2014/main" id="{17251988-3F6D-B8E5-790F-1E4728BD9782}"/>
              </a:ext>
            </a:extLst>
          </p:cNvPr>
          <p:cNvSpPr>
            <a:spLocks noGrp="1"/>
          </p:cNvSpPr>
          <p:nvPr>
            <p:ph type="sldNum" sz="quarter" idx="12"/>
          </p:nvPr>
        </p:nvSpPr>
        <p:spPr/>
        <p:txBody>
          <a:bodyPr/>
          <a:lstStyle/>
          <a:p>
            <a:pPr>
              <a:defRPr/>
            </a:pPr>
            <a:fld id="{74EE6FC1-87BC-0541-8BFC-E272DE56DFED}" type="slidenum">
              <a:rPr lang="en-GB" altLang="en-US" smtClean="0"/>
              <a:pPr>
                <a:defRPr/>
              </a:pPr>
              <a:t>21</a:t>
            </a:fld>
            <a:endParaRPr lang="en-GB" altLang="en-US"/>
          </a:p>
        </p:txBody>
      </p:sp>
    </p:spTree>
    <p:extLst>
      <p:ext uri="{BB962C8B-B14F-4D97-AF65-F5344CB8AC3E}">
        <p14:creationId xmlns:p14="http://schemas.microsoft.com/office/powerpoint/2010/main" val="363163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2F012-C285-EFBA-B024-26649EFABAAE}"/>
              </a:ext>
            </a:extLst>
          </p:cNvPr>
          <p:cNvSpPr>
            <a:spLocks noGrp="1"/>
          </p:cNvSpPr>
          <p:nvPr>
            <p:ph type="title"/>
          </p:nvPr>
        </p:nvSpPr>
        <p:spPr/>
        <p:txBody>
          <a:bodyPr/>
          <a:lstStyle/>
          <a:p>
            <a:r>
              <a:rPr lang="en-US" dirty="0"/>
              <a:t>Characteristics of MNCs</a:t>
            </a:r>
          </a:p>
        </p:txBody>
      </p:sp>
      <p:sp>
        <p:nvSpPr>
          <p:cNvPr id="3" name="Content Placeholder 2">
            <a:extLst>
              <a:ext uri="{FF2B5EF4-FFF2-40B4-BE49-F238E27FC236}">
                <a16:creationId xmlns:a16="http://schemas.microsoft.com/office/drawing/2014/main" id="{C6D1DDED-423D-297E-74D6-A53002AC23D1}"/>
              </a:ext>
            </a:extLst>
          </p:cNvPr>
          <p:cNvSpPr>
            <a:spLocks noGrp="1"/>
          </p:cNvSpPr>
          <p:nvPr>
            <p:ph idx="1"/>
          </p:nvPr>
        </p:nvSpPr>
        <p:spPr/>
        <p:txBody>
          <a:bodyPr/>
          <a:lstStyle/>
          <a:p>
            <a:r>
              <a:rPr lang="en-US" altLang="en-US" b="1" dirty="0"/>
              <a:t>Definition by Structure</a:t>
            </a:r>
            <a:endParaRPr lang="en-US" altLang="en-US" dirty="0"/>
          </a:p>
          <a:p>
            <a:pPr>
              <a:buFont typeface="Wingdings" pitchFamily="2" charset="2"/>
              <a:buNone/>
            </a:pPr>
            <a:r>
              <a:rPr lang="en-US" altLang="en-US" dirty="0"/>
              <a:t>- number of countries in which the firm does business </a:t>
            </a:r>
          </a:p>
          <a:p>
            <a:pPr>
              <a:buFont typeface="Wingdings" pitchFamily="2" charset="2"/>
              <a:buNone/>
            </a:pPr>
            <a:r>
              <a:rPr lang="en-US" altLang="en-US" dirty="0"/>
              <a:t>- citizenship of corporate owners and top managers</a:t>
            </a:r>
          </a:p>
          <a:p>
            <a:endParaRPr lang="en-US" dirty="0"/>
          </a:p>
        </p:txBody>
      </p:sp>
      <p:sp>
        <p:nvSpPr>
          <p:cNvPr id="4" name="Slide Number Placeholder 3">
            <a:extLst>
              <a:ext uri="{FF2B5EF4-FFF2-40B4-BE49-F238E27FC236}">
                <a16:creationId xmlns:a16="http://schemas.microsoft.com/office/drawing/2014/main" id="{51BEE725-914F-24B5-11B4-C865FC9126D4}"/>
              </a:ext>
            </a:extLst>
          </p:cNvPr>
          <p:cNvSpPr>
            <a:spLocks noGrp="1"/>
          </p:cNvSpPr>
          <p:nvPr>
            <p:ph type="sldNum" sz="quarter" idx="12"/>
          </p:nvPr>
        </p:nvSpPr>
        <p:spPr/>
        <p:txBody>
          <a:bodyPr/>
          <a:lstStyle/>
          <a:p>
            <a:pPr>
              <a:defRPr/>
            </a:pPr>
            <a:fld id="{74EE6FC1-87BC-0541-8BFC-E272DE56DFED}" type="slidenum">
              <a:rPr lang="en-GB" altLang="en-US" smtClean="0"/>
              <a:pPr>
                <a:defRPr/>
              </a:pPr>
              <a:t>22</a:t>
            </a:fld>
            <a:endParaRPr lang="en-GB" altLang="en-US"/>
          </a:p>
        </p:txBody>
      </p:sp>
    </p:spTree>
    <p:extLst>
      <p:ext uri="{BB962C8B-B14F-4D97-AF65-F5344CB8AC3E}">
        <p14:creationId xmlns:p14="http://schemas.microsoft.com/office/powerpoint/2010/main" val="4268311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9F4C8-DE71-4307-2C64-AB844FBCB3D4}"/>
              </a:ext>
            </a:extLst>
          </p:cNvPr>
          <p:cNvSpPr>
            <a:spLocks noGrp="1"/>
          </p:cNvSpPr>
          <p:nvPr>
            <p:ph type="title"/>
          </p:nvPr>
        </p:nvSpPr>
        <p:spPr/>
        <p:txBody>
          <a:bodyPr/>
          <a:lstStyle/>
          <a:p>
            <a:r>
              <a:rPr lang="en-US" dirty="0"/>
              <a:t>Characteristics of MNCs</a:t>
            </a:r>
          </a:p>
        </p:txBody>
      </p:sp>
      <p:sp>
        <p:nvSpPr>
          <p:cNvPr id="3" name="Content Placeholder 2">
            <a:extLst>
              <a:ext uri="{FF2B5EF4-FFF2-40B4-BE49-F238E27FC236}">
                <a16:creationId xmlns:a16="http://schemas.microsoft.com/office/drawing/2014/main" id="{01E791E0-184E-076A-4753-5689F101C418}"/>
              </a:ext>
            </a:extLst>
          </p:cNvPr>
          <p:cNvSpPr>
            <a:spLocks noGrp="1"/>
          </p:cNvSpPr>
          <p:nvPr>
            <p:ph idx="1"/>
          </p:nvPr>
        </p:nvSpPr>
        <p:spPr/>
        <p:txBody>
          <a:bodyPr/>
          <a:lstStyle/>
          <a:p>
            <a:r>
              <a:rPr lang="en-US" altLang="en-US" b="1" dirty="0"/>
              <a:t>Definition by Performance</a:t>
            </a:r>
            <a:endParaRPr lang="en-US" altLang="en-US" dirty="0"/>
          </a:p>
          <a:p>
            <a:pPr>
              <a:buFont typeface="Wingdings" pitchFamily="2" charset="2"/>
              <a:buNone/>
            </a:pPr>
            <a:r>
              <a:rPr lang="en-US" altLang="en-US" dirty="0"/>
              <a:t>- commitment of corporate resources to foreign operations</a:t>
            </a:r>
          </a:p>
          <a:p>
            <a:pPr>
              <a:buFont typeface="Wingdings" pitchFamily="2" charset="2"/>
              <a:buNone/>
            </a:pPr>
            <a:r>
              <a:rPr lang="en-US" altLang="en-US" dirty="0"/>
              <a:t>- amount of rewards from that commitment </a:t>
            </a:r>
          </a:p>
          <a:p>
            <a:endParaRPr lang="en-US" dirty="0"/>
          </a:p>
        </p:txBody>
      </p:sp>
      <p:sp>
        <p:nvSpPr>
          <p:cNvPr id="4" name="Slide Number Placeholder 3">
            <a:extLst>
              <a:ext uri="{FF2B5EF4-FFF2-40B4-BE49-F238E27FC236}">
                <a16:creationId xmlns:a16="http://schemas.microsoft.com/office/drawing/2014/main" id="{C1D50611-BE25-1C3E-6192-6F65654191B9}"/>
              </a:ext>
            </a:extLst>
          </p:cNvPr>
          <p:cNvSpPr>
            <a:spLocks noGrp="1"/>
          </p:cNvSpPr>
          <p:nvPr>
            <p:ph type="sldNum" sz="quarter" idx="12"/>
          </p:nvPr>
        </p:nvSpPr>
        <p:spPr/>
        <p:txBody>
          <a:bodyPr/>
          <a:lstStyle/>
          <a:p>
            <a:pPr>
              <a:defRPr/>
            </a:pPr>
            <a:fld id="{74EE6FC1-87BC-0541-8BFC-E272DE56DFED}" type="slidenum">
              <a:rPr lang="en-GB" altLang="en-US" smtClean="0"/>
              <a:pPr>
                <a:defRPr/>
              </a:pPr>
              <a:t>23</a:t>
            </a:fld>
            <a:endParaRPr lang="en-GB" altLang="en-US"/>
          </a:p>
        </p:txBody>
      </p:sp>
    </p:spTree>
    <p:extLst>
      <p:ext uri="{BB962C8B-B14F-4D97-AF65-F5344CB8AC3E}">
        <p14:creationId xmlns:p14="http://schemas.microsoft.com/office/powerpoint/2010/main" val="59730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5921D-8E55-9ABF-C39F-B3857B18260B}"/>
              </a:ext>
            </a:extLst>
          </p:cNvPr>
          <p:cNvSpPr>
            <a:spLocks noGrp="1"/>
          </p:cNvSpPr>
          <p:nvPr>
            <p:ph type="title"/>
          </p:nvPr>
        </p:nvSpPr>
        <p:spPr/>
        <p:txBody>
          <a:bodyPr/>
          <a:lstStyle/>
          <a:p>
            <a:r>
              <a:rPr lang="en-US" dirty="0"/>
              <a:t>Characteristics of MNCs</a:t>
            </a:r>
          </a:p>
        </p:txBody>
      </p:sp>
      <p:sp>
        <p:nvSpPr>
          <p:cNvPr id="3" name="Content Placeholder 2">
            <a:extLst>
              <a:ext uri="{FF2B5EF4-FFF2-40B4-BE49-F238E27FC236}">
                <a16:creationId xmlns:a16="http://schemas.microsoft.com/office/drawing/2014/main" id="{13E9BE0A-F928-4F2E-A723-B89411AAFA70}"/>
              </a:ext>
            </a:extLst>
          </p:cNvPr>
          <p:cNvSpPr>
            <a:spLocks noGrp="1"/>
          </p:cNvSpPr>
          <p:nvPr>
            <p:ph idx="1"/>
          </p:nvPr>
        </p:nvSpPr>
        <p:spPr/>
        <p:txBody>
          <a:bodyPr/>
          <a:lstStyle/>
          <a:p>
            <a:r>
              <a:rPr lang="en-US" altLang="en-US" b="1" dirty="0"/>
              <a:t>Definition by Behavior</a:t>
            </a:r>
          </a:p>
          <a:p>
            <a:pPr>
              <a:buFont typeface="Wingdings" pitchFamily="2" charset="2"/>
              <a:buNone/>
            </a:pPr>
            <a:r>
              <a:rPr lang="en-US" altLang="en-US" b="1" dirty="0"/>
              <a:t>- 	</a:t>
            </a:r>
            <a:r>
              <a:rPr lang="en-US" altLang="en-US" dirty="0"/>
              <a:t>ethnocentricity</a:t>
            </a:r>
          </a:p>
          <a:p>
            <a:pPr>
              <a:buFont typeface="Wingdings" pitchFamily="2" charset="2"/>
              <a:buNone/>
            </a:pPr>
            <a:r>
              <a:rPr lang="en-US" altLang="en-US" dirty="0"/>
              <a:t>-	polycentricity</a:t>
            </a:r>
          </a:p>
          <a:p>
            <a:pPr>
              <a:buFont typeface="Wingdings" pitchFamily="2" charset="2"/>
              <a:buNone/>
            </a:pPr>
            <a:r>
              <a:rPr lang="en-US" altLang="en-US" dirty="0"/>
              <a:t>-	</a:t>
            </a:r>
            <a:r>
              <a:rPr lang="en-US" altLang="en-US" dirty="0" err="1"/>
              <a:t>geocentricity</a:t>
            </a:r>
            <a:endParaRPr lang="en-US" altLang="en-US" dirty="0"/>
          </a:p>
          <a:p>
            <a:endParaRPr lang="en-US" dirty="0"/>
          </a:p>
        </p:txBody>
      </p:sp>
      <p:sp>
        <p:nvSpPr>
          <p:cNvPr id="4" name="Slide Number Placeholder 3">
            <a:extLst>
              <a:ext uri="{FF2B5EF4-FFF2-40B4-BE49-F238E27FC236}">
                <a16:creationId xmlns:a16="http://schemas.microsoft.com/office/drawing/2014/main" id="{00151CF6-E6DB-6F4F-7B21-1D7B2A726293}"/>
              </a:ext>
            </a:extLst>
          </p:cNvPr>
          <p:cNvSpPr>
            <a:spLocks noGrp="1"/>
          </p:cNvSpPr>
          <p:nvPr>
            <p:ph type="sldNum" sz="quarter" idx="12"/>
          </p:nvPr>
        </p:nvSpPr>
        <p:spPr/>
        <p:txBody>
          <a:bodyPr/>
          <a:lstStyle/>
          <a:p>
            <a:pPr>
              <a:defRPr/>
            </a:pPr>
            <a:fld id="{74EE6FC1-87BC-0541-8BFC-E272DE56DFED}" type="slidenum">
              <a:rPr lang="en-GB" altLang="en-US" smtClean="0"/>
              <a:pPr>
                <a:defRPr/>
              </a:pPr>
              <a:t>24</a:t>
            </a:fld>
            <a:endParaRPr lang="en-GB" altLang="en-US"/>
          </a:p>
        </p:txBody>
      </p:sp>
    </p:spTree>
    <p:extLst>
      <p:ext uri="{BB962C8B-B14F-4D97-AF65-F5344CB8AC3E}">
        <p14:creationId xmlns:p14="http://schemas.microsoft.com/office/powerpoint/2010/main" val="2822721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889B9-E415-7E76-1849-67A9C23D71AA}"/>
              </a:ext>
            </a:extLst>
          </p:cNvPr>
          <p:cNvSpPr>
            <a:spLocks noGrp="1"/>
          </p:cNvSpPr>
          <p:nvPr>
            <p:ph type="title"/>
          </p:nvPr>
        </p:nvSpPr>
        <p:spPr/>
        <p:txBody>
          <a:bodyPr/>
          <a:lstStyle/>
          <a:p>
            <a:r>
              <a:rPr lang="en-US" dirty="0"/>
              <a:t>Behaviour or Attitude</a:t>
            </a:r>
          </a:p>
        </p:txBody>
      </p:sp>
      <p:sp>
        <p:nvSpPr>
          <p:cNvPr id="3" name="Content Placeholder 2">
            <a:extLst>
              <a:ext uri="{FF2B5EF4-FFF2-40B4-BE49-F238E27FC236}">
                <a16:creationId xmlns:a16="http://schemas.microsoft.com/office/drawing/2014/main" id="{CDB58601-5201-16D8-B149-EBE20742124D}"/>
              </a:ext>
            </a:extLst>
          </p:cNvPr>
          <p:cNvSpPr>
            <a:spLocks noGrp="1"/>
          </p:cNvSpPr>
          <p:nvPr>
            <p:ph idx="1"/>
          </p:nvPr>
        </p:nvSpPr>
        <p:spPr/>
        <p:txBody>
          <a:bodyPr/>
          <a:lstStyle/>
          <a:p>
            <a:r>
              <a:rPr lang="en-US" altLang="en-US" b="1" dirty="0"/>
              <a:t>Ethnocentricity</a:t>
            </a:r>
            <a:r>
              <a:rPr lang="en-US" altLang="en-US" dirty="0"/>
              <a:t> </a:t>
            </a:r>
          </a:p>
          <a:p>
            <a:pPr>
              <a:buFont typeface="Wingdings" pitchFamily="2" charset="2"/>
              <a:buNone/>
            </a:pPr>
            <a:r>
              <a:rPr lang="en-US" altLang="en-US" dirty="0"/>
              <a:t>- orientation toward home country  </a:t>
            </a:r>
          </a:p>
          <a:p>
            <a:pPr>
              <a:buFont typeface="Wingdings" pitchFamily="2" charset="2"/>
              <a:buNone/>
            </a:pPr>
            <a:r>
              <a:rPr lang="en-US" altLang="en-US" dirty="0"/>
              <a:t>- centralization of decision making </a:t>
            </a:r>
          </a:p>
          <a:p>
            <a:pPr>
              <a:buFont typeface="Wingdings" pitchFamily="2" charset="2"/>
              <a:buNone/>
            </a:pPr>
            <a:r>
              <a:rPr lang="en-US" altLang="en-US" dirty="0"/>
              <a:t>- efficient but not effective</a:t>
            </a:r>
            <a:endParaRPr lang="en-US" altLang="en-US" b="1" dirty="0"/>
          </a:p>
          <a:p>
            <a:endParaRPr lang="en-US" dirty="0"/>
          </a:p>
        </p:txBody>
      </p:sp>
      <p:sp>
        <p:nvSpPr>
          <p:cNvPr id="4" name="Slide Number Placeholder 3">
            <a:extLst>
              <a:ext uri="{FF2B5EF4-FFF2-40B4-BE49-F238E27FC236}">
                <a16:creationId xmlns:a16="http://schemas.microsoft.com/office/drawing/2014/main" id="{869587F8-BBD3-7588-66B5-96CBCA748438}"/>
              </a:ext>
            </a:extLst>
          </p:cNvPr>
          <p:cNvSpPr>
            <a:spLocks noGrp="1"/>
          </p:cNvSpPr>
          <p:nvPr>
            <p:ph type="sldNum" sz="quarter" idx="12"/>
          </p:nvPr>
        </p:nvSpPr>
        <p:spPr/>
        <p:txBody>
          <a:bodyPr/>
          <a:lstStyle/>
          <a:p>
            <a:pPr>
              <a:defRPr/>
            </a:pPr>
            <a:fld id="{74EE6FC1-87BC-0541-8BFC-E272DE56DFED}" type="slidenum">
              <a:rPr lang="en-GB" altLang="en-US" smtClean="0"/>
              <a:pPr>
                <a:defRPr/>
              </a:pPr>
              <a:t>25</a:t>
            </a:fld>
            <a:endParaRPr lang="en-GB" altLang="en-US"/>
          </a:p>
        </p:txBody>
      </p:sp>
    </p:spTree>
    <p:extLst>
      <p:ext uri="{BB962C8B-B14F-4D97-AF65-F5344CB8AC3E}">
        <p14:creationId xmlns:p14="http://schemas.microsoft.com/office/powerpoint/2010/main" val="38441070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D020B-7869-5BD7-A3B1-4D85F20230D3}"/>
              </a:ext>
            </a:extLst>
          </p:cNvPr>
          <p:cNvSpPr>
            <a:spLocks noGrp="1"/>
          </p:cNvSpPr>
          <p:nvPr>
            <p:ph type="title"/>
          </p:nvPr>
        </p:nvSpPr>
        <p:spPr/>
        <p:txBody>
          <a:bodyPr/>
          <a:lstStyle/>
          <a:p>
            <a:r>
              <a:rPr lang="en-US" dirty="0"/>
              <a:t>Behavior or Attitude</a:t>
            </a:r>
          </a:p>
        </p:txBody>
      </p:sp>
      <p:sp>
        <p:nvSpPr>
          <p:cNvPr id="3" name="Content Placeholder 2">
            <a:extLst>
              <a:ext uri="{FF2B5EF4-FFF2-40B4-BE49-F238E27FC236}">
                <a16:creationId xmlns:a16="http://schemas.microsoft.com/office/drawing/2014/main" id="{47B66106-62BD-785D-CA8E-81658B9FA779}"/>
              </a:ext>
            </a:extLst>
          </p:cNvPr>
          <p:cNvSpPr>
            <a:spLocks noGrp="1"/>
          </p:cNvSpPr>
          <p:nvPr>
            <p:ph idx="1"/>
          </p:nvPr>
        </p:nvSpPr>
        <p:spPr/>
        <p:txBody>
          <a:bodyPr/>
          <a:lstStyle/>
          <a:p>
            <a:r>
              <a:rPr lang="en-US" altLang="en-US" b="1" dirty="0"/>
              <a:t>Polycentricity </a:t>
            </a:r>
            <a:endParaRPr lang="en-US" altLang="en-US" dirty="0"/>
          </a:p>
          <a:p>
            <a:pPr>
              <a:buFont typeface="Wingdings" pitchFamily="2" charset="2"/>
              <a:buNone/>
            </a:pPr>
            <a:r>
              <a:rPr lang="en-US" altLang="en-US" dirty="0"/>
              <a:t>- strong orientation to host country</a:t>
            </a:r>
          </a:p>
          <a:p>
            <a:pPr>
              <a:buFont typeface="Wingdings" pitchFamily="2" charset="2"/>
              <a:buNone/>
            </a:pPr>
            <a:r>
              <a:rPr lang="en-US" altLang="en-US" dirty="0"/>
              <a:t>- decentralization of decision making</a:t>
            </a:r>
          </a:p>
          <a:p>
            <a:pPr>
              <a:buFont typeface="Wingdings" pitchFamily="2" charset="2"/>
              <a:buNone/>
            </a:pPr>
            <a:r>
              <a:rPr lang="en-US" altLang="en-US" dirty="0"/>
              <a:t>- effective but not efficient</a:t>
            </a:r>
          </a:p>
          <a:p>
            <a:endParaRPr lang="en-US" dirty="0"/>
          </a:p>
        </p:txBody>
      </p:sp>
      <p:sp>
        <p:nvSpPr>
          <p:cNvPr id="4" name="Slide Number Placeholder 3">
            <a:extLst>
              <a:ext uri="{FF2B5EF4-FFF2-40B4-BE49-F238E27FC236}">
                <a16:creationId xmlns:a16="http://schemas.microsoft.com/office/drawing/2014/main" id="{1309BB2A-0A53-A33F-60C3-037F75151155}"/>
              </a:ext>
            </a:extLst>
          </p:cNvPr>
          <p:cNvSpPr>
            <a:spLocks noGrp="1"/>
          </p:cNvSpPr>
          <p:nvPr>
            <p:ph type="sldNum" sz="quarter" idx="12"/>
          </p:nvPr>
        </p:nvSpPr>
        <p:spPr/>
        <p:txBody>
          <a:bodyPr/>
          <a:lstStyle/>
          <a:p>
            <a:pPr>
              <a:defRPr/>
            </a:pPr>
            <a:fld id="{74EE6FC1-87BC-0541-8BFC-E272DE56DFED}" type="slidenum">
              <a:rPr lang="en-GB" altLang="en-US" smtClean="0"/>
              <a:pPr>
                <a:defRPr/>
              </a:pPr>
              <a:t>26</a:t>
            </a:fld>
            <a:endParaRPr lang="en-GB" altLang="en-US"/>
          </a:p>
        </p:txBody>
      </p:sp>
    </p:spTree>
    <p:extLst>
      <p:ext uri="{BB962C8B-B14F-4D97-AF65-F5344CB8AC3E}">
        <p14:creationId xmlns:p14="http://schemas.microsoft.com/office/powerpoint/2010/main" val="2547483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81532-2E32-E393-B6EB-7155A9675B0B}"/>
              </a:ext>
            </a:extLst>
          </p:cNvPr>
          <p:cNvSpPr>
            <a:spLocks noGrp="1"/>
          </p:cNvSpPr>
          <p:nvPr>
            <p:ph type="title"/>
          </p:nvPr>
        </p:nvSpPr>
        <p:spPr/>
        <p:txBody>
          <a:bodyPr/>
          <a:lstStyle/>
          <a:p>
            <a:r>
              <a:rPr lang="en-US" dirty="0"/>
              <a:t>Behavior or Attitude</a:t>
            </a:r>
          </a:p>
        </p:txBody>
      </p:sp>
      <p:sp>
        <p:nvSpPr>
          <p:cNvPr id="3" name="Content Placeholder 2">
            <a:extLst>
              <a:ext uri="{FF2B5EF4-FFF2-40B4-BE49-F238E27FC236}">
                <a16:creationId xmlns:a16="http://schemas.microsoft.com/office/drawing/2014/main" id="{A23C3015-0EF0-BF1B-3500-60FDA5169F33}"/>
              </a:ext>
            </a:extLst>
          </p:cNvPr>
          <p:cNvSpPr>
            <a:spLocks noGrp="1"/>
          </p:cNvSpPr>
          <p:nvPr>
            <p:ph idx="1"/>
          </p:nvPr>
        </p:nvSpPr>
        <p:spPr/>
        <p:txBody>
          <a:bodyPr/>
          <a:lstStyle/>
          <a:p>
            <a:r>
              <a:rPr lang="en-US" b="1" dirty="0" err="1"/>
              <a:t>Geocentricity</a:t>
            </a:r>
            <a:endParaRPr lang="en-US" b="1" dirty="0"/>
          </a:p>
          <a:p>
            <a:pPr>
              <a:buFont typeface="Wingdings" pitchFamily="2" charset="2"/>
              <a:buNone/>
            </a:pPr>
            <a:r>
              <a:rPr lang="en-US" altLang="en-US" dirty="0"/>
              <a:t>world orientation </a:t>
            </a:r>
          </a:p>
          <a:p>
            <a:pPr>
              <a:buFont typeface="Wingdings" pitchFamily="2" charset="2"/>
              <a:buNone/>
            </a:pPr>
            <a:r>
              <a:rPr lang="en-US" altLang="en-US" dirty="0"/>
              <a:t>- centralization + decentralization + coordination</a:t>
            </a:r>
          </a:p>
          <a:p>
            <a:pPr>
              <a:buFont typeface="Wingdings" pitchFamily="2" charset="2"/>
              <a:buNone/>
            </a:pPr>
            <a:r>
              <a:rPr lang="en-US" altLang="en-US" dirty="0"/>
              <a:t>- efficient and effective</a:t>
            </a:r>
          </a:p>
          <a:p>
            <a:endParaRPr lang="en-US" b="1" dirty="0"/>
          </a:p>
        </p:txBody>
      </p:sp>
      <p:sp>
        <p:nvSpPr>
          <p:cNvPr id="4" name="Slide Number Placeholder 3">
            <a:extLst>
              <a:ext uri="{FF2B5EF4-FFF2-40B4-BE49-F238E27FC236}">
                <a16:creationId xmlns:a16="http://schemas.microsoft.com/office/drawing/2014/main" id="{E6931E5A-27C9-AC3D-1F26-9A55CD0C769B}"/>
              </a:ext>
            </a:extLst>
          </p:cNvPr>
          <p:cNvSpPr>
            <a:spLocks noGrp="1"/>
          </p:cNvSpPr>
          <p:nvPr>
            <p:ph type="sldNum" sz="quarter" idx="12"/>
          </p:nvPr>
        </p:nvSpPr>
        <p:spPr/>
        <p:txBody>
          <a:bodyPr/>
          <a:lstStyle/>
          <a:p>
            <a:pPr>
              <a:defRPr/>
            </a:pPr>
            <a:fld id="{74EE6FC1-87BC-0541-8BFC-E272DE56DFED}" type="slidenum">
              <a:rPr lang="en-GB" altLang="en-US" smtClean="0"/>
              <a:pPr>
                <a:defRPr/>
              </a:pPr>
              <a:t>27</a:t>
            </a:fld>
            <a:endParaRPr lang="en-GB" altLang="en-US"/>
          </a:p>
        </p:txBody>
      </p:sp>
    </p:spTree>
    <p:extLst>
      <p:ext uri="{BB962C8B-B14F-4D97-AF65-F5344CB8AC3E}">
        <p14:creationId xmlns:p14="http://schemas.microsoft.com/office/powerpoint/2010/main" val="3273554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DF5AB-2087-6491-7DAD-BB62C2534999}"/>
              </a:ext>
            </a:extLst>
          </p:cNvPr>
          <p:cNvSpPr>
            <a:spLocks noGrp="1"/>
          </p:cNvSpPr>
          <p:nvPr>
            <p:ph type="title"/>
          </p:nvPr>
        </p:nvSpPr>
        <p:spPr>
          <a:xfrm>
            <a:off x="457200" y="274638"/>
            <a:ext cx="8686800" cy="803273"/>
          </a:xfrm>
        </p:spPr>
        <p:txBody>
          <a:bodyPr/>
          <a:lstStyle/>
          <a:p>
            <a:r>
              <a:rPr lang="en-GB" sz="2800" dirty="0">
                <a:latin typeface="Arial" charset="0"/>
              </a:rPr>
              <a:t>External Environmental Influences On International Marketing</a:t>
            </a:r>
            <a:endParaRPr lang="en-US" sz="2800" dirty="0"/>
          </a:p>
        </p:txBody>
      </p:sp>
      <p:sp>
        <p:nvSpPr>
          <p:cNvPr id="4" name="Slide Number Placeholder 3">
            <a:extLst>
              <a:ext uri="{FF2B5EF4-FFF2-40B4-BE49-F238E27FC236}">
                <a16:creationId xmlns:a16="http://schemas.microsoft.com/office/drawing/2014/main" id="{E663E524-96E3-9986-CA7D-1C7D4F4985F5}"/>
              </a:ext>
            </a:extLst>
          </p:cNvPr>
          <p:cNvSpPr>
            <a:spLocks noGrp="1"/>
          </p:cNvSpPr>
          <p:nvPr>
            <p:ph type="sldNum" sz="quarter" idx="12"/>
          </p:nvPr>
        </p:nvSpPr>
        <p:spPr/>
        <p:txBody>
          <a:bodyPr/>
          <a:lstStyle/>
          <a:p>
            <a:pPr>
              <a:defRPr/>
            </a:pPr>
            <a:fld id="{74EE6FC1-87BC-0541-8BFC-E272DE56DFED}" type="slidenum">
              <a:rPr lang="en-GB" altLang="en-US" smtClean="0"/>
              <a:pPr>
                <a:defRPr/>
              </a:pPr>
              <a:t>28</a:t>
            </a:fld>
            <a:endParaRPr lang="en-GB" altLang="en-US"/>
          </a:p>
        </p:txBody>
      </p:sp>
      <p:sp>
        <p:nvSpPr>
          <p:cNvPr id="6" name="Oval 3">
            <a:extLst>
              <a:ext uri="{FF2B5EF4-FFF2-40B4-BE49-F238E27FC236}">
                <a16:creationId xmlns:a16="http://schemas.microsoft.com/office/drawing/2014/main" id="{BB7A0F7C-CB2C-E166-192E-2525EE4DDAD5}"/>
              </a:ext>
            </a:extLst>
          </p:cNvPr>
          <p:cNvSpPr>
            <a:spLocks noGrp="1" noChangeArrowheads="1"/>
          </p:cNvSpPr>
          <p:nvPr>
            <p:ph idx="1"/>
          </p:nvPr>
        </p:nvSpPr>
        <p:spPr bwMode="auto">
          <a:xfrm>
            <a:off x="3115962" y="2743199"/>
            <a:ext cx="2911046" cy="1676401"/>
          </a:xfrm>
          <a:prstGeom prst="ellipse">
            <a:avLst/>
          </a:prstGeom>
          <a:solidFill>
            <a:srgbClr val="D60093"/>
          </a:solidFill>
          <a:ln w="28575">
            <a:solidFill>
              <a:schemeClr val="bg1"/>
            </a:solidFill>
            <a:round/>
            <a:headEnd/>
            <a:tailEn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marL="0" indent="0">
              <a:buNone/>
            </a:pPr>
            <a:r>
              <a:rPr lang="en-US" sz="1200" dirty="0"/>
              <a:t>External Environment Influence on</a:t>
            </a:r>
          </a:p>
          <a:p>
            <a:pPr marL="0" indent="0">
              <a:buNone/>
            </a:pPr>
            <a:r>
              <a:rPr lang="en-US" sz="1200" dirty="0"/>
              <a:t>International Marketing   </a:t>
            </a:r>
          </a:p>
        </p:txBody>
      </p:sp>
      <p:sp>
        <p:nvSpPr>
          <p:cNvPr id="8" name="Rounded Rectangle 7">
            <a:extLst>
              <a:ext uri="{FF2B5EF4-FFF2-40B4-BE49-F238E27FC236}">
                <a16:creationId xmlns:a16="http://schemas.microsoft.com/office/drawing/2014/main" id="{F18207AD-43B9-41BE-ACF5-5DB0469A7301}"/>
              </a:ext>
            </a:extLst>
          </p:cNvPr>
          <p:cNvSpPr/>
          <p:nvPr/>
        </p:nvSpPr>
        <p:spPr>
          <a:xfrm>
            <a:off x="6232954" y="1695449"/>
            <a:ext cx="2911046" cy="14478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defRPr/>
            </a:pPr>
            <a:r>
              <a:rPr lang="en-GB" sz="1800" b="1" i="1" dirty="0"/>
              <a:t>Political</a:t>
            </a:r>
            <a:endParaRPr lang="en-GB" sz="1800" b="1" i="1" dirty="0">
              <a:effectLst>
                <a:outerShdw blurRad="38100" dist="38100" dir="2700000" algn="tl">
                  <a:srgbClr val="FFFFFF"/>
                </a:outerShdw>
              </a:effectLst>
            </a:endParaRPr>
          </a:p>
          <a:p>
            <a:pPr algn="ctr">
              <a:defRPr/>
            </a:pPr>
            <a:r>
              <a:rPr lang="en-GB" sz="1800" dirty="0"/>
              <a:t>Operational restrictions</a:t>
            </a:r>
          </a:p>
          <a:p>
            <a:pPr algn="ctr">
              <a:defRPr/>
            </a:pPr>
            <a:r>
              <a:rPr lang="en-GB" sz="1800" dirty="0"/>
              <a:t>Discriminatory restrictions</a:t>
            </a:r>
          </a:p>
          <a:p>
            <a:pPr algn="ctr">
              <a:defRPr/>
            </a:pPr>
            <a:r>
              <a:rPr lang="en-GB" sz="1800" dirty="0"/>
              <a:t>Physical actions</a:t>
            </a:r>
          </a:p>
        </p:txBody>
      </p:sp>
      <p:sp>
        <p:nvSpPr>
          <p:cNvPr id="9" name="Rounded Rectangle 8">
            <a:extLst>
              <a:ext uri="{FF2B5EF4-FFF2-40B4-BE49-F238E27FC236}">
                <a16:creationId xmlns:a16="http://schemas.microsoft.com/office/drawing/2014/main" id="{F3F15BCD-E43A-2E11-0649-AFF081E5FA70}"/>
              </a:ext>
            </a:extLst>
          </p:cNvPr>
          <p:cNvSpPr/>
          <p:nvPr/>
        </p:nvSpPr>
        <p:spPr>
          <a:xfrm>
            <a:off x="228600" y="1371600"/>
            <a:ext cx="2743200" cy="20954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defRPr/>
            </a:pPr>
            <a:r>
              <a:rPr lang="en-GB" sz="1800" b="1" i="1" dirty="0"/>
              <a:t>Socio/Cultural</a:t>
            </a:r>
            <a:endParaRPr lang="en-GB" sz="1800" b="1" i="1" dirty="0">
              <a:effectLst>
                <a:outerShdw blurRad="38100" dist="38100" dir="2700000" algn="tl">
                  <a:srgbClr val="FFFFFF"/>
                </a:outerShdw>
              </a:effectLst>
            </a:endParaRPr>
          </a:p>
          <a:p>
            <a:pPr algn="ctr">
              <a:defRPr/>
            </a:pPr>
            <a:r>
              <a:rPr lang="en-GB" sz="1800" dirty="0"/>
              <a:t>Language</a:t>
            </a:r>
          </a:p>
          <a:p>
            <a:pPr algn="ctr">
              <a:defRPr/>
            </a:pPr>
            <a:r>
              <a:rPr lang="en-GB" sz="1800" dirty="0"/>
              <a:t>Religion</a:t>
            </a:r>
          </a:p>
          <a:p>
            <a:pPr algn="ctr">
              <a:defRPr/>
            </a:pPr>
            <a:r>
              <a:rPr lang="en-GB" sz="1800" dirty="0"/>
              <a:t>Aesthetics</a:t>
            </a:r>
          </a:p>
          <a:p>
            <a:pPr algn="ctr">
              <a:defRPr/>
            </a:pPr>
            <a:r>
              <a:rPr lang="en-GB" sz="1800" dirty="0"/>
              <a:t>Values and attributes</a:t>
            </a:r>
          </a:p>
          <a:p>
            <a:pPr algn="ctr">
              <a:defRPr/>
            </a:pPr>
            <a:r>
              <a:rPr lang="en-GB" sz="1800" dirty="0"/>
              <a:t>Social organisation</a:t>
            </a:r>
          </a:p>
          <a:p>
            <a:pPr algn="ctr">
              <a:defRPr/>
            </a:pPr>
            <a:r>
              <a:rPr lang="en-GB" sz="1800" dirty="0"/>
              <a:t>Material culture</a:t>
            </a:r>
            <a:endParaRPr lang="en-GB" sz="1800" dirty="0">
              <a:solidFill>
                <a:schemeClr val="bg1"/>
              </a:solidFill>
              <a:effectLst>
                <a:outerShdw blurRad="38100" dist="38100" dir="2700000" algn="tl">
                  <a:srgbClr val="000000"/>
                </a:outerShdw>
              </a:effectLst>
            </a:endParaRPr>
          </a:p>
        </p:txBody>
      </p:sp>
      <p:sp>
        <p:nvSpPr>
          <p:cNvPr id="10" name="Rounded Rectangle 9">
            <a:extLst>
              <a:ext uri="{FF2B5EF4-FFF2-40B4-BE49-F238E27FC236}">
                <a16:creationId xmlns:a16="http://schemas.microsoft.com/office/drawing/2014/main" id="{EE2886A9-FF1F-98DE-A909-00F862367106}"/>
              </a:ext>
            </a:extLst>
          </p:cNvPr>
          <p:cNvSpPr/>
          <p:nvPr/>
        </p:nvSpPr>
        <p:spPr>
          <a:xfrm>
            <a:off x="0" y="3886199"/>
            <a:ext cx="3177746" cy="167640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defRPr/>
            </a:pPr>
            <a:r>
              <a:rPr lang="en-GB" sz="1800" b="1" i="1" dirty="0"/>
              <a:t>Economic</a:t>
            </a:r>
            <a:endParaRPr lang="en-GB" sz="1800" b="1" i="1" dirty="0">
              <a:effectLst>
                <a:outerShdw blurRad="38100" dist="38100" dir="2700000" algn="tl">
                  <a:srgbClr val="FFFFFF"/>
                </a:outerShdw>
              </a:effectLst>
            </a:endParaRPr>
          </a:p>
          <a:p>
            <a:pPr algn="ctr">
              <a:defRPr/>
            </a:pPr>
            <a:r>
              <a:rPr lang="en-GB" sz="1800" dirty="0"/>
              <a:t>Developed economies</a:t>
            </a:r>
          </a:p>
          <a:p>
            <a:pPr algn="ctr">
              <a:defRPr/>
            </a:pPr>
            <a:r>
              <a:rPr lang="en-GB" sz="1800" dirty="0"/>
              <a:t>Emerging economies</a:t>
            </a:r>
          </a:p>
          <a:p>
            <a:pPr algn="ctr">
              <a:defRPr/>
            </a:pPr>
            <a:r>
              <a:rPr lang="en-GB" sz="1800" dirty="0"/>
              <a:t>Less developed economies</a:t>
            </a:r>
          </a:p>
          <a:p>
            <a:pPr algn="ctr">
              <a:defRPr/>
            </a:pPr>
            <a:r>
              <a:rPr lang="en-GB" sz="1800" dirty="0"/>
              <a:t>Currency movements</a:t>
            </a:r>
            <a:endParaRPr lang="en-GB" sz="1800" dirty="0">
              <a:solidFill>
                <a:schemeClr val="bg1"/>
              </a:solidFill>
              <a:effectLst>
                <a:outerShdw blurRad="38100" dist="38100" dir="2700000" algn="tl">
                  <a:srgbClr val="000000"/>
                </a:outerShdw>
              </a:effectLst>
            </a:endParaRPr>
          </a:p>
        </p:txBody>
      </p:sp>
      <p:sp>
        <p:nvSpPr>
          <p:cNvPr id="11" name="Rounded Rectangle 10">
            <a:extLst>
              <a:ext uri="{FF2B5EF4-FFF2-40B4-BE49-F238E27FC236}">
                <a16:creationId xmlns:a16="http://schemas.microsoft.com/office/drawing/2014/main" id="{98250301-AE81-7D08-ED96-84218819349F}"/>
              </a:ext>
            </a:extLst>
          </p:cNvPr>
          <p:cNvSpPr/>
          <p:nvPr/>
        </p:nvSpPr>
        <p:spPr>
          <a:xfrm>
            <a:off x="6232954" y="3429000"/>
            <a:ext cx="2911046" cy="223996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defRPr/>
            </a:pPr>
            <a:r>
              <a:rPr lang="en-GB" sz="1800" b="1" i="1" dirty="0"/>
              <a:t>Technological</a:t>
            </a:r>
            <a:endParaRPr lang="en-GB" sz="1800" b="1" i="1" dirty="0">
              <a:effectLst>
                <a:outerShdw blurRad="38100" dist="38100" dir="2700000" algn="tl">
                  <a:srgbClr val="FFFFFF"/>
                </a:outerShdw>
              </a:effectLst>
            </a:endParaRPr>
          </a:p>
          <a:p>
            <a:pPr algn="ctr">
              <a:defRPr/>
            </a:pPr>
            <a:r>
              <a:rPr lang="en-GB" sz="1800" dirty="0"/>
              <a:t>Satellite Communications</a:t>
            </a:r>
          </a:p>
          <a:p>
            <a:pPr algn="ctr">
              <a:defRPr/>
            </a:pPr>
            <a:r>
              <a:rPr lang="en-GB" sz="1800" dirty="0"/>
              <a:t>ISDN</a:t>
            </a:r>
          </a:p>
          <a:p>
            <a:pPr algn="ctr">
              <a:defRPr/>
            </a:pPr>
            <a:r>
              <a:rPr lang="en-GB" sz="1800" dirty="0"/>
              <a:t>Internet</a:t>
            </a:r>
          </a:p>
          <a:p>
            <a:pPr algn="ctr">
              <a:defRPr/>
            </a:pPr>
            <a:r>
              <a:rPr lang="en-GB" sz="1800" dirty="0"/>
              <a:t>WWW</a:t>
            </a:r>
          </a:p>
          <a:p>
            <a:pPr algn="ctr">
              <a:defRPr/>
            </a:pPr>
            <a:r>
              <a:rPr lang="en-GB" sz="1800" dirty="0"/>
              <a:t>The Electronic Superhighway</a:t>
            </a:r>
            <a:endParaRPr lang="en-GB" sz="1800" dirty="0">
              <a:solidFill>
                <a:schemeClr val="bg1"/>
              </a:solidFill>
            </a:endParaRPr>
          </a:p>
        </p:txBody>
      </p:sp>
      <p:sp>
        <p:nvSpPr>
          <p:cNvPr id="12" name="Rounded Rectangle 11">
            <a:extLst>
              <a:ext uri="{FF2B5EF4-FFF2-40B4-BE49-F238E27FC236}">
                <a16:creationId xmlns:a16="http://schemas.microsoft.com/office/drawing/2014/main" id="{ECC28E8D-19B4-2685-55D8-6E3D3170F50A}"/>
              </a:ext>
            </a:extLst>
          </p:cNvPr>
          <p:cNvSpPr/>
          <p:nvPr/>
        </p:nvSpPr>
        <p:spPr>
          <a:xfrm>
            <a:off x="3429000" y="1231340"/>
            <a:ext cx="2514600" cy="144780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i="1" dirty="0">
                <a:latin typeface="+mn-lt"/>
              </a:rPr>
              <a:t>The Environment</a:t>
            </a:r>
          </a:p>
          <a:p>
            <a:pPr algn="ctr"/>
            <a:r>
              <a:rPr lang="en-GB" sz="1800" dirty="0">
                <a:latin typeface="+mn-lt"/>
              </a:rPr>
              <a:t>Local regulations</a:t>
            </a:r>
          </a:p>
          <a:p>
            <a:pPr algn="ctr"/>
            <a:r>
              <a:rPr lang="en-GB" sz="1800" dirty="0">
                <a:latin typeface="+mn-lt"/>
              </a:rPr>
              <a:t>Green factors</a:t>
            </a:r>
          </a:p>
          <a:p>
            <a:pPr algn="ctr"/>
            <a:r>
              <a:rPr lang="en-GB" sz="1800" dirty="0">
                <a:latin typeface="+mn-lt"/>
              </a:rPr>
              <a:t>Pollution concerns</a:t>
            </a:r>
            <a:endParaRPr lang="en-GB" sz="1800" dirty="0">
              <a:solidFill>
                <a:schemeClr val="bg1"/>
              </a:solidFill>
              <a:latin typeface="+mn-lt"/>
            </a:endParaRPr>
          </a:p>
        </p:txBody>
      </p:sp>
      <p:sp>
        <p:nvSpPr>
          <p:cNvPr id="13" name="Rounded Rectangle 12">
            <a:extLst>
              <a:ext uri="{FF2B5EF4-FFF2-40B4-BE49-F238E27FC236}">
                <a16:creationId xmlns:a16="http://schemas.microsoft.com/office/drawing/2014/main" id="{3536B183-E949-77EF-E221-ECAE6AD5C74F}"/>
              </a:ext>
            </a:extLst>
          </p:cNvPr>
          <p:cNvSpPr/>
          <p:nvPr/>
        </p:nvSpPr>
        <p:spPr>
          <a:xfrm>
            <a:off x="3429000" y="4438135"/>
            <a:ext cx="2552700" cy="11885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800" b="1" i="1" dirty="0">
                <a:latin typeface="+mn-lt"/>
              </a:rPr>
              <a:t>Legal</a:t>
            </a:r>
          </a:p>
          <a:p>
            <a:pPr algn="ctr"/>
            <a:r>
              <a:rPr lang="en-GB" sz="1800" dirty="0">
                <a:latin typeface="+mn-lt"/>
              </a:rPr>
              <a:t>Local domestic laws</a:t>
            </a:r>
          </a:p>
          <a:p>
            <a:pPr algn="ctr"/>
            <a:r>
              <a:rPr lang="en-GB" sz="1800" dirty="0">
                <a:latin typeface="+mn-lt"/>
              </a:rPr>
              <a:t>International law</a:t>
            </a:r>
          </a:p>
          <a:p>
            <a:pPr algn="ctr"/>
            <a:r>
              <a:rPr lang="en-GB" sz="1800" dirty="0">
                <a:latin typeface="+mn-lt"/>
              </a:rPr>
              <a:t>Home domestic law</a:t>
            </a:r>
            <a:endParaRPr lang="en-GB" sz="1800" dirty="0">
              <a:solidFill>
                <a:schemeClr val="bg1"/>
              </a:solidFill>
              <a:latin typeface="+mn-lt"/>
            </a:endParaRPr>
          </a:p>
        </p:txBody>
      </p:sp>
    </p:spTree>
    <p:extLst>
      <p:ext uri="{BB962C8B-B14F-4D97-AF65-F5344CB8AC3E}">
        <p14:creationId xmlns:p14="http://schemas.microsoft.com/office/powerpoint/2010/main" val="1167220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3B97-2C72-08CA-DA6E-A0F70570CD7A}"/>
              </a:ext>
            </a:extLst>
          </p:cNvPr>
          <p:cNvSpPr>
            <a:spLocks noGrp="1"/>
          </p:cNvSpPr>
          <p:nvPr>
            <p:ph type="title"/>
          </p:nvPr>
        </p:nvSpPr>
        <p:spPr/>
        <p:txBody>
          <a:bodyPr/>
          <a:lstStyle/>
          <a:p>
            <a:r>
              <a:rPr lang="en-US" dirty="0"/>
              <a:t> </a:t>
            </a:r>
            <a:r>
              <a:rPr lang="en-US" sz="4400" dirty="0"/>
              <a:t>Social / Cultural Influence : How Company Get it Wrong </a:t>
            </a:r>
            <a:endParaRPr lang="en-US" dirty="0"/>
          </a:p>
        </p:txBody>
      </p:sp>
      <p:sp>
        <p:nvSpPr>
          <p:cNvPr id="3" name="Content Placeholder 2">
            <a:extLst>
              <a:ext uri="{FF2B5EF4-FFF2-40B4-BE49-F238E27FC236}">
                <a16:creationId xmlns:a16="http://schemas.microsoft.com/office/drawing/2014/main" id="{F97A0BEB-2189-F85D-121F-C06380CA4B4F}"/>
              </a:ext>
            </a:extLst>
          </p:cNvPr>
          <p:cNvSpPr>
            <a:spLocks noGrp="1"/>
          </p:cNvSpPr>
          <p:nvPr>
            <p:ph idx="1"/>
          </p:nvPr>
        </p:nvSpPr>
        <p:spPr/>
        <p:txBody>
          <a:bodyPr/>
          <a:lstStyle/>
          <a:p>
            <a:pPr>
              <a:lnSpc>
                <a:spcPct val="90000"/>
              </a:lnSpc>
            </a:pPr>
            <a:r>
              <a:rPr lang="en-GB" dirty="0"/>
              <a:t>Coca-Cola:</a:t>
            </a:r>
          </a:p>
          <a:p>
            <a:pPr lvl="1">
              <a:lnSpc>
                <a:spcPct val="90000"/>
              </a:lnSpc>
            </a:pPr>
            <a:r>
              <a:rPr lang="en-GB" sz="1633" dirty="0"/>
              <a:t>2 Litre bottles too big for Spanish fridges</a:t>
            </a:r>
          </a:p>
          <a:p>
            <a:pPr lvl="1">
              <a:lnSpc>
                <a:spcPct val="90000"/>
              </a:lnSpc>
            </a:pPr>
            <a:r>
              <a:rPr lang="en-GB" sz="1633" dirty="0"/>
              <a:t>Pronunciation in China – </a:t>
            </a:r>
            <a:r>
              <a:rPr lang="en-GB" sz="1633" dirty="0" err="1"/>
              <a:t>Kooke</a:t>
            </a:r>
            <a:r>
              <a:rPr lang="en-GB" sz="1633" dirty="0"/>
              <a:t> </a:t>
            </a:r>
            <a:r>
              <a:rPr lang="en-GB" sz="1633" dirty="0" err="1"/>
              <a:t>Koula</a:t>
            </a:r>
            <a:endParaRPr lang="en-GB" sz="1633" dirty="0"/>
          </a:p>
          <a:p>
            <a:pPr lvl="2">
              <a:lnSpc>
                <a:spcPct val="90000"/>
              </a:lnSpc>
            </a:pPr>
            <a:r>
              <a:rPr lang="ja-JP" altLang="en-GB" sz="1633"/>
              <a:t>‘</a:t>
            </a:r>
            <a:r>
              <a:rPr lang="en-GB" sz="1633" dirty="0"/>
              <a:t>A thirsty mouthful of candle wax</a:t>
            </a:r>
            <a:r>
              <a:rPr lang="ja-JP" altLang="en-GB" sz="1633"/>
              <a:t>’</a:t>
            </a:r>
            <a:endParaRPr lang="en-US" altLang="ja-JP" sz="1633" dirty="0"/>
          </a:p>
          <a:p>
            <a:pPr marL="328361" lvl="2" indent="0">
              <a:buNone/>
            </a:pPr>
            <a:endParaRPr lang="en-GB" sz="1633" dirty="0"/>
          </a:p>
          <a:p>
            <a:pPr>
              <a:lnSpc>
                <a:spcPct val="90000"/>
              </a:lnSpc>
            </a:pPr>
            <a:r>
              <a:rPr lang="en-GB" dirty="0"/>
              <a:t>Pepsi-Cola:</a:t>
            </a:r>
          </a:p>
          <a:p>
            <a:pPr lvl="1">
              <a:lnSpc>
                <a:spcPct val="90000"/>
              </a:lnSpc>
            </a:pPr>
            <a:r>
              <a:rPr lang="ja-JP" altLang="en-GB" sz="1633"/>
              <a:t>“</a:t>
            </a:r>
            <a:r>
              <a:rPr lang="en-GB" sz="1633" dirty="0"/>
              <a:t>Come Alive with Pepsi</a:t>
            </a:r>
            <a:r>
              <a:rPr lang="ja-JP" altLang="en-GB" sz="1633"/>
              <a:t>”</a:t>
            </a:r>
            <a:r>
              <a:rPr lang="en-GB" sz="1633" dirty="0"/>
              <a:t> in German translated to:</a:t>
            </a:r>
          </a:p>
          <a:p>
            <a:pPr lvl="2">
              <a:lnSpc>
                <a:spcPct val="90000"/>
              </a:lnSpc>
            </a:pPr>
            <a:r>
              <a:rPr lang="ja-JP" altLang="en-GB" sz="1633"/>
              <a:t>“</a:t>
            </a:r>
            <a:r>
              <a:rPr lang="en-GB" sz="1633" dirty="0"/>
              <a:t>Come alive out of the Grave … </a:t>
            </a:r>
            <a:r>
              <a:rPr lang="ja-JP" altLang="en-GB" sz="1633"/>
              <a:t>“</a:t>
            </a:r>
            <a:endParaRPr lang="en-US" altLang="ja-JP" sz="1633" dirty="0"/>
          </a:p>
          <a:p>
            <a:pPr marL="328361" lvl="2" indent="0">
              <a:buNone/>
            </a:pPr>
            <a:endParaRPr lang="en-GB" sz="1633" dirty="0"/>
          </a:p>
          <a:p>
            <a:pPr>
              <a:lnSpc>
                <a:spcPct val="90000"/>
              </a:lnSpc>
            </a:pPr>
            <a:r>
              <a:rPr lang="en-GB" dirty="0"/>
              <a:t>McDonald</a:t>
            </a:r>
            <a:r>
              <a:rPr lang="en-US" dirty="0"/>
              <a:t>’</a:t>
            </a:r>
            <a:r>
              <a:rPr lang="en-GB" dirty="0"/>
              <a:t>s:</a:t>
            </a:r>
          </a:p>
          <a:p>
            <a:pPr lvl="1">
              <a:lnSpc>
                <a:spcPct val="90000"/>
              </a:lnSpc>
            </a:pPr>
            <a:r>
              <a:rPr lang="en-GB" sz="1633" dirty="0"/>
              <a:t>The white face of </a:t>
            </a:r>
            <a:r>
              <a:rPr lang="ja-JP" altLang="en-GB" sz="1633"/>
              <a:t>‘</a:t>
            </a:r>
            <a:r>
              <a:rPr lang="en-GB" sz="1633" dirty="0"/>
              <a:t>Ronald McDonald</a:t>
            </a:r>
            <a:r>
              <a:rPr lang="ja-JP" altLang="en-GB" sz="1633"/>
              <a:t>’</a:t>
            </a:r>
            <a:endParaRPr lang="en-GB" sz="1633" dirty="0"/>
          </a:p>
          <a:p>
            <a:pPr lvl="2">
              <a:lnSpc>
                <a:spcPct val="90000"/>
              </a:lnSpc>
            </a:pPr>
            <a:r>
              <a:rPr lang="en-GB" sz="1633" dirty="0"/>
              <a:t>A white face is seen as a death mask in Japan</a:t>
            </a:r>
          </a:p>
          <a:p>
            <a:endParaRPr lang="en-US" dirty="0"/>
          </a:p>
        </p:txBody>
      </p:sp>
      <p:sp>
        <p:nvSpPr>
          <p:cNvPr id="4" name="Slide Number Placeholder 3">
            <a:extLst>
              <a:ext uri="{FF2B5EF4-FFF2-40B4-BE49-F238E27FC236}">
                <a16:creationId xmlns:a16="http://schemas.microsoft.com/office/drawing/2014/main" id="{B0C12EC4-999B-03A3-DA0B-416582A3ADB6}"/>
              </a:ext>
            </a:extLst>
          </p:cNvPr>
          <p:cNvSpPr>
            <a:spLocks noGrp="1"/>
          </p:cNvSpPr>
          <p:nvPr>
            <p:ph type="sldNum" sz="quarter" idx="12"/>
          </p:nvPr>
        </p:nvSpPr>
        <p:spPr/>
        <p:txBody>
          <a:bodyPr/>
          <a:lstStyle/>
          <a:p>
            <a:pPr>
              <a:defRPr/>
            </a:pPr>
            <a:fld id="{74EE6FC1-87BC-0541-8BFC-E272DE56DFED}" type="slidenum">
              <a:rPr lang="en-GB" altLang="en-US" smtClean="0"/>
              <a:pPr>
                <a:defRPr/>
              </a:pPr>
              <a:t>29</a:t>
            </a:fld>
            <a:endParaRPr lang="en-GB" altLang="en-US"/>
          </a:p>
        </p:txBody>
      </p:sp>
    </p:spTree>
    <p:extLst>
      <p:ext uri="{BB962C8B-B14F-4D97-AF65-F5344CB8AC3E}">
        <p14:creationId xmlns:p14="http://schemas.microsoft.com/office/powerpoint/2010/main" val="3612465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7E522-68B3-06FE-91DE-637EB71C4E4F}"/>
              </a:ext>
            </a:extLst>
          </p:cNvPr>
          <p:cNvSpPr>
            <a:spLocks noGrp="1"/>
          </p:cNvSpPr>
          <p:nvPr>
            <p:ph type="title"/>
          </p:nvPr>
        </p:nvSpPr>
        <p:spPr/>
        <p:txBody>
          <a:bodyPr/>
          <a:lstStyle/>
          <a:p>
            <a:r>
              <a:rPr lang="en-US" dirty="0"/>
              <a:t>Social Influence </a:t>
            </a:r>
          </a:p>
        </p:txBody>
      </p:sp>
      <p:sp>
        <p:nvSpPr>
          <p:cNvPr id="3" name="Content Placeholder 2">
            <a:extLst>
              <a:ext uri="{FF2B5EF4-FFF2-40B4-BE49-F238E27FC236}">
                <a16:creationId xmlns:a16="http://schemas.microsoft.com/office/drawing/2014/main" id="{0A00DC8C-FA46-B4B1-D279-22A39C198283}"/>
              </a:ext>
            </a:extLst>
          </p:cNvPr>
          <p:cNvSpPr>
            <a:spLocks noGrp="1"/>
          </p:cNvSpPr>
          <p:nvPr>
            <p:ph idx="1"/>
          </p:nvPr>
        </p:nvSpPr>
        <p:spPr>
          <a:xfrm>
            <a:off x="457200" y="1600201"/>
            <a:ext cx="6934200" cy="3917032"/>
          </a:xfrm>
        </p:spPr>
        <p:txBody>
          <a:bodyPr/>
          <a:lstStyle/>
          <a:p>
            <a:pPr>
              <a:lnSpc>
                <a:spcPct val="90000"/>
              </a:lnSpc>
            </a:pPr>
            <a:r>
              <a:rPr lang="en-GB" dirty="0">
                <a:latin typeface="Arial" charset="0"/>
              </a:rPr>
              <a:t>Emergence of a global village in which there </a:t>
            </a:r>
            <a:r>
              <a:rPr lang="ja-JP" altLang="en-GB" i="1">
                <a:latin typeface="Arial" charset="0"/>
              </a:rPr>
              <a:t>“</a:t>
            </a:r>
            <a:r>
              <a:rPr lang="en-GB" i="1" dirty="0">
                <a:latin typeface="Arial" charset="0"/>
              </a:rPr>
              <a:t>..will be a nationless state marked by the convergence of consumer needs that transcends political and cultural boundaries"</a:t>
            </a:r>
            <a:r>
              <a:rPr lang="en-GB" dirty="0">
                <a:latin typeface="Arial" charset="0"/>
              </a:rPr>
              <a:t>  (</a:t>
            </a:r>
            <a:r>
              <a:rPr lang="en-GB" dirty="0" err="1">
                <a:latin typeface="Arial" charset="0"/>
              </a:rPr>
              <a:t>Omahe</a:t>
            </a:r>
            <a:r>
              <a:rPr lang="en-GB" dirty="0">
                <a:latin typeface="Arial" charset="0"/>
              </a:rPr>
              <a:t>, 2005)</a:t>
            </a:r>
          </a:p>
          <a:p>
            <a:pPr>
              <a:lnSpc>
                <a:spcPct val="90000"/>
              </a:lnSpc>
            </a:pPr>
            <a:endParaRPr lang="en-GB" dirty="0">
              <a:latin typeface="Arial" charset="0"/>
            </a:endParaRPr>
          </a:p>
          <a:p>
            <a:pPr lvl="1">
              <a:lnSpc>
                <a:spcPct val="90000"/>
              </a:lnSpc>
            </a:pPr>
            <a:r>
              <a:rPr lang="en-GB" sz="1633" dirty="0">
                <a:latin typeface="Arial" charset="0"/>
              </a:rPr>
              <a:t>80% world population currently live in developing countries</a:t>
            </a:r>
          </a:p>
          <a:p>
            <a:pPr lvl="1">
              <a:lnSpc>
                <a:spcPct val="90000"/>
              </a:lnSpc>
            </a:pPr>
            <a:r>
              <a:rPr lang="en-GB" sz="1633" dirty="0">
                <a:latin typeface="Arial" charset="0"/>
              </a:rPr>
              <a:t>By 2025,  85% population will live in emerging markets</a:t>
            </a:r>
          </a:p>
          <a:p>
            <a:pPr lvl="1">
              <a:lnSpc>
                <a:spcPct val="90000"/>
              </a:lnSpc>
            </a:pPr>
            <a:r>
              <a:rPr lang="en-GB" sz="1633" dirty="0">
                <a:latin typeface="Arial" charset="0"/>
              </a:rPr>
              <a:t>2 out of every 5 people currently live in China and India </a:t>
            </a:r>
          </a:p>
          <a:p>
            <a:pPr lvl="1">
              <a:lnSpc>
                <a:spcPct val="90000"/>
              </a:lnSpc>
            </a:pPr>
            <a:r>
              <a:rPr lang="en-GB" sz="1633" dirty="0">
                <a:latin typeface="Arial" charset="0"/>
              </a:rPr>
              <a:t>In the next 50 years, the African population will treble</a:t>
            </a:r>
          </a:p>
          <a:p>
            <a:endParaRPr lang="en-US" dirty="0"/>
          </a:p>
        </p:txBody>
      </p:sp>
      <p:sp>
        <p:nvSpPr>
          <p:cNvPr id="4" name="Slide Number Placeholder 3">
            <a:extLst>
              <a:ext uri="{FF2B5EF4-FFF2-40B4-BE49-F238E27FC236}">
                <a16:creationId xmlns:a16="http://schemas.microsoft.com/office/drawing/2014/main" id="{F6CBBD5E-3FA8-0C81-28CB-E924F34899ED}"/>
              </a:ext>
            </a:extLst>
          </p:cNvPr>
          <p:cNvSpPr>
            <a:spLocks noGrp="1"/>
          </p:cNvSpPr>
          <p:nvPr>
            <p:ph type="sldNum" sz="quarter" idx="12"/>
          </p:nvPr>
        </p:nvSpPr>
        <p:spPr/>
        <p:txBody>
          <a:bodyPr/>
          <a:lstStyle/>
          <a:p>
            <a:pPr>
              <a:defRPr/>
            </a:pPr>
            <a:fld id="{74EE6FC1-87BC-0541-8BFC-E272DE56DFED}" type="slidenum">
              <a:rPr lang="en-GB" altLang="en-US" smtClean="0"/>
              <a:pPr>
                <a:defRPr/>
              </a:pPr>
              <a:t>30</a:t>
            </a:fld>
            <a:endParaRPr lang="en-GB" altLang="en-US"/>
          </a:p>
        </p:txBody>
      </p:sp>
      <p:grpSp>
        <p:nvGrpSpPr>
          <p:cNvPr id="5" name="Group 4">
            <a:extLst>
              <a:ext uri="{FF2B5EF4-FFF2-40B4-BE49-F238E27FC236}">
                <a16:creationId xmlns:a16="http://schemas.microsoft.com/office/drawing/2014/main" id="{5EE8A164-8570-4989-8C98-E11B81194D65}"/>
              </a:ext>
            </a:extLst>
          </p:cNvPr>
          <p:cNvGrpSpPr/>
          <p:nvPr/>
        </p:nvGrpSpPr>
        <p:grpSpPr>
          <a:xfrm>
            <a:off x="7391400" y="1547385"/>
            <a:ext cx="1600200" cy="2415015"/>
            <a:chOff x="6869906" y="3170237"/>
            <a:chExt cx="3505200" cy="2743200"/>
          </a:xfrm>
        </p:grpSpPr>
        <p:pic>
          <p:nvPicPr>
            <p:cNvPr id="6" name="Picture 5">
              <a:extLst>
                <a:ext uri="{FF2B5EF4-FFF2-40B4-BE49-F238E27FC236}">
                  <a16:creationId xmlns:a16="http://schemas.microsoft.com/office/drawing/2014/main" id="{A11C9294-6162-889B-B8DD-0A3B23851510}"/>
                </a:ext>
              </a:extLst>
            </p:cNvPr>
            <p:cNvPicPr>
              <a:picLocks noChangeAspect="1"/>
            </p:cNvPicPr>
            <p:nvPr/>
          </p:nvPicPr>
          <p:blipFill>
            <a:blip r:embed="rId2"/>
            <a:stretch>
              <a:fillRect/>
            </a:stretch>
          </p:blipFill>
          <p:spPr>
            <a:xfrm>
              <a:off x="6869906" y="3170237"/>
              <a:ext cx="3494615" cy="2620962"/>
            </a:xfrm>
            <a:prstGeom prst="rect">
              <a:avLst/>
            </a:prstGeom>
          </p:spPr>
        </p:pic>
        <p:sp>
          <p:nvSpPr>
            <p:cNvPr id="7" name="Rectangle 6">
              <a:extLst>
                <a:ext uri="{FF2B5EF4-FFF2-40B4-BE49-F238E27FC236}">
                  <a16:creationId xmlns:a16="http://schemas.microsoft.com/office/drawing/2014/main" id="{4B4C7381-C70F-5E9B-B58F-392456AB2D83}"/>
                </a:ext>
              </a:extLst>
            </p:cNvPr>
            <p:cNvSpPr/>
            <p:nvPr/>
          </p:nvSpPr>
          <p:spPr>
            <a:xfrm>
              <a:off x="6869906" y="5532437"/>
              <a:ext cx="3505200" cy="381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33"/>
            </a:p>
          </p:txBody>
        </p:sp>
      </p:grpSp>
    </p:spTree>
    <p:extLst>
      <p:ext uri="{BB962C8B-B14F-4D97-AF65-F5344CB8AC3E}">
        <p14:creationId xmlns:p14="http://schemas.microsoft.com/office/powerpoint/2010/main" val="399252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DF2F1-5905-DB0C-979E-0F5D13C805EA}"/>
              </a:ext>
            </a:extLst>
          </p:cNvPr>
          <p:cNvSpPr>
            <a:spLocks noGrp="1"/>
          </p:cNvSpPr>
          <p:nvPr>
            <p:ph type="title"/>
          </p:nvPr>
        </p:nvSpPr>
        <p:spPr/>
        <p:txBody>
          <a:bodyPr/>
          <a:lstStyle/>
          <a:p>
            <a:r>
              <a:rPr lang="en-US" sz="3200" dirty="0"/>
              <a:t>The Legal Environment </a:t>
            </a:r>
          </a:p>
        </p:txBody>
      </p:sp>
      <p:sp>
        <p:nvSpPr>
          <p:cNvPr id="3" name="Content Placeholder 2">
            <a:extLst>
              <a:ext uri="{FF2B5EF4-FFF2-40B4-BE49-F238E27FC236}">
                <a16:creationId xmlns:a16="http://schemas.microsoft.com/office/drawing/2014/main" id="{DD030199-CB73-8B72-56BC-503958E9DC78}"/>
              </a:ext>
            </a:extLst>
          </p:cNvPr>
          <p:cNvSpPr>
            <a:spLocks noGrp="1"/>
          </p:cNvSpPr>
          <p:nvPr>
            <p:ph idx="1"/>
          </p:nvPr>
        </p:nvSpPr>
        <p:spPr/>
        <p:txBody>
          <a:bodyPr/>
          <a:lstStyle/>
          <a:p>
            <a:pPr>
              <a:lnSpc>
                <a:spcPct val="90000"/>
              </a:lnSpc>
            </a:pPr>
            <a:r>
              <a:rPr lang="en-GB" sz="1452" dirty="0">
                <a:latin typeface="Arial" charset="0"/>
              </a:rPr>
              <a:t>3 dimensions in the legal environment:</a:t>
            </a:r>
          </a:p>
          <a:p>
            <a:pPr marL="0" indent="0">
              <a:buNone/>
            </a:pPr>
            <a:endParaRPr lang="en-GB" sz="1452" dirty="0">
              <a:latin typeface="Arial" charset="0"/>
            </a:endParaRPr>
          </a:p>
          <a:p>
            <a:pPr lvl="1">
              <a:lnSpc>
                <a:spcPct val="90000"/>
              </a:lnSpc>
            </a:pPr>
            <a:r>
              <a:rPr lang="en-GB" dirty="0">
                <a:latin typeface="Arial" charset="0"/>
              </a:rPr>
              <a:t>local domestic law:</a:t>
            </a:r>
          </a:p>
          <a:p>
            <a:pPr lvl="2">
              <a:lnSpc>
                <a:spcPct val="90000"/>
              </a:lnSpc>
            </a:pPr>
            <a:r>
              <a:rPr lang="en-GB" sz="1452" dirty="0">
                <a:latin typeface="Arial" charset="0"/>
              </a:rPr>
              <a:t>different in every country</a:t>
            </a:r>
          </a:p>
          <a:p>
            <a:pPr lvl="1">
              <a:lnSpc>
                <a:spcPct val="90000"/>
              </a:lnSpc>
            </a:pPr>
            <a:endParaRPr lang="en-GB" dirty="0">
              <a:latin typeface="Arial" charset="0"/>
            </a:endParaRPr>
          </a:p>
          <a:p>
            <a:pPr lvl="1">
              <a:lnSpc>
                <a:spcPct val="90000"/>
              </a:lnSpc>
            </a:pPr>
            <a:r>
              <a:rPr lang="en-GB" dirty="0">
                <a:latin typeface="Arial" charset="0"/>
              </a:rPr>
              <a:t>international law:</a:t>
            </a:r>
          </a:p>
          <a:p>
            <a:pPr lvl="2">
              <a:lnSpc>
                <a:spcPct val="90000"/>
              </a:lnSpc>
            </a:pPr>
            <a:r>
              <a:rPr lang="en-GB" sz="1452" dirty="0">
                <a:latin typeface="Arial" charset="0"/>
              </a:rPr>
              <a:t>issues include piracy, treaties, patents etc</a:t>
            </a:r>
          </a:p>
          <a:p>
            <a:pPr lvl="1">
              <a:lnSpc>
                <a:spcPct val="90000"/>
              </a:lnSpc>
            </a:pPr>
            <a:endParaRPr lang="en-GB" dirty="0">
              <a:latin typeface="Arial" charset="0"/>
            </a:endParaRPr>
          </a:p>
          <a:p>
            <a:pPr lvl="1">
              <a:lnSpc>
                <a:spcPct val="90000"/>
              </a:lnSpc>
            </a:pPr>
            <a:r>
              <a:rPr lang="en-GB" dirty="0">
                <a:latin typeface="Arial" charset="0"/>
              </a:rPr>
              <a:t>domestic laws in the home country:</a:t>
            </a:r>
          </a:p>
          <a:p>
            <a:pPr lvl="2">
              <a:lnSpc>
                <a:spcPct val="90000"/>
              </a:lnSpc>
            </a:pPr>
            <a:r>
              <a:rPr lang="en-GB" sz="1452" dirty="0">
                <a:latin typeface="Arial" charset="0"/>
              </a:rPr>
              <a:t>export controls, plus duty to abide by national laws in all activities</a:t>
            </a:r>
          </a:p>
          <a:p>
            <a:endParaRPr lang="en-US" dirty="0"/>
          </a:p>
        </p:txBody>
      </p:sp>
      <p:sp>
        <p:nvSpPr>
          <p:cNvPr id="4" name="Slide Number Placeholder 3">
            <a:extLst>
              <a:ext uri="{FF2B5EF4-FFF2-40B4-BE49-F238E27FC236}">
                <a16:creationId xmlns:a16="http://schemas.microsoft.com/office/drawing/2014/main" id="{F78348FC-509B-58A1-56A5-C9AA43115C83}"/>
              </a:ext>
            </a:extLst>
          </p:cNvPr>
          <p:cNvSpPr>
            <a:spLocks noGrp="1"/>
          </p:cNvSpPr>
          <p:nvPr>
            <p:ph type="sldNum" sz="quarter" idx="12"/>
          </p:nvPr>
        </p:nvSpPr>
        <p:spPr/>
        <p:txBody>
          <a:bodyPr/>
          <a:lstStyle/>
          <a:p>
            <a:pPr>
              <a:defRPr/>
            </a:pPr>
            <a:fld id="{74EE6FC1-87BC-0541-8BFC-E272DE56DFED}" type="slidenum">
              <a:rPr lang="en-GB" altLang="en-US" smtClean="0"/>
              <a:pPr>
                <a:defRPr/>
              </a:pPr>
              <a:t>31</a:t>
            </a:fld>
            <a:endParaRPr lang="en-GB" altLang="en-US"/>
          </a:p>
        </p:txBody>
      </p:sp>
      <p:grpSp>
        <p:nvGrpSpPr>
          <p:cNvPr id="5" name="Group 4">
            <a:extLst>
              <a:ext uri="{FF2B5EF4-FFF2-40B4-BE49-F238E27FC236}">
                <a16:creationId xmlns:a16="http://schemas.microsoft.com/office/drawing/2014/main" id="{F935B036-B547-5D88-D082-9E085C8F4099}"/>
              </a:ext>
            </a:extLst>
          </p:cNvPr>
          <p:cNvGrpSpPr/>
          <p:nvPr/>
        </p:nvGrpSpPr>
        <p:grpSpPr>
          <a:xfrm>
            <a:off x="5494175" y="1417638"/>
            <a:ext cx="3649825" cy="2695962"/>
            <a:chOff x="6047050" y="1493837"/>
            <a:chExt cx="4556656" cy="3421063"/>
          </a:xfrm>
        </p:grpSpPr>
        <p:pic>
          <p:nvPicPr>
            <p:cNvPr id="6" name="Picture 5">
              <a:extLst>
                <a:ext uri="{FF2B5EF4-FFF2-40B4-BE49-F238E27FC236}">
                  <a16:creationId xmlns:a16="http://schemas.microsoft.com/office/drawing/2014/main" id="{95AC975D-7573-B3B0-E5ED-74ADF0976484}"/>
                </a:ext>
              </a:extLst>
            </p:cNvPr>
            <p:cNvPicPr>
              <a:picLocks noChangeAspect="1"/>
            </p:cNvPicPr>
            <p:nvPr/>
          </p:nvPicPr>
          <p:blipFill>
            <a:blip r:embed="rId2"/>
            <a:stretch>
              <a:fillRect/>
            </a:stretch>
          </p:blipFill>
          <p:spPr>
            <a:xfrm>
              <a:off x="6047050" y="1493837"/>
              <a:ext cx="4556656" cy="3421063"/>
            </a:xfrm>
            <a:prstGeom prst="rect">
              <a:avLst/>
            </a:prstGeom>
          </p:spPr>
        </p:pic>
        <p:sp>
          <p:nvSpPr>
            <p:cNvPr id="7" name="Rectangle 6">
              <a:extLst>
                <a:ext uri="{FF2B5EF4-FFF2-40B4-BE49-F238E27FC236}">
                  <a16:creationId xmlns:a16="http://schemas.microsoft.com/office/drawing/2014/main" id="{3D66EC6C-3578-87BF-8AA9-18660CF4DC07}"/>
                </a:ext>
              </a:extLst>
            </p:cNvPr>
            <p:cNvSpPr/>
            <p:nvPr/>
          </p:nvSpPr>
          <p:spPr>
            <a:xfrm>
              <a:off x="6336506" y="4313237"/>
              <a:ext cx="4114800" cy="45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33"/>
            </a:p>
          </p:txBody>
        </p:sp>
      </p:grpSp>
    </p:spTree>
    <p:extLst>
      <p:ext uri="{BB962C8B-B14F-4D97-AF65-F5344CB8AC3E}">
        <p14:creationId xmlns:p14="http://schemas.microsoft.com/office/powerpoint/2010/main" val="16547356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FCA1D3C-D39B-EDA8-CC1F-E63211734A47}"/>
              </a:ext>
            </a:extLst>
          </p:cNvPr>
          <p:cNvSpPr>
            <a:spLocks noGrp="1"/>
          </p:cNvSpPr>
          <p:nvPr>
            <p:ph type="title"/>
          </p:nvPr>
        </p:nvSpPr>
        <p:spPr>
          <a:xfrm>
            <a:off x="457200" y="274638"/>
            <a:ext cx="8229600" cy="1143000"/>
          </a:xfrm>
        </p:spPr>
        <p:txBody>
          <a:bodyPr/>
          <a:lstStyle/>
          <a:p>
            <a:r>
              <a:rPr lang="en-US" dirty="0"/>
              <a:t>The Economic Environment</a:t>
            </a:r>
          </a:p>
        </p:txBody>
      </p:sp>
      <p:sp>
        <p:nvSpPr>
          <p:cNvPr id="3" name="Content Placeholder 2">
            <a:extLst>
              <a:ext uri="{FF2B5EF4-FFF2-40B4-BE49-F238E27FC236}">
                <a16:creationId xmlns:a16="http://schemas.microsoft.com/office/drawing/2014/main" id="{A29ECD89-1080-DB36-6C45-1BB3DC13BAB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500"/>
              <a:t>Developed  triad Economies</a:t>
            </a:r>
          </a:p>
          <a:p>
            <a:pPr lvl="1">
              <a:lnSpc>
                <a:spcPct val="90000"/>
              </a:lnSpc>
            </a:pPr>
            <a:r>
              <a:rPr lang="en-GB" sz="1500"/>
              <a:t>account for 80% of world trade</a:t>
            </a:r>
          </a:p>
          <a:p>
            <a:pPr>
              <a:lnSpc>
                <a:spcPct val="90000"/>
              </a:lnSpc>
            </a:pPr>
            <a:r>
              <a:rPr lang="en-GB" sz="1500"/>
              <a:t>Emerging Economies</a:t>
            </a:r>
          </a:p>
          <a:p>
            <a:pPr lvl="1">
              <a:lnSpc>
                <a:spcPct val="90000"/>
              </a:lnSpc>
            </a:pPr>
            <a:r>
              <a:rPr lang="en-GB" sz="1500"/>
              <a:t>huge and growing consumer demand</a:t>
            </a:r>
          </a:p>
          <a:p>
            <a:pPr lvl="1">
              <a:lnSpc>
                <a:spcPct val="90000"/>
              </a:lnSpc>
            </a:pPr>
            <a:r>
              <a:rPr lang="en-GB" sz="1500"/>
              <a:t>government directed economic reforms</a:t>
            </a:r>
          </a:p>
          <a:p>
            <a:pPr lvl="1">
              <a:lnSpc>
                <a:spcPct val="90000"/>
              </a:lnSpc>
            </a:pPr>
            <a:r>
              <a:rPr lang="ja-JP" altLang="en-GB" sz="1500"/>
              <a:t>‘</a:t>
            </a:r>
            <a:r>
              <a:rPr lang="en-GB" sz="1500"/>
              <a:t>dual economy</a:t>
            </a:r>
            <a:r>
              <a:rPr lang="ja-JP" altLang="en-GB" sz="1500"/>
              <a:t>’</a:t>
            </a:r>
            <a:endParaRPr lang="en-GB" sz="1500"/>
          </a:p>
          <a:p>
            <a:pPr>
              <a:lnSpc>
                <a:spcPct val="90000"/>
              </a:lnSpc>
            </a:pPr>
            <a:r>
              <a:rPr lang="en-GB" sz="1500"/>
              <a:t>Less Developed Countries (LDCs)</a:t>
            </a:r>
          </a:p>
          <a:p>
            <a:pPr lvl="1">
              <a:lnSpc>
                <a:spcPct val="90000"/>
              </a:lnSpc>
            </a:pPr>
            <a:r>
              <a:rPr lang="en-GB" sz="1500"/>
              <a:t>low GDP, limited manufacturing base</a:t>
            </a:r>
          </a:p>
          <a:p>
            <a:pPr lvl="1">
              <a:lnSpc>
                <a:spcPct val="90000"/>
              </a:lnSpc>
            </a:pPr>
            <a:r>
              <a:rPr lang="en-GB" sz="1500"/>
              <a:t>infrastructure weaknesses</a:t>
            </a:r>
          </a:p>
          <a:p>
            <a:pPr lvl="1">
              <a:lnSpc>
                <a:spcPct val="90000"/>
              </a:lnSpc>
            </a:pPr>
            <a:r>
              <a:rPr lang="en-GB" sz="1500"/>
              <a:t>heavy reliance on one product/one trading partner</a:t>
            </a:r>
          </a:p>
        </p:txBody>
      </p:sp>
      <p:pic>
        <p:nvPicPr>
          <p:cNvPr id="5" name="Picture 4">
            <a:extLst>
              <a:ext uri="{FF2B5EF4-FFF2-40B4-BE49-F238E27FC236}">
                <a16:creationId xmlns:a16="http://schemas.microsoft.com/office/drawing/2014/main" id="{88334F19-86FB-C48B-F932-C43737853DB4}"/>
              </a:ext>
            </a:extLst>
          </p:cNvPr>
          <p:cNvPicPr>
            <a:picLocks noChangeAspect="1"/>
          </p:cNvPicPr>
          <p:nvPr/>
        </p:nvPicPr>
        <p:blipFill>
          <a:blip r:embed="rId2"/>
          <a:stretch>
            <a:fillRect/>
          </a:stretch>
        </p:blipFill>
        <p:spPr>
          <a:xfrm>
            <a:off x="4648200" y="2327610"/>
            <a:ext cx="4038600" cy="2534221"/>
          </a:xfrm>
          <a:prstGeom prst="rect">
            <a:avLst/>
          </a:prstGeom>
          <a:noFill/>
        </p:spPr>
      </p:pic>
      <p:sp>
        <p:nvSpPr>
          <p:cNvPr id="4" name="Slide Number Placeholder 3">
            <a:extLst>
              <a:ext uri="{FF2B5EF4-FFF2-40B4-BE49-F238E27FC236}">
                <a16:creationId xmlns:a16="http://schemas.microsoft.com/office/drawing/2014/main" id="{7D715FDF-79C9-5C64-7B61-CB092B5E869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74EE6FC1-87BC-0541-8BFC-E272DE56DFED}"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46349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BAAF-2FFB-6016-2A90-D2A3D24F223D}"/>
              </a:ext>
            </a:extLst>
          </p:cNvPr>
          <p:cNvSpPr>
            <a:spLocks noGrp="1"/>
          </p:cNvSpPr>
          <p:nvPr>
            <p:ph type="title"/>
          </p:nvPr>
        </p:nvSpPr>
        <p:spPr/>
        <p:txBody>
          <a:bodyPr/>
          <a:lstStyle/>
          <a:p>
            <a:r>
              <a:rPr lang="en-US" dirty="0"/>
              <a:t>The Economic Environment </a:t>
            </a:r>
          </a:p>
        </p:txBody>
      </p:sp>
      <p:sp>
        <p:nvSpPr>
          <p:cNvPr id="5" name="Slide Number Placeholder 4">
            <a:extLst>
              <a:ext uri="{FF2B5EF4-FFF2-40B4-BE49-F238E27FC236}">
                <a16:creationId xmlns:a16="http://schemas.microsoft.com/office/drawing/2014/main" id="{16EA52A5-4410-4E97-7C93-05810B324A91}"/>
              </a:ext>
            </a:extLst>
          </p:cNvPr>
          <p:cNvSpPr>
            <a:spLocks noGrp="1"/>
          </p:cNvSpPr>
          <p:nvPr>
            <p:ph type="sldNum" sz="quarter" idx="11"/>
          </p:nvPr>
        </p:nvSpPr>
        <p:spPr/>
        <p:txBody>
          <a:bodyPr/>
          <a:lstStyle/>
          <a:p>
            <a:pPr>
              <a:defRPr/>
            </a:pPr>
            <a:fld id="{8ABB511F-E7CD-264D-AA62-E52F22EEE9C4}" type="slidenum">
              <a:rPr lang="en-GB" altLang="en-US" smtClean="0"/>
              <a:pPr>
                <a:defRPr/>
              </a:pPr>
              <a:t>33</a:t>
            </a:fld>
            <a:endParaRPr lang="en-GB" altLang="en-US"/>
          </a:p>
        </p:txBody>
      </p:sp>
      <p:pic>
        <p:nvPicPr>
          <p:cNvPr id="6" name="Content Placeholder 5">
            <a:extLst>
              <a:ext uri="{FF2B5EF4-FFF2-40B4-BE49-F238E27FC236}">
                <a16:creationId xmlns:a16="http://schemas.microsoft.com/office/drawing/2014/main" id="{B66CA658-EDD2-2335-008C-301FBDFB6164}"/>
              </a:ext>
            </a:extLst>
          </p:cNvPr>
          <p:cNvPicPr>
            <a:picLocks noGrp="1" noChangeAspect="1"/>
          </p:cNvPicPr>
          <p:nvPr>
            <p:ph sz="half" idx="1"/>
          </p:nvPr>
        </p:nvPicPr>
        <p:blipFill>
          <a:blip r:embed="rId2"/>
          <a:stretch>
            <a:fillRect/>
          </a:stretch>
        </p:blipFill>
        <p:spPr>
          <a:xfrm>
            <a:off x="0" y="1524000"/>
            <a:ext cx="8991600" cy="4114800"/>
          </a:xfrm>
          <a:prstGeom prst="rect">
            <a:avLst/>
          </a:prstGeom>
        </p:spPr>
      </p:pic>
    </p:spTree>
    <p:extLst>
      <p:ext uri="{BB962C8B-B14F-4D97-AF65-F5344CB8AC3E}">
        <p14:creationId xmlns:p14="http://schemas.microsoft.com/office/powerpoint/2010/main" val="1803566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98D07DB5-D06C-C700-5908-7436FAD8F3FC}"/>
              </a:ext>
            </a:extLst>
          </p:cNvPr>
          <p:cNvSpPr>
            <a:spLocks noGrp="1"/>
          </p:cNvSpPr>
          <p:nvPr>
            <p:ph type="title"/>
          </p:nvPr>
        </p:nvSpPr>
        <p:spPr>
          <a:xfrm>
            <a:off x="457200" y="274638"/>
            <a:ext cx="8229600" cy="639762"/>
          </a:xfrm>
        </p:spPr>
        <p:txBody>
          <a:bodyPr/>
          <a:lstStyle/>
          <a:p>
            <a:r>
              <a:rPr lang="en-US" dirty="0"/>
              <a:t>The Political Environment</a:t>
            </a:r>
          </a:p>
        </p:txBody>
      </p:sp>
      <p:sp>
        <p:nvSpPr>
          <p:cNvPr id="3" name="Content Placeholder 2">
            <a:extLst>
              <a:ext uri="{FF2B5EF4-FFF2-40B4-BE49-F238E27FC236}">
                <a16:creationId xmlns:a16="http://schemas.microsoft.com/office/drawing/2014/main" id="{B742E573-5C11-6EF3-33B6-200489E259F4}"/>
              </a:ext>
            </a:extLst>
          </p:cNvPr>
          <p:cNvSpPr>
            <a:spLocks noGrp="1"/>
          </p:cNvSpPr>
          <p:nvPr>
            <p:ph sz="half" idx="1"/>
          </p:nvPr>
        </p:nvSpPr>
        <p:spPr>
          <a:xfrm>
            <a:off x="76200" y="1066801"/>
            <a:ext cx="4419600" cy="3657600"/>
          </a:xfrm>
        </p:spPr>
        <p:txBody>
          <a:bodyPr wrap="square" anchor="t">
            <a:normAutofit/>
          </a:bodyPr>
          <a:lstStyle/>
          <a:p>
            <a:pPr>
              <a:lnSpc>
                <a:spcPct val="90000"/>
              </a:lnSpc>
            </a:pPr>
            <a:r>
              <a:rPr lang="en-GB" sz="1500" dirty="0"/>
              <a:t>A risk due to a sudden or gradual change in a local political environment that is disadvantageous or counter productive to foreign firms and markets</a:t>
            </a:r>
            <a:r>
              <a:rPr lang="ja-JP" altLang="en-GB" sz="1500"/>
              <a:t>’</a:t>
            </a:r>
            <a:endParaRPr lang="en-GB" altLang="ja-JP" sz="1500" dirty="0"/>
          </a:p>
          <a:p>
            <a:pPr>
              <a:lnSpc>
                <a:spcPct val="90000"/>
              </a:lnSpc>
            </a:pPr>
            <a:endParaRPr lang="en-GB" sz="1500" dirty="0"/>
          </a:p>
          <a:p>
            <a:pPr>
              <a:lnSpc>
                <a:spcPct val="90000"/>
              </a:lnSpc>
            </a:pPr>
            <a:r>
              <a:rPr lang="en-GB" sz="1500" dirty="0"/>
              <a:t>Government actions which may constitute potential risk for the firm:</a:t>
            </a:r>
          </a:p>
          <a:p>
            <a:pPr lvl="1">
              <a:lnSpc>
                <a:spcPct val="90000"/>
              </a:lnSpc>
              <a:buFont typeface="Lucida Grande"/>
              <a:buChar char="-"/>
            </a:pPr>
            <a:r>
              <a:rPr lang="en-GB" sz="1500" dirty="0"/>
              <a:t>Operational restrictions </a:t>
            </a:r>
            <a:r>
              <a:rPr lang="en-GB" sz="1500" dirty="0" err="1"/>
              <a:t>eg.</a:t>
            </a:r>
            <a:r>
              <a:rPr lang="en-GB" sz="1500" dirty="0"/>
              <a:t> exchange controls or employment policies</a:t>
            </a:r>
          </a:p>
          <a:p>
            <a:pPr lvl="1">
              <a:lnSpc>
                <a:spcPct val="90000"/>
              </a:lnSpc>
              <a:buFont typeface="Lucida Grande"/>
              <a:buChar char="-"/>
            </a:pPr>
            <a:r>
              <a:rPr lang="en-GB" sz="1500" dirty="0"/>
              <a:t>Discriminatory restrictions </a:t>
            </a:r>
            <a:r>
              <a:rPr lang="en-GB" sz="1500" dirty="0" err="1"/>
              <a:t>eg.</a:t>
            </a:r>
            <a:r>
              <a:rPr lang="en-GB" sz="1500" dirty="0"/>
              <a:t> special taxes and tariffs</a:t>
            </a:r>
          </a:p>
          <a:p>
            <a:pPr lvl="1">
              <a:lnSpc>
                <a:spcPct val="90000"/>
              </a:lnSpc>
              <a:buFont typeface="Lucida Grande"/>
              <a:buChar char="-"/>
            </a:pPr>
            <a:r>
              <a:rPr lang="en-GB" sz="1500" dirty="0"/>
              <a:t>Physical actions </a:t>
            </a:r>
            <a:r>
              <a:rPr lang="en-GB" sz="1500" dirty="0" err="1"/>
              <a:t>eg</a:t>
            </a:r>
            <a:r>
              <a:rPr lang="en-GB" sz="1500" dirty="0"/>
              <a:t> nationalisation, riots and war</a:t>
            </a:r>
          </a:p>
          <a:p>
            <a:pPr>
              <a:lnSpc>
                <a:spcPct val="90000"/>
              </a:lnSpc>
            </a:pPr>
            <a:endParaRPr lang="en-US" sz="1500" dirty="0"/>
          </a:p>
        </p:txBody>
      </p:sp>
      <p:pic>
        <p:nvPicPr>
          <p:cNvPr id="6" name="Picture 5">
            <a:extLst>
              <a:ext uri="{FF2B5EF4-FFF2-40B4-BE49-F238E27FC236}">
                <a16:creationId xmlns:a16="http://schemas.microsoft.com/office/drawing/2014/main" id="{FEE803F4-DFF5-73E0-1D47-D0AD38F2F3F6}"/>
              </a:ext>
            </a:extLst>
          </p:cNvPr>
          <p:cNvPicPr>
            <a:picLocks noChangeAspect="1"/>
          </p:cNvPicPr>
          <p:nvPr/>
        </p:nvPicPr>
        <p:blipFill>
          <a:blip r:embed="rId2"/>
          <a:stretch>
            <a:fillRect/>
          </a:stretch>
        </p:blipFill>
        <p:spPr>
          <a:xfrm>
            <a:off x="5943600" y="1432054"/>
            <a:ext cx="3124200" cy="2527091"/>
          </a:xfrm>
          <a:prstGeom prst="rect">
            <a:avLst/>
          </a:prstGeom>
          <a:noFill/>
        </p:spPr>
      </p:pic>
      <p:sp>
        <p:nvSpPr>
          <p:cNvPr id="5" name="Slide Number Placeholder 4">
            <a:extLst>
              <a:ext uri="{FF2B5EF4-FFF2-40B4-BE49-F238E27FC236}">
                <a16:creationId xmlns:a16="http://schemas.microsoft.com/office/drawing/2014/main" id="{8DE5396D-3F97-4D79-7926-C0B273C0757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8ABB511F-E7CD-264D-AA62-E52F22EEE9C4}"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12030278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0BF6F-6821-360A-E852-1320C8430F0F}"/>
              </a:ext>
            </a:extLst>
          </p:cNvPr>
          <p:cNvSpPr>
            <a:spLocks noGrp="1"/>
          </p:cNvSpPr>
          <p:nvPr>
            <p:ph type="title"/>
          </p:nvPr>
        </p:nvSpPr>
        <p:spPr/>
        <p:txBody>
          <a:bodyPr/>
          <a:lstStyle/>
          <a:p>
            <a:r>
              <a:rPr lang="en-US" dirty="0"/>
              <a:t>The Political Environment</a:t>
            </a:r>
          </a:p>
        </p:txBody>
      </p:sp>
      <p:sp>
        <p:nvSpPr>
          <p:cNvPr id="5" name="Slide Number Placeholder 4">
            <a:extLst>
              <a:ext uri="{FF2B5EF4-FFF2-40B4-BE49-F238E27FC236}">
                <a16:creationId xmlns:a16="http://schemas.microsoft.com/office/drawing/2014/main" id="{1DCA38BF-8178-0810-A551-9429296FA9D6}"/>
              </a:ext>
            </a:extLst>
          </p:cNvPr>
          <p:cNvSpPr>
            <a:spLocks noGrp="1"/>
          </p:cNvSpPr>
          <p:nvPr>
            <p:ph type="sldNum" sz="quarter" idx="11"/>
          </p:nvPr>
        </p:nvSpPr>
        <p:spPr/>
        <p:txBody>
          <a:bodyPr/>
          <a:lstStyle/>
          <a:p>
            <a:pPr>
              <a:defRPr/>
            </a:pPr>
            <a:fld id="{8ABB511F-E7CD-264D-AA62-E52F22EEE9C4}" type="slidenum">
              <a:rPr lang="en-GB" altLang="en-US" smtClean="0"/>
              <a:pPr>
                <a:defRPr/>
              </a:pPr>
              <a:t>35</a:t>
            </a:fld>
            <a:endParaRPr lang="en-GB" altLang="en-US"/>
          </a:p>
        </p:txBody>
      </p:sp>
      <p:pic>
        <p:nvPicPr>
          <p:cNvPr id="6" name="Content Placeholder 5">
            <a:extLst>
              <a:ext uri="{FF2B5EF4-FFF2-40B4-BE49-F238E27FC236}">
                <a16:creationId xmlns:a16="http://schemas.microsoft.com/office/drawing/2014/main" id="{870E864F-C9E6-0B6F-F560-D287B201938D}"/>
              </a:ext>
            </a:extLst>
          </p:cNvPr>
          <p:cNvPicPr>
            <a:picLocks noGrp="1" noChangeAspect="1"/>
          </p:cNvPicPr>
          <p:nvPr>
            <p:ph sz="half" idx="1"/>
          </p:nvPr>
        </p:nvPicPr>
        <p:blipFill>
          <a:blip r:embed="rId2"/>
          <a:stretch>
            <a:fillRect/>
          </a:stretch>
        </p:blipFill>
        <p:spPr>
          <a:xfrm>
            <a:off x="0" y="1600200"/>
            <a:ext cx="8686800" cy="3886200"/>
          </a:xfrm>
          <a:prstGeom prst="rect">
            <a:avLst/>
          </a:prstGeom>
        </p:spPr>
      </p:pic>
      <p:pic>
        <p:nvPicPr>
          <p:cNvPr id="7" name="Picture 6">
            <a:extLst>
              <a:ext uri="{FF2B5EF4-FFF2-40B4-BE49-F238E27FC236}">
                <a16:creationId xmlns:a16="http://schemas.microsoft.com/office/drawing/2014/main" id="{B8F20687-0373-470D-F273-C391A6CEB66A}"/>
              </a:ext>
            </a:extLst>
          </p:cNvPr>
          <p:cNvPicPr>
            <a:picLocks noChangeAspect="1"/>
          </p:cNvPicPr>
          <p:nvPr/>
        </p:nvPicPr>
        <p:blipFill>
          <a:blip r:embed="rId3"/>
          <a:stretch>
            <a:fillRect/>
          </a:stretch>
        </p:blipFill>
        <p:spPr>
          <a:xfrm>
            <a:off x="6934200" y="1417639"/>
            <a:ext cx="2209800" cy="1477962"/>
          </a:xfrm>
          <a:prstGeom prst="rect">
            <a:avLst/>
          </a:prstGeom>
        </p:spPr>
      </p:pic>
    </p:spTree>
    <p:extLst>
      <p:ext uri="{BB962C8B-B14F-4D97-AF65-F5344CB8AC3E}">
        <p14:creationId xmlns:p14="http://schemas.microsoft.com/office/powerpoint/2010/main" val="41432585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4753-6DE0-813C-768F-768947CB0943}"/>
              </a:ext>
            </a:extLst>
          </p:cNvPr>
          <p:cNvSpPr>
            <a:spLocks noGrp="1"/>
          </p:cNvSpPr>
          <p:nvPr>
            <p:ph type="title"/>
          </p:nvPr>
        </p:nvSpPr>
        <p:spPr>
          <a:xfrm>
            <a:off x="457200" y="274638"/>
            <a:ext cx="8229600" cy="792162"/>
          </a:xfrm>
        </p:spPr>
        <p:txBody>
          <a:bodyPr/>
          <a:lstStyle/>
          <a:p>
            <a:r>
              <a:rPr lang="en-US" dirty="0"/>
              <a:t>The Technological Environment</a:t>
            </a:r>
          </a:p>
        </p:txBody>
      </p:sp>
      <p:sp>
        <p:nvSpPr>
          <p:cNvPr id="3" name="Content Placeholder 2">
            <a:extLst>
              <a:ext uri="{FF2B5EF4-FFF2-40B4-BE49-F238E27FC236}">
                <a16:creationId xmlns:a16="http://schemas.microsoft.com/office/drawing/2014/main" id="{07DC9019-4B59-B612-7CF5-7B60302BADFD}"/>
              </a:ext>
            </a:extLst>
          </p:cNvPr>
          <p:cNvSpPr>
            <a:spLocks noGrp="1"/>
          </p:cNvSpPr>
          <p:nvPr>
            <p:ph sz="half" idx="1"/>
          </p:nvPr>
        </p:nvSpPr>
        <p:spPr>
          <a:xfrm>
            <a:off x="457200" y="1600201"/>
            <a:ext cx="6705600" cy="3989040"/>
          </a:xfrm>
        </p:spPr>
        <p:txBody>
          <a:bodyPr/>
          <a:lstStyle/>
          <a:p>
            <a:pPr>
              <a:lnSpc>
                <a:spcPct val="80000"/>
              </a:lnSpc>
            </a:pPr>
            <a:r>
              <a:rPr lang="en-GB" dirty="0"/>
              <a:t>Impact of technological advances:</a:t>
            </a:r>
          </a:p>
          <a:p>
            <a:pPr lvl="1">
              <a:lnSpc>
                <a:spcPct val="80000"/>
              </a:lnSpc>
            </a:pPr>
            <a:r>
              <a:rPr lang="en-GB" sz="1633" dirty="0"/>
              <a:t>Ability to gather data on markets</a:t>
            </a:r>
          </a:p>
          <a:p>
            <a:pPr lvl="1">
              <a:lnSpc>
                <a:spcPct val="80000"/>
              </a:lnSpc>
            </a:pPr>
            <a:r>
              <a:rPr lang="en-GB" sz="1633" dirty="0"/>
              <a:t>Management control capabilities</a:t>
            </a:r>
          </a:p>
          <a:p>
            <a:pPr lvl="1">
              <a:lnSpc>
                <a:spcPct val="80000"/>
              </a:lnSpc>
            </a:pPr>
            <a:r>
              <a:rPr lang="en-GB" sz="1633" dirty="0"/>
              <a:t>Operational practicalities of electronic communication</a:t>
            </a:r>
          </a:p>
          <a:p>
            <a:pPr lvl="1">
              <a:lnSpc>
                <a:spcPct val="80000"/>
              </a:lnSpc>
            </a:pPr>
            <a:endParaRPr lang="en-GB" sz="1633" dirty="0"/>
          </a:p>
          <a:p>
            <a:pPr>
              <a:lnSpc>
                <a:spcPct val="80000"/>
              </a:lnSpc>
            </a:pPr>
            <a:r>
              <a:rPr lang="en-GB" dirty="0"/>
              <a:t>Global access to the World Wide Web</a:t>
            </a:r>
          </a:p>
          <a:p>
            <a:pPr lvl="1">
              <a:lnSpc>
                <a:spcPct val="80000"/>
              </a:lnSpc>
            </a:pPr>
            <a:r>
              <a:rPr lang="en-GB" sz="1633" dirty="0"/>
              <a:t>Est. 3.3 billion users in 2016</a:t>
            </a:r>
          </a:p>
          <a:p>
            <a:pPr lvl="1">
              <a:lnSpc>
                <a:spcPct val="80000"/>
              </a:lnSpc>
            </a:pPr>
            <a:r>
              <a:rPr lang="en-GB" sz="1633" dirty="0"/>
              <a:t>40% of global population</a:t>
            </a:r>
          </a:p>
          <a:p>
            <a:pPr lvl="1">
              <a:lnSpc>
                <a:spcPct val="80000"/>
              </a:lnSpc>
            </a:pPr>
            <a:endParaRPr lang="en-GB" sz="1633" dirty="0"/>
          </a:p>
          <a:p>
            <a:pPr>
              <a:lnSpc>
                <a:spcPct val="80000"/>
              </a:lnSpc>
            </a:pPr>
            <a:r>
              <a:rPr lang="en-GB" dirty="0"/>
              <a:t>Importance of English language for web users</a:t>
            </a:r>
          </a:p>
          <a:p>
            <a:endParaRPr lang="en-US" dirty="0"/>
          </a:p>
        </p:txBody>
      </p:sp>
      <p:sp>
        <p:nvSpPr>
          <p:cNvPr id="5" name="Slide Number Placeholder 4">
            <a:extLst>
              <a:ext uri="{FF2B5EF4-FFF2-40B4-BE49-F238E27FC236}">
                <a16:creationId xmlns:a16="http://schemas.microsoft.com/office/drawing/2014/main" id="{1D1AA76E-5EF7-5592-B15F-89AEE3BF5834}"/>
              </a:ext>
            </a:extLst>
          </p:cNvPr>
          <p:cNvSpPr>
            <a:spLocks noGrp="1"/>
          </p:cNvSpPr>
          <p:nvPr>
            <p:ph type="sldNum" sz="quarter" idx="11"/>
          </p:nvPr>
        </p:nvSpPr>
        <p:spPr/>
        <p:txBody>
          <a:bodyPr/>
          <a:lstStyle/>
          <a:p>
            <a:pPr>
              <a:defRPr/>
            </a:pPr>
            <a:fld id="{8ABB511F-E7CD-264D-AA62-E52F22EEE9C4}" type="slidenum">
              <a:rPr lang="en-GB" altLang="en-US" smtClean="0"/>
              <a:pPr>
                <a:defRPr/>
              </a:pPr>
              <a:t>36</a:t>
            </a:fld>
            <a:endParaRPr lang="en-GB" altLang="en-US"/>
          </a:p>
        </p:txBody>
      </p:sp>
      <p:pic>
        <p:nvPicPr>
          <p:cNvPr id="6" name="Picture 5">
            <a:extLst>
              <a:ext uri="{FF2B5EF4-FFF2-40B4-BE49-F238E27FC236}">
                <a16:creationId xmlns:a16="http://schemas.microsoft.com/office/drawing/2014/main" id="{6715442B-F8A3-6142-772A-0319C635A32E}"/>
              </a:ext>
            </a:extLst>
          </p:cNvPr>
          <p:cNvPicPr>
            <a:picLocks noChangeAspect="1"/>
          </p:cNvPicPr>
          <p:nvPr/>
        </p:nvPicPr>
        <p:blipFill>
          <a:blip r:embed="rId2"/>
          <a:stretch>
            <a:fillRect/>
          </a:stretch>
        </p:blipFill>
        <p:spPr>
          <a:xfrm>
            <a:off x="6781800" y="1905000"/>
            <a:ext cx="2362200" cy="2436720"/>
          </a:xfrm>
          <a:prstGeom prst="rect">
            <a:avLst/>
          </a:prstGeom>
        </p:spPr>
      </p:pic>
    </p:spTree>
    <p:extLst>
      <p:ext uri="{BB962C8B-B14F-4D97-AF65-F5344CB8AC3E}">
        <p14:creationId xmlns:p14="http://schemas.microsoft.com/office/powerpoint/2010/main" val="1104968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AutoShape 2">
            <a:extLst>
              <a:ext uri="{FF2B5EF4-FFF2-40B4-BE49-F238E27FC236}">
                <a16:creationId xmlns:a16="http://schemas.microsoft.com/office/drawing/2014/main" id="{F1EE8BE6-BD5A-B950-CDDB-8BDC73AAFFB3}"/>
              </a:ext>
            </a:extLst>
          </p:cNvPr>
          <p:cNvSpPr>
            <a:spLocks noGrp="1" noChangeArrowheads="1"/>
          </p:cNvSpPr>
          <p:nvPr>
            <p:ph type="title"/>
          </p:nvPr>
        </p:nvSpPr>
        <p:spPr/>
        <p:txBody>
          <a:bodyPr/>
          <a:lstStyle/>
          <a:p>
            <a:r>
              <a:rPr lang="en-US" altLang="en-US"/>
              <a:t>Challenges and Opportunities </a:t>
            </a:r>
          </a:p>
        </p:txBody>
      </p:sp>
      <p:sp>
        <p:nvSpPr>
          <p:cNvPr id="8195" name="Rectangle 3">
            <a:extLst>
              <a:ext uri="{FF2B5EF4-FFF2-40B4-BE49-F238E27FC236}">
                <a16:creationId xmlns:a16="http://schemas.microsoft.com/office/drawing/2014/main" id="{3A8EDFA0-586D-1231-9A1F-C02042EBDA0A}"/>
              </a:ext>
            </a:extLst>
          </p:cNvPr>
          <p:cNvSpPr>
            <a:spLocks noGrp="1" noChangeArrowheads="1"/>
          </p:cNvSpPr>
          <p:nvPr>
            <p:ph type="body" idx="1"/>
          </p:nvPr>
        </p:nvSpPr>
        <p:spPr>
          <a:xfrm>
            <a:off x="457200" y="1600200"/>
            <a:ext cx="8229600" cy="3916363"/>
          </a:xfrm>
        </p:spPr>
        <p:txBody>
          <a:bodyPr/>
          <a:lstStyle/>
          <a:p>
            <a:pPr>
              <a:lnSpc>
                <a:spcPct val="90000"/>
              </a:lnSpc>
            </a:pPr>
            <a:r>
              <a:rPr lang="en-US" altLang="en-US" sz="2400"/>
              <a:t>Process of International Marketing</a:t>
            </a:r>
          </a:p>
          <a:p>
            <a:pPr>
              <a:lnSpc>
                <a:spcPct val="90000"/>
              </a:lnSpc>
            </a:pPr>
            <a:r>
              <a:rPr lang="en-US" altLang="en-US" sz="2400"/>
              <a:t>International Dimensions of Marketing</a:t>
            </a:r>
          </a:p>
          <a:p>
            <a:pPr>
              <a:lnSpc>
                <a:spcPct val="90000"/>
              </a:lnSpc>
            </a:pPr>
            <a:r>
              <a:rPr lang="en-US" altLang="en-US" sz="2400"/>
              <a:t>Domestic Marketing vs.  International Marketing</a:t>
            </a:r>
          </a:p>
          <a:p>
            <a:pPr>
              <a:lnSpc>
                <a:spcPct val="90000"/>
              </a:lnSpc>
            </a:pPr>
            <a:r>
              <a:rPr lang="en-US" altLang="en-US" sz="2400"/>
              <a:t>Multinational Corporations (MNCs)</a:t>
            </a:r>
          </a:p>
          <a:p>
            <a:pPr>
              <a:lnSpc>
                <a:spcPct val="90000"/>
              </a:lnSpc>
              <a:buFont typeface="Wingdings" pitchFamily="2" charset="2"/>
              <a:buNone/>
            </a:pPr>
            <a:r>
              <a:rPr lang="en-US" altLang="en-US" sz="2400"/>
              <a:t>- Pros and Cons</a:t>
            </a:r>
          </a:p>
          <a:p>
            <a:pPr>
              <a:lnSpc>
                <a:spcPct val="90000"/>
              </a:lnSpc>
              <a:buFont typeface="Wingdings" pitchFamily="2" charset="2"/>
              <a:buNone/>
            </a:pPr>
            <a:r>
              <a:rPr lang="en-US" altLang="en-US" sz="2400"/>
              <a:t>- Multinationality and Market Performance </a:t>
            </a:r>
          </a:p>
          <a:p>
            <a:pPr>
              <a:lnSpc>
                <a:spcPct val="90000"/>
              </a:lnSpc>
              <a:buFont typeface="Wingdings" pitchFamily="2" charset="2"/>
              <a:buNone/>
            </a:pPr>
            <a:r>
              <a:rPr lang="en-US" altLang="en-US" sz="2400"/>
              <a:t>- Characteristics of MNCs</a:t>
            </a:r>
          </a:p>
          <a:p>
            <a:pPr>
              <a:lnSpc>
                <a:spcPct val="90000"/>
              </a:lnSpc>
            </a:pPr>
            <a:r>
              <a:rPr lang="en-US" altLang="en-US" sz="2400"/>
              <a:t>The Process of Internationalization</a:t>
            </a:r>
          </a:p>
          <a:p>
            <a:pPr>
              <a:lnSpc>
                <a:spcPct val="90000"/>
              </a:lnSpc>
            </a:pPr>
            <a:r>
              <a:rPr lang="en-US" altLang="en-US" sz="2400"/>
              <a:t>Benefits of International Marketing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a:extLst>
              <a:ext uri="{FF2B5EF4-FFF2-40B4-BE49-F238E27FC236}">
                <a16:creationId xmlns:a16="http://schemas.microsoft.com/office/drawing/2014/main" id="{2DFC2D3A-DF50-7F7E-040B-99BFB123F851}"/>
              </a:ext>
            </a:extLst>
          </p:cNvPr>
          <p:cNvSpPr>
            <a:spLocks noGrp="1" noChangeArrowheads="1"/>
          </p:cNvSpPr>
          <p:nvPr>
            <p:ph type="title"/>
          </p:nvPr>
        </p:nvSpPr>
        <p:spPr/>
        <p:txBody>
          <a:bodyPr/>
          <a:lstStyle/>
          <a:p>
            <a:r>
              <a:rPr lang="en-US" altLang="en-US" dirty="0"/>
              <a:t>Internationalization Process</a:t>
            </a:r>
          </a:p>
        </p:txBody>
      </p:sp>
      <p:sp>
        <p:nvSpPr>
          <p:cNvPr id="20483" name="Rectangle 3">
            <a:extLst>
              <a:ext uri="{FF2B5EF4-FFF2-40B4-BE49-F238E27FC236}">
                <a16:creationId xmlns:a16="http://schemas.microsoft.com/office/drawing/2014/main" id="{BAEED425-1F2D-9A74-2B07-9DF6A91C6BC2}"/>
              </a:ext>
            </a:extLst>
          </p:cNvPr>
          <p:cNvSpPr>
            <a:spLocks noGrp="1" noChangeArrowheads="1"/>
          </p:cNvSpPr>
          <p:nvPr>
            <p:ph type="body" idx="1"/>
          </p:nvPr>
        </p:nvSpPr>
        <p:spPr>
          <a:xfrm>
            <a:off x="0" y="1219200"/>
            <a:ext cx="9144000" cy="4495800"/>
          </a:xfrm>
        </p:spPr>
        <p:txBody>
          <a:bodyPr/>
          <a:lstStyle/>
          <a:p>
            <a:r>
              <a:rPr lang="en-US" altLang="en-US" dirty="0"/>
              <a:t>Stages of Internationalization</a:t>
            </a:r>
          </a:p>
          <a:p>
            <a:pPr lvl="1"/>
            <a:r>
              <a:rPr lang="en-US" altLang="en-US" dirty="0"/>
              <a:t>Domestic business</a:t>
            </a:r>
          </a:p>
          <a:p>
            <a:pPr lvl="1"/>
            <a:r>
              <a:rPr lang="en-US" altLang="en-US" dirty="0"/>
              <a:t>Sporadic exporting</a:t>
            </a:r>
          </a:p>
          <a:p>
            <a:pPr lvl="1"/>
            <a:r>
              <a:rPr lang="en-US" altLang="en-US" dirty="0"/>
              <a:t>Frequent exporting</a:t>
            </a:r>
          </a:p>
          <a:p>
            <a:pPr lvl="1"/>
            <a:r>
              <a:rPr lang="en-US" altLang="en-US" dirty="0"/>
              <a:t>Overseas manufacturing</a:t>
            </a:r>
          </a:p>
          <a:p>
            <a:r>
              <a:rPr lang="en-US" altLang="en-US" dirty="0"/>
              <a:t>Born Global</a:t>
            </a:r>
          </a:p>
          <a:p>
            <a:pPr lvl="1"/>
            <a:r>
              <a:rPr lang="en-US" altLang="en-US" dirty="0"/>
              <a:t>Mission of being global from birth</a:t>
            </a:r>
          </a:p>
          <a:p>
            <a:pPr lvl="1"/>
            <a:r>
              <a:rPr lang="en-US" altLang="en-US" dirty="0"/>
              <a:t>Resources committed to international activities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a:extLst>
              <a:ext uri="{FF2B5EF4-FFF2-40B4-BE49-F238E27FC236}">
                <a16:creationId xmlns:a16="http://schemas.microsoft.com/office/drawing/2014/main" id="{43837B2C-D98D-DFB9-616A-C9258A113F74}"/>
              </a:ext>
            </a:extLst>
          </p:cNvPr>
          <p:cNvSpPr>
            <a:spLocks noGrp="1" noChangeArrowheads="1"/>
          </p:cNvSpPr>
          <p:nvPr>
            <p:ph type="title"/>
          </p:nvPr>
        </p:nvSpPr>
        <p:spPr/>
        <p:txBody>
          <a:bodyPr/>
          <a:lstStyle/>
          <a:p>
            <a:r>
              <a:rPr lang="en-US" altLang="en-US"/>
              <a:t>Benefits of International Marketing</a:t>
            </a:r>
          </a:p>
        </p:txBody>
      </p:sp>
      <p:sp>
        <p:nvSpPr>
          <p:cNvPr id="21507" name="Rectangle 3">
            <a:extLst>
              <a:ext uri="{FF2B5EF4-FFF2-40B4-BE49-F238E27FC236}">
                <a16:creationId xmlns:a16="http://schemas.microsoft.com/office/drawing/2014/main" id="{EDB65ACA-5E8D-D788-EA7F-20180AC717DD}"/>
              </a:ext>
            </a:extLst>
          </p:cNvPr>
          <p:cNvSpPr>
            <a:spLocks noGrp="1" noChangeArrowheads="1"/>
          </p:cNvSpPr>
          <p:nvPr>
            <p:ph type="body" idx="1"/>
          </p:nvPr>
        </p:nvSpPr>
        <p:spPr>
          <a:xfrm>
            <a:off x="457200" y="1600200"/>
            <a:ext cx="8229600" cy="3916363"/>
          </a:xfrm>
        </p:spPr>
        <p:txBody>
          <a:bodyPr/>
          <a:lstStyle/>
          <a:p>
            <a:r>
              <a:rPr lang="en-US" altLang="en-US"/>
              <a:t>Survival and Growth</a:t>
            </a:r>
          </a:p>
          <a:p>
            <a:r>
              <a:rPr lang="en-US" altLang="en-US"/>
              <a:t>Sales and Profits </a:t>
            </a:r>
          </a:p>
          <a:p>
            <a:r>
              <a:rPr lang="en-US" altLang="en-US"/>
              <a:t>Diversification</a:t>
            </a:r>
          </a:p>
          <a:p>
            <a:r>
              <a:rPr lang="en-US" altLang="en-US"/>
              <a:t>Inflation and Price Moderation</a:t>
            </a:r>
          </a:p>
          <a:p>
            <a:r>
              <a:rPr lang="en-US" altLang="en-US"/>
              <a:t>Employment</a:t>
            </a:r>
          </a:p>
          <a:p>
            <a:r>
              <a:rPr lang="en-US" altLang="en-US"/>
              <a:t>Standards of Living </a:t>
            </a:r>
          </a:p>
          <a:p>
            <a:r>
              <a:rPr lang="en-US" altLang="en-US"/>
              <a:t>Understanding of Marketing Process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a:extLst>
              <a:ext uri="{FF2B5EF4-FFF2-40B4-BE49-F238E27FC236}">
                <a16:creationId xmlns:a16="http://schemas.microsoft.com/office/drawing/2014/main" id="{95EB3151-FA9C-24A1-7A56-ADE081FA94AC}"/>
              </a:ext>
            </a:extLst>
          </p:cNvPr>
          <p:cNvSpPr>
            <a:spLocks noGrp="1" noChangeArrowheads="1"/>
          </p:cNvSpPr>
          <p:nvPr>
            <p:ph type="ctrTitle"/>
          </p:nvPr>
        </p:nvSpPr>
        <p:spPr>
          <a:xfrm>
            <a:off x="838200" y="1958975"/>
            <a:ext cx="7772400" cy="1470025"/>
          </a:xfrm>
        </p:spPr>
        <p:txBody>
          <a:bodyPr/>
          <a:lstStyle/>
          <a:p>
            <a:r>
              <a:rPr lang="en-US" altLang="en-US"/>
              <a:t>Part 2</a:t>
            </a:r>
          </a:p>
        </p:txBody>
      </p:sp>
      <p:sp>
        <p:nvSpPr>
          <p:cNvPr id="2051" name="Rectangle 3">
            <a:extLst>
              <a:ext uri="{FF2B5EF4-FFF2-40B4-BE49-F238E27FC236}">
                <a16:creationId xmlns:a16="http://schemas.microsoft.com/office/drawing/2014/main" id="{998776FF-8F39-B996-1D23-C223829DB24D}"/>
              </a:ext>
            </a:extLst>
          </p:cNvPr>
          <p:cNvSpPr>
            <a:spLocks noGrp="1" noChangeArrowheads="1"/>
          </p:cNvSpPr>
          <p:nvPr>
            <p:ph type="subTitle" idx="1"/>
          </p:nvPr>
        </p:nvSpPr>
        <p:spPr>
          <a:xfrm>
            <a:off x="1370013" y="3744913"/>
            <a:ext cx="6400800" cy="1752600"/>
          </a:xfrm>
        </p:spPr>
        <p:txBody>
          <a:bodyPr/>
          <a:lstStyle/>
          <a:p>
            <a:pPr>
              <a:defRPr/>
            </a:pPr>
            <a:r>
              <a:rPr lang="en-US" altLang="en-US"/>
              <a:t>Trade Theories and Economic Development</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a:extLst>
              <a:ext uri="{FF2B5EF4-FFF2-40B4-BE49-F238E27FC236}">
                <a16:creationId xmlns:a16="http://schemas.microsoft.com/office/drawing/2014/main" id="{A5CEC477-C7B0-C9C5-E843-A118D096C21A}"/>
              </a:ext>
            </a:extLst>
          </p:cNvPr>
          <p:cNvSpPr>
            <a:spLocks noGrp="1" noChangeArrowheads="1"/>
          </p:cNvSpPr>
          <p:nvPr>
            <p:ph type="title"/>
          </p:nvPr>
        </p:nvSpPr>
        <p:spPr/>
        <p:txBody>
          <a:bodyPr/>
          <a:lstStyle/>
          <a:p>
            <a:r>
              <a:rPr lang="en-US" altLang="en-US"/>
              <a:t>Chapter Outline</a:t>
            </a:r>
          </a:p>
        </p:txBody>
      </p:sp>
      <p:sp>
        <p:nvSpPr>
          <p:cNvPr id="23555" name="Rectangle 3">
            <a:extLst>
              <a:ext uri="{FF2B5EF4-FFF2-40B4-BE49-F238E27FC236}">
                <a16:creationId xmlns:a16="http://schemas.microsoft.com/office/drawing/2014/main" id="{9EB9202F-15F0-DF66-0948-210F803A97FD}"/>
              </a:ext>
            </a:extLst>
          </p:cNvPr>
          <p:cNvSpPr>
            <a:spLocks noGrp="1" noChangeArrowheads="1"/>
          </p:cNvSpPr>
          <p:nvPr>
            <p:ph type="body" idx="1"/>
          </p:nvPr>
        </p:nvSpPr>
        <p:spPr>
          <a:xfrm>
            <a:off x="457200" y="1600200"/>
            <a:ext cx="8229600" cy="3916363"/>
          </a:xfrm>
        </p:spPr>
        <p:txBody>
          <a:bodyPr/>
          <a:lstStyle/>
          <a:p>
            <a:r>
              <a:rPr lang="en-US" altLang="en-US"/>
              <a:t>Basis for International Trade</a:t>
            </a:r>
          </a:p>
          <a:p>
            <a:pPr>
              <a:buFont typeface="Wingdings" pitchFamily="2" charset="2"/>
              <a:buNone/>
            </a:pPr>
            <a:r>
              <a:rPr lang="en-US" altLang="en-US"/>
              <a:t>-	Production Possibility Curve</a:t>
            </a:r>
          </a:p>
          <a:p>
            <a:pPr>
              <a:buFont typeface="Wingdings" pitchFamily="2" charset="2"/>
              <a:buNone/>
            </a:pPr>
            <a:r>
              <a:rPr lang="en-US" altLang="en-US"/>
              <a:t>-	Principle of Absolute Advantage</a:t>
            </a:r>
          </a:p>
          <a:p>
            <a:pPr>
              <a:buFont typeface="Wingdings" pitchFamily="2" charset="2"/>
              <a:buNone/>
            </a:pPr>
            <a:r>
              <a:rPr lang="en-US" altLang="en-US"/>
              <a:t>-	Principle of Comparative/Relative Advantage</a:t>
            </a:r>
          </a:p>
          <a:p>
            <a:r>
              <a:rPr lang="en-US" altLang="en-US"/>
              <a:t>Exchange Ratios, Trade, and Gain</a:t>
            </a:r>
          </a:p>
          <a:p>
            <a:r>
              <a:rPr lang="en-US" altLang="en-US"/>
              <a:t>Factor Endowment Theory</a:t>
            </a:r>
          </a:p>
          <a:p>
            <a:endParaRPr lang="en-US"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a:extLst>
              <a:ext uri="{FF2B5EF4-FFF2-40B4-BE49-F238E27FC236}">
                <a16:creationId xmlns:a16="http://schemas.microsoft.com/office/drawing/2014/main" id="{56A60E71-D324-73F0-D874-E3B2EF7BDAD8}"/>
              </a:ext>
            </a:extLst>
          </p:cNvPr>
          <p:cNvSpPr>
            <a:spLocks noGrp="1" noChangeArrowheads="1"/>
          </p:cNvSpPr>
          <p:nvPr>
            <p:ph type="title"/>
          </p:nvPr>
        </p:nvSpPr>
        <p:spPr/>
        <p:txBody>
          <a:bodyPr/>
          <a:lstStyle/>
          <a:p>
            <a:r>
              <a:rPr lang="en-US" altLang="en-US"/>
              <a:t>Chapter Outline</a:t>
            </a:r>
          </a:p>
        </p:txBody>
      </p:sp>
      <p:sp>
        <p:nvSpPr>
          <p:cNvPr id="24579" name="Rectangle 3">
            <a:extLst>
              <a:ext uri="{FF2B5EF4-FFF2-40B4-BE49-F238E27FC236}">
                <a16:creationId xmlns:a16="http://schemas.microsoft.com/office/drawing/2014/main" id="{0C3793AA-A87A-B2E0-F73E-43424C5B55DB}"/>
              </a:ext>
            </a:extLst>
          </p:cNvPr>
          <p:cNvSpPr>
            <a:spLocks noGrp="1" noChangeArrowheads="1"/>
          </p:cNvSpPr>
          <p:nvPr>
            <p:ph type="body" idx="1"/>
          </p:nvPr>
        </p:nvSpPr>
        <p:spPr>
          <a:xfrm>
            <a:off x="457200" y="1600200"/>
            <a:ext cx="8229600" cy="3916363"/>
          </a:xfrm>
        </p:spPr>
        <p:txBody>
          <a:bodyPr/>
          <a:lstStyle/>
          <a:p>
            <a:r>
              <a:rPr lang="en-US" altLang="en-US"/>
              <a:t>The Competitive Advantage of Nations</a:t>
            </a:r>
          </a:p>
          <a:p>
            <a:r>
              <a:rPr lang="en-US" altLang="en-US"/>
              <a:t>A Critical Evaluation of Trade Theories</a:t>
            </a:r>
          </a:p>
          <a:p>
            <a:pPr>
              <a:buFont typeface="Wingdings" pitchFamily="2" charset="2"/>
              <a:buNone/>
            </a:pPr>
            <a:r>
              <a:rPr lang="en-US" altLang="en-US"/>
              <a:t>-	The Validity of Trade Theories</a:t>
            </a:r>
          </a:p>
          <a:p>
            <a:pPr>
              <a:buFont typeface="Wingdings" pitchFamily="2" charset="2"/>
              <a:buNone/>
            </a:pPr>
            <a:r>
              <a:rPr lang="en-US" altLang="en-US"/>
              <a:t>-	Limitations and Suggested Refinements</a:t>
            </a:r>
          </a:p>
          <a:p>
            <a:r>
              <a:rPr lang="en-US" altLang="en-US"/>
              <a:t>Economic Cooperation</a:t>
            </a:r>
          </a:p>
          <a:p>
            <a:pPr>
              <a:buFont typeface="Wingdings" pitchFamily="2" charset="2"/>
              <a:buNone/>
            </a:pPr>
            <a:r>
              <a:rPr lang="en-US" altLang="en-US"/>
              <a:t>-	Levels of Economic Integration</a:t>
            </a:r>
          </a:p>
          <a:p>
            <a:r>
              <a:rPr lang="en-US" altLang="en-US"/>
              <a:t>Economic and Marketing Implications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a:extLst>
              <a:ext uri="{FF2B5EF4-FFF2-40B4-BE49-F238E27FC236}">
                <a16:creationId xmlns:a16="http://schemas.microsoft.com/office/drawing/2014/main" id="{BAB6634F-5E62-9297-91C3-5FE37BB49A7F}"/>
              </a:ext>
            </a:extLst>
          </p:cNvPr>
          <p:cNvSpPr>
            <a:spLocks noGrp="1" noChangeArrowheads="1"/>
          </p:cNvSpPr>
          <p:nvPr>
            <p:ph type="title"/>
          </p:nvPr>
        </p:nvSpPr>
        <p:spPr/>
        <p:txBody>
          <a:bodyPr/>
          <a:lstStyle/>
          <a:p>
            <a:r>
              <a:rPr lang="en-US" altLang="en-US"/>
              <a:t>Basis for International Trade</a:t>
            </a:r>
          </a:p>
        </p:txBody>
      </p:sp>
      <p:sp>
        <p:nvSpPr>
          <p:cNvPr id="25603" name="Rectangle 3">
            <a:extLst>
              <a:ext uri="{FF2B5EF4-FFF2-40B4-BE49-F238E27FC236}">
                <a16:creationId xmlns:a16="http://schemas.microsoft.com/office/drawing/2014/main" id="{43C8D504-C274-CAE6-5161-E3900B39101F}"/>
              </a:ext>
            </a:extLst>
          </p:cNvPr>
          <p:cNvSpPr>
            <a:spLocks noGrp="1" noChangeArrowheads="1"/>
          </p:cNvSpPr>
          <p:nvPr>
            <p:ph type="body" idx="1"/>
          </p:nvPr>
        </p:nvSpPr>
        <p:spPr>
          <a:xfrm>
            <a:off x="457200" y="1600200"/>
            <a:ext cx="8229600" cy="3916363"/>
          </a:xfrm>
        </p:spPr>
        <p:txBody>
          <a:bodyPr/>
          <a:lstStyle/>
          <a:p>
            <a:r>
              <a:rPr lang="en-US" altLang="en-US" b="1"/>
              <a:t>Principle of Absolute Advantage</a:t>
            </a:r>
            <a:endParaRPr lang="en-US" altLang="en-US"/>
          </a:p>
          <a:p>
            <a:pPr>
              <a:buFont typeface="Wingdings" pitchFamily="2" charset="2"/>
              <a:buNone/>
            </a:pPr>
            <a:r>
              <a:rPr lang="en-US" altLang="en-US"/>
              <a:t>-    a country should export a commodity that can be produced at a lower cost than can other nations</a:t>
            </a:r>
          </a:p>
          <a:p>
            <a:pPr>
              <a:buFont typeface="Wingdings" pitchFamily="2" charset="2"/>
              <a:buNone/>
            </a:pPr>
            <a:r>
              <a:rPr lang="en-US" altLang="en-US"/>
              <a:t>-    or import a commodity that can only be produced at a higher cost than can other nations</a:t>
            </a:r>
            <a:endParaRPr lang="en-US" altLang="en-US" b="1"/>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a:extLst>
              <a:ext uri="{FF2B5EF4-FFF2-40B4-BE49-F238E27FC236}">
                <a16:creationId xmlns:a16="http://schemas.microsoft.com/office/drawing/2014/main" id="{16216976-1CAD-DE68-3A72-CFD5B8ECB6C4}"/>
              </a:ext>
            </a:extLst>
          </p:cNvPr>
          <p:cNvSpPr>
            <a:spLocks noGrp="1" noChangeArrowheads="1"/>
          </p:cNvSpPr>
          <p:nvPr>
            <p:ph type="title"/>
          </p:nvPr>
        </p:nvSpPr>
        <p:spPr/>
        <p:txBody>
          <a:bodyPr/>
          <a:lstStyle/>
          <a:p>
            <a:r>
              <a:rPr lang="en-US" altLang="en-US"/>
              <a:t>Basis for International Trade</a:t>
            </a:r>
          </a:p>
        </p:txBody>
      </p:sp>
      <p:sp>
        <p:nvSpPr>
          <p:cNvPr id="26627" name="Rectangle 3">
            <a:extLst>
              <a:ext uri="{FF2B5EF4-FFF2-40B4-BE49-F238E27FC236}">
                <a16:creationId xmlns:a16="http://schemas.microsoft.com/office/drawing/2014/main" id="{0AB2F782-5D70-19A8-7215-257F70084F81}"/>
              </a:ext>
            </a:extLst>
          </p:cNvPr>
          <p:cNvSpPr>
            <a:spLocks noGrp="1" noChangeArrowheads="1"/>
          </p:cNvSpPr>
          <p:nvPr>
            <p:ph type="body" idx="1"/>
          </p:nvPr>
        </p:nvSpPr>
        <p:spPr>
          <a:xfrm>
            <a:off x="457200" y="1600200"/>
            <a:ext cx="8229600" cy="3916363"/>
          </a:xfrm>
        </p:spPr>
        <p:txBody>
          <a:bodyPr/>
          <a:lstStyle/>
          <a:p>
            <a:r>
              <a:rPr lang="en-US" altLang="en-US" b="1"/>
              <a:t>Principle of Comparative/Relative Advantage</a:t>
            </a:r>
            <a:endParaRPr lang="en-US" altLang="en-US"/>
          </a:p>
          <a:p>
            <a:pPr>
              <a:buFont typeface="Wingdings" pitchFamily="2" charset="2"/>
              <a:buNone/>
            </a:pPr>
            <a:r>
              <a:rPr lang="en-US" altLang="en-US"/>
              <a:t>-	a country should export either a product with the greatest comparative advantage (or with the least comparative disadvantage) </a:t>
            </a:r>
          </a:p>
          <a:p>
            <a:pPr>
              <a:buFont typeface="Wingdings" pitchFamily="2" charset="2"/>
              <a:buNone/>
            </a:pPr>
            <a:r>
              <a:rPr lang="en-US" altLang="en-US"/>
              <a:t>-  or import either a product for which it has the greatest comparative disadvantage (or the least comparative advantage)</a:t>
            </a:r>
          </a:p>
          <a:p>
            <a:endParaRPr lang="en-US"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a:extLst>
              <a:ext uri="{FF2B5EF4-FFF2-40B4-BE49-F238E27FC236}">
                <a16:creationId xmlns:a16="http://schemas.microsoft.com/office/drawing/2014/main" id="{22C1FCFD-44BE-5751-FF45-A565CE428E74}"/>
              </a:ext>
            </a:extLst>
          </p:cNvPr>
          <p:cNvSpPr>
            <a:spLocks noGrp="1" noChangeArrowheads="1"/>
          </p:cNvSpPr>
          <p:nvPr>
            <p:ph type="title"/>
          </p:nvPr>
        </p:nvSpPr>
        <p:spPr/>
        <p:txBody>
          <a:bodyPr/>
          <a:lstStyle/>
          <a:p>
            <a:r>
              <a:rPr lang="en-US" altLang="en-US"/>
              <a:t>Factor Endowment Theory </a:t>
            </a:r>
          </a:p>
        </p:txBody>
      </p:sp>
      <p:sp>
        <p:nvSpPr>
          <p:cNvPr id="27651" name="Rectangle 3">
            <a:extLst>
              <a:ext uri="{FF2B5EF4-FFF2-40B4-BE49-F238E27FC236}">
                <a16:creationId xmlns:a16="http://schemas.microsoft.com/office/drawing/2014/main" id="{E5AC7F80-B7E2-EBAA-C079-9C98F1CEC790}"/>
              </a:ext>
            </a:extLst>
          </p:cNvPr>
          <p:cNvSpPr>
            <a:spLocks noGrp="1" noChangeArrowheads="1"/>
          </p:cNvSpPr>
          <p:nvPr>
            <p:ph type="body" idx="1"/>
          </p:nvPr>
        </p:nvSpPr>
        <p:spPr>
          <a:xfrm>
            <a:off x="457200" y="1600200"/>
            <a:ext cx="8229600" cy="3916363"/>
          </a:xfrm>
        </p:spPr>
        <p:txBody>
          <a:bodyPr/>
          <a:lstStyle/>
          <a:p>
            <a:pPr>
              <a:lnSpc>
                <a:spcPct val="90000"/>
              </a:lnSpc>
            </a:pPr>
            <a:r>
              <a:rPr lang="en-US" altLang="en-US" sz="2400" b="1"/>
              <a:t>Factors of Production</a:t>
            </a:r>
            <a:endParaRPr lang="en-US" altLang="en-US" sz="2400"/>
          </a:p>
          <a:p>
            <a:pPr>
              <a:lnSpc>
                <a:spcPct val="90000"/>
              </a:lnSpc>
              <a:buFont typeface="Wingdings" pitchFamily="2" charset="2"/>
              <a:buNone/>
            </a:pPr>
            <a:r>
              <a:rPr lang="en-US" altLang="en-US" sz="2400"/>
              <a:t>- 	labor</a:t>
            </a:r>
          </a:p>
          <a:p>
            <a:pPr>
              <a:lnSpc>
                <a:spcPct val="90000"/>
              </a:lnSpc>
              <a:buFont typeface="Wingdings" pitchFamily="2" charset="2"/>
              <a:buNone/>
            </a:pPr>
            <a:r>
              <a:rPr lang="en-US" altLang="en-US" sz="2400"/>
              <a:t>- 	land </a:t>
            </a:r>
          </a:p>
          <a:p>
            <a:pPr>
              <a:lnSpc>
                <a:spcPct val="90000"/>
              </a:lnSpc>
              <a:buFont typeface="Wingdings" pitchFamily="2" charset="2"/>
              <a:buNone/>
            </a:pPr>
            <a:r>
              <a:rPr lang="en-US" altLang="en-US" sz="2400"/>
              <a:t>- 	capital</a:t>
            </a:r>
          </a:p>
          <a:p>
            <a:pPr>
              <a:lnSpc>
                <a:spcPct val="90000"/>
              </a:lnSpc>
              <a:buFont typeface="Wingdings" pitchFamily="2" charset="2"/>
              <a:buNone/>
            </a:pPr>
            <a:r>
              <a:rPr lang="en-US" altLang="en-US" sz="2400"/>
              <a:t>-	others (technology, education, etc.)</a:t>
            </a:r>
          </a:p>
          <a:p>
            <a:pPr>
              <a:lnSpc>
                <a:spcPct val="90000"/>
              </a:lnSpc>
            </a:pPr>
            <a:r>
              <a:rPr lang="en-US" altLang="en-US" sz="2400"/>
              <a:t>inequality of relative prices is a function of regional factor endowments </a:t>
            </a:r>
          </a:p>
          <a:p>
            <a:pPr>
              <a:lnSpc>
                <a:spcPct val="90000"/>
              </a:lnSpc>
            </a:pPr>
            <a:r>
              <a:rPr lang="en-US" altLang="en-US" sz="2400"/>
              <a:t>comparative advantage is determined by relative abundance of such endowments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a:extLst>
              <a:ext uri="{FF2B5EF4-FFF2-40B4-BE49-F238E27FC236}">
                <a16:creationId xmlns:a16="http://schemas.microsoft.com/office/drawing/2014/main" id="{032F3659-E9C8-C4A3-3956-EB058A23ABD1}"/>
              </a:ext>
            </a:extLst>
          </p:cNvPr>
          <p:cNvSpPr>
            <a:spLocks noGrp="1" noChangeArrowheads="1"/>
          </p:cNvSpPr>
          <p:nvPr>
            <p:ph type="title"/>
          </p:nvPr>
        </p:nvSpPr>
        <p:spPr/>
        <p:txBody>
          <a:bodyPr/>
          <a:lstStyle/>
          <a:p>
            <a:r>
              <a:rPr lang="en-US" altLang="en-US" sz="3200"/>
              <a:t>Michael Porter</a:t>
            </a:r>
            <a:br>
              <a:rPr lang="en-US" altLang="en-US" sz="3200"/>
            </a:br>
            <a:r>
              <a:rPr lang="en-US" altLang="en-US" sz="3200"/>
              <a:t>The Competitive Advantage of Nations </a:t>
            </a:r>
          </a:p>
        </p:txBody>
      </p:sp>
      <p:sp>
        <p:nvSpPr>
          <p:cNvPr id="28675" name="Rectangle 3">
            <a:extLst>
              <a:ext uri="{FF2B5EF4-FFF2-40B4-BE49-F238E27FC236}">
                <a16:creationId xmlns:a16="http://schemas.microsoft.com/office/drawing/2014/main" id="{DD3F289A-017A-E208-B7A1-069CBF836AB7}"/>
              </a:ext>
            </a:extLst>
          </p:cNvPr>
          <p:cNvSpPr>
            <a:spLocks noGrp="1" noChangeArrowheads="1"/>
          </p:cNvSpPr>
          <p:nvPr>
            <p:ph type="body" idx="1"/>
          </p:nvPr>
        </p:nvSpPr>
        <p:spPr>
          <a:xfrm>
            <a:off x="457200" y="1600200"/>
            <a:ext cx="8229600" cy="3916363"/>
          </a:xfrm>
        </p:spPr>
        <p:txBody>
          <a:bodyPr/>
          <a:lstStyle/>
          <a:p>
            <a:pPr>
              <a:lnSpc>
                <a:spcPct val="90000"/>
              </a:lnSpc>
            </a:pPr>
            <a:r>
              <a:rPr lang="en-US" altLang="en-US" b="1"/>
              <a:t>Determinants of International Competitiveness</a:t>
            </a:r>
            <a:endParaRPr lang="en-US" altLang="en-US"/>
          </a:p>
          <a:p>
            <a:pPr>
              <a:lnSpc>
                <a:spcPct val="90000"/>
              </a:lnSpc>
              <a:buFont typeface="Wingdings" pitchFamily="2" charset="2"/>
              <a:buNone/>
            </a:pPr>
            <a:r>
              <a:rPr lang="en-US" altLang="en-US"/>
              <a:t>- factor conditions</a:t>
            </a:r>
          </a:p>
          <a:p>
            <a:pPr>
              <a:lnSpc>
                <a:spcPct val="90000"/>
              </a:lnSpc>
              <a:buFont typeface="Wingdings" pitchFamily="2" charset="2"/>
              <a:buNone/>
            </a:pPr>
            <a:r>
              <a:rPr lang="en-US" altLang="en-US"/>
              <a:t>- demand conditions</a:t>
            </a:r>
          </a:p>
          <a:p>
            <a:pPr>
              <a:lnSpc>
                <a:spcPct val="90000"/>
              </a:lnSpc>
              <a:buFont typeface="Wingdings" pitchFamily="2" charset="2"/>
              <a:buNone/>
            </a:pPr>
            <a:r>
              <a:rPr lang="en-US" altLang="en-US"/>
              <a:t>- related and supporting industries</a:t>
            </a:r>
          </a:p>
          <a:p>
            <a:pPr>
              <a:lnSpc>
                <a:spcPct val="90000"/>
              </a:lnSpc>
              <a:buFont typeface="Wingdings" pitchFamily="2" charset="2"/>
              <a:buNone/>
            </a:pPr>
            <a:r>
              <a:rPr lang="en-US" altLang="en-US"/>
              <a:t>- firm strategy, structure, and rivalry</a:t>
            </a:r>
          </a:p>
          <a:p>
            <a:pPr>
              <a:lnSpc>
                <a:spcPct val="90000"/>
              </a:lnSpc>
              <a:buFont typeface="Wingdings" pitchFamily="2" charset="2"/>
              <a:buNone/>
            </a:pPr>
            <a:r>
              <a:rPr lang="en-US" altLang="en-US"/>
              <a:t>- chance</a:t>
            </a:r>
          </a:p>
          <a:p>
            <a:pPr>
              <a:lnSpc>
                <a:spcPct val="90000"/>
              </a:lnSpc>
              <a:buFont typeface="Wingdings" pitchFamily="2" charset="2"/>
              <a:buNone/>
            </a:pPr>
            <a:r>
              <a:rPr lang="en-US" altLang="en-US"/>
              <a:t>- government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2">
            <a:extLst>
              <a:ext uri="{FF2B5EF4-FFF2-40B4-BE49-F238E27FC236}">
                <a16:creationId xmlns:a16="http://schemas.microsoft.com/office/drawing/2014/main" id="{78F0C373-37AC-E800-0B51-EA30674AB1F3}"/>
              </a:ext>
            </a:extLst>
          </p:cNvPr>
          <p:cNvSpPr>
            <a:spLocks noGrp="1" noChangeArrowheads="1"/>
          </p:cNvSpPr>
          <p:nvPr>
            <p:ph type="title"/>
          </p:nvPr>
        </p:nvSpPr>
        <p:spPr/>
        <p:txBody>
          <a:bodyPr/>
          <a:lstStyle/>
          <a:p>
            <a:r>
              <a:rPr lang="en-US" altLang="en-US"/>
              <a:t>Validity of Trade Theories</a:t>
            </a:r>
          </a:p>
        </p:txBody>
      </p:sp>
      <p:sp>
        <p:nvSpPr>
          <p:cNvPr id="29699" name="Rectangle 3">
            <a:extLst>
              <a:ext uri="{FF2B5EF4-FFF2-40B4-BE49-F238E27FC236}">
                <a16:creationId xmlns:a16="http://schemas.microsoft.com/office/drawing/2014/main" id="{01D711A2-D942-175B-D133-53FB6019FAC2}"/>
              </a:ext>
            </a:extLst>
          </p:cNvPr>
          <p:cNvSpPr>
            <a:spLocks noGrp="1" noChangeArrowheads="1"/>
          </p:cNvSpPr>
          <p:nvPr>
            <p:ph type="body" idx="1"/>
          </p:nvPr>
        </p:nvSpPr>
        <p:spPr>
          <a:xfrm>
            <a:off x="457200" y="1600200"/>
            <a:ext cx="8229600" cy="3916363"/>
          </a:xfrm>
        </p:spPr>
        <p:txBody>
          <a:bodyPr/>
          <a:lstStyle/>
          <a:p>
            <a:pPr>
              <a:lnSpc>
                <a:spcPct val="90000"/>
              </a:lnSpc>
            </a:pPr>
            <a:r>
              <a:rPr lang="en-US" altLang="en-US"/>
              <a:t>Leontief Paradox</a:t>
            </a:r>
          </a:p>
          <a:p>
            <a:pPr lvl="1">
              <a:lnSpc>
                <a:spcPct val="90000"/>
              </a:lnSpc>
            </a:pPr>
            <a:r>
              <a:rPr lang="en-US" altLang="en-US"/>
              <a:t>Tendency for countries with similar endowments to trade among themselves</a:t>
            </a:r>
          </a:p>
          <a:p>
            <a:pPr>
              <a:lnSpc>
                <a:spcPct val="90000"/>
              </a:lnSpc>
            </a:pPr>
            <a:r>
              <a:rPr lang="en-US" altLang="en-US"/>
              <a:t>Offshoring</a:t>
            </a:r>
          </a:p>
          <a:p>
            <a:pPr>
              <a:lnSpc>
                <a:spcPct val="90000"/>
              </a:lnSpc>
            </a:pPr>
            <a:r>
              <a:rPr lang="en-US" altLang="en-US"/>
              <a:t>Factor Mobility and Substitution</a:t>
            </a:r>
          </a:p>
          <a:p>
            <a:pPr>
              <a:lnSpc>
                <a:spcPct val="90000"/>
              </a:lnSpc>
            </a:pPr>
            <a:r>
              <a:rPr lang="en-US" altLang="en-US"/>
              <a:t>Demand</a:t>
            </a:r>
          </a:p>
          <a:p>
            <a:pPr>
              <a:lnSpc>
                <a:spcPct val="90000"/>
              </a:lnSpc>
            </a:pPr>
            <a:r>
              <a:rPr lang="en-US" altLang="en-US"/>
              <a:t>Marketing</a:t>
            </a:r>
          </a:p>
          <a:p>
            <a:pPr>
              <a:lnSpc>
                <a:spcPct val="90000"/>
              </a:lnSpc>
            </a:pPr>
            <a:r>
              <a:rPr lang="en-US" altLang="en-US"/>
              <a:t>Trade Barriers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AutoShape 2">
            <a:extLst>
              <a:ext uri="{FF2B5EF4-FFF2-40B4-BE49-F238E27FC236}">
                <a16:creationId xmlns:a16="http://schemas.microsoft.com/office/drawing/2014/main" id="{B5A17AD0-E079-B58E-2AB4-1E277509F91E}"/>
              </a:ext>
            </a:extLst>
          </p:cNvPr>
          <p:cNvSpPr>
            <a:spLocks noGrp="1" noChangeArrowheads="1"/>
          </p:cNvSpPr>
          <p:nvPr>
            <p:ph type="title"/>
          </p:nvPr>
        </p:nvSpPr>
        <p:spPr/>
        <p:txBody>
          <a:bodyPr/>
          <a:lstStyle/>
          <a:p>
            <a:r>
              <a:rPr lang="en-US" altLang="en-US"/>
              <a:t>Levels of Economic Cooperation</a:t>
            </a:r>
          </a:p>
        </p:txBody>
      </p:sp>
      <p:sp>
        <p:nvSpPr>
          <p:cNvPr id="30723" name="Rectangle 3">
            <a:extLst>
              <a:ext uri="{FF2B5EF4-FFF2-40B4-BE49-F238E27FC236}">
                <a16:creationId xmlns:a16="http://schemas.microsoft.com/office/drawing/2014/main" id="{7C746FE3-0CCE-0743-E5A5-95F31874BA56}"/>
              </a:ext>
            </a:extLst>
          </p:cNvPr>
          <p:cNvSpPr>
            <a:spLocks noGrp="1" noChangeArrowheads="1"/>
          </p:cNvSpPr>
          <p:nvPr>
            <p:ph type="body" idx="1"/>
          </p:nvPr>
        </p:nvSpPr>
        <p:spPr>
          <a:xfrm>
            <a:off x="457200" y="1600200"/>
            <a:ext cx="8229600" cy="3916363"/>
          </a:xfrm>
        </p:spPr>
        <p:txBody>
          <a:bodyPr/>
          <a:lstStyle/>
          <a:p>
            <a:r>
              <a:rPr lang="en-US" altLang="en-US"/>
              <a:t>Free Trade Area</a:t>
            </a:r>
          </a:p>
          <a:p>
            <a:r>
              <a:rPr lang="en-US" altLang="en-US"/>
              <a:t>Customs Union</a:t>
            </a:r>
          </a:p>
          <a:p>
            <a:r>
              <a:rPr lang="en-US" altLang="en-US"/>
              <a:t>Common Market</a:t>
            </a:r>
          </a:p>
          <a:p>
            <a:r>
              <a:rPr lang="en-US" altLang="en-US"/>
              <a:t>Economic and Political Union</a:t>
            </a:r>
          </a:p>
          <a:p>
            <a:r>
              <a:rPr lang="en-US" altLang="en-US"/>
              <a:t>Political Union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a:extLst>
              <a:ext uri="{FF2B5EF4-FFF2-40B4-BE49-F238E27FC236}">
                <a16:creationId xmlns:a16="http://schemas.microsoft.com/office/drawing/2014/main" id="{8ACC29CA-80A6-A380-A983-415FCB8BB876}"/>
              </a:ext>
            </a:extLst>
          </p:cNvPr>
          <p:cNvSpPr>
            <a:spLocks noGrp="1" noChangeArrowheads="1"/>
          </p:cNvSpPr>
          <p:nvPr>
            <p:ph type="title"/>
          </p:nvPr>
        </p:nvSpPr>
        <p:spPr/>
        <p:txBody>
          <a:bodyPr/>
          <a:lstStyle/>
          <a:p>
            <a:r>
              <a:rPr lang="en-US" altLang="en-US"/>
              <a:t>Economic Cooperation </a:t>
            </a:r>
          </a:p>
        </p:txBody>
      </p:sp>
      <p:sp>
        <p:nvSpPr>
          <p:cNvPr id="31747" name="Rectangle 3">
            <a:extLst>
              <a:ext uri="{FF2B5EF4-FFF2-40B4-BE49-F238E27FC236}">
                <a16:creationId xmlns:a16="http://schemas.microsoft.com/office/drawing/2014/main" id="{EF173410-4C08-9610-7BE3-8FC8D04AD547}"/>
              </a:ext>
            </a:extLst>
          </p:cNvPr>
          <p:cNvSpPr>
            <a:spLocks noGrp="1" noChangeArrowheads="1"/>
          </p:cNvSpPr>
          <p:nvPr>
            <p:ph type="body" idx="1"/>
          </p:nvPr>
        </p:nvSpPr>
        <p:spPr>
          <a:xfrm>
            <a:off x="457200" y="1600200"/>
            <a:ext cx="8229600" cy="3916363"/>
          </a:xfrm>
        </p:spPr>
        <p:txBody>
          <a:bodyPr/>
          <a:lstStyle/>
          <a:p>
            <a:pPr>
              <a:lnSpc>
                <a:spcPct val="90000"/>
              </a:lnSpc>
            </a:pPr>
            <a:r>
              <a:rPr lang="en-US" altLang="en-US" b="1"/>
              <a:t>Free Trade Area</a:t>
            </a:r>
            <a:endParaRPr lang="en-US" altLang="en-US"/>
          </a:p>
          <a:p>
            <a:pPr>
              <a:lnSpc>
                <a:spcPct val="90000"/>
              </a:lnSpc>
              <a:buFont typeface="Wingdings" pitchFamily="2" charset="2"/>
              <a:buNone/>
            </a:pPr>
            <a:r>
              <a:rPr lang="en-US" altLang="en-US"/>
              <a:t>- 	elimination of internal duties</a:t>
            </a:r>
            <a:endParaRPr lang="en-US" altLang="en-US" b="1"/>
          </a:p>
          <a:p>
            <a:pPr>
              <a:lnSpc>
                <a:spcPct val="90000"/>
              </a:lnSpc>
            </a:pPr>
            <a:r>
              <a:rPr lang="en-US" altLang="en-US" b="1"/>
              <a:t>Customs Union</a:t>
            </a:r>
            <a:endParaRPr lang="en-US" altLang="en-US"/>
          </a:p>
          <a:p>
            <a:pPr>
              <a:lnSpc>
                <a:spcPct val="90000"/>
              </a:lnSpc>
              <a:buFont typeface="Wingdings" pitchFamily="2" charset="2"/>
              <a:buNone/>
            </a:pPr>
            <a:r>
              <a:rPr lang="en-US" altLang="en-US"/>
              <a:t>-	free trade area + establishment of common barriers</a:t>
            </a:r>
          </a:p>
          <a:p>
            <a:pPr>
              <a:lnSpc>
                <a:spcPct val="90000"/>
              </a:lnSpc>
            </a:pPr>
            <a:r>
              <a:rPr lang="en-US" altLang="en-US" b="1"/>
              <a:t>Common Market</a:t>
            </a:r>
            <a:endParaRPr lang="en-US" altLang="en-US"/>
          </a:p>
          <a:p>
            <a:pPr>
              <a:lnSpc>
                <a:spcPct val="90000"/>
              </a:lnSpc>
              <a:buFont typeface="Wingdings" pitchFamily="2" charset="2"/>
              <a:buNone/>
            </a:pPr>
            <a:r>
              <a:rPr lang="en-US" altLang="en-US"/>
              <a:t>-	customs union + removal of restrictions on movement of production factors</a:t>
            </a:r>
            <a:endParaRPr lang="en-US" altLang="en-US" b="1"/>
          </a:p>
          <a:p>
            <a:pPr>
              <a:lnSpc>
                <a:spcPct val="90000"/>
              </a:lnSpc>
            </a:pPr>
            <a:endParaRPr lang="en-US" altLang="en-US"/>
          </a:p>
          <a:p>
            <a:pPr>
              <a:lnSpc>
                <a:spcPct val="90000"/>
              </a:lnSpc>
              <a:buFont typeface="Wingdings" pitchFamily="2" charset="2"/>
              <a:buNone/>
            </a:pPr>
            <a:endParaRPr lang="en-US" altLang="en-US" b="1"/>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AutoShape 2">
            <a:extLst>
              <a:ext uri="{FF2B5EF4-FFF2-40B4-BE49-F238E27FC236}">
                <a16:creationId xmlns:a16="http://schemas.microsoft.com/office/drawing/2014/main" id="{E85829FF-6D55-0DD4-805B-471334F5D940}"/>
              </a:ext>
            </a:extLst>
          </p:cNvPr>
          <p:cNvSpPr>
            <a:spLocks noGrp="1" noChangeArrowheads="1"/>
          </p:cNvSpPr>
          <p:nvPr>
            <p:ph type="title"/>
          </p:nvPr>
        </p:nvSpPr>
        <p:spPr/>
        <p:txBody>
          <a:bodyPr/>
          <a:lstStyle/>
          <a:p>
            <a:r>
              <a:rPr lang="en-US" altLang="en-US"/>
              <a:t>Economic Cooperation </a:t>
            </a:r>
          </a:p>
        </p:txBody>
      </p:sp>
      <p:sp>
        <p:nvSpPr>
          <p:cNvPr id="32771" name="Rectangle 3">
            <a:extLst>
              <a:ext uri="{FF2B5EF4-FFF2-40B4-BE49-F238E27FC236}">
                <a16:creationId xmlns:a16="http://schemas.microsoft.com/office/drawing/2014/main" id="{2ABB0540-86BD-E3A2-440E-2D845C5356E4}"/>
              </a:ext>
            </a:extLst>
          </p:cNvPr>
          <p:cNvSpPr>
            <a:spLocks noGrp="1" noChangeArrowheads="1"/>
          </p:cNvSpPr>
          <p:nvPr>
            <p:ph type="body" idx="1"/>
          </p:nvPr>
        </p:nvSpPr>
        <p:spPr>
          <a:xfrm>
            <a:off x="457200" y="1600200"/>
            <a:ext cx="8229600" cy="3916363"/>
          </a:xfrm>
        </p:spPr>
        <p:txBody>
          <a:bodyPr/>
          <a:lstStyle/>
          <a:p>
            <a:r>
              <a:rPr lang="en-US" altLang="en-US" b="1"/>
              <a:t>Economic and Monetary Union</a:t>
            </a:r>
            <a:endParaRPr lang="en-US" altLang="en-US"/>
          </a:p>
          <a:p>
            <a:pPr>
              <a:buFont typeface="Wingdings" pitchFamily="2" charset="2"/>
              <a:buNone/>
            </a:pPr>
            <a:r>
              <a:rPr lang="en-US" altLang="en-US"/>
              <a:t>-	common market </a:t>
            </a:r>
          </a:p>
          <a:p>
            <a:pPr>
              <a:buFont typeface="Wingdings" pitchFamily="2" charset="2"/>
              <a:buNone/>
            </a:pPr>
            <a:r>
              <a:rPr lang="en-US" altLang="en-US"/>
              <a:t>-	+ harmonization of national economic policies</a:t>
            </a:r>
          </a:p>
          <a:p>
            <a:pPr>
              <a:buFont typeface="Wingdings" pitchFamily="2" charset="2"/>
              <a:buNone/>
            </a:pPr>
            <a:r>
              <a:rPr lang="en-US" altLang="en-US"/>
              <a:t>-	+ one money</a:t>
            </a:r>
            <a:endParaRPr lang="en-US" altLang="en-US" b="1"/>
          </a:p>
          <a:p>
            <a:r>
              <a:rPr lang="en-US" altLang="en-US" b="1"/>
              <a:t>Political Union</a:t>
            </a:r>
            <a:endParaRPr lang="en-US" altLang="en-US"/>
          </a:p>
          <a:p>
            <a:pPr>
              <a:buFont typeface="Wingdings" pitchFamily="2" charset="2"/>
              <a:buNone/>
            </a:pPr>
            <a:r>
              <a:rPr lang="en-US" altLang="en-US"/>
              <a:t>-	harmonization of national political policies</a:t>
            </a:r>
          </a:p>
          <a:p>
            <a:endParaRPr lang="en-US" altLang="en-US"/>
          </a:p>
          <a:p>
            <a:endParaRPr lang="en-US" alt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78058B7-C1F4-1096-56C5-046E7502EE12}"/>
              </a:ext>
            </a:extLst>
          </p:cNvPr>
          <p:cNvSpPr>
            <a:spLocks noGrp="1" noChangeArrowheads="1"/>
          </p:cNvSpPr>
          <p:nvPr>
            <p:ph type="title"/>
          </p:nvPr>
        </p:nvSpPr>
        <p:spPr>
          <a:xfrm>
            <a:off x="152400" y="152400"/>
            <a:ext cx="8534400" cy="990600"/>
          </a:xfrm>
        </p:spPr>
        <p:txBody>
          <a:bodyPr/>
          <a:lstStyle/>
          <a:p>
            <a:r>
              <a:rPr lang="en-GB" altLang="en-US" sz="4000" b="1"/>
              <a:t>Marketing Management</a:t>
            </a:r>
            <a:endParaRPr lang="en-GB" altLang="en-US" sz="4000"/>
          </a:p>
        </p:txBody>
      </p:sp>
      <p:sp>
        <p:nvSpPr>
          <p:cNvPr id="33795" name="Rectangle 3">
            <a:extLst>
              <a:ext uri="{FF2B5EF4-FFF2-40B4-BE49-F238E27FC236}">
                <a16:creationId xmlns:a16="http://schemas.microsoft.com/office/drawing/2014/main" id="{5841C765-712C-A7CE-5CCA-FAED7CB7D7F1}"/>
              </a:ext>
            </a:extLst>
          </p:cNvPr>
          <p:cNvSpPr>
            <a:spLocks noGrp="1" noChangeArrowheads="1"/>
          </p:cNvSpPr>
          <p:nvPr>
            <p:ph type="body" idx="1"/>
          </p:nvPr>
        </p:nvSpPr>
        <p:spPr>
          <a:xfrm>
            <a:off x="295275" y="1066800"/>
            <a:ext cx="8534400" cy="4191000"/>
          </a:xfrm>
        </p:spPr>
        <p:txBody>
          <a:bodyPr/>
          <a:lstStyle/>
          <a:p>
            <a:pPr>
              <a:lnSpc>
                <a:spcPct val="90000"/>
              </a:lnSpc>
              <a:buFont typeface="Wingdings" pitchFamily="2" charset="2"/>
              <a:buNone/>
            </a:pPr>
            <a:endParaRPr lang="en-GB" altLang="en-US" sz="2400"/>
          </a:p>
          <a:p>
            <a:pPr algn="ctr">
              <a:lnSpc>
                <a:spcPct val="90000"/>
              </a:lnSpc>
              <a:buFont typeface="Wingdings" pitchFamily="2" charset="2"/>
              <a:buNone/>
            </a:pPr>
            <a:r>
              <a:rPr lang="en-GB" altLang="en-US" sz="4000" b="1"/>
              <a:t>    Any Question</a:t>
            </a:r>
          </a:p>
          <a:p>
            <a:pPr>
              <a:lnSpc>
                <a:spcPct val="90000"/>
              </a:lnSpc>
              <a:buFont typeface="Wingdings" pitchFamily="2" charset="2"/>
              <a:buNone/>
            </a:pPr>
            <a:endParaRPr lang="en-GB" altLang="en-US" sz="2400"/>
          </a:p>
        </p:txBody>
      </p:sp>
      <p:pic>
        <p:nvPicPr>
          <p:cNvPr id="33796" name="Picture 5" descr="Image result for any questions gif">
            <a:extLst>
              <a:ext uri="{FF2B5EF4-FFF2-40B4-BE49-F238E27FC236}">
                <a16:creationId xmlns:a16="http://schemas.microsoft.com/office/drawing/2014/main" id="{4B3E7AB1-D36C-2A90-C84B-935BB638BA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503AF72900CEC40B8B6D1653D73A328" ma:contentTypeVersion="6" ma:contentTypeDescription="Create a new document." ma:contentTypeScope="" ma:versionID="408971cd45093f267c7ee09b7ebabfea">
  <xsd:schema xmlns:xsd="http://www.w3.org/2001/XMLSchema" xmlns:xs="http://www.w3.org/2001/XMLSchema" xmlns:p="http://schemas.microsoft.com/office/2006/metadata/properties" xmlns:ns2="12dde717-b0d9-4745-903a-e5172bc2ef5a" xmlns:ns3="5a72a2e2-def5-4cac-b273-a0332fccb5e2" targetNamespace="http://schemas.microsoft.com/office/2006/metadata/properties" ma:root="true" ma:fieldsID="9f3468ce39581dca4ee489a579fd078f" ns2:_="" ns3:_="">
    <xsd:import namespace="12dde717-b0d9-4745-903a-e5172bc2ef5a"/>
    <xsd:import namespace="5a72a2e2-def5-4cac-b273-a0332fccb5e2"/>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dde717-b0d9-4745-903a-e5172bc2ef5a"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72a2e2-def5-4cac-b273-a0332fccb5e2"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FAEB55-F1C7-4BEE-BFF2-F2950F0542F9}">
  <ds:schemaRefs>
    <ds:schemaRef ds:uri="http://schemas.microsoft.com/office/2006/metadata/properties"/>
    <ds:schemaRef ds:uri="http://schemas.microsoft.com/office/2006/documentManagement/types"/>
    <ds:schemaRef ds:uri="http://schemas.openxmlformats.org/package/2006/metadata/core-properties"/>
    <ds:schemaRef ds:uri="http://purl.org/dc/elements/1.1/"/>
    <ds:schemaRef ds:uri="http://www.w3.org/XML/1998/namespace"/>
    <ds:schemaRef ds:uri="http://purl.org/dc/dcmitype/"/>
    <ds:schemaRef ds:uri="12dde717-b0d9-4745-903a-e5172bc2ef5a"/>
    <ds:schemaRef ds:uri="http://purl.org/dc/terms/"/>
    <ds:schemaRef ds:uri="http://schemas.microsoft.com/office/infopath/2007/PartnerControls"/>
    <ds:schemaRef ds:uri="5a72a2e2-def5-4cac-b273-a0332fccb5e2"/>
  </ds:schemaRefs>
</ds:datastoreItem>
</file>

<file path=customXml/itemProps2.xml><?xml version="1.0" encoding="utf-8"?>
<ds:datastoreItem xmlns:ds="http://schemas.openxmlformats.org/officeDocument/2006/customXml" ds:itemID="{90541117-C768-44FE-A09B-EB597A01EA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dde717-b0d9-4745-903a-e5172bc2ef5a"/>
    <ds:schemaRef ds:uri="5a72a2e2-def5-4cac-b273-a0332fccb5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11549</TotalTime>
  <Words>1825</Words>
  <Application>Microsoft Macintosh PowerPoint</Application>
  <PresentationFormat>On-screen Show (4:3)</PresentationFormat>
  <Paragraphs>358</Paragraphs>
  <Slides>51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Arial</vt:lpstr>
      <vt:lpstr>Calibri</vt:lpstr>
      <vt:lpstr>Lucida Grande</vt:lpstr>
      <vt:lpstr>Myriad Pro</vt:lpstr>
      <vt:lpstr>Wingdings</vt:lpstr>
      <vt:lpstr>20140311PresentationUWTSDTemplate</vt:lpstr>
      <vt:lpstr>MBA – Master of Business Administration  LCM7026   Nature of International Marketing     </vt:lpstr>
      <vt:lpstr>Learning Objectives</vt:lpstr>
      <vt:lpstr>Five Marketing Concepts</vt:lpstr>
      <vt:lpstr>The Production Concept</vt:lpstr>
      <vt:lpstr>The Product Concept</vt:lpstr>
      <vt:lpstr>The Selling Concept</vt:lpstr>
      <vt:lpstr>The Marketing Concept</vt:lpstr>
      <vt:lpstr>The Marketing Concept</vt:lpstr>
      <vt:lpstr>The Societal Marketing Concept</vt:lpstr>
      <vt:lpstr>The Ansoff Matrix</vt:lpstr>
      <vt:lpstr>Market Penetration</vt:lpstr>
      <vt:lpstr>Product Development</vt:lpstr>
      <vt:lpstr> Market Development</vt:lpstr>
      <vt:lpstr>Diversification</vt:lpstr>
      <vt:lpstr>Different Types of Diversification</vt:lpstr>
      <vt:lpstr>Vertical Integration</vt:lpstr>
      <vt:lpstr>Definition of International Marketing</vt:lpstr>
      <vt:lpstr>Dimensions of Marketing</vt:lpstr>
      <vt:lpstr>Multinational Corporations MNCs</vt:lpstr>
      <vt:lpstr>Transnationality Index (TNI)</vt:lpstr>
      <vt:lpstr>Characteristics of MMNCs</vt:lpstr>
      <vt:lpstr>Characteristics of MNCs</vt:lpstr>
      <vt:lpstr>Characteristics of MNCs</vt:lpstr>
      <vt:lpstr>Characteristics of MNCs</vt:lpstr>
      <vt:lpstr>Behaviour or Attitude</vt:lpstr>
      <vt:lpstr>Behavior or Attitude</vt:lpstr>
      <vt:lpstr>Behavior or Attitude</vt:lpstr>
      <vt:lpstr>External Environmental Influences On International Marketing</vt:lpstr>
      <vt:lpstr> Social / Cultural Influence : How Company Get it Wrong </vt:lpstr>
      <vt:lpstr>Social Influence </vt:lpstr>
      <vt:lpstr>The Legal Environment </vt:lpstr>
      <vt:lpstr>The Economic Environment</vt:lpstr>
      <vt:lpstr>The Economic Environment </vt:lpstr>
      <vt:lpstr>The Political Environment</vt:lpstr>
      <vt:lpstr>The Political Environment</vt:lpstr>
      <vt:lpstr>The Technological Environment</vt:lpstr>
      <vt:lpstr>Challenges and Opportunities </vt:lpstr>
      <vt:lpstr>Internationalization Process</vt:lpstr>
      <vt:lpstr>Benefits of International Marketing</vt:lpstr>
      <vt:lpstr>Part 2</vt:lpstr>
      <vt:lpstr>Chapter Outline</vt:lpstr>
      <vt:lpstr>Chapter Outline</vt:lpstr>
      <vt:lpstr>Basis for International Trade</vt:lpstr>
      <vt:lpstr>Basis for International Trade</vt:lpstr>
      <vt:lpstr>Factor Endowment Theory </vt:lpstr>
      <vt:lpstr>Michael Porter The Competitive Advantage of Nations </vt:lpstr>
      <vt:lpstr>Validity of Trade Theories</vt:lpstr>
      <vt:lpstr>Levels of Economic Cooperation</vt:lpstr>
      <vt:lpstr>Economic Cooperation </vt:lpstr>
      <vt:lpstr>Economic Cooperation </vt:lpstr>
      <vt:lpstr>Marketing Management</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Relationship Management (CRM)</dc:title>
  <dc:creator>Andrew Maund</dc:creator>
  <cp:lastModifiedBy>Ejike Udeogu</cp:lastModifiedBy>
  <cp:revision>263</cp:revision>
  <cp:lastPrinted>2019-04-30T10:51:02Z</cp:lastPrinted>
  <dcterms:created xsi:type="dcterms:W3CDTF">2014-04-02T10:28:06Z</dcterms:created>
  <dcterms:modified xsi:type="dcterms:W3CDTF">2025-01-21T23:07:12Z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0x010100B503AF72900CEC40B8B6D1653D73A328</vt:lpwstr>
  </property>
</Properties>
</file>