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4"/>
  </p:sldMasterIdLst>
  <p:notesMasterIdLst>
    <p:notesMasterId r:id="rId22"/>
  </p:notesMasterIdLst>
  <p:handoutMasterIdLst>
    <p:handoutMasterId r:id="rId23"/>
  </p:handoutMasterIdLst>
  <p:sldIdLst>
    <p:sldId id="264" r:id="rId5"/>
    <p:sldId id="307" r:id="rId6"/>
    <p:sldId id="1530" r:id="rId7"/>
    <p:sldId id="1514" r:id="rId8"/>
    <p:sldId id="280" r:id="rId9"/>
    <p:sldId id="1516" r:id="rId10"/>
    <p:sldId id="1527" r:id="rId11"/>
    <p:sldId id="1503" r:id="rId12"/>
    <p:sldId id="1528" r:id="rId13"/>
    <p:sldId id="1533" r:id="rId14"/>
    <p:sldId id="1534" r:id="rId15"/>
    <p:sldId id="1509" r:id="rId16"/>
    <p:sldId id="1529" r:id="rId17"/>
    <p:sldId id="1531" r:id="rId18"/>
    <p:sldId id="1526" r:id="rId19"/>
    <p:sldId id="1532" r:id="rId20"/>
    <p:sldId id="153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F59142-67C0-CC64-F0C8-EF48DA57D427}" v="218" dt="2026-03-14T23:47:57.275"/>
    <p1510:client id="{35420888-B35B-6A44-E4DD-9FA621F1D0D6}" v="375" dt="2026-03-16T07:30:31.357"/>
    <p1510:client id="{B7397565-E4B6-96DA-E1C3-E76A5B67B240}" v="606" dt="2026-03-16T23:00:19.553"/>
  </p1510:revLst>
</p1510:revInfo>
</file>

<file path=ppt/tableStyles.xml><?xml version="1.0" encoding="utf-8"?>
<a:tblStyleLst xmlns:a="http://schemas.openxmlformats.org/drawingml/2006/main" def="{7E9639D4-E3E2-4D34-9284-5A2195B3D0D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3/16/2026</a:t>
            </a:fld>
            <a:endParaRPr lang="en-US"/>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3/16/2026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highspeedtraining.co.uk/hub/food-safety-awareness-quiz/"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presentation introduces a food safety and hygiene training session designed for staff working at Cinnamon Kitchen. The aim of this session is to reinforce the importance of safe food handling practices and to ensure that all employees understand their responsibilities in maintaining high hygiene standards.</a:t>
            </a:r>
          </a:p>
          <a:p>
            <a:r>
              <a:rPr lang="en-US"/>
              <a:t>Food safety is essential within the hospitality industry because improper food handling can lead to foodborne illnesses, reputational damage, and legal consequences for businesses. According to the Food Standards Agency, food businesses must follow strict hygiene practices to protect consumers and comply with UK legislation.</a:t>
            </a:r>
            <a:endParaRPr lang="en-GB"/>
          </a:p>
          <a:p>
            <a:r>
              <a:rPr lang="en-US"/>
              <a:t>This training session therefore focuses on improving staff knowledge, strengthening safe practices, and supporting compliance with food safety regulations.</a:t>
            </a:r>
            <a:endParaRPr lang="en-GB"/>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1</a:t>
            </a:fld>
            <a:endParaRPr lang="en-US"/>
          </a:p>
        </p:txBody>
      </p:sp>
    </p:spTree>
    <p:extLst>
      <p:ext uri="{BB962C8B-B14F-4D97-AF65-F5344CB8AC3E}">
        <p14:creationId xmlns:p14="http://schemas.microsoft.com/office/powerpoint/2010/main" val="84521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training session will cover several important areas related to food safety and hygiene in the restaurant environment.</a:t>
            </a:r>
          </a:p>
          <a:p>
            <a:r>
              <a:rPr lang="en-US"/>
              <a:t> </a:t>
            </a:r>
            <a:endParaRPr lang="en-GB"/>
          </a:p>
          <a:p>
            <a:r>
              <a:rPr lang="en-US"/>
              <a:t>The session begins with an overview of why food safety is essential within the hospitality industry. It will then introduce the key hygiene principles that all staff must follow when preparing and handling food.</a:t>
            </a:r>
            <a:endParaRPr lang="en-GB"/>
          </a:p>
          <a:p>
            <a:r>
              <a:rPr lang="en-US"/>
              <a:t> </a:t>
            </a:r>
            <a:endParaRPr lang="en-GB"/>
          </a:p>
          <a:p>
            <a:r>
              <a:rPr lang="en-US"/>
              <a:t>Following this, we will review current performance indicators within the restaurant and identify areas where improvements can be made. The session will also include examples of correct practices, practical explanations of hygiene procedures, and discussion of the documentation used to monitor food safety performance.</a:t>
            </a:r>
            <a:endParaRPr lang="en-GB"/>
          </a:p>
          <a:p>
            <a:r>
              <a:rPr lang="en-US"/>
              <a:t> </a:t>
            </a:r>
            <a:endParaRPr lang="en-GB"/>
          </a:p>
          <a:p>
            <a:r>
              <a:rPr lang="en-US"/>
              <a:t>The training will conclude with an action plan to help ensure that these procedures are consistently applied in daily operations.</a:t>
            </a:r>
            <a:endParaRPr lang="en-GB"/>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a:p>
        </p:txBody>
      </p:sp>
    </p:spTree>
    <p:extLst>
      <p:ext uri="{BB962C8B-B14F-4D97-AF65-F5344CB8AC3E}">
        <p14:creationId xmlns:p14="http://schemas.microsoft.com/office/powerpoint/2010/main" val="3359915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D8D9A-5A03-3671-F229-81D5CF8497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01FE85-9AD0-B461-DC6C-191125F6CB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33ACFC-B89D-5F29-70D9-7CAAE81396E9}"/>
              </a:ext>
            </a:extLst>
          </p:cNvPr>
          <p:cNvSpPr>
            <a:spLocks noGrp="1"/>
          </p:cNvSpPr>
          <p:nvPr>
            <p:ph type="body" idx="1"/>
          </p:nvPr>
        </p:nvSpPr>
        <p:spPr/>
        <p:txBody>
          <a:bodyPr/>
          <a:lstStyle/>
          <a:p>
            <a:r>
              <a:rPr lang="en-US"/>
              <a:t>Learning objectives help ensure that training sessions have clear outcomes. In workplace learning, setting defined objectives helps employees understand what knowledge and skills they are expected to develop during the session.</a:t>
            </a:r>
          </a:p>
          <a:p>
            <a:endParaRPr lang="en-US"/>
          </a:p>
          <a:p>
            <a:endParaRPr lang="en-US"/>
          </a:p>
          <a:p>
            <a:r>
              <a:rPr lang="en-US"/>
              <a:t> </a:t>
            </a:r>
            <a:endParaRPr lang="en-GB"/>
          </a:p>
          <a:p>
            <a:endParaRPr lang="en-US"/>
          </a:p>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F9EFF1A4-1152-0FF2-F41E-CA20A26AFE94}"/>
              </a:ext>
            </a:extLst>
          </p:cNvPr>
          <p:cNvSpPr>
            <a:spLocks noGrp="1"/>
          </p:cNvSpPr>
          <p:nvPr>
            <p:ph type="sldNum" sz="quarter" idx="5"/>
          </p:nvPr>
        </p:nvSpPr>
        <p:spPr/>
        <p:txBody>
          <a:bodyPr/>
          <a:lstStyle/>
          <a:p>
            <a:fld id="{BFDD6F49-EBB7-4CCF-97A8-E526BB28BB69}" type="slidenum">
              <a:rPr lang="en-US" smtClean="0"/>
              <a:t>3</a:t>
            </a:fld>
            <a:endParaRPr lang="en-US"/>
          </a:p>
        </p:txBody>
      </p:sp>
    </p:spTree>
    <p:extLst>
      <p:ext uri="{BB962C8B-B14F-4D97-AF65-F5344CB8AC3E}">
        <p14:creationId xmlns:p14="http://schemas.microsoft.com/office/powerpoint/2010/main" val="444034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Food safety plays a critical role in the hospitality industry because it directly affects customer health and the reputation of the business.</a:t>
            </a:r>
          </a:p>
          <a:p>
            <a:r>
              <a:rPr lang="en-US"/>
              <a:t> </a:t>
            </a:r>
          </a:p>
          <a:p>
            <a:r>
              <a:rPr lang="en-US"/>
              <a:t>Foodborne illness occurs when contaminated food is consumed, often due to improper food handling, poor hygiene practices, or incorrect temperature control. According to the World Health Organization, foodborne illnesses are a major public health concern worldwide.</a:t>
            </a:r>
          </a:p>
          <a:p>
            <a:r>
              <a:rPr lang="en-US"/>
              <a:t> </a:t>
            </a:r>
          </a:p>
          <a:p>
            <a:r>
              <a:rPr lang="en-US"/>
              <a:t>Maintaining high hygiene standards helps reduce contamination risks and ensures that food served to customers is safe to consume. For restaurants, strong food safety practices also protect the </a:t>
            </a:r>
            <a:r>
              <a:rPr lang="en-US" err="1"/>
              <a:t>organisation</a:t>
            </a:r>
            <a:r>
              <a:rPr lang="en-US"/>
              <a:t> from legal risks and potential financial losses.</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a:p>
        </p:txBody>
      </p:sp>
    </p:spTree>
    <p:extLst>
      <p:ext uri="{BB962C8B-B14F-4D97-AF65-F5344CB8AC3E}">
        <p14:creationId xmlns:p14="http://schemas.microsoft.com/office/powerpoint/2010/main" val="2322381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Food safety risks are commonly associated with contamination during food preparation and storage. One of the most common risks is cross-contamination, which occurs when harmful bacteria are transferred from raw food, surfaces, or equipment to ready-to-eat food.</a:t>
            </a:r>
          </a:p>
          <a:p>
            <a:r>
              <a:rPr lang="en-US"/>
              <a:t> </a:t>
            </a:r>
            <a:endParaRPr lang="en-GB"/>
          </a:p>
          <a:p>
            <a:r>
              <a:rPr lang="en-US"/>
              <a:t>To prevent these risks, restaurants use structured food safety systems such as Hazard Analysis and Critical Control Points, commonly known as HACCP. This system helps businesses identify hazards and implement preventative control measures.</a:t>
            </a:r>
            <a:endParaRPr lang="en-GB"/>
          </a:p>
          <a:p>
            <a:r>
              <a:rPr lang="en-US"/>
              <a:t> </a:t>
            </a:r>
            <a:endParaRPr lang="en-GB"/>
          </a:p>
          <a:p>
            <a:r>
              <a:rPr lang="en-US"/>
              <a:t>Guidelines provided by the Food Standards Agency recommend regular monitoring of food preparation processes and strict adherence to hygiene procedures to </a:t>
            </a:r>
            <a:r>
              <a:rPr lang="en-US" err="1"/>
              <a:t>minimise</a:t>
            </a:r>
            <a:r>
              <a:rPr lang="en-US"/>
              <a:t> contamination risks.</a:t>
            </a:r>
            <a:endParaRPr lang="en-GB"/>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a:p>
        </p:txBody>
      </p:sp>
    </p:spTree>
    <p:extLst>
      <p:ext uri="{BB962C8B-B14F-4D97-AF65-F5344CB8AC3E}">
        <p14:creationId xmlns:p14="http://schemas.microsoft.com/office/powerpoint/2010/main" val="2215747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Safe food handling practices form the foundation of food hygiene within professional kitchens. Proper handwashing is one of the most effective ways to prevent contamination. Staff should wash their hands at key stages, such as before handling food, after handling raw ingredients, and after cleaning tasks.</a:t>
            </a:r>
          </a:p>
          <a:p>
            <a:r>
              <a:rPr lang="en-US"/>
              <a:t>The use of </a:t>
            </a:r>
            <a:r>
              <a:rPr lang="en-US" err="1"/>
              <a:t>colour</a:t>
            </a:r>
            <a:r>
              <a:rPr lang="en-US"/>
              <a:t>-coded chopping boards helps prevent cross-contamination by separating different food types, such as raw meat, cooked food, vegetables, and fish.</a:t>
            </a:r>
            <a:endParaRPr lang="en-GB"/>
          </a:p>
          <a:p>
            <a:r>
              <a:rPr lang="en-US"/>
              <a:t>Regular cleaning and reporting potential hazards are also important responsibilities for all staff members, as maintaining a clean working environment reduces the risk of bacterial growth.</a:t>
            </a:r>
            <a:endParaRPr lang="en-GB"/>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a:p>
        </p:txBody>
      </p:sp>
    </p:spTree>
    <p:extLst>
      <p:ext uri="{BB962C8B-B14F-4D97-AF65-F5344CB8AC3E}">
        <p14:creationId xmlns:p14="http://schemas.microsoft.com/office/powerpoint/2010/main" val="765028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3EE7CC-7CCF-4968-57D0-5BDDC1EBBE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912197-1CD1-8E88-062F-557EE20CA2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EC99DD-4C33-8CC8-01CA-52DA005DF0BF}"/>
              </a:ext>
            </a:extLst>
          </p:cNvPr>
          <p:cNvSpPr>
            <a:spLocks noGrp="1"/>
          </p:cNvSpPr>
          <p:nvPr>
            <p:ph type="body" idx="1"/>
          </p:nvPr>
        </p:nvSpPr>
        <p:spPr/>
        <p:txBody>
          <a:bodyPr/>
          <a:lstStyle/>
          <a:p>
            <a:r>
              <a:rPr lang="en-US"/>
              <a:t>Using the correct equipment helps staff maintain safe food preparation procedures. </a:t>
            </a:r>
            <a:r>
              <a:rPr lang="en-US" err="1"/>
              <a:t>Colour</a:t>
            </a:r>
            <a:r>
              <a:rPr lang="en-US"/>
              <a:t>-coded chopping boards reduce the risk of cross-contamination by separating food categories.</a:t>
            </a:r>
          </a:p>
          <a:p>
            <a:r>
              <a:rPr lang="en-US"/>
              <a:t>Temperature probes are used to check that food is cooked and stored at safe temperatures. These probes must be properly calibrated to ensure accurate readings.</a:t>
            </a:r>
          </a:p>
          <a:p>
            <a:r>
              <a:rPr lang="en-US"/>
              <a:t>Personal protective equipment, including gloves, aprons, and hair restraints, also plays an important role in preventing contamination during food preparation.</a:t>
            </a:r>
          </a:p>
          <a:p>
            <a:endParaRPr lang="en-US">
              <a:latin typeface="Aptos"/>
              <a:ea typeface="Calibri"/>
              <a:cs typeface="Calibri"/>
            </a:endParaRPr>
          </a:p>
        </p:txBody>
      </p:sp>
      <p:sp>
        <p:nvSpPr>
          <p:cNvPr id="4" name="Slide Number Placeholder 3">
            <a:extLst>
              <a:ext uri="{FF2B5EF4-FFF2-40B4-BE49-F238E27FC236}">
                <a16:creationId xmlns:a16="http://schemas.microsoft.com/office/drawing/2014/main" id="{2C26BFB5-09F1-D2D5-0413-FB184970D118}"/>
              </a:ext>
            </a:extLst>
          </p:cNvPr>
          <p:cNvSpPr>
            <a:spLocks noGrp="1"/>
          </p:cNvSpPr>
          <p:nvPr>
            <p:ph type="sldNum" sz="quarter" idx="5"/>
          </p:nvPr>
        </p:nvSpPr>
        <p:spPr/>
        <p:txBody>
          <a:bodyPr/>
          <a:lstStyle/>
          <a:p>
            <a:fld id="{BFDD6F49-EBB7-4CCF-97A8-E526BB28BB69}" type="slidenum">
              <a:rPr lang="en-US" smtClean="0"/>
              <a:t>7</a:t>
            </a:fld>
            <a:endParaRPr lang="en-US"/>
          </a:p>
        </p:txBody>
      </p:sp>
    </p:spTree>
    <p:extLst>
      <p:ext uri="{BB962C8B-B14F-4D97-AF65-F5344CB8AC3E}">
        <p14:creationId xmlns:p14="http://schemas.microsoft.com/office/powerpoint/2010/main" val="4201001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Temperature control is one of the most critical aspects of food safety. Harmful bacteria multiply rapidly when food is stored within the temperature danger zone, which is typically between 5°C and 63°C.</a:t>
            </a:r>
          </a:p>
          <a:p>
            <a:r>
              <a:rPr lang="en-US"/>
              <a:t>For this reason, hot foods must be kept above 63°C and chilled foods must be stored below 5°C. Cooking food to at least 75°C helps ensure that harmful bacteria are destroyed.</a:t>
            </a:r>
            <a:endParaRPr lang="en-GB"/>
          </a:p>
          <a:p>
            <a:r>
              <a:rPr lang="en-US"/>
              <a:t>Regular temperature monitoring allows staff to verify that food safety standards are being maintained throughout preparation, cooking, and storage.</a:t>
            </a:r>
            <a:endParaRPr lang="en-GB"/>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8</a:t>
            </a:fld>
            <a:endParaRPr lang="en-US"/>
          </a:p>
        </p:txBody>
      </p:sp>
    </p:spTree>
    <p:extLst>
      <p:ext uri="{BB962C8B-B14F-4D97-AF65-F5344CB8AC3E}">
        <p14:creationId xmlns:p14="http://schemas.microsoft.com/office/powerpoint/2010/main" val="39500935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44BAD-935A-A39A-38AC-A550363E04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E5A950-421C-6D2E-7985-4DE9354B34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83BC3F-480A-F9A7-17F0-CA49FB0611C1}"/>
              </a:ext>
            </a:extLst>
          </p:cNvPr>
          <p:cNvSpPr>
            <a:spLocks noGrp="1"/>
          </p:cNvSpPr>
          <p:nvPr>
            <p:ph type="body" idx="1"/>
          </p:nvPr>
        </p:nvSpPr>
        <p:spPr/>
        <p:txBody>
          <a:bodyPr/>
          <a:lstStyle/>
          <a:p>
            <a:r>
              <a:rPr lang="en-US"/>
              <a:t>Food allergens represent a serious risk to customers with allergies or intolerances. Even small amounts of allergenic ingredients can cause severe allergic reactions.</a:t>
            </a:r>
          </a:p>
          <a:p>
            <a:r>
              <a:rPr lang="en-US"/>
              <a:t>Staff must therefore understand how to prevent cross-contact between allergenic and non-allergenic foods. It is also important that employees are able to provide accurate allergen information when customers ask about ingredients.</a:t>
            </a:r>
          </a:p>
          <a:p>
            <a:r>
              <a:rPr lang="en-US"/>
              <a:t>Guidance from the Food Standards Agency </a:t>
            </a:r>
            <a:r>
              <a:rPr lang="en-US" err="1"/>
              <a:t>emphasises</a:t>
            </a:r>
            <a:r>
              <a:rPr lang="en-US"/>
              <a:t> the importance of clear allergen management procedures in food businesses.</a:t>
            </a:r>
          </a:p>
          <a:p>
            <a:endParaRPr lang="en-US">
              <a:latin typeface="Aptos"/>
              <a:ea typeface="Calibri"/>
              <a:cs typeface="Calibri"/>
            </a:endParaRPr>
          </a:p>
        </p:txBody>
      </p:sp>
      <p:sp>
        <p:nvSpPr>
          <p:cNvPr id="4" name="Slide Number Placeholder 3">
            <a:extLst>
              <a:ext uri="{FF2B5EF4-FFF2-40B4-BE49-F238E27FC236}">
                <a16:creationId xmlns:a16="http://schemas.microsoft.com/office/drawing/2014/main" id="{43004813-2585-601E-F08E-B34C46DF3C44}"/>
              </a:ext>
            </a:extLst>
          </p:cNvPr>
          <p:cNvSpPr>
            <a:spLocks noGrp="1"/>
          </p:cNvSpPr>
          <p:nvPr>
            <p:ph type="sldNum" sz="quarter" idx="5"/>
          </p:nvPr>
        </p:nvSpPr>
        <p:spPr/>
        <p:txBody>
          <a:bodyPr/>
          <a:lstStyle/>
          <a:p>
            <a:fld id="{BFDD6F49-EBB7-4CCF-97A8-E526BB28BB69}" type="slidenum">
              <a:rPr lang="en-US" smtClean="0"/>
              <a:t>9</a:t>
            </a:fld>
            <a:endParaRPr lang="en-US"/>
          </a:p>
        </p:txBody>
      </p:sp>
    </p:spTree>
    <p:extLst>
      <p:ext uri="{BB962C8B-B14F-4D97-AF65-F5344CB8AC3E}">
        <p14:creationId xmlns:p14="http://schemas.microsoft.com/office/powerpoint/2010/main" val="4043194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174B-E6BF-F41D-AC07-59D76977C6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69F41E-D125-ADB5-5D27-C54718B16E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B3C207-8581-9A17-0917-CF447B418C3A}"/>
              </a:ext>
            </a:extLst>
          </p:cNvPr>
          <p:cNvSpPr>
            <a:spLocks noGrp="1"/>
          </p:cNvSpPr>
          <p:nvPr>
            <p:ph type="body" idx="1"/>
          </p:nvPr>
        </p:nvSpPr>
        <p:spPr/>
        <p:txBody>
          <a:bodyPr/>
          <a:lstStyle/>
          <a:p>
            <a:endParaRPr lang="en-US" dirty="0"/>
          </a:p>
          <a:p>
            <a:r>
              <a:rPr lang="en-US" dirty="0"/>
              <a:t>The investigation also found several breaches of food safety law, including failing to provide allergen information and failing to control allergen contamination during food preparation. The café operator later pleaded guilty to multiple food safety offences and was fined £18,000 (Miller, 2025).</a:t>
            </a:r>
          </a:p>
        </p:txBody>
      </p:sp>
      <p:sp>
        <p:nvSpPr>
          <p:cNvPr id="4" name="Slide Number Placeholder 3">
            <a:extLst>
              <a:ext uri="{FF2B5EF4-FFF2-40B4-BE49-F238E27FC236}">
                <a16:creationId xmlns:a16="http://schemas.microsoft.com/office/drawing/2014/main" id="{C79930DA-F821-86DE-2D34-05205C3E8C90}"/>
              </a:ext>
            </a:extLst>
          </p:cNvPr>
          <p:cNvSpPr>
            <a:spLocks noGrp="1"/>
          </p:cNvSpPr>
          <p:nvPr>
            <p:ph type="sldNum" sz="quarter" idx="5"/>
          </p:nvPr>
        </p:nvSpPr>
        <p:spPr/>
        <p:txBody>
          <a:bodyPr/>
          <a:lstStyle/>
          <a:p>
            <a:fld id="{BFDD6F49-EBB7-4CCF-97A8-E526BB28BB69}" type="slidenum">
              <a:rPr lang="en-US" smtClean="0"/>
              <a:t>10</a:t>
            </a:fld>
            <a:endParaRPr lang="en-US"/>
          </a:p>
        </p:txBody>
      </p:sp>
    </p:spTree>
    <p:extLst>
      <p:ext uri="{BB962C8B-B14F-4D97-AF65-F5344CB8AC3E}">
        <p14:creationId xmlns:p14="http://schemas.microsoft.com/office/powerpoint/2010/main" val="28765158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6B08-39E7-430D-C1EC-DEE15F1A3A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B6A6D-DDC3-AFD0-B26C-CB3AEE9F07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920E97-8CA4-460C-89F6-E489B55AE4A3}"/>
              </a:ext>
            </a:extLst>
          </p:cNvPr>
          <p:cNvSpPr>
            <a:spLocks noGrp="1"/>
          </p:cNvSpPr>
          <p:nvPr>
            <p:ph type="body" idx="1"/>
          </p:nvPr>
        </p:nvSpPr>
        <p:spPr/>
        <p:txBody>
          <a:bodyPr/>
          <a:lstStyle/>
          <a:p>
            <a:r>
              <a:rPr lang="en-US" dirty="0"/>
              <a:t>This case demonstrates the potentially serious consequences of poor allergen management. For customers with severe allergies, consuming even small amounts of an allergen can trigger a life-threatening reaction. It also highlights the importance of proper staff training, clear allergen information, and accurate communication with customers.</a:t>
            </a:r>
          </a:p>
        </p:txBody>
      </p:sp>
      <p:sp>
        <p:nvSpPr>
          <p:cNvPr id="4" name="Slide Number Placeholder 3">
            <a:extLst>
              <a:ext uri="{FF2B5EF4-FFF2-40B4-BE49-F238E27FC236}">
                <a16:creationId xmlns:a16="http://schemas.microsoft.com/office/drawing/2014/main" id="{9ABF3ADE-7EF0-240F-59D5-E4BC5F733E4F}"/>
              </a:ext>
            </a:extLst>
          </p:cNvPr>
          <p:cNvSpPr>
            <a:spLocks noGrp="1"/>
          </p:cNvSpPr>
          <p:nvPr>
            <p:ph type="sldNum" sz="quarter" idx="5"/>
          </p:nvPr>
        </p:nvSpPr>
        <p:spPr/>
        <p:txBody>
          <a:bodyPr/>
          <a:lstStyle/>
          <a:p>
            <a:fld id="{BFDD6F49-EBB7-4CCF-97A8-E526BB28BB69}" type="slidenum">
              <a:rPr lang="en-US" smtClean="0"/>
              <a:t>11</a:t>
            </a:fld>
            <a:endParaRPr lang="en-US"/>
          </a:p>
        </p:txBody>
      </p:sp>
    </p:spTree>
    <p:extLst>
      <p:ext uri="{BB962C8B-B14F-4D97-AF65-F5344CB8AC3E}">
        <p14:creationId xmlns:p14="http://schemas.microsoft.com/office/powerpoint/2010/main" val="1812471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When staff consistently follow safe food handling practices, the restaurant benefits in several ways. Customer trust increases because diners feel confident that their food is prepared safely.</a:t>
            </a:r>
          </a:p>
          <a:p>
            <a:r>
              <a:rPr lang="en-US"/>
              <a:t>Additionally, maintaining high hygiene standards helps the business comply with food safety regulations and avoid potential penalties or enforcement actions.</a:t>
            </a:r>
            <a:endParaRPr lang="en-GB"/>
          </a:p>
          <a:p>
            <a:r>
              <a:rPr lang="en-US"/>
              <a:t>Strong food safety practices also contribute to a positive workplace culture where employees take pride in maintaining professional standards.</a:t>
            </a:r>
            <a:endParaRPr lang="en-GB"/>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12</a:t>
            </a:fld>
            <a:endParaRPr lang="en-US"/>
          </a:p>
        </p:txBody>
      </p:sp>
    </p:spTree>
    <p:extLst>
      <p:ext uri="{BB962C8B-B14F-4D97-AF65-F5344CB8AC3E}">
        <p14:creationId xmlns:p14="http://schemas.microsoft.com/office/powerpoint/2010/main" val="6952864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10D73-8B0E-428C-16FE-412F4C5942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C14532-7F0C-0B7E-3F65-0FB671A43A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38A604-80F2-608E-D41C-22D90DB03C56}"/>
              </a:ext>
            </a:extLst>
          </p:cNvPr>
          <p:cNvSpPr>
            <a:spLocks noGrp="1"/>
          </p:cNvSpPr>
          <p:nvPr>
            <p:ph type="body" idx="1"/>
          </p:nvPr>
        </p:nvSpPr>
        <p:spPr/>
        <p:txBody>
          <a:bodyPr/>
          <a:lstStyle/>
          <a:p>
            <a:r>
              <a:rPr lang="en-US"/>
              <a:t>Following this training session, the restaurant will continue monitoring food safety performance through regular audits and documentation checks.</a:t>
            </a:r>
          </a:p>
          <a:p>
            <a:r>
              <a:rPr lang="en-US"/>
              <a:t>If necessary, additional refresher training will be provided to ensure that staff maintain high hygiene standards.</a:t>
            </a:r>
          </a:p>
          <a:p>
            <a:r>
              <a:rPr lang="en-US"/>
              <a:t>Continuous monitoring and reinforcement of food safety procedures are essential to maintaining safe and consistent kitchen operations.</a:t>
            </a:r>
          </a:p>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ABE7C68B-AFBC-5371-A6E5-677330586DBF}"/>
              </a:ext>
            </a:extLst>
          </p:cNvPr>
          <p:cNvSpPr>
            <a:spLocks noGrp="1"/>
          </p:cNvSpPr>
          <p:nvPr>
            <p:ph type="sldNum" sz="quarter" idx="5"/>
          </p:nvPr>
        </p:nvSpPr>
        <p:spPr/>
        <p:txBody>
          <a:bodyPr/>
          <a:lstStyle/>
          <a:p>
            <a:fld id="{BFDD6F49-EBB7-4CCF-97A8-E526BB28BB69}" type="slidenum">
              <a:rPr lang="en-US" smtClean="0"/>
              <a:t>13</a:t>
            </a:fld>
            <a:endParaRPr lang="en-US"/>
          </a:p>
        </p:txBody>
      </p:sp>
    </p:spTree>
    <p:extLst>
      <p:ext uri="{BB962C8B-B14F-4D97-AF65-F5344CB8AC3E}">
        <p14:creationId xmlns:p14="http://schemas.microsoft.com/office/powerpoint/2010/main" val="27226345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D69E1-0C69-E391-0738-E6DB6EB1AF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7F03CC-0620-60BC-51A1-E775CF187C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3DB8BC-79F6-CC41-681A-27A3294D3044}"/>
              </a:ext>
            </a:extLst>
          </p:cNvPr>
          <p:cNvSpPr>
            <a:spLocks noGrp="1"/>
          </p:cNvSpPr>
          <p:nvPr>
            <p:ph type="body" idx="1"/>
          </p:nvPr>
        </p:nvSpPr>
        <p:spPr/>
        <p:txBody>
          <a:bodyPr/>
          <a:lstStyle/>
          <a:p>
            <a:endParaRPr lang="en-US"/>
          </a:p>
          <a:p>
            <a:r>
              <a:rPr lang="en-US"/>
              <a:t>In this case, improvements in hygiene compliance and documentation accuracy will indicate whether the training has had a positive impact on staff performance.</a:t>
            </a:r>
          </a:p>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1874B8F8-A58F-937C-D803-A368B3124E16}"/>
              </a:ext>
            </a:extLst>
          </p:cNvPr>
          <p:cNvSpPr>
            <a:spLocks noGrp="1"/>
          </p:cNvSpPr>
          <p:nvPr>
            <p:ph type="sldNum" sz="quarter" idx="5"/>
          </p:nvPr>
        </p:nvSpPr>
        <p:spPr/>
        <p:txBody>
          <a:bodyPr/>
          <a:lstStyle/>
          <a:p>
            <a:fld id="{BFDD6F49-EBB7-4CCF-97A8-E526BB28BB69}" type="slidenum">
              <a:rPr lang="en-US" smtClean="0"/>
              <a:t>14</a:t>
            </a:fld>
            <a:endParaRPr lang="en-US"/>
          </a:p>
        </p:txBody>
      </p:sp>
    </p:spTree>
    <p:extLst>
      <p:ext uri="{BB962C8B-B14F-4D97-AF65-F5344CB8AC3E}">
        <p14:creationId xmlns:p14="http://schemas.microsoft.com/office/powerpoint/2010/main" val="6700514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There is lots of website available to practice Health and Hygiene quiz test like </a:t>
            </a:r>
            <a:r>
              <a:rPr lang="en-US" err="1">
                <a:latin typeface="Calibri"/>
                <a:ea typeface="Calibri"/>
                <a:cs typeface="Calibri"/>
                <a:hlinkClick r:id="rId3"/>
              </a:rPr>
              <a:t>HighSpeedTraining</a:t>
            </a:r>
            <a:r>
              <a:rPr lang="en-US">
                <a:latin typeface="Calibri"/>
                <a:ea typeface="Calibri"/>
                <a:cs typeface="Calibri"/>
              </a:rPr>
              <a:t>. This helps to improve skills and sharpen the knowledge.</a:t>
            </a:r>
          </a:p>
        </p:txBody>
      </p:sp>
      <p:sp>
        <p:nvSpPr>
          <p:cNvPr id="4" name="Slide Number Placeholder 3"/>
          <p:cNvSpPr>
            <a:spLocks noGrp="1"/>
          </p:cNvSpPr>
          <p:nvPr>
            <p:ph type="sldNum" sz="quarter" idx="5"/>
          </p:nvPr>
        </p:nvSpPr>
        <p:spPr/>
        <p:txBody>
          <a:bodyPr/>
          <a:lstStyle/>
          <a:p>
            <a:fld id="{BFDD6F49-EBB7-4CCF-97A8-E526BB28BB69}" type="slidenum">
              <a:rPr lang="en-US" smtClean="0"/>
              <a:t>15</a:t>
            </a:fld>
            <a:endParaRPr lang="en-US"/>
          </a:p>
        </p:txBody>
      </p:sp>
    </p:spTree>
    <p:extLst>
      <p:ext uri="{BB962C8B-B14F-4D97-AF65-F5344CB8AC3E}">
        <p14:creationId xmlns:p14="http://schemas.microsoft.com/office/powerpoint/2010/main" val="25428327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conclusion, food safety is a fundamental aspect of restaurant operations and requires consistent attention from all members of staff. Maintaining strong hygiene practices helps prevent foodborne illness, protects customers, and ensures compliance with UK food safety regulations.</a:t>
            </a:r>
          </a:p>
          <a:p>
            <a:r>
              <a:rPr lang="en-US"/>
              <a:t>Training sessions such as this one play an important role in improving staff knowledge and reinforcing correct workplace </a:t>
            </a:r>
            <a:r>
              <a:rPr lang="en-US" err="1"/>
              <a:t>behaviours</a:t>
            </a:r>
            <a:r>
              <a:rPr lang="en-US"/>
              <a:t>. According to Food Standards Agency guidance, regular staff training is essential for maintaining effective food safety management systems.</a:t>
            </a:r>
            <a:endParaRPr lang="en-GB"/>
          </a:p>
          <a:p>
            <a:r>
              <a:rPr lang="en-US"/>
              <a:t>By applying the procedures discussed in this training session, employees can contribute to improved hygiene standards and overall operational performance within the restaurant.</a:t>
            </a:r>
            <a:endParaRPr lang="en-GB"/>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16</a:t>
            </a:fld>
            <a:endParaRPr lang="en-US"/>
          </a:p>
        </p:txBody>
      </p:sp>
    </p:spTree>
    <p:extLst>
      <p:ext uri="{BB962C8B-B14F-4D97-AF65-F5344CB8AC3E}">
        <p14:creationId xmlns:p14="http://schemas.microsoft.com/office/powerpoint/2010/main" val="39973733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38066-3C5E-AE48-0E23-BB31AE72B0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674202-4E27-2252-656F-3936A8C776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C3696B-50B1-BCC7-734C-39C21D64256F}"/>
              </a:ext>
            </a:extLst>
          </p:cNvPr>
          <p:cNvSpPr>
            <a:spLocks noGrp="1"/>
          </p:cNvSpPr>
          <p:nvPr>
            <p:ph type="body" idx="1"/>
          </p:nvPr>
        </p:nvSpPr>
        <p:spPr/>
        <p:txBody>
          <a:bodyPr/>
          <a:lstStyle/>
          <a:p>
            <a:endParaRPr lang="en-US" dirty="0">
              <a:latin typeface="Aptos"/>
              <a:ea typeface="Calibri"/>
              <a:cs typeface="Calibri"/>
            </a:endParaRPr>
          </a:p>
        </p:txBody>
      </p:sp>
      <p:sp>
        <p:nvSpPr>
          <p:cNvPr id="4" name="Slide Number Placeholder 3">
            <a:extLst>
              <a:ext uri="{FF2B5EF4-FFF2-40B4-BE49-F238E27FC236}">
                <a16:creationId xmlns:a16="http://schemas.microsoft.com/office/drawing/2014/main" id="{DECEC788-B6E1-24F7-86A8-716BF4BABD17}"/>
              </a:ext>
            </a:extLst>
          </p:cNvPr>
          <p:cNvSpPr>
            <a:spLocks noGrp="1"/>
          </p:cNvSpPr>
          <p:nvPr>
            <p:ph type="sldNum" sz="quarter" idx="5"/>
          </p:nvPr>
        </p:nvSpPr>
        <p:spPr/>
        <p:txBody>
          <a:bodyPr/>
          <a:lstStyle/>
          <a:p>
            <a:fld id="{BFDD6F49-EBB7-4CCF-97A8-E526BB28BB69}" type="slidenum">
              <a:rPr lang="en-US" smtClean="0"/>
              <a:t>17</a:t>
            </a:fld>
            <a:endParaRPr lang="en-US"/>
          </a:p>
        </p:txBody>
      </p:sp>
    </p:spTree>
    <p:extLst>
      <p:ext uri="{BB962C8B-B14F-4D97-AF65-F5344CB8AC3E}">
        <p14:creationId xmlns:p14="http://schemas.microsoft.com/office/powerpoint/2010/main" val="1642375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5109526"/>
            <a:ext cx="10923934" cy="747715"/>
          </a:xfrm>
        </p:spPr>
        <p:txBody>
          <a:bodyPr anchor="t">
            <a:no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30" y="5972629"/>
            <a:ext cx="10923934" cy="480373"/>
          </a:xfrm>
        </p:spPr>
        <p:txBody>
          <a:bodyPr anchor="t">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744401"/>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ABBB2EBE-FB22-4464-85D2-2DC9E22B7327}" type="datetime1">
              <a:rPr lang="en-US" smtClean="0"/>
              <a:t>3/16/2026</a:t>
            </a:fld>
            <a:endParaRPr lang="en-US"/>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2588364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1001714"/>
            <a:ext cx="10923934" cy="746761"/>
          </a:xfrm>
        </p:spPr>
        <p:txBody>
          <a:bodyPr>
            <a:normAutofit/>
          </a:bodyPr>
          <a:lstStyle>
            <a:lvl1pPr>
              <a:defRPr sz="20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34030" y="2129475"/>
            <a:ext cx="10923934" cy="40935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7D1C5AD-5FE9-4049-93FF-29C232757302}"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80647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29478" y="1000758"/>
            <a:ext cx="4301105" cy="3604032"/>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29477" y="4731336"/>
            <a:ext cx="4301106" cy="1125906"/>
          </a:xfrm>
        </p:spPr>
        <p:txBody>
          <a:bodyPr anchor="t">
            <a:normAutofit/>
          </a:bodyPr>
          <a:lstStyle>
            <a:lvl1pPr marL="0" indent="0" algn="l">
              <a:buFont typeface="Arial" panose="020B0604020202020204" pitchFamily="34" charset="0"/>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286503"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168895" y="6453002"/>
            <a:ext cx="1707625" cy="365125"/>
          </a:xfrm>
        </p:spPr>
        <p:txBody>
          <a:bodyPr/>
          <a:lstStyle>
            <a:lvl1pPr>
              <a:defRPr>
                <a:solidFill>
                  <a:schemeClr val="tx1"/>
                </a:solidFill>
                <a:effectLst/>
              </a:defRPr>
            </a:lvl1pPr>
          </a:lstStyle>
          <a:p>
            <a:fld id="{6747BAED-5106-419E-8EA6-E77BB5562E22}" type="datetime1">
              <a:rPr lang="en-US" smtClean="0"/>
              <a:t>3/16/2026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3228214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634999"/>
            <a:ext cx="4328497" cy="3726811"/>
          </a:xfrm>
        </p:spPr>
        <p:txBody>
          <a:bodyPr anchor="t">
            <a:normAutofit/>
          </a:bodyPr>
          <a:lstStyle>
            <a:lvl1pPr algn="l">
              <a:defRPr sz="52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29" y="4742810"/>
            <a:ext cx="4328497" cy="1480190"/>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905502" y="0"/>
            <a:ext cx="6286498"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137160" y="6453002"/>
            <a:ext cx="1951777" cy="365125"/>
          </a:xfrm>
        </p:spPr>
        <p:txBody>
          <a:bodyPr/>
          <a:lstStyle/>
          <a:p>
            <a:fld id="{EC640154-3073-4609-8CFE-EF7D9B7F2C89}" type="datetime1">
              <a:rPr lang="en-US" smtClean="0"/>
              <a:t>3/16/2026</a:t>
            </a:fld>
            <a:endParaRPr lang="en-US"/>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2088937" y="6453002"/>
            <a:ext cx="2805405" cy="365125"/>
          </a:xfrm>
        </p:spPr>
        <p:txBody>
          <a:bodyPr/>
          <a:lstStyle/>
          <a:p>
            <a:r>
              <a:rPr lang="en-US"/>
              <a:t>Sample Footer Text</a:t>
            </a:r>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844578" y="6453002"/>
            <a:ext cx="429207" cy="365125"/>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095585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504CB-7455-655E-34D7-F4B57D1BE563}"/>
              </a:ext>
            </a:extLst>
          </p:cNvPr>
          <p:cNvSpPr>
            <a:spLocks noGrp="1"/>
          </p:cNvSpPr>
          <p:nvPr>
            <p:ph type="title"/>
          </p:nvPr>
        </p:nvSpPr>
        <p:spPr>
          <a:xfrm>
            <a:off x="5910263" y="1001210"/>
            <a:ext cx="3767137" cy="1862137"/>
          </a:xfrm>
        </p:spPr>
        <p:txBody>
          <a:bodyPr>
            <a:normAutofit/>
          </a:bodyPr>
          <a:lstStyle>
            <a:lvl1pPr algn="l">
              <a:defRPr sz="2000"/>
            </a:lvl1pPr>
          </a:lstStyle>
          <a:p>
            <a:r>
              <a:rPr lang="en-US"/>
              <a:t>Click to edit Master title style</a:t>
            </a:r>
          </a:p>
        </p:txBody>
      </p:sp>
      <p:sp>
        <p:nvSpPr>
          <p:cNvPr id="9" name="Picture Placeholder 8">
            <a:extLst>
              <a:ext uri="{FF2B5EF4-FFF2-40B4-BE49-F238E27FC236}">
                <a16:creationId xmlns:a16="http://schemas.microsoft.com/office/drawing/2014/main" id="{9B444908-361A-7CAD-7359-097080F0969D}"/>
              </a:ext>
            </a:extLst>
          </p:cNvPr>
          <p:cNvSpPr>
            <a:spLocks noGrp="1"/>
          </p:cNvSpPr>
          <p:nvPr>
            <p:ph type="pic" sz="quarter" idx="13"/>
          </p:nvPr>
        </p:nvSpPr>
        <p:spPr>
          <a:xfrm>
            <a:off x="0" y="0"/>
            <a:ext cx="4962525"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3" name="Date Placeholder 2">
            <a:extLst>
              <a:ext uri="{FF2B5EF4-FFF2-40B4-BE49-F238E27FC236}">
                <a16:creationId xmlns:a16="http://schemas.microsoft.com/office/drawing/2014/main" id="{CA94B8B7-A305-B816-E552-FCB6868F54C0}"/>
              </a:ext>
            </a:extLst>
          </p:cNvPr>
          <p:cNvSpPr>
            <a:spLocks noGrp="1"/>
          </p:cNvSpPr>
          <p:nvPr>
            <p:ph type="dt" sz="half" idx="10"/>
          </p:nvPr>
        </p:nvSpPr>
        <p:spPr>
          <a:xfrm>
            <a:off x="9747250" y="1001210"/>
            <a:ext cx="1263650" cy="365125"/>
          </a:xfrm>
        </p:spPr>
        <p:txBody>
          <a:bodyPr rIns="0" anchor="t"/>
          <a:lstStyle>
            <a:lvl1pPr algn="r">
              <a:defRPr lang="en-US" sz="1600" kern="1200" smtClean="0">
                <a:solidFill>
                  <a:schemeClr val="tx1"/>
                </a:solidFill>
                <a:latin typeface="+mn-lt"/>
                <a:ea typeface="+mn-ea"/>
                <a:cs typeface="+mn-cs"/>
              </a:defRPr>
            </a:lvl1pPr>
          </a:lstStyle>
          <a:p>
            <a:fld id="{AFC7BED0-EC46-4B77-BCF2-84871B7790D3}" type="datetime1">
              <a:rPr lang="en-US" smtClean="0"/>
              <a:pPr/>
              <a:t>3/16/2026</a:t>
            </a:fld>
            <a:endParaRPr lang="en-US"/>
          </a:p>
        </p:txBody>
      </p:sp>
      <p:sp>
        <p:nvSpPr>
          <p:cNvPr id="14" name="Text Placeholder 13">
            <a:extLst>
              <a:ext uri="{FF2B5EF4-FFF2-40B4-BE49-F238E27FC236}">
                <a16:creationId xmlns:a16="http://schemas.microsoft.com/office/drawing/2014/main" id="{847083C5-1DCD-4E5E-C3E4-0159994DEC46}"/>
              </a:ext>
            </a:extLst>
          </p:cNvPr>
          <p:cNvSpPr>
            <a:spLocks noGrp="1"/>
          </p:cNvSpPr>
          <p:nvPr>
            <p:ph type="body" sz="quarter" idx="15"/>
          </p:nvPr>
        </p:nvSpPr>
        <p:spPr>
          <a:xfrm>
            <a:off x="5910263" y="5853114"/>
            <a:ext cx="5100637" cy="365126"/>
          </a:xfrm>
        </p:spPr>
        <p:txBody>
          <a:bodyPr anchor="b">
            <a:noAutofit/>
          </a:bodyPr>
          <a:lstStyle>
            <a:lvl1pPr marL="0" indent="0" algn="l">
              <a:buNone/>
              <a:defRPr sz="16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p:txBody>
      </p:sp>
      <p:sp>
        <p:nvSpPr>
          <p:cNvPr id="4" name="Footer Placeholder 3">
            <a:extLst>
              <a:ext uri="{FF2B5EF4-FFF2-40B4-BE49-F238E27FC236}">
                <a16:creationId xmlns:a16="http://schemas.microsoft.com/office/drawing/2014/main" id="{80500F9B-C26D-DB3E-C68F-3E04FB41D9EC}"/>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79DA870C-1BE8-313C-BB1B-F9AAF2B9ABA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32372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and Da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504CB-7455-655E-34D7-F4B57D1BE563}"/>
              </a:ext>
            </a:extLst>
          </p:cNvPr>
          <p:cNvSpPr>
            <a:spLocks noGrp="1"/>
          </p:cNvSpPr>
          <p:nvPr>
            <p:ph type="title"/>
          </p:nvPr>
        </p:nvSpPr>
        <p:spPr>
          <a:xfrm>
            <a:off x="5910263" y="1001210"/>
            <a:ext cx="3767137" cy="1862137"/>
          </a:xfrm>
        </p:spPr>
        <p:txBody>
          <a:bodyPr>
            <a:normAutofit/>
          </a:bodyPr>
          <a:lstStyle>
            <a:lvl1pPr algn="l">
              <a:defRPr sz="2000"/>
            </a:lvl1pPr>
          </a:lstStyle>
          <a:p>
            <a:r>
              <a:rPr lang="en-US"/>
              <a:t>Click to edit Master title style</a:t>
            </a:r>
          </a:p>
        </p:txBody>
      </p:sp>
      <p:sp>
        <p:nvSpPr>
          <p:cNvPr id="9" name="Picture Placeholder 8">
            <a:extLst>
              <a:ext uri="{FF2B5EF4-FFF2-40B4-BE49-F238E27FC236}">
                <a16:creationId xmlns:a16="http://schemas.microsoft.com/office/drawing/2014/main" id="{9B444908-361A-7CAD-7359-097080F0969D}"/>
              </a:ext>
            </a:extLst>
          </p:cNvPr>
          <p:cNvSpPr>
            <a:spLocks noGrp="1"/>
          </p:cNvSpPr>
          <p:nvPr>
            <p:ph type="pic" sz="quarter" idx="13"/>
          </p:nvPr>
        </p:nvSpPr>
        <p:spPr>
          <a:xfrm>
            <a:off x="0" y="0"/>
            <a:ext cx="4962525"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14" name="Text Placeholder 13">
            <a:extLst>
              <a:ext uri="{FF2B5EF4-FFF2-40B4-BE49-F238E27FC236}">
                <a16:creationId xmlns:a16="http://schemas.microsoft.com/office/drawing/2014/main" id="{847083C5-1DCD-4E5E-C3E4-0159994DEC46}"/>
              </a:ext>
            </a:extLst>
          </p:cNvPr>
          <p:cNvSpPr>
            <a:spLocks noGrp="1"/>
          </p:cNvSpPr>
          <p:nvPr>
            <p:ph type="body" sz="quarter" idx="15"/>
          </p:nvPr>
        </p:nvSpPr>
        <p:spPr>
          <a:xfrm>
            <a:off x="5910263" y="5853114"/>
            <a:ext cx="5100637" cy="365126"/>
          </a:xfrm>
        </p:spPr>
        <p:txBody>
          <a:bodyPr anchor="b">
            <a:noAutofit/>
          </a:bodyPr>
          <a:lstStyle>
            <a:lvl1pPr marL="0" indent="0" algn="l">
              <a:buNone/>
              <a:defRPr sz="16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p:txBody>
      </p:sp>
      <p:sp>
        <p:nvSpPr>
          <p:cNvPr id="4" name="Footer Placeholder 3">
            <a:extLst>
              <a:ext uri="{FF2B5EF4-FFF2-40B4-BE49-F238E27FC236}">
                <a16:creationId xmlns:a16="http://schemas.microsoft.com/office/drawing/2014/main" id="{80500F9B-C26D-DB3E-C68F-3E04FB41D9EC}"/>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79DA870C-1BE8-313C-BB1B-F9AAF2B9ABAE}"/>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6" name="Text Placeholder 13">
            <a:extLst>
              <a:ext uri="{FF2B5EF4-FFF2-40B4-BE49-F238E27FC236}">
                <a16:creationId xmlns:a16="http://schemas.microsoft.com/office/drawing/2014/main" id="{A17163E2-A2D7-EAAF-56A4-FDEC0EE8C3FF}"/>
              </a:ext>
            </a:extLst>
          </p:cNvPr>
          <p:cNvSpPr>
            <a:spLocks noGrp="1"/>
          </p:cNvSpPr>
          <p:nvPr>
            <p:ph type="body" sz="quarter" idx="16" hasCustomPrompt="1"/>
          </p:nvPr>
        </p:nvSpPr>
        <p:spPr>
          <a:xfrm>
            <a:off x="9749028" y="1001210"/>
            <a:ext cx="1261872" cy="365126"/>
          </a:xfrm>
        </p:spPr>
        <p:txBody>
          <a:bodyPr lIns="0" rIns="0" anchor="t">
            <a:noAutofit/>
          </a:bodyPr>
          <a:lstStyle>
            <a:lvl1pPr marL="0" indent="0" algn="r">
              <a:buNone/>
              <a:defRPr sz="16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M/D/</a:t>
            </a:r>
            <a:r>
              <a:rPr lang="en-US" err="1"/>
              <a:t>YYYY</a:t>
            </a:r>
            <a:endParaRPr lang="en-US"/>
          </a:p>
        </p:txBody>
      </p:sp>
    </p:spTree>
    <p:extLst>
      <p:ext uri="{BB962C8B-B14F-4D97-AF65-F5344CB8AC3E}">
        <p14:creationId xmlns:p14="http://schemas.microsoft.com/office/powerpoint/2010/main" val="2736503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634999"/>
            <a:ext cx="7538424" cy="3346767"/>
          </a:xfrm>
        </p:spPr>
        <p:txBody>
          <a:bodyPr anchor="t">
            <a:norm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29" y="4362766"/>
            <a:ext cx="6595449" cy="1860234"/>
          </a:xfrm>
        </p:spPr>
        <p:txBody>
          <a:bodyPr anchor="b">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F8F92A36-2584-4CAF-9790-2DE257F1CF05}" type="datetime1">
              <a:rPr lang="en-US" smtClean="0"/>
              <a:t>3/16/2026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4153115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635000"/>
            <a:ext cx="8095015" cy="3752138"/>
          </a:xfrm>
        </p:spPr>
        <p:txBody>
          <a:bodyPr anchor="b">
            <a:norm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58368" y="4728525"/>
            <a:ext cx="7514086" cy="1128715"/>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FC25D07-A851-41D0-AADA-3030D044D44E}" type="datetime1">
              <a:rPr lang="en-US" smtClean="0"/>
              <a:t>3/16/2026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931585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48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BC1DC7F4-5862-4E2F-A99E-0F5A2A76447E}" type="datetime1">
              <a:rPr lang="en-US" smtClean="0"/>
              <a:t>3/16/2026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6440230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1005686"/>
            <a:ext cx="7538424" cy="4474526"/>
          </a:xfrm>
        </p:spPr>
        <p:txBody>
          <a:bodyPr anchor="t">
            <a:normAutofit/>
          </a:bodyPr>
          <a:lstStyle>
            <a:lvl1pPr algn="l">
              <a:defRPr sz="4000"/>
            </a:lvl1pPr>
          </a:lstStyle>
          <a:p>
            <a:r>
              <a:rPr lang="en-US"/>
              <a:t>Click to edit Master 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21E1E88-96D7-4B6E-9891-F725EAD7A779}" type="datetime1">
              <a:rPr lang="en-US" smtClean="0"/>
              <a:t>3/16/2026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628005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 Header 2">
    <p:bg>
      <p:bgRef idx="1001">
        <a:schemeClr val="bg1"/>
      </p:bgRef>
    </p:bg>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6A51E0CE-9A17-9D3C-A7CC-06FDBD105BA6}"/>
              </a:ext>
            </a:extLst>
          </p:cNvPr>
          <p:cNvSpPr>
            <a:spLocks noGrp="1"/>
          </p:cNvSpPr>
          <p:nvPr>
            <p:ph type="pic" sz="quarter" idx="13"/>
          </p:nvPr>
        </p:nvSpPr>
        <p:spPr>
          <a:xfrm>
            <a:off x="0" y="0"/>
            <a:ext cx="12192000" cy="6858000"/>
          </a:xfrm>
          <a:custGeom>
            <a:avLst/>
            <a:gdLst>
              <a:gd name="connsiteX0" fmla="*/ 638176 w 12192000"/>
              <a:gd name="connsiteY0" fmla="*/ 1005840 h 6858000"/>
              <a:gd name="connsiteX1" fmla="*/ 638176 w 12192000"/>
              <a:gd name="connsiteY1" fmla="*/ 3589020 h 6858000"/>
              <a:gd name="connsiteX2" fmla="*/ 4892040 w 12192000"/>
              <a:gd name="connsiteY2" fmla="*/ 3589020 h 6858000"/>
              <a:gd name="connsiteX3" fmla="*/ 4892040 w 12192000"/>
              <a:gd name="connsiteY3" fmla="*/ 1005840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38176" y="1005840"/>
                </a:moveTo>
                <a:lnTo>
                  <a:pt x="638176" y="3589020"/>
                </a:lnTo>
                <a:lnTo>
                  <a:pt x="4892040" y="3589020"/>
                </a:lnTo>
                <a:lnTo>
                  <a:pt x="4892040" y="1005840"/>
                </a:lnTo>
                <a:close/>
                <a:moveTo>
                  <a:pt x="0" y="0"/>
                </a:moveTo>
                <a:lnTo>
                  <a:pt x="12192000" y="0"/>
                </a:lnTo>
                <a:lnTo>
                  <a:pt x="12192000" y="6858000"/>
                </a:lnTo>
                <a:lnTo>
                  <a:pt x="0" y="6858000"/>
                </a:lnTo>
                <a:close/>
              </a:path>
            </a:pathLst>
          </a:custGeom>
          <a:blipFill>
            <a:blip r:embed="rId2">
              <a:alphaModFix amt="70000"/>
              <a:extLst>
                <a:ext uri="{28A0092B-C50C-407E-A947-70E740481C1C}">
                  <a14:useLocalDpi xmlns:a14="http://schemas.microsoft.com/office/drawing/2010/main" val="0"/>
                </a:ext>
              </a:extLst>
            </a:blip>
            <a:stretch>
              <a:fillRect/>
            </a:stretch>
          </a:blipFill>
          <a:ln>
            <a:noFill/>
          </a:ln>
        </p:spPr>
        <p:txBody>
          <a:bodyPr wrap="square">
            <a:noAutofit/>
          </a:bodyPr>
          <a:lstStyle/>
          <a:p>
            <a:r>
              <a:rPr lang="en-US"/>
              <a:t>Click icon to add picture</a:t>
            </a: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919582" y="1277414"/>
            <a:ext cx="3390481" cy="2040031"/>
          </a:xfrm>
        </p:spPr>
        <p:txBody>
          <a:bodyPr anchor="b">
            <a:normAutofit/>
          </a:bodyPr>
          <a:lstStyle>
            <a:lvl1pPr algn="l">
              <a:defRPr sz="2000"/>
            </a:lvl1pPr>
          </a:lstStyle>
          <a:p>
            <a:r>
              <a:rPr lang="en-US"/>
              <a:t>Click to edit Master 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FB75AEA9-B03E-416B-AB0E-B8BDB13A2FBC}" type="datetime1">
              <a:rPr lang="en-US" smtClean="0"/>
              <a:t>3/16/2026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1379998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34029" y="1001714"/>
            <a:ext cx="8481396" cy="1127761"/>
          </a:xfrm>
        </p:spPr>
        <p:txBody>
          <a:bodyPr anchor="t">
            <a:normAutofit/>
          </a:bodyPr>
          <a:lstStyle>
            <a:lvl1pPr>
              <a:defRPr sz="20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34029" y="2495234"/>
            <a:ext cx="8481396" cy="3727766"/>
          </a:xfrm>
        </p:spPr>
        <p:txBody>
          <a:bodyPr anchor="b">
            <a:normAutofit/>
          </a:bodyPr>
          <a:lstStyle>
            <a:lvl1pPr marL="457200" indent="-457200">
              <a:buFont typeface="+mj-lt"/>
              <a:buAutoNum type="arabicPeriod"/>
              <a:defRPr sz="1800"/>
            </a:lvl1pPr>
            <a:lvl2pPr marL="685800" indent="-457200">
              <a:buFont typeface="+mj-lt"/>
              <a:buAutoNum type="arabicPeriod"/>
              <a:defRPr sz="1600"/>
            </a:lvl2pPr>
            <a:lvl3pPr marL="800100" indent="-342900">
              <a:buFont typeface="+mj-lt"/>
              <a:buAutoNum type="arabicPeriod"/>
              <a:defRPr sz="1400"/>
            </a:lvl3pPr>
            <a:lvl4pPr marL="1028700" indent="-342900">
              <a:buFont typeface="+mj-lt"/>
              <a:buAutoNum type="arabicPeriod"/>
              <a:defRPr sz="1200"/>
            </a:lvl4pPr>
            <a:lvl5pPr marL="1257300" indent="-342900">
              <a:buFont typeface="+mj-lt"/>
              <a:buAutoNum type="arabicPeriod"/>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A50F9B45-065C-464F-9831-00834C012ADA}" type="datetime1">
              <a:rPr lang="en-US" smtClean="0"/>
              <a:t>3/16/2026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46356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30819" y="1001210"/>
            <a:ext cx="8501606" cy="1140106"/>
          </a:xfrm>
        </p:spPr>
        <p:txBody>
          <a:bodyPr anchor="t">
            <a:normAutofit/>
          </a:bodyPr>
          <a:lstStyle>
            <a:lvl1pPr algn="l">
              <a:defRPr lang="en-US" sz="2000" b="1" kern="1200" dirty="0">
                <a:solidFill>
                  <a:schemeClr val="tx1"/>
                </a:solidFill>
                <a:latin typeface="+mj-lt"/>
                <a:ea typeface="+mj-ea"/>
                <a:cs typeface="+mj-cs"/>
              </a:defRPr>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2517494" y="2494344"/>
            <a:ext cx="9039828" cy="3727048"/>
          </a:xfrm>
        </p:spPr>
        <p:txBody>
          <a:bodyPr anchor="b">
            <a:normAutofit/>
          </a:bodyPr>
          <a:lstStyle>
            <a:lvl1pPr marL="0" indent="0" algn="r">
              <a:buNone/>
              <a:defRPr sz="1600"/>
            </a:lvl1pPr>
            <a:lvl2pPr marL="228600" indent="0" algn="r">
              <a:buNone/>
              <a:defRPr sz="1400"/>
            </a:lvl2pPr>
            <a:lvl3pPr marL="457200" indent="0" algn="r">
              <a:buNone/>
              <a:defRPr sz="1200"/>
            </a:lvl3pPr>
            <a:lvl4pPr marL="685800" indent="0" algn="r">
              <a:buNone/>
              <a:defRPr sz="1100"/>
            </a:lvl4pPr>
            <a:lvl5pPr marL="914400" indent="0" algn="r">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4D391C6A-0494-4B7E-9472-DADF91B98535}" type="datetime1">
              <a:rPr lang="en-US" smtClean="0"/>
              <a:t>3/16/2026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350080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858000" y="1001715"/>
            <a:ext cx="4663440" cy="1494475"/>
          </a:xfrm>
        </p:spPr>
        <p:txBody>
          <a:bodyPr anchor="t">
            <a:normAutofit/>
          </a:bodyPr>
          <a:lstStyle>
            <a:lvl1pPr>
              <a:defRPr sz="2000"/>
            </a:lvl1pPr>
          </a:lstStyle>
          <a:p>
            <a:r>
              <a:rPr lang="en-US"/>
              <a:t>Click to edit Master title style</a:t>
            </a:r>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0" y="0"/>
            <a:ext cx="5900120"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858000" y="2877190"/>
            <a:ext cx="4663440" cy="3345810"/>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6857999" y="6453002"/>
            <a:ext cx="1996689" cy="365125"/>
          </a:xfrm>
        </p:spPr>
        <p:txBody>
          <a:bodyPr/>
          <a:lstStyle/>
          <a:p>
            <a:fld id="{07115F66-B3E6-4551-B22E-4B287AA00525}" type="datetime1">
              <a:rPr lang="en-US" smtClean="0"/>
              <a:t>3/16/2026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186821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385975"/>
            <a:ext cx="4325112" cy="2454796"/>
          </a:xfrm>
        </p:spPr>
        <p:txBody>
          <a:bodyPr>
            <a:normAutofit/>
          </a:bodyPr>
          <a:lstStyle>
            <a:lvl1pPr>
              <a:defRPr sz="20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24D008B-B58A-49A6-B780-8AC32F8DB6AB}"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508784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258568"/>
            <a:ext cx="3813048" cy="3557016"/>
          </a:xfrm>
        </p:spPr>
        <p:txBody>
          <a:bodyPr>
            <a:normAutofit/>
          </a:bodyPr>
          <a:lstStyle>
            <a:lvl1pPr>
              <a:defRPr sz="20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2254250"/>
            <a:ext cx="4956175" cy="3556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3965E8A-5DB2-44C5-94A8-F7DD4B37DE5E}"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01173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61817" y="1748474"/>
            <a:ext cx="4300709" cy="4474525"/>
          </a:xfrm>
        </p:spPr>
        <p:txBody>
          <a:bodyPr>
            <a:normAutofit/>
          </a:bodyPr>
          <a:lstStyle>
            <a:lvl1pPr>
              <a:defRPr sz="20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348910" y="1748474"/>
            <a:ext cx="6209054" cy="4474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B3A65A2-73D1-4F04-A594-B1C8591CE583}"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668873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5"/>
            <a:ext cx="4328498" cy="4855526"/>
          </a:xfrm>
        </p:spPr>
        <p:txBody>
          <a:bodyPr>
            <a:normAutofit/>
          </a:bodyPr>
          <a:lstStyle>
            <a:lvl1pPr>
              <a:defRPr sz="20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348911" y="1001715"/>
            <a:ext cx="6209053" cy="52212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6C4CB19-F540-47E4-AE8D-86093485D6F9}"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529296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634999"/>
            <a:ext cx="3385523" cy="5588001"/>
          </a:xfrm>
        </p:spPr>
        <p:txBody>
          <a:bodyPr>
            <a:normAutofit/>
          </a:bodyPr>
          <a:lstStyle>
            <a:lvl1pPr>
              <a:defRPr sz="20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405936" y="634999"/>
            <a:ext cx="7152028" cy="558800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EB4D0328-810B-40CA-B11F-6AF8F0D17527}"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602657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7">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A0343EA0-3696-3715-1EEE-DEB34ADCD8DA}"/>
              </a:ext>
            </a:extLst>
          </p:cNvPr>
          <p:cNvSpPr>
            <a:spLocks noGrp="1"/>
          </p:cNvSpPr>
          <p:nvPr>
            <p:ph type="title"/>
          </p:nvPr>
        </p:nvSpPr>
        <p:spPr>
          <a:xfrm>
            <a:off x="653970" y="998315"/>
            <a:ext cx="10903352" cy="746568"/>
          </a:xfrm>
        </p:spPr>
        <p:txBody>
          <a:bodyPr anchor="t">
            <a:normAutofit/>
          </a:bodyPr>
          <a:lstStyle>
            <a:lvl1pPr algn="l">
              <a:defRPr sz="2000"/>
            </a:lvl1pPr>
          </a:lstStyle>
          <a:p>
            <a:r>
              <a:rPr lang="en-US"/>
              <a:t>Click to edit Master title style</a:t>
            </a:r>
          </a:p>
        </p:txBody>
      </p:sp>
      <p:sp>
        <p:nvSpPr>
          <p:cNvPr id="8" name="Content Placeholder 2">
            <a:extLst>
              <a:ext uri="{FF2B5EF4-FFF2-40B4-BE49-F238E27FC236}">
                <a16:creationId xmlns:a16="http://schemas.microsoft.com/office/drawing/2014/main" id="{8DE672E2-7582-87E8-0C4F-B5A2E74BEB51}"/>
              </a:ext>
            </a:extLst>
          </p:cNvPr>
          <p:cNvSpPr>
            <a:spLocks noGrp="1"/>
          </p:cNvSpPr>
          <p:nvPr>
            <p:ph idx="1"/>
          </p:nvPr>
        </p:nvSpPr>
        <p:spPr>
          <a:xfrm>
            <a:off x="653970" y="1741989"/>
            <a:ext cx="10903352" cy="4462041"/>
          </a:xfrm>
        </p:spPr>
        <p:txBody>
          <a:bodyP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65D47398-8F54-4553-9E44-E198307EB338}"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261725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05497" y="634998"/>
            <a:ext cx="5652467" cy="1122375"/>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1"/>
            <a:ext cx="5348905"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905497" y="2129475"/>
            <a:ext cx="5652467" cy="40935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5538937" y="6453002"/>
            <a:ext cx="3337584" cy="365125"/>
          </a:xfrm>
        </p:spPr>
        <p:txBody>
          <a:bodyPr/>
          <a:lstStyle/>
          <a:p>
            <a:fld id="{727BB111-C2A9-4350-82A1-58A445D7B23B}" type="datetime1">
              <a:rPr lang="en-US" smtClean="0"/>
              <a:t>3/16/2026</a:t>
            </a:fld>
            <a:endParaRPr lang="en-US"/>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p:txBody>
          <a:bodyPr/>
          <a:lstStyle/>
          <a:p>
            <a:r>
              <a:rPr lang="en-US"/>
              <a:t>Sample Footer Text</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85732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634998"/>
            <a:ext cx="6595448" cy="1122376"/>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29" y="2129475"/>
            <a:ext cx="6595449" cy="40935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786070" y="0"/>
            <a:ext cx="4405930"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p:txBody>
          <a:bodyPr/>
          <a:lstStyle/>
          <a:p>
            <a:fld id="{AC39754D-1116-4C0C-B39A-66DCB006B9C3}" type="datetime1">
              <a:rPr lang="en-US" smtClean="0"/>
              <a:t>3/16/2026</a:t>
            </a:fld>
            <a:endParaRPr lang="en-US"/>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3950591" y="6453002"/>
            <a:ext cx="2805405" cy="365125"/>
          </a:xfrm>
        </p:spPr>
        <p:txBody>
          <a:bodyPr/>
          <a:lstStyle/>
          <a:p>
            <a:r>
              <a:rPr lang="en-US"/>
              <a:t>Sample Footer Text</a:t>
            </a:r>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706232" y="6453002"/>
            <a:ext cx="429207" cy="365125"/>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795608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962522" y="634998"/>
            <a:ext cx="6595442" cy="1113477"/>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405930"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962522" y="2129475"/>
            <a:ext cx="6595442" cy="40935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4745736" y="6453002"/>
            <a:ext cx="3494314" cy="365125"/>
          </a:xfrm>
        </p:spPr>
        <p:txBody>
          <a:bodyPr/>
          <a:lstStyle/>
          <a:p>
            <a:fld id="{5D3074CB-54D8-4658-9345-2E06CF496946}" type="datetime1">
              <a:rPr lang="en-US" smtClean="0"/>
              <a:t>3/16/2026</a:t>
            </a:fld>
            <a:endParaRPr lang="en-US"/>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822027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34998"/>
            <a:ext cx="6616831" cy="1113477"/>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2129475"/>
            <a:ext cx="6616831" cy="40935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786070" y="0"/>
            <a:ext cx="4405929"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p:txBody>
          <a:bodyPr/>
          <a:lstStyle/>
          <a:p>
            <a:fld id="{6CE1DCAC-91FF-48AA-8332-B3D8B0C3325E}" type="datetime1">
              <a:rPr lang="en-US" smtClean="0"/>
              <a:t>3/16/2026</a:t>
            </a:fld>
            <a:endParaRPr lang="en-US"/>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285799" y="6453002"/>
            <a:ext cx="2805405" cy="365125"/>
          </a:xfrm>
        </p:spPr>
        <p:txBody>
          <a:bodyPr/>
          <a:lstStyle/>
          <a:p>
            <a:r>
              <a:rPr lang="en-US"/>
              <a:t>Sample Footer Text</a:t>
            </a:r>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453002"/>
            <a:ext cx="429207" cy="365125"/>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025251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634999"/>
            <a:ext cx="4789067" cy="1476388"/>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286498"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35946" y="2492387"/>
            <a:ext cx="4796216" cy="3730613"/>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253745" y="6453002"/>
            <a:ext cx="1622776" cy="365125"/>
          </a:xfrm>
        </p:spPr>
        <p:txBody>
          <a:bodyPr/>
          <a:lstStyle>
            <a:lvl1pPr>
              <a:defRPr>
                <a:solidFill>
                  <a:schemeClr val="tx1"/>
                </a:solidFill>
                <a:effectLst/>
              </a:defRPr>
            </a:lvl1pPr>
          </a:lstStyle>
          <a:p>
            <a:fld id="{012EA0AA-3442-4526-9247-C35D31D34EC5}"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518685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634999"/>
            <a:ext cx="4714880" cy="1475462"/>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30" y="2491461"/>
            <a:ext cx="4714122" cy="37315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871018" y="0"/>
            <a:ext cx="6320981"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2031073" cy="365125"/>
          </a:xfrm>
        </p:spPr>
        <p:txBody>
          <a:bodyPr/>
          <a:lstStyle/>
          <a:p>
            <a:fld id="{4DFA33AF-C058-40A1-8BC4-79044A4F5CC6}"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453002"/>
            <a:ext cx="2805405" cy="365125"/>
          </a:xfrm>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3911817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634998"/>
            <a:ext cx="4714869" cy="1113477"/>
          </a:xfrm>
        </p:spPr>
        <p:txBody>
          <a:bodyPr anchor="b">
            <a:normAutofit/>
          </a:bodyPr>
          <a:lstStyle>
            <a:lvl1pPr>
              <a:defRPr sz="20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286502"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43095" y="2129475"/>
            <a:ext cx="4714870" cy="40935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104491" y="6453002"/>
            <a:ext cx="1772029" cy="365125"/>
          </a:xfrm>
        </p:spPr>
        <p:txBody>
          <a:bodyPr/>
          <a:lstStyle>
            <a:lvl1pPr>
              <a:defRPr>
                <a:solidFill>
                  <a:schemeClr val="tx1"/>
                </a:solidFill>
                <a:effectLst/>
              </a:defRPr>
            </a:lvl1pPr>
          </a:lstStyle>
          <a:p>
            <a:fld id="{487201F0-C155-4BA9-A7E2-6A6E98554A92}"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415440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634998"/>
            <a:ext cx="4714880" cy="1122376"/>
          </a:xfrm>
        </p:spPr>
        <p:txBody>
          <a:bodyPr anchor="b">
            <a:normAutofit/>
          </a:bodyPr>
          <a:lstStyle>
            <a:lvl1pPr>
              <a:defRPr sz="20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30" y="2138374"/>
            <a:ext cx="4714880" cy="40846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17720" y="0"/>
            <a:ext cx="6274279"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2031073" cy="365125"/>
          </a:xfrm>
        </p:spPr>
        <p:txBody>
          <a:bodyPr/>
          <a:lstStyle/>
          <a:p>
            <a:fld id="{8DC67C22-7906-45FB-B644-11E9E5674389}"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453002"/>
            <a:ext cx="2805405" cy="365125"/>
          </a:xfrm>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7995221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786071" y="634999"/>
            <a:ext cx="3771894" cy="1475462"/>
          </a:xfrm>
        </p:spPr>
        <p:txBody>
          <a:bodyPr anchor="b">
            <a:normAutofit/>
          </a:bodyPr>
          <a:lstStyle>
            <a:lvl1pPr>
              <a:defRPr sz="20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229473"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786213" y="2491461"/>
            <a:ext cx="3771751" cy="37315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8212663" y="6453002"/>
            <a:ext cx="922372" cy="365125"/>
          </a:xfrm>
        </p:spPr>
        <p:txBody>
          <a:bodyPr/>
          <a:lstStyle/>
          <a:p>
            <a:fld id="{9E7A2417-6D8D-490F-A1BD-926AE0A194B4}" type="datetime1">
              <a:rPr lang="en-US" smtClean="0"/>
              <a:t>3/16/2026</a:t>
            </a:fld>
            <a:endParaRPr lang="en-US"/>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9135035" y="6453002"/>
            <a:ext cx="2546891" cy="365125"/>
          </a:xfrm>
        </p:spPr>
        <p:txBody>
          <a:bodyPr/>
          <a:lstStyle/>
          <a:p>
            <a:r>
              <a:rPr lang="en-US"/>
              <a:t>Sample Footer Text</a:t>
            </a:r>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339569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7D1A505-C877-AAD5-1029-407A21A21D40}"/>
              </a:ext>
            </a:extLst>
          </p:cNvPr>
          <p:cNvSpPr>
            <a:spLocks noGrp="1"/>
          </p:cNvSpPr>
          <p:nvPr>
            <p:ph type="title"/>
          </p:nvPr>
        </p:nvSpPr>
        <p:spPr>
          <a:xfrm>
            <a:off x="630819" y="1001210"/>
            <a:ext cx="3775116" cy="1140106"/>
          </a:xfrm>
        </p:spPr>
        <p:txBody>
          <a:bodyPr anchor="t">
            <a:normAutofit/>
          </a:bodyPr>
          <a:lstStyle>
            <a:lvl1pPr algn="l">
              <a:defRPr lang="en-US" sz="2000" b="1" kern="1200" dirty="0">
                <a:solidFill>
                  <a:schemeClr val="tx1"/>
                </a:solidFill>
                <a:latin typeface="+mj-lt"/>
                <a:ea typeface="+mj-ea"/>
                <a:cs typeface="+mj-cs"/>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0819" y="2495233"/>
            <a:ext cx="3775246" cy="3727767"/>
          </a:xfrm>
        </p:spPr>
        <p:txBody>
          <a:bodyPr anchor="b"/>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962527" y="0"/>
            <a:ext cx="7229472"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1067625" cy="365125"/>
          </a:xfrm>
        </p:spPr>
        <p:txBody>
          <a:bodyPr/>
          <a:lstStyle/>
          <a:p>
            <a:fld id="{83343F5D-8631-4EC3-AA19-E201987224D6}"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204785" y="6453002"/>
            <a:ext cx="2805405" cy="365125"/>
          </a:xfrm>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960426"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0001407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729044" y="1001716"/>
            <a:ext cx="2828919" cy="1875474"/>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8172447"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729044" y="3242950"/>
            <a:ext cx="2828919" cy="2980050"/>
          </a:xfrm>
        </p:spPr>
        <p:txBody>
          <a:bodyPr>
            <a:normAutofit/>
          </a:bodyPr>
          <a:lstStyle>
            <a:lvl1pPr marL="0" indent="0">
              <a:buNone/>
              <a:defRPr sz="1600"/>
            </a:lvl1pPr>
            <a:lvl2pPr marL="228600" indent="0">
              <a:buNone/>
              <a:defRPr sz="1400"/>
            </a:lvl2pPr>
            <a:lvl3pPr marL="457200" indent="0">
              <a:buNone/>
              <a:defRPr sz="1200"/>
            </a:lvl3pPr>
            <a:lvl4pPr marL="685800" indent="0">
              <a:buNone/>
              <a:defRPr sz="1100"/>
            </a:lvl4pPr>
            <a:lvl5pPr marL="914400" inden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8343102" y="6453002"/>
            <a:ext cx="1003659" cy="365125"/>
          </a:xfrm>
        </p:spPr>
        <p:txBody>
          <a:bodyPr/>
          <a:lstStyle>
            <a:lvl1pPr>
              <a:defRPr>
                <a:solidFill>
                  <a:schemeClr val="tx1"/>
                </a:solidFill>
                <a:effectLst/>
              </a:defRPr>
            </a:lvl1pPr>
          </a:lstStyle>
          <a:p>
            <a:fld id="{F368B30C-4205-4EC7-9D0F-9E9D0FC0DD7D}"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9346761" y="6453002"/>
            <a:ext cx="2335165" cy="365125"/>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849998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4728526"/>
            <a:ext cx="3385523" cy="1494474"/>
          </a:xfrm>
        </p:spPr>
        <p:txBody>
          <a:bodyPr anchor="t">
            <a:normAutofit/>
          </a:bodyPr>
          <a:lstStyle>
            <a:lvl1pPr>
              <a:defRPr sz="20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981766"/>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4728527"/>
            <a:ext cx="6208724" cy="1494474"/>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776EEE6-12E9-48D2-BC70-647AAF0505A0}"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659019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4362766"/>
            <a:ext cx="2828932" cy="1860234"/>
          </a:xfrm>
        </p:spPr>
        <p:txBody>
          <a:bodyPr anchor="t">
            <a:normAutofit/>
          </a:bodyPr>
          <a:lstStyle>
            <a:lvl1pPr>
              <a:defRPr sz="20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61505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362766"/>
            <a:ext cx="7580324" cy="1860234"/>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F426460-CEA3-444B-B128-99C417D8CAD0}"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584529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627442"/>
            <a:ext cx="2828932" cy="1868747"/>
          </a:xfrm>
        </p:spPr>
        <p:txBody>
          <a:bodyPr anchor="t">
            <a:normAutofit/>
          </a:bodyPr>
          <a:lstStyle>
            <a:lvl1pPr>
              <a:defRPr sz="2000"/>
            </a:lvl1pPr>
          </a:lstStyle>
          <a:p>
            <a:r>
              <a:rPr lang="en-US"/>
              <a:t>Click to edit Master title style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59778"/>
            <a:ext cx="3494314" cy="365125"/>
          </a:xfrm>
        </p:spPr>
        <p:txBody>
          <a:bodyPr/>
          <a:lstStyle/>
          <a:p>
            <a:fld id="{65B3A449-D76F-413E-9B52-EDEB2BC0E252}"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59778"/>
            <a:ext cx="2805405" cy="365125"/>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59778"/>
            <a:ext cx="429207" cy="365125"/>
          </a:xfrm>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634998"/>
            <a:ext cx="7580324" cy="1861191"/>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242948"/>
            <a:ext cx="12192000" cy="3615051"/>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Tree>
    <p:extLst>
      <p:ext uri="{BB962C8B-B14F-4D97-AF65-F5344CB8AC3E}">
        <p14:creationId xmlns:p14="http://schemas.microsoft.com/office/powerpoint/2010/main" val="35474495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9" name="Title 1">
            <a:extLst>
              <a:ext uri="{FF2B5EF4-FFF2-40B4-BE49-F238E27FC236}">
                <a16:creationId xmlns:a16="http://schemas.microsoft.com/office/drawing/2014/main" id="{86455E2B-693F-0DD2-26AC-67AA70B45073}"/>
              </a:ext>
            </a:extLst>
          </p:cNvPr>
          <p:cNvSpPr>
            <a:spLocks noGrp="1"/>
          </p:cNvSpPr>
          <p:nvPr>
            <p:ph type="title"/>
          </p:nvPr>
        </p:nvSpPr>
        <p:spPr>
          <a:xfrm>
            <a:off x="634030" y="1001714"/>
            <a:ext cx="10923934" cy="746761"/>
          </a:xfrm>
        </p:spPr>
        <p:txBody>
          <a:bodyPr>
            <a:normAutofit/>
          </a:bodyPr>
          <a:lstStyle>
            <a:lvl1pPr>
              <a:defRPr sz="2000"/>
            </a:lvl1pPr>
          </a:lstStyle>
          <a:p>
            <a:r>
              <a:rPr lang="en-US"/>
              <a:t>Click to edit Master title style</a:t>
            </a:r>
          </a:p>
        </p:txBody>
      </p:sp>
      <p:sp>
        <p:nvSpPr>
          <p:cNvPr id="3" name="Picture Placeholder 2">
            <a:extLst>
              <a:ext uri="{FF2B5EF4-FFF2-40B4-BE49-F238E27FC236}">
                <a16:creationId xmlns:a16="http://schemas.microsoft.com/office/drawing/2014/main" id="{D28FDF04-AF36-4C53-2B47-758C51330E46}"/>
              </a:ext>
            </a:extLst>
          </p:cNvPr>
          <p:cNvSpPr>
            <a:spLocks noGrp="1"/>
          </p:cNvSpPr>
          <p:nvPr>
            <p:ph type="pic" sz="quarter" idx="15"/>
          </p:nvPr>
        </p:nvSpPr>
        <p:spPr>
          <a:xfrm>
            <a:off x="612775" y="2128838"/>
            <a:ext cx="6230938" cy="4084637"/>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224097" y="2138373"/>
            <a:ext cx="4333867" cy="40846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EF70935-B7EB-4F6E-B2C9-E1D5104E10A7}"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795764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634998"/>
            <a:ext cx="4714881" cy="1494477"/>
          </a:xfrm>
        </p:spPr>
        <p:txBody>
          <a:bodyPr>
            <a:normAutofit/>
          </a:bodyPr>
          <a:lstStyle>
            <a:lvl1pPr>
              <a:defRPr sz="2000"/>
            </a:lvl1pPr>
          </a:lstStyle>
          <a:p>
            <a:r>
              <a:rPr lang="en-US"/>
              <a:t>Click to edit Master title style</a:t>
            </a:r>
          </a:p>
        </p:txBody>
      </p:sp>
      <p:sp>
        <p:nvSpPr>
          <p:cNvPr id="4" name="Picture Placeholder 3">
            <a:extLst>
              <a:ext uri="{FF2B5EF4-FFF2-40B4-BE49-F238E27FC236}">
                <a16:creationId xmlns:a16="http://schemas.microsoft.com/office/drawing/2014/main" id="{6199E625-0591-755C-CDEE-6DC8D4C8A3B3}"/>
              </a:ext>
            </a:extLst>
          </p:cNvPr>
          <p:cNvSpPr>
            <a:spLocks noGrp="1"/>
          </p:cNvSpPr>
          <p:nvPr>
            <p:ph type="pic" sz="quarter" idx="15"/>
          </p:nvPr>
        </p:nvSpPr>
        <p:spPr>
          <a:xfrm>
            <a:off x="633413" y="2495550"/>
            <a:ext cx="4714875" cy="372745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286499" y="634998"/>
            <a:ext cx="5271465" cy="558800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AC97BAC-B430-4A4F-8AAE-25504BF97745}"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927281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634999"/>
            <a:ext cx="3768108" cy="1489090"/>
          </a:xfrm>
        </p:spPr>
        <p:txBody>
          <a:bodyPr anchor="t">
            <a:normAutofit/>
          </a:bodyPr>
          <a:lstStyle>
            <a:lvl1pPr>
              <a:defRPr sz="2000"/>
            </a:lvl1pPr>
          </a:lstStyle>
          <a:p>
            <a:r>
              <a:rPr lang="en-US"/>
              <a:t>Click to edit Master title style</a:t>
            </a:r>
          </a:p>
        </p:txBody>
      </p:sp>
      <p:sp>
        <p:nvSpPr>
          <p:cNvPr id="4" name="Picture Placeholder 3">
            <a:extLst>
              <a:ext uri="{FF2B5EF4-FFF2-40B4-BE49-F238E27FC236}">
                <a16:creationId xmlns:a16="http://schemas.microsoft.com/office/drawing/2014/main" id="{55AAFD1D-E8BD-E7CF-2F52-2E94E9C5F71A}"/>
              </a:ext>
            </a:extLst>
          </p:cNvPr>
          <p:cNvSpPr>
            <a:spLocks noGrp="1"/>
          </p:cNvSpPr>
          <p:nvPr>
            <p:ph type="pic" sz="quarter" idx="15"/>
          </p:nvPr>
        </p:nvSpPr>
        <p:spPr>
          <a:xfrm>
            <a:off x="614361" y="2495550"/>
            <a:ext cx="3787777" cy="372745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348911" y="634999"/>
            <a:ext cx="6209054" cy="5588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E5308BF-577E-411A-821A-2AA9C5E73396}"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439900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1001209"/>
            <a:ext cx="4712297" cy="1110177"/>
          </a:xfrm>
        </p:spPr>
        <p:txBody>
          <a:bodyPr anchor="t">
            <a:normAutofit/>
          </a:bodyPr>
          <a:lstStyle>
            <a:lvl1pPr algn="l">
              <a:defRPr sz="20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6608" y="1001208"/>
            <a:ext cx="5654233" cy="4849795"/>
          </a:xfrm>
          <a:blipFill>
            <a:blip r:embed="rId2">
              <a:alphaModFix amt="70000"/>
              <a:extLst>
                <a:ext uri="{28A0092B-C50C-407E-A947-70E740481C1C}">
                  <a14:useLocalDpi xmlns:a14="http://schemas.microsoft.com/office/drawing/2010/main" val="0"/>
                </a:ext>
              </a:extLst>
            </a:blip>
            <a:stretch>
              <a:fillRect/>
            </a:stretch>
          </a:blipFill>
        </p:spPr>
        <p:txBody>
          <a:bodyPr/>
          <a:lstStyle>
            <a:lvl1pPr algn="l">
              <a:defRPr/>
            </a:lvl1pPr>
          </a:lstStyle>
          <a:p>
            <a:r>
              <a:rPr lang="en-US"/>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42961" y="2212975"/>
            <a:ext cx="4713120" cy="3638028"/>
          </a:xfrm>
        </p:spPr>
        <p:txBody>
          <a:bodyPr anchor="b"/>
          <a:lstStyle>
            <a:lvl1pPr marL="0" indent="0" algn="l">
              <a:buNone/>
              <a:defRPr/>
            </a:lvl1pPr>
            <a:lvl2pPr marL="228600" indent="0" algn="l">
              <a:buNone/>
              <a:defRPr/>
            </a:lvl2pPr>
            <a:lvl3pPr marL="457200" indent="0" algn="l">
              <a:buNone/>
              <a:defRPr/>
            </a:lvl3pPr>
            <a:lvl4pPr marL="685800" indent="0" algn="l">
              <a:buNone/>
              <a:defRPr/>
            </a:lvl4pPr>
            <a:lvl5pPr marL="914400" indent="0" algn="l">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253745" y="6453002"/>
            <a:ext cx="1622776" cy="365125"/>
          </a:xfrm>
        </p:spPr>
        <p:txBody>
          <a:bodyPr/>
          <a:lstStyle>
            <a:lvl1pPr>
              <a:defRPr>
                <a:solidFill>
                  <a:schemeClr val="tx1"/>
                </a:solidFill>
                <a:effectLst/>
              </a:defRPr>
            </a:lvl1pPr>
          </a:lstStyle>
          <a:p>
            <a:fld id="{F65A0531-E492-459B-B5F8-B48480709ADD}"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758635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0936" y="1001210"/>
            <a:ext cx="4323029" cy="3356658"/>
          </a:xfrm>
        </p:spPr>
        <p:txBody>
          <a:bodyPr anchor="t">
            <a:normAutofit/>
          </a:bodyPr>
          <a:lstStyle>
            <a:lvl1pPr algn="l">
              <a:defRPr lang="en-US" sz="2000" b="1" kern="1200" dirty="0">
                <a:solidFill>
                  <a:schemeClr val="tx1"/>
                </a:solidFill>
                <a:latin typeface="+mj-lt"/>
                <a:ea typeface="+mj-ea"/>
                <a:cs typeface="+mj-cs"/>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0935" y="4873752"/>
            <a:ext cx="4323029" cy="983038"/>
          </a:xfrm>
        </p:spPr>
        <p:txBody>
          <a:bodyPr anchor="b">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Picture Placeholder 4">
            <a:extLst>
              <a:ext uri="{FF2B5EF4-FFF2-40B4-BE49-F238E27FC236}">
                <a16:creationId xmlns:a16="http://schemas.microsoft.com/office/drawing/2014/main" id="{BD8CA532-97B4-A9E5-8854-65B009109872}"/>
              </a:ext>
            </a:extLst>
          </p:cNvPr>
          <p:cNvSpPr>
            <a:spLocks noGrp="1"/>
          </p:cNvSpPr>
          <p:nvPr>
            <p:ph type="pic" sz="quarter" idx="17"/>
          </p:nvPr>
        </p:nvSpPr>
        <p:spPr>
          <a:xfrm>
            <a:off x="5595938" y="0"/>
            <a:ext cx="6596062" cy="6858000"/>
          </a:xfrm>
          <a:blipFill>
            <a:blip r:embed="rId2">
              <a:alphaModFix amt="70000"/>
              <a:extLst>
                <a:ext uri="{28A0092B-C50C-407E-A947-70E740481C1C}">
                  <a14:useLocalDpi xmlns:a14="http://schemas.microsoft.com/office/drawing/2010/main" val="0"/>
                </a:ext>
              </a:extLst>
            </a:blip>
            <a:stretch>
              <a:fillRect/>
            </a:stretch>
          </a:blipFill>
        </p:spPr>
        <p:txBody>
          <a:bodyPr/>
          <a:lstStyle/>
          <a:p>
            <a:r>
              <a:rPr lang="en-US"/>
              <a:t>Click icon to add picture</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137160" y="6453002"/>
            <a:ext cx="1951777" cy="365125"/>
          </a:xfrm>
        </p:spPr>
        <p:txBody>
          <a:bodyPr/>
          <a:lstStyle/>
          <a:p>
            <a:fld id="{2A058C44-701B-4578-8E65-F3B62BC53ACD}" type="datetime1">
              <a:rPr lang="en-US" smtClean="0"/>
              <a:t>3/16/2026</a:t>
            </a:fld>
            <a:endParaRPr lang="en-US"/>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2088937" y="6453002"/>
            <a:ext cx="2805405" cy="365125"/>
          </a:xfrm>
        </p:spPr>
        <p:txBody>
          <a:bodyPr/>
          <a:lstStyle/>
          <a:p>
            <a:r>
              <a:rPr lang="en-US"/>
              <a:t>Sample Footer Text</a:t>
            </a:r>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844578" y="6453002"/>
            <a:ext cx="429207" cy="365125"/>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0875920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34023" y="4718304"/>
            <a:ext cx="6209071" cy="1504696"/>
          </a:xfrm>
        </p:spPr>
        <p:txBody>
          <a:bodyPr>
            <a:normAutofit/>
          </a:bodyPr>
          <a:lstStyle>
            <a:lvl1pPr>
              <a:lnSpc>
                <a:spcPct val="120000"/>
              </a:lnSpc>
              <a:defRPr sz="2400" b="0">
                <a:solidFill>
                  <a:schemeClr val="tx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30" y="603503"/>
            <a:ext cx="10923934" cy="4334256"/>
          </a:xfrm>
        </p:spPr>
        <p:txBody>
          <a:bodyPr anchor="b">
            <a:normAutofit/>
          </a:bodyPr>
          <a:lstStyle>
            <a:lvl1pPr marL="0" indent="0">
              <a:lnSpc>
                <a:spcPct val="90000"/>
              </a:lnSpc>
              <a:spcBef>
                <a:spcPts val="0"/>
              </a:spcBef>
              <a:buNone/>
              <a:defRPr sz="16100" b="1">
                <a:solidFill>
                  <a:schemeClr val="tx1"/>
                </a:solidFill>
                <a:latin typeface="+mj-lt"/>
              </a:defRPr>
            </a:lvl1pPr>
          </a:lstStyle>
          <a:p>
            <a:pPr lvl="0"/>
            <a:r>
              <a:rPr lang="en-US"/>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A854AC42-AB5C-493F-94C9-41671FE62C0C}" type="datetime1">
              <a:rPr lang="en-US" smtClean="0"/>
              <a:t>3/16/2026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98703181"/>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800" b="0">
                <a:solidFill>
                  <a:schemeClr val="tx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640079"/>
            <a:ext cx="10543032" cy="4206240"/>
          </a:xfrm>
        </p:spPr>
        <p:txBody>
          <a:bodyPr anchor="b">
            <a:normAutofit/>
          </a:bodyPr>
          <a:lstStyle>
            <a:lvl1pPr marL="0" indent="0" algn="ctr">
              <a:lnSpc>
                <a:spcPct val="90000"/>
              </a:lnSpc>
              <a:buNone/>
              <a:defRPr sz="23200" b="1">
                <a:solidFill>
                  <a:schemeClr val="tx1"/>
                </a:solidFill>
                <a:latin typeface="+mj-lt"/>
              </a:defRPr>
            </a:lvl1pPr>
          </a:lstStyle>
          <a:p>
            <a:pPr lvl="0"/>
            <a:r>
              <a:rPr lang="en-US"/>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970F2694-D515-4CFA-8484-B1EE82FAD9A7}" type="datetime1">
              <a:rPr lang="en-US" smtClean="0"/>
              <a:t>3/16/2026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588792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800" b="0">
                <a:solidFill>
                  <a:schemeClr val="tx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640079"/>
            <a:ext cx="10543032" cy="4206240"/>
          </a:xfrm>
        </p:spPr>
        <p:txBody>
          <a:bodyPr anchor="b">
            <a:normAutofit/>
          </a:bodyPr>
          <a:lstStyle>
            <a:lvl1pPr marL="0" indent="0" algn="ctr">
              <a:lnSpc>
                <a:spcPct val="90000"/>
              </a:lnSpc>
              <a:buNone/>
              <a:defRPr sz="23200" b="1">
                <a:solidFill>
                  <a:schemeClr val="tx1"/>
                </a:solidFill>
                <a:latin typeface="+mj-lt"/>
              </a:defRPr>
            </a:lvl1pPr>
          </a:lstStyle>
          <a:p>
            <a:pPr lvl="0"/>
            <a:r>
              <a:rPr lang="en-US"/>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BB1D4E15-C594-493D-A687-1BB311070D3D}" type="datetime1">
              <a:rPr lang="en-US" smtClean="0"/>
              <a:t>3/16/2026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20486578"/>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9" y="630936"/>
            <a:ext cx="8481395" cy="5605272"/>
          </a:xfrm>
        </p:spPr>
        <p:txBody>
          <a:bodyPr anchor="ctr">
            <a:no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14DC2947-5726-47C7-9F62-7982FB64C89C}" type="datetime1">
              <a:rPr lang="en-US" smtClean="0"/>
              <a:t>3/16/2026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326320370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Statement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9" y="1748474"/>
            <a:ext cx="8481399" cy="4474526"/>
          </a:xfrm>
        </p:spPr>
        <p:txBody>
          <a:bodyPr anchor="b">
            <a:no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D0F165A-D0E4-4A06-9114-A4FBF37E05E1}" type="datetime1">
              <a:rPr lang="en-US" smtClean="0"/>
              <a:t>3/16/2026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4043686323"/>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7" y="634998"/>
            <a:ext cx="8502777" cy="5588002"/>
          </a:xfrm>
        </p:spPr>
        <p:txBody>
          <a:bodyPr anchor="t">
            <a:no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1409BD76-8429-4C23-AF1B-974C8518AFB9}" type="datetime1">
              <a:rPr lang="en-US" smtClean="0"/>
              <a:t>3/16/2026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7361683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5431536"/>
            <a:ext cx="8970264" cy="466344"/>
          </a:xfrm>
        </p:spPr>
        <p:txBody>
          <a:bodyPr anchor="ctr">
            <a:normAutofit/>
          </a:bodyPr>
          <a:lstStyle>
            <a:lvl1pPr>
              <a:lnSpc>
                <a:spcPct val="120000"/>
              </a:lnSpc>
              <a:defRPr sz="220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188720"/>
            <a:ext cx="9198864" cy="3657600"/>
          </a:xfrm>
        </p:spPr>
        <p:txBody>
          <a:bodyPr anchor="ctr">
            <a:normAutofit/>
          </a:bodyPr>
          <a:lstStyle>
            <a:lvl1pPr marL="164592" indent="-164592">
              <a:lnSpc>
                <a:spcPct val="100000"/>
              </a:lnSpc>
              <a:spcBef>
                <a:spcPts val="0"/>
              </a:spcBef>
              <a:buNone/>
              <a:defRPr sz="4000">
                <a:latin typeface="+mj-lt"/>
              </a:defRPr>
            </a:lvl1pPr>
          </a:lstStyle>
          <a:p>
            <a:pPr lvl="0"/>
            <a:r>
              <a:rPr lang="en-US"/>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AC98919C-4701-4166-9CD4-E2FA7FE45E8F}" type="datetime1">
              <a:rPr lang="en-US" smtClean="0"/>
              <a:t>3/16/2026</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4865630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0936" y="5109526"/>
            <a:ext cx="9043416" cy="706058"/>
          </a:xfrm>
        </p:spPr>
        <p:txBody>
          <a:bodyPr anchor="b">
            <a:normAutofit/>
          </a:bodyPr>
          <a:lstStyle>
            <a:lvl1pPr>
              <a:lnSpc>
                <a:spcPct val="120000"/>
              </a:lnSpc>
              <a:defRPr sz="240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0936" y="1005839"/>
            <a:ext cx="9041078" cy="3355971"/>
          </a:xfrm>
        </p:spPr>
        <p:txBody>
          <a:bodyPr anchor="t">
            <a:normAutofit/>
          </a:bodyPr>
          <a:lstStyle>
            <a:lvl1pPr marL="164592" indent="-164592">
              <a:lnSpc>
                <a:spcPct val="100000"/>
              </a:lnSpc>
              <a:spcBef>
                <a:spcPts val="0"/>
              </a:spcBef>
              <a:buNone/>
              <a:defRPr sz="4000">
                <a:latin typeface="+mj-lt"/>
              </a:defRPr>
            </a:lvl1pPr>
          </a:lstStyle>
          <a:p>
            <a:pPr lvl="0"/>
            <a:r>
              <a:rPr lang="en-US"/>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B115E3FC-1E02-4439-9388-C71CA72C9EB3}" type="datetime1">
              <a:rPr lang="en-US" smtClean="0"/>
              <a:t>3/16/2026</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19627337"/>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30" y="5475285"/>
            <a:ext cx="8961683" cy="747715"/>
          </a:xfrm>
        </p:spPr>
        <p:txBody>
          <a:bodyPr anchor="ctr">
            <a:normAutofit/>
          </a:bodyPr>
          <a:lstStyle>
            <a:lvl1pPr>
              <a:lnSpc>
                <a:spcPct val="120000"/>
              </a:lnSpc>
              <a:defRPr sz="220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30" y="1001715"/>
            <a:ext cx="8939738" cy="3726811"/>
          </a:xfrm>
        </p:spPr>
        <p:txBody>
          <a:bodyPr anchor="ctr">
            <a:normAutofit/>
          </a:bodyPr>
          <a:lstStyle>
            <a:lvl1pPr marL="164592" indent="-164592">
              <a:lnSpc>
                <a:spcPct val="100000"/>
              </a:lnSpc>
              <a:spcBef>
                <a:spcPts val="0"/>
              </a:spcBef>
              <a:buNone/>
              <a:defRPr sz="4200">
                <a:latin typeface="+mj-lt"/>
              </a:defRPr>
            </a:lvl1pPr>
          </a:lstStyle>
          <a:p>
            <a:pPr lvl="0"/>
            <a:r>
              <a:rPr lang="en-US"/>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BF493E14-3578-48CE-A8AD-938F42ED612B}" type="datetime1">
              <a:rPr lang="en-US" smtClean="0"/>
              <a:t>3/16/2026</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70130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Quote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0936" y="5109526"/>
            <a:ext cx="9043416" cy="706058"/>
          </a:xfrm>
        </p:spPr>
        <p:txBody>
          <a:bodyPr anchor="b">
            <a:normAutofit/>
          </a:bodyPr>
          <a:lstStyle>
            <a:lvl1pPr>
              <a:lnSpc>
                <a:spcPct val="120000"/>
              </a:lnSpc>
              <a:defRPr sz="240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0936" y="1005839"/>
            <a:ext cx="9041078" cy="3355971"/>
          </a:xfrm>
        </p:spPr>
        <p:txBody>
          <a:bodyPr anchor="t">
            <a:normAutofit/>
          </a:bodyPr>
          <a:lstStyle>
            <a:lvl1pPr marL="164592" indent="-164592">
              <a:lnSpc>
                <a:spcPct val="100000"/>
              </a:lnSpc>
              <a:spcBef>
                <a:spcPts val="0"/>
              </a:spcBef>
              <a:buNone/>
              <a:defRPr sz="4000">
                <a:latin typeface="+mj-lt"/>
              </a:defRPr>
            </a:lvl1pPr>
          </a:lstStyle>
          <a:p>
            <a:pPr lvl="0"/>
            <a:r>
              <a:rPr lang="en-US"/>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B115E3FC-1E02-4439-9388-C71CA72C9EB3}" type="datetime1">
              <a:rPr lang="en-US" smtClean="0"/>
              <a:t>3/16/2026</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34804098"/>
      </p:ext>
    </p:extLst>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E58886C-4B5A-5A60-890E-21FF7CAA429C}"/>
              </a:ext>
            </a:extLst>
          </p:cNvPr>
          <p:cNvSpPr>
            <a:spLocks noGrp="1"/>
          </p:cNvSpPr>
          <p:nvPr>
            <p:ph type="title"/>
          </p:nvPr>
        </p:nvSpPr>
        <p:spPr>
          <a:xfrm>
            <a:off x="653970" y="998315"/>
            <a:ext cx="10903352" cy="746568"/>
          </a:xfrm>
        </p:spPr>
        <p:txBody>
          <a:bodyPr anchor="t">
            <a:normAutofit/>
          </a:bodyPr>
          <a:lstStyle>
            <a:lvl1pPr algn="l">
              <a:defRPr sz="2000"/>
            </a:lvl1pPr>
          </a:lstStyle>
          <a:p>
            <a:r>
              <a:rPr lang="en-US"/>
              <a:t>Click to edit Master title style</a:t>
            </a:r>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653969" y="2125883"/>
            <a:ext cx="5246151" cy="4097117"/>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286504" y="2125883"/>
            <a:ext cx="5270817" cy="4097117"/>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0B346EE-0112-4F51-B9BD-C74D3E411CF8}" type="datetime1">
              <a:rPr lang="en-US" smtClean="0"/>
              <a:t>3/16/2026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2849890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35CF8238-5EE4-F3D1-7D25-C9A6960F5EE0}"/>
              </a:ext>
            </a:extLst>
          </p:cNvPr>
          <p:cNvSpPr>
            <a:spLocks noGrp="1"/>
          </p:cNvSpPr>
          <p:nvPr>
            <p:ph type="title"/>
          </p:nvPr>
        </p:nvSpPr>
        <p:spPr>
          <a:xfrm>
            <a:off x="653970" y="998315"/>
            <a:ext cx="10903352" cy="746568"/>
          </a:xfrm>
        </p:spPr>
        <p:txBody>
          <a:bodyPr anchor="t">
            <a:normAutofit/>
          </a:bodyPr>
          <a:lstStyle>
            <a:lvl1pPr algn="l">
              <a:defRPr sz="2000"/>
            </a:lvl1p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34030" y="2125883"/>
            <a:ext cx="5266090" cy="744964"/>
          </a:xfrm>
        </p:spPr>
        <p:txBody>
          <a:bodyPr anchor="b">
            <a:normAutofit/>
          </a:bodyPr>
          <a:lstStyle>
            <a:lvl1pPr marL="0" indent="0">
              <a:lnSpc>
                <a:spcPct val="90000"/>
              </a:lnSpc>
              <a:buNone/>
              <a:defRPr sz="1800" b="1" cap="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6500" y="2116983"/>
            <a:ext cx="5251530" cy="753865"/>
          </a:xfrm>
        </p:spPr>
        <p:txBody>
          <a:bodyPr anchor="b">
            <a:normAutofit/>
          </a:bodyPr>
          <a:lstStyle>
            <a:lvl1pPr marL="0" indent="0">
              <a:lnSpc>
                <a:spcPct val="90000"/>
              </a:lnSpc>
              <a:buNone/>
              <a:defRPr sz="1800" b="1" cap="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634030" y="3242950"/>
            <a:ext cx="5266086" cy="2908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286500" y="3242950"/>
            <a:ext cx="5270822" cy="29800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9783ED7F-E940-4961-BE10-E0BA748E8C41}" type="datetime1">
              <a:rPr lang="en-US" smtClean="0"/>
              <a:t>3/16/2026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5145550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9F47DC-03E0-08E9-D00B-3295E93E8D5E}"/>
              </a:ext>
            </a:extLst>
          </p:cNvPr>
          <p:cNvSpPr>
            <a:spLocks noGrp="1"/>
          </p:cNvSpPr>
          <p:nvPr>
            <p:ph type="title"/>
          </p:nvPr>
        </p:nvSpPr>
        <p:spPr>
          <a:xfrm>
            <a:off x="653970" y="998315"/>
            <a:ext cx="10903352" cy="746568"/>
          </a:xfrm>
        </p:spPr>
        <p:txBody>
          <a:bodyPr anchor="t">
            <a:normAutofit/>
          </a:bodyPr>
          <a:lstStyle>
            <a:lvl1pPr algn="l">
              <a:defRPr sz="2000"/>
            </a:lvl1p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0DEAD619-A05B-46EA-A088-0985985AF27E}" type="datetime1">
              <a:rPr lang="en-US" smtClean="0"/>
              <a:t>3/16/2026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631737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337DFC6D-F328-4016-9C10-CFAF5ED0E20E}" type="datetime1">
              <a:rPr lang="en-US" smtClean="0"/>
              <a:t>3/16/2026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5219979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34029" y="634999"/>
            <a:ext cx="3788455" cy="1870090"/>
          </a:xfrm>
        </p:spPr>
        <p:txBody>
          <a:bodyPr anchor="t">
            <a:normAutofit/>
          </a:bodyPr>
          <a:lstStyle>
            <a:lvl1pPr>
              <a:defRPr sz="2000"/>
            </a:lvl1pPr>
          </a:lstStyle>
          <a:p>
            <a:r>
              <a:rPr lang="en-US"/>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34028" y="2877190"/>
            <a:ext cx="3754911" cy="3345810"/>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348910" y="634999"/>
            <a:ext cx="6226055" cy="5588001"/>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4D45F152-C1D4-4501-8734-EF1E352F4073}" type="datetime1">
              <a:rPr lang="en-US" smtClean="0"/>
              <a:t>3/16/2026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7717359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983C42F-F801-D867-BF01-F343F2A331C7}"/>
              </a:ext>
            </a:extLst>
          </p:cNvPr>
          <p:cNvSpPr>
            <a:spLocks noGrp="1"/>
          </p:cNvSpPr>
          <p:nvPr>
            <p:ph type="title"/>
          </p:nvPr>
        </p:nvSpPr>
        <p:spPr>
          <a:xfrm>
            <a:off x="634029" y="634999"/>
            <a:ext cx="3788455" cy="1870090"/>
          </a:xfrm>
        </p:spPr>
        <p:txBody>
          <a:bodyPr anchor="t">
            <a:normAutofit/>
          </a:bodyPr>
          <a:lstStyle>
            <a:lvl1pPr>
              <a:defRPr sz="2000"/>
            </a:lvl1pPr>
          </a:lstStyle>
          <a:p>
            <a:r>
              <a:rPr lang="en-US"/>
              <a:t>Click to edit Master title style</a:t>
            </a:r>
          </a:p>
        </p:txBody>
      </p:sp>
      <p:sp>
        <p:nvSpPr>
          <p:cNvPr id="9" name="Text Placeholder 3">
            <a:extLst>
              <a:ext uri="{FF2B5EF4-FFF2-40B4-BE49-F238E27FC236}">
                <a16:creationId xmlns:a16="http://schemas.microsoft.com/office/drawing/2014/main" id="{123FAAF8-49F4-2BEF-8AD7-BA81E464F605}"/>
              </a:ext>
            </a:extLst>
          </p:cNvPr>
          <p:cNvSpPr>
            <a:spLocks noGrp="1"/>
          </p:cNvSpPr>
          <p:nvPr>
            <p:ph type="body" sz="half" idx="2"/>
          </p:nvPr>
        </p:nvSpPr>
        <p:spPr>
          <a:xfrm>
            <a:off x="634028" y="2877190"/>
            <a:ext cx="3754911" cy="3345810"/>
          </a:xfrm>
        </p:spPr>
        <p:txBody>
          <a:bodyPr anchor="b">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4" name="Content Placeholder 2">
            <a:extLst>
              <a:ext uri="{FF2B5EF4-FFF2-40B4-BE49-F238E27FC236}">
                <a16:creationId xmlns:a16="http://schemas.microsoft.com/office/drawing/2014/main" id="{AEC07554-04FF-E631-0501-FB0067068A7D}"/>
              </a:ext>
            </a:extLst>
          </p:cNvPr>
          <p:cNvSpPr>
            <a:spLocks noGrp="1"/>
          </p:cNvSpPr>
          <p:nvPr>
            <p:ph idx="13"/>
          </p:nvPr>
        </p:nvSpPr>
        <p:spPr>
          <a:xfrm>
            <a:off x="5348910" y="634999"/>
            <a:ext cx="6226055" cy="5588001"/>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8DA0EE8F-C5DB-4FC2-948D-A1FFA4E4956D}" type="datetime1">
              <a:rPr lang="en-US" smtClean="0"/>
              <a:t>3/16/2026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610401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30" y="1381759"/>
            <a:ext cx="7538424" cy="1495431"/>
          </a:xfrm>
        </p:spPr>
        <p:txBody>
          <a:bodyPr anchor="b">
            <a:noAutofit/>
          </a:bodyPr>
          <a:lstStyle>
            <a:lvl1pPr>
              <a:defRPr sz="20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34029" y="3615051"/>
            <a:ext cx="10869119" cy="2607949"/>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0BB5AAB-6534-40BB-A83B-579564260AAB}"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57439846"/>
      </p:ext>
    </p:extLst>
  </p:cSld>
  <p:clrMapOvr>
    <a:overrideClrMapping bg1="dk1" tx1="lt1" bg2="dk2" tx2="lt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381760"/>
            <a:ext cx="8409385" cy="1861190"/>
          </a:xfrm>
        </p:spPr>
        <p:txBody>
          <a:bodyPr anchor="b">
            <a:noAutofit/>
          </a:bodyPr>
          <a:lstStyle>
            <a:lvl1pPr>
              <a:defRPr sz="2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4029" y="3622994"/>
            <a:ext cx="8409385" cy="1486531"/>
          </a:xfrm>
        </p:spPr>
        <p:txBody>
          <a:bodyPr>
            <a:noAutofit/>
          </a:bodyPr>
          <a:lstStyle>
            <a:lvl1pPr marL="0" indent="0">
              <a:buNone/>
              <a:defRPr sz="2400"/>
            </a:lvl1pPr>
            <a:lvl2pPr marL="228600" indent="0">
              <a:buNone/>
              <a:defRPr sz="2000"/>
            </a:lvl2pPr>
            <a:lvl3pPr marL="457200" indent="0">
              <a:buNone/>
              <a:defRPr sz="1800"/>
            </a:lvl3pPr>
            <a:lvl4pPr marL="685800" indent="0">
              <a:buNone/>
              <a:defRPr sz="16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39FEA4D-FFB8-488B-9CC0-0ED932110694}"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62427661"/>
      </p:ext>
    </p:extLst>
  </p:cSld>
  <p:clrMapOvr>
    <a:overrideClrMapping bg1="dk1" tx1="lt1" bg2="dk2" tx2="lt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onclusion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977115" y="2673960"/>
            <a:ext cx="6030409" cy="1336668"/>
          </a:xfrm>
        </p:spPr>
        <p:txBody>
          <a:bodyPr anchor="b">
            <a:noAutofit/>
          </a:bodyPr>
          <a:lstStyle>
            <a:lvl1pPr>
              <a:defRPr sz="2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977116" y="4363656"/>
            <a:ext cx="6602238" cy="1487347"/>
          </a:xfrm>
        </p:spPr>
        <p:txBody>
          <a:bodyPr>
            <a:noAutofit/>
          </a:bodyPr>
          <a:lstStyle>
            <a:lvl1pPr marL="0" indent="0">
              <a:buNone/>
              <a:defRPr sz="2400"/>
            </a:lvl1pPr>
            <a:lvl2pPr marL="228600" indent="0">
              <a:buNone/>
              <a:defRPr sz="2000"/>
            </a:lvl2pPr>
            <a:lvl3pPr marL="457200" indent="0">
              <a:buNone/>
              <a:defRPr sz="1800"/>
            </a:lvl3pPr>
            <a:lvl4pPr marL="685800" indent="0">
              <a:buNone/>
              <a:defRPr sz="16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1056647-DA7E-467E-90F1-CC920742D025}" type="datetime1">
              <a:rPr lang="en-US" smtClean="0"/>
              <a:t>3/16/2026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0302924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theme" Target="../theme/theme1.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B68A6E56-99AC-4B8B-BAE8-02D071180C47}" type="datetime1">
              <a:rPr lang="en-US" smtClean="0"/>
              <a:t>3/16/2026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901854074"/>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77" r:id="rId5"/>
    <p:sldLayoutId id="2147483885" r:id="rId6"/>
    <p:sldLayoutId id="2147483832" r:id="rId7"/>
    <p:sldLayoutId id="2147483833" r:id="rId8"/>
    <p:sldLayoutId id="2147483834" r:id="rId9"/>
    <p:sldLayoutId id="2147483835" r:id="rId10"/>
    <p:sldLayoutId id="2147483879" r:id="rId11"/>
    <p:sldLayoutId id="2147483836" r:id="rId12"/>
    <p:sldLayoutId id="2147483878" r:id="rId13"/>
    <p:sldLayoutId id="2147483837" r:id="rId14"/>
    <p:sldLayoutId id="2147483838" r:id="rId15"/>
    <p:sldLayoutId id="2147483839" r:id="rId16"/>
    <p:sldLayoutId id="2147483840" r:id="rId17"/>
    <p:sldLayoutId id="2147483841" r:id="rId18"/>
    <p:sldLayoutId id="2147483842" r:id="rId19"/>
    <p:sldLayoutId id="2147483882" r:id="rId20"/>
    <p:sldLayoutId id="2147483843" r:id="rId21"/>
    <p:sldLayoutId id="2147483844" r:id="rId22"/>
    <p:sldLayoutId id="2147483845" r:id="rId23"/>
    <p:sldLayoutId id="2147483846" r:id="rId24"/>
    <p:sldLayoutId id="2147483847" r:id="rId25"/>
    <p:sldLayoutId id="2147483848" r:id="rId26"/>
    <p:sldLayoutId id="2147483849" r:id="rId27"/>
    <p:sldLayoutId id="2147483850" r:id="rId28"/>
    <p:sldLayoutId id="2147483851" r:id="rId29"/>
    <p:sldLayoutId id="2147483852" r:id="rId30"/>
    <p:sldLayoutId id="2147483853" r:id="rId31"/>
    <p:sldLayoutId id="2147483854" r:id="rId32"/>
    <p:sldLayoutId id="2147483855" r:id="rId33"/>
    <p:sldLayoutId id="2147483856" r:id="rId34"/>
    <p:sldLayoutId id="2147483857" r:id="rId35"/>
    <p:sldLayoutId id="2147483858" r:id="rId36"/>
    <p:sldLayoutId id="2147483859" r:id="rId37"/>
    <p:sldLayoutId id="2147483881" r:id="rId38"/>
    <p:sldLayoutId id="2147483880" r:id="rId39"/>
    <p:sldLayoutId id="2147483860" r:id="rId40"/>
    <p:sldLayoutId id="2147483861" r:id="rId41"/>
    <p:sldLayoutId id="2147483862" r:id="rId42"/>
    <p:sldLayoutId id="2147483863" r:id="rId43"/>
    <p:sldLayoutId id="2147483864" r:id="rId44"/>
    <p:sldLayoutId id="2147483865" r:id="rId45"/>
    <p:sldLayoutId id="2147483866" r:id="rId46"/>
    <p:sldLayoutId id="2147483867" r:id="rId47"/>
    <p:sldLayoutId id="2147483868" r:id="rId48"/>
    <p:sldLayoutId id="2147483884" r:id="rId49"/>
    <p:sldLayoutId id="2147483869" r:id="rId50"/>
    <p:sldLayoutId id="2147483870" r:id="rId51"/>
    <p:sldLayoutId id="2147483871" r:id="rId52"/>
    <p:sldLayoutId id="2147483872" r:id="rId53"/>
    <p:sldLayoutId id="2147483873" r:id="rId54"/>
    <p:sldLayoutId id="2147483874" r:id="rId55"/>
    <p:sldLayoutId id="2147483875" r:id="rId56"/>
    <p:sldLayoutId id="2147483876" r:id="rId57"/>
    <p:sldLayoutId id="2147483883" r:id="rId58"/>
  </p:sldLayoutIdLst>
  <p:hf sldNum="0" hdr="0" ftr="0" dt="0"/>
  <p:txStyles>
    <p:titleStyle>
      <a:lvl1pPr algn="l" defTabSz="914400" rtl="0" eaLnBrk="1" latinLnBrk="0" hangingPunct="1">
        <a:lnSpc>
          <a:spcPct val="90000"/>
        </a:lnSpc>
        <a:spcBef>
          <a:spcPct val="0"/>
        </a:spcBef>
        <a:buNone/>
        <a:defRPr sz="2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37.xml"/><Relationship Id="rId5" Type="http://schemas.openxmlformats.org/officeDocument/2006/relationships/image" Target="../media/image16.jpeg"/><Relationship Id="rId4" Type="http://schemas.openxmlformats.org/officeDocument/2006/relationships/image" Target="../media/image1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38.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50.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50.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3" Type="http://schemas.openxmlformats.org/officeDocument/2006/relationships/hyperlink" Target="https://www.highspeedtraining.co.uk/hub/food-safety-awareness-quiz/" TargetMode="External"/><Relationship Id="rId2" Type="http://schemas.openxmlformats.org/officeDocument/2006/relationships/notesSlide" Target="../notesSlides/notesSlide15.xml"/><Relationship Id="rId1" Type="http://schemas.openxmlformats.org/officeDocument/2006/relationships/slideLayout" Target="../slideLayouts/slideLayout39.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F158087-FA7F-501C-5BAA-E923FC46835C}"/>
              </a:ext>
            </a:extLst>
          </p:cNvPr>
          <p:cNvSpPr>
            <a:spLocks noGrp="1"/>
          </p:cNvSpPr>
          <p:nvPr>
            <p:ph type="title"/>
          </p:nvPr>
        </p:nvSpPr>
        <p:spPr>
          <a:xfrm>
            <a:off x="5910263" y="1001210"/>
            <a:ext cx="5589758" cy="4086353"/>
          </a:xfrm>
        </p:spPr>
        <p:txBody>
          <a:bodyPr/>
          <a:lstStyle/>
          <a:p>
            <a:r>
              <a:rPr lang="en-US" dirty="0"/>
              <a:t>FOOD SAFETY &amp; HYGIENE TRAINING</a:t>
            </a:r>
          </a:p>
          <a:p>
            <a:r>
              <a:rPr lang="en-US" b="0" dirty="0">
                <a:ea typeface="+mj-lt"/>
                <a:cs typeface="+mj-lt"/>
              </a:rPr>
              <a:t>Cinnamon Kitchen</a:t>
            </a:r>
            <a:endParaRPr lang="en-US" dirty="0"/>
          </a:p>
          <a:p>
            <a:r>
              <a:rPr lang="en-US" b="0" dirty="0">
                <a:ea typeface="+mj-lt"/>
                <a:cs typeface="+mj-lt"/>
              </a:rPr>
              <a:t>Food Safety Training Session</a:t>
            </a:r>
            <a:br>
              <a:rPr lang="en-US" b="0" dirty="0">
                <a:ea typeface="+mj-lt"/>
                <a:cs typeface="+mj-lt"/>
              </a:rPr>
            </a:br>
            <a:r>
              <a:rPr lang="en-US" b="0" dirty="0">
                <a:ea typeface="+mj-lt"/>
                <a:cs typeface="+mj-lt"/>
              </a:rPr>
              <a:t> BMGM6003 – Staff Development Training</a:t>
            </a:r>
            <a:endParaRPr lang="en-US" dirty="0"/>
          </a:p>
          <a:p>
            <a:br>
              <a:rPr lang="en-US" dirty="0"/>
            </a:br>
            <a:r>
              <a:rPr lang="en-US" dirty="0"/>
              <a:t>Lecturer: </a:t>
            </a:r>
            <a:r>
              <a:rPr lang="en-US" b="0" dirty="0">
                <a:ea typeface="+mj-lt"/>
                <a:cs typeface="+mj-lt"/>
              </a:rPr>
              <a:t>Antoinette Milne</a:t>
            </a:r>
            <a:r>
              <a:rPr lang="en-US" dirty="0">
                <a:ea typeface="+mj-lt"/>
                <a:cs typeface="+mj-lt"/>
              </a:rPr>
              <a:t> </a:t>
            </a:r>
            <a:endParaRPr lang="en-US" b="0" dirty="0"/>
          </a:p>
        </p:txBody>
      </p:sp>
      <p:sp>
        <p:nvSpPr>
          <p:cNvPr id="4" name="Subtitle 3">
            <a:extLst>
              <a:ext uri="{FF2B5EF4-FFF2-40B4-BE49-F238E27FC236}">
                <a16:creationId xmlns:a16="http://schemas.microsoft.com/office/drawing/2014/main" id="{CE2E014F-DBA5-0CB5-7292-8E7397FA7C08}"/>
              </a:ext>
            </a:extLst>
          </p:cNvPr>
          <p:cNvSpPr>
            <a:spLocks noGrp="1"/>
          </p:cNvSpPr>
          <p:nvPr>
            <p:ph type="body" sz="quarter" idx="15"/>
          </p:nvPr>
        </p:nvSpPr>
        <p:spPr>
          <a:xfrm>
            <a:off x="5807290" y="2908087"/>
            <a:ext cx="5100637" cy="1405152"/>
          </a:xfrm>
        </p:spPr>
        <p:txBody>
          <a:bodyPr>
            <a:normAutofit/>
          </a:bodyPr>
          <a:lstStyle/>
          <a:p>
            <a:r>
              <a:rPr lang="en-US" dirty="0"/>
              <a:t>Presented by: </a:t>
            </a:r>
            <a:r>
              <a:rPr lang="en-US" dirty="0" err="1"/>
              <a:t>Amdadur</a:t>
            </a:r>
            <a:r>
              <a:rPr lang="en-US" dirty="0"/>
              <a:t> Rashid Masum</a:t>
            </a:r>
          </a:p>
          <a:p>
            <a:r>
              <a:rPr lang="en-US"/>
              <a:t>Student ID: 2128870</a:t>
            </a:r>
          </a:p>
        </p:txBody>
      </p:sp>
      <p:sp>
        <p:nvSpPr>
          <p:cNvPr id="2" name="Text Placeholder 1">
            <a:extLst>
              <a:ext uri="{FF2B5EF4-FFF2-40B4-BE49-F238E27FC236}">
                <a16:creationId xmlns:a16="http://schemas.microsoft.com/office/drawing/2014/main" id="{4030B9B0-7821-A46E-C092-223E681DE79B}"/>
              </a:ext>
            </a:extLst>
          </p:cNvPr>
          <p:cNvSpPr>
            <a:spLocks noGrp="1"/>
          </p:cNvSpPr>
          <p:nvPr>
            <p:ph type="body" sz="quarter" idx="16"/>
          </p:nvPr>
        </p:nvSpPr>
        <p:spPr>
          <a:xfrm>
            <a:off x="5805163" y="3040075"/>
            <a:ext cx="1261872" cy="365126"/>
          </a:xfrm>
        </p:spPr>
        <p:txBody>
          <a:bodyPr/>
          <a:lstStyle/>
          <a:p>
            <a:r>
              <a:rPr lang="en-US"/>
              <a:t>16/03/2026</a:t>
            </a:r>
          </a:p>
        </p:txBody>
      </p:sp>
      <p:pic>
        <p:nvPicPr>
          <p:cNvPr id="8" name="Picture Placeholder 7" descr="A close up of food&#10;&#10;AI-generated content may be incorrect.">
            <a:extLst>
              <a:ext uri="{FF2B5EF4-FFF2-40B4-BE49-F238E27FC236}">
                <a16:creationId xmlns:a16="http://schemas.microsoft.com/office/drawing/2014/main" id="{464F12D1-03DB-E9D3-52FE-36FC3BB1531E}"/>
              </a:ext>
            </a:extLst>
          </p:cNvPr>
          <p:cNvPicPr>
            <a:picLocks noGrp="1" noChangeAspect="1"/>
          </p:cNvPicPr>
          <p:nvPr>
            <p:ph type="pic" sz="quarter" idx="13"/>
          </p:nvPr>
        </p:nvPicPr>
        <p:blipFill>
          <a:blip r:embed="rId3"/>
          <a:srcRect l="-428" t="-3019" r="59154" b="70769"/>
          <a:stretch>
            <a:fillRect/>
          </a:stretch>
        </p:blipFill>
        <p:spPr>
          <a:xfrm>
            <a:off x="0" y="1088"/>
            <a:ext cx="5234064" cy="6854123"/>
          </a:xfrm>
          <a:prstGeom prst="rect">
            <a:avLst/>
          </a:prstGeom>
          <a:ln>
            <a:solidFill>
              <a:srgbClr val="4472C4"/>
            </a:solidFill>
          </a:ln>
        </p:spPr>
      </p:pic>
      <p:sp>
        <p:nvSpPr>
          <p:cNvPr id="5" name="TextBox 4">
            <a:extLst>
              <a:ext uri="{FF2B5EF4-FFF2-40B4-BE49-F238E27FC236}">
                <a16:creationId xmlns:a16="http://schemas.microsoft.com/office/drawing/2014/main" id="{62FA9627-8BFA-A711-B61E-224DE44F4FAE}"/>
              </a:ext>
            </a:extLst>
          </p:cNvPr>
          <p:cNvSpPr txBox="1"/>
          <p:nvPr/>
        </p:nvSpPr>
        <p:spPr>
          <a:xfrm>
            <a:off x="5406081" y="4726459"/>
            <a:ext cx="6096000"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t>Use of Generative AI in Assessment</a:t>
            </a:r>
            <a:endParaRPr lang="en-GB" sz="1600" dirty="0"/>
          </a:p>
          <a:p>
            <a:r>
              <a:rPr lang="en-GB" sz="1600" dirty="0"/>
              <a:t>For this assessment, Generative AI tools (ChatGPT) were used to support the research process. This included assisting with identifying relevant academic sources, exploring bibliography, and helping to summarise, compare and review information from various materials. All final work has been reviewed, interpreted and written by the author to ensure accuracy and academic integrity.</a:t>
            </a:r>
          </a:p>
          <a:p>
            <a:pPr algn="ctr"/>
            <a:endParaRPr lang="en-GB" dirty="0"/>
          </a:p>
        </p:txBody>
      </p:sp>
    </p:spTree>
    <p:extLst>
      <p:ext uri="{BB962C8B-B14F-4D97-AF65-F5344CB8AC3E}">
        <p14:creationId xmlns:p14="http://schemas.microsoft.com/office/powerpoint/2010/main" val="4193746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6D89D-9D03-60D1-9FDA-8211C4C6BA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31B887-9F0D-CA18-FF0C-12A2FD9F5B1E}"/>
              </a:ext>
            </a:extLst>
          </p:cNvPr>
          <p:cNvSpPr>
            <a:spLocks noGrp="1"/>
          </p:cNvSpPr>
          <p:nvPr>
            <p:ph type="title"/>
          </p:nvPr>
        </p:nvSpPr>
        <p:spPr>
          <a:xfrm>
            <a:off x="634030" y="634999"/>
            <a:ext cx="3768108" cy="1489090"/>
          </a:xfrm>
        </p:spPr>
        <p:txBody>
          <a:bodyPr anchor="t">
            <a:normAutofit/>
          </a:bodyPr>
          <a:lstStyle/>
          <a:p>
            <a:r>
              <a:rPr lang="en-US"/>
              <a:t>Agenda</a:t>
            </a:r>
          </a:p>
        </p:txBody>
      </p:sp>
      <p:sp>
        <p:nvSpPr>
          <p:cNvPr id="6" name="Content Placeholder 5">
            <a:extLst>
              <a:ext uri="{FF2B5EF4-FFF2-40B4-BE49-F238E27FC236}">
                <a16:creationId xmlns:a16="http://schemas.microsoft.com/office/drawing/2014/main" id="{AFBA1233-8A15-B0D5-A91C-5658751B9AAD}"/>
              </a:ext>
            </a:extLst>
          </p:cNvPr>
          <p:cNvSpPr>
            <a:spLocks noGrp="1"/>
          </p:cNvSpPr>
          <p:nvPr>
            <p:ph sz="quarter" idx="14"/>
          </p:nvPr>
        </p:nvSpPr>
        <p:spPr>
          <a:xfrm>
            <a:off x="5348911" y="634999"/>
            <a:ext cx="6209054" cy="5588001"/>
          </a:xfrm>
        </p:spPr>
        <p:txBody>
          <a:bodyPr vert="horz" lIns="91440" tIns="45720" rIns="91440" bIns="45720" rtlCol="0" anchor="t">
            <a:noAutofit/>
          </a:bodyPr>
          <a:lstStyle/>
          <a:p>
            <a:pPr>
              <a:lnSpc>
                <a:spcPct val="110000"/>
              </a:lnSpc>
            </a:pPr>
            <a:r>
              <a:rPr lang="en-US"/>
              <a:t>LEARNING OBJECTIVES</a:t>
            </a:r>
          </a:p>
          <a:p>
            <a:pPr>
              <a:lnSpc>
                <a:spcPct val="110000"/>
              </a:lnSpc>
            </a:pPr>
            <a:r>
              <a:rPr lang="en-US"/>
              <a:t>THE IMPORTANCE OF FOOD SAFETY</a:t>
            </a:r>
          </a:p>
          <a:p>
            <a:pPr>
              <a:lnSpc>
                <a:spcPct val="110000"/>
              </a:lnSpc>
            </a:pPr>
            <a:r>
              <a:rPr lang="en-US"/>
              <a:t>OVERCOMING HYGIENE RISKS</a:t>
            </a:r>
          </a:p>
          <a:p>
            <a:pPr>
              <a:lnSpc>
                <a:spcPct val="110000"/>
              </a:lnSpc>
            </a:pPr>
            <a:r>
              <a:rPr lang="en-US"/>
              <a:t>SAFE FOOD HANDLING PRACTICES</a:t>
            </a:r>
          </a:p>
          <a:p>
            <a:pPr>
              <a:lnSpc>
                <a:spcPct val="110000"/>
              </a:lnSpc>
            </a:pPr>
            <a:r>
              <a:rPr lang="en-US"/>
              <a:t>ESSENTIAL HYGIENE EQUIPMENT</a:t>
            </a:r>
          </a:p>
          <a:p>
            <a:pPr>
              <a:lnSpc>
                <a:spcPct val="110000"/>
              </a:lnSpc>
            </a:pPr>
            <a:r>
              <a:rPr lang="en-US"/>
              <a:t>TEMPERATURE CONTROL</a:t>
            </a:r>
          </a:p>
          <a:p>
            <a:pPr>
              <a:lnSpc>
                <a:spcPct val="110000"/>
              </a:lnSpc>
            </a:pPr>
            <a:r>
              <a:rPr lang="en-US"/>
              <a:t>ALLERGEN AWARENESS</a:t>
            </a:r>
          </a:p>
          <a:p>
            <a:pPr>
              <a:lnSpc>
                <a:spcPct val="110000"/>
              </a:lnSpc>
            </a:pPr>
            <a:r>
              <a:rPr lang="en-US"/>
              <a:t>REAL CASE: ALLERGIC REACTION RISK</a:t>
            </a:r>
          </a:p>
          <a:p>
            <a:pPr>
              <a:lnSpc>
                <a:spcPct val="110000"/>
              </a:lnSpc>
            </a:pPr>
            <a:r>
              <a:rPr lang="en-US"/>
              <a:t>REAL CASE: RESTAURANTS FINED FOR ALLERGEN FAILURES</a:t>
            </a:r>
          </a:p>
          <a:p>
            <a:pPr>
              <a:lnSpc>
                <a:spcPct val="110000"/>
              </a:lnSpc>
            </a:pPr>
            <a:r>
              <a:rPr lang="en-US"/>
              <a:t>BENEFITS OF SAFE FOOD PRACTICES</a:t>
            </a:r>
            <a:br>
              <a:rPr lang="en-US" dirty="0"/>
            </a:br>
            <a:r>
              <a:rPr lang="en-US"/>
              <a:t>ACTION PLAN</a:t>
            </a:r>
          </a:p>
          <a:p>
            <a:pPr>
              <a:lnSpc>
                <a:spcPct val="110000"/>
              </a:lnSpc>
            </a:pPr>
            <a:r>
              <a:rPr lang="en-US"/>
              <a:t>TRAINING EVALUATION</a:t>
            </a:r>
          </a:p>
          <a:p>
            <a:pPr>
              <a:lnSpc>
                <a:spcPct val="110000"/>
              </a:lnSpc>
            </a:pPr>
            <a:r>
              <a:rPr lang="en-US"/>
              <a:t>QUIZ</a:t>
            </a:r>
          </a:p>
          <a:p>
            <a:pPr>
              <a:lnSpc>
                <a:spcPct val="110000"/>
              </a:lnSpc>
            </a:pPr>
            <a:r>
              <a:rPr lang="en-US"/>
              <a:t>CONCLUSION</a:t>
            </a:r>
          </a:p>
          <a:p>
            <a:pPr>
              <a:lnSpc>
                <a:spcPct val="110000"/>
              </a:lnSpc>
            </a:pPr>
            <a:r>
              <a:rPr lang="en-US"/>
              <a:t>REFERENCES</a:t>
            </a:r>
          </a:p>
          <a:p>
            <a:pPr>
              <a:lnSpc>
                <a:spcPct val="110000"/>
              </a:lnSpc>
            </a:pPr>
            <a:endParaRPr lang="en-US" sz="1200" b="1"/>
          </a:p>
        </p:txBody>
      </p:sp>
      <p:pic>
        <p:nvPicPr>
          <p:cNvPr id="4" name="Picture 3" descr="A sign with black text&#10;&#10;AI-generated content may be incorrect.">
            <a:extLst>
              <a:ext uri="{FF2B5EF4-FFF2-40B4-BE49-F238E27FC236}">
                <a16:creationId xmlns:a16="http://schemas.microsoft.com/office/drawing/2014/main" id="{2FBD80B7-1563-4BCA-06B0-DFDB12C27F76}"/>
              </a:ext>
            </a:extLst>
          </p:cNvPr>
          <p:cNvPicPr>
            <a:picLocks noChangeAspect="1"/>
          </p:cNvPicPr>
          <p:nvPr/>
        </p:nvPicPr>
        <p:blipFill>
          <a:blip r:embed="rId3"/>
          <a:stretch>
            <a:fillRect/>
          </a:stretch>
        </p:blipFill>
        <p:spPr>
          <a:xfrm>
            <a:off x="195649" y="1379838"/>
            <a:ext cx="3624649" cy="2883243"/>
          </a:xfrm>
          <a:prstGeom prst="rect">
            <a:avLst/>
          </a:prstGeom>
        </p:spPr>
      </p:pic>
      <p:pic>
        <p:nvPicPr>
          <p:cNvPr id="5" name="Picture 4" descr="A person cooking in a commercial kitchen&#10;&#10;AI-generated content may be incorrect.">
            <a:extLst>
              <a:ext uri="{FF2B5EF4-FFF2-40B4-BE49-F238E27FC236}">
                <a16:creationId xmlns:a16="http://schemas.microsoft.com/office/drawing/2014/main" id="{F2C53769-2FDC-2DCD-5BB3-05A19A6AE9D7}"/>
              </a:ext>
            </a:extLst>
          </p:cNvPr>
          <p:cNvPicPr>
            <a:picLocks noChangeAspect="1"/>
          </p:cNvPicPr>
          <p:nvPr/>
        </p:nvPicPr>
        <p:blipFill>
          <a:blip r:embed="rId4"/>
          <a:stretch>
            <a:fillRect/>
          </a:stretch>
        </p:blipFill>
        <p:spPr>
          <a:xfrm>
            <a:off x="190500" y="4268228"/>
            <a:ext cx="3628997" cy="2440461"/>
          </a:xfrm>
          <a:prstGeom prst="rect">
            <a:avLst/>
          </a:prstGeom>
        </p:spPr>
      </p:pic>
      <p:pic>
        <p:nvPicPr>
          <p:cNvPr id="7" name="Picture 6" descr="A logo for a food standard agency&#10;&#10;AI-generated content may be incorrect.">
            <a:extLst>
              <a:ext uri="{FF2B5EF4-FFF2-40B4-BE49-F238E27FC236}">
                <a16:creationId xmlns:a16="http://schemas.microsoft.com/office/drawing/2014/main" id="{455087E3-5BCE-2A40-50CA-DE96D5FF4C44}"/>
              </a:ext>
            </a:extLst>
          </p:cNvPr>
          <p:cNvPicPr>
            <a:picLocks noChangeAspect="1"/>
          </p:cNvPicPr>
          <p:nvPr/>
        </p:nvPicPr>
        <p:blipFill>
          <a:blip r:embed="rId5"/>
          <a:stretch>
            <a:fillRect/>
          </a:stretch>
        </p:blipFill>
        <p:spPr>
          <a:xfrm>
            <a:off x="9329351" y="5261919"/>
            <a:ext cx="2857500" cy="1600200"/>
          </a:xfrm>
          <a:prstGeom prst="rect">
            <a:avLst/>
          </a:prstGeom>
        </p:spPr>
      </p:pic>
    </p:spTree>
    <p:extLst>
      <p:ext uri="{BB962C8B-B14F-4D97-AF65-F5344CB8AC3E}">
        <p14:creationId xmlns:p14="http://schemas.microsoft.com/office/powerpoint/2010/main" val="654066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530F6-B90C-581D-07BA-D623570439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4F8E09-3CD5-9B14-CCCB-B35D27A7DFC2}"/>
              </a:ext>
            </a:extLst>
          </p:cNvPr>
          <p:cNvSpPr>
            <a:spLocks noGrp="1"/>
          </p:cNvSpPr>
          <p:nvPr>
            <p:ph type="title"/>
          </p:nvPr>
        </p:nvSpPr>
        <p:spPr>
          <a:xfrm>
            <a:off x="-6490" y="169937"/>
            <a:ext cx="8501606" cy="1140106"/>
          </a:xfrm>
        </p:spPr>
        <p:txBody>
          <a:bodyPr>
            <a:normAutofit/>
          </a:bodyPr>
          <a:lstStyle/>
          <a:p>
            <a:r>
              <a:rPr lang="en-US" sz="2800">
                <a:latin typeface="Raleway"/>
                <a:ea typeface="Calibri"/>
                <a:cs typeface="Calibri"/>
              </a:rPr>
              <a:t>LEARNING OBJECTIVES</a:t>
            </a:r>
            <a:endParaRPr lang="en-US"/>
          </a:p>
        </p:txBody>
      </p:sp>
      <p:sp>
        <p:nvSpPr>
          <p:cNvPr id="6" name="Content Placeholder 5">
            <a:extLst>
              <a:ext uri="{FF2B5EF4-FFF2-40B4-BE49-F238E27FC236}">
                <a16:creationId xmlns:a16="http://schemas.microsoft.com/office/drawing/2014/main" id="{114A6EF4-D57E-73CE-1424-C5D940361FD6}"/>
              </a:ext>
            </a:extLst>
          </p:cNvPr>
          <p:cNvSpPr>
            <a:spLocks noGrp="1"/>
          </p:cNvSpPr>
          <p:nvPr>
            <p:ph sz="quarter" idx="13"/>
          </p:nvPr>
        </p:nvSpPr>
        <p:spPr>
          <a:xfrm>
            <a:off x="-419" y="1926500"/>
            <a:ext cx="10600688" cy="3702124"/>
          </a:xfrm>
        </p:spPr>
        <p:txBody>
          <a:bodyPr vert="horz" lIns="91440" tIns="45720" rIns="91440" bIns="45720" rtlCol="0" anchor="b">
            <a:noAutofit/>
          </a:bodyPr>
          <a:lstStyle/>
          <a:p>
            <a:pPr algn="ctr"/>
            <a:endParaRPr lang="en-US"/>
          </a:p>
          <a:p>
            <a:pPr algn="l"/>
            <a:r>
              <a:rPr lang="en-US" sz="2400">
                <a:ea typeface="+mn-lt"/>
                <a:cs typeface="+mn-lt"/>
              </a:rPr>
              <a:t>By the end of this training session, staff will be able to:</a:t>
            </a:r>
            <a:endParaRPr lang="en-US" sz="2400"/>
          </a:p>
          <a:p>
            <a:pPr algn="l"/>
            <a:r>
              <a:rPr lang="en-US" sz="2400" dirty="0">
                <a:ea typeface="+mn-lt"/>
                <a:cs typeface="+mn-lt"/>
              </a:rPr>
              <a:t>• Understand the importance of food safety in restaurant operations,</a:t>
            </a:r>
            <a:br>
              <a:rPr lang="en-US" sz="2400" dirty="0">
                <a:ea typeface="+mn-lt"/>
                <a:cs typeface="+mn-lt"/>
              </a:rPr>
            </a:br>
            <a:r>
              <a:rPr lang="en-US" sz="2400" dirty="0">
                <a:ea typeface="+mn-lt"/>
                <a:cs typeface="+mn-lt"/>
              </a:rPr>
              <a:t> • Identify common food safety hazards in the kitchen,</a:t>
            </a:r>
            <a:br>
              <a:rPr lang="en-US" sz="2400" dirty="0">
                <a:ea typeface="+mn-lt"/>
                <a:cs typeface="+mn-lt"/>
              </a:rPr>
            </a:br>
            <a:r>
              <a:rPr lang="en-US" sz="2400" dirty="0">
                <a:ea typeface="+mn-lt"/>
                <a:cs typeface="+mn-lt"/>
              </a:rPr>
              <a:t> • Apply correct hygiene and food handling procedures,</a:t>
            </a:r>
            <a:br>
              <a:rPr lang="en-US" sz="2400" dirty="0">
                <a:ea typeface="+mn-lt"/>
                <a:cs typeface="+mn-lt"/>
              </a:rPr>
            </a:br>
            <a:r>
              <a:rPr lang="en-US" sz="2400" dirty="0">
                <a:ea typeface="+mn-lt"/>
                <a:cs typeface="+mn-lt"/>
              </a:rPr>
              <a:t> • Monitor food safety practices through documentation and checks,(Food Standards Agency(FSA), 2025).</a:t>
            </a:r>
            <a:br>
              <a:rPr lang="en-US" sz="2400" dirty="0">
                <a:ea typeface="+mn-lt"/>
                <a:cs typeface="+mn-lt"/>
              </a:rPr>
            </a:br>
            <a:r>
              <a:rPr lang="en-US" sz="2400" dirty="0">
                <a:ea typeface="+mn-lt"/>
                <a:cs typeface="+mn-lt"/>
              </a:rPr>
              <a:t> • Contribute to maintaining safe food standards at Cinnamon Kitchen.</a:t>
            </a:r>
            <a:endParaRPr lang="en-US" sz="2400" dirty="0"/>
          </a:p>
          <a:p>
            <a:pPr algn="l"/>
            <a:r>
              <a:rPr lang="en-US" sz="2400" dirty="0"/>
              <a:t>Train employee to understand the importance of Health and Hygiene and engage them to practice more and more (Armstrong and Taylor, 2023).</a:t>
            </a:r>
            <a:endParaRPr lang="en-US"/>
          </a:p>
          <a:p>
            <a:pPr algn="l"/>
            <a:endParaRPr lang="en-US" sz="2400" b="1"/>
          </a:p>
        </p:txBody>
      </p:sp>
      <p:sp>
        <p:nvSpPr>
          <p:cNvPr id="3" name="TextBox 2">
            <a:extLst>
              <a:ext uri="{FF2B5EF4-FFF2-40B4-BE49-F238E27FC236}">
                <a16:creationId xmlns:a16="http://schemas.microsoft.com/office/drawing/2014/main" id="{4DAF4AC9-8F43-DC24-6291-2EB291C780C2}"/>
              </a:ext>
            </a:extLst>
          </p:cNvPr>
          <p:cNvSpPr txBox="1"/>
          <p:nvPr/>
        </p:nvSpPr>
        <p:spPr>
          <a:xfrm>
            <a:off x="381000" y="5541817"/>
            <a:ext cx="11499272"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t>According to </a:t>
            </a:r>
            <a:r>
              <a:rPr lang="en-GB" sz="2000">
                <a:latin typeface="Raleway"/>
                <a:cs typeface="Times New Roman"/>
              </a:rPr>
              <a:t>Kirkpatrick</a:t>
            </a:r>
            <a:r>
              <a:rPr lang="en-GB" sz="2000"/>
              <a:t> and Kirkpatrick (2006), clearly defined learning outcomes support the assessment of training effectiveness and employee performance improvements.</a:t>
            </a:r>
          </a:p>
          <a:p>
            <a:endParaRPr lang="en-GB"/>
          </a:p>
          <a:p>
            <a:endParaRPr lang="en-GB"/>
          </a:p>
        </p:txBody>
      </p:sp>
    </p:spTree>
    <p:extLst>
      <p:ext uri="{BB962C8B-B14F-4D97-AF65-F5344CB8AC3E}">
        <p14:creationId xmlns:p14="http://schemas.microsoft.com/office/powerpoint/2010/main" val="727157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BFE3E85-F977-4917-D2F3-E64C503441F1}"/>
              </a:ext>
            </a:extLst>
          </p:cNvPr>
          <p:cNvSpPr>
            <a:spLocks noGrp="1"/>
          </p:cNvSpPr>
          <p:nvPr>
            <p:ph sz="quarter" idx="14"/>
          </p:nvPr>
        </p:nvSpPr>
        <p:spPr>
          <a:xfrm>
            <a:off x="-3632" y="-2477"/>
            <a:ext cx="12198904" cy="4978567"/>
          </a:xfrm>
        </p:spPr>
        <p:txBody>
          <a:bodyPr vert="horz" lIns="91440" tIns="45720" rIns="91440" bIns="45720" rtlCol="0" anchor="t">
            <a:noAutofit/>
          </a:bodyPr>
          <a:lstStyle/>
          <a:p>
            <a:r>
              <a:rPr lang="en-US" sz="2800" b="1" dirty="0"/>
              <a:t>THE IMPORTANCE OF FOOD SAFETY</a:t>
            </a:r>
          </a:p>
          <a:p>
            <a:r>
              <a:rPr lang="en-US" sz="2000" b="1" dirty="0">
                <a:ea typeface="+mn-lt"/>
                <a:cs typeface="+mn-lt"/>
              </a:rPr>
              <a:t>Food safety is essential for:</a:t>
            </a:r>
            <a:endParaRPr lang="en-US" sz="2000" b="1" dirty="0"/>
          </a:p>
          <a:p>
            <a:r>
              <a:rPr lang="en-US" sz="2000" b="1" dirty="0">
                <a:ea typeface="+mn-lt"/>
                <a:cs typeface="+mn-lt"/>
              </a:rPr>
              <a:t>• Protecting customer health,</a:t>
            </a:r>
            <a:br>
              <a:rPr lang="en-US" sz="2000" b="1" dirty="0">
                <a:ea typeface="+mn-lt"/>
                <a:cs typeface="+mn-lt"/>
              </a:rPr>
            </a:br>
            <a:r>
              <a:rPr lang="en-US" sz="2000" b="1" dirty="0">
                <a:ea typeface="+mn-lt"/>
                <a:cs typeface="+mn-lt"/>
              </a:rPr>
              <a:t> • Maintaining business reputation,</a:t>
            </a:r>
            <a:br>
              <a:rPr lang="en-US" sz="2000" b="1" dirty="0">
                <a:ea typeface="+mn-lt"/>
                <a:cs typeface="+mn-lt"/>
              </a:rPr>
            </a:br>
            <a:r>
              <a:rPr lang="en-US" sz="2000" b="1" dirty="0">
                <a:ea typeface="+mn-lt"/>
                <a:cs typeface="+mn-lt"/>
              </a:rPr>
              <a:t> • Complying with legal regulations,</a:t>
            </a:r>
            <a:br>
              <a:rPr lang="en-US" sz="2000" b="1" dirty="0">
                <a:ea typeface="+mn-lt"/>
                <a:cs typeface="+mn-lt"/>
              </a:rPr>
            </a:br>
            <a:r>
              <a:rPr lang="en-US" sz="2000" b="1" dirty="0">
                <a:ea typeface="+mn-lt"/>
                <a:cs typeface="+mn-lt"/>
              </a:rPr>
              <a:t> • Preventing foodborne illness.</a:t>
            </a:r>
          </a:p>
          <a:p>
            <a:r>
              <a:rPr lang="en-GB" sz="2000" b="1" dirty="0">
                <a:ea typeface="+mn-lt"/>
                <a:cs typeface="+mn-lt"/>
              </a:rPr>
              <a:t>An estimated 2.4 million people in the UK experience foodborne illness each year </a:t>
            </a:r>
            <a:r>
              <a:rPr lang="en-US" sz="2000" b="1" dirty="0">
                <a:latin typeface="Raleway"/>
                <a:ea typeface="+mn-lt"/>
                <a:cs typeface="Times New Roman"/>
              </a:rPr>
              <a:t>(Food Standards Agency(FSA), 2022).</a:t>
            </a:r>
            <a:endParaRPr lang="en-US" sz="2000" b="1" dirty="0">
              <a:ea typeface="+mn-lt"/>
              <a:cs typeface="+mn-lt"/>
            </a:endParaRPr>
          </a:p>
          <a:p>
            <a:r>
              <a:rPr lang="en-US" sz="2000" b="1" dirty="0">
                <a:cs typeface="Times New Roman"/>
              </a:rPr>
              <a:t>Foodborne illness occurs when contaminated food is consumed, often due to improper food handling, poor hygiene practices, or incorrect temperature control. According to the World Health Organization </a:t>
            </a:r>
            <a:r>
              <a:rPr lang="en-US" sz="2000" b="1" dirty="0">
                <a:latin typeface="Raleway"/>
                <a:cs typeface="Times New Roman"/>
              </a:rPr>
              <a:t>(WHO,</a:t>
            </a:r>
            <a:r>
              <a:rPr lang="en-US" sz="2000" b="1" dirty="0">
                <a:cs typeface="Times New Roman"/>
              </a:rPr>
              <a:t> 2024), foodborne illnesses are a major public health concern worldwide.</a:t>
            </a:r>
          </a:p>
          <a:p>
            <a:endParaRPr lang="en-US" sz="2000" b="1" dirty="0">
              <a:cs typeface="Times New Roman"/>
            </a:endParaRPr>
          </a:p>
          <a:p>
            <a:endParaRPr lang="en-US" dirty="0"/>
          </a:p>
        </p:txBody>
      </p:sp>
    </p:spTree>
    <p:extLst>
      <p:ext uri="{BB962C8B-B14F-4D97-AF65-F5344CB8AC3E}">
        <p14:creationId xmlns:p14="http://schemas.microsoft.com/office/powerpoint/2010/main" val="1566291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4E75AC-F051-E187-E109-7CE450353A76}"/>
              </a:ext>
            </a:extLst>
          </p:cNvPr>
          <p:cNvSpPr>
            <a:spLocks noGrp="1"/>
          </p:cNvSpPr>
          <p:nvPr>
            <p:ph type="title"/>
          </p:nvPr>
        </p:nvSpPr>
        <p:spPr>
          <a:xfrm>
            <a:off x="6567009" y="1001209"/>
            <a:ext cx="4988383" cy="1110177"/>
          </a:xfrm>
        </p:spPr>
        <p:txBody>
          <a:bodyPr>
            <a:normAutofit/>
          </a:bodyPr>
          <a:lstStyle/>
          <a:p>
            <a:r>
              <a:rPr lang="en-US" sz="2400">
                <a:highlight>
                  <a:srgbClr val="F5F5F5"/>
                </a:highlight>
              </a:rPr>
              <a:t>OVERCOMING HYGIENE RISKS</a:t>
            </a:r>
            <a:endParaRPr lang="en-US" sz="2400"/>
          </a:p>
        </p:txBody>
      </p:sp>
      <p:sp>
        <p:nvSpPr>
          <p:cNvPr id="5" name="Content Placeholder 4">
            <a:extLst>
              <a:ext uri="{FF2B5EF4-FFF2-40B4-BE49-F238E27FC236}">
                <a16:creationId xmlns:a16="http://schemas.microsoft.com/office/drawing/2014/main" id="{57CA9A0D-7657-1D61-5D4C-9142588ED248}"/>
              </a:ext>
            </a:extLst>
          </p:cNvPr>
          <p:cNvSpPr>
            <a:spLocks noGrp="1"/>
          </p:cNvSpPr>
          <p:nvPr>
            <p:ph sz="quarter" idx="14"/>
          </p:nvPr>
        </p:nvSpPr>
        <p:spPr>
          <a:xfrm>
            <a:off x="6415226" y="1558190"/>
            <a:ext cx="5613463" cy="5121586"/>
          </a:xfrm>
        </p:spPr>
        <p:txBody>
          <a:bodyPr vert="horz" lIns="91440" tIns="45720" rIns="91440" bIns="45720" rtlCol="0" anchor="b">
            <a:noAutofit/>
          </a:bodyPr>
          <a:lstStyle/>
          <a:p>
            <a:r>
              <a:rPr lang="en-GB" sz="2000" b="1">
                <a:ea typeface="+mn-lt"/>
                <a:cs typeface="+mn-lt"/>
              </a:rPr>
              <a:t>According to (WHO, 2024)Key food safety risks include:</a:t>
            </a:r>
            <a:endParaRPr lang="en-GB" sz="2000" b="1"/>
          </a:p>
          <a:p>
            <a:r>
              <a:rPr lang="en-GB" sz="2000" b="1">
                <a:ea typeface="+mn-lt"/>
                <a:cs typeface="+mn-lt"/>
              </a:rPr>
              <a:t>• Cross-contamination</a:t>
            </a:r>
            <a:br>
              <a:rPr lang="en-GB" sz="2000" b="1">
                <a:ea typeface="+mn-lt"/>
                <a:cs typeface="+mn-lt"/>
              </a:rPr>
            </a:br>
            <a:r>
              <a:rPr lang="en-GB" sz="2000" b="1">
                <a:ea typeface="+mn-lt"/>
                <a:cs typeface="+mn-lt"/>
              </a:rPr>
              <a:t> • Incorrect food storage</a:t>
            </a:r>
            <a:br>
              <a:rPr lang="en-GB" sz="2000" b="1">
                <a:ea typeface="+mn-lt"/>
                <a:cs typeface="+mn-lt"/>
              </a:rPr>
            </a:br>
            <a:r>
              <a:rPr lang="en-GB" sz="2000" b="1">
                <a:ea typeface="+mn-lt"/>
                <a:cs typeface="+mn-lt"/>
              </a:rPr>
              <a:t> • Poor personal hygiene</a:t>
            </a:r>
            <a:br>
              <a:rPr lang="en-GB" sz="2000" b="1">
                <a:ea typeface="+mn-lt"/>
                <a:cs typeface="+mn-lt"/>
              </a:rPr>
            </a:br>
            <a:r>
              <a:rPr lang="en-GB" sz="2000" b="1">
                <a:ea typeface="+mn-lt"/>
                <a:cs typeface="+mn-lt"/>
              </a:rPr>
              <a:t> • Inadequate cleaning procedures</a:t>
            </a:r>
            <a:endParaRPr lang="en-GB" sz="2000" b="1"/>
          </a:p>
          <a:p>
            <a:r>
              <a:rPr lang="en-GB" sz="2000" b="1">
                <a:ea typeface="+mn-lt"/>
                <a:cs typeface="+mn-lt"/>
              </a:rPr>
              <a:t>Preventative strategies </a:t>
            </a:r>
            <a:r>
              <a:rPr lang="en-GB" sz="2000" b="1">
                <a:latin typeface="Raleway"/>
                <a:ea typeface="+mn-lt"/>
                <a:cs typeface="Times New Roman"/>
              </a:rPr>
              <a:t>(Food Standards Agency(FSA), 2017):</a:t>
            </a:r>
            <a:endParaRPr lang="en-GB" sz="2000" b="1"/>
          </a:p>
          <a:p>
            <a:r>
              <a:rPr lang="en-GB" sz="2000" b="1">
                <a:ea typeface="+mn-lt"/>
                <a:cs typeface="+mn-lt"/>
              </a:rPr>
              <a:t>• Proper food handling practices</a:t>
            </a:r>
            <a:br>
              <a:rPr lang="en-GB" sz="2000" b="1">
                <a:ea typeface="+mn-lt"/>
                <a:cs typeface="+mn-lt"/>
              </a:rPr>
            </a:br>
            <a:r>
              <a:rPr lang="en-GB" sz="2000" b="1">
                <a:ea typeface="+mn-lt"/>
                <a:cs typeface="+mn-lt"/>
              </a:rPr>
              <a:t> • Temperature monitoring</a:t>
            </a:r>
            <a:br>
              <a:rPr lang="en-GB" sz="2000" b="1">
                <a:ea typeface="+mn-lt"/>
                <a:cs typeface="+mn-lt"/>
              </a:rPr>
            </a:br>
            <a:r>
              <a:rPr lang="en-GB" sz="2000" b="1">
                <a:ea typeface="+mn-lt"/>
                <a:cs typeface="+mn-lt"/>
              </a:rPr>
              <a:t> • Structured cleaning routines</a:t>
            </a:r>
            <a:endParaRPr lang="en-GB" sz="2000" b="1"/>
          </a:p>
          <a:p>
            <a:r>
              <a:rPr lang="en-GB" sz="2000" b="1"/>
              <a:t>HACCP</a:t>
            </a:r>
          </a:p>
          <a:p>
            <a:endParaRPr lang="en-GB"/>
          </a:p>
        </p:txBody>
      </p:sp>
      <p:pic>
        <p:nvPicPr>
          <p:cNvPr id="6" name="Picture 5" descr="A poster with text and images on it&#10;&#10;AI-generated content may be incorrect.">
            <a:extLst>
              <a:ext uri="{FF2B5EF4-FFF2-40B4-BE49-F238E27FC236}">
                <a16:creationId xmlns:a16="http://schemas.microsoft.com/office/drawing/2014/main" id="{CABD0E08-EED2-3B4D-258B-F9D7DBDFF41B}"/>
              </a:ext>
            </a:extLst>
          </p:cNvPr>
          <p:cNvPicPr>
            <a:picLocks noChangeAspect="1"/>
          </p:cNvPicPr>
          <p:nvPr/>
        </p:nvPicPr>
        <p:blipFill>
          <a:blip r:embed="rId3"/>
          <a:srcRect l="1719" t="5314" b="15942"/>
          <a:stretch>
            <a:fillRect/>
          </a:stretch>
        </p:blipFill>
        <p:spPr>
          <a:xfrm>
            <a:off x="3797" y="11044"/>
            <a:ext cx="6088351" cy="6846959"/>
          </a:xfrm>
          <a:prstGeom prst="rect">
            <a:avLst/>
          </a:prstGeom>
        </p:spPr>
      </p:pic>
    </p:spTree>
    <p:extLst>
      <p:ext uri="{BB962C8B-B14F-4D97-AF65-F5344CB8AC3E}">
        <p14:creationId xmlns:p14="http://schemas.microsoft.com/office/powerpoint/2010/main" val="12421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C32F8-E21D-68DC-2A6B-6A44F01175C0}"/>
              </a:ext>
            </a:extLst>
          </p:cNvPr>
          <p:cNvSpPr>
            <a:spLocks noGrp="1"/>
          </p:cNvSpPr>
          <p:nvPr>
            <p:ph type="title"/>
          </p:nvPr>
        </p:nvSpPr>
        <p:spPr>
          <a:xfrm>
            <a:off x="653970" y="998315"/>
            <a:ext cx="10903352" cy="746568"/>
          </a:xfrm>
        </p:spPr>
        <p:txBody>
          <a:bodyPr>
            <a:normAutofit/>
          </a:bodyPr>
          <a:lstStyle/>
          <a:p>
            <a:r>
              <a:rPr lang="en-US" sz="2400">
                <a:latin typeface="Calibri"/>
                <a:ea typeface="Calibri"/>
                <a:cs typeface="Calibri"/>
              </a:rPr>
              <a:t>SAFE FOOD HANDLING PRACTICES</a:t>
            </a:r>
            <a:endParaRPr lang="en-US" sz="2400"/>
          </a:p>
        </p:txBody>
      </p:sp>
      <p:sp>
        <p:nvSpPr>
          <p:cNvPr id="3" name="Text Placeholder 2">
            <a:extLst>
              <a:ext uri="{FF2B5EF4-FFF2-40B4-BE49-F238E27FC236}">
                <a16:creationId xmlns:a16="http://schemas.microsoft.com/office/drawing/2014/main" id="{E435B5EE-EC32-8941-B9F3-74604A298061}"/>
              </a:ext>
            </a:extLst>
          </p:cNvPr>
          <p:cNvSpPr>
            <a:spLocks noGrp="1"/>
          </p:cNvSpPr>
          <p:nvPr>
            <p:ph type="body" sz="quarter" idx="13"/>
          </p:nvPr>
        </p:nvSpPr>
        <p:spPr>
          <a:xfrm>
            <a:off x="653969" y="1385970"/>
            <a:ext cx="5246151" cy="4837030"/>
          </a:xfrm>
        </p:spPr>
        <p:txBody>
          <a:bodyPr vert="horz" lIns="91440" tIns="45720" rIns="91440" bIns="45720" rtlCol="0" anchor="ctr">
            <a:noAutofit/>
          </a:bodyPr>
          <a:lstStyle/>
          <a:p>
            <a:endParaRPr lang="en-US" dirty="0"/>
          </a:p>
          <a:p>
            <a:r>
              <a:rPr lang="en-US" sz="2400" dirty="0">
                <a:latin typeface="Arial"/>
                <a:ea typeface="+mn-lt"/>
                <a:cs typeface="Arial"/>
              </a:rPr>
              <a:t>Essential practices include(Food Standards Agency(FSA), 2025):</a:t>
            </a:r>
          </a:p>
          <a:p>
            <a:r>
              <a:rPr lang="en-US" sz="2400" dirty="0">
                <a:latin typeface="Arial"/>
                <a:ea typeface="+mn-lt"/>
                <a:cs typeface="Arial"/>
              </a:rPr>
              <a:t>• Maintaining proper hand hygiene</a:t>
            </a:r>
            <a:br>
              <a:rPr lang="en-US" sz="2400" dirty="0">
                <a:latin typeface="Arial"/>
                <a:ea typeface="+mn-lt"/>
                <a:cs typeface="Arial"/>
              </a:rPr>
            </a:br>
            <a:r>
              <a:rPr lang="en-US" sz="2400" dirty="0">
                <a:latin typeface="Arial"/>
                <a:ea typeface="+mn-lt"/>
                <a:cs typeface="Arial"/>
              </a:rPr>
              <a:t> • Using designated </a:t>
            </a:r>
            <a:r>
              <a:rPr lang="en-US" sz="2400" dirty="0" err="1">
                <a:latin typeface="Arial"/>
                <a:ea typeface="+mn-lt"/>
                <a:cs typeface="Arial"/>
              </a:rPr>
              <a:t>colour</a:t>
            </a:r>
            <a:r>
              <a:rPr lang="en-US" sz="2400" dirty="0">
                <a:latin typeface="Arial"/>
                <a:ea typeface="+mn-lt"/>
                <a:cs typeface="Arial"/>
              </a:rPr>
              <a:t>-coded boards</a:t>
            </a:r>
            <a:br>
              <a:rPr lang="en-US" sz="2400" dirty="0">
                <a:latin typeface="Arial"/>
                <a:ea typeface="+mn-lt"/>
                <a:cs typeface="Arial"/>
              </a:rPr>
            </a:br>
            <a:r>
              <a:rPr lang="en-US" sz="2400" dirty="0">
                <a:latin typeface="Arial"/>
                <a:ea typeface="+mn-lt"/>
                <a:cs typeface="Arial"/>
              </a:rPr>
              <a:t> • Separating raw and cooked foods</a:t>
            </a:r>
            <a:br>
              <a:rPr lang="en-US" sz="2400" dirty="0">
                <a:latin typeface="Arial"/>
                <a:ea typeface="+mn-lt"/>
                <a:cs typeface="Arial"/>
              </a:rPr>
            </a:br>
            <a:r>
              <a:rPr lang="en-US" sz="2400" dirty="0">
                <a:latin typeface="Arial"/>
                <a:ea typeface="+mn-lt"/>
                <a:cs typeface="Arial"/>
              </a:rPr>
              <a:t> • Cleaning work surfaces frequently</a:t>
            </a:r>
            <a:br>
              <a:rPr lang="en-US" sz="2400" dirty="0">
                <a:latin typeface="Arial"/>
                <a:ea typeface="+mn-lt"/>
                <a:cs typeface="Arial"/>
              </a:rPr>
            </a:br>
            <a:r>
              <a:rPr lang="en-US" sz="2400" dirty="0">
                <a:latin typeface="Arial"/>
                <a:ea typeface="+mn-lt"/>
                <a:cs typeface="Arial"/>
              </a:rPr>
              <a:t> • Reporting potential hazards</a:t>
            </a:r>
            <a:endParaRPr lang="en-US" sz="2400" dirty="0">
              <a:latin typeface="Arial"/>
              <a:cs typeface="Arial"/>
            </a:endParaRPr>
          </a:p>
          <a:p>
            <a:endParaRPr lang="en-US" sz="2400" dirty="0">
              <a:latin typeface="Arial"/>
              <a:cs typeface="Arial"/>
            </a:endParaRPr>
          </a:p>
        </p:txBody>
      </p:sp>
      <p:pic>
        <p:nvPicPr>
          <p:cNvPr id="4" name="Picture 3" descr="A sign with different colored lines&#10;&#10;AI-generated content may be incorrect.">
            <a:extLst>
              <a:ext uri="{FF2B5EF4-FFF2-40B4-BE49-F238E27FC236}">
                <a16:creationId xmlns:a16="http://schemas.microsoft.com/office/drawing/2014/main" id="{78EE8EFC-ED51-255C-8CCF-D550E8CE47DD}"/>
              </a:ext>
            </a:extLst>
          </p:cNvPr>
          <p:cNvPicPr>
            <a:picLocks noChangeAspect="1"/>
          </p:cNvPicPr>
          <p:nvPr/>
        </p:nvPicPr>
        <p:blipFill>
          <a:blip r:embed="rId3"/>
          <a:stretch>
            <a:fillRect/>
          </a:stretch>
        </p:blipFill>
        <p:spPr>
          <a:xfrm>
            <a:off x="5746404" y="0"/>
            <a:ext cx="3493191" cy="6858000"/>
          </a:xfrm>
          <a:prstGeom prst="rect">
            <a:avLst/>
          </a:prstGeom>
        </p:spPr>
      </p:pic>
      <p:pic>
        <p:nvPicPr>
          <p:cNvPr id="5" name="Picture 4" descr="A person washing their hands in a sink&#10;&#10;AI-generated content may be incorrect.">
            <a:extLst>
              <a:ext uri="{FF2B5EF4-FFF2-40B4-BE49-F238E27FC236}">
                <a16:creationId xmlns:a16="http://schemas.microsoft.com/office/drawing/2014/main" id="{050B10C7-8A6C-9D13-03F5-28BDAAB4405D}"/>
              </a:ext>
            </a:extLst>
          </p:cNvPr>
          <p:cNvPicPr>
            <a:picLocks noChangeAspect="1"/>
          </p:cNvPicPr>
          <p:nvPr/>
        </p:nvPicPr>
        <p:blipFill>
          <a:blip r:embed="rId4"/>
          <a:stretch>
            <a:fillRect/>
          </a:stretch>
        </p:blipFill>
        <p:spPr>
          <a:xfrm>
            <a:off x="9249947" y="2761"/>
            <a:ext cx="2942661" cy="6858000"/>
          </a:xfrm>
          <a:prstGeom prst="rect">
            <a:avLst/>
          </a:prstGeom>
        </p:spPr>
      </p:pic>
    </p:spTree>
    <p:extLst>
      <p:ext uri="{BB962C8B-B14F-4D97-AF65-F5344CB8AC3E}">
        <p14:creationId xmlns:p14="http://schemas.microsoft.com/office/powerpoint/2010/main" val="2168735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80BB9-163D-5C42-DFA3-4D1A92ADCF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21D38E-A8BC-297C-8F4B-9EFAAB69820D}"/>
              </a:ext>
            </a:extLst>
          </p:cNvPr>
          <p:cNvSpPr>
            <a:spLocks noGrp="1"/>
          </p:cNvSpPr>
          <p:nvPr>
            <p:ph type="title"/>
          </p:nvPr>
        </p:nvSpPr>
        <p:spPr>
          <a:xfrm>
            <a:off x="653970" y="998315"/>
            <a:ext cx="10903352" cy="746568"/>
          </a:xfrm>
        </p:spPr>
        <p:txBody>
          <a:bodyPr>
            <a:normAutofit/>
          </a:bodyPr>
          <a:lstStyle/>
          <a:p>
            <a:r>
              <a:rPr lang="en-US" sz="2400">
                <a:latin typeface="Calibri"/>
                <a:ea typeface="Calibri"/>
                <a:cs typeface="Calibri"/>
              </a:rPr>
              <a:t>ESSENTIAL HYGIENE EQUIPMENT</a:t>
            </a:r>
            <a:endParaRPr lang="en-US"/>
          </a:p>
        </p:txBody>
      </p:sp>
      <p:sp>
        <p:nvSpPr>
          <p:cNvPr id="3" name="Text Placeholder 2">
            <a:extLst>
              <a:ext uri="{FF2B5EF4-FFF2-40B4-BE49-F238E27FC236}">
                <a16:creationId xmlns:a16="http://schemas.microsoft.com/office/drawing/2014/main" id="{C1FEF80F-78ED-420B-8B14-F3813F9BF8D4}"/>
              </a:ext>
            </a:extLst>
          </p:cNvPr>
          <p:cNvSpPr>
            <a:spLocks noGrp="1"/>
          </p:cNvSpPr>
          <p:nvPr>
            <p:ph type="body" sz="quarter" idx="13"/>
          </p:nvPr>
        </p:nvSpPr>
        <p:spPr>
          <a:xfrm>
            <a:off x="653969" y="1704624"/>
            <a:ext cx="5246151" cy="4518376"/>
          </a:xfrm>
        </p:spPr>
        <p:txBody>
          <a:bodyPr vert="horz" lIns="91440" tIns="45720" rIns="91440" bIns="45720" rtlCol="0" anchor="ctr">
            <a:noAutofit/>
          </a:bodyPr>
          <a:lstStyle/>
          <a:p>
            <a:endParaRPr lang="en-US"/>
          </a:p>
          <a:p>
            <a:endParaRPr lang="en-US"/>
          </a:p>
          <a:p>
            <a:r>
              <a:rPr lang="en-US" sz="2400" b="1">
                <a:ea typeface="+mn-lt"/>
                <a:cs typeface="+mn-lt"/>
              </a:rPr>
              <a:t>Key equipment used in the kitchen</a:t>
            </a:r>
            <a:r>
              <a:rPr lang="en-US" sz="2400" b="1">
                <a:latin typeface="Raleway"/>
                <a:ea typeface="+mn-lt"/>
                <a:cs typeface="Times New Roman"/>
              </a:rPr>
              <a:t>:</a:t>
            </a:r>
            <a:endParaRPr lang="en-US" b="1">
              <a:ea typeface="+mn-lt"/>
              <a:cs typeface="+mn-lt"/>
            </a:endParaRPr>
          </a:p>
          <a:p>
            <a:r>
              <a:rPr lang="en-US" sz="2400" b="1">
                <a:ea typeface="+mn-lt"/>
                <a:cs typeface="+mn-lt"/>
              </a:rPr>
              <a:t>• </a:t>
            </a:r>
            <a:r>
              <a:rPr lang="en-US" sz="2400" b="1" err="1">
                <a:ea typeface="+mn-lt"/>
                <a:cs typeface="+mn-lt"/>
              </a:rPr>
              <a:t>Colour</a:t>
            </a:r>
            <a:r>
              <a:rPr lang="en-US" sz="2400" b="1">
                <a:ea typeface="+mn-lt"/>
                <a:cs typeface="+mn-lt"/>
              </a:rPr>
              <a:t>-coded chopping boards</a:t>
            </a:r>
            <a:br>
              <a:rPr lang="en-US" sz="2400" b="1">
                <a:ea typeface="+mn-lt"/>
                <a:cs typeface="+mn-lt"/>
              </a:rPr>
            </a:br>
            <a:r>
              <a:rPr lang="en-US" sz="2400" b="1">
                <a:ea typeface="+mn-lt"/>
                <a:cs typeface="+mn-lt"/>
              </a:rPr>
              <a:t> • </a:t>
            </a:r>
            <a:r>
              <a:rPr lang="en-US" sz="2400" b="1" err="1">
                <a:ea typeface="+mn-lt"/>
                <a:cs typeface="+mn-lt"/>
              </a:rPr>
              <a:t>Sanitising</a:t>
            </a:r>
            <a:r>
              <a:rPr lang="en-US" sz="2400" b="1">
                <a:ea typeface="+mn-lt"/>
                <a:cs typeface="+mn-lt"/>
              </a:rPr>
              <a:t> chemicals</a:t>
            </a:r>
            <a:br>
              <a:rPr lang="en-US" sz="2400" b="1">
                <a:ea typeface="+mn-lt"/>
                <a:cs typeface="+mn-lt"/>
              </a:rPr>
            </a:br>
            <a:r>
              <a:rPr lang="en-US" sz="2400" b="1">
                <a:ea typeface="+mn-lt"/>
                <a:cs typeface="+mn-lt"/>
              </a:rPr>
              <a:t> • Temperature probes</a:t>
            </a:r>
            <a:br>
              <a:rPr lang="en-US" sz="2400" b="1">
                <a:ea typeface="+mn-lt"/>
                <a:cs typeface="+mn-lt"/>
              </a:rPr>
            </a:br>
            <a:r>
              <a:rPr lang="en-US" sz="2400" b="1">
                <a:ea typeface="+mn-lt"/>
                <a:cs typeface="+mn-lt"/>
              </a:rPr>
              <a:t> • Cleaning cloths</a:t>
            </a:r>
            <a:br>
              <a:rPr lang="en-US" sz="2400" b="1">
                <a:ea typeface="+mn-lt"/>
                <a:cs typeface="+mn-lt"/>
              </a:rPr>
            </a:br>
            <a:r>
              <a:rPr lang="en-US" sz="2400" b="1">
                <a:ea typeface="+mn-lt"/>
                <a:cs typeface="+mn-lt"/>
              </a:rPr>
              <a:t> • Personal protective equipment (PPE) (Nurhayati Khairatun, Siti et al., 2021).</a:t>
            </a:r>
            <a:endParaRPr lang="en-US" b="1"/>
          </a:p>
          <a:p>
            <a:endParaRPr lang="en-US" sz="2400">
              <a:latin typeface="Arial"/>
              <a:cs typeface="Arial"/>
            </a:endParaRPr>
          </a:p>
          <a:p>
            <a:endParaRPr lang="en-US" sz="2400">
              <a:latin typeface="Arial"/>
              <a:cs typeface="Arial"/>
            </a:endParaRPr>
          </a:p>
        </p:txBody>
      </p:sp>
      <p:pic>
        <p:nvPicPr>
          <p:cNvPr id="4" name="Picture 3" descr="A group of cleaning supplies on a shelf&#10;&#10;AI-generated content may be incorrect.">
            <a:extLst>
              <a:ext uri="{FF2B5EF4-FFF2-40B4-BE49-F238E27FC236}">
                <a16:creationId xmlns:a16="http://schemas.microsoft.com/office/drawing/2014/main" id="{11EFBF62-FE4B-1371-8817-8815889D23A3}"/>
              </a:ext>
            </a:extLst>
          </p:cNvPr>
          <p:cNvPicPr>
            <a:picLocks noChangeAspect="1"/>
          </p:cNvPicPr>
          <p:nvPr/>
        </p:nvPicPr>
        <p:blipFill>
          <a:blip r:embed="rId3"/>
          <a:stretch>
            <a:fillRect/>
          </a:stretch>
        </p:blipFill>
        <p:spPr>
          <a:xfrm>
            <a:off x="6134532" y="0"/>
            <a:ext cx="3261880" cy="6858000"/>
          </a:xfrm>
          <a:prstGeom prst="rect">
            <a:avLst/>
          </a:prstGeom>
        </p:spPr>
      </p:pic>
      <p:pic>
        <p:nvPicPr>
          <p:cNvPr id="5" name="Picture 4" descr="A bottle of hand soap next to a roll of toilet paper&#10;&#10;AI-generated content may be incorrect.">
            <a:extLst>
              <a:ext uri="{FF2B5EF4-FFF2-40B4-BE49-F238E27FC236}">
                <a16:creationId xmlns:a16="http://schemas.microsoft.com/office/drawing/2014/main" id="{7C7287B7-D5DE-66EB-162E-1826CCFC35B2}"/>
              </a:ext>
            </a:extLst>
          </p:cNvPr>
          <p:cNvPicPr>
            <a:picLocks noChangeAspect="1"/>
          </p:cNvPicPr>
          <p:nvPr/>
        </p:nvPicPr>
        <p:blipFill>
          <a:blip r:embed="rId4"/>
          <a:stretch>
            <a:fillRect/>
          </a:stretch>
        </p:blipFill>
        <p:spPr>
          <a:xfrm>
            <a:off x="9386886" y="-3464"/>
            <a:ext cx="2804680" cy="6858000"/>
          </a:xfrm>
          <a:prstGeom prst="rect">
            <a:avLst/>
          </a:prstGeom>
        </p:spPr>
      </p:pic>
    </p:spTree>
    <p:extLst>
      <p:ext uri="{BB962C8B-B14F-4D97-AF65-F5344CB8AC3E}">
        <p14:creationId xmlns:p14="http://schemas.microsoft.com/office/powerpoint/2010/main" val="1112962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BB16D-2F4A-F938-64C3-F8B6808F5004}"/>
              </a:ext>
            </a:extLst>
          </p:cNvPr>
          <p:cNvSpPr>
            <a:spLocks noGrp="1"/>
          </p:cNvSpPr>
          <p:nvPr>
            <p:ph type="title"/>
          </p:nvPr>
        </p:nvSpPr>
        <p:spPr>
          <a:xfrm>
            <a:off x="198333" y="239211"/>
            <a:ext cx="8069088" cy="1902105"/>
          </a:xfrm>
        </p:spPr>
        <p:txBody>
          <a:bodyPr/>
          <a:lstStyle/>
          <a:p>
            <a:r>
              <a:rPr lang="en-US" sz="2400">
                <a:ea typeface="+mj-lt"/>
                <a:cs typeface="+mj-lt"/>
              </a:rPr>
              <a:t>TEMPERATURE CONTROL</a:t>
            </a:r>
            <a:br>
              <a:rPr lang="en-US">
                <a:ea typeface="+mj-lt"/>
                <a:cs typeface="+mj-lt"/>
              </a:rPr>
            </a:br>
            <a:r>
              <a:rPr lang="en-US">
                <a:ea typeface="+mj-lt"/>
                <a:cs typeface="+mj-lt"/>
              </a:rPr>
              <a:t>Temperature control is one of the most critical aspects of food safety. Harmful bacteria multiply rapidly when food is stored within the temperature danger zone, which is typically between 5°C and 63°C</a:t>
            </a:r>
            <a:r>
              <a:rPr lang="en-US">
                <a:latin typeface="Raleway"/>
                <a:ea typeface="+mj-lt"/>
                <a:cs typeface="Times New Roman"/>
              </a:rPr>
              <a:t>(Food Standards Agency(FSA), 2025).</a:t>
            </a:r>
            <a:endParaRPr lang="en-US"/>
          </a:p>
          <a:p>
            <a:endParaRPr lang="en-US">
              <a:ea typeface="+mj-lt"/>
              <a:cs typeface="+mj-lt"/>
            </a:endParaRPr>
          </a:p>
        </p:txBody>
      </p:sp>
      <p:sp>
        <p:nvSpPr>
          <p:cNvPr id="5" name="Content Placeholder 4">
            <a:extLst>
              <a:ext uri="{FF2B5EF4-FFF2-40B4-BE49-F238E27FC236}">
                <a16:creationId xmlns:a16="http://schemas.microsoft.com/office/drawing/2014/main" id="{6BCE1C32-E3BE-E820-0C0D-D82105EBFBD0}"/>
              </a:ext>
            </a:extLst>
          </p:cNvPr>
          <p:cNvSpPr>
            <a:spLocks noGrp="1"/>
          </p:cNvSpPr>
          <p:nvPr>
            <p:ph sz="quarter" idx="14"/>
          </p:nvPr>
        </p:nvSpPr>
        <p:spPr>
          <a:xfrm>
            <a:off x="187474" y="1719378"/>
            <a:ext cx="4786627" cy="4337367"/>
          </a:xfrm>
        </p:spPr>
        <p:txBody>
          <a:bodyPr>
            <a:normAutofit/>
          </a:bodyPr>
          <a:lstStyle/>
          <a:p>
            <a:r>
              <a:rPr lang="en-US" sz="2400" b="1"/>
              <a:t>Safe temperature practices:</a:t>
            </a:r>
          </a:p>
          <a:p>
            <a:r>
              <a:rPr lang="en-US" sz="2400" b="1"/>
              <a:t>Hot food holding: 63°C or above</a:t>
            </a:r>
            <a:br>
              <a:rPr lang="en-US" sz="2400" b="1"/>
            </a:br>
            <a:r>
              <a:rPr lang="en-US" sz="2400" b="1"/>
              <a:t>Cooking temperature: 75°C or above</a:t>
            </a:r>
            <a:br>
              <a:rPr lang="en-US" sz="2400" b="1"/>
            </a:br>
            <a:r>
              <a:rPr lang="en-US" sz="2400" b="1"/>
              <a:t>Cold storage: 5°C or below</a:t>
            </a:r>
          </a:p>
          <a:p>
            <a:r>
              <a:rPr lang="en-US" sz="2400" b="1"/>
              <a:t>Temperature monitoring helps prevent bacterial growth.</a:t>
            </a:r>
          </a:p>
          <a:p>
            <a:endParaRPr lang="en-US"/>
          </a:p>
        </p:txBody>
      </p:sp>
      <p:pic>
        <p:nvPicPr>
          <p:cNvPr id="6" name="Picture 5" descr="A person holding a thermometer over a tray of chicken&#10;&#10;AI-generated content may be incorrect.">
            <a:extLst>
              <a:ext uri="{FF2B5EF4-FFF2-40B4-BE49-F238E27FC236}">
                <a16:creationId xmlns:a16="http://schemas.microsoft.com/office/drawing/2014/main" id="{2F791511-D8E9-88C2-80AA-BE196142C1F6}"/>
              </a:ext>
            </a:extLst>
          </p:cNvPr>
          <p:cNvPicPr>
            <a:picLocks noChangeAspect="1"/>
          </p:cNvPicPr>
          <p:nvPr/>
        </p:nvPicPr>
        <p:blipFill>
          <a:blip r:embed="rId3"/>
          <a:stretch>
            <a:fillRect/>
          </a:stretch>
        </p:blipFill>
        <p:spPr>
          <a:xfrm>
            <a:off x="8074162" y="-4141"/>
            <a:ext cx="4226892" cy="6866282"/>
          </a:xfrm>
          <a:prstGeom prst="rect">
            <a:avLst/>
          </a:prstGeom>
        </p:spPr>
      </p:pic>
    </p:spTree>
    <p:extLst>
      <p:ext uri="{BB962C8B-B14F-4D97-AF65-F5344CB8AC3E}">
        <p14:creationId xmlns:p14="http://schemas.microsoft.com/office/powerpoint/2010/main" val="1834936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603AF-DA91-A8FB-2324-E2B53B8A4A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4B39CA-6B15-3727-EB59-00873036C999}"/>
              </a:ext>
            </a:extLst>
          </p:cNvPr>
          <p:cNvSpPr>
            <a:spLocks noGrp="1"/>
          </p:cNvSpPr>
          <p:nvPr>
            <p:ph type="title"/>
          </p:nvPr>
        </p:nvSpPr>
        <p:spPr>
          <a:xfrm>
            <a:off x="2684" y="2372"/>
            <a:ext cx="7461548" cy="3395214"/>
          </a:xfrm>
        </p:spPr>
        <p:txBody>
          <a:bodyPr>
            <a:normAutofit fontScale="90000"/>
          </a:bodyPr>
          <a:lstStyle/>
          <a:p>
            <a:r>
              <a:rPr lang="en-US" sz="2400"/>
              <a:t>ALLERGEN AWARENESS</a:t>
            </a:r>
            <a:br>
              <a:rPr lang="en-US" sz="2400"/>
            </a:br>
            <a:r>
              <a:rPr lang="en-US" sz="2400" b="0"/>
              <a:t>Food allergens represent a serious risk to customers with allergies or intolerances. Even small amounts of allergenic ingredients can cause severe allergic reactions. Staff must therefore understand how to prevent cross-contact between allergenic and non-allergenic foods. It is also important that employees are able to provide accurate allergen information when customers ask about ingredients</a:t>
            </a:r>
            <a:r>
              <a:rPr lang="en-US" sz="2400" b="0">
                <a:latin typeface="Raleway"/>
                <a:cs typeface="Times New Roman"/>
              </a:rPr>
              <a:t>(Food Standards Agency (FSA), 2025).</a:t>
            </a:r>
            <a:endParaRPr lang="en-US" b="0"/>
          </a:p>
        </p:txBody>
      </p:sp>
      <p:sp>
        <p:nvSpPr>
          <p:cNvPr id="5" name="Content Placeholder 4">
            <a:extLst>
              <a:ext uri="{FF2B5EF4-FFF2-40B4-BE49-F238E27FC236}">
                <a16:creationId xmlns:a16="http://schemas.microsoft.com/office/drawing/2014/main" id="{A379B41B-CFFA-667A-50A7-99A36E5D106C}"/>
              </a:ext>
            </a:extLst>
          </p:cNvPr>
          <p:cNvSpPr>
            <a:spLocks noGrp="1"/>
          </p:cNvSpPr>
          <p:nvPr>
            <p:ph sz="quarter" idx="14"/>
          </p:nvPr>
        </p:nvSpPr>
        <p:spPr>
          <a:xfrm>
            <a:off x="2123" y="3428729"/>
            <a:ext cx="4786627" cy="4337367"/>
          </a:xfrm>
        </p:spPr>
        <p:txBody>
          <a:bodyPr>
            <a:normAutofit/>
          </a:bodyPr>
          <a:lstStyle/>
          <a:p>
            <a:r>
              <a:rPr lang="en-US" sz="2400" b="1">
                <a:ea typeface="+mn-lt"/>
                <a:cs typeface="+mn-lt"/>
              </a:rPr>
              <a:t>Key allergen responsibilities:</a:t>
            </a:r>
            <a:endParaRPr lang="en-US"/>
          </a:p>
          <a:p>
            <a:r>
              <a:rPr lang="en-US" sz="2400" b="1">
                <a:ea typeface="+mn-lt"/>
                <a:cs typeface="+mn-lt"/>
              </a:rPr>
              <a:t>• Know common allergens</a:t>
            </a:r>
            <a:br>
              <a:rPr lang="en-US" sz="2400" b="1">
                <a:ea typeface="+mn-lt"/>
                <a:cs typeface="+mn-lt"/>
              </a:rPr>
            </a:br>
            <a:r>
              <a:rPr lang="en-US" sz="2400" b="1">
                <a:ea typeface="+mn-lt"/>
                <a:cs typeface="+mn-lt"/>
              </a:rPr>
              <a:t> • Prevent cross-contact</a:t>
            </a:r>
            <a:br>
              <a:rPr lang="en-US" sz="2400" b="1">
                <a:ea typeface="+mn-lt"/>
                <a:cs typeface="+mn-lt"/>
              </a:rPr>
            </a:br>
            <a:r>
              <a:rPr lang="en-US" sz="2400" b="1">
                <a:ea typeface="+mn-lt"/>
                <a:cs typeface="+mn-lt"/>
              </a:rPr>
              <a:t> • Provide accurate information to customers</a:t>
            </a:r>
            <a:br>
              <a:rPr lang="en-US" sz="2400" b="1">
                <a:ea typeface="+mn-lt"/>
                <a:cs typeface="+mn-lt"/>
              </a:rPr>
            </a:br>
            <a:r>
              <a:rPr lang="en-US" sz="2400" b="1">
                <a:ea typeface="+mn-lt"/>
                <a:cs typeface="+mn-lt"/>
              </a:rPr>
              <a:t> • Follow allergen labelling procedures</a:t>
            </a:r>
            <a:endParaRPr lang="en-US"/>
          </a:p>
          <a:p>
            <a:endParaRPr lang="en-US" sz="2400" b="1"/>
          </a:p>
          <a:p>
            <a:endParaRPr lang="en-US"/>
          </a:p>
        </p:txBody>
      </p:sp>
      <p:pic>
        <p:nvPicPr>
          <p:cNvPr id="6" name="Picture 5" descr="A sign with black text&#10;&#10;AI-generated content may be incorrect.">
            <a:extLst>
              <a:ext uri="{FF2B5EF4-FFF2-40B4-BE49-F238E27FC236}">
                <a16:creationId xmlns:a16="http://schemas.microsoft.com/office/drawing/2014/main" id="{5C87AF9B-95FA-FB69-7C85-4F4122A46516}"/>
              </a:ext>
            </a:extLst>
          </p:cNvPr>
          <p:cNvPicPr>
            <a:picLocks noChangeAspect="1"/>
          </p:cNvPicPr>
          <p:nvPr/>
        </p:nvPicPr>
        <p:blipFill>
          <a:blip r:embed="rId3"/>
          <a:stretch>
            <a:fillRect/>
          </a:stretch>
        </p:blipFill>
        <p:spPr>
          <a:xfrm>
            <a:off x="7840732" y="366092"/>
            <a:ext cx="3964884" cy="6114773"/>
          </a:xfrm>
          <a:prstGeom prst="rect">
            <a:avLst/>
          </a:prstGeom>
        </p:spPr>
      </p:pic>
    </p:spTree>
    <p:extLst>
      <p:ext uri="{BB962C8B-B14F-4D97-AF65-F5344CB8AC3E}">
        <p14:creationId xmlns:p14="http://schemas.microsoft.com/office/powerpoint/2010/main" val="2946364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8257F-4356-D119-0704-E41C47F295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6685C7-9300-9860-AD09-AF6773486C63}"/>
              </a:ext>
            </a:extLst>
          </p:cNvPr>
          <p:cNvSpPr>
            <a:spLocks noGrp="1"/>
          </p:cNvSpPr>
          <p:nvPr>
            <p:ph type="title"/>
          </p:nvPr>
        </p:nvSpPr>
        <p:spPr>
          <a:xfrm>
            <a:off x="2684" y="2372"/>
            <a:ext cx="7224711" cy="892971"/>
          </a:xfrm>
        </p:spPr>
        <p:txBody>
          <a:bodyPr>
            <a:normAutofit/>
          </a:bodyPr>
          <a:lstStyle/>
          <a:p>
            <a:r>
              <a:rPr lang="en-US" sz="2400">
                <a:ea typeface="+mj-lt"/>
                <a:cs typeface="+mj-lt"/>
              </a:rPr>
              <a:t>REAL CASE: ALLERGIC REACTION RISK</a:t>
            </a:r>
            <a:endParaRPr lang="en-US"/>
          </a:p>
        </p:txBody>
      </p:sp>
      <p:sp>
        <p:nvSpPr>
          <p:cNvPr id="5" name="Content Placeholder 4">
            <a:extLst>
              <a:ext uri="{FF2B5EF4-FFF2-40B4-BE49-F238E27FC236}">
                <a16:creationId xmlns:a16="http://schemas.microsoft.com/office/drawing/2014/main" id="{4C27F0B6-9AFF-575A-B0F4-502F5095C377}"/>
              </a:ext>
            </a:extLst>
          </p:cNvPr>
          <p:cNvSpPr>
            <a:spLocks noGrp="1"/>
          </p:cNvSpPr>
          <p:nvPr>
            <p:ph sz="quarter" idx="14"/>
          </p:nvPr>
        </p:nvSpPr>
        <p:spPr>
          <a:xfrm>
            <a:off x="2123" y="720540"/>
            <a:ext cx="7680167" cy="6129096"/>
          </a:xfrm>
        </p:spPr>
        <p:txBody>
          <a:bodyPr>
            <a:normAutofit/>
          </a:bodyPr>
          <a:lstStyle/>
          <a:p>
            <a:endParaRPr lang="en-US" sz="2400" b="1" dirty="0"/>
          </a:p>
          <a:p>
            <a:endParaRPr lang="en-US" sz="2400" b="1"/>
          </a:p>
          <a:p>
            <a:endParaRPr lang="en-US"/>
          </a:p>
        </p:txBody>
      </p:sp>
      <p:pic>
        <p:nvPicPr>
          <p:cNvPr id="6" name="Picture 5" descr="A sign with black text&#10;&#10;AI-generated content may be incorrect.">
            <a:extLst>
              <a:ext uri="{FF2B5EF4-FFF2-40B4-BE49-F238E27FC236}">
                <a16:creationId xmlns:a16="http://schemas.microsoft.com/office/drawing/2014/main" id="{F223C3BE-CE19-CF26-97C1-E0DEFE04DD3E}"/>
              </a:ext>
            </a:extLst>
          </p:cNvPr>
          <p:cNvPicPr>
            <a:picLocks noChangeAspect="1"/>
          </p:cNvPicPr>
          <p:nvPr/>
        </p:nvPicPr>
        <p:blipFill>
          <a:blip r:embed="rId3"/>
          <a:stretch>
            <a:fillRect/>
          </a:stretch>
        </p:blipFill>
        <p:spPr>
          <a:xfrm>
            <a:off x="7840732" y="366092"/>
            <a:ext cx="3964884" cy="6114773"/>
          </a:xfrm>
          <a:prstGeom prst="rect">
            <a:avLst/>
          </a:prstGeom>
        </p:spPr>
      </p:pic>
      <p:sp>
        <p:nvSpPr>
          <p:cNvPr id="3" name="TextBox 2">
            <a:extLst>
              <a:ext uri="{FF2B5EF4-FFF2-40B4-BE49-F238E27FC236}">
                <a16:creationId xmlns:a16="http://schemas.microsoft.com/office/drawing/2014/main" id="{9814EC85-4516-1942-9638-D5C171FC6E34}"/>
              </a:ext>
            </a:extLst>
          </p:cNvPr>
          <p:cNvSpPr txBox="1"/>
          <p:nvPr/>
        </p:nvSpPr>
        <p:spPr>
          <a:xfrm>
            <a:off x="0" y="906163"/>
            <a:ext cx="7033055" cy="615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Real Case Study: Fatal Allergic Reaction</a:t>
            </a:r>
          </a:p>
          <a:p>
            <a:r>
              <a:rPr lang="en-US" sz="2000" dirty="0"/>
              <a:t>A tragic incident in London shows how serious food allergies can be.</a:t>
            </a:r>
            <a:br>
              <a:rPr lang="en-US" sz="2000" dirty="0"/>
            </a:br>
            <a:r>
              <a:rPr lang="en-GB" sz="2000" dirty="0"/>
              <a:t>A 12-year-old girl experienced a serious allergic reaction after consuming a milkshake that had been contaminated with traces of nuts.</a:t>
            </a:r>
          </a:p>
          <a:p>
            <a:r>
              <a:rPr lang="en-US" sz="2000" dirty="0"/>
              <a:t>The milkshake had been prepared in a blender that was not properly cleaned after making a previous drink containing nuts. The girl was taken to hospital but sadly died following the reaction</a:t>
            </a:r>
            <a:r>
              <a:rPr lang="en-US" sz="2000" dirty="0">
                <a:latin typeface="Raleway"/>
                <a:cs typeface="Times New Roman"/>
              </a:rPr>
              <a:t> (LEIGHDAY, 2025)</a:t>
            </a:r>
            <a:r>
              <a:rPr lang="en-US" sz="2000" dirty="0"/>
              <a:t>. </a:t>
            </a:r>
          </a:p>
          <a:p>
            <a:r>
              <a:rPr lang="en-US" sz="2000" dirty="0"/>
              <a:t>This case demonstrates the importance of strict allergen management and proper cleaning procedures in food businesses. </a:t>
            </a:r>
            <a:r>
              <a:rPr lang="en-US" sz="2000" dirty="0">
                <a:solidFill>
                  <a:srgbClr val="292929"/>
                </a:solidFill>
                <a:latin typeface="Raleway"/>
              </a:rPr>
              <a:t>he investigation also found several breaches of food safety law, including failing to provide allergen information and failing to control allergen contamination during food preparation. The café operator later pleaded guilty to multiple food safety offences and was fined £18,000 (Miller, 2025).</a:t>
            </a:r>
          </a:p>
          <a:p>
            <a:endParaRPr lang="en-US" dirty="0"/>
          </a:p>
          <a:p>
            <a:pPr algn="ctr"/>
            <a:endParaRPr lang="en-GB" dirty="0"/>
          </a:p>
        </p:txBody>
      </p:sp>
    </p:spTree>
    <p:extLst>
      <p:ext uri="{BB962C8B-B14F-4D97-AF65-F5344CB8AC3E}">
        <p14:creationId xmlns:p14="http://schemas.microsoft.com/office/powerpoint/2010/main" val="2379345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0D63-8811-5BF8-9B74-59CD6ACF26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11753E-1401-AA17-BE9A-5E3EC85A33B0}"/>
              </a:ext>
            </a:extLst>
          </p:cNvPr>
          <p:cNvSpPr>
            <a:spLocks noGrp="1"/>
          </p:cNvSpPr>
          <p:nvPr>
            <p:ph type="title"/>
          </p:nvPr>
        </p:nvSpPr>
        <p:spPr>
          <a:xfrm>
            <a:off x="2684" y="2372"/>
            <a:ext cx="7224711" cy="892971"/>
          </a:xfrm>
        </p:spPr>
        <p:txBody>
          <a:bodyPr>
            <a:normAutofit/>
          </a:bodyPr>
          <a:lstStyle/>
          <a:p>
            <a:r>
              <a:rPr lang="en-US" sz="2400">
                <a:ea typeface="+mj-lt"/>
                <a:cs typeface="+mj-lt"/>
              </a:rPr>
              <a:t>REAL CASE: RESTAURANTS FINED FOR ALLERGEN FAILURES</a:t>
            </a:r>
            <a:endParaRPr lang="en-US"/>
          </a:p>
        </p:txBody>
      </p:sp>
      <p:sp>
        <p:nvSpPr>
          <p:cNvPr id="5" name="Content Placeholder 4">
            <a:extLst>
              <a:ext uri="{FF2B5EF4-FFF2-40B4-BE49-F238E27FC236}">
                <a16:creationId xmlns:a16="http://schemas.microsoft.com/office/drawing/2014/main" id="{9D46BF4A-881A-612B-745E-6D6B60871E11}"/>
              </a:ext>
            </a:extLst>
          </p:cNvPr>
          <p:cNvSpPr>
            <a:spLocks noGrp="1"/>
          </p:cNvSpPr>
          <p:nvPr>
            <p:ph sz="quarter" idx="14"/>
          </p:nvPr>
        </p:nvSpPr>
        <p:spPr>
          <a:xfrm>
            <a:off x="2123" y="720540"/>
            <a:ext cx="7680167" cy="6129096"/>
          </a:xfrm>
        </p:spPr>
        <p:txBody>
          <a:bodyPr>
            <a:normAutofit/>
          </a:bodyPr>
          <a:lstStyle/>
          <a:p>
            <a:endParaRPr lang="en-US" sz="2400" b="1" dirty="0"/>
          </a:p>
          <a:p>
            <a:endParaRPr lang="en-US" sz="2400" b="1"/>
          </a:p>
          <a:p>
            <a:endParaRPr lang="en-US"/>
          </a:p>
        </p:txBody>
      </p:sp>
      <p:pic>
        <p:nvPicPr>
          <p:cNvPr id="6" name="Picture 5" descr="A sign on a wall&#10;&#10;AI-generated content may be incorrect.">
            <a:extLst>
              <a:ext uri="{FF2B5EF4-FFF2-40B4-BE49-F238E27FC236}">
                <a16:creationId xmlns:a16="http://schemas.microsoft.com/office/drawing/2014/main" id="{975A2AD8-4CC8-B94B-34A9-4A09FE33C344}"/>
              </a:ext>
            </a:extLst>
          </p:cNvPr>
          <p:cNvPicPr>
            <a:picLocks noChangeAspect="1"/>
          </p:cNvPicPr>
          <p:nvPr/>
        </p:nvPicPr>
        <p:blipFill>
          <a:blip r:embed="rId3"/>
          <a:stretch>
            <a:fillRect/>
          </a:stretch>
        </p:blipFill>
        <p:spPr>
          <a:xfrm>
            <a:off x="8103394" y="366092"/>
            <a:ext cx="3439559" cy="6114773"/>
          </a:xfrm>
          <a:prstGeom prst="rect">
            <a:avLst/>
          </a:prstGeom>
        </p:spPr>
      </p:pic>
      <p:sp>
        <p:nvSpPr>
          <p:cNvPr id="3" name="TextBox 2">
            <a:extLst>
              <a:ext uri="{FF2B5EF4-FFF2-40B4-BE49-F238E27FC236}">
                <a16:creationId xmlns:a16="http://schemas.microsoft.com/office/drawing/2014/main" id="{7AE0C4A3-B493-C36F-6E44-009289B25DB1}"/>
              </a:ext>
            </a:extLst>
          </p:cNvPr>
          <p:cNvSpPr txBox="1"/>
          <p:nvPr/>
        </p:nvSpPr>
        <p:spPr>
          <a:xfrm>
            <a:off x="0" y="906163"/>
            <a:ext cx="7033055" cy="55707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t>Real Case Study: Swansea Allergen Safety Breach</a:t>
            </a:r>
          </a:p>
          <a:p>
            <a:r>
              <a:rPr lang="en-US" sz="2000" dirty="0">
                <a:ea typeface="+mn-lt"/>
                <a:cs typeface="+mn-lt"/>
              </a:rPr>
              <a:t>Trading Standards officers in Swansea investigated several restaurants after customers with allergies were served meals containing undeclared allergens.</a:t>
            </a:r>
            <a:endParaRPr lang="en-US" sz="2000" dirty="0"/>
          </a:p>
          <a:p>
            <a:r>
              <a:rPr lang="en-US" sz="2000" dirty="0">
                <a:ea typeface="+mn-lt"/>
                <a:cs typeface="+mn-lt"/>
              </a:rPr>
              <a:t>During undercover checks, officers informed staff that they had food allergies and asked whether the meals were safe. Staff reassured them that the food did not contain the allergens. However, laboratory testing later confirmed that the meals contained allergens such as gluten, milk, and egg (Swansea Bay News, 2025).</a:t>
            </a:r>
            <a:endParaRPr lang="en-US" sz="2000" dirty="0"/>
          </a:p>
          <a:p>
            <a:endParaRPr lang="en-US" sz="2000" dirty="0">
              <a:ea typeface="+mn-lt"/>
              <a:cs typeface="+mn-lt"/>
            </a:endParaRPr>
          </a:p>
          <a:p>
            <a:r>
              <a:rPr lang="en-US" sz="2000" dirty="0">
                <a:ea typeface="+mn-lt"/>
                <a:cs typeface="+mn-lt"/>
              </a:rPr>
              <a:t>As a result, the restaurants were prosecuted under the Food Safety Act 1990 and the General Food Regulations 2004, and the owners were fined thousands of pounds for serving unsafe food </a:t>
            </a:r>
            <a:r>
              <a:rPr lang="en-US" sz="2000" dirty="0">
                <a:latin typeface="Raleway"/>
                <a:ea typeface="+mn-lt"/>
                <a:cs typeface="Times New Roman"/>
              </a:rPr>
              <a:t>(</a:t>
            </a:r>
            <a:r>
              <a:rPr lang="en-US" sz="2000" dirty="0" err="1">
                <a:latin typeface="Raleway"/>
                <a:ea typeface="+mn-lt"/>
                <a:cs typeface="Times New Roman"/>
              </a:rPr>
              <a:t>abc</a:t>
            </a:r>
            <a:r>
              <a:rPr lang="en-US" sz="2000" dirty="0">
                <a:latin typeface="Raleway"/>
                <a:ea typeface="+mn-lt"/>
                <a:cs typeface="Times New Roman"/>
              </a:rPr>
              <a:t> Food Law, 2025)</a:t>
            </a:r>
            <a:r>
              <a:rPr lang="en-US" sz="2000" dirty="0">
                <a:ea typeface="+mn-lt"/>
                <a:cs typeface="+mn-lt"/>
              </a:rPr>
              <a:t>. </a:t>
            </a:r>
            <a:endParaRPr lang="en-US" dirty="0"/>
          </a:p>
          <a:p>
            <a:endParaRPr lang="en-US" sz="2000" dirty="0"/>
          </a:p>
          <a:p>
            <a:endParaRPr lang="en-US" dirty="0"/>
          </a:p>
          <a:p>
            <a:pPr algn="ctr"/>
            <a:endParaRPr lang="en-GB"/>
          </a:p>
        </p:txBody>
      </p:sp>
    </p:spTree>
    <p:extLst>
      <p:ext uri="{BB962C8B-B14F-4D97-AF65-F5344CB8AC3E}">
        <p14:creationId xmlns:p14="http://schemas.microsoft.com/office/powerpoint/2010/main" val="4173886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9B732-B1AC-BE34-4B6A-E40D4AAEC4AE}"/>
              </a:ext>
            </a:extLst>
          </p:cNvPr>
          <p:cNvSpPr>
            <a:spLocks noGrp="1"/>
          </p:cNvSpPr>
          <p:nvPr>
            <p:ph type="title"/>
          </p:nvPr>
        </p:nvSpPr>
        <p:spPr>
          <a:xfrm>
            <a:off x="634030" y="634998"/>
            <a:ext cx="4714880" cy="1122376"/>
          </a:xfrm>
        </p:spPr>
        <p:txBody>
          <a:bodyPr anchor="b">
            <a:normAutofit/>
          </a:bodyPr>
          <a:lstStyle/>
          <a:p>
            <a:r>
              <a:rPr lang="en-US" b="0"/>
              <a:t>BENEFITS OF SAFE FOOD PRACTICES</a:t>
            </a:r>
            <a:endParaRPr lang="en-US"/>
          </a:p>
        </p:txBody>
      </p:sp>
      <p:sp>
        <p:nvSpPr>
          <p:cNvPr id="3" name="Content Placeholder 2">
            <a:extLst>
              <a:ext uri="{FF2B5EF4-FFF2-40B4-BE49-F238E27FC236}">
                <a16:creationId xmlns:a16="http://schemas.microsoft.com/office/drawing/2014/main" id="{3F013921-0C7A-69E8-FDAD-099AB8A05415}"/>
              </a:ext>
            </a:extLst>
          </p:cNvPr>
          <p:cNvSpPr>
            <a:spLocks noGrp="1"/>
          </p:cNvSpPr>
          <p:nvPr>
            <p:ph sz="quarter" idx="14"/>
          </p:nvPr>
        </p:nvSpPr>
        <p:spPr>
          <a:xfrm>
            <a:off x="634030" y="2138374"/>
            <a:ext cx="4714880" cy="4084626"/>
          </a:xfrm>
        </p:spPr>
        <p:txBody>
          <a:bodyPr>
            <a:normAutofit/>
          </a:bodyPr>
          <a:lstStyle/>
          <a:p>
            <a:pPr marL="164465" indent="-164465"/>
            <a:endParaRPr lang="en-US"/>
          </a:p>
          <a:p>
            <a:pPr marL="164465" indent="-164465"/>
            <a:r>
              <a:rPr lang="en-US"/>
              <a:t>Strong food safety practices:</a:t>
            </a:r>
          </a:p>
          <a:p>
            <a:pPr marL="164465" indent="-164465"/>
            <a:r>
              <a:rPr lang="en-US"/>
              <a:t>• Protect customers</a:t>
            </a:r>
          </a:p>
          <a:p>
            <a:pPr marL="164465" indent="-164465"/>
            <a:r>
              <a:rPr lang="en-US"/>
              <a:t>• Improve customer confidence</a:t>
            </a:r>
          </a:p>
          <a:p>
            <a:pPr marL="164465" indent="-164465"/>
            <a:r>
              <a:rPr lang="en-US"/>
              <a:t>• Support legal compliance</a:t>
            </a:r>
          </a:p>
          <a:p>
            <a:pPr marL="164465" indent="-164465"/>
            <a:r>
              <a:rPr lang="en-US"/>
              <a:t>• Enhance professional standards</a:t>
            </a:r>
          </a:p>
          <a:p>
            <a:pPr marL="164465" indent="-164465"/>
            <a:r>
              <a:rPr lang="en-US"/>
              <a:t>  Five-star food &amp; hygiene rating carry out all of </a:t>
            </a:r>
            <a:r>
              <a:rPr lang="en-US" err="1"/>
              <a:t>th</a:t>
            </a:r>
            <a:r>
              <a:rPr lang="en-US"/>
              <a:t>is above for Cinnamon Kitchen Ltd (Food Standards Agency(FSA), 2023).</a:t>
            </a:r>
          </a:p>
        </p:txBody>
      </p:sp>
      <p:pic>
        <p:nvPicPr>
          <p:cNvPr id="4" name="Picture 3" descr="A white and purple page with black text&#10;&#10;AI-generated content may be incorrect.">
            <a:extLst>
              <a:ext uri="{FF2B5EF4-FFF2-40B4-BE49-F238E27FC236}">
                <a16:creationId xmlns:a16="http://schemas.microsoft.com/office/drawing/2014/main" id="{62385A67-C35D-7702-3BB9-292DEA7BA8F5}"/>
              </a:ext>
            </a:extLst>
          </p:cNvPr>
          <p:cNvPicPr>
            <a:picLocks noChangeAspect="1"/>
          </p:cNvPicPr>
          <p:nvPr/>
        </p:nvPicPr>
        <p:blipFill>
          <a:blip r:embed="rId3"/>
          <a:stretch>
            <a:fillRect/>
          </a:stretch>
        </p:blipFill>
        <p:spPr>
          <a:xfrm>
            <a:off x="5917720" y="1162416"/>
            <a:ext cx="6274279" cy="4533167"/>
          </a:xfrm>
          <a:prstGeom prst="rect">
            <a:avLst/>
          </a:prstGeom>
          <a:noFill/>
        </p:spPr>
      </p:pic>
    </p:spTree>
    <p:extLst>
      <p:ext uri="{BB962C8B-B14F-4D97-AF65-F5344CB8AC3E}">
        <p14:creationId xmlns:p14="http://schemas.microsoft.com/office/powerpoint/2010/main" val="611099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FE18-9AF7-BA49-C574-A2D0CA2E62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5806BE-5C0C-A3FF-73F6-D45C60277057}"/>
              </a:ext>
            </a:extLst>
          </p:cNvPr>
          <p:cNvSpPr>
            <a:spLocks noGrp="1"/>
          </p:cNvSpPr>
          <p:nvPr>
            <p:ph type="title"/>
          </p:nvPr>
        </p:nvSpPr>
        <p:spPr>
          <a:xfrm>
            <a:off x="4672" y="3377"/>
            <a:ext cx="4162497" cy="671234"/>
          </a:xfrm>
        </p:spPr>
        <p:txBody>
          <a:bodyPr>
            <a:normAutofit fontScale="90000"/>
          </a:bodyPr>
          <a:lstStyle/>
          <a:p>
            <a:pPr marL="164465" indent="-164465">
              <a:lnSpc>
                <a:spcPct val="100000"/>
              </a:lnSpc>
              <a:spcBef>
                <a:spcPts val="0"/>
              </a:spcBef>
            </a:pPr>
            <a:endParaRPr lang="en-US" sz="3100" b="0"/>
          </a:p>
          <a:p>
            <a:pPr marL="164465" indent="-164465">
              <a:lnSpc>
                <a:spcPct val="100000"/>
              </a:lnSpc>
              <a:spcBef>
                <a:spcPts val="0"/>
              </a:spcBef>
            </a:pPr>
            <a:r>
              <a:rPr lang="en-US" sz="3100" b="0"/>
              <a:t>ACTION PLAN</a:t>
            </a:r>
            <a:endParaRPr lang="en-US"/>
          </a:p>
        </p:txBody>
      </p:sp>
      <p:sp>
        <p:nvSpPr>
          <p:cNvPr id="4" name="TextBox 3">
            <a:extLst>
              <a:ext uri="{FF2B5EF4-FFF2-40B4-BE49-F238E27FC236}">
                <a16:creationId xmlns:a16="http://schemas.microsoft.com/office/drawing/2014/main" id="{F6D5A3EB-99A5-7509-D0AE-73E02440A97C}"/>
              </a:ext>
            </a:extLst>
          </p:cNvPr>
          <p:cNvSpPr txBox="1"/>
          <p:nvPr/>
        </p:nvSpPr>
        <p:spPr>
          <a:xfrm>
            <a:off x="468" y="1355498"/>
            <a:ext cx="11997754"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t>Maintain high hygiene standards at Cinnamon Kitchen, the following actions will be implemented </a:t>
            </a:r>
            <a:r>
              <a:rPr lang="en-GB" sz="2400">
                <a:latin typeface="Raleway"/>
                <a:cs typeface="Times New Roman"/>
              </a:rPr>
              <a:t>(Kolb, 1984):</a:t>
            </a:r>
            <a:endParaRPr lang="en-US" sz="2400"/>
          </a:p>
          <a:p>
            <a:r>
              <a:rPr lang="en-GB" sz="2400" dirty="0"/>
              <a:t>• Follow correct handwashing and personal hygiene procedures at all times</a:t>
            </a:r>
            <a:br>
              <a:rPr lang="en-GB" sz="2400" dirty="0"/>
            </a:br>
            <a:r>
              <a:rPr lang="en-GB" sz="2400" dirty="0"/>
              <a:t> • Use colour-coded equipment to prevent cross-contamination</a:t>
            </a:r>
            <a:br>
              <a:rPr lang="en-GB" sz="2400" dirty="0"/>
            </a:br>
            <a:r>
              <a:rPr lang="en-GB" sz="2400" dirty="0"/>
              <a:t> • Monitor and record food temperatures regularly</a:t>
            </a:r>
            <a:br>
              <a:rPr lang="en-GB" sz="2400" dirty="0"/>
            </a:br>
            <a:r>
              <a:rPr lang="en-GB" sz="2400" dirty="0"/>
              <a:t> • Complete cleaning schedules and sanitation checks daily</a:t>
            </a:r>
            <a:br>
              <a:rPr lang="en-GB" sz="2400" dirty="0"/>
            </a:br>
            <a:r>
              <a:rPr lang="en-GB" sz="2400" dirty="0"/>
              <a:t> • Ensure accurate allergen communication with customers</a:t>
            </a:r>
            <a:br>
              <a:rPr lang="en-GB" sz="2400" dirty="0"/>
            </a:br>
            <a:r>
              <a:rPr lang="en-GB" sz="2400" dirty="0"/>
              <a:t> • Report any food safety hazards immediately to management</a:t>
            </a:r>
          </a:p>
          <a:p>
            <a:r>
              <a:rPr lang="en-GB" sz="2400" dirty="0"/>
              <a:t>These actions will help ensure consistent food safety standards and continuous improvement in kitchen operations </a:t>
            </a:r>
            <a:r>
              <a:rPr lang="en-GB" sz="2400" dirty="0">
                <a:latin typeface="Raleway"/>
                <a:cs typeface="Times New Roman"/>
              </a:rPr>
              <a:t>(</a:t>
            </a:r>
            <a:r>
              <a:rPr lang="en-GB" sz="2400" dirty="0" err="1">
                <a:latin typeface="Raleway"/>
                <a:cs typeface="Times New Roman"/>
              </a:rPr>
              <a:t>Djekic</a:t>
            </a:r>
            <a:r>
              <a:rPr lang="en-GB" sz="2400" dirty="0">
                <a:latin typeface="Raleway"/>
                <a:cs typeface="Times New Roman"/>
              </a:rPr>
              <a:t> and </a:t>
            </a:r>
            <a:r>
              <a:rPr lang="en-GB" sz="2400" dirty="0" err="1">
                <a:latin typeface="Raleway"/>
                <a:cs typeface="Times New Roman"/>
              </a:rPr>
              <a:t>Smigic</a:t>
            </a:r>
            <a:r>
              <a:rPr lang="en-GB" sz="2400" dirty="0">
                <a:latin typeface="Raleway"/>
                <a:cs typeface="Times New Roman"/>
              </a:rPr>
              <a:t>, 2025).</a:t>
            </a:r>
            <a:endParaRPr lang="en-GB" sz="2400" dirty="0"/>
          </a:p>
          <a:p>
            <a:endParaRPr lang="en-GB" sz="2400"/>
          </a:p>
        </p:txBody>
      </p:sp>
    </p:spTree>
    <p:extLst>
      <p:ext uri="{BB962C8B-B14F-4D97-AF65-F5344CB8AC3E}">
        <p14:creationId xmlns:p14="http://schemas.microsoft.com/office/powerpoint/2010/main" val="2085842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52D95-A74D-8A85-FEA7-A2CB767636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146319-41F2-4380-081B-2E23EA48B8DB}"/>
              </a:ext>
            </a:extLst>
          </p:cNvPr>
          <p:cNvSpPr>
            <a:spLocks noGrp="1"/>
          </p:cNvSpPr>
          <p:nvPr>
            <p:ph type="title"/>
          </p:nvPr>
        </p:nvSpPr>
        <p:spPr>
          <a:xfrm>
            <a:off x="838754" y="301999"/>
            <a:ext cx="9043416" cy="1412639"/>
          </a:xfrm>
        </p:spPr>
        <p:txBody>
          <a:bodyPr>
            <a:normAutofit/>
          </a:bodyPr>
          <a:lstStyle/>
          <a:p>
            <a:pPr marL="164465" indent="-164465">
              <a:lnSpc>
                <a:spcPct val="100000"/>
              </a:lnSpc>
              <a:spcBef>
                <a:spcPts val="0"/>
              </a:spcBef>
            </a:pPr>
            <a:endParaRPr lang="en-US" sz="3100" b="0"/>
          </a:p>
          <a:p>
            <a:pPr marL="164465" indent="-164465">
              <a:lnSpc>
                <a:spcPct val="100000"/>
              </a:lnSpc>
              <a:spcBef>
                <a:spcPts val="0"/>
              </a:spcBef>
            </a:pPr>
            <a:r>
              <a:rPr lang="en-US" sz="3100" b="0">
                <a:ea typeface="+mn-lt"/>
                <a:cs typeface="+mn-lt"/>
              </a:rPr>
              <a:t>TRAINING EVALUATION</a:t>
            </a:r>
            <a:endParaRPr lang="en-US"/>
          </a:p>
        </p:txBody>
      </p:sp>
      <p:sp>
        <p:nvSpPr>
          <p:cNvPr id="3" name="Content Placeholder 2">
            <a:extLst>
              <a:ext uri="{FF2B5EF4-FFF2-40B4-BE49-F238E27FC236}">
                <a16:creationId xmlns:a16="http://schemas.microsoft.com/office/drawing/2014/main" id="{5619C694-7A78-61C1-AE77-B7ECE22DAFC5}"/>
              </a:ext>
            </a:extLst>
          </p:cNvPr>
          <p:cNvSpPr>
            <a:spLocks noGrp="1"/>
          </p:cNvSpPr>
          <p:nvPr>
            <p:ph sz="quarter" idx="13"/>
          </p:nvPr>
        </p:nvSpPr>
        <p:spPr>
          <a:xfrm>
            <a:off x="686354" y="2072639"/>
            <a:ext cx="10966672" cy="4762768"/>
          </a:xfrm>
        </p:spPr>
        <p:txBody>
          <a:bodyPr anchor="t">
            <a:normAutofit/>
          </a:bodyPr>
          <a:lstStyle/>
          <a:p>
            <a:pPr marL="164465" indent="-164465"/>
            <a:r>
              <a:rPr lang="en-US" sz="2400" dirty="0">
                <a:ea typeface="+mj-lt"/>
                <a:cs typeface="+mj-lt"/>
              </a:rPr>
              <a:t>The effectiveness of the training will be evaluated through </a:t>
            </a:r>
            <a:r>
              <a:rPr lang="en-US" sz="2400" dirty="0">
                <a:latin typeface="Raleway"/>
                <a:ea typeface="+mj-lt"/>
                <a:cs typeface="Times New Roman"/>
              </a:rPr>
              <a:t>(Honey and Mumford, 1986):</a:t>
            </a:r>
            <a:endParaRPr lang="en-US" sz="2400" dirty="0"/>
          </a:p>
          <a:p>
            <a:pPr marL="164465" indent="-164465"/>
            <a:r>
              <a:rPr lang="en-US" sz="2400" dirty="0">
                <a:ea typeface="+mj-lt"/>
                <a:cs typeface="+mj-lt"/>
              </a:rPr>
              <a:t>• Staff feedback after training</a:t>
            </a:r>
          </a:p>
          <a:p>
            <a:pPr marL="164465" indent="-164465"/>
            <a:r>
              <a:rPr lang="en-US" sz="2400" dirty="0">
                <a:ea typeface="+mj-lt"/>
                <a:cs typeface="+mj-lt"/>
              </a:rPr>
              <a:t>• Observation of hygiene practices in the kitchen </a:t>
            </a:r>
          </a:p>
          <a:p>
            <a:pPr marL="164465" indent="-164465"/>
            <a:r>
              <a:rPr lang="en-US" sz="2400" dirty="0">
                <a:ea typeface="+mj-lt"/>
                <a:cs typeface="+mj-lt"/>
              </a:rPr>
              <a:t>• Monitoring food safety KPIs</a:t>
            </a:r>
          </a:p>
          <a:p>
            <a:pPr marL="164465" indent="-164465"/>
            <a:r>
              <a:rPr lang="en-US" sz="2400" dirty="0">
                <a:ea typeface="+mj-lt"/>
                <a:cs typeface="+mj-lt"/>
              </a:rPr>
              <a:t>• Review of temperature logs and cleaning records</a:t>
            </a:r>
            <a:endParaRPr lang="en-US" sz="2400" dirty="0"/>
          </a:p>
          <a:p>
            <a:pPr marL="164465" indent="-164465"/>
            <a:endParaRPr lang="en-US" sz="2400" dirty="0"/>
          </a:p>
          <a:p>
            <a:pPr marL="164465" indent="-164465"/>
            <a:r>
              <a:rPr lang="en-US" sz="2400" dirty="0"/>
              <a:t>Training evaluation helps determine whether the training session has successfully improved staff knowledge and </a:t>
            </a:r>
            <a:r>
              <a:rPr lang="en-US" sz="2400" dirty="0" err="1"/>
              <a:t>behaviour</a:t>
            </a:r>
            <a:r>
              <a:rPr lang="en-US" sz="2400" dirty="0"/>
              <a:t>. One widely used framework for evaluating training </a:t>
            </a:r>
            <a:r>
              <a:rPr lang="en-US" sz="2400" dirty="0" err="1"/>
              <a:t>programmes</a:t>
            </a:r>
            <a:r>
              <a:rPr lang="en-US" sz="2400" dirty="0"/>
              <a:t>, </a:t>
            </a:r>
            <a:r>
              <a:rPr lang="en-GB" sz="2400" dirty="0"/>
              <a:t>which evaluates the effectiveness of training across four levels: reaction, learning, behaviour, and results </a:t>
            </a:r>
            <a:r>
              <a:rPr lang="en-US" sz="2400" dirty="0">
                <a:latin typeface="Raleway"/>
                <a:cs typeface="Times New Roman"/>
              </a:rPr>
              <a:t>(</a:t>
            </a:r>
            <a:r>
              <a:rPr lang="en-US" sz="2400" dirty="0" err="1">
                <a:latin typeface="Raleway"/>
                <a:cs typeface="Times New Roman"/>
              </a:rPr>
              <a:t>Djekic</a:t>
            </a:r>
            <a:r>
              <a:rPr lang="en-US" sz="2400" dirty="0">
                <a:latin typeface="Raleway"/>
                <a:cs typeface="Times New Roman"/>
              </a:rPr>
              <a:t> and </a:t>
            </a:r>
            <a:r>
              <a:rPr lang="en-US" sz="2400" dirty="0" err="1">
                <a:latin typeface="Raleway"/>
                <a:cs typeface="Times New Roman"/>
              </a:rPr>
              <a:t>Smigic</a:t>
            </a:r>
            <a:r>
              <a:rPr lang="en-US" sz="2400" dirty="0">
                <a:latin typeface="Raleway"/>
                <a:cs typeface="Times New Roman"/>
              </a:rPr>
              <a:t>, 2025).</a:t>
            </a:r>
            <a:endParaRPr lang="en-US" sz="2400" dirty="0"/>
          </a:p>
          <a:p>
            <a:pPr marL="164465" indent="-164465"/>
            <a:endParaRPr lang="en-US" dirty="0"/>
          </a:p>
          <a:p>
            <a:pPr marL="164465" indent="-164465"/>
            <a:endParaRPr lang="en-US" dirty="0"/>
          </a:p>
          <a:p>
            <a:pPr marL="164465" indent="-164465"/>
            <a:endParaRPr lang="en-US" dirty="0"/>
          </a:p>
          <a:p>
            <a:pPr marL="164465" indent="-164465"/>
            <a:endParaRPr lang="en-US" dirty="0"/>
          </a:p>
        </p:txBody>
      </p:sp>
    </p:spTree>
    <p:extLst>
      <p:ext uri="{BB962C8B-B14F-4D97-AF65-F5344CB8AC3E}">
        <p14:creationId xmlns:p14="http://schemas.microsoft.com/office/powerpoint/2010/main" val="1027005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C886E-89EA-4982-BEF6-C041498139CA}"/>
              </a:ext>
            </a:extLst>
          </p:cNvPr>
          <p:cNvSpPr>
            <a:spLocks noGrp="1"/>
          </p:cNvSpPr>
          <p:nvPr>
            <p:ph type="ctrTitle"/>
          </p:nvPr>
        </p:nvSpPr>
        <p:spPr>
          <a:xfrm>
            <a:off x="7482" y="17539"/>
            <a:ext cx="8590228" cy="6825159"/>
          </a:xfrm>
        </p:spPr>
        <p:txBody>
          <a:bodyPr/>
          <a:lstStyle/>
          <a:p>
            <a:r>
              <a:rPr lang="en-US" sz="2400"/>
              <a:t>Quiz</a:t>
            </a:r>
            <a:r>
              <a:rPr lang="en-US" sz="2400">
                <a:latin typeface="Raleway"/>
                <a:cs typeface="Times New Roman"/>
              </a:rPr>
              <a:t>(O’Regan, 2024):</a:t>
            </a:r>
            <a:br>
              <a:rPr lang="en-US"/>
            </a:br>
            <a:r>
              <a:rPr lang="en-US">
                <a:ea typeface="+mj-lt"/>
                <a:cs typeface="+mj-lt"/>
              </a:rPr>
              <a:t>Circle one answer per question.</a:t>
            </a:r>
            <a:endParaRPr lang="en-US"/>
          </a:p>
          <a:p>
            <a:r>
              <a:rPr lang="en-US">
                <a:ea typeface="+mj-lt"/>
                <a:cs typeface="+mj-lt"/>
              </a:rPr>
              <a:t>The “danger zone” is:</a:t>
            </a:r>
            <a:br>
              <a:rPr lang="en-US">
                <a:ea typeface="+mj-lt"/>
                <a:cs typeface="+mj-lt"/>
              </a:rPr>
            </a:br>
            <a:r>
              <a:rPr lang="en-US">
                <a:ea typeface="+mj-lt"/>
                <a:cs typeface="+mj-lt"/>
              </a:rPr>
              <a:t> a) 0–100°C</a:t>
            </a:r>
            <a:br>
              <a:rPr lang="en-US">
                <a:ea typeface="+mj-lt"/>
                <a:cs typeface="+mj-lt"/>
              </a:rPr>
            </a:br>
            <a:r>
              <a:rPr lang="en-US">
                <a:ea typeface="+mj-lt"/>
                <a:cs typeface="+mj-lt"/>
              </a:rPr>
              <a:t> b) 5–63°C</a:t>
            </a:r>
            <a:br>
              <a:rPr lang="en-US">
                <a:ea typeface="+mj-lt"/>
                <a:cs typeface="+mj-lt"/>
              </a:rPr>
            </a:br>
            <a:r>
              <a:rPr lang="en-US">
                <a:ea typeface="+mj-lt"/>
                <a:cs typeface="+mj-lt"/>
              </a:rPr>
              <a:t> c) 10–80°C</a:t>
            </a:r>
            <a:endParaRPr lang="en-US"/>
          </a:p>
          <a:p>
            <a:r>
              <a:rPr lang="en-US">
                <a:ea typeface="+mj-lt"/>
                <a:cs typeface="+mj-lt"/>
              </a:rPr>
              <a:t>Raw chicken and salad can be prepared on the same board if washed with cold water.</a:t>
            </a:r>
            <a:br>
              <a:rPr lang="en-US">
                <a:ea typeface="+mj-lt"/>
                <a:cs typeface="+mj-lt"/>
              </a:rPr>
            </a:br>
            <a:r>
              <a:rPr lang="en-US">
                <a:ea typeface="+mj-lt"/>
                <a:cs typeface="+mj-lt"/>
              </a:rPr>
              <a:t> True / False</a:t>
            </a:r>
            <a:endParaRPr lang="en-US"/>
          </a:p>
          <a:p>
            <a:r>
              <a:rPr lang="en-US">
                <a:ea typeface="+mj-lt"/>
                <a:cs typeface="+mj-lt"/>
              </a:rPr>
              <a:t>Minimum safe cooking temperature:</a:t>
            </a:r>
            <a:br>
              <a:rPr lang="en-US">
                <a:ea typeface="+mj-lt"/>
                <a:cs typeface="+mj-lt"/>
              </a:rPr>
            </a:br>
            <a:r>
              <a:rPr lang="en-US">
                <a:ea typeface="+mj-lt"/>
                <a:cs typeface="+mj-lt"/>
              </a:rPr>
              <a:t> a) 60°C</a:t>
            </a:r>
            <a:br>
              <a:rPr lang="en-US">
                <a:ea typeface="+mj-lt"/>
                <a:cs typeface="+mj-lt"/>
              </a:rPr>
            </a:br>
            <a:r>
              <a:rPr lang="en-US">
                <a:ea typeface="+mj-lt"/>
                <a:cs typeface="+mj-lt"/>
              </a:rPr>
              <a:t> b) 75°C</a:t>
            </a:r>
            <a:br>
              <a:rPr lang="en-US">
                <a:ea typeface="+mj-lt"/>
                <a:cs typeface="+mj-lt"/>
              </a:rPr>
            </a:br>
            <a:r>
              <a:rPr lang="en-US">
                <a:ea typeface="+mj-lt"/>
                <a:cs typeface="+mj-lt"/>
              </a:rPr>
              <a:t> c) 85°C</a:t>
            </a:r>
            <a:endParaRPr lang="en-US"/>
          </a:p>
          <a:p>
            <a:r>
              <a:rPr lang="en-US">
                <a:ea typeface="+mj-lt"/>
                <a:cs typeface="+mj-lt"/>
              </a:rPr>
              <a:t>Cleaning removes dirt; disinfection kills bacteria.</a:t>
            </a:r>
            <a:br>
              <a:rPr lang="en-US">
                <a:ea typeface="+mj-lt"/>
                <a:cs typeface="+mj-lt"/>
              </a:rPr>
            </a:br>
            <a:r>
              <a:rPr lang="en-US">
                <a:ea typeface="+mj-lt"/>
                <a:cs typeface="+mj-lt"/>
              </a:rPr>
              <a:t> True / False</a:t>
            </a:r>
            <a:endParaRPr lang="en-US"/>
          </a:p>
          <a:p>
            <a:r>
              <a:rPr lang="en-US">
                <a:ea typeface="+mj-lt"/>
                <a:cs typeface="+mj-lt"/>
              </a:rPr>
              <a:t>You must wash your hands:</a:t>
            </a:r>
            <a:br>
              <a:rPr lang="en-US">
                <a:ea typeface="+mj-lt"/>
                <a:cs typeface="+mj-lt"/>
              </a:rPr>
            </a:br>
            <a:r>
              <a:rPr lang="en-US">
                <a:ea typeface="+mj-lt"/>
                <a:cs typeface="+mj-lt"/>
              </a:rPr>
              <a:t> a) Before starting work</a:t>
            </a:r>
            <a:br>
              <a:rPr lang="en-US">
                <a:ea typeface="+mj-lt"/>
                <a:cs typeface="+mj-lt"/>
              </a:rPr>
            </a:br>
            <a:r>
              <a:rPr lang="en-US">
                <a:ea typeface="+mj-lt"/>
                <a:cs typeface="+mj-lt"/>
              </a:rPr>
              <a:t> b) After handling raw meat</a:t>
            </a:r>
            <a:br>
              <a:rPr lang="en-US">
                <a:ea typeface="+mj-lt"/>
                <a:cs typeface="+mj-lt"/>
              </a:rPr>
            </a:br>
            <a:r>
              <a:rPr lang="en-US">
                <a:ea typeface="+mj-lt"/>
                <a:cs typeface="+mj-lt"/>
              </a:rPr>
              <a:t> c) After the toilet</a:t>
            </a:r>
            <a:br>
              <a:rPr lang="en-US">
                <a:ea typeface="+mj-lt"/>
                <a:cs typeface="+mj-lt"/>
              </a:rPr>
            </a:br>
            <a:r>
              <a:rPr lang="en-US">
                <a:ea typeface="+mj-lt"/>
                <a:cs typeface="+mj-lt"/>
              </a:rPr>
              <a:t> d) All of the above</a:t>
            </a:r>
            <a:endParaRPr lang="en-US"/>
          </a:p>
          <a:p>
            <a:r>
              <a:rPr lang="en-US"/>
              <a:t>For more Test click Link below:</a:t>
            </a:r>
            <a:br>
              <a:rPr lang="en-US"/>
            </a:br>
            <a:r>
              <a:rPr lang="en-US">
                <a:hlinkClick r:id="rId3"/>
              </a:rPr>
              <a:t>https://www.highspeedtraining.co.uk/hub/food-safety-awareness-quiz/</a:t>
            </a:r>
            <a:endParaRPr lang="en-US"/>
          </a:p>
        </p:txBody>
      </p:sp>
      <p:pic>
        <p:nvPicPr>
          <p:cNvPr id="6" name="Picture Placeholder 5" descr="Ceramic pots on a table">
            <a:extLst>
              <a:ext uri="{FF2B5EF4-FFF2-40B4-BE49-F238E27FC236}">
                <a16:creationId xmlns:a16="http://schemas.microsoft.com/office/drawing/2014/main" id="{DC4F2BEF-EB70-8335-E115-33E142E4CC73}"/>
              </a:ext>
            </a:extLst>
          </p:cNvPr>
          <p:cNvPicPr>
            <a:picLocks noGrp="1" noChangeAspect="1"/>
          </p:cNvPicPr>
          <p:nvPr>
            <p:ph type="pic" sz="quarter" idx="17"/>
          </p:nvPr>
        </p:nvPicPr>
        <p:blipFill>
          <a:blip r:embed="rId4">
            <a:extLst>
              <a:ext uri="{28A0092B-C50C-407E-A947-70E740481C1C}">
                <a14:useLocalDpi xmlns:a14="http://schemas.microsoft.com/office/drawing/2010/main"/>
              </a:ext>
            </a:extLst>
          </a:blip>
          <a:srcRect/>
          <a:stretch/>
        </p:blipFill>
        <p:spPr>
          <a:xfrm>
            <a:off x="8754774" y="13854"/>
            <a:ext cx="3437226" cy="6844146"/>
          </a:xfrm>
        </p:spPr>
      </p:pic>
    </p:spTree>
    <p:extLst>
      <p:ext uri="{BB962C8B-B14F-4D97-AF65-F5344CB8AC3E}">
        <p14:creationId xmlns:p14="http://schemas.microsoft.com/office/powerpoint/2010/main" val="1099856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77722-9D1A-07D9-153F-2AB87AA970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29F928-EFE2-EA4D-FB36-C0B04C96C202}"/>
              </a:ext>
            </a:extLst>
          </p:cNvPr>
          <p:cNvSpPr>
            <a:spLocks noGrp="1"/>
          </p:cNvSpPr>
          <p:nvPr>
            <p:ph type="ctrTitle"/>
          </p:nvPr>
        </p:nvSpPr>
        <p:spPr>
          <a:xfrm>
            <a:off x="7482" y="17539"/>
            <a:ext cx="8590228" cy="6825159"/>
          </a:xfrm>
        </p:spPr>
        <p:txBody>
          <a:bodyPr/>
          <a:lstStyle/>
          <a:p>
            <a:r>
              <a:rPr lang="en-US" sz="2800"/>
              <a:t>Conclusion:</a:t>
            </a:r>
            <a:br>
              <a:rPr lang="en-US" dirty="0"/>
            </a:br>
            <a:endParaRPr lang="en-US"/>
          </a:p>
          <a:p>
            <a:r>
              <a:rPr lang="en-US" sz="2400" b="0" dirty="0"/>
              <a:t>Food safety is a critical responsibility in professional kitchen environments.</a:t>
            </a:r>
            <a:br>
              <a:rPr lang="en-US" sz="2400" b="0" dirty="0"/>
            </a:br>
            <a:r>
              <a:rPr lang="en-US" sz="2400" b="0" dirty="0"/>
              <a:t> Maintaining high standards of hygiene helps protect customer health, ensure legal compliance, and support the reputation of the restaurant</a:t>
            </a:r>
            <a:r>
              <a:rPr lang="en-US" sz="2400" b="0"/>
              <a:t> </a:t>
            </a:r>
            <a:r>
              <a:rPr lang="en-US" sz="2400" b="0">
                <a:latin typeface="Raleway"/>
                <a:cs typeface="Times New Roman"/>
              </a:rPr>
              <a:t>(Beardwell and Thompson, 2017).</a:t>
            </a:r>
            <a:endParaRPr lang="en-US" sz="2400" b="0"/>
          </a:p>
          <a:p>
            <a:r>
              <a:rPr lang="en-US" sz="2400" b="0"/>
              <a:t>This training session has highlighted the importance of:</a:t>
            </a:r>
          </a:p>
          <a:p>
            <a:r>
              <a:rPr lang="en-US" sz="2400" b="0" dirty="0"/>
              <a:t>• Maintaining personal hygiene and safe food handling practices</a:t>
            </a:r>
            <a:br>
              <a:rPr lang="en-US" sz="2400" b="0" dirty="0"/>
            </a:br>
            <a:r>
              <a:rPr lang="en-US" sz="2400" b="0" dirty="0"/>
              <a:t> • Preventing cross-contamination in food preparation</a:t>
            </a:r>
            <a:br>
              <a:rPr lang="en-US" sz="2400" b="0" dirty="0"/>
            </a:br>
            <a:r>
              <a:rPr lang="en-US" sz="2400" b="0" dirty="0"/>
              <a:t> • Monitoring food temperatures and storage conditions</a:t>
            </a:r>
            <a:br>
              <a:rPr lang="en-US" sz="2400" b="0" dirty="0"/>
            </a:br>
            <a:r>
              <a:rPr lang="en-US" sz="2400" b="0" dirty="0"/>
              <a:t> • Following documentation and food safety procedures</a:t>
            </a:r>
          </a:p>
          <a:p>
            <a:r>
              <a:rPr lang="en-US" sz="2400" b="0"/>
              <a:t>Consistent application of these practices will help staff contribute to a safer working environment and improve overall food safety performance at Cinnamon Kitchen</a:t>
            </a:r>
            <a:r>
              <a:rPr lang="en-US" sz="2400" b="0">
                <a:latin typeface="Raleway"/>
                <a:cs typeface="Times New Roman"/>
              </a:rPr>
              <a:t>(Cinnamon Kitchen Ltd, 2025).</a:t>
            </a:r>
            <a:endParaRPr lang="en-US" sz="2400" b="0"/>
          </a:p>
          <a:p>
            <a:endParaRPr lang="en-US" sz="2400" b="0"/>
          </a:p>
          <a:p>
            <a:endParaRPr lang="en-US" sz="2400" b="0"/>
          </a:p>
        </p:txBody>
      </p:sp>
      <p:pic>
        <p:nvPicPr>
          <p:cNvPr id="6" name="Picture Placeholder 5" descr="Ceramic pots on a table">
            <a:extLst>
              <a:ext uri="{FF2B5EF4-FFF2-40B4-BE49-F238E27FC236}">
                <a16:creationId xmlns:a16="http://schemas.microsoft.com/office/drawing/2014/main" id="{C5E450E1-B8C5-6193-9D44-10707B84CA50}"/>
              </a:ext>
            </a:extLst>
          </p:cNvPr>
          <p:cNvPicPr>
            <a:picLocks noGrp="1" noChangeAspect="1"/>
          </p:cNvPicPr>
          <p:nvPr>
            <p:ph type="pic" sz="quarter" idx="17"/>
          </p:nvPr>
        </p:nvPicPr>
        <p:blipFill>
          <a:blip r:embed="rId3">
            <a:extLst>
              <a:ext uri="{28A0092B-C50C-407E-A947-70E740481C1C}">
                <a14:useLocalDpi xmlns:a14="http://schemas.microsoft.com/office/drawing/2010/main"/>
              </a:ext>
            </a:extLst>
          </a:blip>
          <a:srcRect/>
          <a:stretch/>
        </p:blipFill>
        <p:spPr>
          <a:xfrm>
            <a:off x="8754774" y="13854"/>
            <a:ext cx="3437226" cy="6844146"/>
          </a:xfrm>
        </p:spPr>
      </p:pic>
    </p:spTree>
    <p:extLst>
      <p:ext uri="{BB962C8B-B14F-4D97-AF65-F5344CB8AC3E}">
        <p14:creationId xmlns:p14="http://schemas.microsoft.com/office/powerpoint/2010/main" val="480899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CEFAC-AC1D-2E72-6305-DC705A2E9A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41C5A9-151C-07F8-40AB-8534AB818F4D}"/>
              </a:ext>
            </a:extLst>
          </p:cNvPr>
          <p:cNvSpPr>
            <a:spLocks noGrp="1"/>
          </p:cNvSpPr>
          <p:nvPr>
            <p:ph type="ctrTitle"/>
          </p:nvPr>
        </p:nvSpPr>
        <p:spPr>
          <a:xfrm>
            <a:off x="7482" y="17539"/>
            <a:ext cx="8590228" cy="6825159"/>
          </a:xfrm>
        </p:spPr>
        <p:txBody>
          <a:bodyPr/>
          <a:lstStyle/>
          <a:p>
            <a:br>
              <a:rPr lang="en-US" dirty="0"/>
            </a:br>
            <a:endParaRPr lang="en-US"/>
          </a:p>
          <a:p>
            <a:endParaRPr lang="en-US" sz="2400" b="0" dirty="0"/>
          </a:p>
          <a:p>
            <a:endParaRPr lang="en-US" sz="2400" b="0" dirty="0"/>
          </a:p>
        </p:txBody>
      </p:sp>
      <p:sp>
        <p:nvSpPr>
          <p:cNvPr id="5" name="TextBox 4">
            <a:extLst>
              <a:ext uri="{FF2B5EF4-FFF2-40B4-BE49-F238E27FC236}">
                <a16:creationId xmlns:a16="http://schemas.microsoft.com/office/drawing/2014/main" id="{30FA47CC-5C32-2FF9-2CD0-5644C71EE615}"/>
              </a:ext>
            </a:extLst>
          </p:cNvPr>
          <p:cNvSpPr txBox="1"/>
          <p:nvPr/>
        </p:nvSpPr>
        <p:spPr>
          <a:xfrm>
            <a:off x="10297" y="20594"/>
            <a:ext cx="12171404" cy="70173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1"/>
              <a:t>Reference list</a:t>
            </a:r>
          </a:p>
          <a:p>
            <a:r>
              <a:rPr lang="en-US" sz="1200"/>
              <a:t>abc Food Law (2025). </a:t>
            </a:r>
            <a:r>
              <a:rPr lang="en-US" sz="1200" i="1"/>
              <a:t>News | ABC Food Safety</a:t>
            </a:r>
            <a:r>
              <a:rPr lang="en-US" sz="1200"/>
              <a:t>. [online] Abcfoodlaw.co.uk. Available at: https://www.abcfoodlaw.co.uk/news/three-restaurants-fined-after-serving-unsafe-meals-to-allergy-sufferers/?utm_source=chatgpt.com [Accessed 7 Mar. 2026].</a:t>
            </a:r>
          </a:p>
          <a:p>
            <a:r>
              <a:rPr lang="en-US" sz="1200"/>
              <a:t>Armstrong, M. and Taylor, S. (2023). </a:t>
            </a:r>
            <a:r>
              <a:rPr lang="en-US" sz="1200" i="1"/>
              <a:t>Armstrong’s Handbook of Human Resource Management Practice</a:t>
            </a:r>
            <a:r>
              <a:rPr lang="en-US" sz="1200"/>
              <a:t>. 16th ed. Kogan Page.</a:t>
            </a:r>
          </a:p>
          <a:p>
            <a:r>
              <a:rPr lang="en-US" sz="1200"/>
              <a:t>Beardwell, J. and Thompson, A. (2017). </a:t>
            </a:r>
            <a:r>
              <a:rPr lang="en-US" sz="1200" i="1"/>
              <a:t>Human Resource Management : a Contemporary approach.</a:t>
            </a:r>
            <a:r>
              <a:rPr lang="en-US" sz="1200"/>
              <a:t> 8th ed. Harlow, England: Pearson.</a:t>
            </a:r>
          </a:p>
          <a:p>
            <a:r>
              <a:rPr lang="en-US" sz="1200"/>
              <a:t>Cinnamon Kitchen Ltd (2025). </a:t>
            </a:r>
            <a:r>
              <a:rPr lang="en-US" sz="1200" i="1"/>
              <a:t>Cinnamon Kitchen Indian Restaurant Aberavon Sea Front – Exquisite Indian Cuisine with Stunning Sea Views</a:t>
            </a:r>
            <a:r>
              <a:rPr lang="en-US" sz="1200"/>
              <a:t>. [online] Cinnamonkitchenpt.co.uk. Available at: https://cinnamonkitchenpt.co.uk/ [Accessed 1 Mar. 2026].</a:t>
            </a:r>
          </a:p>
          <a:p>
            <a:r>
              <a:rPr lang="en-US" sz="1200"/>
              <a:t>Djekic, I. and Smigic, N. (2025). Revisiting Key Performance Indicators That Evaluate Food Safety Management Systems: a Short Review. </a:t>
            </a:r>
            <a:r>
              <a:rPr lang="en-US" sz="1200" i="1"/>
              <a:t>Foods</a:t>
            </a:r>
            <a:r>
              <a:rPr lang="en-US" sz="1200"/>
              <a:t>, [online] 14(21), p.3742. doi:https://doi.org/10.3390/foods14213742.</a:t>
            </a:r>
          </a:p>
          <a:p>
            <a:r>
              <a:rPr lang="en-US" sz="1200"/>
              <a:t>Food Standards Agency (FSA) (2025). </a:t>
            </a:r>
            <a:r>
              <a:rPr lang="en-US" sz="1200" i="1"/>
              <a:t>Allergen Guidance for Food Businesses</a:t>
            </a:r>
            <a:r>
              <a:rPr lang="en-US" sz="1200"/>
              <a:t>. [online] Food Standards Agency. Available at: https://www.food.gov.uk/business-guidance/allergen-guidance-for-food-businesses [Accessed 13 Mar. 2026].</a:t>
            </a:r>
          </a:p>
          <a:p>
            <a:r>
              <a:rPr lang="en-US" sz="1200"/>
              <a:t>Food Standards Agency(FSA) (2017). </a:t>
            </a:r>
            <a:r>
              <a:rPr lang="en-US" sz="1200" i="1"/>
              <a:t>Hazard Analysis and Critical Control Point (HACCP)</a:t>
            </a:r>
            <a:r>
              <a:rPr lang="en-US" sz="1200"/>
              <a:t>. [online] Food Standards Agency. Available at: https://www.food.gov.uk/business-guidance/hazard-analysis-and-critical-control-point-haccp [Accessed 9 Mar. 2026].</a:t>
            </a:r>
          </a:p>
          <a:p>
            <a:r>
              <a:rPr lang="en-US" sz="1200"/>
              <a:t>Food Standards Agency(FSA) (2022). </a:t>
            </a:r>
            <a:r>
              <a:rPr lang="en-US" sz="1200" i="1"/>
              <a:t>FSA Research Suggests New Higher Estimates for the Role of Food in UK Illness</a:t>
            </a:r>
            <a:r>
              <a:rPr lang="en-US" sz="1200"/>
              <a:t>. [online] Food Standards Agency. Available at: https://www.food.gov.uk/news-alerts/news/fsa-research-suggests-new-higher-estimates-for-the-role-of-food-in-uk-illness [Accessed 12 Mar. 2026].</a:t>
            </a:r>
          </a:p>
          <a:p>
            <a:r>
              <a:rPr lang="en-US" sz="1200"/>
              <a:t>Food Standards Agency(FSA) (2023). </a:t>
            </a:r>
            <a:r>
              <a:rPr lang="en-US" sz="1200" i="1"/>
              <a:t>Cinnamon Kitchen | Rating Business Details | Food Hygiene Ratings</a:t>
            </a:r>
            <a:r>
              <a:rPr lang="en-US" sz="1200"/>
              <a:t>. [online] ratings.food.gov.uk. Available at: https://ratings.food.gov.uk/business/576604 [Accessed 11 Mar. 2026].</a:t>
            </a:r>
          </a:p>
          <a:p>
            <a:r>
              <a:rPr lang="en-US" sz="1200"/>
              <a:t>Food Standards Agency(FSA) (2025). </a:t>
            </a:r>
            <a:r>
              <a:rPr lang="en-US" sz="1200" i="1"/>
              <a:t>Safer food, Better Business (SFBB)</a:t>
            </a:r>
            <a:r>
              <a:rPr lang="en-US" sz="1200"/>
              <a:t>. [online] Food Standards Agency. Available at: https://www.food.gov.uk/business-guidance/safer-food-better-business-sfbb [Accessed 13 Mar. 2026].</a:t>
            </a:r>
          </a:p>
          <a:p>
            <a:r>
              <a:rPr lang="en-US" sz="1200"/>
              <a:t>GOV.UK (2026). </a:t>
            </a:r>
            <a:r>
              <a:rPr lang="en-US" sz="1200" i="1"/>
              <a:t>Food Safety Act 1990</a:t>
            </a:r>
            <a:r>
              <a:rPr lang="en-US" sz="1200"/>
              <a:t>. [online] Legislation.gov.uk. Available at: https://www.legislation.gov.uk/ukpga/1990/16/contents [Accessed 13 Mar. 2026].</a:t>
            </a:r>
          </a:p>
          <a:p>
            <a:r>
              <a:rPr lang="en-US" sz="1200"/>
              <a:t>Honey, P. and Mumford, A. (1986). </a:t>
            </a:r>
            <a:r>
              <a:rPr lang="en-US" sz="1200" i="1"/>
              <a:t>The Manual of Learning Styles</a:t>
            </a:r>
            <a:r>
              <a:rPr lang="en-US" sz="1200"/>
              <a:t>. Maidenhead, Angleterre, Ardingly House.</a:t>
            </a:r>
          </a:p>
          <a:p>
            <a:r>
              <a:rPr lang="en-US" sz="1200"/>
              <a:t>Kirkpatrick, D.L. and Kirkpatrick, J.D. (2006). </a:t>
            </a:r>
            <a:r>
              <a:rPr lang="en-US" sz="1200" i="1"/>
              <a:t>Evaluating Training Programs: the Four Levels</a:t>
            </a:r>
            <a:r>
              <a:rPr lang="en-US" sz="1200"/>
              <a:t>. San Francisco, Ca: Berrett-Koehler.</a:t>
            </a:r>
          </a:p>
          <a:p>
            <a:r>
              <a:rPr lang="en-US" sz="1200"/>
              <a:t>Kolb, D.A. (1984). </a:t>
            </a:r>
            <a:r>
              <a:rPr lang="en-US" sz="1200" i="1"/>
              <a:t>Experiential Learning: Experience as the Source of Learning and Development</a:t>
            </a:r>
            <a:r>
              <a:rPr lang="en-US" sz="1200"/>
              <a:t>. Upper Saddle River, New Jersey: Pearson Education Inc.</a:t>
            </a:r>
          </a:p>
          <a:p>
            <a:r>
              <a:rPr lang="en-US" sz="1200"/>
              <a:t>LEIGHDAY (2025). </a:t>
            </a:r>
            <a:r>
              <a:rPr lang="en-US" sz="1200" i="1"/>
              <a:t>Family of Girl Who Died after Allergic Reaction Welcome Fine</a:t>
            </a:r>
            <a:r>
              <a:rPr lang="en-US" sz="1200"/>
              <a:t>. [online] Leigh Day. Available at: https://www.leighday.co.uk/news/press-releases/2025-news/family-of-12-year-old-girl-from-london-who-died-after-severe-allergic-reaction-to-a-milkshake-containing-nuts-welcome-fine-and-community-order-for-cafe-operator/ [Accessed 10 Mar. 2026].</a:t>
            </a:r>
          </a:p>
          <a:p>
            <a:r>
              <a:rPr lang="en-US" sz="1200"/>
              <a:t>Miller, V. (2025). </a:t>
            </a:r>
            <a:r>
              <a:rPr lang="en-US" sz="1200" i="1"/>
              <a:t>London Café Fined following Death of Girl from Allergic Reaction</a:t>
            </a:r>
            <a:r>
              <a:rPr lang="en-US" sz="1200"/>
              <a:t>. [online] The Caterer. Available at: https://www.thecaterer.com/news/london-cafe-fined-following-death-of-girl-from-allergic-reaction?utm_source=chatgpt.com [Accessed 10 Mar. 2026].</a:t>
            </a:r>
          </a:p>
          <a:p>
            <a:r>
              <a:rPr lang="en-US" sz="1200"/>
              <a:t>Nurhayati Khairatun, Siti, Abu, Z., Mutalib, A. and Ungku, F. (2021). </a:t>
            </a:r>
            <a:r>
              <a:rPr lang="en-US" sz="1200" i="1"/>
              <a:t>Food Safety Practices in the Restaurant Industry</a:t>
            </a:r>
            <a:r>
              <a:rPr lang="en-US" sz="1200"/>
              <a:t>. IGI Global.</a:t>
            </a:r>
          </a:p>
          <a:p>
            <a:r>
              <a:rPr lang="en-US" sz="1200"/>
              <a:t>O’Regan, V. (2024). </a:t>
            </a:r>
            <a:r>
              <a:rPr lang="en-US" sz="1200" i="1"/>
              <a:t>Test Yourself on Christmas Food Safety</a:t>
            </a:r>
            <a:r>
              <a:rPr lang="en-US" sz="1200"/>
              <a:t>. [online] The Hub | High Speed Training. Available at: https://www.highspeedtraining.co.uk/hub/food-safety-awareness-quiz/ [Accessed 8 Mar. 2026].</a:t>
            </a:r>
          </a:p>
          <a:p>
            <a:r>
              <a:rPr lang="en-US" sz="1200"/>
              <a:t>Swansea Bay News (2025). </a:t>
            </a:r>
            <a:r>
              <a:rPr lang="en-US" sz="1200" i="1"/>
              <a:t>Swansea Restaurants Fined after Serving Unsafe Meals to Allergy Sufferers</a:t>
            </a:r>
            <a:r>
              <a:rPr lang="en-US" sz="1200"/>
              <a:t>. [online] Swansea Bay News. Available at: https://swanseabaynews.com/swansea-restaurants-fined-after-serving-unsafe-meals-to-allergy-sufferers/ [Accessed 9 Mar. 2026].</a:t>
            </a:r>
          </a:p>
          <a:p>
            <a:r>
              <a:rPr lang="en-US" sz="1200"/>
              <a:t>WHO (2024). </a:t>
            </a:r>
            <a:r>
              <a:rPr lang="en-US" sz="1200" i="1"/>
              <a:t>Food Safety</a:t>
            </a:r>
            <a:r>
              <a:rPr lang="en-US" sz="1200"/>
              <a:t>. [online] Who.int. Available at: https://www.who.int/news-room/fact-sheets/detail/food-safety [Accessed 8 Mar. 2026].</a:t>
            </a:r>
          </a:p>
          <a:p>
            <a:endParaRPr lang="en-US"/>
          </a:p>
          <a:p>
            <a:pPr algn="ctr"/>
            <a:endParaRPr lang="en-GB"/>
          </a:p>
        </p:txBody>
      </p:sp>
    </p:spTree>
    <p:extLst>
      <p:ext uri="{BB962C8B-B14F-4D97-AF65-F5344CB8AC3E}">
        <p14:creationId xmlns:p14="http://schemas.microsoft.com/office/powerpoint/2010/main" val="1688416207"/>
      </p:ext>
    </p:extLst>
  </p:cSld>
  <p:clrMapOvr>
    <a:masterClrMapping/>
  </p:clrMapOvr>
</p:sld>
</file>

<file path=ppt/theme/theme1.xml><?xml version="1.0" encoding="utf-8"?>
<a:theme xmlns:a="http://schemas.openxmlformats.org/drawingml/2006/main" name="Modern Minimalist">
  <a:themeElements>
    <a:clrScheme name="Custom 1">
      <a:dk1>
        <a:srgbClr val="292929"/>
      </a:dk1>
      <a:lt1>
        <a:srgbClr val="E6E6E6"/>
      </a:lt1>
      <a:dk2>
        <a:srgbClr val="2C3932"/>
      </a:dk2>
      <a:lt2>
        <a:srgbClr val="FDF6EA"/>
      </a:lt2>
      <a:accent1>
        <a:srgbClr val="ECEDE7"/>
      </a:accent1>
      <a:accent2>
        <a:srgbClr val="C5C1B3"/>
      </a:accent2>
      <a:accent3>
        <a:srgbClr val="757569"/>
      </a:accent3>
      <a:accent4>
        <a:srgbClr val="5D5149"/>
      </a:accent4>
      <a:accent5>
        <a:srgbClr val="25282B"/>
      </a:accent5>
      <a:accent6>
        <a:srgbClr val="757D79"/>
      </a:accent6>
      <a:hlink>
        <a:srgbClr val="7C766E"/>
      </a:hlink>
      <a:folHlink>
        <a:srgbClr val="7F8169"/>
      </a:folHlink>
    </a:clrScheme>
    <a:fontScheme name="Custom 8">
      <a:majorFont>
        <a:latin typeface="Raleway"/>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ern Minimalist_Marketing Presentation_win32_LW_V5" id="{EE25A059-E042-48BD-9BBE-F3448E828BF8}" vid="{6B566A4A-587E-4CAA-B0EF-099A6B4A3C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CECBDF24-F1CF-4FAC-955B-29E6C6CD1604}">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BD4D0C1-2294-4FB1-A70A-F8864DFE586D}">
  <ds:schemaRefs>
    <ds:schemaRef ds:uri="http://schemas.microsoft.com/sharepoint/v3/contenttype/forms"/>
  </ds:schemaRefs>
</ds:datastoreItem>
</file>

<file path=customXml/itemProps3.xml><?xml version="1.0" encoding="utf-8"?>
<ds:datastoreItem xmlns:ds="http://schemas.openxmlformats.org/officeDocument/2006/customXml" ds:itemID="{94F07B20-79A7-4533-8271-E8F0A8690F70}">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3</TotalTime>
  <Words>3658</Words>
  <Application>Microsoft Office PowerPoint</Application>
  <PresentationFormat>Widescreen</PresentationFormat>
  <Paragraphs>197</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Arial</vt:lpstr>
      <vt:lpstr>Calibri</vt:lpstr>
      <vt:lpstr>Raleway</vt:lpstr>
      <vt:lpstr>Times New Roman</vt:lpstr>
      <vt:lpstr>Modern Minimalist</vt:lpstr>
      <vt:lpstr>FOOD SAFETY &amp; HYGIENE TRAINING Cinnamon Kitchen Food Safety Training Session  BMGM6003 – Staff Development Training  Lecturer: Antoinette Milne </vt:lpstr>
      <vt:lpstr>Agenda</vt:lpstr>
      <vt:lpstr>LEARNING OBJECTIVES</vt:lpstr>
      <vt:lpstr>PowerPoint Presentation</vt:lpstr>
      <vt:lpstr>OVERCOMING HYGIENE RISKS</vt:lpstr>
      <vt:lpstr>SAFE FOOD HANDLING PRACTICES</vt:lpstr>
      <vt:lpstr>ESSENTIAL HYGIENE EQUIPMENT</vt:lpstr>
      <vt:lpstr>TEMPERATURE CONTROL Temperature control is one of the most critical aspects of food safety. Harmful bacteria multiply rapidly when food is stored within the temperature danger zone, which is typically between 5°C and 63°C(Food Standards Agency(FSA), 2025). </vt:lpstr>
      <vt:lpstr>ALLERGEN AWARENESS Food allergens represent a serious risk to customers with allergies or intolerances. Even small amounts of allergenic ingredients can cause severe allergic reactions. Staff must therefore understand how to prevent cross-contact between allergenic and non-allergenic foods. It is also important that employees are able to provide accurate allergen information when customers ask about ingredients(Food Standards Agency (FSA), 2025).</vt:lpstr>
      <vt:lpstr>REAL CASE: ALLERGIC REACTION RISK</vt:lpstr>
      <vt:lpstr>REAL CASE: RESTAURANTS FINED FOR ALLERGEN FAILURES</vt:lpstr>
      <vt:lpstr>BENEFITS OF SAFE FOOD PRACTICES</vt:lpstr>
      <vt:lpstr> ACTION PLAN</vt:lpstr>
      <vt:lpstr> TRAINING EVALUATION</vt:lpstr>
      <vt:lpstr>Quiz(O’Regan, 2024): Circle one answer per question. The “danger zone” is:  a) 0–100°C  b) 5–63°C  c) 10–80°C Raw chicken and salad can be prepared on the same board if washed with cold water.  True / False Minimum safe cooking temperature:  a) 60°C  b) 75°C  c) 85°C Cleaning removes dirt; disinfection kills bacteria.  True / False You must wash your hands:  a) Before starting work  b) After handling raw meat  c) After the toilet  d) All of the above For more Test click Link below: https://www.highspeedtraining.co.uk/hub/food-safety-awareness-quiz/</vt:lpstr>
      <vt:lpstr>Conclusion:  Food safety is a critical responsibility in professional kitchen environments.  Maintaining high standards of hygiene helps protect customer health, ensure legal compliance, and support the reputation of the restaurant (Beardwell and Thompson, 2017). This training session has highlighted the importance of: • Maintaining personal hygiene and safe food handling practices  • Preventing cross-contamination in food preparation  • Monitoring food temperatures and storage conditions  • Following documentation and food safety procedures Consistent application of these practices will help staff contribute to a safer working environment and improve overall food safety performance at Cinnamon Kitchen(Cinnamon Kitchen Ltd, 2025).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Amdadur Masum (2128870)</cp:lastModifiedBy>
  <cp:revision>220</cp:revision>
  <dcterms:created xsi:type="dcterms:W3CDTF">2026-03-14T22:11:14Z</dcterms:created>
  <dcterms:modified xsi:type="dcterms:W3CDTF">2026-03-16T23:27:21Z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