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4" d="100"/>
          <a:sy n="74" d="100"/>
        </p:scale>
        <p:origin x="-108" y="-23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A4688AF-BC33-42B3-84B8-16F59C18EFA4}" type="datetimeFigureOut">
              <a:rPr lang="en-GB" smtClean="0"/>
              <a:t>04/02/2016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397D53E-E39E-4C86-86CA-227E84C73AA5}" type="slidenum">
              <a:rPr lang="en-GB" smtClean="0"/>
              <a:t>‹#›</a:t>
            </a:fld>
            <a:endParaRPr lang="en-GB"/>
          </a:p>
        </p:txBody>
      </p:sp>
    </p:spTree>
    <p:extLst>
      <p:ext uri="{BB962C8B-B14F-4D97-AF65-F5344CB8AC3E}">
        <p14:creationId xmlns:p14="http://schemas.microsoft.com/office/powerpoint/2010/main" val="273025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58B48E8-F571-45D8-A176-D40444ABEB71}" type="slidenum">
              <a:rPr lang="en-US" smtClean="0">
                <a:solidFill>
                  <a:prstClr val="black"/>
                </a:solidFill>
              </a:rPr>
              <a:pPr/>
              <a:t>5</a:t>
            </a:fld>
            <a:endParaRPr lang="en-US">
              <a:solidFill>
                <a:prstClr val="black"/>
              </a:solidFill>
            </a:endParaRPr>
          </a:p>
        </p:txBody>
      </p:sp>
    </p:spTree>
    <p:extLst>
      <p:ext uri="{BB962C8B-B14F-4D97-AF65-F5344CB8AC3E}">
        <p14:creationId xmlns:p14="http://schemas.microsoft.com/office/powerpoint/2010/main" val="25615463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82D6E88A-0186-7542-AEBC-AA33F71849EC}" type="datetimeFigureOut">
              <a:rPr lang="en-US" smtClean="0">
                <a:solidFill>
                  <a:prstClr val="white">
                    <a:tint val="75000"/>
                  </a:prstClr>
                </a:solidFill>
              </a:rPr>
              <a:pPr/>
              <a:t>2/4/2016</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fld id="{BDD0109E-92B9-2D43-974A-740F294D195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3198582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2D6E88A-0186-7542-AEBC-AA33F71849EC}" type="datetimeFigureOut">
              <a:rPr lang="en-US" smtClean="0">
                <a:solidFill>
                  <a:prstClr val="white">
                    <a:tint val="75000"/>
                  </a:prstClr>
                </a:solidFill>
              </a:rPr>
              <a:pPr/>
              <a:t>2/4/2016</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fld id="{BDD0109E-92B9-2D43-974A-740F294D195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3946113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82D6E88A-0186-7542-AEBC-AA33F71849EC}" type="datetimeFigureOut">
              <a:rPr lang="en-US" smtClean="0">
                <a:solidFill>
                  <a:prstClr val="white">
                    <a:tint val="75000"/>
                  </a:prstClr>
                </a:solidFill>
              </a:rPr>
              <a:pPr/>
              <a:t>2/4/2016</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fld id="{BDD0109E-92B9-2D43-974A-740F294D195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24001540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82D6E88A-0186-7542-AEBC-AA33F71849EC}" type="datetimeFigureOut">
              <a:rPr lang="en-US" smtClean="0">
                <a:solidFill>
                  <a:prstClr val="white">
                    <a:tint val="75000"/>
                  </a:prstClr>
                </a:solidFill>
              </a:rPr>
              <a:pPr/>
              <a:t>2/4/2016</a:t>
            </a:fld>
            <a:endParaRPr lang="en-US">
              <a:solidFill>
                <a:prstClr val="white">
                  <a:tint val="75000"/>
                </a:prstClr>
              </a:solidFill>
            </a:endParaRPr>
          </a:p>
        </p:txBody>
      </p:sp>
      <p:sp>
        <p:nvSpPr>
          <p:cNvPr id="6" name="Footer Placeholder 5"/>
          <p:cNvSpPr>
            <a:spLocks noGrp="1"/>
          </p:cNvSpPr>
          <p:nvPr>
            <p:ph type="ftr" sz="quarter" idx="11"/>
          </p:nvPr>
        </p:nvSpPr>
        <p:spPr/>
        <p:txBody>
          <a:bodyPr/>
          <a:lstStyle/>
          <a:p>
            <a:endParaRPr lang="en-US">
              <a:solidFill>
                <a:prstClr val="white">
                  <a:tint val="75000"/>
                </a:prstClr>
              </a:solidFill>
            </a:endParaRPr>
          </a:p>
        </p:txBody>
      </p:sp>
      <p:sp>
        <p:nvSpPr>
          <p:cNvPr id="7" name="Slide Number Placeholder 6"/>
          <p:cNvSpPr>
            <a:spLocks noGrp="1"/>
          </p:cNvSpPr>
          <p:nvPr>
            <p:ph type="sldNum" sz="quarter" idx="12"/>
          </p:nvPr>
        </p:nvSpPr>
        <p:spPr/>
        <p:txBody>
          <a:bodyPr/>
          <a:lstStyle/>
          <a:p>
            <a:fld id="{BDD0109E-92B9-2D43-974A-740F294D195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36455471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82D6E88A-0186-7542-AEBC-AA33F71849EC}" type="datetimeFigureOut">
              <a:rPr lang="en-US" smtClean="0">
                <a:solidFill>
                  <a:prstClr val="white">
                    <a:tint val="75000"/>
                  </a:prstClr>
                </a:solidFill>
              </a:rPr>
              <a:pPr/>
              <a:t>2/4/2016</a:t>
            </a:fld>
            <a:endParaRPr lang="en-US">
              <a:solidFill>
                <a:prstClr val="white">
                  <a:tint val="75000"/>
                </a:prstClr>
              </a:solidFill>
            </a:endParaRPr>
          </a:p>
        </p:txBody>
      </p:sp>
      <p:sp>
        <p:nvSpPr>
          <p:cNvPr id="8" name="Footer Placeholder 7"/>
          <p:cNvSpPr>
            <a:spLocks noGrp="1"/>
          </p:cNvSpPr>
          <p:nvPr>
            <p:ph type="ftr" sz="quarter" idx="11"/>
          </p:nvPr>
        </p:nvSpPr>
        <p:spPr/>
        <p:txBody>
          <a:bodyPr/>
          <a:lstStyle/>
          <a:p>
            <a:endParaRPr lang="en-US">
              <a:solidFill>
                <a:prstClr val="white">
                  <a:tint val="75000"/>
                </a:prstClr>
              </a:solidFill>
            </a:endParaRPr>
          </a:p>
        </p:txBody>
      </p:sp>
      <p:sp>
        <p:nvSpPr>
          <p:cNvPr id="9" name="Slide Number Placeholder 8"/>
          <p:cNvSpPr>
            <a:spLocks noGrp="1"/>
          </p:cNvSpPr>
          <p:nvPr>
            <p:ph type="sldNum" sz="quarter" idx="12"/>
          </p:nvPr>
        </p:nvSpPr>
        <p:spPr/>
        <p:txBody>
          <a:bodyPr/>
          <a:lstStyle/>
          <a:p>
            <a:fld id="{BDD0109E-92B9-2D43-974A-740F294D195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1736894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82D6E88A-0186-7542-AEBC-AA33F71849EC}" type="datetimeFigureOut">
              <a:rPr lang="en-US" smtClean="0">
                <a:solidFill>
                  <a:prstClr val="white">
                    <a:tint val="75000"/>
                  </a:prstClr>
                </a:solidFill>
              </a:rPr>
              <a:pPr/>
              <a:t>2/4/2016</a:t>
            </a:fld>
            <a:endParaRPr lang="en-US">
              <a:solidFill>
                <a:prstClr val="white">
                  <a:tint val="75000"/>
                </a:prstClr>
              </a:solidFill>
            </a:endParaRPr>
          </a:p>
        </p:txBody>
      </p:sp>
      <p:sp>
        <p:nvSpPr>
          <p:cNvPr id="4" name="Footer Placeholder 3"/>
          <p:cNvSpPr>
            <a:spLocks noGrp="1"/>
          </p:cNvSpPr>
          <p:nvPr>
            <p:ph type="ftr" sz="quarter" idx="11"/>
          </p:nvPr>
        </p:nvSpPr>
        <p:spPr/>
        <p:txBody>
          <a:bodyPr/>
          <a:lstStyle/>
          <a:p>
            <a:endParaRPr lang="en-US">
              <a:solidFill>
                <a:prstClr val="white">
                  <a:tint val="75000"/>
                </a:prstClr>
              </a:solidFill>
            </a:endParaRPr>
          </a:p>
        </p:txBody>
      </p:sp>
      <p:sp>
        <p:nvSpPr>
          <p:cNvPr id="5" name="Slide Number Placeholder 4"/>
          <p:cNvSpPr>
            <a:spLocks noGrp="1"/>
          </p:cNvSpPr>
          <p:nvPr>
            <p:ph type="sldNum" sz="quarter" idx="12"/>
          </p:nvPr>
        </p:nvSpPr>
        <p:spPr/>
        <p:txBody>
          <a:bodyPr/>
          <a:lstStyle/>
          <a:p>
            <a:fld id="{BDD0109E-92B9-2D43-974A-740F294D195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2040385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D6E88A-0186-7542-AEBC-AA33F71849EC}" type="datetimeFigureOut">
              <a:rPr lang="en-US" smtClean="0">
                <a:solidFill>
                  <a:prstClr val="white">
                    <a:tint val="75000"/>
                  </a:prstClr>
                </a:solidFill>
              </a:rPr>
              <a:pPr/>
              <a:t>2/4/2016</a:t>
            </a:fld>
            <a:endParaRPr lang="en-US">
              <a:solidFill>
                <a:prstClr val="white">
                  <a:tint val="75000"/>
                </a:prstClr>
              </a:solidFill>
            </a:endParaRPr>
          </a:p>
        </p:txBody>
      </p:sp>
      <p:sp>
        <p:nvSpPr>
          <p:cNvPr id="3" name="Footer Placeholder 2"/>
          <p:cNvSpPr>
            <a:spLocks noGrp="1"/>
          </p:cNvSpPr>
          <p:nvPr>
            <p:ph type="ftr" sz="quarter" idx="11"/>
          </p:nvPr>
        </p:nvSpPr>
        <p:spPr/>
        <p:txBody>
          <a:bodyPr/>
          <a:lstStyle/>
          <a:p>
            <a:endParaRPr lang="en-US">
              <a:solidFill>
                <a:prstClr val="white">
                  <a:tint val="75000"/>
                </a:prstClr>
              </a:solidFill>
            </a:endParaRPr>
          </a:p>
        </p:txBody>
      </p:sp>
      <p:sp>
        <p:nvSpPr>
          <p:cNvPr id="4" name="Slide Number Placeholder 3"/>
          <p:cNvSpPr>
            <a:spLocks noGrp="1"/>
          </p:cNvSpPr>
          <p:nvPr>
            <p:ph type="sldNum" sz="quarter" idx="12"/>
          </p:nvPr>
        </p:nvSpPr>
        <p:spPr/>
        <p:txBody>
          <a:bodyPr/>
          <a:lstStyle/>
          <a:p>
            <a:fld id="{BDD0109E-92B9-2D43-974A-740F294D195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1678073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2D6E88A-0186-7542-AEBC-AA33F71849EC}" type="datetimeFigureOut">
              <a:rPr lang="en-US" smtClean="0">
                <a:solidFill>
                  <a:prstClr val="white">
                    <a:tint val="75000"/>
                  </a:prstClr>
                </a:solidFill>
              </a:rPr>
              <a:pPr/>
              <a:t>2/4/2016</a:t>
            </a:fld>
            <a:endParaRPr lang="en-US">
              <a:solidFill>
                <a:prstClr val="white">
                  <a:tint val="75000"/>
                </a:prstClr>
              </a:solidFill>
            </a:endParaRPr>
          </a:p>
        </p:txBody>
      </p:sp>
      <p:sp>
        <p:nvSpPr>
          <p:cNvPr id="6" name="Footer Placeholder 5"/>
          <p:cNvSpPr>
            <a:spLocks noGrp="1"/>
          </p:cNvSpPr>
          <p:nvPr>
            <p:ph type="ftr" sz="quarter" idx="11"/>
          </p:nvPr>
        </p:nvSpPr>
        <p:spPr/>
        <p:txBody>
          <a:bodyPr/>
          <a:lstStyle/>
          <a:p>
            <a:endParaRPr lang="en-US">
              <a:solidFill>
                <a:prstClr val="white">
                  <a:tint val="75000"/>
                </a:prstClr>
              </a:solidFill>
            </a:endParaRPr>
          </a:p>
        </p:txBody>
      </p:sp>
      <p:sp>
        <p:nvSpPr>
          <p:cNvPr id="7" name="Slide Number Placeholder 6"/>
          <p:cNvSpPr>
            <a:spLocks noGrp="1"/>
          </p:cNvSpPr>
          <p:nvPr>
            <p:ph type="sldNum" sz="quarter" idx="12"/>
          </p:nvPr>
        </p:nvSpPr>
        <p:spPr/>
        <p:txBody>
          <a:bodyPr/>
          <a:lstStyle/>
          <a:p>
            <a:fld id="{BDD0109E-92B9-2D43-974A-740F294D195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37175748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2D6E88A-0186-7542-AEBC-AA33F71849EC}" type="datetimeFigureOut">
              <a:rPr lang="en-US" smtClean="0">
                <a:solidFill>
                  <a:prstClr val="white">
                    <a:tint val="75000"/>
                  </a:prstClr>
                </a:solidFill>
              </a:rPr>
              <a:pPr/>
              <a:t>2/4/2016</a:t>
            </a:fld>
            <a:endParaRPr lang="en-US">
              <a:solidFill>
                <a:prstClr val="white">
                  <a:tint val="75000"/>
                </a:prstClr>
              </a:solidFill>
            </a:endParaRPr>
          </a:p>
        </p:txBody>
      </p:sp>
      <p:sp>
        <p:nvSpPr>
          <p:cNvPr id="6" name="Footer Placeholder 5"/>
          <p:cNvSpPr>
            <a:spLocks noGrp="1"/>
          </p:cNvSpPr>
          <p:nvPr>
            <p:ph type="ftr" sz="quarter" idx="11"/>
          </p:nvPr>
        </p:nvSpPr>
        <p:spPr/>
        <p:txBody>
          <a:bodyPr/>
          <a:lstStyle/>
          <a:p>
            <a:endParaRPr lang="en-US">
              <a:solidFill>
                <a:prstClr val="white">
                  <a:tint val="75000"/>
                </a:prstClr>
              </a:solidFill>
            </a:endParaRPr>
          </a:p>
        </p:txBody>
      </p:sp>
      <p:sp>
        <p:nvSpPr>
          <p:cNvPr id="7" name="Slide Number Placeholder 6"/>
          <p:cNvSpPr>
            <a:spLocks noGrp="1"/>
          </p:cNvSpPr>
          <p:nvPr>
            <p:ph type="sldNum" sz="quarter" idx="12"/>
          </p:nvPr>
        </p:nvSpPr>
        <p:spPr/>
        <p:txBody>
          <a:bodyPr/>
          <a:lstStyle/>
          <a:p>
            <a:fld id="{BDD0109E-92B9-2D43-974A-740F294D195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35623659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2D6E88A-0186-7542-AEBC-AA33F71849EC}" type="datetimeFigureOut">
              <a:rPr lang="en-US" smtClean="0">
                <a:solidFill>
                  <a:prstClr val="white">
                    <a:tint val="75000"/>
                  </a:prstClr>
                </a:solidFill>
              </a:rPr>
              <a:pPr/>
              <a:t>2/4/2016</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fld id="{BDD0109E-92B9-2D43-974A-740F294D195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27719705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2D6E88A-0186-7542-AEBC-AA33F71849EC}" type="datetimeFigureOut">
              <a:rPr lang="en-US" smtClean="0">
                <a:solidFill>
                  <a:prstClr val="white">
                    <a:tint val="75000"/>
                  </a:prstClr>
                </a:solidFill>
              </a:rPr>
              <a:pPr/>
              <a:t>2/4/2016</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fld id="{BDD0109E-92B9-2D43-974A-740F294D195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21166006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457200"/>
            <a:fld id="{82D6E88A-0186-7542-AEBC-AA33F71849EC}" type="datetimeFigureOut">
              <a:rPr lang="en-US" smtClean="0">
                <a:solidFill>
                  <a:prstClr val="white">
                    <a:tint val="75000"/>
                  </a:prstClr>
                </a:solidFill>
              </a:rPr>
              <a:pPr defTabSz="457200"/>
              <a:t>2/4/2016</a:t>
            </a:fld>
            <a:endParaRPr lang="en-US">
              <a:solidFill>
                <a:prstClr val="white">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457200"/>
            <a:endParaRPr lang="en-US">
              <a:solidFill>
                <a:prstClr val="white">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457200"/>
            <a:fld id="{BDD0109E-92B9-2D43-974A-740F294D195B}" type="slidenum">
              <a:rPr lang="en-US" smtClean="0">
                <a:solidFill>
                  <a:prstClr val="white">
                    <a:tint val="75000"/>
                  </a:prstClr>
                </a:solidFill>
              </a:rPr>
              <a:pPr defTabSz="457200"/>
              <a:t>‹#›</a:t>
            </a:fld>
            <a:endParaRPr lang="en-US">
              <a:solidFill>
                <a:prstClr val="white">
                  <a:tint val="75000"/>
                </a:prstClr>
              </a:solidFill>
            </a:endParaRPr>
          </a:p>
        </p:txBody>
      </p:sp>
    </p:spTree>
    <p:extLst>
      <p:ext uri="{BB962C8B-B14F-4D97-AF65-F5344CB8AC3E}">
        <p14:creationId xmlns:p14="http://schemas.microsoft.com/office/powerpoint/2010/main" val="88266947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jpg"/><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239962"/>
          </a:xfrm>
        </p:spPr>
        <p:txBody>
          <a:bodyPr>
            <a:normAutofit/>
          </a:bodyPr>
          <a:lstStyle/>
          <a:p>
            <a:r>
              <a:rPr lang="en-GB" dirty="0" smtClean="0"/>
              <a:t>Seminar Session</a:t>
            </a:r>
            <a:br>
              <a:rPr lang="en-GB" dirty="0" smtClean="0"/>
            </a:br>
            <a:r>
              <a:rPr lang="en-GB" dirty="0"/>
              <a:t/>
            </a:r>
            <a:br>
              <a:rPr lang="en-GB" dirty="0"/>
            </a:br>
            <a:r>
              <a:rPr lang="en-GB" dirty="0" smtClean="0"/>
              <a:t>Today we want to look at</a:t>
            </a:r>
            <a:endParaRPr lang="en-GB" dirty="0"/>
          </a:p>
        </p:txBody>
      </p:sp>
      <p:sp>
        <p:nvSpPr>
          <p:cNvPr id="3" name="Content Placeholder 2"/>
          <p:cNvSpPr>
            <a:spLocks noGrp="1"/>
          </p:cNvSpPr>
          <p:nvPr>
            <p:ph idx="1"/>
          </p:nvPr>
        </p:nvSpPr>
        <p:spPr>
          <a:xfrm>
            <a:off x="457200" y="3017520"/>
            <a:ext cx="8229600" cy="3108643"/>
          </a:xfrm>
        </p:spPr>
        <p:txBody>
          <a:bodyPr>
            <a:normAutofit fontScale="85000" lnSpcReduction="10000"/>
          </a:bodyPr>
          <a:lstStyle/>
          <a:p>
            <a:r>
              <a:rPr lang="en-GB" dirty="0" smtClean="0"/>
              <a:t>Personas - Who are our customers</a:t>
            </a:r>
          </a:p>
          <a:p>
            <a:r>
              <a:rPr lang="en-GB" dirty="0" smtClean="0"/>
              <a:t>Business Plan - Who are we and what is our online value proposition OVP</a:t>
            </a:r>
          </a:p>
          <a:p>
            <a:r>
              <a:rPr lang="en-GB" dirty="0"/>
              <a:t>Introduction to Digital Marketing in Action – Google</a:t>
            </a:r>
            <a:r>
              <a:rPr lang="en-GB" dirty="0" smtClean="0"/>
              <a:t>.</a:t>
            </a:r>
          </a:p>
          <a:p>
            <a:pPr lvl="1"/>
            <a:r>
              <a:rPr lang="en-GB" dirty="0" smtClean="0"/>
              <a:t>If we have time</a:t>
            </a:r>
          </a:p>
          <a:p>
            <a:r>
              <a:rPr lang="en-GB" dirty="0" smtClean="0"/>
              <a:t>Marketing plan – Our goals and how they meet our business objectives</a:t>
            </a:r>
          </a:p>
          <a:p>
            <a:endParaRPr lang="en-GB" dirty="0"/>
          </a:p>
        </p:txBody>
      </p:sp>
    </p:spTree>
    <p:extLst>
      <p:ext uri="{BB962C8B-B14F-4D97-AF65-F5344CB8AC3E}">
        <p14:creationId xmlns:p14="http://schemas.microsoft.com/office/powerpoint/2010/main" val="3744074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3235008"/>
            <a:ext cx="8229600" cy="1143000"/>
          </a:xfrm>
        </p:spPr>
        <p:txBody>
          <a:bodyPr>
            <a:normAutofit fontScale="90000"/>
          </a:bodyPr>
          <a:lstStyle/>
          <a:p>
            <a:r>
              <a:rPr lang="en-GB" dirty="0"/>
              <a:t>Personas - Who are our </a:t>
            </a:r>
            <a:r>
              <a:rPr lang="en-GB" dirty="0" smtClean="0"/>
              <a:t>customers</a:t>
            </a:r>
            <a:br>
              <a:rPr lang="en-GB" dirty="0" smtClean="0"/>
            </a:br>
            <a:r>
              <a:rPr lang="en-GB" dirty="0"/>
              <a:t/>
            </a:r>
            <a:br>
              <a:rPr lang="en-GB" dirty="0"/>
            </a:br>
            <a:r>
              <a:rPr lang="en-GB" dirty="0"/>
              <a:t/>
            </a:r>
            <a:br>
              <a:rPr lang="en-GB" dirty="0"/>
            </a:br>
            <a:endParaRPr lang="en-GB" dirty="0"/>
          </a:p>
        </p:txBody>
      </p:sp>
    </p:spTree>
    <p:extLst>
      <p:ext uri="{BB962C8B-B14F-4D97-AF65-F5344CB8AC3E}">
        <p14:creationId xmlns:p14="http://schemas.microsoft.com/office/powerpoint/2010/main" val="35757416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1295400"/>
            <a:ext cx="4572000" cy="1828800"/>
          </a:xfrm>
        </p:spPr>
        <p:txBody>
          <a:bodyPr>
            <a:normAutofit/>
          </a:bodyPr>
          <a:lstStyle/>
          <a:p>
            <a:pPr algn="l"/>
            <a:r>
              <a:rPr lang="en-US" sz="4000" dirty="0" smtClean="0">
                <a:solidFill>
                  <a:srgbClr val="434343"/>
                </a:solidFill>
                <a:latin typeface="Franklin Gothic Medium" pitchFamily="34" charset="0"/>
              </a:rPr>
              <a:t>What Are Buyer Personas?</a:t>
            </a:r>
            <a:endParaRPr lang="en-US" sz="4000" dirty="0">
              <a:solidFill>
                <a:srgbClr val="434343"/>
              </a:solidFill>
              <a:latin typeface="Franklin Gothic Medium" pitchFamily="34" charset="0"/>
            </a:endParaRPr>
          </a:p>
        </p:txBody>
      </p:sp>
      <p:sp>
        <p:nvSpPr>
          <p:cNvPr id="4" name="Content Placeholder 2"/>
          <p:cNvSpPr txBox="1">
            <a:spLocks/>
          </p:cNvSpPr>
          <p:nvPr/>
        </p:nvSpPr>
        <p:spPr>
          <a:xfrm>
            <a:off x="1219200" y="4038600"/>
            <a:ext cx="6858000" cy="15240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sz="1800" dirty="0" smtClean="0">
                <a:solidFill>
                  <a:prstClr val="white"/>
                </a:solidFill>
                <a:latin typeface="Franklin Gothic Book" pitchFamily="34" charset="0"/>
              </a:rPr>
              <a:t>Buyer personas are fictional representations of your ideal customers. They are based on real data about customer demographics and online behavior, along with educated speculation about their personal histories, motivations, and concerns.</a:t>
            </a:r>
            <a:endParaRPr lang="en-US" sz="1800" dirty="0">
              <a:solidFill>
                <a:prstClr val="white"/>
              </a:solidFill>
              <a:latin typeface="Franklin Gothic Book" pitchFamily="34" charset="0"/>
            </a:endParaRPr>
          </a:p>
        </p:txBody>
      </p:sp>
      <p:grpSp>
        <p:nvGrpSpPr>
          <p:cNvPr id="8" name="Group 7"/>
          <p:cNvGrpSpPr/>
          <p:nvPr/>
        </p:nvGrpSpPr>
        <p:grpSpPr>
          <a:xfrm>
            <a:off x="5257800" y="990600"/>
            <a:ext cx="2667000" cy="2590800"/>
            <a:chOff x="5105400" y="228600"/>
            <a:chExt cx="2667000" cy="2590800"/>
          </a:xfrm>
        </p:grpSpPr>
        <p:sp>
          <p:nvSpPr>
            <p:cNvPr id="5" name="Oval 4"/>
            <p:cNvSpPr/>
            <p:nvPr/>
          </p:nvSpPr>
          <p:spPr>
            <a:xfrm>
              <a:off x="5105400" y="228600"/>
              <a:ext cx="2667000" cy="2590800"/>
            </a:xfrm>
            <a:prstGeom prst="ellipse">
              <a:avLst/>
            </a:prstGeom>
            <a:solidFill>
              <a:srgbClr val="4343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endParaRPr>
            </a:p>
          </p:txBody>
        </p:sp>
        <p:sp>
          <p:nvSpPr>
            <p:cNvPr id="6" name="Title 1"/>
            <p:cNvSpPr txBox="1">
              <a:spLocks/>
            </p:cNvSpPr>
            <p:nvPr/>
          </p:nvSpPr>
          <p:spPr>
            <a:xfrm>
              <a:off x="5105400" y="533400"/>
              <a:ext cx="2667000" cy="18288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20000" dirty="0" smtClean="0">
                  <a:solidFill>
                    <a:prstClr val="black"/>
                  </a:solidFill>
                  <a:latin typeface="Franklin Gothic Medium" pitchFamily="34" charset="0"/>
                </a:rPr>
                <a:t>?</a:t>
              </a:r>
              <a:endParaRPr lang="en-US" sz="20000" dirty="0">
                <a:solidFill>
                  <a:prstClr val="black"/>
                </a:solidFill>
                <a:latin typeface="Franklin Gothic Medium" pitchFamily="34" charset="0"/>
              </a:endParaRPr>
            </a:p>
          </p:txBody>
        </p:sp>
      </p:grpSp>
    </p:spTree>
    <p:extLst>
      <p:ext uri="{BB962C8B-B14F-4D97-AF65-F5344CB8AC3E}">
        <p14:creationId xmlns:p14="http://schemas.microsoft.com/office/powerpoint/2010/main" val="322009917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1295400"/>
            <a:ext cx="4572000" cy="1828800"/>
          </a:xfrm>
        </p:spPr>
        <p:txBody>
          <a:bodyPr>
            <a:normAutofit fontScale="90000"/>
          </a:bodyPr>
          <a:lstStyle/>
          <a:p>
            <a:pPr algn="l"/>
            <a:r>
              <a:rPr lang="en-US" dirty="0" smtClean="0">
                <a:solidFill>
                  <a:srgbClr val="434343"/>
                </a:solidFill>
                <a:latin typeface="Franklin Gothic Medium" pitchFamily="34" charset="0"/>
              </a:rPr>
              <a:t>How Are Buyer Personas Created?</a:t>
            </a:r>
            <a:endParaRPr lang="en-US" dirty="0">
              <a:solidFill>
                <a:srgbClr val="434343"/>
              </a:solidFill>
              <a:latin typeface="Franklin Gothic Medium" pitchFamily="34" charset="0"/>
            </a:endParaRPr>
          </a:p>
        </p:txBody>
      </p:sp>
      <p:sp>
        <p:nvSpPr>
          <p:cNvPr id="4" name="Content Placeholder 2"/>
          <p:cNvSpPr txBox="1">
            <a:spLocks/>
          </p:cNvSpPr>
          <p:nvPr/>
        </p:nvSpPr>
        <p:spPr>
          <a:xfrm>
            <a:off x="1219200" y="4038600"/>
            <a:ext cx="6858000" cy="152400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sz="1800" dirty="0">
                <a:solidFill>
                  <a:prstClr val="white"/>
                </a:solidFill>
                <a:latin typeface="Franklin Gothic Book" pitchFamily="34" charset="0"/>
              </a:rPr>
              <a:t>Buyer personas are created through research, surveys, and interviews of your target audience. That includes a mix of customers – both “good” and “bad” -- prospects, and those outside of your contact database </a:t>
            </a:r>
            <a:r>
              <a:rPr lang="en-US" sz="1800" dirty="0" smtClean="0">
                <a:solidFill>
                  <a:prstClr val="white"/>
                </a:solidFill>
                <a:latin typeface="Franklin Gothic Book" pitchFamily="34" charset="0"/>
              </a:rPr>
              <a:t>who </a:t>
            </a:r>
            <a:r>
              <a:rPr lang="en-US" sz="1800" dirty="0">
                <a:solidFill>
                  <a:prstClr val="white"/>
                </a:solidFill>
                <a:latin typeface="Franklin Gothic Book" pitchFamily="34" charset="0"/>
              </a:rPr>
              <a:t>might align with your target audience. You’ll collect data that is both qualitative and quantitative to paint a picture of who your ideal customer is, what they value, and how your solution fits into their daily lives.</a:t>
            </a:r>
          </a:p>
        </p:txBody>
      </p:sp>
      <p:grpSp>
        <p:nvGrpSpPr>
          <p:cNvPr id="8" name="Group 7"/>
          <p:cNvGrpSpPr/>
          <p:nvPr/>
        </p:nvGrpSpPr>
        <p:grpSpPr>
          <a:xfrm>
            <a:off x="5867400" y="990600"/>
            <a:ext cx="2667000" cy="2590800"/>
            <a:chOff x="5105400" y="228600"/>
            <a:chExt cx="2667000" cy="2590800"/>
          </a:xfrm>
        </p:grpSpPr>
        <p:sp>
          <p:nvSpPr>
            <p:cNvPr id="5" name="Oval 4"/>
            <p:cNvSpPr/>
            <p:nvPr/>
          </p:nvSpPr>
          <p:spPr>
            <a:xfrm>
              <a:off x="5105400" y="228600"/>
              <a:ext cx="2667000" cy="2590800"/>
            </a:xfrm>
            <a:prstGeom prst="ellipse">
              <a:avLst/>
            </a:prstGeom>
            <a:solidFill>
              <a:srgbClr val="4343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endParaRPr>
            </a:p>
          </p:txBody>
        </p:sp>
        <p:sp>
          <p:nvSpPr>
            <p:cNvPr id="6" name="Title 1"/>
            <p:cNvSpPr txBox="1">
              <a:spLocks/>
            </p:cNvSpPr>
            <p:nvPr/>
          </p:nvSpPr>
          <p:spPr>
            <a:xfrm>
              <a:off x="5105400" y="533400"/>
              <a:ext cx="2667000" cy="18288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20000" dirty="0" smtClean="0">
                  <a:solidFill>
                    <a:prstClr val="black"/>
                  </a:solidFill>
                  <a:latin typeface="Franklin Gothic Medium" pitchFamily="34" charset="0"/>
                </a:rPr>
                <a:t>?</a:t>
              </a:r>
              <a:endParaRPr lang="en-US" sz="20000" dirty="0">
                <a:solidFill>
                  <a:prstClr val="black"/>
                </a:solidFill>
                <a:latin typeface="Franklin Gothic Medium" pitchFamily="34" charset="0"/>
              </a:endParaRPr>
            </a:p>
          </p:txBody>
        </p:sp>
      </p:grpSp>
    </p:spTree>
    <p:extLst>
      <p:ext uri="{BB962C8B-B14F-4D97-AF65-F5344CB8AC3E}">
        <p14:creationId xmlns:p14="http://schemas.microsoft.com/office/powerpoint/2010/main" val="121267815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rotWithShape="1">
          <a:blip r:embed="rId3" cstate="print">
            <a:extLst>
              <a:ext uri="{28A0092B-C50C-407E-A947-70E740481C1C}">
                <a14:useLocalDpi xmlns:a14="http://schemas.microsoft.com/office/drawing/2010/main" val="0"/>
              </a:ext>
            </a:extLst>
          </a:blip>
          <a:srcRect l="45112" t="49677" r="10201" b="1604"/>
          <a:stretch/>
        </p:blipFill>
        <p:spPr>
          <a:xfrm>
            <a:off x="4800600" y="1524000"/>
            <a:ext cx="4082448" cy="4025944"/>
          </a:xfrm>
          <a:prstGeom prst="ellipse">
            <a:avLst/>
          </a:prstGeom>
          <a:ln w="63500">
            <a:solidFill>
              <a:srgbClr val="434343"/>
            </a:solidFill>
          </a:ln>
        </p:spPr>
      </p:pic>
      <p:sp>
        <p:nvSpPr>
          <p:cNvPr id="2" name="Title 1"/>
          <p:cNvSpPr>
            <a:spLocks noGrp="1"/>
          </p:cNvSpPr>
          <p:nvPr>
            <p:ph type="title"/>
          </p:nvPr>
        </p:nvSpPr>
        <p:spPr>
          <a:xfrm>
            <a:off x="457200" y="273050"/>
            <a:ext cx="5410200" cy="1162050"/>
          </a:xfrm>
        </p:spPr>
        <p:txBody>
          <a:bodyPr anchor="ctr">
            <a:normAutofit/>
          </a:bodyPr>
          <a:lstStyle/>
          <a:p>
            <a:r>
              <a:rPr lang="en-US" sz="4400" dirty="0" smtClean="0">
                <a:solidFill>
                  <a:schemeClr val="tx1">
                    <a:lumMod val="65000"/>
                    <a:lumOff val="35000"/>
                  </a:schemeClr>
                </a:solidFill>
                <a:latin typeface="Verdana" pitchFamily="34" charset="0"/>
                <a:ea typeface="Verdana" pitchFamily="34" charset="0"/>
                <a:cs typeface="Verdana" pitchFamily="34" charset="0"/>
              </a:rPr>
              <a:t>Persona Name</a:t>
            </a:r>
            <a:endParaRPr lang="en-US" sz="4400" dirty="0">
              <a:solidFill>
                <a:schemeClr val="tx1">
                  <a:lumMod val="65000"/>
                  <a:lumOff val="35000"/>
                </a:schemeClr>
              </a:solidFill>
              <a:latin typeface="Verdana" pitchFamily="34" charset="0"/>
              <a:ea typeface="Verdana" pitchFamily="34" charset="0"/>
              <a:cs typeface="Verdana" pitchFamily="34" charset="0"/>
            </a:endParaRPr>
          </a:p>
        </p:txBody>
      </p:sp>
      <p:sp>
        <p:nvSpPr>
          <p:cNvPr id="4" name="Text Placeholder 3"/>
          <p:cNvSpPr>
            <a:spLocks noGrp="1"/>
          </p:cNvSpPr>
          <p:nvPr>
            <p:ph type="body" sz="half" idx="2"/>
          </p:nvPr>
        </p:nvSpPr>
        <p:spPr>
          <a:xfrm>
            <a:off x="457200" y="1557337"/>
            <a:ext cx="4572000" cy="4691063"/>
          </a:xfrm>
        </p:spPr>
        <p:txBody>
          <a:bodyPr>
            <a:normAutofit lnSpcReduction="10000"/>
          </a:bodyPr>
          <a:lstStyle/>
          <a:p>
            <a:r>
              <a:rPr lang="en-US" sz="1600" b="1" dirty="0" smtClean="0">
                <a:solidFill>
                  <a:srgbClr val="434343"/>
                </a:solidFill>
                <a:latin typeface="Verdana" pitchFamily="34" charset="0"/>
                <a:ea typeface="Verdana" pitchFamily="34" charset="0"/>
                <a:cs typeface="Verdana" pitchFamily="34" charset="0"/>
              </a:rPr>
              <a:t>BACKGROUND:</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Basic details about persona’s role</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Key information about the persona’s company</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Relevant background info, like education or hobbies</a:t>
            </a:r>
          </a:p>
          <a:p>
            <a:endParaRPr lang="en-US" sz="1600" dirty="0">
              <a:solidFill>
                <a:srgbClr val="434343"/>
              </a:solidFill>
              <a:latin typeface="Verdana" pitchFamily="34" charset="0"/>
              <a:ea typeface="Verdana" pitchFamily="34" charset="0"/>
              <a:cs typeface="Verdana" pitchFamily="34" charset="0"/>
            </a:endParaRPr>
          </a:p>
          <a:p>
            <a:r>
              <a:rPr lang="en-US" sz="1600" b="1" dirty="0" smtClean="0">
                <a:solidFill>
                  <a:srgbClr val="434343"/>
                </a:solidFill>
                <a:latin typeface="Verdana" pitchFamily="34" charset="0"/>
                <a:ea typeface="Verdana" pitchFamily="34" charset="0"/>
                <a:cs typeface="Verdana" pitchFamily="34" charset="0"/>
              </a:rPr>
              <a:t>DEMOGRAPHICS:</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Gender</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Age Range</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HH Income (Consider a spouse’s income, if relevant)</a:t>
            </a:r>
          </a:p>
          <a:p>
            <a:pPr marL="285750" indent="-285750">
              <a:buFont typeface="Arial" pitchFamily="34" charset="0"/>
              <a:buChar char="•"/>
            </a:pPr>
            <a:r>
              <a:rPr lang="en-US" sz="1600" dirty="0" err="1" smtClean="0">
                <a:solidFill>
                  <a:srgbClr val="434343"/>
                </a:solidFill>
                <a:latin typeface="Verdana" pitchFamily="34" charset="0"/>
                <a:ea typeface="Verdana" pitchFamily="34" charset="0"/>
                <a:cs typeface="Verdana" pitchFamily="34" charset="0"/>
              </a:rPr>
              <a:t>Urbanicity</a:t>
            </a:r>
            <a:r>
              <a:rPr lang="en-US" sz="1600" dirty="0" smtClean="0">
                <a:solidFill>
                  <a:srgbClr val="434343"/>
                </a:solidFill>
                <a:latin typeface="Verdana" pitchFamily="34" charset="0"/>
                <a:ea typeface="Verdana" pitchFamily="34" charset="0"/>
                <a:cs typeface="Verdana" pitchFamily="34" charset="0"/>
              </a:rPr>
              <a:t> (Is your persona urban, suburban, or rural?)</a:t>
            </a:r>
          </a:p>
          <a:p>
            <a:endParaRPr lang="en-US" sz="1600" dirty="0">
              <a:solidFill>
                <a:srgbClr val="434343"/>
              </a:solidFill>
              <a:latin typeface="Verdana" pitchFamily="34" charset="0"/>
              <a:ea typeface="Verdana" pitchFamily="34" charset="0"/>
              <a:cs typeface="Verdana" pitchFamily="34" charset="0"/>
            </a:endParaRPr>
          </a:p>
          <a:p>
            <a:r>
              <a:rPr lang="en-US" sz="1600" b="1" dirty="0" smtClean="0">
                <a:solidFill>
                  <a:srgbClr val="434343"/>
                </a:solidFill>
                <a:latin typeface="Verdana" pitchFamily="34" charset="0"/>
                <a:ea typeface="Verdana" pitchFamily="34" charset="0"/>
                <a:cs typeface="Verdana" pitchFamily="34" charset="0"/>
              </a:rPr>
              <a:t>IDENTIFIERS:</a:t>
            </a:r>
            <a:endParaRPr lang="en-US" sz="1600" b="1" dirty="0">
              <a:solidFill>
                <a:srgbClr val="434343"/>
              </a:solidFill>
              <a:latin typeface="Verdana" pitchFamily="34" charset="0"/>
              <a:ea typeface="Verdana" pitchFamily="34" charset="0"/>
              <a:cs typeface="Verdana" pitchFamily="34" charset="0"/>
            </a:endParaRP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Buzz words</a:t>
            </a:r>
            <a:endParaRPr lang="en-US" sz="1600" dirty="0">
              <a:solidFill>
                <a:srgbClr val="434343"/>
              </a:solidFill>
              <a:latin typeface="Verdana" pitchFamily="34" charset="0"/>
              <a:ea typeface="Verdana" pitchFamily="34" charset="0"/>
              <a:cs typeface="Verdana" pitchFamily="34" charset="0"/>
            </a:endParaRP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Mannerisms</a:t>
            </a:r>
            <a:endParaRPr lang="en-US" sz="1600" dirty="0">
              <a:solidFill>
                <a:srgbClr val="434343"/>
              </a:solidFill>
              <a:latin typeface="Verdana" pitchFamily="34" charset="0"/>
              <a:ea typeface="Verdana" pitchFamily="34" charset="0"/>
              <a:cs typeface="Verdana" pitchFamily="34" charset="0"/>
            </a:endParaRPr>
          </a:p>
          <a:p>
            <a:endParaRPr lang="en-US" sz="1600" dirty="0" smtClean="0">
              <a:latin typeface="Verdana" pitchFamily="34" charset="0"/>
              <a:ea typeface="Verdana" pitchFamily="34" charset="0"/>
              <a:cs typeface="Verdana" pitchFamily="34" charset="0"/>
            </a:endParaRPr>
          </a:p>
        </p:txBody>
      </p:sp>
      <p:grpSp>
        <p:nvGrpSpPr>
          <p:cNvPr id="5" name="Group 4"/>
          <p:cNvGrpSpPr/>
          <p:nvPr/>
        </p:nvGrpSpPr>
        <p:grpSpPr>
          <a:xfrm rot="19069657">
            <a:off x="4558246" y="2372089"/>
            <a:ext cx="1845091" cy="1534005"/>
            <a:chOff x="-4699196" y="6294322"/>
            <a:chExt cx="1845091" cy="1534005"/>
          </a:xfrm>
        </p:grpSpPr>
        <p:sp>
          <p:nvSpPr>
            <p:cNvPr id="6" name="TextBox 5"/>
            <p:cNvSpPr txBox="1"/>
            <p:nvPr/>
          </p:nvSpPr>
          <p:spPr>
            <a:xfrm rot="940237">
              <a:off x="-4699196" y="6350999"/>
              <a:ext cx="1845091" cy="1477328"/>
            </a:xfrm>
            <a:prstGeom prst="rect">
              <a:avLst/>
            </a:prstGeom>
            <a:solidFill>
              <a:srgbClr val="FFFFA7"/>
            </a:solidFill>
            <a:effectLst>
              <a:outerShdw blurRad="317500" dist="457200" dir="2700000" algn="tl" rotWithShape="0">
                <a:prstClr val="black">
                  <a:alpha val="27000"/>
                </a:prstClr>
              </a:outerShdw>
            </a:effectLst>
          </p:spPr>
          <p:txBody>
            <a:bodyPr wrap="square" rtlCol="0">
              <a:spAutoFit/>
            </a:bodyPr>
            <a:lstStyle/>
            <a:p>
              <a:pPr defTabSz="457200"/>
              <a:endParaRPr lang="en-US" dirty="0">
                <a:solidFill>
                  <a:prstClr val="white"/>
                </a:solidFill>
              </a:endParaRPr>
            </a:p>
            <a:p>
              <a:pPr defTabSz="457200"/>
              <a:endParaRPr lang="en-US" dirty="0">
                <a:solidFill>
                  <a:prstClr val="white"/>
                </a:solidFill>
              </a:endParaRPr>
            </a:p>
            <a:p>
              <a:pPr defTabSz="457200"/>
              <a:endParaRPr lang="en-US" dirty="0">
                <a:solidFill>
                  <a:prstClr val="white"/>
                </a:solidFill>
              </a:endParaRPr>
            </a:p>
            <a:p>
              <a:pPr defTabSz="457200"/>
              <a:endParaRPr lang="en-US" dirty="0">
                <a:solidFill>
                  <a:prstClr val="white"/>
                </a:solidFill>
              </a:endParaRPr>
            </a:p>
            <a:p>
              <a:pPr defTabSz="457200"/>
              <a:endParaRPr lang="en-US" dirty="0">
                <a:solidFill>
                  <a:prstClr val="white"/>
                </a:solidFill>
              </a:endParaRPr>
            </a:p>
          </p:txBody>
        </p:sp>
        <p:sp>
          <p:nvSpPr>
            <p:cNvPr id="7" name="TextBox 6"/>
            <p:cNvSpPr txBox="1"/>
            <p:nvPr/>
          </p:nvSpPr>
          <p:spPr>
            <a:xfrm rot="944614">
              <a:off x="-4613324" y="6529089"/>
              <a:ext cx="1719173" cy="1169551"/>
            </a:xfrm>
            <a:prstGeom prst="rect">
              <a:avLst/>
            </a:prstGeom>
            <a:noFill/>
          </p:spPr>
          <p:txBody>
            <a:bodyPr wrap="square" rtlCol="0">
              <a:spAutoFit/>
            </a:bodyPr>
            <a:lstStyle/>
            <a:p>
              <a:pPr defTabSz="457200"/>
              <a:r>
                <a:rPr lang="en-US" sz="1400" dirty="0">
                  <a:solidFill>
                    <a:prstClr val="white"/>
                  </a:solidFill>
                  <a:latin typeface="Franklin Gothic Book" pitchFamily="34" charset="0"/>
                  <a:ea typeface="Tahoma" pitchFamily="34" charset="0"/>
                  <a:cs typeface="Lucida Grande" pitchFamily="2" charset="0"/>
                </a:rPr>
                <a:t>You can find this information by administering online surveys of your target audience.</a:t>
              </a:r>
              <a:endParaRPr lang="en-US" sz="1400" dirty="0">
                <a:solidFill>
                  <a:prstClr val="white"/>
                </a:solidFill>
                <a:latin typeface="Franklin Gothic Book" pitchFamily="34" charset="0"/>
                <a:ea typeface="Tahoma" pitchFamily="34" charset="0"/>
                <a:cs typeface="Lucida Grande" pitchFamily="2" charset="0"/>
              </a:endParaRPr>
            </a:p>
          </p:txBody>
        </p:sp>
        <p:sp>
          <p:nvSpPr>
            <p:cNvPr id="9" name="Oval 8"/>
            <p:cNvSpPr/>
            <p:nvPr/>
          </p:nvSpPr>
          <p:spPr>
            <a:xfrm>
              <a:off x="-3636284" y="6294322"/>
              <a:ext cx="284813" cy="283114"/>
            </a:xfrm>
            <a:prstGeom prst="ellipse">
              <a:avLst/>
            </a:prstGeom>
            <a:solidFill>
              <a:srgbClr val="00B0F0"/>
            </a:solidFill>
            <a:ln>
              <a:noFill/>
            </a:ln>
            <a:effectLst/>
            <a:scene3d>
              <a:camera prst="orthographicFront"/>
              <a:lightRig rig="threePt" dir="t"/>
            </a:scene3d>
            <a:sp3d>
              <a:bevelT prst="convex"/>
              <a:bevelB/>
            </a:sp3d>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a:solidFill>
                  <a:prstClr val="white"/>
                </a:solidFill>
              </a:endParaRPr>
            </a:p>
          </p:txBody>
        </p:sp>
      </p:grpSp>
    </p:spTree>
    <p:extLst>
      <p:ext uri="{BB962C8B-B14F-4D97-AF65-F5344CB8AC3E}">
        <p14:creationId xmlns:p14="http://schemas.microsoft.com/office/powerpoint/2010/main" val="417689918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rotWithShape="1">
          <a:blip r:embed="rId2" cstate="print">
            <a:extLst>
              <a:ext uri="{28A0092B-C50C-407E-A947-70E740481C1C}">
                <a14:useLocalDpi xmlns:a14="http://schemas.microsoft.com/office/drawing/2010/main" val="0"/>
              </a:ext>
            </a:extLst>
          </a:blip>
          <a:srcRect l="45112" t="49677" r="10201" b="1604"/>
          <a:stretch/>
        </p:blipFill>
        <p:spPr>
          <a:xfrm>
            <a:off x="4800600" y="1524000"/>
            <a:ext cx="4082448" cy="4025944"/>
          </a:xfrm>
          <a:prstGeom prst="ellipse">
            <a:avLst/>
          </a:prstGeom>
          <a:ln w="63500">
            <a:solidFill>
              <a:srgbClr val="434343"/>
            </a:solidFill>
          </a:ln>
        </p:spPr>
      </p:pic>
      <p:sp>
        <p:nvSpPr>
          <p:cNvPr id="2" name="Title 1"/>
          <p:cNvSpPr>
            <a:spLocks noGrp="1"/>
          </p:cNvSpPr>
          <p:nvPr>
            <p:ph type="title"/>
          </p:nvPr>
        </p:nvSpPr>
        <p:spPr>
          <a:xfrm>
            <a:off x="457200" y="273050"/>
            <a:ext cx="5410200" cy="1162050"/>
          </a:xfrm>
        </p:spPr>
        <p:txBody>
          <a:bodyPr anchor="ctr">
            <a:normAutofit/>
          </a:bodyPr>
          <a:lstStyle/>
          <a:p>
            <a:r>
              <a:rPr lang="en-US" sz="4400" dirty="0" smtClean="0">
                <a:solidFill>
                  <a:schemeClr val="tx1">
                    <a:lumMod val="65000"/>
                    <a:lumOff val="35000"/>
                  </a:schemeClr>
                </a:solidFill>
                <a:latin typeface="Verdana" pitchFamily="34" charset="0"/>
                <a:ea typeface="Verdana" pitchFamily="34" charset="0"/>
                <a:cs typeface="Verdana" pitchFamily="34" charset="0"/>
              </a:rPr>
              <a:t>Persona Name</a:t>
            </a:r>
            <a:endParaRPr lang="en-US" sz="4400" dirty="0">
              <a:solidFill>
                <a:schemeClr val="tx1">
                  <a:lumMod val="65000"/>
                  <a:lumOff val="35000"/>
                </a:schemeClr>
              </a:solidFill>
              <a:latin typeface="Verdana" pitchFamily="34" charset="0"/>
              <a:ea typeface="Verdana" pitchFamily="34" charset="0"/>
              <a:cs typeface="Verdana" pitchFamily="34" charset="0"/>
            </a:endParaRPr>
          </a:p>
        </p:txBody>
      </p:sp>
      <p:sp>
        <p:nvSpPr>
          <p:cNvPr id="4" name="Text Placeholder 3"/>
          <p:cNvSpPr>
            <a:spLocks noGrp="1"/>
          </p:cNvSpPr>
          <p:nvPr>
            <p:ph type="body" sz="half" idx="2"/>
          </p:nvPr>
        </p:nvSpPr>
        <p:spPr>
          <a:xfrm>
            <a:off x="457200" y="1557337"/>
            <a:ext cx="4419600" cy="4691063"/>
          </a:xfrm>
        </p:spPr>
        <p:txBody>
          <a:bodyPr>
            <a:normAutofit/>
          </a:bodyPr>
          <a:lstStyle/>
          <a:p>
            <a:r>
              <a:rPr lang="en-US" sz="1600" b="1" dirty="0" smtClean="0">
                <a:solidFill>
                  <a:srgbClr val="434343"/>
                </a:solidFill>
                <a:latin typeface="Verdana" pitchFamily="34" charset="0"/>
                <a:ea typeface="Verdana" pitchFamily="34" charset="0"/>
                <a:cs typeface="Verdana" pitchFamily="34" charset="0"/>
              </a:rPr>
              <a:t>GOALS:</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Persona’s primary goal</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Persona’s secondary goal</a:t>
            </a:r>
          </a:p>
          <a:p>
            <a:endParaRPr lang="en-US" sz="1600" dirty="0">
              <a:solidFill>
                <a:srgbClr val="434343"/>
              </a:solidFill>
              <a:latin typeface="Verdana" pitchFamily="34" charset="0"/>
              <a:ea typeface="Verdana" pitchFamily="34" charset="0"/>
              <a:cs typeface="Verdana" pitchFamily="34" charset="0"/>
            </a:endParaRPr>
          </a:p>
          <a:p>
            <a:r>
              <a:rPr lang="en-US" sz="1600" b="1" dirty="0" smtClean="0">
                <a:solidFill>
                  <a:srgbClr val="434343"/>
                </a:solidFill>
                <a:latin typeface="Verdana" pitchFamily="34" charset="0"/>
                <a:ea typeface="Verdana" pitchFamily="34" charset="0"/>
                <a:cs typeface="Verdana" pitchFamily="34" charset="0"/>
              </a:rPr>
              <a:t>CHALLENGES:</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Primary challenge to persona’s success</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Secondary challenge to persona’s success</a:t>
            </a:r>
          </a:p>
          <a:p>
            <a:pPr marL="285750" indent="-285750">
              <a:buFont typeface="Arial" pitchFamily="34" charset="0"/>
              <a:buChar char="•"/>
            </a:pPr>
            <a:endParaRPr lang="en-US" sz="1600" dirty="0">
              <a:solidFill>
                <a:srgbClr val="434343"/>
              </a:solidFill>
              <a:latin typeface="Verdana" pitchFamily="34" charset="0"/>
              <a:ea typeface="Verdana" pitchFamily="34" charset="0"/>
              <a:cs typeface="Verdana" pitchFamily="34" charset="0"/>
            </a:endParaRPr>
          </a:p>
          <a:p>
            <a:r>
              <a:rPr lang="en-US" sz="1600" b="1" dirty="0" smtClean="0">
                <a:solidFill>
                  <a:srgbClr val="434343"/>
                </a:solidFill>
                <a:latin typeface="Verdana" pitchFamily="34" charset="0"/>
                <a:ea typeface="Verdana" pitchFamily="34" charset="0"/>
                <a:cs typeface="Verdana" pitchFamily="34" charset="0"/>
              </a:rPr>
              <a:t>HOW WE HELP:</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How you solve your persona’s challenges</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How you help your persona achieve goals</a:t>
            </a:r>
            <a:endParaRPr lang="en-US" sz="1600" dirty="0">
              <a:solidFill>
                <a:srgbClr val="434343"/>
              </a:solidFill>
              <a:latin typeface="Verdana" pitchFamily="34" charset="0"/>
              <a:ea typeface="Verdana" pitchFamily="34" charset="0"/>
              <a:cs typeface="Verdana" pitchFamily="34" charset="0"/>
            </a:endParaRPr>
          </a:p>
          <a:p>
            <a:endParaRPr lang="en-US" sz="1600" dirty="0" smtClean="0">
              <a:solidFill>
                <a:srgbClr val="434343"/>
              </a:solidFill>
              <a:latin typeface="Verdana" pitchFamily="34" charset="0"/>
              <a:ea typeface="Verdana" pitchFamily="34" charset="0"/>
              <a:cs typeface="Verdana" pitchFamily="34" charset="0"/>
            </a:endParaRPr>
          </a:p>
        </p:txBody>
      </p:sp>
      <p:grpSp>
        <p:nvGrpSpPr>
          <p:cNvPr id="5" name="Group 4"/>
          <p:cNvGrpSpPr/>
          <p:nvPr/>
        </p:nvGrpSpPr>
        <p:grpSpPr>
          <a:xfrm rot="21088547">
            <a:off x="4249409" y="1704687"/>
            <a:ext cx="1845091" cy="1615605"/>
            <a:chOff x="-4570134" y="6690281"/>
            <a:chExt cx="1845091" cy="1615605"/>
          </a:xfrm>
        </p:grpSpPr>
        <p:sp>
          <p:nvSpPr>
            <p:cNvPr id="6" name="TextBox 5"/>
            <p:cNvSpPr txBox="1"/>
            <p:nvPr/>
          </p:nvSpPr>
          <p:spPr>
            <a:xfrm rot="940237">
              <a:off x="-4570134" y="6818748"/>
              <a:ext cx="1845091" cy="1477328"/>
            </a:xfrm>
            <a:prstGeom prst="rect">
              <a:avLst/>
            </a:prstGeom>
            <a:solidFill>
              <a:srgbClr val="FFFFA7"/>
            </a:solidFill>
            <a:effectLst>
              <a:outerShdw blurRad="317500" dist="457200" dir="2700000" algn="tl" rotWithShape="0">
                <a:prstClr val="black">
                  <a:alpha val="27000"/>
                </a:prstClr>
              </a:outerShdw>
            </a:effectLst>
          </p:spPr>
          <p:txBody>
            <a:bodyPr wrap="square" rtlCol="0">
              <a:spAutoFit/>
            </a:bodyPr>
            <a:lstStyle/>
            <a:p>
              <a:pPr defTabSz="457200"/>
              <a:endParaRPr lang="en-US" dirty="0">
                <a:solidFill>
                  <a:prstClr val="white"/>
                </a:solidFill>
              </a:endParaRPr>
            </a:p>
            <a:p>
              <a:pPr defTabSz="457200"/>
              <a:endParaRPr lang="en-US" dirty="0">
                <a:solidFill>
                  <a:prstClr val="white"/>
                </a:solidFill>
              </a:endParaRPr>
            </a:p>
            <a:p>
              <a:pPr defTabSz="457200"/>
              <a:endParaRPr lang="en-US" dirty="0">
                <a:solidFill>
                  <a:prstClr val="white"/>
                </a:solidFill>
              </a:endParaRPr>
            </a:p>
            <a:p>
              <a:pPr defTabSz="457200"/>
              <a:endParaRPr lang="en-US" dirty="0">
                <a:solidFill>
                  <a:prstClr val="white"/>
                </a:solidFill>
              </a:endParaRPr>
            </a:p>
            <a:p>
              <a:pPr defTabSz="457200"/>
              <a:endParaRPr lang="en-US" dirty="0">
                <a:solidFill>
                  <a:prstClr val="white"/>
                </a:solidFill>
              </a:endParaRPr>
            </a:p>
          </p:txBody>
        </p:sp>
        <p:sp>
          <p:nvSpPr>
            <p:cNvPr id="8" name="TextBox 7"/>
            <p:cNvSpPr txBox="1"/>
            <p:nvPr/>
          </p:nvSpPr>
          <p:spPr>
            <a:xfrm rot="944614">
              <a:off x="-4489024" y="6920891"/>
              <a:ext cx="1719173" cy="1384995"/>
            </a:xfrm>
            <a:prstGeom prst="rect">
              <a:avLst/>
            </a:prstGeom>
            <a:noFill/>
          </p:spPr>
          <p:txBody>
            <a:bodyPr wrap="square" rtlCol="0">
              <a:spAutoFit/>
            </a:bodyPr>
            <a:lstStyle/>
            <a:p>
              <a:pPr defTabSz="457200"/>
              <a:r>
                <a:rPr lang="en-US" sz="1400" dirty="0">
                  <a:solidFill>
                    <a:prstClr val="white"/>
                  </a:solidFill>
                  <a:latin typeface="Franklin Gothic Book" pitchFamily="34" charset="0"/>
                  <a:ea typeface="Tahoma" pitchFamily="34" charset="0"/>
                  <a:cs typeface="Lucida Grande" pitchFamily="2" charset="0"/>
                </a:rPr>
                <a:t>Conduct interviews with your target audience to learn about their goals and challenges in more detail.</a:t>
              </a:r>
              <a:endParaRPr lang="en-US" sz="1400" dirty="0">
                <a:solidFill>
                  <a:prstClr val="white"/>
                </a:solidFill>
                <a:latin typeface="Franklin Gothic Book" pitchFamily="34" charset="0"/>
                <a:ea typeface="Tahoma" pitchFamily="34" charset="0"/>
                <a:cs typeface="Lucida Grande" pitchFamily="2" charset="0"/>
              </a:endParaRPr>
            </a:p>
          </p:txBody>
        </p:sp>
        <p:sp>
          <p:nvSpPr>
            <p:cNvPr id="9" name="Oval 8"/>
            <p:cNvSpPr/>
            <p:nvPr/>
          </p:nvSpPr>
          <p:spPr>
            <a:xfrm>
              <a:off x="-3496463" y="6690281"/>
              <a:ext cx="284813" cy="283114"/>
            </a:xfrm>
            <a:prstGeom prst="ellipse">
              <a:avLst/>
            </a:prstGeom>
            <a:solidFill>
              <a:srgbClr val="00B0F0"/>
            </a:solidFill>
            <a:ln>
              <a:noFill/>
            </a:ln>
            <a:effectLst/>
            <a:scene3d>
              <a:camera prst="orthographicFront"/>
              <a:lightRig rig="threePt" dir="t"/>
            </a:scene3d>
            <a:sp3d>
              <a:bevelT prst="convex"/>
              <a:bevelB/>
            </a:sp3d>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a:solidFill>
                  <a:prstClr val="white"/>
                </a:solidFill>
              </a:endParaRPr>
            </a:p>
          </p:txBody>
        </p:sp>
      </p:grpSp>
    </p:spTree>
    <p:extLst>
      <p:ext uri="{BB962C8B-B14F-4D97-AF65-F5344CB8AC3E}">
        <p14:creationId xmlns:p14="http://schemas.microsoft.com/office/powerpoint/2010/main" val="66711812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rotWithShape="1">
          <a:blip r:embed="rId2" cstate="print">
            <a:extLst>
              <a:ext uri="{28A0092B-C50C-407E-A947-70E740481C1C}">
                <a14:useLocalDpi xmlns:a14="http://schemas.microsoft.com/office/drawing/2010/main" val="0"/>
              </a:ext>
            </a:extLst>
          </a:blip>
          <a:srcRect l="45112" t="49677" r="10201" b="1604"/>
          <a:stretch/>
        </p:blipFill>
        <p:spPr>
          <a:xfrm>
            <a:off x="4800600" y="1524000"/>
            <a:ext cx="4082448" cy="4025944"/>
          </a:xfrm>
          <a:prstGeom prst="ellipse">
            <a:avLst/>
          </a:prstGeom>
          <a:ln w="63500">
            <a:solidFill>
              <a:srgbClr val="434343"/>
            </a:solidFill>
          </a:ln>
        </p:spPr>
      </p:pic>
      <p:sp>
        <p:nvSpPr>
          <p:cNvPr id="2" name="Title 1"/>
          <p:cNvSpPr>
            <a:spLocks noGrp="1"/>
          </p:cNvSpPr>
          <p:nvPr>
            <p:ph type="title"/>
          </p:nvPr>
        </p:nvSpPr>
        <p:spPr>
          <a:xfrm>
            <a:off x="457200" y="273050"/>
            <a:ext cx="5334000" cy="1162050"/>
          </a:xfrm>
        </p:spPr>
        <p:txBody>
          <a:bodyPr anchor="ctr">
            <a:normAutofit/>
          </a:bodyPr>
          <a:lstStyle/>
          <a:p>
            <a:r>
              <a:rPr lang="en-US" sz="4400" dirty="0" smtClean="0">
                <a:solidFill>
                  <a:schemeClr val="tx1">
                    <a:lumMod val="65000"/>
                    <a:lumOff val="35000"/>
                  </a:schemeClr>
                </a:solidFill>
                <a:latin typeface="Verdana" pitchFamily="34" charset="0"/>
                <a:ea typeface="Verdana" pitchFamily="34" charset="0"/>
                <a:cs typeface="Verdana" pitchFamily="34" charset="0"/>
              </a:rPr>
              <a:t>Persona Name</a:t>
            </a:r>
            <a:endParaRPr lang="en-US" sz="4400" dirty="0">
              <a:solidFill>
                <a:schemeClr val="tx1">
                  <a:lumMod val="65000"/>
                  <a:lumOff val="35000"/>
                </a:schemeClr>
              </a:solidFill>
              <a:latin typeface="Verdana" pitchFamily="34" charset="0"/>
              <a:ea typeface="Verdana" pitchFamily="34" charset="0"/>
              <a:cs typeface="Verdana" pitchFamily="34" charset="0"/>
            </a:endParaRPr>
          </a:p>
        </p:txBody>
      </p:sp>
      <p:sp>
        <p:nvSpPr>
          <p:cNvPr id="4" name="Text Placeholder 3"/>
          <p:cNvSpPr>
            <a:spLocks noGrp="1"/>
          </p:cNvSpPr>
          <p:nvPr>
            <p:ph type="body" sz="half" idx="2"/>
          </p:nvPr>
        </p:nvSpPr>
        <p:spPr>
          <a:xfrm>
            <a:off x="457200" y="1557337"/>
            <a:ext cx="3810000" cy="4691063"/>
          </a:xfrm>
        </p:spPr>
        <p:txBody>
          <a:bodyPr>
            <a:normAutofit/>
          </a:bodyPr>
          <a:lstStyle/>
          <a:p>
            <a:r>
              <a:rPr lang="en-US" sz="1600" b="1" dirty="0" smtClean="0">
                <a:solidFill>
                  <a:srgbClr val="434343"/>
                </a:solidFill>
                <a:latin typeface="Verdana" pitchFamily="34" charset="0"/>
                <a:ea typeface="Verdana" pitchFamily="34" charset="0"/>
                <a:cs typeface="Verdana" pitchFamily="34" charset="0"/>
              </a:rPr>
              <a:t>REAL QUOTES:</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Include a few real quotes – taken during your interviews </a:t>
            </a:r>
            <a:r>
              <a:rPr lang="en-US" sz="1600" dirty="0">
                <a:solidFill>
                  <a:srgbClr val="434343"/>
                </a:solidFill>
                <a:latin typeface="Verdana" pitchFamily="34" charset="0"/>
                <a:ea typeface="Verdana" pitchFamily="34" charset="0"/>
                <a:cs typeface="Verdana" pitchFamily="34" charset="0"/>
              </a:rPr>
              <a:t>– </a:t>
            </a:r>
            <a:r>
              <a:rPr lang="en-US" sz="1600" dirty="0" smtClean="0">
                <a:solidFill>
                  <a:srgbClr val="434343"/>
                </a:solidFill>
                <a:latin typeface="Verdana" pitchFamily="34" charset="0"/>
                <a:ea typeface="Verdana" pitchFamily="34" charset="0"/>
                <a:cs typeface="Verdana" pitchFamily="34" charset="0"/>
              </a:rPr>
              <a:t>that represent your persona well. This will make it easier for employees to relate to and understand your persona.</a:t>
            </a:r>
          </a:p>
          <a:p>
            <a:endParaRPr lang="en-US" sz="1600" dirty="0">
              <a:solidFill>
                <a:srgbClr val="434343"/>
              </a:solidFill>
              <a:latin typeface="Verdana" pitchFamily="34" charset="0"/>
              <a:ea typeface="Verdana" pitchFamily="34" charset="0"/>
              <a:cs typeface="Verdana" pitchFamily="34" charset="0"/>
            </a:endParaRPr>
          </a:p>
          <a:p>
            <a:r>
              <a:rPr lang="en-US" sz="1600" b="1" dirty="0" smtClean="0">
                <a:solidFill>
                  <a:srgbClr val="434343"/>
                </a:solidFill>
                <a:latin typeface="Verdana" pitchFamily="34" charset="0"/>
                <a:ea typeface="Verdana" pitchFamily="34" charset="0"/>
                <a:cs typeface="Verdana" pitchFamily="34" charset="0"/>
              </a:rPr>
              <a:t>COMMON OBJECTIONS:</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Identify the most common objections your persona will raise during the sales process.</a:t>
            </a:r>
          </a:p>
          <a:p>
            <a:endParaRPr lang="en-US" sz="1600" dirty="0">
              <a:latin typeface="Verdana" pitchFamily="34" charset="0"/>
              <a:ea typeface="Verdana" pitchFamily="34" charset="0"/>
              <a:cs typeface="Verdana" pitchFamily="34" charset="0"/>
            </a:endParaRPr>
          </a:p>
        </p:txBody>
      </p:sp>
      <p:grpSp>
        <p:nvGrpSpPr>
          <p:cNvPr id="5" name="Group 4"/>
          <p:cNvGrpSpPr/>
          <p:nvPr/>
        </p:nvGrpSpPr>
        <p:grpSpPr>
          <a:xfrm rot="21334291">
            <a:off x="4455177" y="1926005"/>
            <a:ext cx="1845091" cy="1601738"/>
            <a:chOff x="-1357381" y="3917007"/>
            <a:chExt cx="1845091" cy="1601738"/>
          </a:xfrm>
        </p:grpSpPr>
        <p:sp>
          <p:nvSpPr>
            <p:cNvPr id="6" name="TextBox 5"/>
            <p:cNvSpPr txBox="1"/>
            <p:nvPr/>
          </p:nvSpPr>
          <p:spPr>
            <a:xfrm rot="265709">
              <a:off x="-1357381" y="4041417"/>
              <a:ext cx="1845091" cy="1477328"/>
            </a:xfrm>
            <a:prstGeom prst="rect">
              <a:avLst/>
            </a:prstGeom>
            <a:solidFill>
              <a:srgbClr val="FFFFA7"/>
            </a:solidFill>
            <a:effectLst>
              <a:outerShdw blurRad="317500" dist="457200" dir="2700000" algn="tl" rotWithShape="0">
                <a:prstClr val="black">
                  <a:alpha val="27000"/>
                </a:prstClr>
              </a:outerShdw>
            </a:effectLst>
          </p:spPr>
          <p:txBody>
            <a:bodyPr wrap="square" rtlCol="0">
              <a:spAutoFit/>
            </a:bodyPr>
            <a:lstStyle/>
            <a:p>
              <a:pPr defTabSz="457200"/>
              <a:endParaRPr lang="en-US" dirty="0">
                <a:solidFill>
                  <a:prstClr val="white"/>
                </a:solidFill>
              </a:endParaRPr>
            </a:p>
            <a:p>
              <a:pPr defTabSz="457200"/>
              <a:endParaRPr lang="en-US" dirty="0">
                <a:solidFill>
                  <a:prstClr val="white"/>
                </a:solidFill>
              </a:endParaRPr>
            </a:p>
            <a:p>
              <a:pPr defTabSz="457200"/>
              <a:endParaRPr lang="en-US" dirty="0">
                <a:solidFill>
                  <a:prstClr val="white"/>
                </a:solidFill>
              </a:endParaRPr>
            </a:p>
            <a:p>
              <a:pPr defTabSz="457200"/>
              <a:endParaRPr lang="en-US" dirty="0">
                <a:solidFill>
                  <a:prstClr val="white"/>
                </a:solidFill>
              </a:endParaRPr>
            </a:p>
            <a:p>
              <a:pPr defTabSz="457200"/>
              <a:endParaRPr lang="en-US" dirty="0">
                <a:solidFill>
                  <a:prstClr val="white"/>
                </a:solidFill>
              </a:endParaRPr>
            </a:p>
          </p:txBody>
        </p:sp>
        <p:sp>
          <p:nvSpPr>
            <p:cNvPr id="7" name="TextBox 6"/>
            <p:cNvSpPr txBox="1"/>
            <p:nvPr/>
          </p:nvSpPr>
          <p:spPr>
            <a:xfrm rot="270086">
              <a:off x="-1271510" y="4111785"/>
              <a:ext cx="1719173" cy="1384995"/>
            </a:xfrm>
            <a:prstGeom prst="rect">
              <a:avLst/>
            </a:prstGeom>
            <a:noFill/>
          </p:spPr>
          <p:txBody>
            <a:bodyPr wrap="square" rtlCol="0">
              <a:spAutoFit/>
            </a:bodyPr>
            <a:lstStyle/>
            <a:p>
              <a:pPr defTabSz="457200"/>
              <a:r>
                <a:rPr lang="en-US" sz="1400" dirty="0">
                  <a:solidFill>
                    <a:prstClr val="white"/>
                  </a:solidFill>
                  <a:latin typeface="Franklin Gothic Book" pitchFamily="34" charset="0"/>
                  <a:ea typeface="Tahoma" pitchFamily="34" charset="0"/>
                  <a:cs typeface="Lucida Grande" pitchFamily="2" charset="0"/>
                </a:rPr>
                <a:t>Identifying common objections will help your sales team be better prepared during their conversations.</a:t>
              </a:r>
              <a:endParaRPr lang="en-US" sz="1400" dirty="0">
                <a:solidFill>
                  <a:prstClr val="white"/>
                </a:solidFill>
                <a:latin typeface="Franklin Gothic Book" pitchFamily="34" charset="0"/>
                <a:ea typeface="Tahoma" pitchFamily="34" charset="0"/>
                <a:cs typeface="Lucida Grande" pitchFamily="2" charset="0"/>
              </a:endParaRPr>
            </a:p>
          </p:txBody>
        </p:sp>
        <p:sp>
          <p:nvSpPr>
            <p:cNvPr id="9" name="Oval 8"/>
            <p:cNvSpPr/>
            <p:nvPr/>
          </p:nvSpPr>
          <p:spPr>
            <a:xfrm>
              <a:off x="-416665" y="3917007"/>
              <a:ext cx="284813" cy="283114"/>
            </a:xfrm>
            <a:prstGeom prst="ellipse">
              <a:avLst/>
            </a:prstGeom>
            <a:solidFill>
              <a:srgbClr val="00B0F0"/>
            </a:solidFill>
            <a:ln>
              <a:noFill/>
            </a:ln>
            <a:effectLst/>
            <a:scene3d>
              <a:camera prst="orthographicFront"/>
              <a:lightRig rig="threePt" dir="t"/>
            </a:scene3d>
            <a:sp3d>
              <a:bevelT prst="convex"/>
              <a:bevelB/>
            </a:sp3d>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a:solidFill>
                  <a:prstClr val="white"/>
                </a:solidFill>
              </a:endParaRPr>
            </a:p>
          </p:txBody>
        </p:sp>
      </p:grpSp>
    </p:spTree>
    <p:extLst>
      <p:ext uri="{BB962C8B-B14F-4D97-AF65-F5344CB8AC3E}">
        <p14:creationId xmlns:p14="http://schemas.microsoft.com/office/powerpoint/2010/main" val="135327812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rotWithShape="1">
          <a:blip r:embed="rId2" cstate="print">
            <a:extLst>
              <a:ext uri="{28A0092B-C50C-407E-A947-70E740481C1C}">
                <a14:useLocalDpi xmlns:a14="http://schemas.microsoft.com/office/drawing/2010/main" val="0"/>
              </a:ext>
            </a:extLst>
          </a:blip>
          <a:srcRect l="45112" t="49677" r="10201" b="1604"/>
          <a:stretch/>
        </p:blipFill>
        <p:spPr>
          <a:xfrm>
            <a:off x="4800600" y="1524000"/>
            <a:ext cx="4082448" cy="4025944"/>
          </a:xfrm>
          <a:prstGeom prst="ellipse">
            <a:avLst/>
          </a:prstGeom>
          <a:ln w="63500">
            <a:solidFill>
              <a:srgbClr val="434343"/>
            </a:solidFill>
          </a:ln>
        </p:spPr>
      </p:pic>
      <p:sp>
        <p:nvSpPr>
          <p:cNvPr id="2" name="Title 1"/>
          <p:cNvSpPr>
            <a:spLocks noGrp="1"/>
          </p:cNvSpPr>
          <p:nvPr>
            <p:ph type="title"/>
          </p:nvPr>
        </p:nvSpPr>
        <p:spPr>
          <a:xfrm>
            <a:off x="457200" y="273050"/>
            <a:ext cx="5257800" cy="1162050"/>
          </a:xfrm>
        </p:spPr>
        <p:txBody>
          <a:bodyPr anchor="ctr">
            <a:noAutofit/>
          </a:bodyPr>
          <a:lstStyle/>
          <a:p>
            <a:r>
              <a:rPr lang="en-US" sz="4400" dirty="0" smtClean="0">
                <a:solidFill>
                  <a:schemeClr val="tx1">
                    <a:lumMod val="65000"/>
                    <a:lumOff val="35000"/>
                  </a:schemeClr>
                </a:solidFill>
                <a:latin typeface="Verdana" pitchFamily="34" charset="0"/>
                <a:ea typeface="Verdana" pitchFamily="34" charset="0"/>
                <a:cs typeface="Verdana" pitchFamily="34" charset="0"/>
              </a:rPr>
              <a:t>Persona Name</a:t>
            </a:r>
            <a:endParaRPr lang="en-US" sz="4400" dirty="0">
              <a:solidFill>
                <a:schemeClr val="tx1">
                  <a:lumMod val="65000"/>
                  <a:lumOff val="35000"/>
                </a:schemeClr>
              </a:solidFill>
              <a:latin typeface="Verdana" pitchFamily="34" charset="0"/>
              <a:ea typeface="Verdana" pitchFamily="34" charset="0"/>
              <a:cs typeface="Verdana" pitchFamily="34" charset="0"/>
            </a:endParaRPr>
          </a:p>
        </p:txBody>
      </p:sp>
      <p:sp>
        <p:nvSpPr>
          <p:cNvPr id="4" name="Text Placeholder 3"/>
          <p:cNvSpPr>
            <a:spLocks noGrp="1"/>
          </p:cNvSpPr>
          <p:nvPr>
            <p:ph type="body" sz="half" idx="2"/>
          </p:nvPr>
        </p:nvSpPr>
        <p:spPr>
          <a:xfrm>
            <a:off x="457200" y="1557337"/>
            <a:ext cx="3276600" cy="4691063"/>
          </a:xfrm>
        </p:spPr>
        <p:txBody>
          <a:bodyPr>
            <a:normAutofit/>
          </a:bodyPr>
          <a:lstStyle/>
          <a:p>
            <a:r>
              <a:rPr lang="en-US" sz="1600" b="1" dirty="0" smtClean="0">
                <a:solidFill>
                  <a:srgbClr val="434343"/>
                </a:solidFill>
                <a:latin typeface="Verdana" pitchFamily="34" charset="0"/>
                <a:ea typeface="Verdana" pitchFamily="34" charset="0"/>
                <a:cs typeface="Verdana" pitchFamily="34" charset="0"/>
              </a:rPr>
              <a:t>MARKETING MESSAGING:</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How should you describe your solution to your persona?</a:t>
            </a:r>
          </a:p>
          <a:p>
            <a:pPr marL="285750" indent="-285750">
              <a:buFont typeface="Arial" pitchFamily="34" charset="0"/>
              <a:buChar char="•"/>
            </a:pPr>
            <a:endParaRPr lang="en-US" sz="1600" dirty="0">
              <a:solidFill>
                <a:srgbClr val="434343"/>
              </a:solidFill>
              <a:latin typeface="Verdana" pitchFamily="34" charset="0"/>
              <a:ea typeface="Verdana" pitchFamily="34" charset="0"/>
              <a:cs typeface="Verdana" pitchFamily="34" charset="0"/>
            </a:endParaRPr>
          </a:p>
          <a:p>
            <a:r>
              <a:rPr lang="en-US" sz="1600" b="1" dirty="0" smtClean="0">
                <a:solidFill>
                  <a:srgbClr val="434343"/>
                </a:solidFill>
                <a:latin typeface="Verdana" pitchFamily="34" charset="0"/>
                <a:ea typeface="Verdana" pitchFamily="34" charset="0"/>
                <a:cs typeface="Verdana" pitchFamily="34" charset="0"/>
              </a:rPr>
              <a:t>ELEVATOR PITCH:</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Make </a:t>
            </a:r>
            <a:r>
              <a:rPr lang="en-US" sz="1600" dirty="0">
                <a:solidFill>
                  <a:srgbClr val="434343"/>
                </a:solidFill>
                <a:latin typeface="Verdana" pitchFamily="34" charset="0"/>
                <a:ea typeface="Verdana" pitchFamily="34" charset="0"/>
                <a:cs typeface="Verdana" pitchFamily="34" charset="0"/>
              </a:rPr>
              <a:t>describing your solution simple and </a:t>
            </a:r>
            <a:r>
              <a:rPr lang="en-US" sz="1600" dirty="0" smtClean="0">
                <a:solidFill>
                  <a:srgbClr val="434343"/>
                </a:solidFill>
                <a:latin typeface="Verdana" pitchFamily="34" charset="0"/>
                <a:ea typeface="Verdana" pitchFamily="34" charset="0"/>
                <a:cs typeface="Verdana" pitchFamily="34" charset="0"/>
              </a:rPr>
              <a:t>consistent across everyone in your company.</a:t>
            </a:r>
          </a:p>
        </p:txBody>
      </p:sp>
      <p:grpSp>
        <p:nvGrpSpPr>
          <p:cNvPr id="6" name="Group 5"/>
          <p:cNvGrpSpPr/>
          <p:nvPr/>
        </p:nvGrpSpPr>
        <p:grpSpPr>
          <a:xfrm>
            <a:off x="3962400" y="3124200"/>
            <a:ext cx="1845091" cy="1534005"/>
            <a:chOff x="-4699196" y="6294322"/>
            <a:chExt cx="1845091" cy="1534005"/>
          </a:xfrm>
        </p:grpSpPr>
        <p:sp>
          <p:nvSpPr>
            <p:cNvPr id="7" name="TextBox 6"/>
            <p:cNvSpPr txBox="1"/>
            <p:nvPr/>
          </p:nvSpPr>
          <p:spPr>
            <a:xfrm rot="940237">
              <a:off x="-4699196" y="6350999"/>
              <a:ext cx="1845091" cy="1477328"/>
            </a:xfrm>
            <a:prstGeom prst="rect">
              <a:avLst/>
            </a:prstGeom>
            <a:solidFill>
              <a:srgbClr val="FFFFA7"/>
            </a:solidFill>
            <a:effectLst>
              <a:outerShdw blurRad="317500" dist="457200" dir="2700000" algn="tl" rotWithShape="0">
                <a:prstClr val="black">
                  <a:alpha val="27000"/>
                </a:prstClr>
              </a:outerShdw>
            </a:effectLst>
          </p:spPr>
          <p:txBody>
            <a:bodyPr wrap="square" rtlCol="0">
              <a:spAutoFit/>
            </a:bodyPr>
            <a:lstStyle/>
            <a:p>
              <a:pPr defTabSz="457200"/>
              <a:endParaRPr lang="en-US" dirty="0">
                <a:solidFill>
                  <a:prstClr val="white"/>
                </a:solidFill>
              </a:endParaRPr>
            </a:p>
            <a:p>
              <a:pPr defTabSz="457200"/>
              <a:endParaRPr lang="en-US" dirty="0">
                <a:solidFill>
                  <a:prstClr val="white"/>
                </a:solidFill>
              </a:endParaRPr>
            </a:p>
            <a:p>
              <a:pPr defTabSz="457200"/>
              <a:endParaRPr lang="en-US" dirty="0">
                <a:solidFill>
                  <a:prstClr val="white"/>
                </a:solidFill>
              </a:endParaRPr>
            </a:p>
            <a:p>
              <a:pPr defTabSz="457200"/>
              <a:endParaRPr lang="en-US" dirty="0">
                <a:solidFill>
                  <a:prstClr val="white"/>
                </a:solidFill>
              </a:endParaRPr>
            </a:p>
            <a:p>
              <a:pPr defTabSz="457200"/>
              <a:endParaRPr lang="en-US" dirty="0">
                <a:solidFill>
                  <a:prstClr val="white"/>
                </a:solidFill>
              </a:endParaRPr>
            </a:p>
          </p:txBody>
        </p:sp>
        <p:sp>
          <p:nvSpPr>
            <p:cNvPr id="8" name="TextBox 7"/>
            <p:cNvSpPr txBox="1"/>
            <p:nvPr/>
          </p:nvSpPr>
          <p:spPr>
            <a:xfrm rot="944614">
              <a:off x="-4613324" y="6421368"/>
              <a:ext cx="1719173" cy="1384995"/>
            </a:xfrm>
            <a:prstGeom prst="rect">
              <a:avLst/>
            </a:prstGeom>
            <a:noFill/>
          </p:spPr>
          <p:txBody>
            <a:bodyPr wrap="square" rtlCol="0">
              <a:spAutoFit/>
            </a:bodyPr>
            <a:lstStyle/>
            <a:p>
              <a:pPr defTabSz="457200"/>
              <a:r>
                <a:rPr lang="en-US" sz="1400" dirty="0">
                  <a:solidFill>
                    <a:prstClr val="white"/>
                  </a:solidFill>
                  <a:latin typeface="Franklin Gothic Book" pitchFamily="34" charset="0"/>
                  <a:ea typeface="Tahoma" pitchFamily="34" charset="0"/>
                  <a:cs typeface="Lucida Grande" pitchFamily="2" charset="0"/>
                </a:rPr>
                <a:t>Establishing your messaging prepares your entire organization to convey the same message.</a:t>
              </a:r>
              <a:endParaRPr lang="en-US" sz="1400" dirty="0">
                <a:solidFill>
                  <a:prstClr val="white"/>
                </a:solidFill>
                <a:latin typeface="Franklin Gothic Book" pitchFamily="34" charset="0"/>
                <a:ea typeface="Tahoma" pitchFamily="34" charset="0"/>
                <a:cs typeface="Lucida Grande" pitchFamily="2" charset="0"/>
              </a:endParaRPr>
            </a:p>
          </p:txBody>
        </p:sp>
        <p:sp>
          <p:nvSpPr>
            <p:cNvPr id="9" name="Oval 8"/>
            <p:cNvSpPr/>
            <p:nvPr/>
          </p:nvSpPr>
          <p:spPr>
            <a:xfrm>
              <a:off x="-3636284" y="6294322"/>
              <a:ext cx="284813" cy="283114"/>
            </a:xfrm>
            <a:prstGeom prst="ellipse">
              <a:avLst/>
            </a:prstGeom>
            <a:solidFill>
              <a:srgbClr val="00B0F0"/>
            </a:solidFill>
            <a:ln>
              <a:noFill/>
            </a:ln>
            <a:effectLst/>
            <a:scene3d>
              <a:camera prst="orthographicFront"/>
              <a:lightRig rig="threePt" dir="t"/>
            </a:scene3d>
            <a:sp3d>
              <a:bevelT prst="convex"/>
              <a:bevelB/>
            </a:sp3d>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a:solidFill>
                  <a:prstClr val="white"/>
                </a:solidFill>
              </a:endParaRPr>
            </a:p>
          </p:txBody>
        </p:sp>
      </p:grpSp>
      <p:grpSp>
        <p:nvGrpSpPr>
          <p:cNvPr id="10" name="Group 9"/>
          <p:cNvGrpSpPr/>
          <p:nvPr/>
        </p:nvGrpSpPr>
        <p:grpSpPr>
          <a:xfrm rot="19578132">
            <a:off x="7128532" y="4802564"/>
            <a:ext cx="1845091" cy="1534005"/>
            <a:chOff x="-4699196" y="6294322"/>
            <a:chExt cx="1845091" cy="1534005"/>
          </a:xfrm>
        </p:grpSpPr>
        <p:sp>
          <p:nvSpPr>
            <p:cNvPr id="11" name="TextBox 10"/>
            <p:cNvSpPr txBox="1"/>
            <p:nvPr/>
          </p:nvSpPr>
          <p:spPr>
            <a:xfrm rot="940237">
              <a:off x="-4699196" y="6350999"/>
              <a:ext cx="1845091" cy="1477328"/>
            </a:xfrm>
            <a:prstGeom prst="rect">
              <a:avLst/>
            </a:prstGeom>
            <a:solidFill>
              <a:srgbClr val="FFFFA7"/>
            </a:solidFill>
            <a:effectLst>
              <a:outerShdw blurRad="317500" dist="457200" dir="2700000" algn="tl" rotWithShape="0">
                <a:prstClr val="black">
                  <a:alpha val="27000"/>
                </a:prstClr>
              </a:outerShdw>
            </a:effectLst>
          </p:spPr>
          <p:txBody>
            <a:bodyPr wrap="square" rtlCol="0">
              <a:spAutoFit/>
            </a:bodyPr>
            <a:lstStyle/>
            <a:p>
              <a:pPr defTabSz="457200"/>
              <a:endParaRPr lang="en-US" dirty="0">
                <a:solidFill>
                  <a:prstClr val="white"/>
                </a:solidFill>
              </a:endParaRPr>
            </a:p>
            <a:p>
              <a:pPr defTabSz="457200"/>
              <a:endParaRPr lang="en-US" dirty="0">
                <a:solidFill>
                  <a:prstClr val="white"/>
                </a:solidFill>
              </a:endParaRPr>
            </a:p>
            <a:p>
              <a:pPr defTabSz="457200"/>
              <a:endParaRPr lang="en-US" dirty="0">
                <a:solidFill>
                  <a:prstClr val="white"/>
                </a:solidFill>
              </a:endParaRPr>
            </a:p>
            <a:p>
              <a:pPr defTabSz="457200"/>
              <a:endParaRPr lang="en-US" dirty="0">
                <a:solidFill>
                  <a:prstClr val="white"/>
                </a:solidFill>
              </a:endParaRPr>
            </a:p>
            <a:p>
              <a:pPr defTabSz="457200"/>
              <a:endParaRPr lang="en-US" dirty="0">
                <a:solidFill>
                  <a:prstClr val="white"/>
                </a:solidFill>
              </a:endParaRPr>
            </a:p>
          </p:txBody>
        </p:sp>
        <p:sp>
          <p:nvSpPr>
            <p:cNvPr id="12" name="TextBox 11"/>
            <p:cNvSpPr txBox="1"/>
            <p:nvPr/>
          </p:nvSpPr>
          <p:spPr>
            <a:xfrm rot="944614">
              <a:off x="-4613325" y="6421367"/>
              <a:ext cx="1719173" cy="1384995"/>
            </a:xfrm>
            <a:prstGeom prst="rect">
              <a:avLst/>
            </a:prstGeom>
            <a:noFill/>
          </p:spPr>
          <p:txBody>
            <a:bodyPr wrap="square" rtlCol="0">
              <a:spAutoFit/>
            </a:bodyPr>
            <a:lstStyle/>
            <a:p>
              <a:pPr defTabSz="457200"/>
              <a:r>
                <a:rPr lang="en-US" sz="1400" dirty="0">
                  <a:solidFill>
                    <a:prstClr val="white"/>
                  </a:solidFill>
                  <a:latin typeface="Franklin Gothic Book" pitchFamily="34" charset="0"/>
                  <a:ea typeface="Tahoma" pitchFamily="34" charset="0"/>
                  <a:cs typeface="Lucida Grande" pitchFamily="2" charset="0"/>
                </a:rPr>
                <a:t>Including a real photo from Creative Commons or iStockphoto helps everyone envision the same person.</a:t>
              </a:r>
              <a:endParaRPr lang="en-US" sz="1400" dirty="0">
                <a:solidFill>
                  <a:prstClr val="white"/>
                </a:solidFill>
                <a:latin typeface="Franklin Gothic Book" pitchFamily="34" charset="0"/>
                <a:ea typeface="Tahoma" pitchFamily="34" charset="0"/>
                <a:cs typeface="Lucida Grande" pitchFamily="2" charset="0"/>
              </a:endParaRPr>
            </a:p>
          </p:txBody>
        </p:sp>
        <p:sp>
          <p:nvSpPr>
            <p:cNvPr id="13" name="Oval 12"/>
            <p:cNvSpPr/>
            <p:nvPr/>
          </p:nvSpPr>
          <p:spPr>
            <a:xfrm>
              <a:off x="-3636284" y="6294322"/>
              <a:ext cx="284813" cy="283114"/>
            </a:xfrm>
            <a:prstGeom prst="ellipse">
              <a:avLst/>
            </a:prstGeom>
            <a:solidFill>
              <a:srgbClr val="00B0F0"/>
            </a:solidFill>
            <a:ln>
              <a:noFill/>
            </a:ln>
            <a:effectLst/>
            <a:scene3d>
              <a:camera prst="orthographicFront"/>
              <a:lightRig rig="threePt" dir="t"/>
            </a:scene3d>
            <a:sp3d>
              <a:bevelT prst="convex"/>
              <a:bevelB/>
            </a:sp3d>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a:solidFill>
                  <a:prstClr val="white"/>
                </a:solidFill>
              </a:endParaRPr>
            </a:p>
          </p:txBody>
        </p:sp>
      </p:grpSp>
    </p:spTree>
    <p:extLst>
      <p:ext uri="{BB962C8B-B14F-4D97-AF65-F5344CB8AC3E}">
        <p14:creationId xmlns:p14="http://schemas.microsoft.com/office/powerpoint/2010/main" val="311764861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7139"/>
            <a:ext cx="8229600" cy="1143000"/>
          </a:xfrm>
        </p:spPr>
        <p:txBody>
          <a:bodyPr>
            <a:noAutofit/>
          </a:bodyPr>
          <a:lstStyle/>
          <a:p>
            <a:r>
              <a:rPr lang="en-US" sz="3600" dirty="0"/>
              <a:t>Profiling the customers and their experiences (touch-points)</a:t>
            </a:r>
            <a:br>
              <a:rPr lang="en-US" sz="3600" dirty="0"/>
            </a:br>
            <a:endParaRPr lang="en-US" sz="3600" dirty="0"/>
          </a:p>
        </p:txBody>
      </p:sp>
      <p:sp>
        <p:nvSpPr>
          <p:cNvPr id="3" name="Content Placeholder 2"/>
          <p:cNvSpPr>
            <a:spLocks noGrp="1"/>
          </p:cNvSpPr>
          <p:nvPr>
            <p:ph idx="1"/>
          </p:nvPr>
        </p:nvSpPr>
        <p:spPr/>
        <p:txBody>
          <a:bodyPr>
            <a:normAutofit fontScale="85000" lnSpcReduction="10000"/>
          </a:bodyPr>
          <a:lstStyle/>
          <a:p>
            <a:r>
              <a:rPr lang="en-US" dirty="0" smtClean="0"/>
              <a:t>Exercise (in groups) talk each about:</a:t>
            </a:r>
            <a:endParaRPr lang="en-US" dirty="0" smtClean="0"/>
          </a:p>
          <a:p>
            <a:endParaRPr lang="en-US" dirty="0" smtClean="0"/>
          </a:p>
          <a:p>
            <a:pPr lvl="1"/>
            <a:r>
              <a:rPr lang="en-US" dirty="0" smtClean="0"/>
              <a:t>Your case study business</a:t>
            </a:r>
          </a:p>
          <a:p>
            <a:pPr lvl="1"/>
            <a:r>
              <a:rPr lang="en-US" dirty="0" smtClean="0"/>
              <a:t>Who </a:t>
            </a:r>
            <a:r>
              <a:rPr lang="en-US" dirty="0" smtClean="0"/>
              <a:t>is the </a:t>
            </a:r>
            <a:r>
              <a:rPr lang="en-US" dirty="0" smtClean="0"/>
              <a:t>customer</a:t>
            </a:r>
          </a:p>
          <a:p>
            <a:r>
              <a:rPr lang="en-US" dirty="0" smtClean="0"/>
              <a:t>On your own</a:t>
            </a:r>
          </a:p>
          <a:p>
            <a:pPr lvl="1"/>
            <a:r>
              <a:rPr lang="en-US" dirty="0" smtClean="0"/>
              <a:t>Write </a:t>
            </a:r>
            <a:r>
              <a:rPr lang="en-US" dirty="0" smtClean="0"/>
              <a:t>a customer/buyer persona of a typical customer</a:t>
            </a:r>
            <a:r>
              <a:rPr lang="en-US" dirty="0" smtClean="0"/>
              <a:t>.</a:t>
            </a:r>
          </a:p>
          <a:p>
            <a:pPr lvl="1"/>
            <a:r>
              <a:rPr lang="en-US" dirty="0" smtClean="0"/>
              <a:t>In groups share this</a:t>
            </a:r>
            <a:endParaRPr lang="en-US" dirty="0" smtClean="0"/>
          </a:p>
          <a:p>
            <a:r>
              <a:rPr lang="en-US" dirty="0" smtClean="0"/>
              <a:t>Buyer Journey</a:t>
            </a:r>
          </a:p>
          <a:p>
            <a:pPr lvl="1"/>
            <a:r>
              <a:rPr lang="en-US" dirty="0" smtClean="0"/>
              <a:t>Using </a:t>
            </a:r>
            <a:r>
              <a:rPr lang="en-US" dirty="0" smtClean="0"/>
              <a:t>what you learned from your directed learning task last week - Write a ‘buyer journey’ which describes ONE customer scenario that would meet the </a:t>
            </a:r>
            <a:r>
              <a:rPr lang="en-US" dirty="0" smtClean="0">
                <a:solidFill>
                  <a:srgbClr val="FFFF00"/>
                </a:solidFill>
              </a:rPr>
              <a:t>business </a:t>
            </a:r>
            <a:r>
              <a:rPr lang="en-US" dirty="0" smtClean="0">
                <a:solidFill>
                  <a:srgbClr val="FFFF00"/>
                </a:solidFill>
              </a:rPr>
              <a:t>goals</a:t>
            </a:r>
            <a:r>
              <a:rPr lang="en-US" dirty="0" smtClean="0"/>
              <a:t>.</a:t>
            </a:r>
          </a:p>
        </p:txBody>
      </p:sp>
    </p:spTree>
    <p:extLst>
      <p:ext uri="{BB962C8B-B14F-4D97-AF65-F5344CB8AC3E}">
        <p14:creationId xmlns:p14="http://schemas.microsoft.com/office/powerpoint/2010/main" val="2355771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475" r="60916" b="16228"/>
          <a:stretch/>
        </p:blipFill>
        <p:spPr bwMode="auto">
          <a:xfrm>
            <a:off x="115909" y="0"/>
            <a:ext cx="9414457" cy="88091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2478411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64046"/>
            <a:ext cx="8229600" cy="1143000"/>
          </a:xfrm>
        </p:spPr>
        <p:txBody>
          <a:bodyPr>
            <a:normAutofit fontScale="90000"/>
          </a:bodyPr>
          <a:lstStyle/>
          <a:p>
            <a:r>
              <a:rPr lang="en-GB" dirty="0"/>
              <a:t>Introduction to Digital Marketing in Action – Google</a:t>
            </a:r>
          </a:p>
        </p:txBody>
      </p:sp>
    </p:spTree>
    <p:extLst>
      <p:ext uri="{BB962C8B-B14F-4D97-AF65-F5344CB8AC3E}">
        <p14:creationId xmlns:p14="http://schemas.microsoft.com/office/powerpoint/2010/main" val="3884586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783612"/>
            <a:ext cx="7772400" cy="1470025"/>
          </a:xfrm>
        </p:spPr>
        <p:txBody>
          <a:bodyPr>
            <a:normAutofit fontScale="90000"/>
          </a:bodyPr>
          <a:lstStyle/>
          <a:p>
            <a:r>
              <a:rPr lang="en-GB" dirty="0" smtClean="0"/>
              <a:t>Google Marketing Course</a:t>
            </a:r>
            <a:br>
              <a:rPr lang="en-GB" dirty="0" smtClean="0"/>
            </a:br>
            <a:r>
              <a:rPr lang="en-GB" sz="4000" dirty="0"/>
              <a:t/>
            </a:r>
            <a:br>
              <a:rPr lang="en-GB" sz="4000" dirty="0"/>
            </a:br>
            <a:r>
              <a:rPr lang="en-GB" sz="4000" dirty="0" smtClean="0"/>
              <a:t>Introduction to Digital Marketing</a:t>
            </a:r>
            <a:br>
              <a:rPr lang="en-GB" sz="4000" dirty="0" smtClean="0"/>
            </a:br>
            <a:r>
              <a:rPr lang="en-GB" sz="4000" dirty="0" smtClean="0"/>
              <a:t>In this session complete the following:</a:t>
            </a:r>
            <a:br>
              <a:rPr lang="en-GB" sz="4000" dirty="0" smtClean="0"/>
            </a:br>
            <a:r>
              <a:rPr lang="en-GB" dirty="0" smtClean="0"/>
              <a:t/>
            </a:r>
            <a:br>
              <a:rPr lang="en-GB" dirty="0" smtClean="0"/>
            </a:br>
            <a:r>
              <a:rPr lang="en-GB" sz="2200" dirty="0" smtClean="0">
                <a:solidFill>
                  <a:srgbClr val="FFFF00"/>
                </a:solidFill>
              </a:rPr>
              <a:t>Why your business needs a web site</a:t>
            </a:r>
            <a:br>
              <a:rPr lang="en-GB" sz="2200" dirty="0" smtClean="0">
                <a:solidFill>
                  <a:srgbClr val="FFFF00"/>
                </a:solidFill>
              </a:rPr>
            </a:br>
            <a:r>
              <a:rPr lang="en-GB" sz="2200" dirty="0" smtClean="0">
                <a:solidFill>
                  <a:srgbClr val="FFFF00"/>
                </a:solidFill>
              </a:rPr>
              <a:t>How to create your web site</a:t>
            </a:r>
            <a:br>
              <a:rPr lang="en-GB" sz="2200" dirty="0" smtClean="0">
                <a:solidFill>
                  <a:srgbClr val="FFFF00"/>
                </a:solidFill>
              </a:rPr>
            </a:br>
            <a:r>
              <a:rPr lang="en-GB" sz="2200" dirty="0" smtClean="0">
                <a:solidFill>
                  <a:srgbClr val="FFFF00"/>
                </a:solidFill>
              </a:rPr>
              <a:t>Build your online marketing plan</a:t>
            </a:r>
            <a:br>
              <a:rPr lang="en-GB" sz="2200" dirty="0" smtClean="0">
                <a:solidFill>
                  <a:srgbClr val="FFFF00"/>
                </a:solidFill>
              </a:rPr>
            </a:br>
            <a:r>
              <a:rPr lang="en-GB" sz="2200" dirty="0">
                <a:solidFill>
                  <a:srgbClr val="FFFF00"/>
                </a:solidFill>
              </a:rPr>
              <a:t/>
            </a:r>
            <a:br>
              <a:rPr lang="en-GB" sz="2200" dirty="0">
                <a:solidFill>
                  <a:srgbClr val="FFFF00"/>
                </a:solidFill>
              </a:rPr>
            </a:br>
            <a:r>
              <a:rPr lang="en-GB" sz="2200" dirty="0" smtClean="0">
                <a:solidFill>
                  <a:srgbClr val="FFFF00"/>
                </a:solidFill>
              </a:rPr>
              <a:t>then</a:t>
            </a:r>
            <a:br>
              <a:rPr lang="en-GB" sz="2200" dirty="0" smtClean="0">
                <a:solidFill>
                  <a:srgbClr val="FFFF00"/>
                </a:solidFill>
              </a:rPr>
            </a:br>
            <a:r>
              <a:rPr lang="en-GB" sz="2200" dirty="0">
                <a:solidFill>
                  <a:srgbClr val="FFFF00"/>
                </a:solidFill>
              </a:rPr>
              <a:t/>
            </a:r>
            <a:br>
              <a:rPr lang="en-GB" sz="2200" dirty="0">
                <a:solidFill>
                  <a:srgbClr val="FFFF00"/>
                </a:solidFill>
              </a:rPr>
            </a:br>
            <a:r>
              <a:rPr lang="en-GB" sz="2200" dirty="0" smtClean="0">
                <a:solidFill>
                  <a:srgbClr val="FFFF00"/>
                </a:solidFill>
              </a:rPr>
              <a:t>For next wee just look at the other topics in your own time</a:t>
            </a:r>
            <a:endParaRPr lang="en-GB" sz="2200" dirty="0">
              <a:solidFill>
                <a:srgbClr val="FFFF00"/>
              </a:solidFill>
            </a:endParaRPr>
          </a:p>
        </p:txBody>
      </p:sp>
      <p:sp>
        <p:nvSpPr>
          <p:cNvPr id="3" name="Subtitle 2"/>
          <p:cNvSpPr>
            <a:spLocks noGrp="1"/>
          </p:cNvSpPr>
          <p:nvPr>
            <p:ph type="subTitle" idx="1"/>
          </p:nvPr>
        </p:nvSpPr>
        <p:spPr>
          <a:xfrm>
            <a:off x="1371600" y="5563672"/>
            <a:ext cx="6400800" cy="951427"/>
          </a:xfrm>
        </p:spPr>
        <p:txBody>
          <a:bodyPr>
            <a:normAutofit fontScale="92500" lnSpcReduction="10000"/>
          </a:bodyPr>
          <a:lstStyle/>
          <a:p>
            <a:r>
              <a:rPr lang="en-GB" dirty="0"/>
              <a:t>http://www.google.com.ua/onlinechallenge/dmc/dmc-intro.html</a:t>
            </a:r>
          </a:p>
        </p:txBody>
      </p:sp>
    </p:spTree>
    <p:extLst>
      <p:ext uri="{BB962C8B-B14F-4D97-AF65-F5344CB8AC3E}">
        <p14:creationId xmlns:p14="http://schemas.microsoft.com/office/powerpoint/2010/main" val="39490196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124138"/>
            <a:ext cx="3547383" cy="2292083"/>
          </a:xfrm>
          <a:prstGeom prst="rect">
            <a:avLst/>
          </a:prstGeom>
        </p:spPr>
      </p:pic>
      <p:pic>
        <p:nvPicPr>
          <p:cNvPr id="3" name="Picture 2"/>
          <p:cNvPicPr>
            <a:picLocks noChangeAspect="1"/>
          </p:cNvPicPr>
          <p:nvPr/>
        </p:nvPicPr>
        <p:blipFill>
          <a:blip r:embed="rId3"/>
          <a:stretch>
            <a:fillRect/>
          </a:stretch>
        </p:blipFill>
        <p:spPr>
          <a:xfrm>
            <a:off x="0" y="3416221"/>
            <a:ext cx="4715246" cy="3442309"/>
          </a:xfrm>
          <a:prstGeom prst="rect">
            <a:avLst/>
          </a:prstGeom>
        </p:spPr>
      </p:pic>
      <p:pic>
        <p:nvPicPr>
          <p:cNvPr id="4" name="Picture 3"/>
          <p:cNvPicPr>
            <a:picLocks noChangeAspect="1"/>
          </p:cNvPicPr>
          <p:nvPr/>
        </p:nvPicPr>
        <p:blipFill>
          <a:blip r:embed="rId4"/>
          <a:stretch>
            <a:fillRect/>
          </a:stretch>
        </p:blipFill>
        <p:spPr>
          <a:xfrm>
            <a:off x="3547382" y="3457"/>
            <a:ext cx="5596617" cy="3421983"/>
          </a:xfrm>
          <a:prstGeom prst="rect">
            <a:avLst/>
          </a:prstGeom>
        </p:spPr>
      </p:pic>
      <p:pic>
        <p:nvPicPr>
          <p:cNvPr id="5" name="Picture 4" descr="images.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3457"/>
            <a:ext cx="3547383" cy="1137671"/>
          </a:xfrm>
          <a:prstGeom prst="rect">
            <a:avLst/>
          </a:prstGeom>
        </p:spPr>
      </p:pic>
      <p:pic>
        <p:nvPicPr>
          <p:cNvPr id="6" name="Picture 5" descr="social-media-explained.jp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715246" y="3416221"/>
            <a:ext cx="4428753" cy="3441779"/>
          </a:xfrm>
          <a:prstGeom prst="rect">
            <a:avLst/>
          </a:prstGeom>
        </p:spPr>
      </p:pic>
    </p:spTree>
    <p:extLst>
      <p:ext uri="{BB962C8B-B14F-4D97-AF65-F5344CB8AC3E}">
        <p14:creationId xmlns:p14="http://schemas.microsoft.com/office/powerpoint/2010/main" val="174390260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3852" y="1639956"/>
            <a:ext cx="9157852" cy="52180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a:xfrm>
            <a:off x="457200" y="467053"/>
            <a:ext cx="8229600" cy="1143000"/>
          </a:xfrm>
          <a:prstGeom prst="rect">
            <a:avLst/>
          </a:prstGeom>
        </p:spPr>
        <p:txBody>
          <a:bodyP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smtClean="0">
                <a:solidFill>
                  <a:prstClr val="white"/>
                </a:solidFill>
              </a:rPr>
              <a:t>Don’t forget Thursday’s practical seminar – No work until then </a:t>
            </a:r>
            <a:endParaRPr lang="en-US" dirty="0">
              <a:solidFill>
                <a:prstClr val="white"/>
              </a:solidFill>
            </a:endParaRPr>
          </a:p>
        </p:txBody>
      </p:sp>
    </p:spTree>
    <p:extLst>
      <p:ext uri="{BB962C8B-B14F-4D97-AF65-F5344CB8AC3E}">
        <p14:creationId xmlns:p14="http://schemas.microsoft.com/office/powerpoint/2010/main" val="3845892899"/>
      </p:ext>
    </p:extLst>
  </p:cSld>
  <p:clrMapOvr>
    <a:masterClrMapping/>
  </p:clrMapOvr>
  <p:timing>
    <p:tnLst>
      <p:par>
        <p:cTn id="1" dur="indefinite" restart="never" nodeType="tmRoot"/>
      </p:par>
    </p:tnLst>
  </p:timing>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540</Words>
  <Application>Microsoft Office PowerPoint</Application>
  <PresentationFormat>On-screen Show (4:3)</PresentationFormat>
  <Paragraphs>87</Paragraphs>
  <Slides>14</Slides>
  <Notes>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Black</vt:lpstr>
      <vt:lpstr>Seminar Session  Today we want to look at</vt:lpstr>
      <vt:lpstr>Personas - Who are our customers   </vt:lpstr>
      <vt:lpstr>What Are Buyer Personas?</vt:lpstr>
      <vt:lpstr>How Are Buyer Personas Created?</vt:lpstr>
      <vt:lpstr>Persona Name</vt:lpstr>
      <vt:lpstr>Persona Name</vt:lpstr>
      <vt:lpstr>Persona Name</vt:lpstr>
      <vt:lpstr>Persona Name</vt:lpstr>
      <vt:lpstr>Profiling the customers and their experiences (touch-points) </vt:lpstr>
      <vt:lpstr>PowerPoint Presentation</vt:lpstr>
      <vt:lpstr>Introduction to Digital Marketing in Action – Google</vt:lpstr>
      <vt:lpstr>Google Marketing Course  Introduction to Digital Marketing In this session complete the following:  Why your business needs a web site How to create your web site Build your online marketing plan  then  For next wee just look at the other topics in your own time</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Seminar Session  Today we want to look at</dc:title>
  <dc:creator>Administrator</dc:creator>
  <cp:lastModifiedBy>Administrator</cp:lastModifiedBy>
  <cp:revision>1</cp:revision>
  <dcterms:created xsi:type="dcterms:W3CDTF">2016-02-04T09:50:56Z</dcterms:created>
  <dcterms:modified xsi:type="dcterms:W3CDTF">2016-02-04T09:51:20Z</dcterms:modified>
</cp:coreProperties>
</file>