
<file path=[Content_Types].xml><?xml version="1.0" encoding="utf-8"?>
<Types xmlns="http://schemas.openxmlformats.org/package/2006/content-types">
  <Default Extension="avi" ContentType="video/x-msvideo"/>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46"/>
  </p:notesMasterIdLst>
  <p:sldIdLst>
    <p:sldId id="368" r:id="rId5"/>
    <p:sldId id="365" r:id="rId6"/>
    <p:sldId id="366" r:id="rId7"/>
    <p:sldId id="377" r:id="rId8"/>
    <p:sldId id="367" r:id="rId9"/>
    <p:sldId id="351" r:id="rId10"/>
    <p:sldId id="325" r:id="rId11"/>
    <p:sldId id="326" r:id="rId12"/>
    <p:sldId id="271" r:id="rId13"/>
    <p:sldId id="370" r:id="rId14"/>
    <p:sldId id="378" r:id="rId15"/>
    <p:sldId id="379" r:id="rId16"/>
    <p:sldId id="336" r:id="rId17"/>
    <p:sldId id="286" r:id="rId18"/>
    <p:sldId id="337" r:id="rId19"/>
    <p:sldId id="362" r:id="rId20"/>
    <p:sldId id="339" r:id="rId21"/>
    <p:sldId id="332" r:id="rId22"/>
    <p:sldId id="374" r:id="rId23"/>
    <p:sldId id="342" r:id="rId24"/>
    <p:sldId id="372" r:id="rId25"/>
    <p:sldId id="371" r:id="rId26"/>
    <p:sldId id="340" r:id="rId27"/>
    <p:sldId id="345" r:id="rId28"/>
    <p:sldId id="344" r:id="rId29"/>
    <p:sldId id="343" r:id="rId30"/>
    <p:sldId id="350" r:id="rId31"/>
    <p:sldId id="349" r:id="rId32"/>
    <p:sldId id="373" r:id="rId33"/>
    <p:sldId id="348" r:id="rId34"/>
    <p:sldId id="329" r:id="rId35"/>
    <p:sldId id="358" r:id="rId36"/>
    <p:sldId id="375" r:id="rId37"/>
    <p:sldId id="356" r:id="rId38"/>
    <p:sldId id="354" r:id="rId39"/>
    <p:sldId id="376" r:id="rId40"/>
    <p:sldId id="353" r:id="rId41"/>
    <p:sldId id="360" r:id="rId42"/>
    <p:sldId id="359" r:id="rId43"/>
    <p:sldId id="363" r:id="rId44"/>
    <p:sldId id="361"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7" dt="2026-10-02T08:01:42.389"/>
    <p1510:client id="{4FDE671A-BD54-E9A8-AD97-72BAE697EBF2}" v="83" dt="2026-10-02T07:37:04.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9" d="100"/>
          <a:sy n="69" d="100"/>
        </p:scale>
        <p:origin x="756" y="4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77BA3-A5AF-4DA2-90CF-1E07559B8C0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6BCAF6C-4DF1-48CB-9042-F1425E9DD291}">
      <dgm:prSet/>
      <dgm:spPr/>
      <dgm:t>
        <a:bodyPr/>
        <a:lstStyle/>
        <a:p>
          <a:r>
            <a:rPr lang="en-GB" dirty="0"/>
            <a:t>Social control and discipline</a:t>
          </a:r>
        </a:p>
      </dgm:t>
    </dgm:pt>
    <dgm:pt modelId="{3D9D01FC-DCA1-4970-8FD6-9CF52C3C918B}" type="parTrans" cxnId="{26E50F57-9EAD-4CBC-AB26-B2BABC657A83}">
      <dgm:prSet/>
      <dgm:spPr/>
      <dgm:t>
        <a:bodyPr/>
        <a:lstStyle/>
        <a:p>
          <a:endParaRPr lang="en-US"/>
        </a:p>
      </dgm:t>
    </dgm:pt>
    <dgm:pt modelId="{88B8DAAA-11C3-4E5D-AA06-F0E4852D9AAC}" type="sibTrans" cxnId="{26E50F57-9EAD-4CBC-AB26-B2BABC657A83}">
      <dgm:prSet/>
      <dgm:spPr/>
      <dgm:t>
        <a:bodyPr/>
        <a:lstStyle/>
        <a:p>
          <a:endParaRPr lang="en-US"/>
        </a:p>
      </dgm:t>
    </dgm:pt>
    <dgm:pt modelId="{CDB63536-386C-494A-A04A-83967C13E213}">
      <dgm:prSet/>
      <dgm:spPr/>
      <dgm:t>
        <a:bodyPr/>
        <a:lstStyle/>
        <a:p>
          <a:r>
            <a:rPr lang="en-GB" dirty="0"/>
            <a:t>Legally define the differences between right and wrong behaviour</a:t>
          </a:r>
        </a:p>
      </dgm:t>
    </dgm:pt>
    <dgm:pt modelId="{A7D279C6-B628-43F1-B087-53BB7F296DF6}" type="parTrans" cxnId="{7194A5BA-3D63-432A-9027-C0A30397A1A3}">
      <dgm:prSet/>
      <dgm:spPr/>
      <dgm:t>
        <a:bodyPr/>
        <a:lstStyle/>
        <a:p>
          <a:endParaRPr lang="en-US"/>
        </a:p>
      </dgm:t>
    </dgm:pt>
    <dgm:pt modelId="{B5D214CB-3FB8-4250-AD79-9AFC89DD4F9A}" type="sibTrans" cxnId="{7194A5BA-3D63-432A-9027-C0A30397A1A3}">
      <dgm:prSet/>
      <dgm:spPr/>
      <dgm:t>
        <a:bodyPr/>
        <a:lstStyle/>
        <a:p>
          <a:endParaRPr lang="en-US"/>
        </a:p>
      </dgm:t>
    </dgm:pt>
    <dgm:pt modelId="{C3643837-17E1-437C-9598-CBADA5B94F14}">
      <dgm:prSet/>
      <dgm:spPr/>
      <dgm:t>
        <a:bodyPr/>
        <a:lstStyle/>
        <a:p>
          <a:r>
            <a:rPr lang="en-GB" dirty="0"/>
            <a:t>The Response to Crime / Crime Prevention</a:t>
          </a:r>
        </a:p>
      </dgm:t>
    </dgm:pt>
    <dgm:pt modelId="{6EBD198B-E624-4502-A654-E5F6114A1B51}" type="parTrans" cxnId="{EE6F3E3F-3EEF-4F31-8206-AE0F97C8B1EF}">
      <dgm:prSet/>
      <dgm:spPr/>
      <dgm:t>
        <a:bodyPr/>
        <a:lstStyle/>
        <a:p>
          <a:endParaRPr lang="en-US"/>
        </a:p>
      </dgm:t>
    </dgm:pt>
    <dgm:pt modelId="{5F22B507-6A8E-48B8-A126-C631865AE3BC}" type="sibTrans" cxnId="{EE6F3E3F-3EEF-4F31-8206-AE0F97C8B1EF}">
      <dgm:prSet/>
      <dgm:spPr/>
      <dgm:t>
        <a:bodyPr/>
        <a:lstStyle/>
        <a:p>
          <a:endParaRPr lang="en-US"/>
        </a:p>
      </dgm:t>
    </dgm:pt>
    <dgm:pt modelId="{74FD6C57-ABA3-4D5D-8A9B-D93DCA9EC578}">
      <dgm:prSet/>
      <dgm:spPr/>
      <dgm:t>
        <a:bodyPr/>
        <a:lstStyle/>
        <a:p>
          <a:r>
            <a:rPr lang="en-GB" dirty="0"/>
            <a:t>Detection and Investigation of crime</a:t>
          </a:r>
        </a:p>
      </dgm:t>
    </dgm:pt>
    <dgm:pt modelId="{D52000F9-23E1-45CC-8CEB-279AF0C8E81D}" type="parTrans" cxnId="{2B8406E8-034D-4C16-82EB-87C54FF6F4DD}">
      <dgm:prSet/>
      <dgm:spPr/>
      <dgm:t>
        <a:bodyPr/>
        <a:lstStyle/>
        <a:p>
          <a:endParaRPr lang="en-US"/>
        </a:p>
      </dgm:t>
    </dgm:pt>
    <dgm:pt modelId="{5DFFB43D-7089-42FA-A357-8000003578AB}" type="sibTrans" cxnId="{2B8406E8-034D-4C16-82EB-87C54FF6F4DD}">
      <dgm:prSet/>
      <dgm:spPr/>
      <dgm:t>
        <a:bodyPr/>
        <a:lstStyle/>
        <a:p>
          <a:endParaRPr lang="en-US"/>
        </a:p>
      </dgm:t>
    </dgm:pt>
    <dgm:pt modelId="{103DB21A-8A09-4332-A8CF-099C5F43911E}">
      <dgm:prSet/>
      <dgm:spPr/>
      <dgm:t>
        <a:bodyPr/>
        <a:lstStyle/>
        <a:p>
          <a:r>
            <a:rPr lang="en-GB" dirty="0"/>
            <a:t>Arrest, charging and prosecution of offenders</a:t>
          </a:r>
        </a:p>
      </dgm:t>
    </dgm:pt>
    <dgm:pt modelId="{E9BDB968-874D-400E-B937-D048F7EEBFDB}" type="parTrans" cxnId="{36536A71-0D2C-4AF2-96B4-34C19A5CA267}">
      <dgm:prSet/>
      <dgm:spPr/>
      <dgm:t>
        <a:bodyPr/>
        <a:lstStyle/>
        <a:p>
          <a:endParaRPr lang="en-US"/>
        </a:p>
      </dgm:t>
    </dgm:pt>
    <dgm:pt modelId="{50BF4158-3412-4936-BE2E-646DE05F1F54}" type="sibTrans" cxnId="{36536A71-0D2C-4AF2-96B4-34C19A5CA267}">
      <dgm:prSet/>
      <dgm:spPr/>
      <dgm:t>
        <a:bodyPr/>
        <a:lstStyle/>
        <a:p>
          <a:endParaRPr lang="en-US"/>
        </a:p>
      </dgm:t>
    </dgm:pt>
    <dgm:pt modelId="{61972962-2A20-4121-91EB-02232B13E685}">
      <dgm:prSet/>
      <dgm:spPr/>
      <dgm:t>
        <a:bodyPr/>
        <a:lstStyle/>
        <a:p>
          <a:r>
            <a:rPr lang="en-GB" dirty="0"/>
            <a:t>Deal with minor and major offences</a:t>
          </a:r>
        </a:p>
      </dgm:t>
    </dgm:pt>
    <dgm:pt modelId="{E6F16F13-A719-4A03-B922-8924EA5AE319}" type="parTrans" cxnId="{EE78A872-D18F-4CD6-8874-6BC1E5C37828}">
      <dgm:prSet/>
      <dgm:spPr/>
      <dgm:t>
        <a:bodyPr/>
        <a:lstStyle/>
        <a:p>
          <a:endParaRPr lang="en-US"/>
        </a:p>
      </dgm:t>
    </dgm:pt>
    <dgm:pt modelId="{1DA4800E-D4EF-4D24-B802-6BFDBACF3094}" type="sibTrans" cxnId="{EE78A872-D18F-4CD6-8874-6BC1E5C37828}">
      <dgm:prSet/>
      <dgm:spPr/>
      <dgm:t>
        <a:bodyPr/>
        <a:lstStyle/>
        <a:p>
          <a:endParaRPr lang="en-US"/>
        </a:p>
      </dgm:t>
    </dgm:pt>
    <dgm:pt modelId="{07D71EFC-9FB8-41F6-BADB-BE8443CEE78C}">
      <dgm:prSet/>
      <dgm:spPr/>
      <dgm:t>
        <a:bodyPr/>
        <a:lstStyle/>
        <a:p>
          <a:endParaRPr lang="en-GB" dirty="0"/>
        </a:p>
      </dgm:t>
    </dgm:pt>
    <dgm:pt modelId="{BEA16FC6-3180-4969-848D-632CA37D9EA8}" type="parTrans" cxnId="{445AE154-605D-41B8-86C9-0B95FC3B1431}">
      <dgm:prSet/>
      <dgm:spPr/>
      <dgm:t>
        <a:bodyPr/>
        <a:lstStyle/>
        <a:p>
          <a:endParaRPr lang="en-US"/>
        </a:p>
      </dgm:t>
    </dgm:pt>
    <dgm:pt modelId="{A38F0D7D-562A-4304-B6EE-009A19550B0C}" type="sibTrans" cxnId="{445AE154-605D-41B8-86C9-0B95FC3B1431}">
      <dgm:prSet/>
      <dgm:spPr/>
      <dgm:t>
        <a:bodyPr/>
        <a:lstStyle/>
        <a:p>
          <a:endParaRPr lang="en-US"/>
        </a:p>
      </dgm:t>
    </dgm:pt>
    <dgm:pt modelId="{FA26E1A7-7346-408F-9C84-0D8F5969B9E3}">
      <dgm:prSet/>
      <dgm:spPr/>
      <dgm:t>
        <a:bodyPr/>
        <a:lstStyle/>
        <a:p>
          <a:r>
            <a:rPr lang="en-GB" dirty="0"/>
            <a:t>Provide support to prevent reoffending</a:t>
          </a:r>
        </a:p>
      </dgm:t>
    </dgm:pt>
    <dgm:pt modelId="{6456194F-647D-4F91-967E-64B595E1D024}" type="parTrans" cxnId="{56F713EE-7A78-4F5E-8771-E03B75BDDEDA}">
      <dgm:prSet/>
      <dgm:spPr/>
      <dgm:t>
        <a:bodyPr/>
        <a:lstStyle/>
        <a:p>
          <a:endParaRPr lang="en-US"/>
        </a:p>
      </dgm:t>
    </dgm:pt>
    <dgm:pt modelId="{422EBC24-4374-4256-9A79-1A86EBBAB586}" type="sibTrans" cxnId="{56F713EE-7A78-4F5E-8771-E03B75BDDEDA}">
      <dgm:prSet/>
      <dgm:spPr/>
      <dgm:t>
        <a:bodyPr/>
        <a:lstStyle/>
        <a:p>
          <a:endParaRPr lang="en-US"/>
        </a:p>
      </dgm:t>
    </dgm:pt>
    <dgm:pt modelId="{B19086AB-722F-47E4-B84A-F83F42BC1CA4}">
      <dgm:prSet/>
      <dgm:spPr/>
      <dgm:t>
        <a:bodyPr/>
        <a:lstStyle/>
        <a:p>
          <a:r>
            <a:rPr lang="en-GB" dirty="0"/>
            <a:t>Support</a:t>
          </a:r>
          <a:r>
            <a:rPr lang="en-GB" baseline="0" dirty="0"/>
            <a:t> Victims</a:t>
          </a:r>
          <a:endParaRPr lang="en-GB" dirty="0"/>
        </a:p>
      </dgm:t>
    </dgm:pt>
    <dgm:pt modelId="{7F6EC10D-CAEE-409E-BC66-7C8876CB876B}" type="parTrans" cxnId="{9D522002-6443-4680-8332-C9BFC2D710BB}">
      <dgm:prSet/>
      <dgm:spPr/>
      <dgm:t>
        <a:bodyPr/>
        <a:lstStyle/>
        <a:p>
          <a:endParaRPr lang="en-US"/>
        </a:p>
      </dgm:t>
    </dgm:pt>
    <dgm:pt modelId="{8159581E-1225-4CD7-8845-323C7C144C06}" type="sibTrans" cxnId="{9D522002-6443-4680-8332-C9BFC2D710BB}">
      <dgm:prSet/>
      <dgm:spPr/>
      <dgm:t>
        <a:bodyPr/>
        <a:lstStyle/>
        <a:p>
          <a:endParaRPr lang="en-US"/>
        </a:p>
      </dgm:t>
    </dgm:pt>
    <dgm:pt modelId="{FE28FAFD-56F6-4F2A-AD63-887D5EA714E5}">
      <dgm:prSet/>
      <dgm:spPr/>
      <dgm:t>
        <a:bodyPr/>
        <a:lstStyle/>
        <a:p>
          <a:endParaRPr lang="en-GB" dirty="0"/>
        </a:p>
      </dgm:t>
    </dgm:pt>
    <dgm:pt modelId="{E916868B-C8F9-4636-98AF-2380221D3E81}" type="parTrans" cxnId="{3D4535AA-8495-40AD-B442-EDB5E3042B9F}">
      <dgm:prSet/>
      <dgm:spPr/>
      <dgm:t>
        <a:bodyPr/>
        <a:lstStyle/>
        <a:p>
          <a:endParaRPr lang="en-US"/>
        </a:p>
      </dgm:t>
    </dgm:pt>
    <dgm:pt modelId="{8D3BFB4D-8D99-480A-A040-E0E26E89C6DF}" type="sibTrans" cxnId="{3D4535AA-8495-40AD-B442-EDB5E3042B9F}">
      <dgm:prSet/>
      <dgm:spPr/>
      <dgm:t>
        <a:bodyPr/>
        <a:lstStyle/>
        <a:p>
          <a:endParaRPr lang="en-US"/>
        </a:p>
      </dgm:t>
    </dgm:pt>
    <dgm:pt modelId="{961AEE13-FAA3-421C-A4CC-8F40A756F6F0}">
      <dgm:prSet custT="1"/>
      <dgm:spPr/>
      <dgm:t>
        <a:bodyPr/>
        <a:lstStyle/>
        <a:p>
          <a:r>
            <a:rPr lang="en-GB" sz="1000" dirty="0"/>
            <a:t>Safeguarding /</a:t>
          </a:r>
        </a:p>
        <a:p>
          <a:r>
            <a:rPr lang="en-GB" sz="1000" dirty="0"/>
            <a:t>Community safety</a:t>
          </a:r>
        </a:p>
      </dgm:t>
    </dgm:pt>
    <dgm:pt modelId="{1FD05DBE-F2AC-404D-AC52-468501492748}" type="parTrans" cxnId="{1B06C3F9-8546-4BD2-9857-E49D8AB649C2}">
      <dgm:prSet/>
      <dgm:spPr/>
      <dgm:t>
        <a:bodyPr/>
        <a:lstStyle/>
        <a:p>
          <a:endParaRPr lang="en-US"/>
        </a:p>
      </dgm:t>
    </dgm:pt>
    <dgm:pt modelId="{ABA8DD5C-F70A-4894-93B4-2F87D63707F8}" type="sibTrans" cxnId="{1B06C3F9-8546-4BD2-9857-E49D8AB649C2}">
      <dgm:prSet/>
      <dgm:spPr/>
      <dgm:t>
        <a:bodyPr/>
        <a:lstStyle/>
        <a:p>
          <a:endParaRPr lang="en-US"/>
        </a:p>
      </dgm:t>
    </dgm:pt>
    <dgm:pt modelId="{E2667A05-4039-4D7B-96B2-3D65FDA43564}">
      <dgm:prSet/>
      <dgm:spPr/>
      <dgm:t>
        <a:bodyPr/>
        <a:lstStyle/>
        <a:p>
          <a:r>
            <a:rPr lang="en-GB" dirty="0"/>
            <a:t>Human rights</a:t>
          </a:r>
        </a:p>
      </dgm:t>
    </dgm:pt>
    <dgm:pt modelId="{E3D51184-6375-4F68-A398-AD7D78C8EF59}" type="parTrans" cxnId="{97EB11C6-D139-432A-8D9A-D28416F36A7E}">
      <dgm:prSet/>
      <dgm:spPr/>
      <dgm:t>
        <a:bodyPr/>
        <a:lstStyle/>
        <a:p>
          <a:endParaRPr lang="en-US"/>
        </a:p>
      </dgm:t>
    </dgm:pt>
    <dgm:pt modelId="{A3A27B65-5D26-42DA-8B1D-450B301ABEE3}" type="sibTrans" cxnId="{97EB11C6-D139-432A-8D9A-D28416F36A7E}">
      <dgm:prSet/>
      <dgm:spPr/>
      <dgm:t>
        <a:bodyPr/>
        <a:lstStyle/>
        <a:p>
          <a:endParaRPr lang="en-US"/>
        </a:p>
      </dgm:t>
    </dgm:pt>
    <dgm:pt modelId="{A63449D3-B785-4613-95A3-DF20A64FAA3B}">
      <dgm:prSet/>
      <dgm:spPr/>
      <dgm:t>
        <a:bodyPr/>
        <a:lstStyle/>
        <a:p>
          <a:r>
            <a:rPr lang="en-GB" dirty="0"/>
            <a:t>Rehabilitation</a:t>
          </a:r>
        </a:p>
      </dgm:t>
    </dgm:pt>
    <dgm:pt modelId="{21E6F4F3-D012-4CC4-9D40-3740FA8488D1}" type="parTrans" cxnId="{7A7E550C-BFD3-4A10-B027-1F3617FF97C8}">
      <dgm:prSet/>
      <dgm:spPr/>
      <dgm:t>
        <a:bodyPr/>
        <a:lstStyle/>
        <a:p>
          <a:endParaRPr lang="en-US"/>
        </a:p>
      </dgm:t>
    </dgm:pt>
    <dgm:pt modelId="{3309E4F9-0318-4B8B-AB5E-835036796341}" type="sibTrans" cxnId="{7A7E550C-BFD3-4A10-B027-1F3617FF97C8}">
      <dgm:prSet/>
      <dgm:spPr/>
      <dgm:t>
        <a:bodyPr/>
        <a:lstStyle/>
        <a:p>
          <a:endParaRPr lang="en-US"/>
        </a:p>
      </dgm:t>
    </dgm:pt>
    <dgm:pt modelId="{79FEDFB0-2575-431F-90C4-86C887B5E01C}">
      <dgm:prSet/>
      <dgm:spPr/>
      <dgm:t>
        <a:bodyPr/>
        <a:lstStyle/>
        <a:p>
          <a:pPr marL="0" lvl="0" defTabSz="400050">
            <a:lnSpc>
              <a:spcPct val="90000"/>
            </a:lnSpc>
            <a:spcBef>
              <a:spcPct val="0"/>
            </a:spcBef>
            <a:spcAft>
              <a:spcPct val="35000"/>
            </a:spcAft>
            <a:buNone/>
          </a:pPr>
          <a:r>
            <a:rPr lang="en-GB" dirty="0"/>
            <a:t>Adversarial System</a:t>
          </a:r>
        </a:p>
      </dgm:t>
    </dgm:pt>
    <dgm:pt modelId="{CD55E08B-DF62-4BF2-85E0-6133353A070B}" type="parTrans" cxnId="{B0897A34-B7BD-49F7-BE3C-7AEE34E80807}">
      <dgm:prSet/>
      <dgm:spPr/>
      <dgm:t>
        <a:bodyPr/>
        <a:lstStyle/>
        <a:p>
          <a:endParaRPr lang="en-US"/>
        </a:p>
      </dgm:t>
    </dgm:pt>
    <dgm:pt modelId="{223F2126-FC32-481B-B36F-CBBD0FEFA5B2}" type="sibTrans" cxnId="{B0897A34-B7BD-49F7-BE3C-7AEE34E80807}">
      <dgm:prSet/>
      <dgm:spPr/>
      <dgm:t>
        <a:bodyPr/>
        <a:lstStyle/>
        <a:p>
          <a:endParaRPr lang="en-US"/>
        </a:p>
      </dgm:t>
    </dgm:pt>
    <dgm:pt modelId="{351BC40F-B8C8-2B44-8306-A45093C7B717}">
      <dgm:prSet/>
      <dgm:spPr/>
      <dgm:t>
        <a:bodyPr/>
        <a:lstStyle/>
        <a:p>
          <a:r>
            <a:rPr lang="en-GB" dirty="0"/>
            <a:t>Inquisitorial approach</a:t>
          </a:r>
        </a:p>
      </dgm:t>
    </dgm:pt>
    <dgm:pt modelId="{76AEC715-0634-F04A-B7AC-4D3F0134348D}" type="parTrans" cxnId="{8ACBACBE-7797-8142-8FB5-0DE0478D648C}">
      <dgm:prSet/>
      <dgm:spPr/>
      <dgm:t>
        <a:bodyPr/>
        <a:lstStyle/>
        <a:p>
          <a:endParaRPr lang="en-GB"/>
        </a:p>
      </dgm:t>
    </dgm:pt>
    <dgm:pt modelId="{18E591D9-2982-7644-962C-8C56079F11F3}" type="sibTrans" cxnId="{8ACBACBE-7797-8142-8FB5-0DE0478D648C}">
      <dgm:prSet/>
      <dgm:spPr/>
      <dgm:t>
        <a:bodyPr/>
        <a:lstStyle/>
        <a:p>
          <a:endParaRPr lang="en-GB"/>
        </a:p>
      </dgm:t>
    </dgm:pt>
    <dgm:pt modelId="{84F74E7F-87F3-034E-BD25-ED0EE7117B94}" type="pres">
      <dgm:prSet presAssocID="{6C177BA3-A5AF-4DA2-90CF-1E07559B8C0F}" presName="diagram" presStyleCnt="0">
        <dgm:presLayoutVars>
          <dgm:dir/>
          <dgm:resizeHandles val="exact"/>
        </dgm:presLayoutVars>
      </dgm:prSet>
      <dgm:spPr/>
    </dgm:pt>
    <dgm:pt modelId="{A46A906C-7659-6C47-8B8E-CD9F9C7CB187}" type="pres">
      <dgm:prSet presAssocID="{E6BCAF6C-4DF1-48CB-9042-F1425E9DD291}" presName="node" presStyleLbl="node1" presStyleIdx="0" presStyleCnt="15">
        <dgm:presLayoutVars>
          <dgm:bulletEnabled val="1"/>
        </dgm:presLayoutVars>
      </dgm:prSet>
      <dgm:spPr/>
    </dgm:pt>
    <dgm:pt modelId="{89A73317-8440-8847-9839-D35CDF9598C9}" type="pres">
      <dgm:prSet presAssocID="{88B8DAAA-11C3-4E5D-AA06-F0E4852D9AAC}" presName="sibTrans" presStyleCnt="0"/>
      <dgm:spPr/>
    </dgm:pt>
    <dgm:pt modelId="{4C66B9FA-87D9-8644-8076-911054426A9C}" type="pres">
      <dgm:prSet presAssocID="{CDB63536-386C-494A-A04A-83967C13E213}" presName="node" presStyleLbl="node1" presStyleIdx="1" presStyleCnt="15">
        <dgm:presLayoutVars>
          <dgm:bulletEnabled val="1"/>
        </dgm:presLayoutVars>
      </dgm:prSet>
      <dgm:spPr/>
    </dgm:pt>
    <dgm:pt modelId="{E94F006C-41D9-E048-BAA6-AFAD8B42D6E0}" type="pres">
      <dgm:prSet presAssocID="{B5D214CB-3FB8-4250-AD79-9AFC89DD4F9A}" presName="sibTrans" presStyleCnt="0"/>
      <dgm:spPr/>
    </dgm:pt>
    <dgm:pt modelId="{FD198E88-B549-6344-B438-6C36A8AA4A10}" type="pres">
      <dgm:prSet presAssocID="{C3643837-17E1-437C-9598-CBADA5B94F14}" presName="node" presStyleLbl="node1" presStyleIdx="2" presStyleCnt="15">
        <dgm:presLayoutVars>
          <dgm:bulletEnabled val="1"/>
        </dgm:presLayoutVars>
      </dgm:prSet>
      <dgm:spPr/>
    </dgm:pt>
    <dgm:pt modelId="{9F7C342F-9009-6448-81E5-04EA8818ACAE}" type="pres">
      <dgm:prSet presAssocID="{5F22B507-6A8E-48B8-A126-C631865AE3BC}" presName="sibTrans" presStyleCnt="0"/>
      <dgm:spPr/>
    </dgm:pt>
    <dgm:pt modelId="{602912B6-877F-364A-888A-FB7086E095C6}" type="pres">
      <dgm:prSet presAssocID="{74FD6C57-ABA3-4D5D-8A9B-D93DCA9EC578}" presName="node" presStyleLbl="node1" presStyleIdx="3" presStyleCnt="15">
        <dgm:presLayoutVars>
          <dgm:bulletEnabled val="1"/>
        </dgm:presLayoutVars>
      </dgm:prSet>
      <dgm:spPr/>
    </dgm:pt>
    <dgm:pt modelId="{AEF691AF-3756-7B46-9BB5-8E076B3F747B}" type="pres">
      <dgm:prSet presAssocID="{5DFFB43D-7089-42FA-A357-8000003578AB}" presName="sibTrans" presStyleCnt="0"/>
      <dgm:spPr/>
    </dgm:pt>
    <dgm:pt modelId="{D3674578-546D-164A-BC01-064DDC9C4E5B}" type="pres">
      <dgm:prSet presAssocID="{103DB21A-8A09-4332-A8CF-099C5F43911E}" presName="node" presStyleLbl="node1" presStyleIdx="4" presStyleCnt="15">
        <dgm:presLayoutVars>
          <dgm:bulletEnabled val="1"/>
        </dgm:presLayoutVars>
      </dgm:prSet>
      <dgm:spPr/>
    </dgm:pt>
    <dgm:pt modelId="{47A3A33C-00D3-5F41-B083-3D2F7540DFB0}" type="pres">
      <dgm:prSet presAssocID="{50BF4158-3412-4936-BE2E-646DE05F1F54}" presName="sibTrans" presStyleCnt="0"/>
      <dgm:spPr/>
    </dgm:pt>
    <dgm:pt modelId="{0E7C7EAA-B729-2E40-87D6-E4FB12A8E449}" type="pres">
      <dgm:prSet presAssocID="{61972962-2A20-4121-91EB-02232B13E685}" presName="node" presStyleLbl="node1" presStyleIdx="5" presStyleCnt="15">
        <dgm:presLayoutVars>
          <dgm:bulletEnabled val="1"/>
        </dgm:presLayoutVars>
      </dgm:prSet>
      <dgm:spPr/>
    </dgm:pt>
    <dgm:pt modelId="{B58CCA68-3EB7-5542-8042-470AED40A37E}" type="pres">
      <dgm:prSet presAssocID="{1DA4800E-D4EF-4D24-B802-6BFDBACF3094}" presName="sibTrans" presStyleCnt="0"/>
      <dgm:spPr/>
    </dgm:pt>
    <dgm:pt modelId="{EC35FCBA-A473-BC44-821D-300334F82F5C}" type="pres">
      <dgm:prSet presAssocID="{07D71EFC-9FB8-41F6-BADB-BE8443CEE78C}" presName="node" presStyleLbl="node1" presStyleIdx="6" presStyleCnt="15" custLinFactNeighborX="-695" custLinFactNeighborY="1683">
        <dgm:presLayoutVars>
          <dgm:bulletEnabled val="1"/>
        </dgm:presLayoutVars>
      </dgm:prSet>
      <dgm:spPr/>
    </dgm:pt>
    <dgm:pt modelId="{23485585-A204-F241-BCDB-EFF75CB0F7C4}" type="pres">
      <dgm:prSet presAssocID="{A38F0D7D-562A-4304-B6EE-009A19550B0C}" presName="sibTrans" presStyleCnt="0"/>
      <dgm:spPr/>
    </dgm:pt>
    <dgm:pt modelId="{C98CD0C2-4238-FE41-89FB-6F3CBFE69B28}" type="pres">
      <dgm:prSet presAssocID="{FA26E1A7-7346-408F-9C84-0D8F5969B9E3}" presName="node" presStyleLbl="node1" presStyleIdx="7" presStyleCnt="15">
        <dgm:presLayoutVars>
          <dgm:bulletEnabled val="1"/>
        </dgm:presLayoutVars>
      </dgm:prSet>
      <dgm:spPr/>
    </dgm:pt>
    <dgm:pt modelId="{9BB63FDA-D56D-774D-BED7-93B8F8FE9668}" type="pres">
      <dgm:prSet presAssocID="{422EBC24-4374-4256-9A79-1A86EBBAB586}" presName="sibTrans" presStyleCnt="0"/>
      <dgm:spPr/>
    </dgm:pt>
    <dgm:pt modelId="{15FF010A-713E-894F-B9AC-DA71C755E297}" type="pres">
      <dgm:prSet presAssocID="{B19086AB-722F-47E4-B84A-F83F42BC1CA4}" presName="node" presStyleLbl="node1" presStyleIdx="8" presStyleCnt="15">
        <dgm:presLayoutVars>
          <dgm:bulletEnabled val="1"/>
        </dgm:presLayoutVars>
      </dgm:prSet>
      <dgm:spPr/>
    </dgm:pt>
    <dgm:pt modelId="{6388C57B-155E-E04C-B336-754222A850DE}" type="pres">
      <dgm:prSet presAssocID="{8159581E-1225-4CD7-8845-323C7C144C06}" presName="sibTrans" presStyleCnt="0"/>
      <dgm:spPr/>
    </dgm:pt>
    <dgm:pt modelId="{B41C7386-E7CC-7049-8C5D-719D5AD54550}" type="pres">
      <dgm:prSet presAssocID="{FE28FAFD-56F6-4F2A-AD63-887D5EA714E5}" presName="node" presStyleLbl="node1" presStyleIdx="9" presStyleCnt="15">
        <dgm:presLayoutVars>
          <dgm:bulletEnabled val="1"/>
        </dgm:presLayoutVars>
      </dgm:prSet>
      <dgm:spPr/>
    </dgm:pt>
    <dgm:pt modelId="{183DDEB5-DFFF-5F4A-A447-799FA3DE2D13}" type="pres">
      <dgm:prSet presAssocID="{8D3BFB4D-8D99-480A-A040-E0E26E89C6DF}" presName="sibTrans" presStyleCnt="0"/>
      <dgm:spPr/>
    </dgm:pt>
    <dgm:pt modelId="{C7386B58-1F40-D546-A442-929CF0AD0AAD}" type="pres">
      <dgm:prSet presAssocID="{961AEE13-FAA3-421C-A4CC-8F40A756F6F0}" presName="node" presStyleLbl="node1" presStyleIdx="10" presStyleCnt="15">
        <dgm:presLayoutVars>
          <dgm:bulletEnabled val="1"/>
        </dgm:presLayoutVars>
      </dgm:prSet>
      <dgm:spPr/>
    </dgm:pt>
    <dgm:pt modelId="{EDED74D3-BFA0-1E4C-950A-A5FC2EC4B553}" type="pres">
      <dgm:prSet presAssocID="{ABA8DD5C-F70A-4894-93B4-2F87D63707F8}" presName="sibTrans" presStyleCnt="0"/>
      <dgm:spPr/>
    </dgm:pt>
    <dgm:pt modelId="{ABF618E7-0099-4A40-A3EE-D4D8F0B08A07}" type="pres">
      <dgm:prSet presAssocID="{E2667A05-4039-4D7B-96B2-3D65FDA43564}" presName="node" presStyleLbl="node1" presStyleIdx="11" presStyleCnt="15">
        <dgm:presLayoutVars>
          <dgm:bulletEnabled val="1"/>
        </dgm:presLayoutVars>
      </dgm:prSet>
      <dgm:spPr/>
    </dgm:pt>
    <dgm:pt modelId="{6BF2D19F-D5F6-B643-8237-922615566BE7}" type="pres">
      <dgm:prSet presAssocID="{A3A27B65-5D26-42DA-8B1D-450B301ABEE3}" presName="sibTrans" presStyleCnt="0"/>
      <dgm:spPr/>
    </dgm:pt>
    <dgm:pt modelId="{5ED68FE2-2170-F54D-95E0-CC7FA530CF36}" type="pres">
      <dgm:prSet presAssocID="{A63449D3-B785-4613-95A3-DF20A64FAA3B}" presName="node" presStyleLbl="node1" presStyleIdx="12" presStyleCnt="15">
        <dgm:presLayoutVars>
          <dgm:bulletEnabled val="1"/>
        </dgm:presLayoutVars>
      </dgm:prSet>
      <dgm:spPr/>
    </dgm:pt>
    <dgm:pt modelId="{C8694298-5134-9B49-B042-CA2C48986C2A}" type="pres">
      <dgm:prSet presAssocID="{3309E4F9-0318-4B8B-AB5E-835036796341}" presName="sibTrans" presStyleCnt="0"/>
      <dgm:spPr/>
    </dgm:pt>
    <dgm:pt modelId="{BC3FAB43-601B-E248-A1F1-28DA458C8F0F}" type="pres">
      <dgm:prSet presAssocID="{79FEDFB0-2575-431F-90C4-86C887B5E01C}" presName="node" presStyleLbl="node1" presStyleIdx="13" presStyleCnt="15">
        <dgm:presLayoutVars>
          <dgm:bulletEnabled val="1"/>
        </dgm:presLayoutVars>
      </dgm:prSet>
      <dgm:spPr/>
    </dgm:pt>
    <dgm:pt modelId="{17347C67-20F4-6449-8B8B-2B29C8677015}" type="pres">
      <dgm:prSet presAssocID="{223F2126-FC32-481B-B36F-CBBD0FEFA5B2}" presName="sibTrans" presStyleCnt="0"/>
      <dgm:spPr/>
    </dgm:pt>
    <dgm:pt modelId="{8794C5DA-C14C-E641-95DC-8D1BAA077640}" type="pres">
      <dgm:prSet presAssocID="{351BC40F-B8C8-2B44-8306-A45093C7B717}" presName="node" presStyleLbl="node1" presStyleIdx="14" presStyleCnt="15">
        <dgm:presLayoutVars>
          <dgm:bulletEnabled val="1"/>
        </dgm:presLayoutVars>
      </dgm:prSet>
      <dgm:spPr/>
    </dgm:pt>
  </dgm:ptLst>
  <dgm:cxnLst>
    <dgm:cxn modelId="{9D522002-6443-4680-8332-C9BFC2D710BB}" srcId="{6C177BA3-A5AF-4DA2-90CF-1E07559B8C0F}" destId="{B19086AB-722F-47E4-B84A-F83F42BC1CA4}" srcOrd="8" destOrd="0" parTransId="{7F6EC10D-CAEE-409E-BC66-7C8876CB876B}" sibTransId="{8159581E-1225-4CD7-8845-323C7C144C06}"/>
    <dgm:cxn modelId="{14424304-DEEF-544B-BBDB-3CC7C412E313}" type="presOf" srcId="{B19086AB-722F-47E4-B84A-F83F42BC1CA4}" destId="{15FF010A-713E-894F-B9AC-DA71C755E297}" srcOrd="0" destOrd="0" presId="urn:microsoft.com/office/officeart/2005/8/layout/default"/>
    <dgm:cxn modelId="{7A7E550C-BFD3-4A10-B027-1F3617FF97C8}" srcId="{6C177BA3-A5AF-4DA2-90CF-1E07559B8C0F}" destId="{A63449D3-B785-4613-95A3-DF20A64FAA3B}" srcOrd="12" destOrd="0" parTransId="{21E6F4F3-D012-4CC4-9D40-3740FA8488D1}" sibTransId="{3309E4F9-0318-4B8B-AB5E-835036796341}"/>
    <dgm:cxn modelId="{4E80EB15-25A7-574E-9AAF-67A2F1D08A0F}" type="presOf" srcId="{103DB21A-8A09-4332-A8CF-099C5F43911E}" destId="{D3674578-546D-164A-BC01-064DDC9C4E5B}" srcOrd="0" destOrd="0" presId="urn:microsoft.com/office/officeart/2005/8/layout/default"/>
    <dgm:cxn modelId="{7F137028-138B-B64A-B2AB-6C0A306F656F}" type="presOf" srcId="{61972962-2A20-4121-91EB-02232B13E685}" destId="{0E7C7EAA-B729-2E40-87D6-E4FB12A8E449}" srcOrd="0" destOrd="0" presId="urn:microsoft.com/office/officeart/2005/8/layout/default"/>
    <dgm:cxn modelId="{8D272730-71BC-AC47-BEF2-9645973B5718}" type="presOf" srcId="{A63449D3-B785-4613-95A3-DF20A64FAA3B}" destId="{5ED68FE2-2170-F54D-95E0-CC7FA530CF36}" srcOrd="0" destOrd="0" presId="urn:microsoft.com/office/officeart/2005/8/layout/default"/>
    <dgm:cxn modelId="{3F835630-2685-5F43-A3FE-9E8DF15C4B10}" type="presOf" srcId="{FA26E1A7-7346-408F-9C84-0D8F5969B9E3}" destId="{C98CD0C2-4238-FE41-89FB-6F3CBFE69B28}" srcOrd="0" destOrd="0" presId="urn:microsoft.com/office/officeart/2005/8/layout/default"/>
    <dgm:cxn modelId="{B0897A34-B7BD-49F7-BE3C-7AEE34E80807}" srcId="{6C177BA3-A5AF-4DA2-90CF-1E07559B8C0F}" destId="{79FEDFB0-2575-431F-90C4-86C887B5E01C}" srcOrd="13" destOrd="0" parTransId="{CD55E08B-DF62-4BF2-85E0-6133353A070B}" sibTransId="{223F2126-FC32-481B-B36F-CBBD0FEFA5B2}"/>
    <dgm:cxn modelId="{92D33539-E589-7745-8A92-9095425840CB}" type="presOf" srcId="{FE28FAFD-56F6-4F2A-AD63-887D5EA714E5}" destId="{B41C7386-E7CC-7049-8C5D-719D5AD54550}" srcOrd="0" destOrd="0" presId="urn:microsoft.com/office/officeart/2005/8/layout/default"/>
    <dgm:cxn modelId="{EE6F3E3F-3EEF-4F31-8206-AE0F97C8B1EF}" srcId="{6C177BA3-A5AF-4DA2-90CF-1E07559B8C0F}" destId="{C3643837-17E1-437C-9598-CBADA5B94F14}" srcOrd="2" destOrd="0" parTransId="{6EBD198B-E624-4502-A654-E5F6114A1B51}" sibTransId="{5F22B507-6A8E-48B8-A126-C631865AE3BC}"/>
    <dgm:cxn modelId="{5C09C146-54C7-1F4E-AB4A-09F77C5D6F7E}" type="presOf" srcId="{E6BCAF6C-4DF1-48CB-9042-F1425E9DD291}" destId="{A46A906C-7659-6C47-8B8E-CD9F9C7CB187}" srcOrd="0" destOrd="0" presId="urn:microsoft.com/office/officeart/2005/8/layout/default"/>
    <dgm:cxn modelId="{B335756C-6854-8C42-A579-6C28B2B0ECBC}" type="presOf" srcId="{79FEDFB0-2575-431F-90C4-86C887B5E01C}" destId="{BC3FAB43-601B-E248-A1F1-28DA458C8F0F}" srcOrd="0" destOrd="0" presId="urn:microsoft.com/office/officeart/2005/8/layout/default"/>
    <dgm:cxn modelId="{36536A71-0D2C-4AF2-96B4-34C19A5CA267}" srcId="{6C177BA3-A5AF-4DA2-90CF-1E07559B8C0F}" destId="{103DB21A-8A09-4332-A8CF-099C5F43911E}" srcOrd="4" destOrd="0" parTransId="{E9BDB968-874D-400E-B937-D048F7EEBFDB}" sibTransId="{50BF4158-3412-4936-BE2E-646DE05F1F54}"/>
    <dgm:cxn modelId="{EE78A872-D18F-4CD6-8874-6BC1E5C37828}" srcId="{6C177BA3-A5AF-4DA2-90CF-1E07559B8C0F}" destId="{61972962-2A20-4121-91EB-02232B13E685}" srcOrd="5" destOrd="0" parTransId="{E6F16F13-A719-4A03-B922-8924EA5AE319}" sibTransId="{1DA4800E-D4EF-4D24-B802-6BFDBACF3094}"/>
    <dgm:cxn modelId="{445AE154-605D-41B8-86C9-0B95FC3B1431}" srcId="{6C177BA3-A5AF-4DA2-90CF-1E07559B8C0F}" destId="{07D71EFC-9FB8-41F6-BADB-BE8443CEE78C}" srcOrd="6" destOrd="0" parTransId="{BEA16FC6-3180-4969-848D-632CA37D9EA8}" sibTransId="{A38F0D7D-562A-4304-B6EE-009A19550B0C}"/>
    <dgm:cxn modelId="{26E50F57-9EAD-4CBC-AB26-B2BABC657A83}" srcId="{6C177BA3-A5AF-4DA2-90CF-1E07559B8C0F}" destId="{E6BCAF6C-4DF1-48CB-9042-F1425E9DD291}" srcOrd="0" destOrd="0" parTransId="{3D9D01FC-DCA1-4970-8FD6-9CF52C3C918B}" sibTransId="{88B8DAAA-11C3-4E5D-AA06-F0E4852D9AAC}"/>
    <dgm:cxn modelId="{BAE4DC7C-0C84-AE49-86C8-33C8C2BB45A9}" type="presOf" srcId="{07D71EFC-9FB8-41F6-BADB-BE8443CEE78C}" destId="{EC35FCBA-A473-BC44-821D-300334F82F5C}" srcOrd="0" destOrd="0" presId="urn:microsoft.com/office/officeart/2005/8/layout/default"/>
    <dgm:cxn modelId="{70E28581-2785-7747-88D0-3F795D3A13DB}" type="presOf" srcId="{C3643837-17E1-437C-9598-CBADA5B94F14}" destId="{FD198E88-B549-6344-B438-6C36A8AA4A10}" srcOrd="0" destOrd="0" presId="urn:microsoft.com/office/officeart/2005/8/layout/default"/>
    <dgm:cxn modelId="{B550C78A-8DD2-B54C-B486-6FF1BCC4A0FD}" type="presOf" srcId="{6C177BA3-A5AF-4DA2-90CF-1E07559B8C0F}" destId="{84F74E7F-87F3-034E-BD25-ED0EE7117B94}" srcOrd="0" destOrd="0" presId="urn:microsoft.com/office/officeart/2005/8/layout/default"/>
    <dgm:cxn modelId="{1EE66596-D890-2D48-9837-6DD67A41905C}" type="presOf" srcId="{74FD6C57-ABA3-4D5D-8A9B-D93DCA9EC578}" destId="{602912B6-877F-364A-888A-FB7086E095C6}" srcOrd="0" destOrd="0" presId="urn:microsoft.com/office/officeart/2005/8/layout/default"/>
    <dgm:cxn modelId="{9F780EA8-8FCF-774C-B220-31F655E9173D}" type="presOf" srcId="{CDB63536-386C-494A-A04A-83967C13E213}" destId="{4C66B9FA-87D9-8644-8076-911054426A9C}" srcOrd="0" destOrd="0" presId="urn:microsoft.com/office/officeart/2005/8/layout/default"/>
    <dgm:cxn modelId="{3D4535AA-8495-40AD-B442-EDB5E3042B9F}" srcId="{6C177BA3-A5AF-4DA2-90CF-1E07559B8C0F}" destId="{FE28FAFD-56F6-4F2A-AD63-887D5EA714E5}" srcOrd="9" destOrd="0" parTransId="{E916868B-C8F9-4636-98AF-2380221D3E81}" sibTransId="{8D3BFB4D-8D99-480A-A040-E0E26E89C6DF}"/>
    <dgm:cxn modelId="{73F786BA-39CD-7D44-813D-60E47A33D058}" type="presOf" srcId="{961AEE13-FAA3-421C-A4CC-8F40A756F6F0}" destId="{C7386B58-1F40-D546-A442-929CF0AD0AAD}" srcOrd="0" destOrd="0" presId="urn:microsoft.com/office/officeart/2005/8/layout/default"/>
    <dgm:cxn modelId="{7194A5BA-3D63-432A-9027-C0A30397A1A3}" srcId="{6C177BA3-A5AF-4DA2-90CF-1E07559B8C0F}" destId="{CDB63536-386C-494A-A04A-83967C13E213}" srcOrd="1" destOrd="0" parTransId="{A7D279C6-B628-43F1-B087-53BB7F296DF6}" sibTransId="{B5D214CB-3FB8-4250-AD79-9AFC89DD4F9A}"/>
    <dgm:cxn modelId="{8ACBACBE-7797-8142-8FB5-0DE0478D648C}" srcId="{6C177BA3-A5AF-4DA2-90CF-1E07559B8C0F}" destId="{351BC40F-B8C8-2B44-8306-A45093C7B717}" srcOrd="14" destOrd="0" parTransId="{76AEC715-0634-F04A-B7AC-4D3F0134348D}" sibTransId="{18E591D9-2982-7644-962C-8C56079F11F3}"/>
    <dgm:cxn modelId="{97EB11C6-D139-432A-8D9A-D28416F36A7E}" srcId="{6C177BA3-A5AF-4DA2-90CF-1E07559B8C0F}" destId="{E2667A05-4039-4D7B-96B2-3D65FDA43564}" srcOrd="11" destOrd="0" parTransId="{E3D51184-6375-4F68-A398-AD7D78C8EF59}" sibTransId="{A3A27B65-5D26-42DA-8B1D-450B301ABEE3}"/>
    <dgm:cxn modelId="{2363C0D4-B447-6645-B867-2FF24E7978BD}" type="presOf" srcId="{351BC40F-B8C8-2B44-8306-A45093C7B717}" destId="{8794C5DA-C14C-E641-95DC-8D1BAA077640}" srcOrd="0" destOrd="0" presId="urn:microsoft.com/office/officeart/2005/8/layout/default"/>
    <dgm:cxn modelId="{D321ECE5-08C2-BA43-AF29-A00A99EA6785}" type="presOf" srcId="{E2667A05-4039-4D7B-96B2-3D65FDA43564}" destId="{ABF618E7-0099-4A40-A3EE-D4D8F0B08A07}" srcOrd="0" destOrd="0" presId="urn:microsoft.com/office/officeart/2005/8/layout/default"/>
    <dgm:cxn modelId="{2B8406E8-034D-4C16-82EB-87C54FF6F4DD}" srcId="{6C177BA3-A5AF-4DA2-90CF-1E07559B8C0F}" destId="{74FD6C57-ABA3-4D5D-8A9B-D93DCA9EC578}" srcOrd="3" destOrd="0" parTransId="{D52000F9-23E1-45CC-8CEB-279AF0C8E81D}" sibTransId="{5DFFB43D-7089-42FA-A357-8000003578AB}"/>
    <dgm:cxn modelId="{56F713EE-7A78-4F5E-8771-E03B75BDDEDA}" srcId="{6C177BA3-A5AF-4DA2-90CF-1E07559B8C0F}" destId="{FA26E1A7-7346-408F-9C84-0D8F5969B9E3}" srcOrd="7" destOrd="0" parTransId="{6456194F-647D-4F91-967E-64B595E1D024}" sibTransId="{422EBC24-4374-4256-9A79-1A86EBBAB586}"/>
    <dgm:cxn modelId="{1B06C3F9-8546-4BD2-9857-E49D8AB649C2}" srcId="{6C177BA3-A5AF-4DA2-90CF-1E07559B8C0F}" destId="{961AEE13-FAA3-421C-A4CC-8F40A756F6F0}" srcOrd="10" destOrd="0" parTransId="{1FD05DBE-F2AC-404D-AC52-468501492748}" sibTransId="{ABA8DD5C-F70A-4894-93B4-2F87D63707F8}"/>
    <dgm:cxn modelId="{A77B0162-4CC6-3343-A2CF-393585D30D28}" type="presParOf" srcId="{84F74E7F-87F3-034E-BD25-ED0EE7117B94}" destId="{A46A906C-7659-6C47-8B8E-CD9F9C7CB187}" srcOrd="0" destOrd="0" presId="urn:microsoft.com/office/officeart/2005/8/layout/default"/>
    <dgm:cxn modelId="{59CD2E6B-E474-634D-855E-8E33FD499E60}" type="presParOf" srcId="{84F74E7F-87F3-034E-BD25-ED0EE7117B94}" destId="{89A73317-8440-8847-9839-D35CDF9598C9}" srcOrd="1" destOrd="0" presId="urn:microsoft.com/office/officeart/2005/8/layout/default"/>
    <dgm:cxn modelId="{80E659EE-CBAB-784E-940C-9FCD78A776EE}" type="presParOf" srcId="{84F74E7F-87F3-034E-BD25-ED0EE7117B94}" destId="{4C66B9FA-87D9-8644-8076-911054426A9C}" srcOrd="2" destOrd="0" presId="urn:microsoft.com/office/officeart/2005/8/layout/default"/>
    <dgm:cxn modelId="{425C4260-E720-9948-895B-9E42FB76B629}" type="presParOf" srcId="{84F74E7F-87F3-034E-BD25-ED0EE7117B94}" destId="{E94F006C-41D9-E048-BAA6-AFAD8B42D6E0}" srcOrd="3" destOrd="0" presId="urn:microsoft.com/office/officeart/2005/8/layout/default"/>
    <dgm:cxn modelId="{D4BB955E-BD71-724B-BC25-12E92885EBE9}" type="presParOf" srcId="{84F74E7F-87F3-034E-BD25-ED0EE7117B94}" destId="{FD198E88-B549-6344-B438-6C36A8AA4A10}" srcOrd="4" destOrd="0" presId="urn:microsoft.com/office/officeart/2005/8/layout/default"/>
    <dgm:cxn modelId="{ED3290A8-B073-084B-9BD8-5F0497421F40}" type="presParOf" srcId="{84F74E7F-87F3-034E-BD25-ED0EE7117B94}" destId="{9F7C342F-9009-6448-81E5-04EA8818ACAE}" srcOrd="5" destOrd="0" presId="urn:microsoft.com/office/officeart/2005/8/layout/default"/>
    <dgm:cxn modelId="{C4D38DA2-3396-A041-A848-44931A1DEF2A}" type="presParOf" srcId="{84F74E7F-87F3-034E-BD25-ED0EE7117B94}" destId="{602912B6-877F-364A-888A-FB7086E095C6}" srcOrd="6" destOrd="0" presId="urn:microsoft.com/office/officeart/2005/8/layout/default"/>
    <dgm:cxn modelId="{B701866D-4DA9-904F-A3E8-678C67C55E7D}" type="presParOf" srcId="{84F74E7F-87F3-034E-BD25-ED0EE7117B94}" destId="{AEF691AF-3756-7B46-9BB5-8E076B3F747B}" srcOrd="7" destOrd="0" presId="urn:microsoft.com/office/officeart/2005/8/layout/default"/>
    <dgm:cxn modelId="{2FEC8023-4802-DA4A-B9E6-1F8C5050E3AC}" type="presParOf" srcId="{84F74E7F-87F3-034E-BD25-ED0EE7117B94}" destId="{D3674578-546D-164A-BC01-064DDC9C4E5B}" srcOrd="8" destOrd="0" presId="urn:microsoft.com/office/officeart/2005/8/layout/default"/>
    <dgm:cxn modelId="{F72C6254-43F5-B443-99D9-821D43B675C3}" type="presParOf" srcId="{84F74E7F-87F3-034E-BD25-ED0EE7117B94}" destId="{47A3A33C-00D3-5F41-B083-3D2F7540DFB0}" srcOrd="9" destOrd="0" presId="urn:microsoft.com/office/officeart/2005/8/layout/default"/>
    <dgm:cxn modelId="{F28EA2CB-C7A9-DF45-AC98-427FC5C2569B}" type="presParOf" srcId="{84F74E7F-87F3-034E-BD25-ED0EE7117B94}" destId="{0E7C7EAA-B729-2E40-87D6-E4FB12A8E449}" srcOrd="10" destOrd="0" presId="urn:microsoft.com/office/officeart/2005/8/layout/default"/>
    <dgm:cxn modelId="{269D2106-22C5-AA4A-A82B-39E8B2190C5F}" type="presParOf" srcId="{84F74E7F-87F3-034E-BD25-ED0EE7117B94}" destId="{B58CCA68-3EB7-5542-8042-470AED40A37E}" srcOrd="11" destOrd="0" presId="urn:microsoft.com/office/officeart/2005/8/layout/default"/>
    <dgm:cxn modelId="{7C0E002E-7263-6A4B-A344-67E9EB6FBC61}" type="presParOf" srcId="{84F74E7F-87F3-034E-BD25-ED0EE7117B94}" destId="{EC35FCBA-A473-BC44-821D-300334F82F5C}" srcOrd="12" destOrd="0" presId="urn:microsoft.com/office/officeart/2005/8/layout/default"/>
    <dgm:cxn modelId="{68FC8B95-2D45-6D43-9915-E1B6D1F6E1EB}" type="presParOf" srcId="{84F74E7F-87F3-034E-BD25-ED0EE7117B94}" destId="{23485585-A204-F241-BCDB-EFF75CB0F7C4}" srcOrd="13" destOrd="0" presId="urn:microsoft.com/office/officeart/2005/8/layout/default"/>
    <dgm:cxn modelId="{6C256999-A7DE-B243-80AD-64391013AEB7}" type="presParOf" srcId="{84F74E7F-87F3-034E-BD25-ED0EE7117B94}" destId="{C98CD0C2-4238-FE41-89FB-6F3CBFE69B28}" srcOrd="14" destOrd="0" presId="urn:microsoft.com/office/officeart/2005/8/layout/default"/>
    <dgm:cxn modelId="{4C11F9A0-8409-0B47-8142-031BE02E1083}" type="presParOf" srcId="{84F74E7F-87F3-034E-BD25-ED0EE7117B94}" destId="{9BB63FDA-D56D-774D-BED7-93B8F8FE9668}" srcOrd="15" destOrd="0" presId="urn:microsoft.com/office/officeart/2005/8/layout/default"/>
    <dgm:cxn modelId="{AFE84E82-C40C-3C4E-BA0F-2C04973A0070}" type="presParOf" srcId="{84F74E7F-87F3-034E-BD25-ED0EE7117B94}" destId="{15FF010A-713E-894F-B9AC-DA71C755E297}" srcOrd="16" destOrd="0" presId="urn:microsoft.com/office/officeart/2005/8/layout/default"/>
    <dgm:cxn modelId="{74EAC3E3-F257-434F-A655-C01773FC5998}" type="presParOf" srcId="{84F74E7F-87F3-034E-BD25-ED0EE7117B94}" destId="{6388C57B-155E-E04C-B336-754222A850DE}" srcOrd="17" destOrd="0" presId="urn:microsoft.com/office/officeart/2005/8/layout/default"/>
    <dgm:cxn modelId="{5BAE6A6C-1BC3-654B-8ED7-70E88E555005}" type="presParOf" srcId="{84F74E7F-87F3-034E-BD25-ED0EE7117B94}" destId="{B41C7386-E7CC-7049-8C5D-719D5AD54550}" srcOrd="18" destOrd="0" presId="urn:microsoft.com/office/officeart/2005/8/layout/default"/>
    <dgm:cxn modelId="{4F011FAA-8D98-7F4D-8006-7ACA177156AC}" type="presParOf" srcId="{84F74E7F-87F3-034E-BD25-ED0EE7117B94}" destId="{183DDEB5-DFFF-5F4A-A447-799FA3DE2D13}" srcOrd="19" destOrd="0" presId="urn:microsoft.com/office/officeart/2005/8/layout/default"/>
    <dgm:cxn modelId="{ED752890-53F5-3F41-B9B0-81CD7C06601E}" type="presParOf" srcId="{84F74E7F-87F3-034E-BD25-ED0EE7117B94}" destId="{C7386B58-1F40-D546-A442-929CF0AD0AAD}" srcOrd="20" destOrd="0" presId="urn:microsoft.com/office/officeart/2005/8/layout/default"/>
    <dgm:cxn modelId="{ED1DA16E-27A1-7A45-B0D4-930DE671AFE5}" type="presParOf" srcId="{84F74E7F-87F3-034E-BD25-ED0EE7117B94}" destId="{EDED74D3-BFA0-1E4C-950A-A5FC2EC4B553}" srcOrd="21" destOrd="0" presId="urn:microsoft.com/office/officeart/2005/8/layout/default"/>
    <dgm:cxn modelId="{1A872655-DAA6-6B49-9D32-39F7308CE0DE}" type="presParOf" srcId="{84F74E7F-87F3-034E-BD25-ED0EE7117B94}" destId="{ABF618E7-0099-4A40-A3EE-D4D8F0B08A07}" srcOrd="22" destOrd="0" presId="urn:microsoft.com/office/officeart/2005/8/layout/default"/>
    <dgm:cxn modelId="{18DA40BA-C8C6-B544-9540-1D994A9EB021}" type="presParOf" srcId="{84F74E7F-87F3-034E-BD25-ED0EE7117B94}" destId="{6BF2D19F-D5F6-B643-8237-922615566BE7}" srcOrd="23" destOrd="0" presId="urn:microsoft.com/office/officeart/2005/8/layout/default"/>
    <dgm:cxn modelId="{61142628-5ED4-9341-B982-E92DC885829F}" type="presParOf" srcId="{84F74E7F-87F3-034E-BD25-ED0EE7117B94}" destId="{5ED68FE2-2170-F54D-95E0-CC7FA530CF36}" srcOrd="24" destOrd="0" presId="urn:microsoft.com/office/officeart/2005/8/layout/default"/>
    <dgm:cxn modelId="{69587268-CAA2-FA44-A241-E749757CC949}" type="presParOf" srcId="{84F74E7F-87F3-034E-BD25-ED0EE7117B94}" destId="{C8694298-5134-9B49-B042-CA2C48986C2A}" srcOrd="25" destOrd="0" presId="urn:microsoft.com/office/officeart/2005/8/layout/default"/>
    <dgm:cxn modelId="{960274DD-3403-7A4D-8EF5-AB7C0CA66F8E}" type="presParOf" srcId="{84F74E7F-87F3-034E-BD25-ED0EE7117B94}" destId="{BC3FAB43-601B-E248-A1F1-28DA458C8F0F}" srcOrd="26" destOrd="0" presId="urn:microsoft.com/office/officeart/2005/8/layout/default"/>
    <dgm:cxn modelId="{65160198-4DEC-984E-A032-0001DE21D7B2}" type="presParOf" srcId="{84F74E7F-87F3-034E-BD25-ED0EE7117B94}" destId="{17347C67-20F4-6449-8B8B-2B29C8677015}" srcOrd="27" destOrd="0" presId="urn:microsoft.com/office/officeart/2005/8/layout/default"/>
    <dgm:cxn modelId="{081CF33E-F7E5-0E48-A325-F40E2DE4484A}" type="presParOf" srcId="{84F74E7F-87F3-034E-BD25-ED0EE7117B94}" destId="{8794C5DA-C14C-E641-95DC-8D1BAA077640}"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A906C-7659-6C47-8B8E-CD9F9C7CB187}">
      <dsp:nvSpPr>
        <dsp:cNvPr id="0" name=""/>
        <dsp:cNvSpPr/>
      </dsp:nvSpPr>
      <dsp:spPr>
        <a:xfrm>
          <a:off x="351056" y="1895"/>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Social control and discipline</a:t>
          </a:r>
        </a:p>
      </dsp:txBody>
      <dsp:txXfrm>
        <a:off x="351056" y="1895"/>
        <a:ext cx="1535873" cy="921524"/>
      </dsp:txXfrm>
    </dsp:sp>
    <dsp:sp modelId="{4C66B9FA-87D9-8644-8076-911054426A9C}">
      <dsp:nvSpPr>
        <dsp:cNvPr id="0" name=""/>
        <dsp:cNvSpPr/>
      </dsp:nvSpPr>
      <dsp:spPr>
        <a:xfrm>
          <a:off x="2040518" y="1895"/>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Legally define the differences between right and wrong behaviour</a:t>
          </a:r>
        </a:p>
      </dsp:txBody>
      <dsp:txXfrm>
        <a:off x="2040518" y="1895"/>
        <a:ext cx="1535873" cy="921524"/>
      </dsp:txXfrm>
    </dsp:sp>
    <dsp:sp modelId="{FD198E88-B549-6344-B438-6C36A8AA4A10}">
      <dsp:nvSpPr>
        <dsp:cNvPr id="0" name=""/>
        <dsp:cNvSpPr/>
      </dsp:nvSpPr>
      <dsp:spPr>
        <a:xfrm>
          <a:off x="3729979" y="1895"/>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Response to Crime / Crime Prevention</a:t>
          </a:r>
        </a:p>
      </dsp:txBody>
      <dsp:txXfrm>
        <a:off x="3729979" y="1895"/>
        <a:ext cx="1535873" cy="921524"/>
      </dsp:txXfrm>
    </dsp:sp>
    <dsp:sp modelId="{602912B6-877F-364A-888A-FB7086E095C6}">
      <dsp:nvSpPr>
        <dsp:cNvPr id="0" name=""/>
        <dsp:cNvSpPr/>
      </dsp:nvSpPr>
      <dsp:spPr>
        <a:xfrm>
          <a:off x="351056" y="1077007"/>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Detection and Investigation of crime</a:t>
          </a:r>
        </a:p>
      </dsp:txBody>
      <dsp:txXfrm>
        <a:off x="351056" y="1077007"/>
        <a:ext cx="1535873" cy="921524"/>
      </dsp:txXfrm>
    </dsp:sp>
    <dsp:sp modelId="{D3674578-546D-164A-BC01-064DDC9C4E5B}">
      <dsp:nvSpPr>
        <dsp:cNvPr id="0" name=""/>
        <dsp:cNvSpPr/>
      </dsp:nvSpPr>
      <dsp:spPr>
        <a:xfrm>
          <a:off x="2040518" y="1077007"/>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Arrest, charging and prosecution of offenders</a:t>
          </a:r>
        </a:p>
      </dsp:txBody>
      <dsp:txXfrm>
        <a:off x="2040518" y="1077007"/>
        <a:ext cx="1535873" cy="921524"/>
      </dsp:txXfrm>
    </dsp:sp>
    <dsp:sp modelId="{0E7C7EAA-B729-2E40-87D6-E4FB12A8E449}">
      <dsp:nvSpPr>
        <dsp:cNvPr id="0" name=""/>
        <dsp:cNvSpPr/>
      </dsp:nvSpPr>
      <dsp:spPr>
        <a:xfrm>
          <a:off x="3729979" y="1077007"/>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Deal with minor and major offences</a:t>
          </a:r>
        </a:p>
      </dsp:txBody>
      <dsp:txXfrm>
        <a:off x="3729979" y="1077007"/>
        <a:ext cx="1535873" cy="921524"/>
      </dsp:txXfrm>
    </dsp:sp>
    <dsp:sp modelId="{EC35FCBA-A473-BC44-821D-300334F82F5C}">
      <dsp:nvSpPr>
        <dsp:cNvPr id="0" name=""/>
        <dsp:cNvSpPr/>
      </dsp:nvSpPr>
      <dsp:spPr>
        <a:xfrm>
          <a:off x="340382" y="2167628"/>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340382" y="2167628"/>
        <a:ext cx="1535873" cy="921524"/>
      </dsp:txXfrm>
    </dsp:sp>
    <dsp:sp modelId="{C98CD0C2-4238-FE41-89FB-6F3CBFE69B28}">
      <dsp:nvSpPr>
        <dsp:cNvPr id="0" name=""/>
        <dsp:cNvSpPr/>
      </dsp:nvSpPr>
      <dsp:spPr>
        <a:xfrm>
          <a:off x="2040518" y="2152119"/>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Provide support to prevent reoffending</a:t>
          </a:r>
        </a:p>
      </dsp:txBody>
      <dsp:txXfrm>
        <a:off x="2040518" y="2152119"/>
        <a:ext cx="1535873" cy="921524"/>
      </dsp:txXfrm>
    </dsp:sp>
    <dsp:sp modelId="{15FF010A-713E-894F-B9AC-DA71C755E297}">
      <dsp:nvSpPr>
        <dsp:cNvPr id="0" name=""/>
        <dsp:cNvSpPr/>
      </dsp:nvSpPr>
      <dsp:spPr>
        <a:xfrm>
          <a:off x="3729979" y="2152119"/>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Support</a:t>
          </a:r>
          <a:r>
            <a:rPr lang="en-GB" sz="1400" kern="1200" baseline="0" dirty="0"/>
            <a:t> Victims</a:t>
          </a:r>
          <a:endParaRPr lang="en-GB" sz="1400" kern="1200" dirty="0"/>
        </a:p>
      </dsp:txBody>
      <dsp:txXfrm>
        <a:off x="3729979" y="2152119"/>
        <a:ext cx="1535873" cy="921524"/>
      </dsp:txXfrm>
    </dsp:sp>
    <dsp:sp modelId="{B41C7386-E7CC-7049-8C5D-719D5AD54550}">
      <dsp:nvSpPr>
        <dsp:cNvPr id="0" name=""/>
        <dsp:cNvSpPr/>
      </dsp:nvSpPr>
      <dsp:spPr>
        <a:xfrm>
          <a:off x="351056" y="3227231"/>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endParaRPr lang="en-GB" sz="1400" kern="1200" dirty="0"/>
        </a:p>
      </dsp:txBody>
      <dsp:txXfrm>
        <a:off x="351056" y="3227231"/>
        <a:ext cx="1535873" cy="921524"/>
      </dsp:txXfrm>
    </dsp:sp>
    <dsp:sp modelId="{C7386B58-1F40-D546-A442-929CF0AD0AAD}">
      <dsp:nvSpPr>
        <dsp:cNvPr id="0" name=""/>
        <dsp:cNvSpPr/>
      </dsp:nvSpPr>
      <dsp:spPr>
        <a:xfrm>
          <a:off x="2040518" y="3227231"/>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Safeguarding /</a:t>
          </a:r>
        </a:p>
        <a:p>
          <a:pPr marL="0" lvl="0" indent="0" algn="ctr" defTabSz="444500">
            <a:lnSpc>
              <a:spcPct val="90000"/>
            </a:lnSpc>
            <a:spcBef>
              <a:spcPct val="0"/>
            </a:spcBef>
            <a:spcAft>
              <a:spcPct val="35000"/>
            </a:spcAft>
            <a:buNone/>
          </a:pPr>
          <a:r>
            <a:rPr lang="en-GB" sz="1000" kern="1200" dirty="0"/>
            <a:t>Community safety</a:t>
          </a:r>
        </a:p>
      </dsp:txBody>
      <dsp:txXfrm>
        <a:off x="2040518" y="3227231"/>
        <a:ext cx="1535873" cy="921524"/>
      </dsp:txXfrm>
    </dsp:sp>
    <dsp:sp modelId="{ABF618E7-0099-4A40-A3EE-D4D8F0B08A07}">
      <dsp:nvSpPr>
        <dsp:cNvPr id="0" name=""/>
        <dsp:cNvSpPr/>
      </dsp:nvSpPr>
      <dsp:spPr>
        <a:xfrm>
          <a:off x="3729979" y="3227231"/>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Human rights</a:t>
          </a:r>
        </a:p>
      </dsp:txBody>
      <dsp:txXfrm>
        <a:off x="3729979" y="3227231"/>
        <a:ext cx="1535873" cy="921524"/>
      </dsp:txXfrm>
    </dsp:sp>
    <dsp:sp modelId="{5ED68FE2-2170-F54D-95E0-CC7FA530CF36}">
      <dsp:nvSpPr>
        <dsp:cNvPr id="0" name=""/>
        <dsp:cNvSpPr/>
      </dsp:nvSpPr>
      <dsp:spPr>
        <a:xfrm>
          <a:off x="351056" y="4302342"/>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Rehabilitation</a:t>
          </a:r>
        </a:p>
      </dsp:txBody>
      <dsp:txXfrm>
        <a:off x="351056" y="4302342"/>
        <a:ext cx="1535873" cy="921524"/>
      </dsp:txXfrm>
    </dsp:sp>
    <dsp:sp modelId="{BC3FAB43-601B-E248-A1F1-28DA458C8F0F}">
      <dsp:nvSpPr>
        <dsp:cNvPr id="0" name=""/>
        <dsp:cNvSpPr/>
      </dsp:nvSpPr>
      <dsp:spPr>
        <a:xfrm>
          <a:off x="2040518" y="4302342"/>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400050">
            <a:lnSpc>
              <a:spcPct val="90000"/>
            </a:lnSpc>
            <a:spcBef>
              <a:spcPct val="0"/>
            </a:spcBef>
            <a:spcAft>
              <a:spcPct val="35000"/>
            </a:spcAft>
            <a:buNone/>
          </a:pPr>
          <a:r>
            <a:rPr lang="en-GB" sz="1400" kern="1200" dirty="0"/>
            <a:t>Adversarial System</a:t>
          </a:r>
        </a:p>
      </dsp:txBody>
      <dsp:txXfrm>
        <a:off x="2040518" y="4302342"/>
        <a:ext cx="1535873" cy="921524"/>
      </dsp:txXfrm>
    </dsp:sp>
    <dsp:sp modelId="{8794C5DA-C14C-E641-95DC-8D1BAA077640}">
      <dsp:nvSpPr>
        <dsp:cNvPr id="0" name=""/>
        <dsp:cNvSpPr/>
      </dsp:nvSpPr>
      <dsp:spPr>
        <a:xfrm>
          <a:off x="3729979" y="4302342"/>
          <a:ext cx="1535873" cy="92152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Inquisitorial approach</a:t>
          </a:r>
        </a:p>
      </dsp:txBody>
      <dsp:txXfrm>
        <a:off x="3729979" y="4302342"/>
        <a:ext cx="1535873" cy="9215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82B09-BA64-2648-A882-EBD29D12B640}"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4297D-BB1E-044D-BF34-AC9F359F1B52}" type="slidenum">
              <a:rPr lang="en-GB" smtClean="0"/>
              <a:t>‹#›</a:t>
            </a:fld>
            <a:endParaRPr lang="en-GB"/>
          </a:p>
        </p:txBody>
      </p:sp>
    </p:spTree>
    <p:extLst>
      <p:ext uri="{BB962C8B-B14F-4D97-AF65-F5344CB8AC3E}">
        <p14:creationId xmlns:p14="http://schemas.microsoft.com/office/powerpoint/2010/main" val="2376010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rimeandjustice.org.uk/purpose-criminal-justice-syste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media/5a7b9a45ed915d1311060519/transforming-cjs-2013.pd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institute.global/insights/public-services/a-plan-to-reform-the-criminal-justice-syste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4DgW6ltNo7A"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ps.gov.uk/"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risonandprobationjobs.gov.uk/about-hmpps/about-the-prison-service/#:~:text=HM%20Prison%20Service%20runs%20105,and%20Young%20Offender%20Institutions%20(YOI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uk/government/organisations/hm-prison-and-probation-servic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gov.uk/government/statistics/hm-prison-probation-service-workforce-quarterly-december-2025/hm-prison-and-probation-service-workforce-quarterly-december-2025"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data.justice.gov.uk/probation"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instituteforgovernment.org.uk/sites/default/files/2025-10/performance-tracker-2025-criminal-justice-system.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purpose of the criminal justice system | Centre for Crime and Justice Studies</a:t>
            </a:r>
          </a:p>
          <a:p>
            <a:r>
              <a:rPr lang="en-GB" dirty="0"/>
              <a:t>The Criminal Justice System, or CJS, exists to deliver justice fairly and effectively within society. It brings together a range of agencies, including the police, courts, probation service, prisons, and victim support organisations, all working towards common objectives.</a:t>
            </a:r>
            <a:endParaRPr lang="en-GB" dirty="0">
              <a:ea typeface="Calibri"/>
              <a:cs typeface="Calibri"/>
            </a:endParaRPr>
          </a:p>
          <a:p>
            <a:r>
              <a:rPr lang="en-GB" dirty="0"/>
              <a:t>One of the primary purposes of the CJS is to </a:t>
            </a:r>
            <a:r>
              <a:rPr lang="en-GB" b="1" dirty="0"/>
              <a:t>reduce crime</a:t>
            </a:r>
            <a:r>
              <a:rPr lang="en-GB" dirty="0"/>
              <a:t> by detecting offences, prosecuting offenders, and helping to prevent future criminal behaviour.</a:t>
            </a:r>
            <a:endParaRPr lang="en-GB" dirty="0">
              <a:ea typeface="Calibri"/>
              <a:cs typeface="Calibri"/>
            </a:endParaRPr>
          </a:p>
          <a:p>
            <a:r>
              <a:rPr lang="en-GB" dirty="0"/>
              <a:t>A second key purpose is to </a:t>
            </a:r>
            <a:r>
              <a:rPr lang="en-GB" b="1" dirty="0"/>
              <a:t>protect the public</a:t>
            </a:r>
            <a:r>
              <a:rPr lang="en-GB" dirty="0"/>
              <a:t>. This is achieved through investigating crimes, managing risk, imposing appropriate sentences, and supervising offenders in both custody and the community.</a:t>
            </a:r>
            <a:endParaRPr lang="en-GB" dirty="0">
              <a:ea typeface="Calibri"/>
              <a:cs typeface="Calibri"/>
            </a:endParaRPr>
          </a:p>
          <a:p>
            <a:r>
              <a:rPr lang="en-GB" dirty="0"/>
              <a:t>The Criminal Justice System also aims to </a:t>
            </a:r>
            <a:r>
              <a:rPr lang="en-GB" b="1" dirty="0"/>
              <a:t>ensure that offenders are held accountable for their actions</a:t>
            </a:r>
            <a:r>
              <a:rPr lang="en-GB" dirty="0"/>
              <a:t>. When a person commits a crime, the system seeks to establish the facts, determine guilt or innocence, and apply penalties where appropriate.</a:t>
            </a:r>
            <a:endParaRPr lang="en-GB" dirty="0">
              <a:ea typeface="Calibri"/>
              <a:cs typeface="Calibri"/>
            </a:endParaRPr>
          </a:p>
          <a:p>
            <a:r>
              <a:rPr lang="en-GB" dirty="0"/>
              <a:t>Another important purpose is to </a:t>
            </a:r>
            <a:r>
              <a:rPr lang="en-GB" b="1" dirty="0"/>
              <a:t>deliver justice fairly and uphold the rule of law</a:t>
            </a:r>
            <a:r>
              <a:rPr lang="en-GB" dirty="0"/>
              <a:t>. Everyone involved in the process, including victims, witnesses, suspects, and defendants, has legal rights that must be protected. Justice must be impartial and based on evidence rather than opinion or prejudice.</a:t>
            </a:r>
            <a:endParaRPr lang="en-GB" dirty="0">
              <a:ea typeface="Calibri"/>
              <a:cs typeface="Calibri"/>
            </a:endParaRPr>
          </a:p>
          <a:p>
            <a:r>
              <a:rPr lang="en-GB" dirty="0"/>
              <a:t>The CJS has a responsibility to </a:t>
            </a:r>
            <a:r>
              <a:rPr lang="en-GB" b="1" dirty="0"/>
              <a:t>support victims of crime</a:t>
            </a:r>
            <a:r>
              <a:rPr lang="en-GB" dirty="0"/>
              <a:t>. This includes providing information, safeguarding vulnerable individuals, offering practical and emotional support, and ensuring victims have a voice throughout the criminal justice process.</a:t>
            </a:r>
            <a:endParaRPr lang="en-GB" dirty="0">
              <a:ea typeface="Calibri"/>
              <a:cs typeface="Calibri"/>
            </a:endParaRPr>
          </a:p>
          <a:p>
            <a:r>
              <a:rPr lang="en-GB" dirty="0"/>
              <a:t>Rehabilitation is also a significant aim. The system seeks to reduce reoffending by helping offenders address the causes of their behaviour through education, training, treatment programmes, and support services.</a:t>
            </a:r>
            <a:endParaRPr lang="en-GB" dirty="0">
              <a:ea typeface="Calibri"/>
              <a:cs typeface="Calibri"/>
            </a:endParaRPr>
          </a:p>
          <a:p>
            <a:r>
              <a:rPr lang="en-GB" dirty="0"/>
              <a:t>Finally, the Criminal Justice System works to </a:t>
            </a:r>
            <a:r>
              <a:rPr lang="en-GB" b="1" dirty="0"/>
              <a:t>maintain public confidence</a:t>
            </a:r>
            <a:r>
              <a:rPr lang="en-GB" dirty="0"/>
              <a:t>. The public must believe that crimes are taken seriously, offenders are dealt with appropriately, and justice is accessible to everyone.</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9</a:t>
            </a:fld>
            <a:endParaRPr lang="en-GB"/>
          </a:p>
        </p:txBody>
      </p:sp>
    </p:spTree>
    <p:extLst>
      <p:ext uri="{BB962C8B-B14F-4D97-AF65-F5344CB8AC3E}">
        <p14:creationId xmlns:p14="http://schemas.microsoft.com/office/powerpoint/2010/main" val="2724414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Transforming the CJS - A Strategy and Action Plan to reform the Criminal Justice System</a:t>
            </a:r>
          </a:p>
          <a:p>
            <a:endParaRPr lang="en-US" dirty="0">
              <a:ea typeface="Calibri"/>
              <a:cs typeface="Calibri"/>
            </a:endParaRPr>
          </a:p>
          <a:p>
            <a:r>
              <a:rPr lang="en-US" dirty="0">
                <a:hlinkClick r:id="rId4"/>
              </a:rPr>
              <a:t>A Plan to Reform the Criminal-Justice System</a:t>
            </a:r>
            <a:endParaRPr lang="en-US"/>
          </a:p>
        </p:txBody>
      </p:sp>
      <p:sp>
        <p:nvSpPr>
          <p:cNvPr id="4" name="Slide Number Placeholder 3"/>
          <p:cNvSpPr>
            <a:spLocks noGrp="1"/>
          </p:cNvSpPr>
          <p:nvPr>
            <p:ph type="sldNum" sz="quarter" idx="5"/>
          </p:nvPr>
        </p:nvSpPr>
        <p:spPr/>
        <p:txBody>
          <a:bodyPr/>
          <a:lstStyle/>
          <a:p>
            <a:fld id="{2C04297D-BB1E-044D-BF34-AC9F359F1B52}" type="slidenum">
              <a:rPr lang="en-GB" smtClean="0"/>
              <a:t>10</a:t>
            </a:fld>
            <a:endParaRPr lang="en-GB"/>
          </a:p>
        </p:txBody>
      </p:sp>
    </p:spTree>
    <p:extLst>
      <p:ext uri="{BB962C8B-B14F-4D97-AF65-F5344CB8AC3E}">
        <p14:creationId xmlns:p14="http://schemas.microsoft.com/office/powerpoint/2010/main" val="1756182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Historically, the Criminal Justice System was often described in terms of catching offenders and punishing crime. While these remain important functions, modern criminal justice policy takes a broader view.</a:t>
            </a:r>
          </a:p>
          <a:p>
            <a:r>
              <a:rPr lang="en-US" dirty="0"/>
              <a:t>Today, there is a greater focus on the needs and experiences of victims, ensuring that they are supported throughout the justice process and that their confidence in the system is maintained.</a:t>
            </a:r>
            <a:endParaRPr lang="en-US" dirty="0">
              <a:ea typeface="Calibri"/>
              <a:cs typeface="Calibri"/>
            </a:endParaRPr>
          </a:p>
          <a:p>
            <a:r>
              <a:rPr lang="en-US" dirty="0"/>
              <a:t>There is also recognition that punishment alone does not necessarily reduce crime. Consequently, rehabilitation and reducing reoffending have become significant priorities. By addressing the causes of offending </a:t>
            </a:r>
            <a:r>
              <a:rPr lang="en-US" dirty="0" err="1"/>
              <a:t>behaviour</a:t>
            </a:r>
            <a:r>
              <a:rPr lang="en-US" dirty="0"/>
              <a:t>, the Criminal Justice System aims to improve long-term public safety.</a:t>
            </a:r>
            <a:endParaRPr lang="en-US" dirty="0">
              <a:ea typeface="Calibri"/>
              <a:cs typeface="Calibri"/>
            </a:endParaRPr>
          </a:p>
          <a:p>
            <a:r>
              <a:rPr lang="en-US" dirty="0"/>
              <a:t>Another key theme is public protection. The system is expected not only to respond to crime after it occurs but also to manage risk and prevent further harm to individuals and communities.</a:t>
            </a:r>
            <a:endParaRPr lang="en-US" dirty="0">
              <a:ea typeface="Calibri"/>
              <a:cs typeface="Calibri"/>
            </a:endParaRPr>
          </a:p>
          <a:p>
            <a:r>
              <a:rPr lang="en-US" dirty="0"/>
              <a:t>The concept of justice has also evolved to include fairness, transparency, efficiency, and respect for human rights. This means balancing the interests of victims, offenders, witnesses, and society as a whole.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11</a:t>
            </a:fld>
            <a:endParaRPr lang="en-GB"/>
          </a:p>
        </p:txBody>
      </p:sp>
    </p:spTree>
    <p:extLst>
      <p:ext uri="{BB962C8B-B14F-4D97-AF65-F5344CB8AC3E}">
        <p14:creationId xmlns:p14="http://schemas.microsoft.com/office/powerpoint/2010/main" val="906119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GB" dirty="0">
                <a:solidFill>
                  <a:srgbClr val="3A3A3A"/>
                </a:solidFill>
              </a:rPr>
              <a:t>Historically, punishment was highly visible and often violent, such as public executions and corporal punishment.</a:t>
            </a:r>
            <a:endParaRPr lang="en-GB"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11</a:t>
            </a:fld>
            <a:endParaRPr lang="en-GB"/>
          </a:p>
        </p:txBody>
      </p:sp>
    </p:spTree>
    <p:extLst>
      <p:ext uri="{BB962C8B-B14F-4D97-AF65-F5344CB8AC3E}">
        <p14:creationId xmlns:p14="http://schemas.microsoft.com/office/powerpoint/2010/main" val="2520346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a:ea typeface="Source Sans Pro"/>
              </a:rPr>
              <a:t>Foucault, M. &amp; Sheridan, A. (1991) </a:t>
            </a:r>
            <a:r>
              <a:rPr lang="en-GB" b="0" i="1" dirty="0">
                <a:solidFill>
                  <a:srgbClr val="3A3A3A"/>
                </a:solidFill>
                <a:effectLst/>
                <a:latin typeface="Source Sans Pro"/>
                <a:ea typeface="Source Sans Pro"/>
              </a:rPr>
              <a:t>Discipline and punish : the birth of the prison</a:t>
            </a:r>
            <a:r>
              <a:rPr lang="en-GB" b="0" i="0" dirty="0">
                <a:solidFill>
                  <a:srgbClr val="3A3A3A"/>
                </a:solidFill>
                <a:effectLst/>
                <a:latin typeface="Source Sans Pro"/>
                <a:ea typeface="Source Sans Pro"/>
              </a:rPr>
              <a:t>. Harmondsworth: Penguin Books.</a:t>
            </a:r>
          </a:p>
          <a:p>
            <a:r>
              <a:rPr lang="en-GB" b="1" dirty="0">
                <a:solidFill>
                  <a:srgbClr val="3A3A3A"/>
                </a:solidFill>
              </a:rPr>
              <a:t>What Foucault means</a:t>
            </a:r>
            <a:endParaRPr lang="en-GB" dirty="0"/>
          </a:p>
          <a:p>
            <a:pPr marL="171450" indent="-171450">
              <a:buFont typeface="Arial"/>
              <a:buChar char="•"/>
            </a:pPr>
            <a:r>
              <a:rPr lang="en-GB" dirty="0">
                <a:solidFill>
                  <a:srgbClr val="3A3A3A"/>
                </a:solidFill>
              </a:rPr>
              <a:t>Foucault argues that punishment serves two purposes: </a:t>
            </a:r>
            <a:endParaRPr lang="en-GB" dirty="0"/>
          </a:p>
          <a:p>
            <a:pPr marL="628650" lvl="1" indent="-171450">
              <a:buFont typeface="Arial"/>
              <a:buChar char="•"/>
            </a:pPr>
            <a:r>
              <a:rPr lang="en-GB" dirty="0">
                <a:solidFill>
                  <a:srgbClr val="3A3A3A"/>
                </a:solidFill>
              </a:rPr>
              <a:t>To punish the offender.</a:t>
            </a:r>
            <a:endParaRPr lang="en-GB" dirty="0"/>
          </a:p>
          <a:p>
            <a:pPr marL="628650" lvl="1" indent="-171450">
              <a:buFont typeface="Arial"/>
              <a:buChar char="•"/>
            </a:pPr>
            <a:r>
              <a:rPr lang="en-GB" dirty="0">
                <a:solidFill>
                  <a:srgbClr val="3A3A3A"/>
                </a:solidFill>
              </a:rPr>
              <a:t>To send a message to everyone else about acceptable behaviour.</a:t>
            </a:r>
            <a:endParaRPr lang="en-GB" dirty="0"/>
          </a:p>
          <a:p>
            <a:pPr marL="171450" indent="-171450">
              <a:buFont typeface="Arial"/>
              <a:buChar char="•"/>
            </a:pPr>
            <a:r>
              <a:rPr lang="en-GB" dirty="0">
                <a:solidFill>
                  <a:srgbClr val="3A3A3A"/>
                </a:solidFill>
              </a:rPr>
              <a:t>The quote suggests that punishment is aimed not only at the guilty person but also at "potentially guilty" members of society.</a:t>
            </a:r>
            <a:endParaRPr lang="en-GB" dirty="0"/>
          </a:p>
          <a:p>
            <a:r>
              <a:rPr lang="en-GB" b="1" dirty="0">
                <a:solidFill>
                  <a:srgbClr val="3A3A3A"/>
                </a:solidFill>
              </a:rPr>
              <a:t>The shift in social control</a:t>
            </a:r>
            <a:endParaRPr lang="en-GB" dirty="0"/>
          </a:p>
          <a:p>
            <a:pPr marL="171450" indent="-171450">
              <a:buFont typeface="Arial"/>
              <a:buChar char="•"/>
            </a:pPr>
            <a:r>
              <a:rPr lang="en-GB" dirty="0">
                <a:solidFill>
                  <a:srgbClr val="3A3A3A"/>
                </a:solidFill>
              </a:rPr>
              <a:t>Historically, punishment was highly visible and often violent, such as public executions and corporal punishment.</a:t>
            </a:r>
            <a:endParaRPr lang="en-GB" dirty="0"/>
          </a:p>
          <a:p>
            <a:pPr marL="171450" indent="-171450">
              <a:buFont typeface="Arial"/>
              <a:buChar char="•"/>
            </a:pPr>
            <a:r>
              <a:rPr lang="en-GB" dirty="0">
                <a:solidFill>
                  <a:srgbClr val="3A3A3A"/>
                </a:solidFill>
              </a:rPr>
              <a:t>Modern societies rely less on physical punishment and more on surveillance and monitoring.</a:t>
            </a:r>
            <a:endParaRPr lang="en-GB" dirty="0"/>
          </a:p>
          <a:p>
            <a:pPr marL="171450" indent="-171450">
              <a:buFont typeface="Arial"/>
              <a:buChar char="•"/>
            </a:pPr>
            <a:r>
              <a:rPr lang="en-GB" dirty="0">
                <a:solidFill>
                  <a:srgbClr val="3A3A3A"/>
                </a:solidFill>
              </a:rPr>
              <a:t>People modify their behaviour because they believe they may be watched.</a:t>
            </a:r>
            <a:endParaRPr lang="en-GB" dirty="0"/>
          </a:p>
          <a:p>
            <a:r>
              <a:rPr lang="en-GB" dirty="0">
                <a:solidFill>
                  <a:srgbClr val="3A3A3A"/>
                </a:solidFill>
              </a:rPr>
              <a:t>Foucault uses Bentham's  prison design as a metaphor.</a:t>
            </a:r>
            <a:endParaRPr lang="en-GB" dirty="0">
              <a:ea typeface="Calibri" panose="020F0502020204030204"/>
              <a:cs typeface="Calibri" panose="020F0502020204030204"/>
            </a:endParaRPr>
          </a:p>
          <a:p>
            <a:pPr marL="171450" indent="-171450">
              <a:buFont typeface="Arial"/>
              <a:buChar char="•"/>
            </a:pPr>
            <a:r>
              <a:rPr lang="en-GB" dirty="0">
                <a:solidFill>
                  <a:srgbClr val="3A3A3A"/>
                </a:solidFill>
              </a:rPr>
              <a:t>Prisoners never know when they are being watched, so they behave as if they are always being observed.</a:t>
            </a:r>
            <a:endParaRPr lang="en-GB" dirty="0"/>
          </a:p>
          <a:p>
            <a:pPr marL="171450" indent="-171450">
              <a:buFont typeface="Arial"/>
              <a:buChar char="•"/>
            </a:pPr>
            <a:r>
              <a:rPr lang="en-GB" dirty="0">
                <a:solidFill>
                  <a:srgbClr val="3A3A3A"/>
                </a:solidFill>
              </a:rPr>
              <a:t>This idea can be applied to wider society through CCTV, body-worn cameras, ANPR, and digital monitoring.</a:t>
            </a:r>
            <a:endParaRPr lang="en-GB" dirty="0"/>
          </a:p>
          <a:p>
            <a:endParaRPr lang="en-GB" dirty="0">
              <a:solidFill>
                <a:srgbClr val="3A3A3A"/>
              </a:solidFill>
              <a:latin typeface="Source Sans Pro"/>
              <a:ea typeface="Source Sans Pro"/>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12</a:t>
            </a:fld>
            <a:endParaRPr lang="en-GB"/>
          </a:p>
        </p:txBody>
      </p:sp>
    </p:spTree>
    <p:extLst>
      <p:ext uri="{BB962C8B-B14F-4D97-AF65-F5344CB8AC3E}">
        <p14:creationId xmlns:p14="http://schemas.microsoft.com/office/powerpoint/2010/main" val="433522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an adversarial system?</a:t>
            </a:r>
            <a:endParaRPr lang="en-GB" dirty="0">
              <a:ea typeface="Calibri"/>
              <a:cs typeface="Calibri"/>
            </a:endParaRPr>
          </a:p>
          <a:p>
            <a:pPr marL="285750" indent="-285750">
              <a:buFont typeface="Arial"/>
              <a:buChar char="•"/>
            </a:pPr>
            <a:r>
              <a:rPr lang="en-GB" dirty="0"/>
              <a:t>The criminal justice system in England and Wales is adversarial.</a:t>
            </a:r>
            <a:endParaRPr lang="en-GB" dirty="0">
              <a:ea typeface="Calibri"/>
              <a:cs typeface="Calibri"/>
            </a:endParaRPr>
          </a:p>
          <a:p>
            <a:pPr marL="285750" indent="-285750">
              <a:buFont typeface="Arial"/>
              <a:buChar char="•"/>
            </a:pPr>
            <a:r>
              <a:rPr lang="en-GB" dirty="0"/>
              <a:t>This means that the prosecution and defence present their own cases and challenge each other's evidence.</a:t>
            </a:r>
            <a:endParaRPr lang="en-GB" dirty="0">
              <a:ea typeface="Calibri"/>
              <a:cs typeface="Calibri"/>
            </a:endParaRPr>
          </a:p>
          <a:p>
            <a:pPr marL="285750" indent="-285750">
              <a:buFont typeface="Arial"/>
              <a:buChar char="•"/>
            </a:pPr>
            <a:r>
              <a:rPr lang="en-GB" dirty="0"/>
              <a:t>The court acts as a neutral arena where both sides have the opportunity to argue their case.</a:t>
            </a:r>
            <a:endParaRPr lang="en-GB" dirty="0">
              <a:ea typeface="Calibri"/>
              <a:cs typeface="Calibri"/>
            </a:endParaRPr>
          </a:p>
          <a:p>
            <a:r>
              <a:rPr lang="en-GB" b="1" dirty="0"/>
              <a:t>Role of the judge</a:t>
            </a:r>
            <a:endParaRPr lang="en-GB" dirty="0"/>
          </a:p>
          <a:p>
            <a:pPr marL="285750" indent="-285750">
              <a:buFont typeface="Arial"/>
              <a:buChar char="•"/>
            </a:pPr>
            <a:r>
              <a:rPr lang="en-GB" dirty="0"/>
              <a:t>The judge acts as an independent referee rather than an investigator.</a:t>
            </a:r>
            <a:endParaRPr lang="en-GB" dirty="0">
              <a:ea typeface="Calibri"/>
              <a:cs typeface="Calibri"/>
            </a:endParaRPr>
          </a:p>
          <a:p>
            <a:pPr marL="285750" indent="-285750">
              <a:buFont typeface="Arial"/>
              <a:buChar char="•"/>
            </a:pPr>
            <a:r>
              <a:rPr lang="en-GB" dirty="0"/>
              <a:t>Their role is to ensure the trial is fair, that legal rules are followed, and that both sides have an equal opportunity to present evidence.</a:t>
            </a:r>
            <a:endParaRPr lang="en-GB" dirty="0">
              <a:ea typeface="Calibri"/>
              <a:cs typeface="Calibri"/>
            </a:endParaRPr>
          </a:p>
          <a:p>
            <a:pPr marL="285750" indent="-285750">
              <a:buFont typeface="Arial"/>
              <a:buChar char="•"/>
            </a:pPr>
            <a:r>
              <a:rPr lang="en-GB" dirty="0"/>
              <a:t>In Crown Court, the jury decides guilt, while the judge oversees the legal process.</a:t>
            </a:r>
            <a:endParaRPr lang="en-GB" dirty="0">
              <a:ea typeface="Calibri"/>
              <a:cs typeface="Calibri"/>
            </a:endParaRPr>
          </a:p>
          <a:p>
            <a:r>
              <a:rPr lang="en-GB" b="1" dirty="0"/>
              <a:t>Evidence and witnesses</a:t>
            </a:r>
            <a:endParaRPr lang="en-GB" dirty="0"/>
          </a:p>
          <a:p>
            <a:pPr marL="285750" indent="-285750">
              <a:buFont typeface="Arial"/>
              <a:buChar char="•"/>
            </a:pPr>
            <a:r>
              <a:rPr lang="en-GB" dirty="0"/>
              <a:t>Responsibility for gathering evidence lies primarily with the prosecution and defence.</a:t>
            </a:r>
            <a:endParaRPr lang="en-GB" dirty="0">
              <a:ea typeface="Calibri"/>
              <a:cs typeface="Calibri"/>
            </a:endParaRPr>
          </a:p>
          <a:p>
            <a:pPr marL="285750" indent="-285750">
              <a:buFont typeface="Arial"/>
              <a:buChar char="•"/>
            </a:pPr>
            <a:r>
              <a:rPr lang="en-GB" dirty="0"/>
              <a:t>Witnesses give evidence and ca</a:t>
            </a:r>
            <a:r>
              <a:rPr lang="en-US" dirty="0"/>
              <a:t>n be cross-examined by the opposing side.</a:t>
            </a:r>
            <a:endParaRPr lang="en-GB" dirty="0"/>
          </a:p>
          <a:p>
            <a:pPr marL="285750" indent="-285750">
              <a:buFont typeface="Arial"/>
              <a:buChar char="•"/>
            </a:pPr>
            <a:r>
              <a:rPr lang="en-US" dirty="0"/>
              <a:t>Cross-examination is important because it allows evidence to be tested for reliability and credibility.</a:t>
            </a:r>
            <a:endParaRPr lang="en-GB"/>
          </a:p>
          <a:p>
            <a:r>
              <a:rPr lang="en-US" b="1" dirty="0"/>
              <a:t>Why is this system used?</a:t>
            </a:r>
            <a:endParaRPr lang="en-GB" dirty="0"/>
          </a:p>
          <a:p>
            <a:pPr marL="285750" indent="-285750">
              <a:buFont typeface="Arial"/>
              <a:buChar char="•"/>
            </a:pPr>
            <a:r>
              <a:rPr lang="en-US" dirty="0"/>
              <a:t>The aim is to achieve a fair outcome by allowing both parties to present competing arguments.</a:t>
            </a:r>
            <a:endParaRPr lang="en-GB"/>
          </a:p>
          <a:p>
            <a:pPr marL="285750" indent="-285750">
              <a:buFont typeface="Arial"/>
              <a:buChar char="•"/>
            </a:pPr>
            <a:r>
              <a:rPr lang="en-US" dirty="0"/>
              <a:t>The theory is that the truth is more likely to emerge when evidence is challenged and </a:t>
            </a:r>
            <a:r>
              <a:rPr lang="en-US" dirty="0" err="1"/>
              <a:t>scrutinised</a:t>
            </a:r>
            <a:r>
              <a:rPr lang="en-US" dirty="0"/>
              <a:t>.</a:t>
            </a:r>
            <a:endParaRPr lang="en-GB"/>
          </a:p>
          <a:p>
            <a:pPr marL="285750" indent="-285750">
              <a:buFont typeface="Arial"/>
              <a:buChar char="•"/>
            </a:pPr>
            <a:r>
              <a:rPr lang="en-US" dirty="0"/>
              <a:t>It supports principles such as fairness, due process, and the presumption of innocence.</a:t>
            </a:r>
            <a:endParaRPr lang="en-GB" dirty="0"/>
          </a:p>
          <a:p>
            <a:r>
              <a:rPr lang="en-US" b="1" dirty="0"/>
              <a:t>Examples</a:t>
            </a:r>
            <a:endParaRPr lang="en-GB" dirty="0"/>
          </a:p>
          <a:p>
            <a:pPr marL="285750" indent="-285750">
              <a:buFont typeface="Arial"/>
              <a:buChar char="•"/>
            </a:pPr>
            <a:r>
              <a:rPr lang="en-US" dirty="0"/>
              <a:t>The Crown Prosecution Service presents the case against the defendant.</a:t>
            </a:r>
            <a:endParaRPr lang="en-GB"/>
          </a:p>
          <a:p>
            <a:pPr marL="285750" indent="-285750">
              <a:buFont typeface="Arial"/>
              <a:buChar char="•"/>
            </a:pPr>
            <a:r>
              <a:rPr lang="en-US" dirty="0" err="1"/>
              <a:t>Defence</a:t>
            </a:r>
            <a:r>
              <a:rPr lang="en-US" dirty="0"/>
              <a:t> lawyers challenge the prosecution's evidence and present their own evidence.</a:t>
            </a:r>
            <a:endParaRPr lang="en-GB"/>
          </a:p>
          <a:p>
            <a:pPr marL="285750" indent="-285750">
              <a:buFont typeface="Arial"/>
              <a:buChar char="•"/>
            </a:pPr>
            <a:r>
              <a:rPr lang="en-US" dirty="0"/>
              <a:t>The judge ensures the trial remains fair and lawful.</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13</a:t>
            </a:fld>
            <a:endParaRPr lang="en-GB"/>
          </a:p>
        </p:txBody>
      </p:sp>
    </p:spTree>
    <p:extLst>
      <p:ext uri="{BB962C8B-B14F-4D97-AF65-F5344CB8AC3E}">
        <p14:creationId xmlns:p14="http://schemas.microsoft.com/office/powerpoint/2010/main" val="539784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Monty Python | Battle of Pearl Harbor reenactment - YouTube</a:t>
            </a:r>
            <a:endParaRPr lang="en-US"/>
          </a:p>
        </p:txBody>
      </p:sp>
      <p:sp>
        <p:nvSpPr>
          <p:cNvPr id="4" name="Slide Number Placeholder 3"/>
          <p:cNvSpPr>
            <a:spLocks noGrp="1"/>
          </p:cNvSpPr>
          <p:nvPr>
            <p:ph type="sldNum" sz="quarter" idx="5"/>
          </p:nvPr>
        </p:nvSpPr>
        <p:spPr/>
        <p:txBody>
          <a:bodyPr/>
          <a:lstStyle/>
          <a:p>
            <a:fld id="{2C04297D-BB1E-044D-BF34-AC9F359F1B52}" type="slidenum">
              <a:rPr lang="en-GB" smtClean="0"/>
              <a:t>14</a:t>
            </a:fld>
            <a:endParaRPr lang="en-GB"/>
          </a:p>
        </p:txBody>
      </p:sp>
    </p:spTree>
    <p:extLst>
      <p:ext uri="{BB962C8B-B14F-4D97-AF65-F5344CB8AC3E}">
        <p14:creationId xmlns:p14="http://schemas.microsoft.com/office/powerpoint/2010/main" val="911812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In an inquisitorial system, the judge plays a much more active role in investigating the case.</a:t>
            </a:r>
          </a:p>
          <a:p>
            <a:pPr marL="285750" indent="-285750">
              <a:buFont typeface="Arial"/>
              <a:buChar char="•"/>
            </a:pPr>
            <a:r>
              <a:rPr lang="en-US" dirty="0"/>
              <a:t>Rather than simply listening to two opposing sides, the court helps establish the facts and determine what happened.</a:t>
            </a:r>
            <a:endParaRPr lang="en-GB" dirty="0"/>
          </a:p>
          <a:p>
            <a:pPr marL="285750" indent="-285750">
              <a:buFont typeface="Arial"/>
              <a:buChar char="•"/>
            </a:pPr>
            <a:r>
              <a:rPr lang="en-US" dirty="0"/>
              <a:t>The focus is less on a contest between prosecution and </a:t>
            </a:r>
            <a:r>
              <a:rPr lang="en-US" dirty="0" err="1"/>
              <a:t>defence</a:t>
            </a:r>
            <a:r>
              <a:rPr lang="en-US" dirty="0"/>
              <a:t> and more on discovering the truth.</a:t>
            </a:r>
            <a:endParaRPr lang="en-GB" dirty="0"/>
          </a:p>
          <a:p>
            <a:r>
              <a:rPr lang="en-US" b="1" dirty="0"/>
              <a:t>Evidence gathering</a:t>
            </a:r>
            <a:endParaRPr lang="en-GB" dirty="0"/>
          </a:p>
          <a:p>
            <a:pPr marL="285750" indent="-285750">
              <a:buFont typeface="Arial"/>
              <a:buChar char="•"/>
            </a:pPr>
            <a:r>
              <a:rPr lang="en-GB" dirty="0"/>
              <a:t>Much of the evidence is collected before the trial begins.</a:t>
            </a:r>
          </a:p>
          <a:p>
            <a:pPr marL="285750" indent="-285750">
              <a:buFont typeface="Arial"/>
              <a:buChar char="•"/>
            </a:pPr>
            <a:r>
              <a:rPr lang="en-GB" dirty="0"/>
              <a:t>An investigating judge or magistrate may oversee the evidence-gathering process.</a:t>
            </a:r>
          </a:p>
          <a:p>
            <a:pPr marL="285750" indent="-285750">
              <a:buFont typeface="Arial"/>
              <a:buChar char="•"/>
            </a:pPr>
            <a:r>
              <a:rPr lang="en-GB" dirty="0"/>
              <a:t>Both the prosecution and defence have access to the evidence file before the hearing.</a:t>
            </a:r>
            <a:endParaRPr lang="en-GB" dirty="0">
              <a:ea typeface="Calibri"/>
              <a:cs typeface="Calibri"/>
            </a:endParaRPr>
          </a:p>
          <a:p>
            <a:r>
              <a:rPr lang="en-GB" b="1" dirty="0"/>
              <a:t>Role of the judge</a:t>
            </a:r>
            <a:endParaRPr lang="en-GB" dirty="0"/>
          </a:p>
          <a:p>
            <a:pPr marL="285750" indent="-285750">
              <a:buFont typeface="Arial"/>
              <a:buChar char="•"/>
            </a:pPr>
            <a:r>
              <a:rPr lang="en-GB" dirty="0"/>
              <a:t>The judge is not just a referee.</a:t>
            </a:r>
            <a:endParaRPr lang="en-GB" dirty="0">
              <a:ea typeface="Calibri"/>
              <a:cs typeface="Calibri"/>
            </a:endParaRPr>
          </a:p>
          <a:p>
            <a:pPr marL="285750" indent="-285750">
              <a:buFont typeface="Arial"/>
              <a:buChar char="•"/>
            </a:pPr>
            <a:r>
              <a:rPr lang="en-GB" dirty="0"/>
              <a:t>They may question witnesses directly, examine evidence, and direct further enquiries where necessary.</a:t>
            </a:r>
            <a:endParaRPr lang="en-GB" dirty="0">
              <a:ea typeface="Calibri"/>
              <a:cs typeface="Calibri"/>
            </a:endParaRPr>
          </a:p>
          <a:p>
            <a:pPr marL="285750" indent="-285750">
              <a:buFont typeface="Arial"/>
              <a:buChar char="•"/>
            </a:pPr>
            <a:r>
              <a:rPr lang="en-GB" dirty="0"/>
              <a:t>This allows the court to take an active role in finding the facts of the case.</a:t>
            </a:r>
            <a:endParaRPr lang="en-GB" dirty="0">
              <a:ea typeface="Calibri"/>
              <a:cs typeface="Calibri"/>
            </a:endParaRPr>
          </a:p>
          <a:p>
            <a:r>
              <a:rPr lang="en-GB" b="1" dirty="0"/>
              <a:t>Aim of the system</a:t>
            </a:r>
            <a:endParaRPr lang="en-GB" dirty="0"/>
          </a:p>
          <a:p>
            <a:pPr marL="285750" indent="-285750">
              <a:buFont typeface="Arial"/>
              <a:buChar char="•"/>
            </a:pPr>
            <a:r>
              <a:rPr lang="en-GB" dirty="0"/>
              <a:t>The primary aim is to establish the truth of what happened.</a:t>
            </a:r>
            <a:endParaRPr lang="en-GB" dirty="0">
              <a:ea typeface="Calibri"/>
              <a:cs typeface="Calibri"/>
            </a:endParaRPr>
          </a:p>
          <a:p>
            <a:pPr marL="285750" indent="-285750">
              <a:buFont typeface="Arial"/>
              <a:buChar char="•"/>
            </a:pPr>
            <a:r>
              <a:rPr lang="en-GB" dirty="0"/>
              <a:t>The trial is viewed as an investigation rather than a contest between two opposing parties.</a:t>
            </a:r>
            <a:endParaRPr lang="en-GB" dirty="0">
              <a:ea typeface="Calibri"/>
              <a:cs typeface="Calibri"/>
            </a:endParaRPr>
          </a:p>
          <a:p>
            <a:pPr marL="285750" indent="-285750">
              <a:buFont typeface="Arial"/>
              <a:buChar char="•"/>
            </a:pPr>
            <a:r>
              <a:rPr lang="en-GB" dirty="0"/>
              <a:t>The judge seeks to reach a decision based on all available evidence.</a:t>
            </a:r>
            <a:endParaRPr lang="en-GB" dirty="0">
              <a:ea typeface="Calibri"/>
              <a:cs typeface="Calibri"/>
            </a:endParaRPr>
          </a:p>
          <a:p>
            <a:r>
              <a:rPr lang="en-GB" b="1" dirty="0"/>
              <a:t>Where is it used?</a:t>
            </a:r>
            <a:endParaRPr lang="en-GB"/>
          </a:p>
          <a:p>
            <a:pPr marL="285750" indent="-285750">
              <a:buFont typeface="Arial"/>
              <a:buChar char="•"/>
            </a:pPr>
            <a:r>
              <a:rPr lang="en-GB" dirty="0"/>
              <a:t>Common in civil law countries such as France, Germany, Spain, Italy, Belgium, and the Netherlands.</a:t>
            </a:r>
          </a:p>
          <a:p>
            <a:pPr marL="285750" indent="-285750">
              <a:buFont typeface="Arial"/>
              <a:buChar char="•"/>
            </a:pPr>
            <a:r>
              <a:rPr lang="en-GB" dirty="0"/>
              <a:t>Differs from the adversarial system used in England and Wales.</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15</a:t>
            </a:fld>
            <a:endParaRPr lang="en-GB"/>
          </a:p>
        </p:txBody>
      </p:sp>
    </p:spTree>
    <p:extLst>
      <p:ext uri="{BB962C8B-B14F-4D97-AF65-F5344CB8AC3E}">
        <p14:creationId xmlns:p14="http://schemas.microsoft.com/office/powerpoint/2010/main" val="4224908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Criminal Justice System, often referred to as the CJS, is made up of a number of </a:t>
            </a:r>
            <a:r>
              <a:rPr lang="en-US" dirty="0" err="1"/>
              <a:t>organisations</a:t>
            </a:r>
            <a:r>
              <a:rPr lang="en-US" dirty="0"/>
              <a:t> that work together to prevent crime, investigate offences, prosecute offenders, and protect the public.</a:t>
            </a:r>
          </a:p>
          <a:p>
            <a:r>
              <a:rPr lang="en-US" dirty="0"/>
              <a:t>The process usually begins with the </a:t>
            </a:r>
            <a:r>
              <a:rPr lang="en-US" b="1" dirty="0"/>
              <a:t>police</a:t>
            </a:r>
            <a:r>
              <a:rPr lang="en-US" dirty="0"/>
              <a:t>, who are responsible for investigating crimes, gathering evidence, and making arrests where appropriate.</a:t>
            </a:r>
            <a:endParaRPr lang="en-GB"/>
          </a:p>
          <a:p>
            <a:r>
              <a:rPr lang="en-US" dirty="0"/>
              <a:t>Once a case is referred, the </a:t>
            </a:r>
            <a:r>
              <a:rPr lang="en-US" b="1" dirty="0"/>
              <a:t>Crown Prosecution Service (CPS)</a:t>
            </a:r>
            <a:r>
              <a:rPr lang="en-US" dirty="0"/>
              <a:t> decides whether there is sufficient evidence and whether it is in the public interest to prosecute.</a:t>
            </a:r>
            <a:endParaRPr lang="en-GB"/>
          </a:p>
          <a:p>
            <a:r>
              <a:rPr lang="en-US" dirty="0"/>
              <a:t>The </a:t>
            </a:r>
            <a:r>
              <a:rPr lang="en-US" b="1" dirty="0"/>
              <a:t>courts</a:t>
            </a:r>
            <a:r>
              <a:rPr lang="en-US" dirty="0"/>
              <a:t>, including Magistrates' Courts and Crown Courts, hear cases and determine guilt or innocence. If a defendant is found guilty, the court decides on an appropriate sentence.</a:t>
            </a:r>
            <a:endParaRPr lang="en-GB"/>
          </a:p>
          <a:p>
            <a:r>
              <a:rPr lang="en-US" dirty="0"/>
              <a:t>The </a:t>
            </a:r>
            <a:r>
              <a:rPr lang="en-US" b="1" dirty="0"/>
              <a:t>Judiciary</a:t>
            </a:r>
            <a:r>
              <a:rPr lang="en-US" dirty="0"/>
              <a:t>, including judges and magistrates, ensure trials are conducted fairly and impartially according to the law.</a:t>
            </a:r>
            <a:endParaRPr lang="en-GB"/>
          </a:p>
          <a:p>
            <a:r>
              <a:rPr lang="en-US" dirty="0"/>
              <a:t>The </a:t>
            </a:r>
            <a:r>
              <a:rPr lang="en-US" b="1" dirty="0"/>
              <a:t>Probation Service</a:t>
            </a:r>
            <a:r>
              <a:rPr lang="en-US" dirty="0"/>
              <a:t> supervises offenders in the community, manages rehabilitation </a:t>
            </a:r>
            <a:r>
              <a:rPr lang="en-US" dirty="0" err="1"/>
              <a:t>programmes</a:t>
            </a:r>
            <a:r>
              <a:rPr lang="en-US" dirty="0"/>
              <a:t>, and helps reduce reoffending.</a:t>
            </a:r>
            <a:endParaRPr lang="en-GB"/>
          </a:p>
          <a:p>
            <a:r>
              <a:rPr lang="en-US" dirty="0"/>
              <a:t>The </a:t>
            </a:r>
            <a:r>
              <a:rPr lang="en-US" b="1" dirty="0"/>
              <a:t>Prison Service</a:t>
            </a:r>
            <a:r>
              <a:rPr lang="en-US" dirty="0"/>
              <a:t> is responsible for the custody, security, and rehabilitation of offenders who receive custodial sentences.</a:t>
            </a:r>
            <a:endParaRPr lang="en-GB"/>
          </a:p>
          <a:p>
            <a:r>
              <a:rPr lang="en-US" dirty="0"/>
              <a:t>There are also specialist agencies involved, such as </a:t>
            </a:r>
            <a:r>
              <a:rPr lang="en-US" b="1" dirty="0"/>
              <a:t>Youth Offending Teams</a:t>
            </a:r>
            <a:r>
              <a:rPr lang="en-US" dirty="0"/>
              <a:t>, which work with young people who offend, and </a:t>
            </a:r>
            <a:r>
              <a:rPr lang="en-US" b="1" dirty="0"/>
              <a:t>Victim Support </a:t>
            </a:r>
            <a:r>
              <a:rPr lang="en-US" b="1" dirty="0" err="1"/>
              <a:t>organisations</a:t>
            </a:r>
            <a:r>
              <a:rPr lang="en-US" dirty="0"/>
              <a:t>, which provide assistance and guidance to victims throughout the criminal justice process.</a:t>
            </a:r>
            <a:endParaRPr lang="en-GB" dirty="0"/>
          </a:p>
          <a:p>
            <a:r>
              <a:rPr lang="en-US" dirty="0"/>
              <a:t>It is important to </a:t>
            </a:r>
            <a:r>
              <a:rPr lang="en-US" dirty="0" err="1"/>
              <a:t>recognise</a:t>
            </a:r>
            <a:r>
              <a:rPr lang="en-US" dirty="0"/>
              <a:t> that the CJS is not a single </a:t>
            </a:r>
            <a:r>
              <a:rPr lang="en-US" dirty="0" err="1"/>
              <a:t>organisation</a:t>
            </a:r>
            <a:r>
              <a:rPr lang="en-US" dirty="0"/>
              <a:t> but a partnership of agencies. Effective communication and cooperation between these </a:t>
            </a:r>
            <a:r>
              <a:rPr lang="en-US" dirty="0" err="1"/>
              <a:t>organisations</a:t>
            </a:r>
            <a:r>
              <a:rPr lang="en-US" dirty="0"/>
              <a:t> are essential to achieving justice, protecting communities, supporting victims, and reducing crime.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16</a:t>
            </a:fld>
            <a:endParaRPr lang="en-GB"/>
          </a:p>
        </p:txBody>
      </p:sp>
    </p:spTree>
    <p:extLst>
      <p:ext uri="{BB962C8B-B14F-4D97-AF65-F5344CB8AC3E}">
        <p14:creationId xmlns:p14="http://schemas.microsoft.com/office/powerpoint/2010/main" val="227669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the police do not decide guilt or innocence, they are arguably the most influential agency within the Criminal Justice System because they decide which incidents are investigated, which suspects are arrested, and which cases progress to the CPS</a:t>
            </a:r>
          </a:p>
          <a:p>
            <a:endParaRPr lang="en-US" b="1" dirty="0"/>
          </a:p>
          <a:p>
            <a:r>
              <a:rPr lang="en-US" b="1" dirty="0"/>
              <a:t>The police are often described as the 'gatekeepers' of the Criminal Justice System.</a:t>
            </a:r>
            <a:endParaRPr lang="en-US" dirty="0">
              <a:ea typeface="Calibri"/>
              <a:cs typeface="Calibri"/>
            </a:endParaRPr>
          </a:p>
          <a:p>
            <a:pPr marL="285750" indent="-285750">
              <a:buFont typeface="Arial"/>
              <a:buChar char="•"/>
            </a:pPr>
            <a:r>
              <a:rPr lang="en-US" dirty="0"/>
              <a:t>They are usually the first point of contact between the public and the CJS.</a:t>
            </a:r>
            <a:endParaRPr lang="en-GB" dirty="0"/>
          </a:p>
          <a:p>
            <a:pPr marL="285750" indent="-285750">
              <a:buFont typeface="Arial"/>
              <a:buChar char="•"/>
            </a:pPr>
            <a:r>
              <a:rPr lang="en-US" dirty="0"/>
              <a:t>Their decisions can significantly influence whether an individual enters the criminal justice process at all.</a:t>
            </a:r>
            <a:endParaRPr lang="en-GB" dirty="0"/>
          </a:p>
          <a:p>
            <a:r>
              <a:rPr lang="en-US" b="1" dirty="0"/>
              <a:t>Core functions</a:t>
            </a:r>
            <a:endParaRPr lang="en-GB" dirty="0"/>
          </a:p>
          <a:p>
            <a:pPr marL="285750" indent="-285750">
              <a:buFont typeface="Arial"/>
              <a:buChar char="•"/>
            </a:pPr>
            <a:r>
              <a:rPr lang="en-US" dirty="0"/>
              <a:t>Investigate crimes.</a:t>
            </a:r>
            <a:endParaRPr lang="en-GB" dirty="0"/>
          </a:p>
          <a:p>
            <a:pPr marL="285750" indent="-285750">
              <a:buFont typeface="Arial"/>
              <a:buChar char="•"/>
            </a:pPr>
            <a:r>
              <a:rPr lang="en-US" dirty="0"/>
              <a:t>Gather and preserve evidence.</a:t>
            </a:r>
            <a:endParaRPr lang="en-GB" dirty="0"/>
          </a:p>
          <a:p>
            <a:pPr marL="285750" indent="-285750">
              <a:buFont typeface="Arial"/>
              <a:buChar char="•"/>
            </a:pPr>
            <a:r>
              <a:rPr lang="en-US" dirty="0"/>
              <a:t>Arrest and detain suspects where necessary.</a:t>
            </a:r>
            <a:endParaRPr lang="en-GB" dirty="0"/>
          </a:p>
          <a:p>
            <a:pPr marL="285750" indent="-285750">
              <a:buFont typeface="Arial"/>
              <a:buChar char="•"/>
            </a:pPr>
            <a:r>
              <a:rPr lang="en-US" dirty="0"/>
              <a:t>Protect life and property.</a:t>
            </a:r>
            <a:endParaRPr lang="en-GB" dirty="0"/>
          </a:p>
          <a:p>
            <a:pPr marL="285750" indent="-285750">
              <a:buFont typeface="Arial"/>
              <a:buChar char="•"/>
            </a:pPr>
            <a:r>
              <a:rPr lang="en-US" dirty="0"/>
              <a:t>Maintain public order.</a:t>
            </a:r>
            <a:endParaRPr lang="en-GB" dirty="0"/>
          </a:p>
          <a:p>
            <a:pPr marL="285750" indent="-285750">
              <a:buFont typeface="Arial"/>
              <a:buChar char="•"/>
            </a:pPr>
            <a:r>
              <a:rPr lang="en-US" dirty="0"/>
              <a:t>Work with partner agencies to prevent crime and safeguard vulnerable individuals.</a:t>
            </a:r>
            <a:endParaRPr lang="en-GB" dirty="0"/>
          </a:p>
          <a:p>
            <a:r>
              <a:rPr lang="en-US" b="1" dirty="0"/>
              <a:t>Police discretion</a:t>
            </a:r>
            <a:endParaRPr lang="en-GB" dirty="0"/>
          </a:p>
          <a:p>
            <a:pPr marL="285750" indent="-285750">
              <a:buFont typeface="Arial"/>
              <a:buChar char="•"/>
            </a:pPr>
            <a:r>
              <a:rPr lang="en-US" dirty="0"/>
              <a:t>One of the most important powers of the police is discretion.</a:t>
            </a:r>
            <a:endParaRPr lang="en-GB" dirty="0"/>
          </a:p>
          <a:p>
            <a:pPr marL="285750" indent="-285750">
              <a:buFont typeface="Arial"/>
              <a:buChar char="•"/>
            </a:pPr>
            <a:r>
              <a:rPr lang="en-US" dirty="0"/>
              <a:t>Officers do not arrest or prosecute every offender.</a:t>
            </a:r>
            <a:endParaRPr lang="en-GB" dirty="0"/>
          </a:p>
          <a:p>
            <a:pPr marL="285750" indent="-285750">
              <a:buFont typeface="Arial"/>
              <a:buChar char="•"/>
            </a:pPr>
            <a:r>
              <a:rPr lang="en-US" dirty="0"/>
              <a:t>They may choose to: </a:t>
            </a:r>
            <a:endParaRPr lang="en-GB" dirty="0"/>
          </a:p>
          <a:p>
            <a:pPr marL="285750" lvl="1" indent="-285750">
              <a:buFont typeface="Arial"/>
              <a:buChar char="•"/>
            </a:pPr>
            <a:r>
              <a:rPr lang="en-US" dirty="0"/>
              <a:t>Take no further action.</a:t>
            </a:r>
            <a:endParaRPr lang="en-GB" dirty="0"/>
          </a:p>
          <a:p>
            <a:pPr marL="285750" lvl="1" indent="-285750">
              <a:buFont typeface="Arial"/>
              <a:buChar char="•"/>
            </a:pPr>
            <a:r>
              <a:rPr lang="en-US" dirty="0"/>
              <a:t>Issue a community resolution.</a:t>
            </a:r>
            <a:endParaRPr lang="en-GB" dirty="0"/>
          </a:p>
          <a:p>
            <a:pPr marL="285750" lvl="1" indent="-285750">
              <a:buFont typeface="Arial"/>
              <a:buChar char="•"/>
            </a:pPr>
            <a:r>
              <a:rPr lang="en-US" dirty="0"/>
              <a:t>Give a caution.</a:t>
            </a:r>
            <a:endParaRPr lang="en-GB" dirty="0"/>
          </a:p>
          <a:p>
            <a:pPr marL="285750" lvl="1" indent="-285750">
              <a:buFont typeface="Arial"/>
              <a:buChar char="•"/>
            </a:pPr>
            <a:r>
              <a:rPr lang="en-US" dirty="0"/>
              <a:t>Issue a fixed penalty notice.</a:t>
            </a:r>
            <a:endParaRPr lang="en-GB" dirty="0"/>
          </a:p>
          <a:p>
            <a:pPr marL="285750" lvl="1" indent="-285750">
              <a:buFont typeface="Arial"/>
              <a:buChar char="•"/>
            </a:pPr>
            <a:r>
              <a:rPr lang="en-US" dirty="0"/>
              <a:t>Refer a case to the CPS.</a:t>
            </a:r>
            <a:endParaRPr lang="en-GB" dirty="0"/>
          </a:p>
          <a:p>
            <a:pPr marL="285750" indent="-285750">
              <a:buFont typeface="Arial"/>
              <a:buChar char="•"/>
            </a:pPr>
            <a:r>
              <a:rPr lang="en-US" dirty="0"/>
              <a:t>This means the police have substantial influence over who enters the criminal justice process.</a:t>
            </a:r>
            <a:endParaRPr lang="en-GB" dirty="0"/>
          </a:p>
          <a:p>
            <a:r>
              <a:rPr lang="en-US" b="1" dirty="0"/>
              <a:t>Relationship with the CPS</a:t>
            </a:r>
            <a:endParaRPr lang="en-GB" dirty="0"/>
          </a:p>
          <a:p>
            <a:pPr marL="285750" indent="-285750">
              <a:buFont typeface="Arial"/>
              <a:buChar char="•"/>
            </a:pPr>
            <a:r>
              <a:rPr lang="en-US" dirty="0"/>
              <a:t>Police investigate offences and gather evidence.</a:t>
            </a:r>
            <a:endParaRPr lang="en-GB" dirty="0"/>
          </a:p>
          <a:p>
            <a:pPr marL="285750" indent="-285750">
              <a:buFont typeface="Arial"/>
              <a:buChar char="•"/>
            </a:pPr>
            <a:r>
              <a:rPr lang="en-US" dirty="0"/>
              <a:t>In more serious cases, the CPS determines whether there is sufficient evidence and whether a prosecution is in the public interest.</a:t>
            </a:r>
            <a:endParaRPr lang="en-GB" dirty="0"/>
          </a:p>
          <a:p>
            <a:pPr marL="285750" indent="-285750">
              <a:buFont typeface="Arial"/>
              <a:buChar char="•"/>
            </a:pPr>
            <a:r>
              <a:rPr lang="en-US" dirty="0"/>
              <a:t>This separation was introduced to improve fairness and reduce the risk of bias.</a:t>
            </a:r>
            <a:endParaRPr lang="en-GB" dirty="0"/>
          </a:p>
          <a:p>
            <a:r>
              <a:rPr lang="en-US" b="1" dirty="0"/>
              <a:t>Critical perspectives</a:t>
            </a:r>
            <a:endParaRPr lang="en-GB" dirty="0"/>
          </a:p>
          <a:p>
            <a:pPr marL="285750" indent="-285750">
              <a:buFont typeface="Arial"/>
              <a:buChar char="•"/>
            </a:pPr>
            <a:r>
              <a:rPr lang="en-US" dirty="0"/>
              <a:t>The police are not neutral actors and have been subject to criticism regarding: </a:t>
            </a:r>
            <a:endParaRPr lang="en-GB" dirty="0"/>
          </a:p>
          <a:p>
            <a:pPr marL="285750" lvl="1" indent="-285750">
              <a:buFont typeface="Arial"/>
              <a:buChar char="•"/>
            </a:pPr>
            <a:r>
              <a:rPr lang="en-US" dirty="0"/>
              <a:t>Disproportionate use of stop and search.</a:t>
            </a:r>
            <a:endParaRPr lang="en-GB" dirty="0"/>
          </a:p>
          <a:p>
            <a:pPr marL="285750" lvl="1" indent="-285750">
              <a:buFont typeface="Arial"/>
              <a:buChar char="•"/>
            </a:pPr>
            <a:r>
              <a:rPr lang="en-US" dirty="0"/>
              <a:t>Institutional discrimination.</a:t>
            </a:r>
            <a:endParaRPr lang="en-GB" dirty="0"/>
          </a:p>
          <a:p>
            <a:pPr marL="285750" lvl="1" indent="-285750">
              <a:buFont typeface="Arial"/>
              <a:buChar char="•"/>
            </a:pPr>
            <a:r>
              <a:rPr lang="en-US" dirty="0"/>
              <a:t>Over-policing and under-policing of particular communities.</a:t>
            </a:r>
            <a:endParaRPr lang="en-GB"/>
          </a:p>
          <a:p>
            <a:pPr marL="285750" lvl="1" indent="-285750">
              <a:buFont typeface="Arial"/>
              <a:buChar char="•"/>
            </a:pPr>
            <a:r>
              <a:rPr lang="en-US" dirty="0"/>
              <a:t>The exercise of police discretion.</a:t>
            </a:r>
            <a:endParaRPr lang="en-GB"/>
          </a:p>
          <a:p>
            <a:pPr marL="285750" indent="-285750">
              <a:buFont typeface="Arial"/>
              <a:buChar char="•"/>
            </a:pPr>
            <a:r>
              <a:rPr lang="en-US" dirty="0"/>
              <a:t>Criminologists therefore examine not only what the police do, but also how they decide who becomes the subject of criminal justice intervention.</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17</a:t>
            </a:fld>
            <a:endParaRPr lang="en-GB"/>
          </a:p>
        </p:txBody>
      </p:sp>
    </p:spTree>
    <p:extLst>
      <p:ext uri="{BB962C8B-B14F-4D97-AF65-F5344CB8AC3E}">
        <p14:creationId xmlns:p14="http://schemas.microsoft.com/office/powerpoint/2010/main" val="2824652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 Crown Prosecution Service | The Crown Prosecution Service</a:t>
            </a:r>
          </a:p>
          <a:p>
            <a:r>
              <a:rPr lang="en-US" dirty="0">
                <a:highlight>
                  <a:srgbClr val="F9E89F"/>
                </a:highlight>
              </a:rPr>
              <a:t>In 1986, Parliament created the Crown Prosecution Service to prosecute criminal cases independently and fairly.</a:t>
            </a:r>
            <a:endParaRPr lang="en-US" dirty="0"/>
          </a:p>
        </p:txBody>
      </p:sp>
      <p:sp>
        <p:nvSpPr>
          <p:cNvPr id="4" name="Slide Number Placeholder 3"/>
          <p:cNvSpPr>
            <a:spLocks noGrp="1"/>
          </p:cNvSpPr>
          <p:nvPr>
            <p:ph type="sldNum" sz="quarter" idx="5"/>
          </p:nvPr>
        </p:nvSpPr>
        <p:spPr/>
        <p:txBody>
          <a:bodyPr/>
          <a:lstStyle/>
          <a:p>
            <a:fld id="{2C04297D-BB1E-044D-BF34-AC9F359F1B52}" type="slidenum">
              <a:rPr lang="en-GB" smtClean="0"/>
              <a:t>20</a:t>
            </a:fld>
            <a:endParaRPr lang="en-GB"/>
          </a:p>
        </p:txBody>
      </p:sp>
    </p:spTree>
    <p:extLst>
      <p:ext uri="{BB962C8B-B14F-4D97-AF65-F5344CB8AC3E}">
        <p14:creationId xmlns:p14="http://schemas.microsoft.com/office/powerpoint/2010/main" val="24279102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2009, the CPS decided not to prosecute because the reviewing prosecutor concluded there was insufficient evidence and concerns about witness willingness to support a case.</a:t>
            </a:r>
            <a:endParaRPr lang="en-GB" dirty="0">
              <a:ea typeface="Calibri"/>
              <a:cs typeface="Calibri"/>
            </a:endParaRPr>
          </a:p>
          <a:p>
            <a:pPr marL="171450" indent="-171450">
              <a:buFont typeface="Arial"/>
              <a:buChar char="•"/>
            </a:pPr>
            <a:r>
              <a:rPr lang="en-GB" dirty="0"/>
              <a:t>Starmer did </a:t>
            </a:r>
            <a:r>
              <a:rPr lang="en-GB" b="1" dirty="0"/>
              <a:t>not personally make the decision</a:t>
            </a:r>
            <a:r>
              <a:rPr lang="en-GB" dirty="0"/>
              <a:t> not to prosecute Savile.</a:t>
            </a:r>
            <a:endParaRPr lang="en-GB" dirty="0">
              <a:ea typeface="Calibri"/>
              <a:cs typeface="Calibri"/>
            </a:endParaRPr>
          </a:p>
          <a:p>
            <a:pPr marL="171450" indent="-171450">
              <a:buFont typeface="Arial"/>
              <a:buChar char="•"/>
            </a:pPr>
            <a:r>
              <a:rPr lang="en-GB" dirty="0"/>
              <a:t>The decision was made by a CPS reviewing lawyer</a:t>
            </a:r>
            <a:endParaRPr lang="en-GB" dirty="0">
              <a:ea typeface="Calibri"/>
              <a:cs typeface="Calibri"/>
            </a:endParaRPr>
          </a:p>
          <a:p>
            <a:r>
              <a:rPr lang="en-GB" dirty="0"/>
              <a:t>Some critics argued that because Starmer was head of the CPS, he should be held responsible for the failure to prosecute Savile. This became a major political issue in 2022 when Boris Johnson claimed that Starmer had "failed to prosecute Jimmy Savile."</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21</a:t>
            </a:fld>
            <a:endParaRPr lang="en-GB"/>
          </a:p>
        </p:txBody>
      </p:sp>
    </p:spTree>
    <p:extLst>
      <p:ext uri="{BB962C8B-B14F-4D97-AF65-F5344CB8AC3E}">
        <p14:creationId xmlns:p14="http://schemas.microsoft.com/office/powerpoint/2010/main" val="4278183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dirty="0"/>
              <a:t>The Code for Crown Prosecutors provides guidance on how the CPS decides whether a person should be charged with a criminal offence.</a:t>
            </a:r>
            <a:endParaRPr lang="en-GB" dirty="0">
              <a:ea typeface="Calibri"/>
              <a:cs typeface="Calibri"/>
            </a:endParaRPr>
          </a:p>
          <a:p>
            <a:pPr marL="285750" indent="-285750">
              <a:buFont typeface="Arial"/>
              <a:buChar char="•"/>
            </a:pPr>
            <a:r>
              <a:rPr lang="en-GB" dirty="0"/>
              <a:t>It promotes consistency, fairness, and transparency in prosecution decisions.</a:t>
            </a:r>
            <a:endParaRPr lang="en-GB" dirty="0">
              <a:ea typeface="Calibri"/>
              <a:cs typeface="Calibri"/>
            </a:endParaRPr>
          </a:p>
          <a:p>
            <a:endParaRPr lang="en-US" dirty="0">
              <a:ea typeface="Calibri"/>
              <a:cs typeface="Calibri"/>
            </a:endParaRPr>
          </a:p>
          <a:p>
            <a:r>
              <a:rPr lang="en-US" dirty="0"/>
              <a:t>Why do we have the Code for Crown Prosecutors?</a:t>
            </a:r>
            <a:endParaRPr lang="en-US" dirty="0">
              <a:ea typeface="Calibri"/>
              <a:cs typeface="Calibri"/>
            </a:endParaRPr>
          </a:p>
          <a:p>
            <a:pPr marL="171450" indent="-171450">
              <a:buFont typeface="Arial"/>
              <a:buChar char="•"/>
            </a:pPr>
            <a:r>
              <a:rPr lang="en-US" dirty="0"/>
              <a:t>To ensure charging decisions are </a:t>
            </a:r>
            <a:r>
              <a:rPr lang="en-US" b="1" dirty="0"/>
              <a:t>fair, consistent, and impartial</a:t>
            </a:r>
            <a:r>
              <a:rPr lang="en-US" dirty="0"/>
              <a:t>.</a:t>
            </a:r>
            <a:endParaRPr lang="en-US" dirty="0">
              <a:ea typeface="Calibri"/>
              <a:cs typeface="Calibri"/>
            </a:endParaRPr>
          </a:p>
          <a:p>
            <a:pPr marL="171450" indent="-171450">
              <a:buFont typeface="Arial"/>
              <a:buChar char="•"/>
            </a:pPr>
            <a:r>
              <a:rPr lang="en-US" dirty="0"/>
              <a:t>To prevent people from being prosecuted simply because they have been arrested or because there is public pressure.</a:t>
            </a:r>
            <a:endParaRPr lang="en-US" dirty="0">
              <a:ea typeface="Calibri"/>
              <a:cs typeface="Calibri"/>
            </a:endParaRPr>
          </a:p>
          <a:p>
            <a:pPr marL="171450" indent="-171450">
              <a:buFont typeface="Arial"/>
              <a:buChar char="•"/>
            </a:pPr>
            <a:r>
              <a:rPr lang="en-US" dirty="0"/>
              <a:t>To protect innocent individuals from facing unnecessary criminal proceedings.</a:t>
            </a:r>
            <a:endParaRPr lang="en-US" dirty="0">
              <a:ea typeface="Calibri"/>
              <a:cs typeface="Calibri"/>
            </a:endParaRPr>
          </a:p>
          <a:p>
            <a:pPr marL="171450" indent="-171450">
              <a:buFont typeface="Arial"/>
              <a:buChar char="•"/>
            </a:pPr>
            <a:r>
              <a:rPr lang="en-US" dirty="0"/>
              <a:t>To ensure that only cases with sufficient evidence proceed to court.</a:t>
            </a:r>
            <a:endParaRPr lang="en-US" dirty="0">
              <a:ea typeface="Calibri"/>
              <a:cs typeface="Calibri"/>
            </a:endParaRPr>
          </a:p>
          <a:p>
            <a:pPr marL="171450" indent="-171450">
              <a:buFont typeface="Arial"/>
              <a:buChar char="•"/>
            </a:pPr>
            <a:r>
              <a:rPr lang="en-US" dirty="0"/>
              <a:t>To maintain public confidence in the Criminal Justice System.</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22</a:t>
            </a:fld>
            <a:endParaRPr lang="en-GB"/>
          </a:p>
        </p:txBody>
      </p:sp>
    </p:spTree>
    <p:extLst>
      <p:ext uri="{BB962C8B-B14F-4D97-AF65-F5344CB8AC3E}">
        <p14:creationId xmlns:p14="http://schemas.microsoft.com/office/powerpoint/2010/main" val="889930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Evidential Stage</a:t>
            </a:r>
            <a:endParaRPr lang="en-US" dirty="0"/>
          </a:p>
          <a:p>
            <a:pPr marL="285750" indent="-285750">
              <a:buFont typeface="Arial"/>
              <a:buChar char="•"/>
            </a:pPr>
            <a:r>
              <a:rPr lang="en-US" dirty="0"/>
              <a:t>Without enough evidence, a case is unlikely to result in a conviction.</a:t>
            </a:r>
            <a:endParaRPr lang="en-GB" dirty="0"/>
          </a:p>
          <a:p>
            <a:pPr marL="285750" indent="-285750">
              <a:buFont typeface="Arial"/>
              <a:buChar char="•"/>
            </a:pPr>
            <a:r>
              <a:rPr lang="en-US" dirty="0"/>
              <a:t>Taking weak cases to court wastes time, money, and can be unfair to defendants.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23</a:t>
            </a:fld>
            <a:endParaRPr lang="en-GB"/>
          </a:p>
        </p:txBody>
      </p:sp>
    </p:spTree>
    <p:extLst>
      <p:ext uri="{BB962C8B-B14F-4D97-AF65-F5344CB8AC3E}">
        <p14:creationId xmlns:p14="http://schemas.microsoft.com/office/powerpoint/2010/main" val="12386837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Public Interest Stage</a:t>
            </a:r>
            <a:endParaRPr lang="en-US" dirty="0"/>
          </a:p>
          <a:p>
            <a:pPr marL="285750" indent="-285750">
              <a:buFont typeface="Arial"/>
              <a:buChar char="•"/>
            </a:pPr>
            <a:r>
              <a:rPr lang="en-US" dirty="0"/>
              <a:t>If there is sufficient evidence, prosecutors then consider whether a prosecution is in the public interest.</a:t>
            </a:r>
            <a:endParaRPr lang="en-GB" dirty="0"/>
          </a:p>
          <a:p>
            <a:pPr marL="285750" indent="-285750">
              <a:buFont typeface="Arial"/>
              <a:buChar char="•"/>
            </a:pPr>
            <a:r>
              <a:rPr lang="en-US" dirty="0"/>
              <a:t>Factors include: </a:t>
            </a:r>
            <a:endParaRPr lang="en-GB" dirty="0"/>
          </a:p>
          <a:p>
            <a:pPr marL="285750" lvl="1" indent="-285750">
              <a:buFont typeface="Arial"/>
              <a:buChar char="•"/>
            </a:pPr>
            <a:r>
              <a:rPr lang="en-US" dirty="0"/>
              <a:t>Seriousness of the offence.</a:t>
            </a:r>
            <a:endParaRPr lang="en-GB" dirty="0"/>
          </a:p>
          <a:p>
            <a:pPr marL="285750" lvl="1" indent="-285750">
              <a:buFont typeface="Arial"/>
              <a:buChar char="•"/>
            </a:pPr>
            <a:r>
              <a:rPr lang="en-US" dirty="0"/>
              <a:t>Harm caused to the victim.</a:t>
            </a:r>
            <a:endParaRPr lang="en-GB" dirty="0"/>
          </a:p>
          <a:p>
            <a:pPr marL="285750" lvl="1" indent="-285750">
              <a:buFont typeface="Arial"/>
              <a:buChar char="•"/>
            </a:pPr>
            <a:r>
              <a:rPr lang="en-US" dirty="0"/>
              <a:t>Age and circumstances of the suspect.</a:t>
            </a:r>
            <a:endParaRPr lang="en-GB" dirty="0"/>
          </a:p>
          <a:p>
            <a:pPr marL="285750" lvl="1" indent="-285750">
              <a:buFont typeface="Arial"/>
              <a:buChar char="•"/>
            </a:pPr>
            <a:r>
              <a:rPr lang="en-US" dirty="0"/>
              <a:t>Impact on the community.</a:t>
            </a:r>
            <a:endParaRPr lang="en-GB" dirty="0"/>
          </a:p>
          <a:p>
            <a:pPr marL="285750" indent="-285750">
              <a:buFont typeface="Arial"/>
              <a:buChar char="•"/>
            </a:pPr>
            <a:r>
              <a:rPr lang="en-US" dirty="0"/>
              <a:t>In most serious offences, prosecution will usually be in the public interest.</a:t>
            </a:r>
            <a:endParaRPr lang="en-GB" dirty="0"/>
          </a:p>
          <a:p>
            <a:r>
              <a:rPr lang="en-US" b="1" dirty="0"/>
              <a:t>Why is this important?</a:t>
            </a:r>
            <a:endParaRPr lang="en-GB" dirty="0"/>
          </a:p>
          <a:p>
            <a:pPr marL="285750" indent="-285750">
              <a:buFont typeface="Arial"/>
              <a:buChar char="•"/>
            </a:pPr>
            <a:r>
              <a:rPr lang="en-US" dirty="0"/>
              <a:t>Prevents weak or unfair cases from reaching court.</a:t>
            </a:r>
            <a:endParaRPr lang="en-GB" dirty="0"/>
          </a:p>
          <a:p>
            <a:pPr marL="285750" indent="-285750">
              <a:buFont typeface="Arial"/>
              <a:buChar char="•"/>
            </a:pPr>
            <a:r>
              <a:rPr lang="en-US" dirty="0"/>
              <a:t>Ensures decisions are based on evidence rather than public pressure.</a:t>
            </a:r>
            <a:endParaRPr lang="en-GB" dirty="0"/>
          </a:p>
          <a:p>
            <a:pPr marL="285750" indent="-285750">
              <a:buFont typeface="Arial"/>
              <a:buChar char="•"/>
            </a:pPr>
            <a:r>
              <a:rPr lang="en-US" dirty="0"/>
              <a:t>Helps maintain confidence in the Criminal Justice System.</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24</a:t>
            </a:fld>
            <a:endParaRPr lang="en-GB"/>
          </a:p>
        </p:txBody>
      </p:sp>
    </p:spTree>
    <p:extLst>
      <p:ext uri="{BB962C8B-B14F-4D97-AF65-F5344CB8AC3E}">
        <p14:creationId xmlns:p14="http://schemas.microsoft.com/office/powerpoint/2010/main" val="454646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Threshold Test</a:t>
            </a:r>
            <a:r>
              <a:rPr lang="en-US" dirty="0"/>
              <a:t> is used by the CPS in certain cases where there is not yet enough evidence to apply the normal Full Code Test, but the suspect needs to be charged immediately. This often happens when a suspect is in custody and there are strong reasons not to release them. The Threshold Test was introduced to allow serious cases to proceed while key evidence is still being gathered.</a:t>
            </a:r>
          </a:p>
          <a:p>
            <a:r>
              <a:rPr lang="en-GB" dirty="0"/>
              <a:t>When is the Threshold Test used?</a:t>
            </a:r>
            <a:endParaRPr lang="en-GB" dirty="0">
              <a:ea typeface="Calibri"/>
              <a:cs typeface="Calibri"/>
            </a:endParaRPr>
          </a:p>
          <a:p>
            <a:r>
              <a:rPr lang="en-US" dirty="0"/>
              <a:t>The CPS must be satisfied that:</a:t>
            </a:r>
            <a:endParaRPr lang="en-GB" dirty="0"/>
          </a:p>
          <a:p>
            <a:pPr marL="285750" indent="-285750">
              <a:buFont typeface="Arial"/>
              <a:buChar char="•"/>
            </a:pPr>
            <a:r>
              <a:rPr lang="en-US" dirty="0"/>
              <a:t>There are </a:t>
            </a:r>
            <a:r>
              <a:rPr lang="en-US" b="1" dirty="0"/>
              <a:t>reasonable grounds to suspect</a:t>
            </a:r>
            <a:r>
              <a:rPr lang="en-US" dirty="0"/>
              <a:t> that the person committed the offence.</a:t>
            </a:r>
            <a:endParaRPr lang="en-GB" dirty="0"/>
          </a:p>
          <a:p>
            <a:pPr marL="285750" indent="-285750">
              <a:buFont typeface="Arial"/>
              <a:buChar char="•"/>
            </a:pPr>
            <a:r>
              <a:rPr lang="en-US" dirty="0"/>
              <a:t>Further evidence is expected to become available within a reasonable time.</a:t>
            </a:r>
            <a:endParaRPr lang="en-GB" dirty="0"/>
          </a:p>
          <a:p>
            <a:pPr marL="285750" indent="-285750">
              <a:buFont typeface="Arial"/>
              <a:buChar char="•"/>
            </a:pPr>
            <a:r>
              <a:rPr lang="en-US" dirty="0"/>
              <a:t>The seriousness or circumstances of the case justify an immediate charging decision.</a:t>
            </a:r>
            <a:endParaRPr lang="en-GB" dirty="0"/>
          </a:p>
          <a:p>
            <a:pPr marL="285750" indent="-285750">
              <a:buFont typeface="Arial"/>
              <a:buChar char="•"/>
            </a:pPr>
            <a:r>
              <a:rPr lang="en-US" dirty="0"/>
              <a:t>Continuing to detain or impose bail conditions is necessary and appropriate.</a:t>
            </a:r>
            <a:endParaRPr lang="en-GB" dirty="0"/>
          </a:p>
          <a:p>
            <a:pPr marL="285750" indent="-285750">
              <a:buFont typeface="Arial"/>
              <a:buChar char="•"/>
            </a:pPr>
            <a:r>
              <a:rPr lang="en-US" dirty="0"/>
              <a:t>The case is likely to meet the Full Code Test once the outstanding evidence is obtained.</a:t>
            </a:r>
            <a:endParaRPr lang="en-GB" dirty="0"/>
          </a:p>
          <a:p>
            <a:r>
              <a:rPr lang="en-GB" dirty="0"/>
              <a:t>Why is it needed?</a:t>
            </a:r>
            <a:endParaRPr lang="en-GB" dirty="0">
              <a:ea typeface="Calibri"/>
              <a:cs typeface="Calibri"/>
            </a:endParaRPr>
          </a:p>
          <a:p>
            <a:pPr marL="285750" indent="-285750">
              <a:buFont typeface="Arial"/>
              <a:buChar char="•"/>
            </a:pPr>
            <a:r>
              <a:rPr lang="en-US" dirty="0"/>
              <a:t>To protect the public in serious cases.</a:t>
            </a:r>
            <a:endParaRPr lang="en-GB" dirty="0"/>
          </a:p>
          <a:p>
            <a:pPr marL="285750" indent="-285750">
              <a:buFont typeface="Arial"/>
              <a:buChar char="•"/>
            </a:pPr>
            <a:r>
              <a:rPr lang="en-US" dirty="0"/>
              <a:t>To avoid releasing potentially dangerous suspects while important evidence is still being gathered.</a:t>
            </a:r>
            <a:endParaRPr lang="en-GB" dirty="0"/>
          </a:p>
          <a:p>
            <a:pPr marL="285750" indent="-285750">
              <a:buFont typeface="Arial"/>
              <a:buChar char="•"/>
            </a:pPr>
            <a:r>
              <a:rPr lang="en-US" dirty="0"/>
              <a:t>To allow investigations to continue after charge where justified.</a:t>
            </a:r>
            <a:endParaRPr lang="en-GB" dirty="0"/>
          </a:p>
          <a:p>
            <a:r>
              <a:rPr lang="en-GB" dirty="0"/>
              <a:t>Examples</a:t>
            </a:r>
            <a:endParaRPr lang="en-GB" dirty="0">
              <a:ea typeface="Calibri"/>
              <a:cs typeface="Calibri"/>
            </a:endParaRPr>
          </a:p>
          <a:p>
            <a:r>
              <a:rPr lang="en-US" dirty="0"/>
              <a:t>The Threshold Test might be used in cases involving:</a:t>
            </a:r>
            <a:endParaRPr lang="en-GB" dirty="0"/>
          </a:p>
          <a:p>
            <a:pPr marL="285750" indent="-285750">
              <a:buFont typeface="Arial"/>
              <a:buChar char="•"/>
            </a:pPr>
            <a:r>
              <a:rPr lang="en-US" dirty="0"/>
              <a:t>Murder</a:t>
            </a:r>
            <a:endParaRPr lang="en-GB" dirty="0"/>
          </a:p>
          <a:p>
            <a:pPr marL="285750" indent="-285750">
              <a:buFont typeface="Arial"/>
              <a:buChar char="•"/>
            </a:pPr>
            <a:r>
              <a:rPr lang="en-US" dirty="0"/>
              <a:t>Serious assaults</a:t>
            </a:r>
            <a:endParaRPr lang="en-GB" dirty="0"/>
          </a:p>
          <a:p>
            <a:pPr marL="285750" indent="-285750">
              <a:buFont typeface="Arial"/>
              <a:buChar char="•"/>
            </a:pPr>
            <a:r>
              <a:rPr lang="en-US" dirty="0"/>
              <a:t>Domestic abuse</a:t>
            </a:r>
            <a:endParaRPr lang="en-GB" dirty="0"/>
          </a:p>
          <a:p>
            <a:pPr marL="285750" indent="-285750">
              <a:buFont typeface="Arial"/>
              <a:buChar char="•"/>
            </a:pPr>
            <a:r>
              <a:rPr lang="en-US" dirty="0"/>
              <a:t>Sexual offences</a:t>
            </a:r>
            <a:endParaRPr lang="en-GB" dirty="0"/>
          </a:p>
          <a:p>
            <a:pPr marL="285750" indent="-285750">
              <a:buFont typeface="Arial"/>
              <a:buChar char="•"/>
            </a:pPr>
            <a:r>
              <a:rPr lang="en-US" dirty="0"/>
              <a:t>Cases where crucial forensic or digital evidence is still being examined</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25</a:t>
            </a:fld>
            <a:endParaRPr lang="en-GB"/>
          </a:p>
        </p:txBody>
      </p:sp>
    </p:spTree>
    <p:extLst>
      <p:ext uri="{BB962C8B-B14F-4D97-AF65-F5344CB8AC3E}">
        <p14:creationId xmlns:p14="http://schemas.microsoft.com/office/powerpoint/2010/main" val="4844507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11FAB-47C0-EBA5-E2EF-1CB597890F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265058-1C99-A9C0-5D50-22571E59BB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90B74A-54AB-ECF1-A348-E2BE47AE9B9A}"/>
              </a:ext>
            </a:extLst>
          </p:cNvPr>
          <p:cNvSpPr>
            <a:spLocks noGrp="1"/>
          </p:cNvSpPr>
          <p:nvPr>
            <p:ph type="body" idx="1"/>
          </p:nvPr>
        </p:nvSpPr>
        <p:spPr/>
        <p:txBody>
          <a:bodyPr/>
          <a:lstStyle/>
          <a:p>
            <a:r>
              <a:rPr lang="en-GB" dirty="0"/>
              <a:t>In 2009, the CPS decided not to prosecute because the reviewing prosecutor concluded there was insufficient evidence and concerns about witness willingness to support a case.</a:t>
            </a:r>
            <a:endParaRPr lang="en-GB" dirty="0">
              <a:ea typeface="Calibri"/>
              <a:cs typeface="Calibri"/>
            </a:endParaRPr>
          </a:p>
          <a:p>
            <a:pPr marL="171450" indent="-171450">
              <a:buFont typeface="Arial"/>
              <a:buChar char="•"/>
            </a:pPr>
            <a:r>
              <a:rPr lang="en-GB" dirty="0"/>
              <a:t>Starmer did </a:t>
            </a:r>
            <a:r>
              <a:rPr lang="en-GB" b="1" dirty="0"/>
              <a:t>not personally make the decision</a:t>
            </a:r>
            <a:r>
              <a:rPr lang="en-GB" dirty="0"/>
              <a:t> not to prosecute Savile.</a:t>
            </a:r>
            <a:endParaRPr lang="en-GB" dirty="0">
              <a:ea typeface="Calibri"/>
              <a:cs typeface="Calibri"/>
            </a:endParaRPr>
          </a:p>
          <a:p>
            <a:pPr marL="171450" indent="-171450">
              <a:buFont typeface="Arial"/>
              <a:buChar char="•"/>
            </a:pPr>
            <a:r>
              <a:rPr lang="en-GB" dirty="0"/>
              <a:t>The decision was made by a CPS reviewing lawyer</a:t>
            </a:r>
            <a:endParaRPr lang="en-GB" dirty="0">
              <a:ea typeface="Calibri"/>
              <a:cs typeface="Calibri"/>
            </a:endParaRPr>
          </a:p>
          <a:p>
            <a:r>
              <a:rPr lang="en-GB" dirty="0"/>
              <a:t>Some critics argued that because Starmer was head of the CPS, he should be held responsible for the failure to prosecute Savile. This became a major political issue in 2022 when Boris Johnson claimed that Starmer had "failed to prosecute Jimmy Savile."</a:t>
            </a:r>
            <a:endParaRPr lang="en-GB" dirty="0">
              <a:ea typeface="Calibri"/>
              <a:cs typeface="Calibri"/>
            </a:endParaRPr>
          </a:p>
          <a:p>
            <a:endParaRPr lang="en-GB" dirty="0">
              <a:ea typeface="Calibri"/>
              <a:cs typeface="Calibri"/>
            </a:endParaRPr>
          </a:p>
        </p:txBody>
      </p:sp>
      <p:sp>
        <p:nvSpPr>
          <p:cNvPr id="4" name="Slide Number Placeholder 3">
            <a:extLst>
              <a:ext uri="{FF2B5EF4-FFF2-40B4-BE49-F238E27FC236}">
                <a16:creationId xmlns:a16="http://schemas.microsoft.com/office/drawing/2014/main" id="{EC420DA5-649D-E851-A0F0-B9364FAC6BE0}"/>
              </a:ext>
            </a:extLst>
          </p:cNvPr>
          <p:cNvSpPr>
            <a:spLocks noGrp="1"/>
          </p:cNvSpPr>
          <p:nvPr>
            <p:ph type="sldNum" sz="quarter" idx="5"/>
          </p:nvPr>
        </p:nvSpPr>
        <p:spPr/>
        <p:txBody>
          <a:bodyPr/>
          <a:lstStyle/>
          <a:p>
            <a:fld id="{2C04297D-BB1E-044D-BF34-AC9F359F1B52}" type="slidenum">
              <a:rPr lang="en-GB" smtClean="0"/>
              <a:t>27</a:t>
            </a:fld>
            <a:endParaRPr lang="en-GB"/>
          </a:p>
        </p:txBody>
      </p:sp>
    </p:spTree>
    <p:extLst>
      <p:ext uri="{BB962C8B-B14F-4D97-AF65-F5344CB8AC3E}">
        <p14:creationId xmlns:p14="http://schemas.microsoft.com/office/powerpoint/2010/main" val="19720368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Funded by MoJ</a:t>
            </a:r>
          </a:p>
          <a:p>
            <a:r>
              <a:rPr lang="en-US" dirty="0">
                <a:ea typeface="Calibri"/>
                <a:cs typeface="Calibri"/>
              </a:rPr>
              <a:t>See week 1 courts plan</a:t>
            </a:r>
          </a:p>
        </p:txBody>
      </p:sp>
      <p:sp>
        <p:nvSpPr>
          <p:cNvPr id="4" name="Slide Number Placeholder 3"/>
          <p:cNvSpPr>
            <a:spLocks noGrp="1"/>
          </p:cNvSpPr>
          <p:nvPr>
            <p:ph type="sldNum" sz="quarter" idx="5"/>
          </p:nvPr>
        </p:nvSpPr>
        <p:spPr/>
        <p:txBody>
          <a:bodyPr/>
          <a:lstStyle/>
          <a:p>
            <a:fld id="{2C04297D-BB1E-044D-BF34-AC9F359F1B52}" type="slidenum">
              <a:rPr lang="en-GB" smtClean="0"/>
              <a:t>29</a:t>
            </a:fld>
            <a:endParaRPr lang="en-GB"/>
          </a:p>
        </p:txBody>
      </p:sp>
    </p:spTree>
    <p:extLst>
      <p:ext uri="{BB962C8B-B14F-4D97-AF65-F5344CB8AC3E}">
        <p14:creationId xmlns:p14="http://schemas.microsoft.com/office/powerpoint/2010/main" val="828817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The Attorney General is the Government's chief legal adviser.</a:t>
            </a:r>
          </a:p>
          <a:p>
            <a:pPr marL="285750" indent="-285750">
              <a:buFont typeface="Arial"/>
              <a:buChar char="•"/>
            </a:pPr>
            <a:r>
              <a:rPr lang="en-US" dirty="0"/>
              <a:t>They provide independent legal advice to the Prime Minister, Cabinet, and government departments.</a:t>
            </a:r>
            <a:endParaRPr lang="en-GB" dirty="0"/>
          </a:p>
          <a:p>
            <a:pPr marL="285750" indent="-285750">
              <a:buFont typeface="Arial"/>
              <a:buChar char="•"/>
            </a:pPr>
            <a:r>
              <a:rPr lang="en-US" dirty="0"/>
              <a:t>They are also responsible for overseeing some of the main prosecuting authorities, including the CPS and Serious Fraud Office.</a:t>
            </a:r>
            <a:endParaRPr lang="en-GB" dirty="0"/>
          </a:p>
          <a:p>
            <a:r>
              <a:rPr lang="en-US" b="1" dirty="0"/>
              <a:t>Role within the Criminal Justice System</a:t>
            </a:r>
            <a:endParaRPr lang="en-GB" dirty="0"/>
          </a:p>
          <a:p>
            <a:pPr marL="285750" indent="-285750">
              <a:buFont typeface="Arial"/>
              <a:buChar char="•"/>
            </a:pPr>
            <a:r>
              <a:rPr lang="en-US" dirty="0"/>
              <a:t>The Attorney General does not normally make prosecution decisions in individual cases.</a:t>
            </a:r>
            <a:endParaRPr lang="en-GB" dirty="0"/>
          </a:p>
          <a:p>
            <a:pPr marL="285750" indent="-285750">
              <a:buFont typeface="Arial"/>
              <a:buChar char="•"/>
            </a:pPr>
            <a:r>
              <a:rPr lang="en-US" dirty="0"/>
              <a:t>Their role is to help ensure that prosecuting agencies operate effectively, fairly, and in accordance with the law.</a:t>
            </a:r>
            <a:endParaRPr lang="en-GB" dirty="0"/>
          </a:p>
          <a:p>
            <a:pPr marL="285750" indent="-285750">
              <a:buFont typeface="Arial"/>
              <a:buChar char="•"/>
            </a:pPr>
            <a:r>
              <a:rPr lang="en-US" dirty="0"/>
              <a:t>This helps maintain the independence and integrity of the criminal justice process.</a:t>
            </a:r>
            <a:endParaRPr lang="en-GB" dirty="0"/>
          </a:p>
          <a:p>
            <a:r>
              <a:rPr lang="en-US" b="1" dirty="0"/>
              <a:t>Unduly Lenient Sentences Scheme</a:t>
            </a:r>
            <a:endParaRPr lang="en-GB" dirty="0"/>
          </a:p>
          <a:p>
            <a:pPr marL="285750" indent="-285750">
              <a:buFont typeface="Arial"/>
              <a:buChar char="•"/>
            </a:pPr>
            <a:r>
              <a:rPr lang="en-US" dirty="0"/>
              <a:t>One of the Attorney General's most visible roles is reviewing sentences that may be considered too lenient.</a:t>
            </a:r>
            <a:endParaRPr lang="en-GB" dirty="0"/>
          </a:p>
          <a:p>
            <a:pPr marL="285750" indent="-285750">
              <a:buFont typeface="Arial"/>
              <a:buChar char="•"/>
            </a:pPr>
            <a:r>
              <a:rPr lang="en-US" dirty="0"/>
              <a:t>If a sentence appears unduly lenient, it can be referred to the Court of Appeal for review.</a:t>
            </a:r>
            <a:endParaRPr lang="en-GB" dirty="0"/>
          </a:p>
          <a:p>
            <a:pPr marL="285750" indent="-285750">
              <a:buFont typeface="Arial"/>
              <a:buChar char="•"/>
            </a:pPr>
            <a:r>
              <a:rPr lang="en-US" dirty="0"/>
              <a:t>This provides a safeguard to maintain public confidence in sentencing.</a:t>
            </a:r>
            <a:endParaRPr lang="en-GB" dirty="0"/>
          </a:p>
          <a:p>
            <a:r>
              <a:rPr lang="en-US" b="1" dirty="0"/>
              <a:t>Relationship with the CPS</a:t>
            </a:r>
            <a:endParaRPr lang="en-GB" dirty="0"/>
          </a:p>
          <a:p>
            <a:pPr marL="285750" indent="-285750">
              <a:buFont typeface="Arial"/>
              <a:buChar char="•"/>
            </a:pPr>
            <a:r>
              <a:rPr lang="en-US" dirty="0"/>
              <a:t>The CPS operates independently when making decisions about prosecutions.</a:t>
            </a:r>
            <a:endParaRPr lang="en-GB" dirty="0"/>
          </a:p>
          <a:p>
            <a:pPr marL="285750" indent="-285750">
              <a:buFont typeface="Arial"/>
              <a:buChar char="•"/>
            </a:pPr>
            <a:r>
              <a:rPr lang="en-US" dirty="0"/>
              <a:t>However, the Attorney General has a superintendence role, meaning they provide oversight and accountability without interfering in individual cases.</a:t>
            </a:r>
            <a:endParaRPr lang="en-GB" dirty="0"/>
          </a:p>
          <a:p>
            <a:pPr marL="285750" indent="-285750">
              <a:buFont typeface="Arial"/>
              <a:buChar char="•"/>
            </a:pPr>
            <a:r>
              <a:rPr lang="en-US" dirty="0"/>
              <a:t>This balance helps protect prosecutorial independence while ensuring democratic accountability.</a:t>
            </a:r>
            <a:endParaRPr lang="en-GB" dirty="0"/>
          </a:p>
          <a:p>
            <a:r>
              <a:rPr lang="en-US" b="1" dirty="0"/>
              <a:t>Why is this important?</a:t>
            </a:r>
            <a:endParaRPr lang="en-GB" dirty="0"/>
          </a:p>
          <a:p>
            <a:pPr marL="285750" indent="-285750">
              <a:buFont typeface="Arial"/>
              <a:buChar char="•"/>
            </a:pPr>
            <a:r>
              <a:rPr lang="en-US" dirty="0"/>
              <a:t>Demonstrates the separation of powers within the criminal justice system.</a:t>
            </a:r>
            <a:endParaRPr lang="en-GB" dirty="0"/>
          </a:p>
          <a:p>
            <a:pPr marL="285750" indent="-285750">
              <a:buFont typeface="Arial"/>
              <a:buChar char="•"/>
            </a:pPr>
            <a:r>
              <a:rPr lang="en-US" dirty="0"/>
              <a:t>Balances government accountability with legal independence.</a:t>
            </a:r>
            <a:endParaRPr lang="en-GB" dirty="0"/>
          </a:p>
          <a:p>
            <a:pPr marL="285750" indent="-285750">
              <a:buFont typeface="Arial"/>
              <a:buChar char="•"/>
            </a:pPr>
            <a:r>
              <a:rPr lang="en-US" dirty="0"/>
              <a:t>Helps ensure that prosecutions are based on evidence and law rather than political influence.</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30</a:t>
            </a:fld>
            <a:endParaRPr lang="en-GB"/>
          </a:p>
        </p:txBody>
      </p:sp>
    </p:spTree>
    <p:extLst>
      <p:ext uri="{BB962C8B-B14F-4D97-AF65-F5344CB8AC3E}">
        <p14:creationId xmlns:p14="http://schemas.microsoft.com/office/powerpoint/2010/main" val="34276356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is the Ministry of Justice important?</a:t>
            </a:r>
            <a:endParaRPr lang="en-GB" dirty="0">
              <a:ea typeface="Calibri"/>
              <a:cs typeface="Calibri"/>
            </a:endParaRPr>
          </a:p>
          <a:p>
            <a:pPr marL="285750" indent="-285750">
              <a:buFont typeface="Arial"/>
              <a:buChar char="•"/>
            </a:pPr>
            <a:r>
              <a:rPr lang="en-GB" dirty="0"/>
              <a:t>It is responsible for ensuring the justice system is effective, efficient, and accessible.</a:t>
            </a:r>
            <a:endParaRPr lang="en-GB" dirty="0">
              <a:ea typeface="Calibri"/>
              <a:cs typeface="Calibri"/>
            </a:endParaRPr>
          </a:p>
          <a:p>
            <a:pPr marL="285750" indent="-285750">
              <a:buFont typeface="Arial"/>
              <a:buChar char="•"/>
            </a:pPr>
            <a:r>
              <a:rPr lang="en-GB" dirty="0"/>
              <a:t>It allocates funding and develops policy.</a:t>
            </a:r>
            <a:endParaRPr lang="en-GB" dirty="0">
              <a:ea typeface="Calibri"/>
              <a:cs typeface="Calibri"/>
            </a:endParaRPr>
          </a:p>
          <a:p>
            <a:pPr marL="285750" indent="-285750">
              <a:buFont typeface="Arial"/>
              <a:buChar char="•"/>
            </a:pPr>
            <a:r>
              <a:rPr lang="en-GB" dirty="0"/>
              <a:t>It oversees how offenders are managed both in custody and in the community.</a:t>
            </a:r>
            <a:endParaRPr lang="en-GB" dirty="0">
              <a:ea typeface="Calibri"/>
              <a:cs typeface="Calibri"/>
            </a:endParaRPr>
          </a:p>
          <a:p>
            <a:pPr marL="285750" indent="-285750">
              <a:buFont typeface="Arial"/>
              <a:buChar char="•"/>
            </a:pPr>
            <a:r>
              <a:rPr lang="en-GB" dirty="0"/>
              <a:t>It therefore has a major influence on sentencing, rehabilitation, and reducing reoffending.</a:t>
            </a:r>
            <a:endParaRPr lang="en-GB" dirty="0">
              <a:ea typeface="Calibri"/>
              <a:cs typeface="Calibri"/>
            </a:endParaRPr>
          </a:p>
          <a:p>
            <a:r>
              <a:rPr lang="en-GB" b="1" dirty="0"/>
              <a:t>The MoJ and Rehabilitation</a:t>
            </a:r>
            <a:endParaRPr lang="en-GB" dirty="0"/>
          </a:p>
          <a:p>
            <a:pPr marL="285750" indent="-285750">
              <a:buFont typeface="Arial"/>
              <a:buChar char="•"/>
            </a:pPr>
            <a:r>
              <a:rPr lang="en-GB" dirty="0"/>
              <a:t>The Ministry of Justice does not simply punish offenders.</a:t>
            </a:r>
            <a:endParaRPr lang="en-GB" dirty="0">
              <a:ea typeface="Calibri"/>
              <a:cs typeface="Calibri"/>
            </a:endParaRPr>
          </a:p>
          <a:p>
            <a:pPr marL="285750" indent="-285750">
              <a:buFont typeface="Arial"/>
              <a:buChar char="•"/>
            </a:pPr>
            <a:r>
              <a:rPr lang="en-GB" dirty="0"/>
              <a:t>Modern criminal justice policy emphasises rehabilitation and public protection.</a:t>
            </a:r>
            <a:endParaRPr lang="en-GB" dirty="0">
              <a:ea typeface="Calibri"/>
              <a:cs typeface="Calibri"/>
            </a:endParaRPr>
          </a:p>
          <a:p>
            <a:pPr marL="285750" indent="-285750">
              <a:buFont typeface="Arial"/>
              <a:buChar char="•"/>
            </a:pPr>
            <a:r>
              <a:rPr lang="en-GB" dirty="0"/>
              <a:t>Through prisons and probation services, the MoJ seeks to reduce reoffending and support the safe reintegration of offenders into society.</a:t>
            </a:r>
            <a:endParaRPr lang="en-GB" dirty="0">
              <a:ea typeface="Calibri"/>
              <a:cs typeface="Calibri"/>
            </a:endParaRPr>
          </a:p>
          <a:p>
            <a:r>
              <a:rPr lang="en-GB" b="1" dirty="0"/>
              <a:t>Supported by Agencies and Public Bodies</a:t>
            </a:r>
            <a:r>
              <a:rPr lang="en-GB" dirty="0"/>
              <a:t> The Ministry of Justice works through a number of agencies and arm's-length bodies, including:</a:t>
            </a:r>
            <a:endParaRPr lang="en-GB" dirty="0">
              <a:ea typeface="Calibri"/>
              <a:cs typeface="Calibri"/>
            </a:endParaRPr>
          </a:p>
          <a:p>
            <a:pPr marL="285750" indent="-285750">
              <a:buFont typeface="Arial"/>
              <a:buChar char="•"/>
            </a:pPr>
            <a:r>
              <a:rPr lang="en-GB" dirty="0"/>
              <a:t>HM Courts and Tribunals Service.</a:t>
            </a:r>
            <a:endParaRPr lang="en-GB" dirty="0">
              <a:ea typeface="Calibri"/>
              <a:cs typeface="Calibri"/>
            </a:endParaRPr>
          </a:p>
          <a:p>
            <a:pPr marL="285750" indent="-285750">
              <a:buFont typeface="Arial"/>
              <a:buChar char="•"/>
            </a:pPr>
            <a:r>
              <a:rPr lang="en-GB" dirty="0"/>
              <a:t>HM Prison and Probation Service.</a:t>
            </a:r>
            <a:endParaRPr lang="en-GB" dirty="0">
              <a:ea typeface="Calibri"/>
              <a:cs typeface="Calibri"/>
            </a:endParaRPr>
          </a:p>
          <a:p>
            <a:pPr marL="285750" indent="-285750">
              <a:buFont typeface="Arial"/>
              <a:buChar char="•"/>
            </a:pPr>
            <a:r>
              <a:rPr lang="en-GB" dirty="0"/>
              <a:t>Legal Aid Agency.</a:t>
            </a:r>
            <a:endParaRPr lang="en-GB" dirty="0">
              <a:ea typeface="Calibri"/>
              <a:cs typeface="Calibri"/>
            </a:endParaRPr>
          </a:p>
          <a:p>
            <a:pPr marL="285750" indent="-285750">
              <a:buFont typeface="Arial"/>
              <a:buChar char="•"/>
            </a:pPr>
            <a:r>
              <a:rPr lang="en-GB" dirty="0"/>
              <a:t>Youth Justice Board.</a:t>
            </a:r>
            <a:endParaRPr lang="en-GB" dirty="0">
              <a:ea typeface="Calibri"/>
              <a:cs typeface="Calibri"/>
            </a:endParaRPr>
          </a:p>
          <a:p>
            <a:pPr marL="285750" indent="-285750">
              <a:buFont typeface="Arial"/>
              <a:buChar char="•"/>
            </a:pPr>
            <a:r>
              <a:rPr lang="en-GB" dirty="0"/>
              <a:t>Criminal Injuries Compensation Authority.</a:t>
            </a:r>
            <a:endParaRPr lang="en-GB" dirty="0">
              <a:ea typeface="Calibri"/>
              <a:cs typeface="Calibri"/>
            </a:endParaRPr>
          </a:p>
          <a:p>
            <a:pPr marL="285750" indent="-285750">
              <a:buFont typeface="Arial"/>
              <a:buChar char="•"/>
            </a:pPr>
            <a:r>
              <a:rPr lang="en-GB" dirty="0"/>
              <a:t>Legal Ombudsman.</a:t>
            </a:r>
            <a:endParaRPr lang="en-GB" dirty="0">
              <a:ea typeface="Calibri"/>
              <a:cs typeface="Calibri"/>
            </a:endParaRPr>
          </a:p>
          <a:p>
            <a:r>
              <a:rPr lang="en-GB" b="1" dirty="0"/>
              <a:t>Critical Perspective</a:t>
            </a:r>
            <a:endParaRPr lang="en-GB" dirty="0"/>
          </a:p>
          <a:p>
            <a:pPr marL="285750" indent="-285750">
              <a:buFont typeface="Arial"/>
              <a:buChar char="•"/>
            </a:pPr>
            <a:r>
              <a:rPr lang="en-GB" dirty="0"/>
              <a:t>The Ministry of Justice faces significant challenges, including: </a:t>
            </a:r>
            <a:endParaRPr lang="en-GB" dirty="0">
              <a:ea typeface="Calibri"/>
              <a:cs typeface="Calibri"/>
            </a:endParaRPr>
          </a:p>
          <a:p>
            <a:pPr marL="285750" lvl="1" indent="-285750">
              <a:buFont typeface="Arial"/>
              <a:buChar char="•"/>
            </a:pPr>
            <a:r>
              <a:rPr lang="en-GB" dirty="0"/>
              <a:t>Prison overcrowding.</a:t>
            </a:r>
            <a:endParaRPr lang="en-GB" dirty="0">
              <a:ea typeface="Calibri"/>
              <a:cs typeface="Calibri"/>
            </a:endParaRPr>
          </a:p>
          <a:p>
            <a:pPr marL="285750" lvl="1" indent="-285750">
              <a:buFont typeface="Arial"/>
              <a:buChar char="•"/>
            </a:pPr>
            <a:r>
              <a:rPr lang="en-GB" dirty="0"/>
              <a:t>High reoffending rates.</a:t>
            </a:r>
            <a:endParaRPr lang="en-GB" dirty="0">
              <a:ea typeface="Calibri"/>
              <a:cs typeface="Calibri"/>
            </a:endParaRPr>
          </a:p>
          <a:p>
            <a:pPr marL="285750" lvl="1" indent="-285750">
              <a:buFont typeface="Arial"/>
              <a:buChar char="•"/>
            </a:pPr>
            <a:r>
              <a:rPr lang="en-GB" dirty="0"/>
              <a:t>Budget pressures.</a:t>
            </a:r>
            <a:endParaRPr lang="en-GB" dirty="0">
              <a:ea typeface="Calibri"/>
              <a:cs typeface="Calibri"/>
            </a:endParaRPr>
          </a:p>
          <a:p>
            <a:pPr marL="285750" lvl="1" indent="-285750">
              <a:buFont typeface="Arial"/>
              <a:buChar char="•"/>
            </a:pPr>
            <a:r>
              <a:rPr lang="en-GB" dirty="0"/>
              <a:t>Access to justice concerns.</a:t>
            </a:r>
            <a:endParaRPr lang="en-GB" dirty="0">
              <a:ea typeface="Calibri"/>
              <a:cs typeface="Calibri"/>
            </a:endParaRPr>
          </a:p>
          <a:p>
            <a:pPr marL="285750" indent="-285750">
              <a:buFont typeface="Arial"/>
              <a:buChar char="•"/>
            </a:pPr>
            <a:r>
              <a:rPr lang="en-GB" dirty="0"/>
              <a:t>This raises an important question: Should the justice system focus primarily on punishment, rehabilitation, or public protection?</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31</a:t>
            </a:fld>
            <a:endParaRPr lang="en-GB"/>
          </a:p>
        </p:txBody>
      </p:sp>
    </p:spTree>
    <p:extLst>
      <p:ext uri="{BB962C8B-B14F-4D97-AF65-F5344CB8AC3E}">
        <p14:creationId xmlns:p14="http://schemas.microsoft.com/office/powerpoint/2010/main" val="16465778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How does it fit into the Criminal Justice System?</a:t>
            </a:r>
            <a:endParaRPr lang="en-US" dirty="0"/>
          </a:p>
          <a:p>
            <a:pPr marL="285750" indent="-285750">
              <a:buFont typeface="Arial"/>
              <a:buChar char="•"/>
            </a:pPr>
            <a:r>
              <a:rPr lang="en-US" dirty="0"/>
              <a:t>The Home Office is primarily concerned with </a:t>
            </a:r>
            <a:r>
              <a:rPr lang="en-US" b="1" dirty="0"/>
              <a:t>preventing and detecting crime</a:t>
            </a:r>
            <a:r>
              <a:rPr lang="en-US" dirty="0"/>
              <a:t>.</a:t>
            </a:r>
            <a:endParaRPr lang="en-GB" dirty="0"/>
          </a:p>
          <a:p>
            <a:pPr marL="285750" indent="-285750">
              <a:buFont typeface="Arial"/>
              <a:buChar char="•"/>
            </a:pPr>
            <a:r>
              <a:rPr lang="en-US" dirty="0"/>
              <a:t>It oversees policing policy and provides funding to police forces.</a:t>
            </a:r>
            <a:endParaRPr lang="en-GB" dirty="0"/>
          </a:p>
          <a:p>
            <a:pPr marL="285750" indent="-285750">
              <a:buFont typeface="Arial"/>
              <a:buChar char="•"/>
            </a:pPr>
            <a:r>
              <a:rPr lang="en-US" dirty="0"/>
              <a:t>Once an offender enters the court system, responsibility largely shifts to the Ministry of Justice.</a:t>
            </a:r>
            <a:endParaRPr lang="en-GB" dirty="0"/>
          </a:p>
          <a:p>
            <a:r>
              <a:rPr lang="en-US" b="1" dirty="0"/>
              <a:t>Home Office vs Ministry of Justice</a:t>
            </a:r>
            <a:r>
              <a:rPr lang="en-US" dirty="0"/>
              <a:t> Students often confuse these departments:</a:t>
            </a:r>
            <a:endParaRPr lang="en-GB" dirty="0"/>
          </a:p>
          <a:p>
            <a:r>
              <a:rPr lang="en-US" b="1" dirty="0"/>
              <a:t>Home Office</a:t>
            </a:r>
            <a:endParaRPr lang="en-GB" dirty="0"/>
          </a:p>
          <a:p>
            <a:pPr marL="285750" indent="-285750">
              <a:buFont typeface="Arial"/>
              <a:buChar char="•"/>
            </a:pPr>
            <a:r>
              <a:rPr lang="en-US" dirty="0"/>
              <a:t>Focus on crime, policing, security, and prevention.</a:t>
            </a:r>
            <a:endParaRPr lang="en-GB" dirty="0"/>
          </a:p>
          <a:p>
            <a:pPr marL="285750" indent="-285750">
              <a:buFont typeface="Arial"/>
              <a:buChar char="•"/>
            </a:pPr>
            <a:r>
              <a:rPr lang="en-US" dirty="0"/>
              <a:t>Responsible for borders, immigration, and counter-terrorism.</a:t>
            </a:r>
            <a:endParaRPr lang="en-GB" dirty="0"/>
          </a:p>
          <a:p>
            <a:r>
              <a:rPr lang="en-US" b="1" dirty="0"/>
              <a:t>Ministry of Justice</a:t>
            </a:r>
            <a:endParaRPr lang="en-GB" dirty="0"/>
          </a:p>
          <a:p>
            <a:pPr marL="285750" indent="-285750">
              <a:buFont typeface="Arial"/>
              <a:buChar char="•"/>
            </a:pPr>
            <a:r>
              <a:rPr lang="en-US" dirty="0"/>
              <a:t>Focus on courts, prisons, probation, sentencing, and rehabilitation.</a:t>
            </a:r>
            <a:endParaRPr lang="en-GB" dirty="0"/>
          </a:p>
          <a:p>
            <a:pPr marL="285750" indent="-285750">
              <a:buFont typeface="Arial"/>
              <a:buChar char="•"/>
            </a:pPr>
            <a:r>
              <a:rPr lang="en-US" dirty="0"/>
              <a:t>Responsible for how justice is administered after arrest and charge.</a:t>
            </a:r>
            <a:endParaRPr lang="en-GB" dirty="0"/>
          </a:p>
          <a:p>
            <a:r>
              <a:rPr lang="en-US" b="1" dirty="0"/>
              <a:t>Why is this important?</a:t>
            </a:r>
            <a:endParaRPr lang="en-GB" dirty="0"/>
          </a:p>
          <a:p>
            <a:pPr marL="285750" indent="-285750">
              <a:buFont typeface="Arial"/>
              <a:buChar char="•"/>
            </a:pPr>
            <a:r>
              <a:rPr lang="en-US" dirty="0"/>
              <a:t>It demonstrates that criminal justice involves multiple government departments.</a:t>
            </a:r>
            <a:endParaRPr lang="en-GB" dirty="0"/>
          </a:p>
          <a:p>
            <a:pPr marL="285750" indent="-285750">
              <a:buFont typeface="Arial"/>
              <a:buChar char="•"/>
            </a:pPr>
            <a:r>
              <a:rPr lang="en-US" dirty="0"/>
              <a:t>Crime control is not only about punishment but also prevention, security, and public protection.</a:t>
            </a:r>
            <a:endParaRPr lang="en-GB" dirty="0"/>
          </a:p>
          <a:p>
            <a:pPr marL="285750" indent="-285750">
              <a:buFont typeface="Arial"/>
              <a:buChar char="•"/>
            </a:pPr>
            <a:endParaRPr lang="en-US" dirty="0">
              <a:ea typeface="Calibri"/>
              <a:cs typeface="Calibri"/>
            </a:endParaRPr>
          </a:p>
          <a:p>
            <a:pPr>
              <a:buFont typeface="Arial"/>
              <a:buChar char="•"/>
            </a:pPr>
            <a:r>
              <a:rPr lang="en-US" dirty="0"/>
              <a:t>Discussion Question</a:t>
            </a:r>
            <a:endParaRPr lang="en-US" dirty="0">
              <a:ea typeface="Calibri"/>
              <a:cs typeface="Calibri"/>
            </a:endParaRPr>
          </a:p>
          <a:p>
            <a:pPr>
              <a:buFont typeface="Arial"/>
              <a:buChar char="•"/>
            </a:pPr>
            <a:r>
              <a:rPr lang="en-US" dirty="0"/>
              <a:t>"Should the primary role of the Home Office be protecting national security or protecting individual freedoms, and what happens when these aims conflict?"</a:t>
            </a:r>
            <a:endParaRPr lang="en-US" dirty="0">
              <a:ea typeface="Calibri"/>
              <a:cs typeface="Calibri"/>
            </a:endParaRPr>
          </a:p>
          <a:p>
            <a:pPr marL="285750" indent="-2857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32</a:t>
            </a:fld>
            <a:endParaRPr lang="en-GB"/>
          </a:p>
        </p:txBody>
      </p:sp>
    </p:spTree>
    <p:extLst>
      <p:ext uri="{BB962C8B-B14F-4D97-AF65-F5344CB8AC3E}">
        <p14:creationId xmlns:p14="http://schemas.microsoft.com/office/powerpoint/2010/main" val="2053165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a:t>
            </a:r>
            <a:r>
              <a:rPr lang="en-GB" dirty="0">
                <a:hlinkClick r:id="rId3"/>
              </a:rPr>
              <a:t>M Prison Service - Prison and Probation Jobs</a:t>
            </a:r>
            <a:endParaRPr lang="en-GB">
              <a:ea typeface="Calibri"/>
              <a:cs typeface="Calibri"/>
            </a:endParaRPr>
          </a:p>
          <a:p>
            <a:pPr marL="171450" indent="-171450">
              <a:buFont typeface="Arial"/>
              <a:buChar char="•"/>
            </a:pPr>
            <a:r>
              <a:rPr lang="en-GB" dirty="0"/>
              <a:t>The Prison Service, now part of </a:t>
            </a:r>
            <a:r>
              <a:rPr lang="en-GB" b="1" dirty="0"/>
              <a:t>HM Prison and Probation Service (HMPPS)</a:t>
            </a:r>
            <a:r>
              <a:rPr lang="en-GB" dirty="0"/>
              <a:t>, is responsible for managing offenders sentenced to custody.</a:t>
            </a:r>
            <a:endParaRPr lang="en-GB" dirty="0">
              <a:ea typeface="Calibri"/>
              <a:cs typeface="Calibri"/>
            </a:endParaRPr>
          </a:p>
          <a:p>
            <a:pPr marL="171450" indent="-171450">
              <a:buFont typeface="Arial"/>
              <a:buChar char="•"/>
            </a:pPr>
            <a:r>
              <a:rPr lang="en-GB" dirty="0"/>
              <a:t>It operates prisons across England and Wales and is overseen by the Ministry of Justice.</a:t>
            </a:r>
            <a:endParaRPr lang="en-GB" dirty="0">
              <a:ea typeface="Calibri"/>
              <a:cs typeface="Calibri"/>
            </a:endParaRPr>
          </a:p>
          <a:p>
            <a:pPr marL="171450" indent="-171450">
              <a:buFont typeface="Arial"/>
              <a:buChar char="•"/>
            </a:pPr>
            <a:r>
              <a:rPr lang="en-GB" dirty="0"/>
              <a:t>Its role extends beyond simply detaining offenders.</a:t>
            </a:r>
            <a:endParaRPr lang="en-GB" dirty="0">
              <a:ea typeface="Calibri"/>
              <a:cs typeface="Calibri"/>
            </a:endParaRPr>
          </a:p>
          <a:p>
            <a:r>
              <a:rPr lang="en-GB" dirty="0"/>
              <a:t>Key Functions of Prisons</a:t>
            </a:r>
            <a:endParaRPr lang="en-GB" dirty="0">
              <a:ea typeface="Calibri"/>
              <a:cs typeface="Calibri"/>
            </a:endParaRPr>
          </a:p>
          <a:p>
            <a:r>
              <a:rPr lang="en-GB" b="1" dirty="0"/>
              <a:t>Punishment</a:t>
            </a:r>
            <a:endParaRPr lang="en-GB" dirty="0">
              <a:ea typeface="Calibri"/>
              <a:cs typeface="Calibri"/>
            </a:endParaRPr>
          </a:p>
          <a:p>
            <a:pPr marL="171450" indent="-171450">
              <a:buFont typeface="Arial"/>
              <a:buChar char="•"/>
            </a:pPr>
            <a:r>
              <a:rPr lang="en-GB" dirty="0"/>
              <a:t>Prisons deprive individuals of their liberty as a sanction imposed by the courts.</a:t>
            </a:r>
            <a:endParaRPr lang="en-GB" dirty="0">
              <a:ea typeface="Calibri"/>
              <a:cs typeface="Calibri"/>
            </a:endParaRPr>
          </a:p>
          <a:p>
            <a:pPr marL="171450" indent="-171450">
              <a:buFont typeface="Arial"/>
              <a:buChar char="•"/>
            </a:pPr>
            <a:r>
              <a:rPr lang="en-GB" dirty="0"/>
              <a:t>This reflects society's condemnation of criminal behaviour.</a:t>
            </a:r>
            <a:endParaRPr lang="en-GB" dirty="0">
              <a:ea typeface="Calibri"/>
              <a:cs typeface="Calibri"/>
            </a:endParaRPr>
          </a:p>
          <a:p>
            <a:r>
              <a:rPr lang="en-GB" b="1" dirty="0"/>
              <a:t>Public Protection</a:t>
            </a:r>
            <a:endParaRPr lang="en-GB" dirty="0">
              <a:ea typeface="Calibri"/>
              <a:cs typeface="Calibri"/>
            </a:endParaRPr>
          </a:p>
          <a:p>
            <a:pPr marL="171450" indent="-171450">
              <a:buFont typeface="Arial"/>
              <a:buChar char="•"/>
            </a:pPr>
            <a:r>
              <a:rPr lang="en-GB" dirty="0"/>
              <a:t>Prisons protect the public by removing dangerous offenders from the community.</a:t>
            </a:r>
            <a:endParaRPr lang="en-GB" dirty="0">
              <a:ea typeface="Calibri"/>
              <a:cs typeface="Calibri"/>
            </a:endParaRPr>
          </a:p>
          <a:p>
            <a:pPr marL="171450" indent="-171450">
              <a:buFont typeface="Arial"/>
              <a:buChar char="•"/>
            </a:pPr>
            <a:r>
              <a:rPr lang="en-GB" dirty="0"/>
              <a:t>This is particularly important for violent, sexual, and high-risk offenders.</a:t>
            </a:r>
            <a:endParaRPr lang="en-GB" dirty="0">
              <a:ea typeface="Calibri"/>
              <a:cs typeface="Calibri"/>
            </a:endParaRPr>
          </a:p>
          <a:p>
            <a:r>
              <a:rPr lang="en-GB" b="1" dirty="0"/>
              <a:t>Rehabilitation</a:t>
            </a:r>
            <a:endParaRPr lang="en-GB" dirty="0">
              <a:ea typeface="Calibri"/>
              <a:cs typeface="Calibri"/>
            </a:endParaRPr>
          </a:p>
          <a:p>
            <a:pPr marL="171450" indent="-171450">
              <a:buFont typeface="Arial"/>
              <a:buChar char="•"/>
            </a:pPr>
            <a:r>
              <a:rPr lang="en-GB" dirty="0"/>
              <a:t>Modern prisons aim to reduce reoffending through: </a:t>
            </a:r>
            <a:endParaRPr lang="en-GB" dirty="0">
              <a:ea typeface="Calibri"/>
              <a:cs typeface="Calibri"/>
            </a:endParaRPr>
          </a:p>
          <a:p>
            <a:pPr marL="628650" lvl="1" indent="-171450">
              <a:buFont typeface="Arial"/>
              <a:buChar char="•"/>
            </a:pPr>
            <a:r>
              <a:rPr lang="en-GB" dirty="0"/>
              <a:t>Education</a:t>
            </a:r>
            <a:endParaRPr lang="en-GB" dirty="0">
              <a:ea typeface="Calibri"/>
              <a:cs typeface="Calibri"/>
            </a:endParaRPr>
          </a:p>
          <a:p>
            <a:pPr marL="628650" lvl="1" indent="-171450">
              <a:buFont typeface="Arial"/>
              <a:buChar char="•"/>
            </a:pPr>
            <a:r>
              <a:rPr lang="en-GB" dirty="0"/>
              <a:t>Vocational training</a:t>
            </a:r>
            <a:endParaRPr lang="en-GB" dirty="0">
              <a:ea typeface="Calibri"/>
              <a:cs typeface="Calibri"/>
            </a:endParaRPr>
          </a:p>
          <a:p>
            <a:pPr marL="628650" lvl="1" indent="-171450">
              <a:buFont typeface="Arial"/>
              <a:buChar char="•"/>
            </a:pPr>
            <a:r>
              <a:rPr lang="en-GB" dirty="0"/>
              <a:t>Drug and alcohol programmes</a:t>
            </a:r>
            <a:endParaRPr lang="en-GB" dirty="0">
              <a:ea typeface="Calibri"/>
              <a:cs typeface="Calibri"/>
            </a:endParaRPr>
          </a:p>
          <a:p>
            <a:pPr marL="628650" lvl="1" indent="-171450">
              <a:buFont typeface="Arial"/>
              <a:buChar char="•"/>
            </a:pPr>
            <a:r>
              <a:rPr lang="en-GB" dirty="0"/>
              <a:t>Behavioural interventions</a:t>
            </a:r>
            <a:endParaRPr lang="en-GB" dirty="0">
              <a:ea typeface="Calibri"/>
              <a:cs typeface="Calibri"/>
            </a:endParaRPr>
          </a:p>
          <a:p>
            <a:pPr marL="628650" lvl="1" indent="-171450">
              <a:buFont typeface="Arial"/>
              <a:buChar char="•"/>
            </a:pPr>
            <a:r>
              <a:rPr lang="en-GB" dirty="0"/>
              <a:t>Resettlement planning</a:t>
            </a:r>
            <a:endParaRPr lang="en-GB" dirty="0">
              <a:ea typeface="Calibri"/>
              <a:cs typeface="Calibri"/>
            </a:endParaRPr>
          </a:p>
          <a:p>
            <a:pPr lvl="1"/>
            <a:r>
              <a:rPr lang="en-GB" b="1" dirty="0"/>
              <a:t>Deterrence</a:t>
            </a:r>
            <a:endParaRPr lang="en-GB" dirty="0">
              <a:ea typeface="Calibri"/>
              <a:cs typeface="Calibri"/>
            </a:endParaRPr>
          </a:p>
          <a:p>
            <a:pPr marL="171450" indent="-171450">
              <a:buFont typeface="Arial"/>
              <a:buChar char="•"/>
            </a:pPr>
            <a:r>
              <a:rPr lang="en-GB" dirty="0"/>
              <a:t>One purpose of imprisonment is to discourage both the offender and others from committing crime.</a:t>
            </a:r>
            <a:endParaRPr lang="en-GB" dirty="0">
              <a:ea typeface="Calibri"/>
              <a:cs typeface="Calibri"/>
            </a:endParaRPr>
          </a:p>
          <a:p>
            <a:pPr marL="171450" indent="-171450">
              <a:buFont typeface="Arial"/>
              <a:buChar char="•"/>
            </a:pPr>
            <a:endParaRPr lang="en-GB" dirty="0">
              <a:ea typeface="Calibri"/>
              <a:cs typeface="Calibri"/>
            </a:endParaRPr>
          </a:p>
          <a:p>
            <a:pPr marL="171450" indent="-171450">
              <a:buFont typeface="Arial"/>
              <a:buChar char="•"/>
            </a:pPr>
            <a:r>
              <a:rPr lang="en-US" dirty="0"/>
              <a:t>What is prison actually for?"</a:t>
            </a:r>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33</a:t>
            </a:fld>
            <a:endParaRPr lang="en-GB"/>
          </a:p>
        </p:txBody>
      </p:sp>
    </p:spTree>
    <p:extLst>
      <p:ext uri="{BB962C8B-B14F-4D97-AF65-F5344CB8AC3E}">
        <p14:creationId xmlns:p14="http://schemas.microsoft.com/office/powerpoint/2010/main" val="21855508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HM Prison and Probation Service - GOV.UK</a:t>
            </a:r>
            <a:endParaRPr lang="en-US">
              <a:ea typeface="Calibri" panose="020F0502020204030204"/>
              <a:cs typeface="Calibri" panose="020F0502020204030204"/>
            </a:endParaRPr>
          </a:p>
          <a:p>
            <a:r>
              <a:rPr lang="en-US" b="1" dirty="0"/>
              <a:t>The Prison Service is responsible for:</a:t>
            </a:r>
            <a:endParaRPr lang="en-US" dirty="0"/>
          </a:p>
          <a:p>
            <a:pPr marL="171450" indent="-171450">
              <a:buFont typeface="Arial"/>
              <a:buChar char="•"/>
            </a:pPr>
            <a:r>
              <a:rPr lang="en-US" dirty="0"/>
              <a:t>Holding offenders securely to protect the public.</a:t>
            </a:r>
            <a:endParaRPr lang="en-US" dirty="0">
              <a:ea typeface="Calibri"/>
              <a:cs typeface="Calibri"/>
            </a:endParaRPr>
          </a:p>
          <a:p>
            <a:pPr marL="171450" indent="-171450">
              <a:buFont typeface="Arial"/>
              <a:buChar char="•"/>
            </a:pPr>
            <a:r>
              <a:rPr lang="en-US" dirty="0"/>
              <a:t>Punishing offenders through the loss of liberty.</a:t>
            </a:r>
            <a:endParaRPr lang="en-US" dirty="0">
              <a:ea typeface="Calibri"/>
              <a:cs typeface="Calibri"/>
            </a:endParaRPr>
          </a:p>
          <a:p>
            <a:pPr marL="171450" indent="-171450">
              <a:buFont typeface="Arial"/>
              <a:buChar char="•"/>
            </a:pPr>
            <a:r>
              <a:rPr lang="en-US" dirty="0"/>
              <a:t>Providing opportunities for rehabilitation and reducing reoffending.</a:t>
            </a:r>
            <a:endParaRPr lang="en-US" dirty="0">
              <a:ea typeface="Calibri"/>
              <a:cs typeface="Calibri"/>
            </a:endParaRPr>
          </a:p>
          <a:p>
            <a:pPr marL="171450" indent="-171450">
              <a:buFont typeface="Arial"/>
              <a:buChar char="•"/>
            </a:pPr>
            <a:r>
              <a:rPr lang="en-US" dirty="0"/>
              <a:t>Preparing prisoners for release back into the community.</a:t>
            </a:r>
            <a:endParaRPr lang="en-US" dirty="0">
              <a:ea typeface="Calibri"/>
              <a:cs typeface="Calibri"/>
            </a:endParaRPr>
          </a:p>
          <a:p>
            <a:r>
              <a:rPr lang="en-US" dirty="0"/>
              <a:t>Key Functions of Prisons</a:t>
            </a:r>
            <a:endParaRPr lang="en-US" dirty="0">
              <a:ea typeface="Calibri"/>
              <a:cs typeface="Calibri"/>
            </a:endParaRPr>
          </a:p>
          <a:p>
            <a:r>
              <a:rPr lang="en-US" b="1" dirty="0"/>
              <a:t>1. Punishment</a:t>
            </a:r>
            <a:endParaRPr lang="en-US" dirty="0"/>
          </a:p>
          <a:p>
            <a:pPr marL="171450" indent="-171450">
              <a:buFont typeface="Arial"/>
              <a:buChar char="•"/>
            </a:pPr>
            <a:r>
              <a:rPr lang="en-US" dirty="0"/>
              <a:t>Prisons are a major sentencing option available to courts.</a:t>
            </a:r>
            <a:endParaRPr lang="en-US" dirty="0">
              <a:ea typeface="Calibri"/>
              <a:cs typeface="Calibri"/>
            </a:endParaRPr>
          </a:p>
          <a:p>
            <a:pPr marL="171450" indent="-171450">
              <a:buFont typeface="Arial"/>
              <a:buChar char="•"/>
            </a:pPr>
            <a:r>
              <a:rPr lang="en-US" dirty="0"/>
              <a:t>Imprisonment removes freedom and acts as a formal punishment for criminal </a:t>
            </a:r>
            <a:r>
              <a:rPr lang="en-US" dirty="0" err="1"/>
              <a:t>behaviour</a:t>
            </a:r>
            <a:r>
              <a:rPr lang="en-US" dirty="0"/>
              <a:t>.</a:t>
            </a:r>
            <a:endParaRPr lang="en-US" dirty="0">
              <a:ea typeface="Calibri"/>
              <a:cs typeface="Calibri"/>
            </a:endParaRPr>
          </a:p>
          <a:p>
            <a:r>
              <a:rPr lang="en-US" b="1" dirty="0"/>
              <a:t>2. Public Protection</a:t>
            </a:r>
            <a:endParaRPr lang="en-US" dirty="0"/>
          </a:p>
          <a:p>
            <a:pPr marL="171450" indent="-171450">
              <a:buFont typeface="Arial"/>
              <a:buChar char="•"/>
            </a:pPr>
            <a:r>
              <a:rPr lang="en-US" dirty="0"/>
              <a:t>Dangerous offenders can be removed from society.</a:t>
            </a:r>
            <a:endParaRPr lang="en-US" dirty="0">
              <a:ea typeface="Calibri"/>
              <a:cs typeface="Calibri"/>
            </a:endParaRPr>
          </a:p>
          <a:p>
            <a:pPr marL="171450" indent="-171450">
              <a:buFont typeface="Arial"/>
              <a:buChar char="•"/>
            </a:pPr>
            <a:r>
              <a:rPr lang="en-US" dirty="0"/>
              <a:t>Protects victims and communities from further harm.</a:t>
            </a:r>
            <a:endParaRPr lang="en-US" dirty="0">
              <a:ea typeface="Calibri"/>
              <a:cs typeface="Calibri"/>
            </a:endParaRPr>
          </a:p>
          <a:p>
            <a:r>
              <a:rPr lang="en-US" b="1" dirty="0"/>
              <a:t>3. Rehabilitation</a:t>
            </a:r>
            <a:endParaRPr lang="en-US" dirty="0"/>
          </a:p>
          <a:p>
            <a:pPr marL="171450" indent="-171450">
              <a:buFont typeface="Arial"/>
              <a:buChar char="•"/>
            </a:pPr>
            <a:r>
              <a:rPr lang="en-US" dirty="0"/>
              <a:t>Education </a:t>
            </a:r>
            <a:r>
              <a:rPr lang="en-US" dirty="0" err="1"/>
              <a:t>programmes</a:t>
            </a:r>
            <a:r>
              <a:rPr lang="en-US" dirty="0"/>
              <a:t>.</a:t>
            </a:r>
            <a:endParaRPr lang="en-US" dirty="0">
              <a:ea typeface="Calibri"/>
              <a:cs typeface="Calibri"/>
            </a:endParaRPr>
          </a:p>
          <a:p>
            <a:pPr marL="171450" indent="-171450">
              <a:buFont typeface="Arial"/>
              <a:buChar char="•"/>
            </a:pPr>
            <a:r>
              <a:rPr lang="en-GB" dirty="0"/>
              <a:t>Vocational training and employment skills.</a:t>
            </a:r>
            <a:endParaRPr lang="en-GB" dirty="0">
              <a:ea typeface="Calibri"/>
              <a:cs typeface="Calibri"/>
            </a:endParaRPr>
          </a:p>
          <a:p>
            <a:pPr marL="171450" indent="-171450">
              <a:buFont typeface="Arial"/>
              <a:buChar char="•"/>
            </a:pPr>
            <a:r>
              <a:rPr lang="en-GB" dirty="0"/>
              <a:t>Drug and alcohol treatment.</a:t>
            </a:r>
            <a:endParaRPr lang="en-GB" dirty="0">
              <a:ea typeface="Calibri"/>
              <a:cs typeface="Calibri"/>
            </a:endParaRPr>
          </a:p>
          <a:p>
            <a:pPr marL="171450" indent="-171450">
              <a:buFont typeface="Arial"/>
              <a:buChar char="•"/>
            </a:pPr>
            <a:r>
              <a:rPr lang="en-GB" dirty="0"/>
              <a:t>Behaviour change programmes.</a:t>
            </a:r>
            <a:endParaRPr lang="en-GB" dirty="0">
              <a:ea typeface="Calibri"/>
              <a:cs typeface="Calibri"/>
            </a:endParaRPr>
          </a:p>
          <a:p>
            <a:pPr marL="171450" indent="-171450">
              <a:buFont typeface="Arial"/>
              <a:buChar char="•"/>
            </a:pPr>
            <a:r>
              <a:rPr lang="en-GB" dirty="0"/>
              <a:t>Mental health support.</a:t>
            </a:r>
            <a:endParaRPr lang="en-GB" dirty="0">
              <a:ea typeface="Calibri"/>
              <a:cs typeface="Calibri"/>
            </a:endParaRPr>
          </a:p>
          <a:p>
            <a:r>
              <a:rPr lang="en-GB" b="1" dirty="0"/>
              <a:t>4. Reducing Reoffending</a:t>
            </a:r>
            <a:endParaRPr lang="en-GB" dirty="0">
              <a:ea typeface="Calibri"/>
              <a:cs typeface="Calibri"/>
            </a:endParaRPr>
          </a:p>
          <a:p>
            <a:pPr marL="171450" indent="-171450">
              <a:buFont typeface="Arial"/>
              <a:buChar char="•"/>
            </a:pPr>
            <a:r>
              <a:rPr lang="en-GB" dirty="0"/>
              <a:t>Successful rehabilitation aims to reduce future criminal behaviour.</a:t>
            </a:r>
            <a:endParaRPr lang="en-GB" dirty="0">
              <a:ea typeface="Calibri"/>
              <a:cs typeface="Calibri"/>
            </a:endParaRPr>
          </a:p>
          <a:p>
            <a:pPr marL="171450" indent="-171450">
              <a:buFont typeface="Arial"/>
              <a:buChar char="•"/>
            </a:pPr>
            <a:r>
              <a:rPr lang="en-GB" dirty="0"/>
              <a:t>Links with probation services help manage offenders after release.</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34</a:t>
            </a:fld>
            <a:endParaRPr lang="en-GB"/>
          </a:p>
        </p:txBody>
      </p:sp>
    </p:spTree>
    <p:extLst>
      <p:ext uri="{BB962C8B-B14F-4D97-AF65-F5344CB8AC3E}">
        <p14:creationId xmlns:p14="http://schemas.microsoft.com/office/powerpoint/2010/main" val="16695101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HM Prison and Probation Service workforce quarterly: December 2025 - GOV.UK</a:t>
            </a:r>
          </a:p>
          <a:p>
            <a:r>
              <a:rPr lang="en-US" dirty="0">
                <a:hlinkClick r:id="rId4"/>
              </a:rPr>
              <a:t>Probation data - Justice Data</a:t>
            </a:r>
          </a:p>
          <a:p>
            <a:pPr marL="171450" indent="-171450">
              <a:buFont typeface="Arial"/>
              <a:buChar char="•"/>
            </a:pPr>
            <a:r>
              <a:rPr lang="en-US" dirty="0"/>
              <a:t>probation officers prepare </a:t>
            </a:r>
            <a:r>
              <a:rPr lang="en-US" b="1" dirty="0"/>
              <a:t>Pre-Sentence Reports</a:t>
            </a:r>
            <a:r>
              <a:rPr lang="en-US" dirty="0"/>
              <a:t> for courts.</a:t>
            </a:r>
            <a:endParaRPr lang="en-US" dirty="0">
              <a:ea typeface="Calibri"/>
              <a:cs typeface="Calibri"/>
            </a:endParaRPr>
          </a:p>
          <a:p>
            <a:pPr marL="171450" indent="-171450">
              <a:buFont typeface="Arial"/>
              <a:buChar char="•"/>
            </a:pPr>
            <a:r>
              <a:rPr lang="en-GB" dirty="0"/>
              <a:t>These reports assess risk and recommend appropriate sentencing options. </a:t>
            </a:r>
            <a:endParaRPr lang="en-GB" dirty="0">
              <a:ea typeface="Calibri"/>
              <a:cs typeface="Calibri"/>
            </a:endParaRPr>
          </a:p>
          <a:p>
            <a:pPr marL="171450" indent="-171450">
              <a:buFont typeface="Arial"/>
              <a:buChar char="•"/>
            </a:pPr>
            <a:r>
              <a:rPr lang="en-GB" b="1" dirty="0"/>
              <a:t>Community sentences</a:t>
            </a:r>
            <a:endParaRPr lang="en-GB" dirty="0">
              <a:ea typeface="Calibri" panose="020F0502020204030204"/>
              <a:cs typeface="Calibri" panose="020F0502020204030204"/>
            </a:endParaRPr>
          </a:p>
          <a:p>
            <a:pPr marL="171450" indent="-171450">
              <a:buFont typeface="Arial"/>
              <a:buChar char="•"/>
            </a:pPr>
            <a:r>
              <a:rPr lang="en-GB" dirty="0"/>
              <a:t>Offenders may serve sentences in the community rather than prison.</a:t>
            </a:r>
            <a:endParaRPr lang="en-GB" dirty="0">
              <a:ea typeface="Calibri"/>
              <a:cs typeface="Calibri"/>
            </a:endParaRPr>
          </a:p>
          <a:p>
            <a:pPr marL="171450" indent="-171450">
              <a:buFont typeface="Arial"/>
              <a:buChar char="•"/>
            </a:pPr>
            <a:r>
              <a:rPr lang="en-GB" dirty="0"/>
              <a:t>Probation officers supervise compliance with court orders and licence conditions.</a:t>
            </a:r>
            <a:endParaRPr lang="en-GB" dirty="0">
              <a:ea typeface="Calibri"/>
              <a:cs typeface="Calibri"/>
            </a:endParaRPr>
          </a:p>
          <a:p>
            <a:pPr marL="171450" indent="-171450">
              <a:buFont typeface="Arial"/>
              <a:buChar char="•"/>
            </a:pPr>
            <a:r>
              <a:rPr lang="en-GB" dirty="0"/>
              <a:t>This can include unpaid work (Community Payback), curfews, rehabilitation programmes, and treatment requirements. </a:t>
            </a:r>
            <a:endParaRPr lang="en-GB" dirty="0">
              <a:ea typeface="Calibri"/>
              <a:cs typeface="Calibri"/>
            </a:endParaRPr>
          </a:p>
          <a:p>
            <a:pPr marL="171450" indent="-171450">
              <a:buFont typeface="Arial"/>
              <a:buChar char="•"/>
            </a:pPr>
            <a:r>
              <a:rPr lang="en-GB" b="1" dirty="0"/>
              <a:t>After prison release</a:t>
            </a:r>
            <a:endParaRPr lang="en-GB" dirty="0">
              <a:ea typeface="Calibri" panose="020F0502020204030204"/>
              <a:cs typeface="Calibri" panose="020F0502020204030204"/>
            </a:endParaRPr>
          </a:p>
          <a:p>
            <a:pPr marL="171450" indent="-171450">
              <a:buFont typeface="Arial"/>
              <a:buChar char="•"/>
            </a:pPr>
            <a:r>
              <a:rPr lang="en-GB" dirty="0"/>
              <a:t>Probation supervises offenders released on licence.</a:t>
            </a:r>
            <a:endParaRPr lang="en-GB" dirty="0">
              <a:ea typeface="Calibri"/>
              <a:cs typeface="Calibri"/>
            </a:endParaRPr>
          </a:p>
          <a:p>
            <a:pPr marL="171450" indent="-171450">
              <a:buFont typeface="Arial"/>
              <a:buChar char="•"/>
            </a:pPr>
            <a:r>
              <a:rPr lang="en-GB" dirty="0"/>
              <a:t>Officers monitor risk, support resettlement, and can recall offenders to prison if licence conditions are breached</a:t>
            </a:r>
            <a:endParaRPr lang="en-GB" dirty="0">
              <a:ea typeface="Calibri"/>
              <a:cs typeface="Calibri"/>
            </a:endParaRPr>
          </a:p>
          <a:p>
            <a:pPr marL="171450" indent="-171450">
              <a:buFont typeface="Arial"/>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35</a:t>
            </a:fld>
            <a:endParaRPr lang="en-GB"/>
          </a:p>
        </p:txBody>
      </p:sp>
    </p:spTree>
    <p:extLst>
      <p:ext uri="{BB962C8B-B14F-4D97-AF65-F5344CB8AC3E}">
        <p14:creationId xmlns:p14="http://schemas.microsoft.com/office/powerpoint/2010/main" val="26861253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HMCPSI</a:t>
            </a:r>
            <a:r>
              <a:rPr lang="en-US" dirty="0"/>
              <a:t> is an </a:t>
            </a:r>
            <a:r>
              <a:rPr lang="en-US" b="1" dirty="0"/>
              <a:t>independent inspectorate</a:t>
            </a:r>
            <a:r>
              <a:rPr lang="en-US" dirty="0"/>
              <a:t> that examines and assesses the work of the </a:t>
            </a:r>
            <a:r>
              <a:rPr lang="en-US" b="1" dirty="0"/>
              <a:t>Crown Prosecution Service (CPS)</a:t>
            </a:r>
            <a:r>
              <a:rPr lang="en-US" dirty="0"/>
              <a:t> and other prosecuting agencies to ensure they are effective, efficient and fair. It helps improve the quality of justice and public confidence in the prosecution process</a:t>
            </a:r>
          </a:p>
          <a:p>
            <a:endParaRPr lang="en-US" dirty="0">
              <a:ea typeface="Calibri"/>
              <a:cs typeface="Calibri"/>
            </a:endParaRPr>
          </a:p>
          <a:p>
            <a:pPr marL="171450" indent="-171450">
              <a:buFont typeface="Arial"/>
              <a:buChar char="•"/>
            </a:pPr>
            <a:r>
              <a:rPr lang="en-US" dirty="0"/>
              <a:t>Inspects the work of the </a:t>
            </a:r>
            <a:r>
              <a:rPr lang="en-US" b="1" dirty="0"/>
              <a:t>Crown Prosecution Service (CPS)</a:t>
            </a:r>
            <a:r>
              <a:rPr lang="en-US" dirty="0"/>
              <a:t>. </a:t>
            </a:r>
            <a:endParaRPr lang="en-US" dirty="0">
              <a:ea typeface="Calibri"/>
              <a:cs typeface="Calibri"/>
            </a:endParaRPr>
          </a:p>
          <a:p>
            <a:pPr marL="171450" indent="-171450">
              <a:buFont typeface="Arial"/>
              <a:buChar char="•"/>
            </a:pPr>
            <a:r>
              <a:rPr lang="en-US" dirty="0"/>
              <a:t>Inspects other prosecuting agencies such as the </a:t>
            </a:r>
            <a:r>
              <a:rPr lang="en-US" b="1" dirty="0"/>
              <a:t>Serious Fraud Office (SFO)</a:t>
            </a:r>
            <a:r>
              <a:rPr lang="en-US" dirty="0"/>
              <a:t>. </a:t>
            </a:r>
            <a:endParaRPr lang="en-US" dirty="0">
              <a:ea typeface="Calibri"/>
              <a:cs typeface="Calibri"/>
            </a:endParaRPr>
          </a:p>
          <a:p>
            <a:pPr marL="171450" indent="-171450">
              <a:buFont typeface="Arial"/>
              <a:buChar char="•"/>
            </a:pPr>
            <a:r>
              <a:rPr lang="en-US" dirty="0"/>
              <a:t>Evaluates the quality of prosecution decisions and case management. </a:t>
            </a:r>
            <a:endParaRPr lang="en-US" dirty="0">
              <a:ea typeface="Calibri"/>
              <a:cs typeface="Calibri"/>
              <a:hlinkClick r:id="" action="ppaction://noaction"/>
            </a:endParaRPr>
          </a:p>
          <a:p>
            <a:pPr marL="171450" indent="-171450">
              <a:buFont typeface="Arial"/>
              <a:buChar char="•"/>
            </a:pPr>
            <a:r>
              <a:rPr lang="en-US" dirty="0"/>
              <a:t>Publishes reports and recommendations to improve performance. </a:t>
            </a:r>
            <a:endParaRPr lang="en-US" dirty="0">
              <a:ea typeface="Calibri"/>
              <a:cs typeface="Calibri"/>
            </a:endParaRPr>
          </a:p>
          <a:p>
            <a:pPr marL="171450" indent="-171450">
              <a:buFont typeface="Arial"/>
              <a:buChar char="•"/>
            </a:pPr>
            <a:r>
              <a:rPr lang="en-US" dirty="0"/>
              <a:t>Provides independent scrutiny and accountability within the Criminal Justice System</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36</a:t>
            </a:fld>
            <a:endParaRPr lang="en-GB"/>
          </a:p>
        </p:txBody>
      </p:sp>
    </p:spTree>
    <p:extLst>
      <p:ext uri="{BB962C8B-B14F-4D97-AF65-F5344CB8AC3E}">
        <p14:creationId xmlns:p14="http://schemas.microsoft.com/office/powerpoint/2010/main" val="25738825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Youth Justice System (YJS)</a:t>
            </a:r>
            <a:r>
              <a:rPr lang="en-US" dirty="0"/>
              <a:t> deals with children and young people aged </a:t>
            </a:r>
            <a:r>
              <a:rPr lang="en-US" b="1" dirty="0"/>
              <a:t>10–17</a:t>
            </a:r>
            <a:r>
              <a:rPr lang="en-US" dirty="0"/>
              <a:t> who offend or are at risk of offending. Its primary aim is to </a:t>
            </a:r>
            <a:r>
              <a:rPr lang="en-US" b="1" dirty="0"/>
              <a:t>prevent offending and reoffending while safeguarding the welfare of children and young people</a:t>
            </a:r>
            <a:endParaRPr lang="en-US" dirty="0"/>
          </a:p>
          <a:p>
            <a:r>
              <a:rPr lang="en-US" dirty="0" err="1"/>
              <a:t>Yo</a:t>
            </a:r>
            <a:r>
              <a:rPr lang="en-GB" dirty="0" err="1"/>
              <a:t>uth</a:t>
            </a:r>
            <a:r>
              <a:rPr lang="en-GB" dirty="0"/>
              <a:t> Justice Board (YJB)</a:t>
            </a:r>
            <a:endParaRPr lang="en-GB" dirty="0">
              <a:ea typeface="Calibri"/>
              <a:cs typeface="Calibri"/>
            </a:endParaRPr>
          </a:p>
          <a:p>
            <a:pPr marL="171450" indent="-171450">
              <a:buFont typeface="Arial"/>
              <a:buChar char="•"/>
            </a:pPr>
            <a:r>
              <a:rPr lang="en-GB" dirty="0"/>
              <a:t>Oversees the youth justice system in England and Wales.</a:t>
            </a:r>
            <a:endParaRPr lang="en-GB" dirty="0">
              <a:ea typeface="Calibri"/>
              <a:cs typeface="Calibri"/>
            </a:endParaRPr>
          </a:p>
          <a:p>
            <a:pPr marL="171450" indent="-171450">
              <a:buFont typeface="Arial"/>
              <a:buChar char="•"/>
            </a:pPr>
            <a:r>
              <a:rPr lang="en-GB" dirty="0"/>
              <a:t>Advises the government on youth justice policy.</a:t>
            </a:r>
            <a:endParaRPr lang="en-GB" dirty="0">
              <a:ea typeface="Calibri"/>
              <a:cs typeface="Calibri"/>
            </a:endParaRPr>
          </a:p>
          <a:p>
            <a:pPr marL="171450" indent="-171450">
              <a:buFont typeface="Arial"/>
              <a:buChar char="•"/>
            </a:pPr>
            <a:r>
              <a:rPr lang="en-GB" dirty="0"/>
              <a:t>Monitors youth justice services.</a:t>
            </a:r>
            <a:endParaRPr lang="en-GB" dirty="0">
              <a:ea typeface="Calibri"/>
              <a:cs typeface="Calibri"/>
            </a:endParaRPr>
          </a:p>
          <a:p>
            <a:pPr marL="171450" indent="-171450">
              <a:buFont typeface="Arial"/>
              <a:buChar char="•"/>
            </a:pPr>
            <a:r>
              <a:rPr lang="en-GB" dirty="0"/>
              <a:t>Promotes evidence-based practice and the "Child First" approach</a:t>
            </a:r>
            <a:endParaRPr lang="en-GB" dirty="0">
              <a:ea typeface="Calibri"/>
              <a:cs typeface="Calibri"/>
            </a:endParaRPr>
          </a:p>
          <a:p>
            <a:pPr marL="171450" indent="-171450">
              <a:buFont typeface="Arial"/>
              <a:buChar char="•"/>
            </a:pPr>
            <a:r>
              <a:rPr lang="en-GB" dirty="0"/>
              <a:t>Multi-agency teams including police, probation, social workers, education and health professionals.</a:t>
            </a:r>
            <a:endParaRPr lang="en-GB" dirty="0">
              <a:ea typeface="Calibri"/>
              <a:cs typeface="Calibri"/>
            </a:endParaRPr>
          </a:p>
          <a:p>
            <a:pPr marL="171450" indent="-171450">
              <a:buFont typeface="Arial"/>
              <a:buChar char="•"/>
            </a:pPr>
            <a:r>
              <a:rPr lang="en-GB" dirty="0"/>
              <a:t>Work with young people who offend or are at risk of offending.</a:t>
            </a:r>
            <a:endParaRPr lang="en-GB" dirty="0">
              <a:ea typeface="Calibri"/>
              <a:cs typeface="Calibri"/>
            </a:endParaRPr>
          </a:p>
          <a:p>
            <a:pPr marL="171450" indent="-171450">
              <a:buFont typeface="Arial"/>
              <a:buChar char="•"/>
            </a:pPr>
            <a:r>
              <a:rPr lang="en-GB" dirty="0"/>
              <a:t>Aim to address the causes of offending behaviour</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C04297D-BB1E-044D-BF34-AC9F359F1B52}" type="slidenum">
              <a:rPr lang="en-GB" smtClean="0"/>
              <a:t>37</a:t>
            </a:fld>
            <a:endParaRPr lang="en-GB"/>
          </a:p>
        </p:txBody>
      </p:sp>
    </p:spTree>
    <p:extLst>
      <p:ext uri="{BB962C8B-B14F-4D97-AF65-F5344CB8AC3E}">
        <p14:creationId xmlns:p14="http://schemas.microsoft.com/office/powerpoint/2010/main" val="23663777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performance-tracker-2025-criminal-justice-system.pdf</a:t>
            </a:r>
            <a:endParaRPr lang="en-US"/>
          </a:p>
        </p:txBody>
      </p:sp>
      <p:sp>
        <p:nvSpPr>
          <p:cNvPr id="4" name="Slide Number Placeholder 3"/>
          <p:cNvSpPr>
            <a:spLocks noGrp="1"/>
          </p:cNvSpPr>
          <p:nvPr>
            <p:ph type="sldNum" sz="quarter" idx="5"/>
          </p:nvPr>
        </p:nvSpPr>
        <p:spPr/>
        <p:txBody>
          <a:bodyPr/>
          <a:lstStyle/>
          <a:p>
            <a:fld id="{2C04297D-BB1E-044D-BF34-AC9F359F1B52}" type="slidenum">
              <a:rPr lang="en-GB" smtClean="0"/>
              <a:t>38</a:t>
            </a:fld>
            <a:endParaRPr lang="en-GB"/>
          </a:p>
        </p:txBody>
      </p:sp>
    </p:spTree>
    <p:extLst>
      <p:ext uri="{BB962C8B-B14F-4D97-AF65-F5344CB8AC3E}">
        <p14:creationId xmlns:p14="http://schemas.microsoft.com/office/powerpoint/2010/main" val="4103349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AC544-E8A6-7997-B45C-616171733C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45D467-7962-F8F0-7535-3DAB11238F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8E826C-960C-9327-EED8-096248197E43}"/>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5" name="Footer Placeholder 4">
            <a:extLst>
              <a:ext uri="{FF2B5EF4-FFF2-40B4-BE49-F238E27FC236}">
                <a16:creationId xmlns:a16="http://schemas.microsoft.com/office/drawing/2014/main" id="{91AE9BE7-7E29-8C6A-DF0B-349F0C766D4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25695DF-BBDA-166A-2BC8-73490ED15B5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21359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1E40-4758-DD2B-A5CE-DC442411BE5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CBADCC2-DADF-DFAF-1D0E-07F556DFF5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954F9E-D32F-0E2A-A44B-9E0CA08971F1}"/>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5" name="Footer Placeholder 4">
            <a:extLst>
              <a:ext uri="{FF2B5EF4-FFF2-40B4-BE49-F238E27FC236}">
                <a16:creationId xmlns:a16="http://schemas.microsoft.com/office/drawing/2014/main" id="{7B11B11C-79D2-82BF-3C5C-F1FF95498C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A05ABE-794E-8727-A81C-50F3A9183BFD}"/>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89513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355B4-2CF5-98E4-24FB-31E5B55169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8C4183F-DF8B-9133-7824-12016CAEA6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A86465-017A-D42C-76C6-F465EC5B4585}"/>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5" name="Footer Placeholder 4">
            <a:extLst>
              <a:ext uri="{FF2B5EF4-FFF2-40B4-BE49-F238E27FC236}">
                <a16:creationId xmlns:a16="http://schemas.microsoft.com/office/drawing/2014/main" id="{65EE9875-2FE0-CEB7-F798-060E8BDE581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BA883F7-5A64-16B3-8E47-06C3EB36CF9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16772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61DE-A8CC-73AB-56B5-1F903265DC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C4B9904-5EDE-17FC-9336-FFCEEF6179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0614EF-5F98-B629-3FB7-A08B7E64E7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511CBED-FFE8-F486-AB62-40C0775A2A4E}"/>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6" name="Footer Placeholder 5">
            <a:extLst>
              <a:ext uri="{FF2B5EF4-FFF2-40B4-BE49-F238E27FC236}">
                <a16:creationId xmlns:a16="http://schemas.microsoft.com/office/drawing/2014/main" id="{DEA6A48A-D909-BA1B-B4FC-9C4FAAF88D3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26057F0-208B-FE8D-82C0-ECDE7857438F}"/>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27125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4667-053F-BC04-8445-69FD59A004E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5BF0A57-D491-F65D-07CC-859E9E7E22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EB95A8-5895-5EFB-9C60-498ABE0A5A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96B34C-36B6-979F-9FB2-52432208E6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724F5B-8F3D-E3F3-892C-9E7A962B5C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E5464F2-34BB-38E4-8D50-EEFE4D172E2D}"/>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8" name="Footer Placeholder 7">
            <a:extLst>
              <a:ext uri="{FF2B5EF4-FFF2-40B4-BE49-F238E27FC236}">
                <a16:creationId xmlns:a16="http://schemas.microsoft.com/office/drawing/2014/main" id="{E06755E3-6081-1A63-37EC-50E30A4FE17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C26D3FB-B58B-A8BE-3AA6-7CEBCD46CE1E}"/>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18109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5E9A-7CBC-0E58-9B11-D990F80195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F0014A-6EFC-008B-FFD8-E3AF3F07863B}"/>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4" name="Footer Placeholder 3">
            <a:extLst>
              <a:ext uri="{FF2B5EF4-FFF2-40B4-BE49-F238E27FC236}">
                <a16:creationId xmlns:a16="http://schemas.microsoft.com/office/drawing/2014/main" id="{8FEA2F56-754D-1FCA-DCFB-2B5BDFFDF4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313367A-601A-80D1-6D48-8B8F7F813E2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65216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EA202-F554-69AF-51E5-9665374D68DD}"/>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3" name="Footer Placeholder 2">
            <a:extLst>
              <a:ext uri="{FF2B5EF4-FFF2-40B4-BE49-F238E27FC236}">
                <a16:creationId xmlns:a16="http://schemas.microsoft.com/office/drawing/2014/main" id="{9D0868B0-56D6-B564-6572-100C13A7738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CFC5589-9B87-69A9-0FC7-8E3C17862F0F}"/>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7181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96FD-0F54-A76D-D4EC-DE95630E4C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E7544D2-DA0E-52F3-122D-DE26874D3F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73653E6-078E-F762-35C2-330BCD4144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BACC64-3FFD-A2C9-7B44-3F1FE9305ECD}"/>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6" name="Footer Placeholder 5">
            <a:extLst>
              <a:ext uri="{FF2B5EF4-FFF2-40B4-BE49-F238E27FC236}">
                <a16:creationId xmlns:a16="http://schemas.microsoft.com/office/drawing/2014/main" id="{1918B9E6-1A32-E6A0-5EFA-4D29CD95112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232E3B-AB39-CF95-F290-1F4F5506B4E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57070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31528-0843-C565-8828-AF5D2DEA5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D22070F-9651-2FDA-254C-4EFA80E057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A004964-C361-8F63-9D21-EC19A19576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1B3E14-FCAF-8756-EBD0-F09ECECA129D}"/>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6" name="Footer Placeholder 5">
            <a:extLst>
              <a:ext uri="{FF2B5EF4-FFF2-40B4-BE49-F238E27FC236}">
                <a16:creationId xmlns:a16="http://schemas.microsoft.com/office/drawing/2014/main" id="{4C1F54C3-2B27-64C0-C7D3-4DD2A79AB9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4595E8D-1811-2DD4-A0C1-E5536E641B5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9312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5D64E-9CC3-D4AA-FA76-A404FF2413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DB5A4D5-8B5A-1CB6-5BEB-B526BFA1B0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3FE60F-A992-96F2-8025-A03B46CD658C}"/>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5" name="Footer Placeholder 4">
            <a:extLst>
              <a:ext uri="{FF2B5EF4-FFF2-40B4-BE49-F238E27FC236}">
                <a16:creationId xmlns:a16="http://schemas.microsoft.com/office/drawing/2014/main" id="{12DF07DC-97CD-02C9-2027-C6FF86B427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F3BC69-1BC3-6906-5AFB-46C9D0D47FFD}"/>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6112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5AA522-83B8-9561-775D-564D680CC13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226335D-EF0F-93CC-8E74-354AEC043B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8FC73D-DCD4-9DD1-342B-C69BFBAD440E}"/>
              </a:ext>
            </a:extLst>
          </p:cNvPr>
          <p:cNvSpPr>
            <a:spLocks noGrp="1"/>
          </p:cNvSpPr>
          <p:nvPr>
            <p:ph type="dt" sz="half" idx="10"/>
          </p:nvPr>
        </p:nvSpPr>
        <p:spPr/>
        <p:txBody>
          <a:bodyPr/>
          <a:lstStyle/>
          <a:p>
            <a:fld id="{C764DE79-268F-4C1A-8933-263129D2AF90}" type="datetimeFigureOut">
              <a:rPr lang="en-US" smtClean="0"/>
              <a:t>10/2/2026</a:t>
            </a:fld>
            <a:endParaRPr lang="en-US" dirty="0"/>
          </a:p>
        </p:txBody>
      </p:sp>
      <p:sp>
        <p:nvSpPr>
          <p:cNvPr id="5" name="Footer Placeholder 4">
            <a:extLst>
              <a:ext uri="{FF2B5EF4-FFF2-40B4-BE49-F238E27FC236}">
                <a16:creationId xmlns:a16="http://schemas.microsoft.com/office/drawing/2014/main" id="{8DE4AE6F-96C0-A223-4C64-C85A919AAD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89D750-5B55-5D61-48FA-EEAD8146C860}"/>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8181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99CC6A-16DC-72AB-7471-0588FEDF83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220B7B4-9E6F-9E4C-D1D3-89505CBA4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CA6115-B783-1E12-AB8E-AE84219BB3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CD4A0E-3C76-4D2D-B97C-B5E529F4D140}" type="datetimeFigureOut">
              <a:rPr lang="en-GB" smtClean="0"/>
              <a:t>02/10/2026</a:t>
            </a:fld>
            <a:endParaRPr lang="en-GB"/>
          </a:p>
        </p:txBody>
      </p:sp>
      <p:sp>
        <p:nvSpPr>
          <p:cNvPr id="5" name="Footer Placeholder 4">
            <a:extLst>
              <a:ext uri="{FF2B5EF4-FFF2-40B4-BE49-F238E27FC236}">
                <a16:creationId xmlns:a16="http://schemas.microsoft.com/office/drawing/2014/main" id="{D89A4652-536A-1FEF-2307-BA724AA59F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81FE228-8EB2-6D20-ECCC-4674598C37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CB2BCC3-3C63-42AF-BF5F-C2DE09D4AA87}" type="slidenum">
              <a:rPr lang="en-GB" smtClean="0"/>
              <a:t>‹#›</a:t>
            </a:fld>
            <a:endParaRPr lang="en-GB"/>
          </a:p>
        </p:txBody>
      </p:sp>
    </p:spTree>
    <p:extLst>
      <p:ext uri="{BB962C8B-B14F-4D97-AF65-F5344CB8AC3E}">
        <p14:creationId xmlns:p14="http://schemas.microsoft.com/office/powerpoint/2010/main" val="170780405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video" Target="../media/media1.avi"/><Relationship Id="rId2" Type="http://schemas.microsoft.com/office/2007/relationships/media" Target="../media/media1.avi"/><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www.cps.gov.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jpeg"/></Relationships>
</file>

<file path=ppt/slides/_rels/slide30.xml.rels><?xml version="1.0" encoding="UTF-8" standalone="yes"?>
<Relationships xmlns="http://schemas.openxmlformats.org/package/2006/relationships"><Relationship Id="rId3" Type="http://schemas.openxmlformats.org/officeDocument/2006/relationships/hyperlink" Target="http://www.cps.gov.uk/legal/a_to_c/cautioning_and_diversion/"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27.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instituteforgovernment.org.uk/sites/default/files/2025-10/performance-tracker-2025-criminal-justice-system.pdf"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1.xml.rels><?xml version="1.0" encoding="UTF-8" standalone="yes"?>
<Relationships xmlns="http://schemas.openxmlformats.org/package/2006/relationships"><Relationship Id="rId8" Type="http://schemas.openxmlformats.org/officeDocument/2006/relationships/hyperlink" Target="http://www.justiceinspectorates.gov.uk/hmcpsi" TargetMode="External"/><Relationship Id="rId13" Type="http://schemas.openxmlformats.org/officeDocument/2006/relationships/hyperlink" Target="https://www.gov.uk/government/organisations/parole-board" TargetMode="External"/><Relationship Id="rId3" Type="http://schemas.openxmlformats.org/officeDocument/2006/relationships/hyperlink" Target="https://www.gov.uk/government/organisations/home-office" TargetMode="External"/><Relationship Id="rId7" Type="http://schemas.openxmlformats.org/officeDocument/2006/relationships/hyperlink" Target="http://www.cps.gov.uk/legal/s_to_u/termination_of_proceedings/" TargetMode="External"/><Relationship Id="rId12" Type="http://schemas.openxmlformats.org/officeDocument/2006/relationships/hyperlink" Target="https://justice.org.uk/youth-justice" TargetMode="External"/><Relationship Id="rId2" Type="http://schemas.openxmlformats.org/officeDocument/2006/relationships/hyperlink" Target="https://www.gov.uk/government/organisations/ministry-of-justice" TargetMode="External"/><Relationship Id="rId16" Type="http://schemas.openxmlformats.org/officeDocument/2006/relationships/hyperlink" Target="https://www.gov.uk/government/organisations/her-majestys-prison-and-probation-service/about" TargetMode="External"/><Relationship Id="rId1" Type="http://schemas.openxmlformats.org/officeDocument/2006/relationships/slideLayout" Target="../slideLayouts/slideLayout4.xml"/><Relationship Id="rId6" Type="http://schemas.openxmlformats.org/officeDocument/2006/relationships/hyperlink" Target="http://www.cps.gov.uk/" TargetMode="External"/><Relationship Id="rId11" Type="http://schemas.openxmlformats.org/officeDocument/2006/relationships/hyperlink" Target="https://howardleague.org/" TargetMode="External"/><Relationship Id="rId5" Type="http://schemas.openxmlformats.org/officeDocument/2006/relationships/hyperlink" Target="http://www.legislation.gov.uk/ukpga/1976/63/schedule/1/enacted" TargetMode="External"/><Relationship Id="rId15" Type="http://schemas.openxmlformats.org/officeDocument/2006/relationships/hyperlink" Target="https://www.gov.uk/government/organisations/national-probation-service" TargetMode="External"/><Relationship Id="rId10" Type="http://schemas.openxmlformats.org/officeDocument/2006/relationships/hyperlink" Target="https://www.gov.uk/government/organisations/youth-justice-board-for-england-and-wales" TargetMode="External"/><Relationship Id="rId4" Type="http://schemas.openxmlformats.org/officeDocument/2006/relationships/hyperlink" Target="http://www.prisonreformtrust.org.uk/ProjectsResearch/Remand" TargetMode="External"/><Relationship Id="rId9" Type="http://schemas.openxmlformats.org/officeDocument/2006/relationships/hyperlink" Target="http://www.cps.gov.uk/legal/a_to_c/cautioning_and_diversion/" TargetMode="External"/><Relationship Id="rId14" Type="http://schemas.openxmlformats.org/officeDocument/2006/relationships/hyperlink" Target="https://www.gov.uk/government/organisations/hm-prison-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80D21-0E75-AA5C-73F3-3781C50CC695}"/>
              </a:ext>
            </a:extLst>
          </p:cNvPr>
          <p:cNvSpPr>
            <a:spLocks noGrp="1"/>
          </p:cNvSpPr>
          <p:nvPr>
            <p:ph type="title"/>
          </p:nvPr>
        </p:nvSpPr>
        <p:spPr>
          <a:xfrm>
            <a:off x="572493" y="238539"/>
            <a:ext cx="11018520" cy="1434415"/>
          </a:xfrm>
        </p:spPr>
        <p:txBody>
          <a:bodyPr anchor="b">
            <a:normAutofit/>
          </a:bodyPr>
          <a:lstStyle/>
          <a:p>
            <a:br>
              <a:rPr lang="en-GB" sz="3000"/>
            </a:br>
            <a:r>
              <a:rPr lang="en-GB" sz="3000"/>
              <a:t>The Criminal Justice System, Youth Justice </a:t>
            </a:r>
            <a:br>
              <a:rPr lang="en-GB" sz="3000"/>
            </a:br>
            <a:r>
              <a:rPr lang="en-GB" sz="3000"/>
              <a:t>&amp; Prison Systems in England and Wales</a:t>
            </a:r>
          </a:p>
          <a:p>
            <a:endParaRPr lang="en-GB" sz="30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68B765-B62E-4D5D-4A88-151BE99EE39A}"/>
              </a:ext>
            </a:extLst>
          </p:cNvPr>
          <p:cNvSpPr>
            <a:spLocks noGrp="1"/>
          </p:cNvSpPr>
          <p:nvPr>
            <p:ph idx="1"/>
          </p:nvPr>
        </p:nvSpPr>
        <p:spPr>
          <a:xfrm>
            <a:off x="572493" y="2083606"/>
            <a:ext cx="4925311" cy="4106882"/>
          </a:xfrm>
        </p:spPr>
        <p:txBody>
          <a:bodyPr vert="horz" lIns="91440" tIns="45720" rIns="91440" bIns="45720" rtlCol="0" anchor="t">
            <a:normAutofit/>
          </a:bodyPr>
          <a:lstStyle/>
          <a:p>
            <a:r>
              <a:rPr lang="en-GB" sz="2200" dirty="0"/>
              <a:t>Module BMCJ7006D</a:t>
            </a:r>
          </a:p>
          <a:p>
            <a:r>
              <a:rPr lang="en-GB" sz="2200" dirty="0"/>
              <a:t>2026/2027</a:t>
            </a:r>
          </a:p>
          <a:p>
            <a:r>
              <a:rPr lang="en-GB" sz="2200" dirty="0"/>
              <a:t>Jane Davies</a:t>
            </a:r>
          </a:p>
          <a:p>
            <a:r>
              <a:rPr lang="en-GB" sz="2200" dirty="0"/>
              <a:t>j.davies@uwtsd.ac.uk</a:t>
            </a:r>
          </a:p>
          <a:p>
            <a:endParaRPr lang="en-GB" sz="2200"/>
          </a:p>
        </p:txBody>
      </p:sp>
      <p:pic>
        <p:nvPicPr>
          <p:cNvPr id="5" name="Picture 2" descr="A Revolution of Values in the U.S. Criminal Justice System - Center for  American Progress">
            <a:extLst>
              <a:ext uri="{FF2B5EF4-FFF2-40B4-BE49-F238E27FC236}">
                <a16:creationId xmlns:a16="http://schemas.microsoft.com/office/drawing/2014/main" id="{1CA5C915-1757-460A-5365-4ABBFB15FC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57" r="5122" b="-1"/>
          <a:stretch>
            <a:fillRect/>
          </a:stretch>
        </p:blipFill>
        <p:spPr bwMode="auto">
          <a:xfrm>
            <a:off x="6385175" y="2087831"/>
            <a:ext cx="5219257" cy="4102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6053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DFEA9-C719-264F-E45E-8FDABF5E1CCE}"/>
              </a:ext>
            </a:extLst>
          </p:cNvPr>
          <p:cNvSpPr>
            <a:spLocks noGrp="1"/>
          </p:cNvSpPr>
          <p:nvPr>
            <p:ph type="title"/>
          </p:nvPr>
        </p:nvSpPr>
        <p:spPr/>
        <p:txBody>
          <a:bodyPr/>
          <a:lstStyle/>
          <a:p>
            <a:r>
              <a:rPr lang="en-GB" dirty="0"/>
              <a:t>Welcome….</a:t>
            </a:r>
            <a:endParaRPr lang="en-US" dirty="0"/>
          </a:p>
        </p:txBody>
      </p:sp>
      <p:sp>
        <p:nvSpPr>
          <p:cNvPr id="3" name="Content Placeholder 2">
            <a:extLst>
              <a:ext uri="{FF2B5EF4-FFF2-40B4-BE49-F238E27FC236}">
                <a16:creationId xmlns:a16="http://schemas.microsoft.com/office/drawing/2014/main" id="{D6A94E70-350F-5ABD-B9B1-BC0954E0F475}"/>
              </a:ext>
            </a:extLst>
          </p:cNvPr>
          <p:cNvSpPr>
            <a:spLocks noGrp="1"/>
          </p:cNvSpPr>
          <p:nvPr>
            <p:ph idx="1"/>
          </p:nvPr>
        </p:nvSpPr>
        <p:spPr/>
        <p:txBody>
          <a:bodyPr vert="horz" lIns="91440" tIns="45720" rIns="91440" bIns="45720" rtlCol="0" anchor="t">
            <a:normAutofit/>
          </a:bodyPr>
          <a:lstStyle/>
          <a:p>
            <a:r>
              <a:rPr lang="en-GB" dirty="0"/>
              <a:t>Scheme of work on Moodle tile</a:t>
            </a:r>
          </a:p>
          <a:p>
            <a:r>
              <a:rPr lang="en-GB" dirty="0"/>
              <a:t>Where to find information</a:t>
            </a:r>
          </a:p>
          <a:p>
            <a:r>
              <a:rPr lang="en-GB" dirty="0"/>
              <a:t>HWB – hwb@uwtsd.ac.uk</a:t>
            </a:r>
          </a:p>
          <a:p>
            <a:r>
              <a:rPr lang="en-GB" dirty="0"/>
              <a:t>Library session and library information on Moodle</a:t>
            </a:r>
          </a:p>
          <a:p>
            <a:r>
              <a:rPr lang="en-GB" dirty="0"/>
              <a:t>Some dates to discuss – Semester 1</a:t>
            </a:r>
          </a:p>
          <a:p>
            <a:pPr lvl="1"/>
            <a:r>
              <a:rPr lang="en-GB" dirty="0"/>
              <a:t>Library session</a:t>
            </a:r>
          </a:p>
          <a:p>
            <a:pPr lvl="1"/>
            <a:r>
              <a:rPr lang="en-GB" dirty="0"/>
              <a:t>Christmas Vacation</a:t>
            </a:r>
          </a:p>
          <a:p>
            <a:pPr lvl="1"/>
            <a:r>
              <a:rPr lang="en-GB" dirty="0"/>
              <a:t>Submissions dates</a:t>
            </a:r>
          </a:p>
          <a:p>
            <a:pPr marL="457200" lvl="1" indent="0">
              <a:buNone/>
            </a:pPr>
            <a:endParaRPr lang="en-US" dirty="0"/>
          </a:p>
        </p:txBody>
      </p:sp>
    </p:spTree>
    <p:extLst>
      <p:ext uri="{BB962C8B-B14F-4D97-AF65-F5344CB8AC3E}">
        <p14:creationId xmlns:p14="http://schemas.microsoft.com/office/powerpoint/2010/main" val="1813033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BA2A6-8010-9839-6D63-221A4FDF4B89}"/>
              </a:ext>
            </a:extLst>
          </p:cNvPr>
          <p:cNvSpPr>
            <a:spLocks noGrp="1"/>
          </p:cNvSpPr>
          <p:nvPr>
            <p:ph type="title"/>
          </p:nvPr>
        </p:nvSpPr>
        <p:spPr/>
        <p:txBody>
          <a:bodyPr/>
          <a:lstStyle/>
          <a:p>
            <a:r>
              <a:rPr lang="en-GB" dirty="0"/>
              <a:t>Assignment 1</a:t>
            </a:r>
            <a:endParaRPr lang="en-US" dirty="0"/>
          </a:p>
        </p:txBody>
      </p:sp>
      <p:sp>
        <p:nvSpPr>
          <p:cNvPr id="3" name="Content Placeholder 2">
            <a:extLst>
              <a:ext uri="{FF2B5EF4-FFF2-40B4-BE49-F238E27FC236}">
                <a16:creationId xmlns:a16="http://schemas.microsoft.com/office/drawing/2014/main" id="{BA5A2837-F293-862D-D296-2B0D29736FC7}"/>
              </a:ext>
            </a:extLst>
          </p:cNvPr>
          <p:cNvSpPr>
            <a:spLocks noGrp="1"/>
          </p:cNvSpPr>
          <p:nvPr>
            <p:ph idx="1"/>
          </p:nvPr>
        </p:nvSpPr>
        <p:spPr/>
        <p:txBody>
          <a:bodyPr vert="horz" lIns="91440" tIns="45720" rIns="91440" bIns="45720" rtlCol="0" anchor="t">
            <a:normAutofit/>
          </a:bodyPr>
          <a:lstStyle/>
          <a:p>
            <a:r>
              <a:rPr lang="en-GB" dirty="0"/>
              <a:t>Essay</a:t>
            </a:r>
          </a:p>
          <a:p>
            <a:r>
              <a:rPr lang="en-GB" dirty="0"/>
              <a:t>3750 words</a:t>
            </a:r>
          </a:p>
          <a:p>
            <a:r>
              <a:rPr lang="en-GB" dirty="0"/>
              <a:t>Due Friday 20th November 2026 by 23:59 hrs</a:t>
            </a:r>
          </a:p>
          <a:p>
            <a:r>
              <a:rPr lang="en-GB" dirty="0"/>
              <a:t>50% is pass mark</a:t>
            </a:r>
          </a:p>
          <a:p>
            <a:r>
              <a:rPr lang="en-GB" dirty="0"/>
              <a:t>Submit after this time capped at 50%</a:t>
            </a:r>
          </a:p>
          <a:p>
            <a:r>
              <a:rPr lang="en-GB" dirty="0"/>
              <a:t>Week after 0% fail</a:t>
            </a:r>
            <a:endParaRPr lang="en-US" dirty="0"/>
          </a:p>
        </p:txBody>
      </p:sp>
    </p:spTree>
    <p:extLst>
      <p:ext uri="{BB962C8B-B14F-4D97-AF65-F5344CB8AC3E}">
        <p14:creationId xmlns:p14="http://schemas.microsoft.com/office/powerpoint/2010/main" val="3665360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63428-3AB2-69E7-F5D9-8AE48BA35FC9}"/>
              </a:ext>
            </a:extLst>
          </p:cNvPr>
          <p:cNvSpPr>
            <a:spLocks noGrp="1"/>
          </p:cNvSpPr>
          <p:nvPr>
            <p:ph type="title"/>
          </p:nvPr>
        </p:nvSpPr>
        <p:spPr>
          <a:xfrm>
            <a:off x="838200" y="365125"/>
            <a:ext cx="10515600" cy="729483"/>
          </a:xfrm>
        </p:spPr>
        <p:txBody>
          <a:bodyPr>
            <a:normAutofit/>
          </a:bodyPr>
          <a:lstStyle/>
          <a:p>
            <a:r>
              <a:rPr lang="en-GB" sz="2800" dirty="0"/>
              <a:t>Assignment 1</a:t>
            </a:r>
          </a:p>
        </p:txBody>
      </p:sp>
      <p:sp>
        <p:nvSpPr>
          <p:cNvPr id="3" name="Content Placeholder 2">
            <a:extLst>
              <a:ext uri="{FF2B5EF4-FFF2-40B4-BE49-F238E27FC236}">
                <a16:creationId xmlns:a16="http://schemas.microsoft.com/office/drawing/2014/main" id="{E94C62A4-DDBF-C70F-3760-0D30393F6D3F}"/>
              </a:ext>
            </a:extLst>
          </p:cNvPr>
          <p:cNvSpPr>
            <a:spLocks noGrp="1"/>
          </p:cNvSpPr>
          <p:nvPr>
            <p:ph idx="1"/>
          </p:nvPr>
        </p:nvSpPr>
        <p:spPr>
          <a:xfrm>
            <a:off x="328152" y="1420045"/>
            <a:ext cx="11025648" cy="4756918"/>
          </a:xfrm>
        </p:spPr>
        <p:txBody>
          <a:bodyPr vert="horz" lIns="91440" tIns="45720" rIns="91440" bIns="45720" rtlCol="0" anchor="t">
            <a:noAutofit/>
          </a:bodyPr>
          <a:lstStyle/>
          <a:p>
            <a:pPr marL="0" indent="0" algn="just">
              <a:buNone/>
            </a:pPr>
            <a:endParaRPr lang="en-GB" sz="2000" dirty="0">
              <a:highlight>
                <a:srgbClr val="C6C6C6"/>
              </a:highlight>
              <a:latin typeface="Calibri"/>
              <a:ea typeface="Calibri"/>
              <a:cs typeface="Calibri"/>
            </a:endParaRPr>
          </a:p>
          <a:p>
            <a:pPr algn="just"/>
            <a:r>
              <a:rPr lang="en-GB" sz="2000" dirty="0">
                <a:highlight>
                  <a:srgbClr val="FFFFFF"/>
                </a:highlight>
                <a:latin typeface="Calibri"/>
                <a:ea typeface="Calibri"/>
                <a:cs typeface="Calibri"/>
              </a:rPr>
              <a:t>Critically assess if Prison Overcrowding has undermined the Rehabilitative Function of UK Prisons?</a:t>
            </a:r>
            <a:endParaRPr lang="en-GB" sz="2000" dirty="0">
              <a:highlight>
                <a:srgbClr val="C6C6C6"/>
              </a:highlight>
              <a:latin typeface="Calibri"/>
              <a:ea typeface="Calibri"/>
              <a:cs typeface="Calibri"/>
            </a:endParaRPr>
          </a:p>
          <a:p>
            <a:pPr algn="just"/>
            <a:endParaRPr lang="en-GB" sz="2000" dirty="0">
              <a:highlight>
                <a:srgbClr val="C6C6C6"/>
              </a:highlight>
              <a:latin typeface="Calibri"/>
              <a:ea typeface="Calibri"/>
              <a:cs typeface="Calibri"/>
            </a:endParaRPr>
          </a:p>
          <a:p>
            <a:pPr algn="just"/>
            <a:r>
              <a:rPr lang="en-GB" sz="2000" dirty="0">
                <a:highlight>
                  <a:srgbClr val="FFFFFF"/>
                </a:highlight>
                <a:latin typeface="Calibri"/>
                <a:ea typeface="Calibri"/>
                <a:cs typeface="Calibri"/>
              </a:rPr>
              <a:t>Critically evaluate if Public Confidence in the Criminal Justice System Has Declined in Recent Years?</a:t>
            </a:r>
            <a:endParaRPr lang="en-GB" sz="2000" dirty="0">
              <a:highlight>
                <a:srgbClr val="C6C6C6"/>
              </a:highlight>
              <a:latin typeface="Calibri"/>
              <a:ea typeface="Calibri"/>
              <a:cs typeface="Calibri"/>
            </a:endParaRPr>
          </a:p>
          <a:p>
            <a:pPr marL="0" indent="0" algn="just">
              <a:buNone/>
            </a:pPr>
            <a:endParaRPr lang="en-GB" sz="2000" dirty="0">
              <a:highlight>
                <a:srgbClr val="FFFFFF"/>
              </a:highlight>
              <a:latin typeface="Calibri"/>
              <a:ea typeface="Calibri"/>
              <a:cs typeface="Calibri"/>
            </a:endParaRPr>
          </a:p>
          <a:p>
            <a:pPr algn="just"/>
            <a:r>
              <a:rPr lang="en-GB" sz="2000" dirty="0">
                <a:highlight>
                  <a:srgbClr val="FFFFFF"/>
                </a:highlight>
                <a:latin typeface="Calibri"/>
                <a:ea typeface="Calibri"/>
                <a:cs typeface="Calibri"/>
              </a:rPr>
              <a:t>Critically evaluate the impact of the Transforming Our Justice System reforms on the administration of justice in England and Wales, with particular reference to court efficiency, access to justice, and the experiences of defendants and victims.</a:t>
            </a:r>
            <a:endParaRPr lang="en-GB" sz="2000" dirty="0">
              <a:highlight>
                <a:srgbClr val="C6C6C6"/>
              </a:highlight>
              <a:latin typeface="Calibri"/>
              <a:ea typeface="Calibri"/>
              <a:cs typeface="Calibri"/>
            </a:endParaRPr>
          </a:p>
          <a:p>
            <a:pPr marL="0" indent="0" algn="just">
              <a:buNone/>
            </a:pPr>
            <a:endParaRPr lang="en-GB" sz="2000" dirty="0">
              <a:highlight>
                <a:srgbClr val="FFFFFF"/>
              </a:highlight>
              <a:latin typeface="Calibri"/>
              <a:ea typeface="Calibri"/>
              <a:cs typeface="Calibri"/>
            </a:endParaRPr>
          </a:p>
          <a:p>
            <a:pPr algn="just"/>
            <a:r>
              <a:rPr lang="en-GB" sz="2000" dirty="0">
                <a:highlight>
                  <a:srgbClr val="FFFFFF"/>
                </a:highlight>
                <a:latin typeface="Calibri"/>
                <a:ea typeface="Calibri"/>
                <a:cs typeface="Calibri"/>
              </a:rPr>
              <a:t>To what extent do contemporary challenges facing the courts reflect wider issues within the criminal justice system? Critcally discuss. </a:t>
            </a:r>
            <a:endParaRPr lang="en-GB" sz="2000" dirty="0">
              <a:highlight>
                <a:srgbClr val="C6C6C6"/>
              </a:highlight>
              <a:latin typeface="Calibri"/>
              <a:ea typeface="Calibri"/>
              <a:cs typeface="Calibri"/>
            </a:endParaRPr>
          </a:p>
          <a:p>
            <a:endParaRPr lang="en-GB" sz="2000" dirty="0">
              <a:latin typeface="Calibri"/>
              <a:ea typeface="Calibri"/>
              <a:cs typeface="Calibri"/>
            </a:endParaRPr>
          </a:p>
        </p:txBody>
      </p:sp>
    </p:spTree>
    <p:extLst>
      <p:ext uri="{BB962C8B-B14F-4D97-AF65-F5344CB8AC3E}">
        <p14:creationId xmlns:p14="http://schemas.microsoft.com/office/powerpoint/2010/main" val="1788813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9A987-8D4A-98F2-98F8-1538C8547573}"/>
              </a:ext>
            </a:extLst>
          </p:cNvPr>
          <p:cNvSpPr>
            <a:spLocks noGrp="1"/>
          </p:cNvSpPr>
          <p:nvPr>
            <p:ph type="title"/>
          </p:nvPr>
        </p:nvSpPr>
        <p:spPr>
          <a:xfrm>
            <a:off x="838200" y="365125"/>
            <a:ext cx="10515600" cy="604693"/>
          </a:xfrm>
        </p:spPr>
        <p:txBody>
          <a:bodyPr>
            <a:normAutofit fontScale="90000"/>
          </a:bodyPr>
          <a:lstStyle/>
          <a:p>
            <a:r>
              <a:rPr lang="en-GB" dirty="0"/>
              <a:t>Assignment 2</a:t>
            </a:r>
            <a:endParaRPr lang="en-US" dirty="0"/>
          </a:p>
        </p:txBody>
      </p:sp>
      <p:sp>
        <p:nvSpPr>
          <p:cNvPr id="3" name="Content Placeholder 2">
            <a:extLst>
              <a:ext uri="{FF2B5EF4-FFF2-40B4-BE49-F238E27FC236}">
                <a16:creationId xmlns:a16="http://schemas.microsoft.com/office/drawing/2014/main" id="{0FF93071-FC6F-604E-C903-E091436B911C}"/>
              </a:ext>
            </a:extLst>
          </p:cNvPr>
          <p:cNvSpPr>
            <a:spLocks noGrp="1"/>
          </p:cNvSpPr>
          <p:nvPr>
            <p:ph idx="1"/>
          </p:nvPr>
        </p:nvSpPr>
        <p:spPr>
          <a:xfrm>
            <a:off x="838200" y="1316182"/>
            <a:ext cx="10515600" cy="4860781"/>
          </a:xfrm>
        </p:spPr>
        <p:txBody>
          <a:bodyPr vert="horz" lIns="91440" tIns="45720" rIns="91440" bIns="45720" rtlCol="0" anchor="t">
            <a:normAutofit/>
          </a:bodyPr>
          <a:lstStyle/>
          <a:p>
            <a:r>
              <a:rPr lang="en-GB" sz="2400" dirty="0">
                <a:latin typeface="Calibri"/>
                <a:ea typeface="Calibri"/>
                <a:cs typeface="Calibri"/>
              </a:rPr>
              <a:t>Due 11/01/2027</a:t>
            </a:r>
          </a:p>
          <a:p>
            <a:r>
              <a:rPr lang="en-GB" sz="2400" dirty="0">
                <a:latin typeface="Calibri"/>
                <a:ea typeface="Calibri"/>
                <a:cs typeface="Calibri"/>
              </a:rPr>
              <a:t>Academic Report of 3750 words:</a:t>
            </a:r>
          </a:p>
          <a:p>
            <a:pPr algn="just"/>
            <a:r>
              <a:rPr lang="en-GB" sz="2400" dirty="0">
                <a:highlight>
                  <a:srgbClr val="FFFFFF"/>
                </a:highlight>
                <a:latin typeface="Calibri"/>
                <a:ea typeface="Calibri"/>
                <a:cs typeface="Calibri"/>
              </a:rPr>
              <a:t>Young People and Serious Violence: Can Early Intervention Reduce Youth Offending? Critically evaluate.</a:t>
            </a:r>
            <a:endParaRPr lang="en-GB" sz="2400">
              <a:highlight>
                <a:srgbClr val="C6C6C6"/>
              </a:highlight>
              <a:latin typeface="Calibri"/>
              <a:ea typeface="Calibri"/>
              <a:cs typeface="Calibri"/>
            </a:endParaRPr>
          </a:p>
          <a:p>
            <a:pPr algn="just"/>
            <a:endParaRPr lang="en-GB" sz="2400" dirty="0">
              <a:highlight>
                <a:srgbClr val="FFFFFF"/>
              </a:highlight>
              <a:latin typeface="Calibri"/>
              <a:ea typeface="Calibri"/>
              <a:cs typeface="Calibri"/>
            </a:endParaRPr>
          </a:p>
          <a:p>
            <a:pPr algn="just"/>
            <a:r>
              <a:rPr lang="en-GB" sz="2400" dirty="0">
                <a:highlight>
                  <a:srgbClr val="FFFFFF"/>
                </a:highlight>
                <a:latin typeface="Calibri"/>
                <a:ea typeface="Calibri"/>
                <a:cs typeface="Calibri"/>
              </a:rPr>
              <a:t>Critically assess the Expansion of Early Release Schemes in England and Wales: A Necessary Measure or a Risk to Public Safety? </a:t>
            </a:r>
            <a:endParaRPr lang="en-GB" sz="2400">
              <a:highlight>
                <a:srgbClr val="C6C6C6"/>
              </a:highlight>
              <a:latin typeface="Calibri"/>
              <a:ea typeface="Calibri"/>
              <a:cs typeface="Calibri"/>
            </a:endParaRPr>
          </a:p>
          <a:p>
            <a:pPr algn="just"/>
            <a:endParaRPr lang="en-GB" sz="2400" dirty="0">
              <a:highlight>
                <a:srgbClr val="FFFFFF"/>
              </a:highlight>
              <a:latin typeface="Calibri"/>
              <a:ea typeface="Calibri"/>
              <a:cs typeface="Calibri"/>
            </a:endParaRPr>
          </a:p>
          <a:p>
            <a:pPr algn="just"/>
            <a:r>
              <a:rPr lang="en-GB" sz="2400" dirty="0">
                <a:highlight>
                  <a:srgbClr val="FFFFFF"/>
                </a:highlight>
                <a:latin typeface="Calibri"/>
                <a:ea typeface="Calibri"/>
                <a:cs typeface="Calibri"/>
              </a:rPr>
              <a:t>Critically evaluate the effectiveness of the Probation Service in England and Wales in achieving rehabilitation, reducing reoffending, and protecting the public.</a:t>
            </a:r>
            <a:endParaRPr lang="en-GB" sz="2400">
              <a:highlight>
                <a:srgbClr val="C6C6C6"/>
              </a:highlight>
              <a:latin typeface="Calibri"/>
              <a:ea typeface="Calibri"/>
              <a:cs typeface="Calibri"/>
            </a:endParaRPr>
          </a:p>
          <a:p>
            <a:endParaRPr lang="en-GB" dirty="0"/>
          </a:p>
          <a:p>
            <a:pPr marL="0" indent="0">
              <a:buNone/>
            </a:pPr>
            <a:endParaRPr lang="en-GB" dirty="0">
              <a:highlight>
                <a:srgbClr val="000080"/>
              </a:highlight>
            </a:endParaRPr>
          </a:p>
        </p:txBody>
      </p:sp>
    </p:spTree>
    <p:extLst>
      <p:ext uri="{BB962C8B-B14F-4D97-AF65-F5344CB8AC3E}">
        <p14:creationId xmlns:p14="http://schemas.microsoft.com/office/powerpoint/2010/main" val="1909931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Criminal Justice as a NON-System. In the criminal justice system, there… |  by Big Tows322, DPhil | Medium">
            <a:extLst>
              <a:ext uri="{FF2B5EF4-FFF2-40B4-BE49-F238E27FC236}">
                <a16:creationId xmlns:a16="http://schemas.microsoft.com/office/drawing/2014/main" id="{96F88FB9-CD3A-BE4A-9DCA-7B9FBDF099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039"/>
          <a:stretch/>
        </p:blipFill>
        <p:spPr bwMode="auto">
          <a:xfrm>
            <a:off x="838200" y="2189163"/>
            <a:ext cx="5272088" cy="341153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extLst>
            <a:ext uri="{909E8E84-426E-40DD-AFC4-6F175D3DCCD1}">
              <a14:hiddenFill xmlns:a14="http://schemas.microsoft.com/office/drawing/2010/main">
                <a:solidFill>
                  <a:srgbClr val="FFFFFF"/>
                </a:solidFill>
              </a14:hiddenFill>
            </a:ext>
          </a:extLst>
        </p:spPr>
      </p:pic>
      <p:pic>
        <p:nvPicPr>
          <p:cNvPr id="2052" name="Picture 4" descr="The Crown Prosecution Service | The Crown Prosecution Service">
            <a:extLst>
              <a:ext uri="{FF2B5EF4-FFF2-40B4-BE49-F238E27FC236}">
                <a16:creationId xmlns:a16="http://schemas.microsoft.com/office/drawing/2014/main" id="{76BAED47-39F9-724A-993F-274FFEB845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573" r="-2" b="36206"/>
          <a:stretch/>
        </p:blipFill>
        <p:spPr bwMode="auto">
          <a:xfrm>
            <a:off x="6180138" y="2189163"/>
            <a:ext cx="5172075" cy="341153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37D506-5E54-4962-852C-11F7A85A6C60}"/>
              </a:ext>
            </a:extLst>
          </p:cNvPr>
          <p:cNvSpPr>
            <a:spLocks noGrp="1"/>
          </p:cNvSpPr>
          <p:nvPr>
            <p:ph type="ctrTitle"/>
          </p:nvPr>
        </p:nvSpPr>
        <p:spPr>
          <a:xfrm>
            <a:off x="838200" y="672747"/>
            <a:ext cx="10515600" cy="715556"/>
          </a:xfrm>
        </p:spPr>
        <p:txBody>
          <a:bodyPr vert="horz" lIns="91440" tIns="45720" rIns="91440" bIns="45720" rtlCol="0" anchor="ctr">
            <a:normAutofit/>
          </a:bodyPr>
          <a:lstStyle/>
          <a:p>
            <a:r>
              <a:rPr lang="en-US" sz="4000" kern="1200" dirty="0">
                <a:latin typeface="+mj-lt"/>
                <a:ea typeface="+mj-ea"/>
                <a:cs typeface="+mj-cs"/>
              </a:rPr>
              <a:t>An Overview of the Criminal Justice System</a:t>
            </a:r>
          </a:p>
        </p:txBody>
      </p:sp>
    </p:spTree>
    <p:extLst>
      <p:ext uri="{BB962C8B-B14F-4D97-AF65-F5344CB8AC3E}">
        <p14:creationId xmlns:p14="http://schemas.microsoft.com/office/powerpoint/2010/main" val="336151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69C8AE-A36C-3049-B16F-9E726F3C0374}"/>
              </a:ext>
            </a:extLst>
          </p:cNvPr>
          <p:cNvSpPr txBox="1"/>
          <p:nvPr/>
        </p:nvSpPr>
        <p:spPr>
          <a:xfrm>
            <a:off x="4859080" y="578223"/>
            <a:ext cx="6786074" cy="266550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4400" dirty="0">
                <a:latin typeface="+mj-lt"/>
                <a:ea typeface="+mj-ea"/>
                <a:cs typeface="+mj-cs"/>
              </a:rPr>
              <a:t>What does </a:t>
            </a:r>
          </a:p>
          <a:p>
            <a:pPr algn="ctr" defTabSz="914400">
              <a:lnSpc>
                <a:spcPct val="90000"/>
              </a:lnSpc>
              <a:spcBef>
                <a:spcPct val="0"/>
              </a:spcBef>
              <a:spcAft>
                <a:spcPts val="600"/>
              </a:spcAft>
            </a:pPr>
            <a:r>
              <a:rPr lang="en-US" sz="4400" dirty="0">
                <a:latin typeface="+mj-lt"/>
                <a:ea typeface="+mj-ea"/>
                <a:cs typeface="+mj-cs"/>
              </a:rPr>
              <a:t>‘The Criminal Justice System’ mean to you?  </a:t>
            </a:r>
          </a:p>
        </p:txBody>
      </p:sp>
      <p:pic>
        <p:nvPicPr>
          <p:cNvPr id="8194" name="Picture 2" descr="115 Criminal Justice System Illustrations &amp; Clip Art - iStock">
            <a:extLst>
              <a:ext uri="{FF2B5EF4-FFF2-40B4-BE49-F238E27FC236}">
                <a16:creationId xmlns:a16="http://schemas.microsoft.com/office/drawing/2014/main" id="{40719A2F-4DA4-BB41-A878-31721B29B0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462" r="19175"/>
          <a:stretch/>
        </p:blipFill>
        <p:spPr bwMode="auto">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7BBC4B3-D6DB-F640-A7B6-0511DBC24FF4}"/>
              </a:ext>
            </a:extLst>
          </p:cNvPr>
          <p:cNvSpPr txBox="1"/>
          <p:nvPr/>
        </p:nvSpPr>
        <p:spPr>
          <a:xfrm>
            <a:off x="5325968" y="4114799"/>
            <a:ext cx="2137144" cy="1200329"/>
          </a:xfrm>
          <a:prstGeom prst="rect">
            <a:avLst/>
          </a:prstGeom>
          <a:noFill/>
        </p:spPr>
        <p:txBody>
          <a:bodyPr wrap="square" rtlCol="0">
            <a:spAutoFit/>
          </a:bodyPr>
          <a:lstStyle/>
          <a:p>
            <a:r>
              <a:rPr lang="en-GB" sz="2400" dirty="0"/>
              <a:t>Task: Discuss  </a:t>
            </a:r>
          </a:p>
          <a:p>
            <a:r>
              <a:rPr lang="en-GB" sz="2400" dirty="0"/>
              <a:t>5 Key Points </a:t>
            </a:r>
          </a:p>
          <a:p>
            <a:r>
              <a:rPr lang="en-GB" sz="2400" dirty="0"/>
              <a:t>5 Mins </a:t>
            </a:r>
          </a:p>
        </p:txBody>
      </p:sp>
      <p:pic>
        <p:nvPicPr>
          <p:cNvPr id="5" name="Graphic 4" descr="Clipboard Mixed with solid fill">
            <a:extLst>
              <a:ext uri="{FF2B5EF4-FFF2-40B4-BE49-F238E27FC236}">
                <a16:creationId xmlns:a16="http://schemas.microsoft.com/office/drawing/2014/main" id="{D05D1DAC-4D59-D6AD-1384-D7F093B1906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6394" y="4024488"/>
            <a:ext cx="914400" cy="914400"/>
          </a:xfrm>
          <a:prstGeom prst="rect">
            <a:avLst/>
          </a:prstGeom>
        </p:spPr>
      </p:pic>
    </p:spTree>
    <p:extLst>
      <p:ext uri="{BB962C8B-B14F-4D97-AF65-F5344CB8AC3E}">
        <p14:creationId xmlns:p14="http://schemas.microsoft.com/office/powerpoint/2010/main" val="1413704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Lady Justice Symbol Criminal Justice Court, PNG, 1200x600px, Lady Justice,  Black And White, Court, Crime, Criminal Justice Download Free">
            <a:extLst>
              <a:ext uri="{FF2B5EF4-FFF2-40B4-BE49-F238E27FC236}">
                <a16:creationId xmlns:a16="http://schemas.microsoft.com/office/drawing/2014/main" id="{E82CC507-237B-F04F-A3C3-735E6CE4E8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2" r="12957" b="-1"/>
          <a:stretch/>
        </p:blipFill>
        <p:spPr bwMode="auto">
          <a:xfrm>
            <a:off x="115369" y="1057932"/>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aphicFrame>
        <p:nvGraphicFramePr>
          <p:cNvPr id="1034" name="TextBox 2">
            <a:extLst>
              <a:ext uri="{FF2B5EF4-FFF2-40B4-BE49-F238E27FC236}">
                <a16:creationId xmlns:a16="http://schemas.microsoft.com/office/drawing/2014/main" id="{41DD8A82-F05D-4188-8FE0-8A717F6157BB}"/>
              </a:ext>
            </a:extLst>
          </p:cNvPr>
          <p:cNvGraphicFramePr/>
          <p:nvPr>
            <p:extLst>
              <p:ext uri="{D42A27DB-BD31-4B8C-83A1-F6EECF244321}">
                <p14:modId xmlns:p14="http://schemas.microsoft.com/office/powerpoint/2010/main" val="137187802"/>
              </p:ext>
            </p:extLst>
          </p:nvPr>
        </p:nvGraphicFramePr>
        <p:xfrm>
          <a:off x="6096000" y="1054973"/>
          <a:ext cx="5616910" cy="5225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C108148-1FC5-A94F-A9EE-8CB433CE2F69}"/>
              </a:ext>
            </a:extLst>
          </p:cNvPr>
          <p:cNvSpPr txBox="1"/>
          <p:nvPr/>
        </p:nvSpPr>
        <p:spPr>
          <a:xfrm rot="11100000" flipV="1">
            <a:off x="6821898" y="4374320"/>
            <a:ext cx="940217" cy="461665"/>
          </a:xfrm>
          <a:prstGeom prst="rect">
            <a:avLst/>
          </a:prstGeom>
          <a:noFill/>
        </p:spPr>
        <p:txBody>
          <a:bodyPr wrap="square" lIns="91440" tIns="45720" rIns="91440" bIns="45720" rtlCol="0" anchor="t">
            <a:spAutoFit/>
          </a:bodyPr>
          <a:lstStyle/>
          <a:p>
            <a:pPr algn="ctr"/>
            <a:r>
              <a:rPr lang="en-GB" sz="1200" dirty="0">
                <a:solidFill>
                  <a:schemeClr val="bg1"/>
                </a:solidFill>
              </a:rPr>
              <a:t>Restorative Justice </a:t>
            </a:r>
          </a:p>
        </p:txBody>
      </p:sp>
      <p:sp>
        <p:nvSpPr>
          <p:cNvPr id="7" name="TextBox 6">
            <a:extLst>
              <a:ext uri="{FF2B5EF4-FFF2-40B4-BE49-F238E27FC236}">
                <a16:creationId xmlns:a16="http://schemas.microsoft.com/office/drawing/2014/main" id="{22F4F74A-3027-B14E-AF80-A5F5C07511B7}"/>
              </a:ext>
            </a:extLst>
          </p:cNvPr>
          <p:cNvSpPr txBox="1"/>
          <p:nvPr/>
        </p:nvSpPr>
        <p:spPr>
          <a:xfrm>
            <a:off x="6802537" y="3478332"/>
            <a:ext cx="990183" cy="261610"/>
          </a:xfrm>
          <a:prstGeom prst="rect">
            <a:avLst/>
          </a:prstGeom>
          <a:noFill/>
        </p:spPr>
        <p:txBody>
          <a:bodyPr wrap="square" lIns="91440" tIns="45720" rIns="91440" bIns="45720" rtlCol="0" anchor="t">
            <a:spAutoFit/>
          </a:bodyPr>
          <a:lstStyle/>
          <a:p>
            <a:r>
              <a:rPr lang="en-GB" sz="1100" dirty="0">
                <a:solidFill>
                  <a:schemeClr val="bg1"/>
                </a:solidFill>
              </a:rPr>
              <a:t>The Courts </a:t>
            </a:r>
          </a:p>
        </p:txBody>
      </p:sp>
      <p:sp>
        <p:nvSpPr>
          <p:cNvPr id="2" name="TextBox 1">
            <a:extLst>
              <a:ext uri="{FF2B5EF4-FFF2-40B4-BE49-F238E27FC236}">
                <a16:creationId xmlns:a16="http://schemas.microsoft.com/office/drawing/2014/main" id="{70771809-2F70-9E4C-B0A7-16BD884A62B6}"/>
              </a:ext>
            </a:extLst>
          </p:cNvPr>
          <p:cNvSpPr txBox="1"/>
          <p:nvPr/>
        </p:nvSpPr>
        <p:spPr>
          <a:xfrm>
            <a:off x="2286000" y="212651"/>
            <a:ext cx="4072270" cy="523220"/>
          </a:xfrm>
          <a:prstGeom prst="rect">
            <a:avLst/>
          </a:prstGeom>
          <a:noFill/>
        </p:spPr>
        <p:txBody>
          <a:bodyPr wrap="square" rtlCol="0">
            <a:spAutoFit/>
          </a:bodyPr>
          <a:lstStyle/>
          <a:p>
            <a:r>
              <a:rPr lang="en-GB" sz="2800" dirty="0"/>
              <a:t>Some ideas....</a:t>
            </a:r>
          </a:p>
        </p:txBody>
      </p:sp>
    </p:spTree>
    <p:extLst>
      <p:ext uri="{BB962C8B-B14F-4D97-AF65-F5344CB8AC3E}">
        <p14:creationId xmlns:p14="http://schemas.microsoft.com/office/powerpoint/2010/main" val="282497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6E02B03-D361-0442-9660-B5B3F15D99D7}"/>
              </a:ext>
            </a:extLst>
          </p:cNvPr>
          <p:cNvSpPr txBox="1"/>
          <p:nvPr/>
        </p:nvSpPr>
        <p:spPr>
          <a:xfrm>
            <a:off x="713232" y="640080"/>
            <a:ext cx="3282696" cy="52578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4400" kern="1200">
              <a:solidFill>
                <a:schemeClr val="bg1"/>
              </a:solidFill>
              <a:latin typeface="+mj-lt"/>
              <a:ea typeface="+mj-ea"/>
              <a:cs typeface="+mj-cs"/>
            </a:endParaRPr>
          </a:p>
        </p:txBody>
      </p:sp>
      <p:sp>
        <p:nvSpPr>
          <p:cNvPr id="25" name="TextBox 24">
            <a:extLst>
              <a:ext uri="{FF2B5EF4-FFF2-40B4-BE49-F238E27FC236}">
                <a16:creationId xmlns:a16="http://schemas.microsoft.com/office/drawing/2014/main" id="{196EB026-DC9A-AC44-A1F2-2053FF8DBABA}"/>
              </a:ext>
            </a:extLst>
          </p:cNvPr>
          <p:cNvSpPr txBox="1"/>
          <p:nvPr/>
        </p:nvSpPr>
        <p:spPr>
          <a:xfrm>
            <a:off x="5380622" y="412325"/>
            <a:ext cx="6098146" cy="523220"/>
          </a:xfrm>
          <a:prstGeom prst="rect">
            <a:avLst/>
          </a:prstGeom>
          <a:noFill/>
        </p:spPr>
        <p:txBody>
          <a:bodyPr wrap="square">
            <a:spAutoFit/>
          </a:bodyPr>
          <a:lstStyle/>
          <a:p>
            <a:pPr algn="ctr"/>
            <a:r>
              <a:rPr lang="en-US" sz="2800" b="1" u="sng">
                <a:latin typeface="+mj-lt"/>
                <a:ea typeface="+mj-ea"/>
                <a:cs typeface="+mj-cs"/>
              </a:rPr>
              <a:t>Purpose of the Criminal Justice System</a:t>
            </a:r>
            <a:endParaRPr lang="en-GB" sz="2800" b="1" u="sng"/>
          </a:p>
        </p:txBody>
      </p:sp>
      <p:sp>
        <p:nvSpPr>
          <p:cNvPr id="29" name="TextBox 28">
            <a:extLst>
              <a:ext uri="{FF2B5EF4-FFF2-40B4-BE49-F238E27FC236}">
                <a16:creationId xmlns:a16="http://schemas.microsoft.com/office/drawing/2014/main" id="{5024906E-FDEF-5848-ABC4-48220AB5FBC8}"/>
              </a:ext>
            </a:extLst>
          </p:cNvPr>
          <p:cNvSpPr txBox="1"/>
          <p:nvPr/>
        </p:nvSpPr>
        <p:spPr>
          <a:xfrm>
            <a:off x="5277591" y="5258025"/>
            <a:ext cx="6098146" cy="1089529"/>
          </a:xfrm>
          <a:prstGeom prst="rect">
            <a:avLst/>
          </a:prstGeom>
          <a:noFill/>
        </p:spPr>
        <p:txBody>
          <a:bodyPr wrap="square">
            <a:spAutoFit/>
          </a:bodyPr>
          <a:lstStyle/>
          <a:p>
            <a:pPr marL="114300" lvl="0" algn="ctr" defTabSz="914400">
              <a:lnSpc>
                <a:spcPct val="90000"/>
              </a:lnSpc>
              <a:spcAft>
                <a:spcPts val="800"/>
              </a:spcAft>
            </a:pPr>
            <a:r>
              <a:rPr lang="en-US" sz="2400">
                <a:effectLst/>
              </a:rPr>
              <a:t>Does this claim accurately reflect the contemporary state of the Criminal </a:t>
            </a:r>
            <a:r>
              <a:rPr lang="en-US" sz="2400"/>
              <a:t>J</a:t>
            </a:r>
            <a:r>
              <a:rPr lang="en-US" sz="2400">
                <a:effectLst/>
              </a:rPr>
              <a:t>ustice </a:t>
            </a:r>
            <a:r>
              <a:rPr lang="en-US" sz="2400"/>
              <a:t>S</a:t>
            </a:r>
            <a:r>
              <a:rPr lang="en-US" sz="2400">
                <a:effectLst/>
              </a:rPr>
              <a:t>ystem in England &amp; Wales? </a:t>
            </a:r>
          </a:p>
        </p:txBody>
      </p:sp>
      <p:pic>
        <p:nvPicPr>
          <p:cNvPr id="3078" name="Picture 6" descr="Assessment Icons - Download Free Vector Icons | Noun Project">
            <a:extLst>
              <a:ext uri="{FF2B5EF4-FFF2-40B4-BE49-F238E27FC236}">
                <a16:creationId xmlns:a16="http://schemas.microsoft.com/office/drawing/2014/main" id="{5576E504-BC25-9546-9882-D2FDB9179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118" y="2159000"/>
            <a:ext cx="2540000" cy="25400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D579136-D395-4F41-9828-E00EE60CE5A2}"/>
              </a:ext>
            </a:extLst>
          </p:cNvPr>
          <p:cNvSpPr txBox="1"/>
          <p:nvPr/>
        </p:nvSpPr>
        <p:spPr>
          <a:xfrm>
            <a:off x="397142" y="612379"/>
            <a:ext cx="3914876" cy="646331"/>
          </a:xfrm>
          <a:prstGeom prst="rect">
            <a:avLst/>
          </a:prstGeom>
          <a:noFill/>
        </p:spPr>
        <p:txBody>
          <a:bodyPr wrap="square" rtlCol="0">
            <a:spAutoFit/>
          </a:bodyPr>
          <a:lstStyle/>
          <a:p>
            <a:r>
              <a:rPr lang="en-GB" sz="3600">
                <a:solidFill>
                  <a:schemeClr val="bg1"/>
                </a:solidFill>
              </a:rPr>
              <a:t>Link: Assessment 1 </a:t>
            </a:r>
          </a:p>
        </p:txBody>
      </p:sp>
      <p:sp>
        <p:nvSpPr>
          <p:cNvPr id="18" name="TextBox 17">
            <a:extLst>
              <a:ext uri="{FF2B5EF4-FFF2-40B4-BE49-F238E27FC236}">
                <a16:creationId xmlns:a16="http://schemas.microsoft.com/office/drawing/2014/main" id="{E9429A0E-A40C-8248-A8EA-988D0E3E3BAD}"/>
              </a:ext>
            </a:extLst>
          </p:cNvPr>
          <p:cNvSpPr txBox="1"/>
          <p:nvPr/>
        </p:nvSpPr>
        <p:spPr>
          <a:xfrm>
            <a:off x="4966217" y="1510638"/>
            <a:ext cx="6723888" cy="4941498"/>
          </a:xfrm>
          <a:prstGeom prst="rect">
            <a:avLst/>
          </a:prstGeom>
        </p:spPr>
        <p:txBody>
          <a:bodyPr vert="horz" lIns="91440" tIns="45720" rIns="91440" bIns="45720" rtlCol="0" anchor="ctr">
            <a:normAutofit/>
          </a:bodyPr>
          <a:lstStyle/>
          <a:p>
            <a:pPr marL="114300" algn="ctr" defTabSz="914400">
              <a:lnSpc>
                <a:spcPct val="90000"/>
              </a:lnSpc>
              <a:spcAft>
                <a:spcPts val="800"/>
              </a:spcAft>
            </a:pPr>
            <a:r>
              <a:rPr lang="en-GB" sz="2400" i="1" dirty="0"/>
              <a:t>“The purpose of the Criminal Justice System (CJS) is to deliver justice for all, by convicting and punishing the guilty and helping them to stop offending, while protecting the innocent.” (CJS, 2009)</a:t>
            </a:r>
          </a:p>
          <a:p>
            <a:pPr marL="114300" algn="ctr" defTabSz="914400">
              <a:lnSpc>
                <a:spcPct val="90000"/>
              </a:lnSpc>
              <a:spcAft>
                <a:spcPts val="800"/>
              </a:spcAft>
            </a:pPr>
            <a:endParaRPr lang="en-US" sz="2400" dirty="0">
              <a:highlight>
                <a:srgbClr val="C0C0C0"/>
              </a:highlight>
            </a:endParaRPr>
          </a:p>
          <a:p>
            <a:pPr marL="114300" lvl="0" defTabSz="914400">
              <a:lnSpc>
                <a:spcPct val="90000"/>
              </a:lnSpc>
              <a:spcAft>
                <a:spcPts val="800"/>
              </a:spcAft>
            </a:pPr>
            <a:endParaRPr lang="en-US" sz="2400" dirty="0">
              <a:effectLst/>
              <a:highlight>
                <a:srgbClr val="C0C0C0"/>
              </a:highlight>
            </a:endParaRPr>
          </a:p>
        </p:txBody>
      </p:sp>
    </p:spTree>
    <p:extLst>
      <p:ext uri="{BB962C8B-B14F-4D97-AF65-F5344CB8AC3E}">
        <p14:creationId xmlns:p14="http://schemas.microsoft.com/office/powerpoint/2010/main" val="114370234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95DD1-B480-74BA-AD15-8A3176083879}"/>
              </a:ext>
            </a:extLst>
          </p:cNvPr>
          <p:cNvSpPr>
            <a:spLocks noGrp="1"/>
          </p:cNvSpPr>
          <p:nvPr>
            <p:ph type="title"/>
          </p:nvPr>
        </p:nvSpPr>
        <p:spPr/>
        <p:txBody>
          <a:bodyPr/>
          <a:lstStyle/>
          <a:p>
            <a:r>
              <a:rPr lang="en-GB" dirty="0"/>
              <a:t>2013 – Transforming the CJS</a:t>
            </a:r>
          </a:p>
        </p:txBody>
      </p:sp>
      <p:sp>
        <p:nvSpPr>
          <p:cNvPr id="3" name="Content Placeholder 2">
            <a:extLst>
              <a:ext uri="{FF2B5EF4-FFF2-40B4-BE49-F238E27FC236}">
                <a16:creationId xmlns:a16="http://schemas.microsoft.com/office/drawing/2014/main" id="{396AEE57-DCE5-CE71-EFE2-CDB0A2CB1C7F}"/>
              </a:ext>
            </a:extLst>
          </p:cNvPr>
          <p:cNvSpPr>
            <a:spLocks noGrp="1"/>
          </p:cNvSpPr>
          <p:nvPr>
            <p:ph idx="1"/>
          </p:nvPr>
        </p:nvSpPr>
        <p:spPr/>
        <p:txBody>
          <a:bodyPr vert="horz" lIns="91440" tIns="45720" rIns="91440" bIns="45720" rtlCol="0" anchor="t">
            <a:normAutofit/>
          </a:bodyPr>
          <a:lstStyle/>
          <a:p>
            <a:pPr algn="ctr"/>
            <a:r>
              <a:rPr lang="en-GB" dirty="0">
                <a:latin typeface="Calibri"/>
                <a:ea typeface="Calibri"/>
                <a:cs typeface="Calibri"/>
              </a:rPr>
              <a:t>"The Criminal Justice System works to reduce crime and reoffending, protect the public, support victims, maintain public confidence, and ensure that justice is fair and effective." (MoJ, 2013)</a:t>
            </a:r>
            <a:endParaRPr lang="en-US"/>
          </a:p>
          <a:p>
            <a:pPr marL="0" indent="0" algn="ctr">
              <a:buNone/>
            </a:pPr>
            <a:endParaRPr lang="en-GB" dirty="0">
              <a:latin typeface="Calibri"/>
              <a:ea typeface="Calibri"/>
              <a:cs typeface="Calibri"/>
            </a:endParaRPr>
          </a:p>
          <a:p>
            <a:r>
              <a:rPr lang="en-GB" sz="2400" dirty="0">
                <a:latin typeface="Calibri"/>
                <a:ea typeface="Calibri"/>
                <a:cs typeface="Calibri"/>
              </a:rPr>
              <a:t>The Criminal Justice System was previously described as existing "to deliver justice for all, by convicting and punishing the guilty and helping them to stop offending, while protecting the innocent" (CJS, 2009). </a:t>
            </a:r>
          </a:p>
          <a:p>
            <a:r>
              <a:rPr lang="en-GB" sz="2400" dirty="0">
                <a:latin typeface="Calibri"/>
                <a:ea typeface="Calibri"/>
                <a:cs typeface="Calibri"/>
              </a:rPr>
              <a:t>More recent government policy places greater emphasis on protecting the public, supporting victims, reducing reoffending, and ensuring a fair and effective justice process</a:t>
            </a:r>
            <a:endParaRPr lang="en-GB"/>
          </a:p>
          <a:p>
            <a:endParaRPr lang="en-GB" sz="2400" dirty="0">
              <a:latin typeface="Calibri"/>
              <a:ea typeface="Calibri"/>
              <a:cs typeface="Calibri"/>
            </a:endParaRPr>
          </a:p>
        </p:txBody>
      </p:sp>
    </p:spTree>
    <p:extLst>
      <p:ext uri="{BB962C8B-B14F-4D97-AF65-F5344CB8AC3E}">
        <p14:creationId xmlns:p14="http://schemas.microsoft.com/office/powerpoint/2010/main" val="1347606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EDDF-C8EC-91D2-ECC7-00398828C0B7}"/>
              </a:ext>
            </a:extLst>
          </p:cNvPr>
          <p:cNvSpPr>
            <a:spLocks noGrp="1"/>
          </p:cNvSpPr>
          <p:nvPr>
            <p:ph type="title"/>
          </p:nvPr>
        </p:nvSpPr>
        <p:spPr>
          <a:xfrm>
            <a:off x="838200" y="365125"/>
            <a:ext cx="10515600" cy="952501"/>
          </a:xfrm>
        </p:spPr>
        <p:txBody>
          <a:bodyPr>
            <a:normAutofit fontScale="90000"/>
          </a:bodyPr>
          <a:lstStyle/>
          <a:p>
            <a:pPr marL="228600" indent="-228600">
              <a:spcBef>
                <a:spcPts val="1000"/>
              </a:spcBef>
            </a:pPr>
            <a:br>
              <a:rPr lang="en-US" sz="3200" b="1" dirty="0">
                <a:latin typeface="Calibri"/>
                <a:ea typeface="Calibri"/>
                <a:cs typeface="Calibri"/>
              </a:rPr>
            </a:br>
            <a:r>
              <a:rPr lang="en-US" sz="3200" b="1" dirty="0">
                <a:latin typeface="Calibri"/>
                <a:ea typeface="Calibri"/>
                <a:cs typeface="Calibri"/>
              </a:rPr>
              <a:t>Purpose of the Criminal Justice System 2026</a:t>
            </a:r>
            <a:endParaRPr lang="en-US" sz="3200" dirty="0">
              <a:latin typeface="Calibri"/>
              <a:ea typeface="Calibri"/>
              <a:cs typeface="Calibri"/>
            </a:endParaRPr>
          </a:p>
          <a:p>
            <a:endParaRPr lang="en-US" dirty="0"/>
          </a:p>
        </p:txBody>
      </p:sp>
      <p:sp>
        <p:nvSpPr>
          <p:cNvPr id="3" name="Content Placeholder 2">
            <a:extLst>
              <a:ext uri="{FF2B5EF4-FFF2-40B4-BE49-F238E27FC236}">
                <a16:creationId xmlns:a16="http://schemas.microsoft.com/office/drawing/2014/main" id="{343B86A4-F9A7-2113-C70F-4CE9100E8C5D}"/>
              </a:ext>
            </a:extLst>
          </p:cNvPr>
          <p:cNvSpPr>
            <a:spLocks noGrp="1"/>
          </p:cNvSpPr>
          <p:nvPr>
            <p:ph idx="1"/>
          </p:nvPr>
        </p:nvSpPr>
        <p:spPr>
          <a:xfrm>
            <a:off x="838200" y="1825625"/>
            <a:ext cx="10515600" cy="4629150"/>
          </a:xfrm>
        </p:spPr>
        <p:txBody>
          <a:bodyPr vert="horz" lIns="91440" tIns="45720" rIns="91440" bIns="45720" rtlCol="0" anchor="t">
            <a:normAutofit/>
          </a:bodyPr>
          <a:lstStyle/>
          <a:p>
            <a:r>
              <a:rPr lang="en-US" sz="2400" dirty="0">
                <a:latin typeface="Calibri"/>
                <a:ea typeface="Calibri"/>
                <a:cs typeface="Calibri"/>
              </a:rPr>
              <a:t>Protect the public from crime and harm.</a:t>
            </a:r>
          </a:p>
          <a:p>
            <a:r>
              <a:rPr lang="en-US" sz="2400" dirty="0">
                <a:latin typeface="Calibri"/>
                <a:ea typeface="Calibri"/>
                <a:cs typeface="Calibri"/>
              </a:rPr>
              <a:t>Support victims and ensure their voices are heard.</a:t>
            </a:r>
          </a:p>
          <a:p>
            <a:r>
              <a:rPr lang="en-US" sz="2400" dirty="0">
                <a:latin typeface="Calibri"/>
                <a:ea typeface="Calibri"/>
                <a:cs typeface="Calibri"/>
              </a:rPr>
              <a:t>Bring offenders to justice through fair and impartial processes.</a:t>
            </a:r>
          </a:p>
          <a:p>
            <a:r>
              <a:rPr lang="en-US" sz="2400" dirty="0">
                <a:latin typeface="Calibri"/>
                <a:ea typeface="Calibri"/>
                <a:cs typeface="Calibri"/>
              </a:rPr>
              <a:t>Reduce reoffending through rehabilitation and resettlement.</a:t>
            </a:r>
          </a:p>
          <a:p>
            <a:r>
              <a:rPr lang="en-US" sz="2400" dirty="0">
                <a:latin typeface="Calibri"/>
                <a:ea typeface="Calibri"/>
                <a:cs typeface="Calibri"/>
              </a:rPr>
              <a:t>Uphold the rule of law and protect individual rights.</a:t>
            </a:r>
          </a:p>
          <a:p>
            <a:r>
              <a:rPr lang="en-US" sz="2400" dirty="0">
                <a:latin typeface="Calibri"/>
                <a:ea typeface="Calibri"/>
                <a:cs typeface="Calibri"/>
              </a:rPr>
              <a:t>Maintain public confidence in the justice system.</a:t>
            </a:r>
          </a:p>
          <a:p>
            <a:pPr marL="0" indent="0">
              <a:buNone/>
            </a:pPr>
            <a:r>
              <a:rPr lang="en-US" sz="2400" b="1" dirty="0">
                <a:latin typeface="Calibri"/>
                <a:ea typeface="Calibri"/>
                <a:cs typeface="Calibri"/>
              </a:rPr>
              <a:t>Contemporary Perspective </a:t>
            </a:r>
            <a:endParaRPr lang="en-US" sz="2400">
              <a:latin typeface="Calibri"/>
              <a:ea typeface="Calibri"/>
              <a:cs typeface="Calibri"/>
            </a:endParaRPr>
          </a:p>
          <a:p>
            <a:pPr marL="0" indent="0">
              <a:buNone/>
            </a:pPr>
            <a:r>
              <a:rPr lang="en-US" sz="2400" dirty="0">
                <a:latin typeface="Calibri"/>
                <a:ea typeface="Calibri"/>
                <a:cs typeface="Calibri"/>
              </a:rPr>
              <a:t>"The Criminal Justice System aims to protect the public, support victims, bring offenders to justice, reduce reoffending, and ensure that justice is delivered fairly, effectively, and efficiently</a:t>
            </a:r>
          </a:p>
          <a:p>
            <a:endParaRPr lang="en-US" sz="2400" dirty="0">
              <a:latin typeface="Calibri"/>
              <a:ea typeface="Calibri"/>
              <a:cs typeface="Calibri"/>
            </a:endParaRPr>
          </a:p>
        </p:txBody>
      </p:sp>
    </p:spTree>
    <p:extLst>
      <p:ext uri="{BB962C8B-B14F-4D97-AF65-F5344CB8AC3E}">
        <p14:creationId xmlns:p14="http://schemas.microsoft.com/office/powerpoint/2010/main" val="2204375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45DCE-4133-4227-AE70-FB120F73CB19}"/>
              </a:ext>
            </a:extLst>
          </p:cNvPr>
          <p:cNvSpPr>
            <a:spLocks noGrp="1"/>
          </p:cNvSpPr>
          <p:nvPr>
            <p:ph type="title"/>
          </p:nvPr>
        </p:nvSpPr>
        <p:spPr>
          <a:xfrm>
            <a:off x="761800" y="762001"/>
            <a:ext cx="5334197" cy="1708242"/>
          </a:xfrm>
        </p:spPr>
        <p:txBody>
          <a:bodyPr anchor="ctr">
            <a:normAutofit/>
          </a:bodyPr>
          <a:lstStyle/>
          <a:p>
            <a:r>
              <a:rPr lang="en-US" sz="4000"/>
              <a:t>Question</a:t>
            </a:r>
          </a:p>
        </p:txBody>
      </p:sp>
      <p:sp>
        <p:nvSpPr>
          <p:cNvPr id="3" name="Content Placeholder 2">
            <a:extLst>
              <a:ext uri="{FF2B5EF4-FFF2-40B4-BE49-F238E27FC236}">
                <a16:creationId xmlns:a16="http://schemas.microsoft.com/office/drawing/2014/main" id="{DFB32B35-75BB-5D4C-3866-B59D9DFB2A4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latin typeface="Calibri"/>
                <a:ea typeface="Calibri"/>
                <a:cs typeface="Calibri"/>
              </a:rPr>
              <a:t>Looking at these aims, which do you think should be the highest priority for the Criminal Justice System in 2026: punishment, public protection, victims' rights, rehabilitation, or reducing reoffending? </a:t>
            </a:r>
            <a:endParaRPr lang="en-US" sz="2000">
              <a:latin typeface="Aptos" panose="02110004020202020204"/>
              <a:ea typeface="Calibri"/>
              <a:cs typeface="Calibri"/>
            </a:endParaRPr>
          </a:p>
          <a:p>
            <a:r>
              <a:rPr lang="en-US" sz="2000">
                <a:latin typeface="Calibri"/>
                <a:ea typeface="Calibri"/>
                <a:cs typeface="Calibri"/>
              </a:rPr>
              <a:t>Explain your answer.</a:t>
            </a:r>
            <a:endParaRPr lang="en-US" sz="2000"/>
          </a:p>
          <a:p>
            <a:endParaRPr lang="en-US" sz="2000"/>
          </a:p>
        </p:txBody>
      </p:sp>
      <p:pic>
        <p:nvPicPr>
          <p:cNvPr id="5" name="Picture 4" descr="Wood human figure">
            <a:extLst>
              <a:ext uri="{FF2B5EF4-FFF2-40B4-BE49-F238E27FC236}">
                <a16:creationId xmlns:a16="http://schemas.microsoft.com/office/drawing/2014/main" id="{1C8DC953-DD1A-5C77-8882-80946BF3FD45}"/>
              </a:ext>
            </a:extLst>
          </p:cNvPr>
          <p:cNvPicPr>
            <a:picLocks noChangeAspect="1"/>
          </p:cNvPicPr>
          <p:nvPr/>
        </p:nvPicPr>
        <p:blipFill>
          <a:blip r:embed="rId2"/>
          <a:srcRect r="48239"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28450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F6F4-ABB1-A1BB-7400-2A0EDA2D7DBD}"/>
              </a:ext>
            </a:extLst>
          </p:cNvPr>
          <p:cNvSpPr>
            <a:spLocks noGrp="1"/>
          </p:cNvSpPr>
          <p:nvPr>
            <p:ph type="title"/>
          </p:nvPr>
        </p:nvSpPr>
        <p:spPr>
          <a:xfrm>
            <a:off x="643467" y="321734"/>
            <a:ext cx="10905066" cy="1135737"/>
          </a:xfrm>
        </p:spPr>
        <p:txBody>
          <a:bodyPr>
            <a:normAutofit/>
          </a:bodyPr>
          <a:lstStyle/>
          <a:p>
            <a:r>
              <a:rPr lang="en-GB" sz="3600"/>
              <a:t>Why do we have a criminal justice system?</a:t>
            </a:r>
          </a:p>
        </p:txBody>
      </p:sp>
      <p:sp>
        <p:nvSpPr>
          <p:cNvPr id="3" name="Content Placeholder 2">
            <a:extLst>
              <a:ext uri="{FF2B5EF4-FFF2-40B4-BE49-F238E27FC236}">
                <a16:creationId xmlns:a16="http://schemas.microsoft.com/office/drawing/2014/main" id="{D4C71547-F76F-EA17-F1C7-157DD2F3AA5B}"/>
              </a:ext>
            </a:extLst>
          </p:cNvPr>
          <p:cNvSpPr>
            <a:spLocks noGrp="1"/>
          </p:cNvSpPr>
          <p:nvPr>
            <p:ph idx="1"/>
          </p:nvPr>
        </p:nvSpPr>
        <p:spPr>
          <a:xfrm>
            <a:off x="1694761" y="1457471"/>
            <a:ext cx="3833842" cy="4719492"/>
          </a:xfrm>
        </p:spPr>
        <p:txBody>
          <a:bodyPr>
            <a:normAutofit/>
          </a:bodyPr>
          <a:lstStyle/>
          <a:p>
            <a:r>
              <a:rPr lang="en-GB" sz="2000"/>
              <a:t>Look to the past in England &amp; Wales</a:t>
            </a:r>
          </a:p>
          <a:p>
            <a:r>
              <a:rPr lang="en-GB" sz="2000"/>
              <a:t>Unofficial justice and punishment</a:t>
            </a:r>
          </a:p>
          <a:p>
            <a:r>
              <a:rPr lang="en-GB" sz="2000"/>
              <a:t>‘Justice’ outside of the court room</a:t>
            </a:r>
          </a:p>
          <a:p>
            <a:r>
              <a:rPr lang="en-GB" sz="2000"/>
              <a:t>Acts of vengeance</a:t>
            </a:r>
          </a:p>
          <a:p>
            <a:r>
              <a:rPr lang="en-GB" sz="2000"/>
              <a:t>‘Rough music’ - domestic abuse punishment</a:t>
            </a:r>
          </a:p>
          <a:p>
            <a:r>
              <a:rPr lang="en-GB" sz="2000"/>
              <a:t>Public shaming –  </a:t>
            </a:r>
          </a:p>
          <a:p>
            <a:r>
              <a:rPr lang="en-GB" sz="2000"/>
              <a:t>1744-1856 there were 450+ ‘private prosecution societies’</a:t>
            </a:r>
          </a:p>
          <a:p>
            <a:endParaRPr lang="en-GB" sz="2000"/>
          </a:p>
        </p:txBody>
      </p:sp>
      <p:pic>
        <p:nvPicPr>
          <p:cNvPr id="1026" name="Picture 2" descr="Medieval Stocks &amp; Pillory Overview &amp; Examples | Stocks as Punishment -  Video &amp; Lesson Transcript | Study.com">
            <a:extLst>
              <a:ext uri="{FF2B5EF4-FFF2-40B4-BE49-F238E27FC236}">
                <a16:creationId xmlns:a16="http://schemas.microsoft.com/office/drawing/2014/main" id="{F4BAFE41-B2D5-652D-F368-2C90FC639C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5372" y="2213028"/>
            <a:ext cx="4613160" cy="3501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498338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B287E-C33C-4227-817E-1654E85254ED}"/>
              </a:ext>
            </a:extLst>
          </p:cNvPr>
          <p:cNvSpPr>
            <a:spLocks noGrp="1"/>
          </p:cNvSpPr>
          <p:nvPr>
            <p:ph type="title"/>
          </p:nvPr>
        </p:nvSpPr>
        <p:spPr>
          <a:xfrm>
            <a:off x="686834" y="1153572"/>
            <a:ext cx="3200400" cy="4461163"/>
          </a:xfrm>
        </p:spPr>
        <p:txBody>
          <a:bodyPr>
            <a:normAutofit/>
          </a:bodyPr>
          <a:lstStyle/>
          <a:p>
            <a:r>
              <a:rPr lang="en-GB">
                <a:solidFill>
                  <a:srgbClr val="FFFFFF"/>
                </a:solidFill>
              </a:rPr>
              <a:t>Social control &amp; discipline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E7D6B8-C4FA-4ED6-8264-DDDA653191CF}"/>
              </a:ext>
            </a:extLst>
          </p:cNvPr>
          <p:cNvSpPr>
            <a:spLocks noGrp="1"/>
          </p:cNvSpPr>
          <p:nvPr>
            <p:ph idx="1"/>
          </p:nvPr>
        </p:nvSpPr>
        <p:spPr>
          <a:xfrm>
            <a:off x="4447308" y="591344"/>
            <a:ext cx="6906491" cy="5585619"/>
          </a:xfrm>
        </p:spPr>
        <p:txBody>
          <a:bodyPr anchor="ctr">
            <a:normAutofit/>
          </a:bodyPr>
          <a:lstStyle/>
          <a:p>
            <a:r>
              <a:rPr lang="en-GB" sz="2400"/>
              <a:t>Foucault &amp; Sheridan (1991) </a:t>
            </a:r>
            <a:r>
              <a:rPr lang="en-GB" sz="2400" i="1"/>
              <a:t>Discipline and Punish</a:t>
            </a:r>
            <a:endParaRPr lang="en-GB" sz="2400"/>
          </a:p>
          <a:p>
            <a:endParaRPr lang="en-GB" sz="2400"/>
          </a:p>
          <a:p>
            <a:r>
              <a:rPr lang="en-GB" sz="2400" i="1"/>
              <a:t>“But the guilty person is only one of the targets of punishment. For punishment is directed above all at others, at all the potentially guilty.”</a:t>
            </a:r>
          </a:p>
          <a:p>
            <a:endParaRPr lang="en-GB" sz="2400"/>
          </a:p>
          <a:p>
            <a:r>
              <a:rPr lang="en-GB" sz="2400"/>
              <a:t>One of his most important contributions to criminology is the focus on how the nature of crime control has shifted from using the threat of violence and the fear of being physically punished to control through surveillance fear of being seen to be doing something wrong. </a:t>
            </a:r>
          </a:p>
        </p:txBody>
      </p:sp>
    </p:spTree>
    <p:extLst>
      <p:ext uri="{BB962C8B-B14F-4D97-AF65-F5344CB8AC3E}">
        <p14:creationId xmlns:p14="http://schemas.microsoft.com/office/powerpoint/2010/main" val="5260316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4EDD7-831F-43B9-87CD-58F249F1770F}"/>
              </a:ext>
            </a:extLst>
          </p:cNvPr>
          <p:cNvSpPr>
            <a:spLocks noGrp="1"/>
          </p:cNvSpPr>
          <p:nvPr>
            <p:ph type="title"/>
          </p:nvPr>
        </p:nvSpPr>
        <p:spPr>
          <a:xfrm>
            <a:off x="838200" y="262488"/>
            <a:ext cx="10515600" cy="764847"/>
          </a:xfrm>
        </p:spPr>
        <p:txBody>
          <a:bodyPr/>
          <a:lstStyle/>
          <a:p>
            <a:r>
              <a:rPr lang="en-GB">
                <a:latin typeface="Calibri" panose="020F0502020204030204" pitchFamily="34" charset="0"/>
                <a:cs typeface="Calibri" panose="020F0502020204030204" pitchFamily="34" charset="0"/>
              </a:rPr>
              <a:t>Adversarial system</a:t>
            </a:r>
          </a:p>
        </p:txBody>
      </p:sp>
      <p:sp>
        <p:nvSpPr>
          <p:cNvPr id="3" name="Content Placeholder 2">
            <a:extLst>
              <a:ext uri="{FF2B5EF4-FFF2-40B4-BE49-F238E27FC236}">
                <a16:creationId xmlns:a16="http://schemas.microsoft.com/office/drawing/2014/main" id="{940F48D8-DEF7-4003-8E80-D47C3EE0E668}"/>
              </a:ext>
            </a:extLst>
          </p:cNvPr>
          <p:cNvSpPr>
            <a:spLocks noGrp="1"/>
          </p:cNvSpPr>
          <p:nvPr>
            <p:ph idx="1"/>
          </p:nvPr>
        </p:nvSpPr>
        <p:spPr>
          <a:xfrm>
            <a:off x="536276" y="1287624"/>
            <a:ext cx="11033184" cy="5285565"/>
          </a:xfrm>
        </p:spPr>
        <p:txBody>
          <a:bodyPr vert="horz" lIns="91440" tIns="45720" rIns="91440" bIns="45720" rtlCol="0" anchor="t">
            <a:noAutofit/>
          </a:bodyPr>
          <a:lstStyle/>
          <a:p>
            <a:r>
              <a:rPr lang="en-GB" sz="2000" dirty="0">
                <a:latin typeface="Calibri"/>
                <a:ea typeface="Calibri"/>
                <a:cs typeface="Calibri"/>
              </a:rPr>
              <a:t>The parties fight it out in front of the independent judiciary, who acts as a referee</a:t>
            </a:r>
          </a:p>
          <a:p>
            <a:endParaRPr lang="en-GB" sz="2000" dirty="0">
              <a:latin typeface="Calibri"/>
              <a:ea typeface="Calibri"/>
              <a:cs typeface="Calibri"/>
            </a:endParaRPr>
          </a:p>
          <a:p>
            <a:r>
              <a:rPr lang="en-GB" sz="2000" dirty="0">
                <a:latin typeface="Calibri"/>
                <a:ea typeface="Calibri"/>
                <a:cs typeface="Calibri"/>
              </a:rPr>
              <a:t>In adversarial system responsibility for gathering evidence rests with the parties and evaluation of evidence is left to impartial judge at trial. Each witness gives their evidence and may be cross-examined</a:t>
            </a:r>
          </a:p>
          <a:p>
            <a:endParaRPr lang="en-GB" sz="2000" dirty="0">
              <a:latin typeface="Calibri"/>
              <a:ea typeface="Calibri"/>
              <a:cs typeface="Calibri" panose="020F0502020204030204" pitchFamily="34" charset="0"/>
            </a:endParaRPr>
          </a:p>
          <a:p>
            <a:r>
              <a:rPr lang="en-GB" sz="2000" dirty="0">
                <a:latin typeface="Calibri"/>
                <a:ea typeface="Calibri"/>
                <a:cs typeface="Calibri"/>
              </a:rPr>
              <a:t>Aim is to allow two parties involved to ‘fight it out’ with judge as a referee</a:t>
            </a:r>
          </a:p>
          <a:p>
            <a:endParaRPr lang="en-GB" sz="2000" dirty="0">
              <a:latin typeface="Calibri"/>
              <a:ea typeface="Calibri"/>
              <a:cs typeface="Calibri" panose="020F0502020204030204" pitchFamily="34" charset="0"/>
            </a:endParaRPr>
          </a:p>
          <a:p>
            <a:r>
              <a:rPr lang="en-GB" sz="2000" dirty="0">
                <a:latin typeface="Calibri"/>
                <a:ea typeface="Calibri"/>
                <a:cs typeface="Calibri"/>
              </a:rPr>
              <a:t>England &amp; Wales</a:t>
            </a:r>
          </a:p>
          <a:p>
            <a:endParaRPr lang="en-GB" sz="2000" dirty="0">
              <a:latin typeface="Calibri"/>
              <a:ea typeface="Calibri"/>
              <a:cs typeface="Calibri"/>
            </a:endParaRPr>
          </a:p>
          <a:p>
            <a:r>
              <a:rPr lang="en-GB" sz="2000" dirty="0">
                <a:latin typeface="Calibri"/>
                <a:ea typeface="Calibri"/>
                <a:cs typeface="Calibri"/>
              </a:rPr>
              <a:t>Also Scotland, Northern Ireland, Common Law jurisdictions, US, Canada, South Africa etc.</a:t>
            </a:r>
          </a:p>
          <a:p>
            <a:r>
              <a:rPr lang="en-GB" sz="2000" dirty="0">
                <a:latin typeface="Calibri"/>
                <a:ea typeface="Calibri"/>
                <a:cs typeface="Calibri"/>
              </a:rPr>
              <a:t>adversarial system helps us understand how guilt or innocence is decided within the Criminal Justice System.</a:t>
            </a:r>
          </a:p>
          <a:p>
            <a:endParaRPr lang="en-GB" sz="2000" dirty="0">
              <a:latin typeface="Calibri"/>
              <a:ea typeface="Calibri"/>
              <a:cs typeface="Calibri"/>
            </a:endParaRPr>
          </a:p>
          <a:p>
            <a:endParaRPr lang="en-GB" sz="2000" dirty="0">
              <a:latin typeface="Calibri"/>
              <a:ea typeface="Calibri"/>
              <a:cs typeface="Calibri"/>
            </a:endParaRPr>
          </a:p>
          <a:p>
            <a:endParaRPr lang="en-GB"/>
          </a:p>
        </p:txBody>
      </p:sp>
    </p:spTree>
    <p:extLst>
      <p:ext uri="{BB962C8B-B14F-4D97-AF65-F5344CB8AC3E}">
        <p14:creationId xmlns:p14="http://schemas.microsoft.com/office/powerpoint/2010/main" val="16322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Monty Python Pearl Harbour.avi">
            <a:hlinkClick r:id="" action="ppaction://media"/>
          </p:cNvPr>
          <p:cNvPicPr>
            <a:picLocks noGrp="1" noChangeAspect="1"/>
          </p:cNvPicPr>
          <p:nvPr>
            <p:ph idx="1"/>
            <a:videoFile r:link="rId3"/>
            <p:extLst>
              <p:ext uri="{DAA4B4D4-6D71-4841-9C94-3DE7FCFB9230}">
                <p14:media xmlns:p14="http://schemas.microsoft.com/office/powerpoint/2010/main" r:embed="rId2"/>
              </p:ext>
            </p:extLst>
          </p:nvPr>
        </p:nvPicPr>
        <p:blipFill>
          <a:blip r:embed="rId6"/>
          <a:stretch>
            <a:fillRect/>
          </a:stretch>
        </p:blipFill>
        <p:spPr>
          <a:xfrm>
            <a:off x="1992313" y="204788"/>
            <a:ext cx="8177212" cy="6132512"/>
          </a:xfrm>
        </p:spPr>
      </p:pic>
    </p:spTree>
    <p:custDataLst>
      <p:tags r:id="rId1"/>
    </p:custDataLst>
    <p:extLst>
      <p:ext uri="{BB962C8B-B14F-4D97-AF65-F5344CB8AC3E}">
        <p14:creationId xmlns:p14="http://schemas.microsoft.com/office/powerpoint/2010/main" val="23786941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B7CA-0F95-4208-8BEA-DD2D51A3C04B}"/>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Inquisitorial system</a:t>
            </a:r>
          </a:p>
        </p:txBody>
      </p:sp>
      <p:sp>
        <p:nvSpPr>
          <p:cNvPr id="3" name="Content Placeholder 2">
            <a:extLst>
              <a:ext uri="{FF2B5EF4-FFF2-40B4-BE49-F238E27FC236}">
                <a16:creationId xmlns:a16="http://schemas.microsoft.com/office/drawing/2014/main" id="{8D2651FC-E4A8-4474-B6FD-F51584AEF11B}"/>
              </a:ext>
            </a:extLst>
          </p:cNvPr>
          <p:cNvSpPr>
            <a:spLocks noGrp="1"/>
          </p:cNvSpPr>
          <p:nvPr>
            <p:ph idx="1"/>
          </p:nvPr>
        </p:nvSpPr>
        <p:spPr/>
        <p:txBody>
          <a:bodyPr>
            <a:normAutofit fontScale="70000" lnSpcReduction="20000"/>
          </a:bodyPr>
          <a:lstStyle/>
          <a:p>
            <a:r>
              <a:rPr lang="en-GB" sz="3600">
                <a:latin typeface="Calibri" panose="020F0502020204030204" pitchFamily="34" charset="0"/>
                <a:cs typeface="Calibri" panose="020F0502020204030204" pitchFamily="34" charset="0"/>
              </a:rPr>
              <a:t>The independent judiciary actively investigates the case and with the help of the parties establishes the facts, upon which judgement is based</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 inquisitorial system evidence is collected in the pre-trial process by independent prosecutor. Record of evidence already made and available to both prosecution and defence. Examining magistrate may prepare file of evidence</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Aim is to find the truth</a:t>
            </a: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European model</a:t>
            </a:r>
          </a:p>
          <a:p>
            <a:endParaRPr lang="en-GB"/>
          </a:p>
        </p:txBody>
      </p:sp>
      <p:pic>
        <p:nvPicPr>
          <p:cNvPr id="4" name="Recorded Sound">
            <a:hlinkClick r:id="" action="ppaction://media"/>
            <a:extLst>
              <a:ext uri="{FF2B5EF4-FFF2-40B4-BE49-F238E27FC236}">
                <a16:creationId xmlns:a16="http://schemas.microsoft.com/office/drawing/2014/main" id="{FBB9020B-72F6-47B4-A0E7-59551E0F97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08280" y="5327544"/>
            <a:ext cx="487363" cy="487363"/>
          </a:xfrm>
          <a:prstGeom prst="rect">
            <a:avLst/>
          </a:prstGeom>
        </p:spPr>
      </p:pic>
    </p:spTree>
    <p:extLst>
      <p:ext uri="{BB962C8B-B14F-4D97-AF65-F5344CB8AC3E}">
        <p14:creationId xmlns:p14="http://schemas.microsoft.com/office/powerpoint/2010/main" val="9600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6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4B036B7-99DD-6849-9D93-F29DFD96F433}"/>
              </a:ext>
            </a:extLst>
          </p:cNvPr>
          <p:cNvSpPr>
            <a:spLocks noGrp="1"/>
          </p:cNvSpPr>
          <p:nvPr>
            <p:ph type="title"/>
          </p:nvPr>
        </p:nvSpPr>
        <p:spPr>
          <a:xfrm>
            <a:off x="4184542" y="486184"/>
            <a:ext cx="7363990" cy="1325563"/>
          </a:xfrm>
        </p:spPr>
        <p:txBody>
          <a:bodyPr vert="horz" lIns="91440" tIns="45720" rIns="91440" bIns="45720" rtlCol="0">
            <a:normAutofit/>
          </a:bodyPr>
          <a:lstStyle/>
          <a:p>
            <a:r>
              <a:rPr lang="en-US" kern="1200">
                <a:latin typeface="+mj-lt"/>
                <a:ea typeface="+mj-ea"/>
                <a:cs typeface="+mj-cs"/>
              </a:rPr>
              <a:t>The CJS – Who’s involved?</a:t>
            </a:r>
          </a:p>
        </p:txBody>
      </p:sp>
      <p:sp>
        <p:nvSpPr>
          <p:cNvPr id="3" name="Content Placeholder 2">
            <a:extLst>
              <a:ext uri="{FF2B5EF4-FFF2-40B4-BE49-F238E27FC236}">
                <a16:creationId xmlns:a16="http://schemas.microsoft.com/office/drawing/2014/main" id="{27300E9D-E3D2-2449-8079-31F7B5DDE10B}"/>
              </a:ext>
            </a:extLst>
          </p:cNvPr>
          <p:cNvSpPr>
            <a:spLocks noGrp="1"/>
          </p:cNvSpPr>
          <p:nvPr>
            <p:ph idx="1"/>
          </p:nvPr>
        </p:nvSpPr>
        <p:spPr>
          <a:xfrm>
            <a:off x="4184542" y="1946684"/>
            <a:ext cx="7363990" cy="4351338"/>
          </a:xfrm>
        </p:spPr>
        <p:txBody>
          <a:bodyPr vert="horz" lIns="91440" tIns="45720" rIns="91440" bIns="45720" rtlCol="0">
            <a:normAutofit lnSpcReduction="10000"/>
          </a:bodyPr>
          <a:lstStyle/>
          <a:p>
            <a:r>
              <a:rPr lang="en-US" sz="2600"/>
              <a:t>Crown Prosecution Service</a:t>
            </a:r>
          </a:p>
          <a:p>
            <a:r>
              <a:rPr lang="en-US" sz="2600"/>
              <a:t>Police</a:t>
            </a:r>
          </a:p>
          <a:p>
            <a:r>
              <a:rPr lang="en-US" sz="2600"/>
              <a:t>The Courts (HM Courts / Tribunals Service) </a:t>
            </a:r>
          </a:p>
          <a:p>
            <a:r>
              <a:rPr lang="en-US" sz="2600"/>
              <a:t>Attorney General</a:t>
            </a:r>
          </a:p>
          <a:p>
            <a:r>
              <a:rPr lang="en-US" sz="2600"/>
              <a:t>The Ministry of Justice </a:t>
            </a:r>
          </a:p>
          <a:p>
            <a:r>
              <a:rPr lang="en-US" sz="2600"/>
              <a:t>The Home Office  </a:t>
            </a:r>
          </a:p>
          <a:p>
            <a:r>
              <a:rPr lang="en-US" sz="2600"/>
              <a:t>Her Majesty's Prison and Probation Services </a:t>
            </a:r>
          </a:p>
          <a:p>
            <a:r>
              <a:rPr lang="en-US" sz="2600"/>
              <a:t>Her Majesty’s Crown Prosecution Service Inspectorate</a:t>
            </a:r>
          </a:p>
          <a:p>
            <a:r>
              <a:rPr lang="en-US" sz="2600"/>
              <a:t>Youth Justice  </a:t>
            </a:r>
          </a:p>
          <a:p>
            <a:endParaRPr lang="en-US" sz="2600"/>
          </a:p>
        </p:txBody>
      </p:sp>
      <p:pic>
        <p:nvPicPr>
          <p:cNvPr id="6146" name="Picture 2" descr="Criminal Justice Symbols - ClipArt Best">
            <a:extLst>
              <a:ext uri="{FF2B5EF4-FFF2-40B4-BE49-F238E27FC236}">
                <a16:creationId xmlns:a16="http://schemas.microsoft.com/office/drawing/2014/main" id="{436F416B-A30D-2048-A939-EFF8CF16A9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09" r="342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2" descr="Why Businesses Must Help Fix the Criminal Justice System">
            <a:extLst>
              <a:ext uri="{FF2B5EF4-FFF2-40B4-BE49-F238E27FC236}">
                <a16:creationId xmlns:a16="http://schemas.microsoft.com/office/drawing/2014/main" id="{E805045E-444B-6A4C-B390-DF58C67290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272" r="23182" b="-1"/>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135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11330-876D-0B1C-8E3B-78319509D7D1}"/>
              </a:ext>
            </a:extLst>
          </p:cNvPr>
          <p:cNvSpPr>
            <a:spLocks noGrp="1"/>
          </p:cNvSpPr>
          <p:nvPr>
            <p:ph type="title"/>
          </p:nvPr>
        </p:nvSpPr>
        <p:spPr>
          <a:xfrm>
            <a:off x="838201" y="365125"/>
            <a:ext cx="6406222" cy="938149"/>
          </a:xfrm>
        </p:spPr>
        <p:txBody>
          <a:bodyPr>
            <a:normAutofit/>
          </a:bodyPr>
          <a:lstStyle/>
          <a:p>
            <a:r>
              <a:rPr lang="en-GB" sz="3200" dirty="0"/>
              <a:t>Police England &amp; Wales</a:t>
            </a:r>
          </a:p>
        </p:txBody>
      </p:sp>
      <p:sp>
        <p:nvSpPr>
          <p:cNvPr id="3" name="Content Placeholder 2">
            <a:extLst>
              <a:ext uri="{FF2B5EF4-FFF2-40B4-BE49-F238E27FC236}">
                <a16:creationId xmlns:a16="http://schemas.microsoft.com/office/drawing/2014/main" id="{828F6D7E-358D-EF14-253F-EFF28453DA56}"/>
              </a:ext>
            </a:extLst>
          </p:cNvPr>
          <p:cNvSpPr>
            <a:spLocks noGrp="1"/>
          </p:cNvSpPr>
          <p:nvPr>
            <p:ph idx="1"/>
          </p:nvPr>
        </p:nvSpPr>
        <p:spPr>
          <a:xfrm>
            <a:off x="838200" y="1499860"/>
            <a:ext cx="7179463" cy="5010477"/>
          </a:xfrm>
        </p:spPr>
        <p:txBody>
          <a:bodyPr vert="horz" lIns="91440" tIns="45720" rIns="91440" bIns="45720" rtlCol="0" anchor="t">
            <a:noAutofit/>
          </a:bodyPr>
          <a:lstStyle/>
          <a:p>
            <a:pPr>
              <a:spcBef>
                <a:spcPts val="0"/>
              </a:spcBef>
              <a:spcAft>
                <a:spcPts val="600"/>
              </a:spcAft>
            </a:pPr>
            <a:r>
              <a:rPr lang="en-GB" sz="1800" dirty="0">
                <a:latin typeface="Calibri"/>
                <a:ea typeface="Calibri"/>
                <a:cs typeface="Calibri"/>
              </a:rPr>
              <a:t>43 police forces across England and Wales. </a:t>
            </a:r>
          </a:p>
          <a:p>
            <a:pPr>
              <a:spcBef>
                <a:spcPts val="0"/>
              </a:spcBef>
              <a:spcAft>
                <a:spcPts val="600"/>
              </a:spcAft>
            </a:pPr>
            <a:endParaRPr lang="en-GB" sz="1800" dirty="0">
              <a:latin typeface="Calibri"/>
              <a:ea typeface="Calibri"/>
              <a:cs typeface="Calibri"/>
            </a:endParaRPr>
          </a:p>
          <a:p>
            <a:pPr>
              <a:spcBef>
                <a:spcPts val="0"/>
              </a:spcBef>
              <a:spcAft>
                <a:spcPts val="600"/>
              </a:spcAft>
            </a:pPr>
            <a:r>
              <a:rPr lang="en-GB" sz="1800" dirty="0">
                <a:latin typeface="Calibri"/>
                <a:ea typeface="Calibri"/>
                <a:cs typeface="Calibri"/>
              </a:rPr>
              <a:t>Responsible for the investigation of crime, collection of evidence, and the arrest or detention of suspected offenders. </a:t>
            </a:r>
          </a:p>
          <a:p>
            <a:pPr>
              <a:spcBef>
                <a:spcPts val="0"/>
              </a:spcBef>
              <a:spcAft>
                <a:spcPts val="600"/>
              </a:spcAft>
            </a:pPr>
            <a:endParaRPr lang="en-GB" sz="1800" dirty="0">
              <a:latin typeface="Calibri"/>
              <a:ea typeface="Calibri"/>
              <a:cs typeface="Calibri"/>
            </a:endParaRPr>
          </a:p>
          <a:p>
            <a:pPr>
              <a:spcBef>
                <a:spcPts val="0"/>
              </a:spcBef>
              <a:spcAft>
                <a:spcPts val="600"/>
              </a:spcAft>
            </a:pPr>
            <a:r>
              <a:rPr lang="en-GB" sz="1800" dirty="0">
                <a:latin typeface="Calibri"/>
                <a:ea typeface="Calibri"/>
                <a:cs typeface="Calibri"/>
              </a:rPr>
              <a:t>Minor cases: police decide whether to caution them, take no further action, issue a fixed penalty notice, or refer to the CPS.</a:t>
            </a:r>
          </a:p>
          <a:p>
            <a:pPr>
              <a:spcBef>
                <a:spcPts val="0"/>
              </a:spcBef>
              <a:spcAft>
                <a:spcPts val="600"/>
              </a:spcAft>
            </a:pPr>
            <a:endParaRPr lang="en-GB" sz="1800" dirty="0">
              <a:latin typeface="Calibri"/>
              <a:ea typeface="Calibri"/>
              <a:cs typeface="Calibri"/>
            </a:endParaRPr>
          </a:p>
          <a:p>
            <a:pPr>
              <a:spcBef>
                <a:spcPts val="0"/>
              </a:spcBef>
              <a:spcAft>
                <a:spcPts val="600"/>
              </a:spcAft>
            </a:pPr>
            <a:r>
              <a:rPr lang="en-GB" sz="1800" dirty="0">
                <a:latin typeface="Calibri"/>
                <a:ea typeface="Calibri"/>
                <a:cs typeface="Calibri"/>
              </a:rPr>
              <a:t>Serious cases: police will send the files to the CPS to decide whether to prosecute.</a:t>
            </a:r>
            <a:endParaRPr lang="en-GB" sz="1800" b="1" dirty="0">
              <a:latin typeface="Calibri"/>
              <a:ea typeface="Calibri"/>
              <a:cs typeface="Calibri"/>
            </a:endParaRPr>
          </a:p>
          <a:p>
            <a:pPr marL="0" indent="0">
              <a:spcBef>
                <a:spcPts val="0"/>
              </a:spcBef>
              <a:spcAft>
                <a:spcPts val="600"/>
              </a:spcAft>
              <a:buNone/>
            </a:pPr>
            <a:br>
              <a:rPr lang="en-GB" sz="1800" dirty="0">
                <a:latin typeface="Calibri"/>
                <a:ea typeface="Calibri"/>
                <a:cs typeface="Calibri"/>
              </a:rPr>
            </a:br>
            <a:r>
              <a:rPr lang="en-GB" sz="1800" dirty="0">
                <a:latin typeface="Calibri"/>
                <a:ea typeface="Calibri"/>
                <a:cs typeface="Calibri"/>
              </a:rPr>
              <a:t>The police are often called the gatekeepers of the Criminal Justice System. Do they have too much discretion in deciding who enters the system?</a:t>
            </a:r>
            <a:endParaRPr lang="en-GB" sz="1800" b="1">
              <a:latin typeface="Calibri"/>
              <a:ea typeface="Calibri"/>
              <a:cs typeface="Calibri"/>
            </a:endParaRPr>
          </a:p>
          <a:p>
            <a:pPr>
              <a:spcBef>
                <a:spcPts val="0"/>
              </a:spcBef>
              <a:spcAft>
                <a:spcPts val="600"/>
              </a:spcAft>
            </a:pPr>
            <a:endParaRPr lang="en-GB" sz="1800" dirty="0">
              <a:latin typeface="Calibri"/>
              <a:ea typeface="Calibri"/>
              <a:cs typeface="Calibri"/>
            </a:endParaRPr>
          </a:p>
        </p:txBody>
      </p:sp>
      <p:pic>
        <p:nvPicPr>
          <p:cNvPr id="5" name="Picture 2" descr="Police workforce, England and Wales, 31 March 2014 - GOV.UK">
            <a:extLst>
              <a:ext uri="{FF2B5EF4-FFF2-40B4-BE49-F238E27FC236}">
                <a16:creationId xmlns:a16="http://schemas.microsoft.com/office/drawing/2014/main" id="{E8186C16-2F1F-6415-7620-96BC8CE7AA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43" r="34619" b="-1"/>
          <a:stretch>
            <a:fillRect/>
          </a:stretch>
        </p:blipFill>
        <p:spPr bwMode="auto">
          <a:xfrm>
            <a:off x="8360433" y="845352"/>
            <a:ext cx="3426755" cy="395286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674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3EDA-61A7-4B3F-AF40-7FD36CB5CBDE}"/>
              </a:ext>
            </a:extLst>
          </p:cNvPr>
          <p:cNvSpPr>
            <a:spLocks noGrp="1"/>
          </p:cNvSpPr>
          <p:nvPr>
            <p:ph type="title"/>
          </p:nvPr>
        </p:nvSpPr>
        <p:spPr/>
        <p:txBody>
          <a:bodyPr/>
          <a:lstStyle/>
          <a:p>
            <a:r>
              <a:rPr lang="en-GB"/>
              <a:t>Crown Prosecution Service</a:t>
            </a:r>
            <a:endParaRPr lang="en-GB" dirty="0"/>
          </a:p>
        </p:txBody>
      </p:sp>
      <p:sp>
        <p:nvSpPr>
          <p:cNvPr id="3" name="Content Placeholder 2">
            <a:extLst>
              <a:ext uri="{FF2B5EF4-FFF2-40B4-BE49-F238E27FC236}">
                <a16:creationId xmlns:a16="http://schemas.microsoft.com/office/drawing/2014/main" id="{AB1DEAA0-E31D-45F8-916F-05137A80246A}"/>
              </a:ext>
            </a:extLst>
          </p:cNvPr>
          <p:cNvSpPr>
            <a:spLocks noGrp="1"/>
          </p:cNvSpPr>
          <p:nvPr>
            <p:ph idx="1"/>
          </p:nvPr>
        </p:nvSpPr>
        <p:spPr/>
        <p:txBody>
          <a:bodyPr vert="horz" lIns="91440" tIns="45720" rIns="91440" bIns="45720" rtlCol="0" anchor="t">
            <a:normAutofit fontScale="92500" lnSpcReduction="20000"/>
          </a:bodyPr>
          <a:lstStyle/>
          <a:p>
            <a:r>
              <a:rPr lang="en-GB" dirty="0">
                <a:latin typeface="Calibri" panose="020F0502020204030204" pitchFamily="34" charset="0"/>
                <a:cs typeface="Calibri" panose="020F0502020204030204" pitchFamily="34" charset="0"/>
                <a:hlinkClick r:id="rId2"/>
              </a:rPr>
              <a:t>http://www.cps.gov.uk</a:t>
            </a:r>
            <a:endParaRPr lang="en-GB" dirty="0">
              <a:latin typeface="Calibri" panose="020F0502020204030204" pitchFamily="34" charset="0"/>
              <a:cs typeface="Calibri" panose="020F0502020204030204" pitchFamily="34" charset="0"/>
            </a:endParaRPr>
          </a:p>
          <a:p>
            <a:r>
              <a:rPr lang="en-GB" dirty="0"/>
              <a:t>Police were responsible for prosecutions – a fair process?</a:t>
            </a:r>
          </a:p>
          <a:p>
            <a:r>
              <a:rPr lang="en-GB" dirty="0">
                <a:latin typeface="Calibri"/>
                <a:ea typeface="Calibri"/>
                <a:cs typeface="Calibri"/>
              </a:rPr>
              <a:t>Philips Commission proposed independent prosecution service (1981) Official name </a:t>
            </a:r>
            <a:endParaRPr lang="en-GB" dirty="0">
              <a:latin typeface="Calibri" panose="020F0502020204030204" pitchFamily="34" charset="0"/>
              <a:ea typeface="Calibri"/>
              <a:cs typeface="Calibri" panose="020F0502020204030204" pitchFamily="34" charset="0"/>
            </a:endParaRPr>
          </a:p>
          <a:p>
            <a:r>
              <a:rPr lang="en-GB" dirty="0"/>
              <a:t>1985 Prosecution of Offences Act</a:t>
            </a:r>
          </a:p>
          <a:p>
            <a:r>
              <a:rPr lang="en-GB" dirty="0"/>
              <a:t>1986 CPS became operational</a:t>
            </a:r>
          </a:p>
          <a:p>
            <a:r>
              <a:rPr lang="en-GB" dirty="0">
                <a:latin typeface="Calibri" panose="020F0502020204030204" pitchFamily="34" charset="0"/>
                <a:cs typeface="Calibri" panose="020F0502020204030204" pitchFamily="34" charset="0"/>
              </a:rPr>
              <a:t>Criminal Justice Act 2003 placed decision to prosecute suspects on CPS - The CPS determines the precise charge to bring against an alleged offender</a:t>
            </a:r>
          </a:p>
          <a:p>
            <a:r>
              <a:rPr lang="en-GB" dirty="0">
                <a:latin typeface="Calibri" panose="020F0502020204030204" pitchFamily="34" charset="0"/>
                <a:cs typeface="Calibri" panose="020F0502020204030204" pitchFamily="34" charset="0"/>
              </a:rPr>
              <a:t>CPS prosecutes on behalf of the state</a:t>
            </a:r>
          </a:p>
          <a:p>
            <a:r>
              <a:rPr lang="en-GB" dirty="0">
                <a:latin typeface="Calibri" panose="020F0502020204030204" pitchFamily="34" charset="0"/>
                <a:cs typeface="Calibri" panose="020F0502020204030204" pitchFamily="34" charset="0"/>
              </a:rPr>
              <a:t>Prosecutors based in police stations to advise police and make charging decisions</a:t>
            </a:r>
          </a:p>
          <a:p>
            <a:endParaRPr lang="en-GB" dirty="0"/>
          </a:p>
          <a:p>
            <a:endParaRPr lang="en-GB" dirty="0"/>
          </a:p>
        </p:txBody>
      </p:sp>
      <p:pic>
        <p:nvPicPr>
          <p:cNvPr id="5" name="Picture 4" descr="A sign on the side of a building&#10;&#10;Description automatically generated">
            <a:extLst>
              <a:ext uri="{FF2B5EF4-FFF2-40B4-BE49-F238E27FC236}">
                <a16:creationId xmlns:a16="http://schemas.microsoft.com/office/drawing/2014/main" id="{18649E7E-538C-4489-97BE-38C02FC0FE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44303" y="571499"/>
            <a:ext cx="3247571" cy="1704975"/>
          </a:xfrm>
          <a:prstGeom prst="rect">
            <a:avLst/>
          </a:prstGeom>
        </p:spPr>
      </p:pic>
    </p:spTree>
    <p:extLst>
      <p:ext uri="{BB962C8B-B14F-4D97-AF65-F5344CB8AC3E}">
        <p14:creationId xmlns:p14="http://schemas.microsoft.com/office/powerpoint/2010/main" val="2738120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1E47-3B0D-C661-BA71-F77752D1EA2C}"/>
              </a:ext>
            </a:extLst>
          </p:cNvPr>
          <p:cNvSpPr>
            <a:spLocks noGrp="1"/>
          </p:cNvSpPr>
          <p:nvPr>
            <p:ph type="title"/>
          </p:nvPr>
        </p:nvSpPr>
        <p:spPr>
          <a:xfrm>
            <a:off x="838200" y="365125"/>
            <a:ext cx="10515600" cy="792366"/>
          </a:xfrm>
        </p:spPr>
        <p:txBody>
          <a:bodyPr/>
          <a:lstStyle/>
          <a:p>
            <a:r>
              <a:rPr lang="en-GB" dirty="0"/>
              <a:t>Why was the CPS created?</a:t>
            </a:r>
          </a:p>
        </p:txBody>
      </p:sp>
      <p:sp>
        <p:nvSpPr>
          <p:cNvPr id="3" name="Content Placeholder 2">
            <a:extLst>
              <a:ext uri="{FF2B5EF4-FFF2-40B4-BE49-F238E27FC236}">
                <a16:creationId xmlns:a16="http://schemas.microsoft.com/office/drawing/2014/main" id="{6DB3F372-6382-C2A9-180B-B3B9AEA931C4}"/>
              </a:ext>
            </a:extLst>
          </p:cNvPr>
          <p:cNvSpPr>
            <a:spLocks noGrp="1"/>
          </p:cNvSpPr>
          <p:nvPr>
            <p:ph idx="1"/>
          </p:nvPr>
        </p:nvSpPr>
        <p:spPr>
          <a:xfrm>
            <a:off x="711201" y="1337785"/>
            <a:ext cx="10642599" cy="4839178"/>
          </a:xfrm>
          <a:solidFill>
            <a:schemeClr val="bg1"/>
          </a:solidFill>
          <a:ln>
            <a:solidFill>
              <a:schemeClr val="tx1"/>
            </a:solidFill>
          </a:ln>
        </p:spPr>
        <p:txBody>
          <a:bodyPr vert="horz" lIns="91440" tIns="45720" rIns="91440" bIns="45720" rtlCol="0" anchor="t">
            <a:normAutofit/>
          </a:bodyPr>
          <a:lstStyle/>
          <a:p>
            <a:r>
              <a:rPr lang="en-GB" sz="1400" dirty="0">
                <a:latin typeface="Calibri"/>
                <a:ea typeface="Calibri"/>
                <a:cs typeface="Calibri"/>
              </a:rPr>
              <a:t>In 1986, Parliament created the Crown Prosecution Service to prosecute criminal cases independently and fairly.</a:t>
            </a:r>
          </a:p>
          <a:p>
            <a:r>
              <a:rPr lang="en-GB" sz="1400" dirty="0">
                <a:latin typeface="Calibri"/>
                <a:ea typeface="Calibri"/>
                <a:cs typeface="Calibri"/>
              </a:rPr>
              <a:t>Before the CPS existed, the </a:t>
            </a:r>
            <a:r>
              <a:rPr lang="en-GB" sz="1400" b="1" dirty="0">
                <a:latin typeface="Calibri"/>
                <a:ea typeface="Calibri"/>
                <a:cs typeface="Calibri"/>
              </a:rPr>
              <a:t>police investigated crimes and usually decided whether to prosecute the suspect themselves</a:t>
            </a:r>
            <a:r>
              <a:rPr lang="en-GB" sz="1400" dirty="0">
                <a:latin typeface="Calibri"/>
                <a:ea typeface="Calibri"/>
                <a:cs typeface="Calibri"/>
              </a:rPr>
              <a:t>. This raised concerns about fairness and consistency. </a:t>
            </a:r>
          </a:p>
          <a:p>
            <a:r>
              <a:rPr lang="en-GB" sz="1400" dirty="0">
                <a:latin typeface="Calibri"/>
                <a:ea typeface="Calibri"/>
                <a:cs typeface="Calibri"/>
              </a:rPr>
              <a:t>Key problems included:</a:t>
            </a:r>
          </a:p>
          <a:p>
            <a:r>
              <a:rPr lang="en-GB" sz="1400" dirty="0">
                <a:latin typeface="Calibri"/>
                <a:ea typeface="Calibri"/>
                <a:cs typeface="Calibri"/>
              </a:rPr>
              <a:t>Different police forces used different standards when deciding whether to prosecute. </a:t>
            </a:r>
          </a:p>
          <a:p>
            <a:r>
              <a:rPr lang="en-GB" sz="1400" dirty="0">
                <a:latin typeface="Calibri"/>
                <a:ea typeface="Calibri"/>
                <a:cs typeface="Calibri"/>
              </a:rPr>
              <a:t>Weak cases were sometimes taken to court without sufficient evidence. </a:t>
            </a:r>
          </a:p>
          <a:p>
            <a:r>
              <a:rPr lang="en-GB" sz="1400" dirty="0">
                <a:latin typeface="Calibri"/>
                <a:ea typeface="Calibri"/>
                <a:cs typeface="Calibri"/>
              </a:rPr>
              <a:t>The same organisation was both investigating the crime and deciding whether to prosecute, leading to concerns about impartiality.</a:t>
            </a:r>
          </a:p>
          <a:p>
            <a:r>
              <a:rPr lang="en-GB" sz="1400" dirty="0">
                <a:latin typeface="Calibri"/>
                <a:ea typeface="Calibri"/>
                <a:cs typeface="Calibri"/>
              </a:rPr>
              <a:t>The Royal Commission on Criminal Procedure (1978-1981) recommended an independent prosecution service, leading to the creation of the CPS.</a:t>
            </a:r>
          </a:p>
          <a:p>
            <a:r>
              <a:rPr lang="en-GB" sz="1400" dirty="0">
                <a:latin typeface="Calibri"/>
                <a:ea typeface="Calibri"/>
                <a:cs typeface="Calibri"/>
              </a:rPr>
              <a:t>Before 1986, prosecutions could be conducted by:</a:t>
            </a:r>
          </a:p>
          <a:p>
            <a:r>
              <a:rPr lang="en-GB" sz="1400" dirty="0">
                <a:latin typeface="Calibri"/>
                <a:ea typeface="Calibri"/>
                <a:cs typeface="Calibri"/>
              </a:rPr>
              <a:t>Police officers</a:t>
            </a:r>
          </a:p>
          <a:p>
            <a:r>
              <a:rPr lang="en-GB" sz="1400" dirty="0">
                <a:latin typeface="Calibri"/>
                <a:ea typeface="Calibri"/>
                <a:cs typeface="Calibri"/>
              </a:rPr>
              <a:t>Police solicitors</a:t>
            </a:r>
          </a:p>
          <a:p>
            <a:r>
              <a:rPr lang="en-GB" sz="1400" dirty="0">
                <a:latin typeface="Calibri"/>
                <a:ea typeface="Calibri"/>
                <a:cs typeface="Calibri"/>
              </a:rPr>
              <a:t>Local authority solicitors</a:t>
            </a:r>
          </a:p>
          <a:p>
            <a:r>
              <a:rPr lang="en-GB" sz="1400" dirty="0">
                <a:latin typeface="Calibri"/>
                <a:ea typeface="Calibri"/>
                <a:cs typeface="Calibri"/>
              </a:rPr>
              <a:t>County prosecutors</a:t>
            </a:r>
          </a:p>
          <a:p>
            <a:r>
              <a:rPr lang="en-GB" sz="1400" dirty="0">
                <a:latin typeface="Calibri"/>
                <a:ea typeface="Calibri"/>
                <a:cs typeface="Calibri"/>
              </a:rPr>
              <a:t>Private individuals (private prosecutions) </a:t>
            </a:r>
          </a:p>
          <a:p>
            <a:r>
              <a:rPr lang="en-GB" sz="1400" b="1" dirty="0">
                <a:latin typeface="Calibri"/>
                <a:ea typeface="Calibri"/>
                <a:cs typeface="Calibri"/>
              </a:rPr>
              <a:t>In practice</a:t>
            </a:r>
            <a:r>
              <a:rPr lang="en-GB" sz="1400" dirty="0">
                <a:latin typeface="Calibri"/>
                <a:ea typeface="Calibri"/>
                <a:cs typeface="Calibri"/>
              </a:rPr>
              <a:t>, </a:t>
            </a:r>
            <a:r>
              <a:rPr lang="en-GB" sz="1400" b="1" dirty="0">
                <a:latin typeface="Calibri"/>
                <a:ea typeface="Calibri"/>
                <a:cs typeface="Calibri"/>
              </a:rPr>
              <a:t>the police handled the vast majority of criminal prosecutions</a:t>
            </a:r>
            <a:r>
              <a:rPr lang="en-GB" sz="1100" dirty="0">
                <a:latin typeface="Segoe UI"/>
                <a:cs typeface="Segoe UI"/>
              </a:rPr>
              <a:t>.</a:t>
            </a:r>
            <a:endParaRPr lang="en-GB"/>
          </a:p>
          <a:p>
            <a:endParaRPr lang="en-GB" sz="1400" dirty="0">
              <a:highlight>
                <a:srgbClr val="F9E89F"/>
              </a:highlight>
            </a:endParaRPr>
          </a:p>
        </p:txBody>
      </p:sp>
    </p:spTree>
    <p:extLst>
      <p:ext uri="{BB962C8B-B14F-4D97-AF65-F5344CB8AC3E}">
        <p14:creationId xmlns:p14="http://schemas.microsoft.com/office/powerpoint/2010/main" val="761737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537E14-BBCE-F74B-6157-C76D21072E17}"/>
              </a:ext>
            </a:extLst>
          </p:cNvPr>
          <p:cNvSpPr>
            <a:spLocks noGrp="1"/>
          </p:cNvSpPr>
          <p:nvPr>
            <p:ph type="title"/>
          </p:nvPr>
        </p:nvSpPr>
        <p:spPr>
          <a:xfrm>
            <a:off x="1137034" y="609597"/>
            <a:ext cx="9392421" cy="1330841"/>
          </a:xfrm>
        </p:spPr>
        <p:txBody>
          <a:bodyPr>
            <a:normAutofit/>
          </a:bodyPr>
          <a:lstStyle/>
          <a:p>
            <a:br>
              <a:rPr lang="en-GB" dirty="0"/>
            </a:br>
            <a:r>
              <a:rPr lang="en-GB" dirty="0"/>
              <a:t>The Crown Prosecution Service </a:t>
            </a:r>
          </a:p>
          <a:p>
            <a:endParaRPr lang="en-GB" dirty="0"/>
          </a:p>
        </p:txBody>
      </p:sp>
      <p:sp>
        <p:nvSpPr>
          <p:cNvPr id="3" name="Content Placeholder 2">
            <a:extLst>
              <a:ext uri="{FF2B5EF4-FFF2-40B4-BE49-F238E27FC236}">
                <a16:creationId xmlns:a16="http://schemas.microsoft.com/office/drawing/2014/main" id="{01E3D28B-4C13-3D3D-1F17-066072F7A092}"/>
              </a:ext>
            </a:extLst>
          </p:cNvPr>
          <p:cNvSpPr>
            <a:spLocks noGrp="1"/>
          </p:cNvSpPr>
          <p:nvPr>
            <p:ph idx="1"/>
          </p:nvPr>
        </p:nvSpPr>
        <p:spPr>
          <a:xfrm>
            <a:off x="255972" y="1948332"/>
            <a:ext cx="6578215" cy="4441645"/>
          </a:xfrm>
        </p:spPr>
        <p:txBody>
          <a:bodyPr vert="horz" lIns="91440" tIns="45720" rIns="91440" bIns="45720" rtlCol="0" anchor="t">
            <a:noAutofit/>
          </a:bodyPr>
          <a:lstStyle/>
          <a:p>
            <a:pPr>
              <a:spcBef>
                <a:spcPts val="0"/>
              </a:spcBef>
              <a:buChar char=""/>
            </a:pPr>
            <a:r>
              <a:rPr lang="en-GB" sz="2200" dirty="0">
                <a:latin typeface="Calibri"/>
                <a:ea typeface="Calibri"/>
                <a:cs typeface="Calibri"/>
              </a:rPr>
              <a:t>The CPS make their decisions independently of the police and government.</a:t>
            </a:r>
            <a:endParaRPr lang="en-US" sz="2200">
              <a:latin typeface="Calibri"/>
              <a:ea typeface="Calibri"/>
              <a:cs typeface="Calibri"/>
            </a:endParaRPr>
          </a:p>
          <a:p>
            <a:pPr>
              <a:spcBef>
                <a:spcPts val="0"/>
              </a:spcBef>
              <a:buChar char=""/>
            </a:pPr>
            <a:r>
              <a:rPr lang="en-GB" sz="2200" dirty="0">
                <a:latin typeface="Calibri"/>
                <a:ea typeface="Calibri"/>
                <a:cs typeface="Calibri"/>
              </a:rPr>
              <a:t>Ensure that the right person is prosecuted for the right offence to bring offenders to justice.</a:t>
            </a:r>
            <a:endParaRPr lang="en-US" sz="2200">
              <a:latin typeface="Calibri"/>
              <a:ea typeface="Calibri"/>
              <a:cs typeface="Calibri"/>
            </a:endParaRPr>
          </a:p>
          <a:p>
            <a:pPr>
              <a:spcBef>
                <a:spcPts val="0"/>
              </a:spcBef>
              <a:buChar char=""/>
            </a:pPr>
            <a:r>
              <a:rPr lang="en-GB" sz="2200" dirty="0">
                <a:latin typeface="Calibri"/>
                <a:ea typeface="Calibri"/>
                <a:cs typeface="Calibri"/>
              </a:rPr>
              <a:t>Advises the police during the early stages of investigations. </a:t>
            </a:r>
            <a:endParaRPr lang="en-US" sz="2200">
              <a:latin typeface="Calibri"/>
              <a:ea typeface="Calibri"/>
              <a:cs typeface="Calibri"/>
            </a:endParaRPr>
          </a:p>
          <a:p>
            <a:pPr>
              <a:spcBef>
                <a:spcPts val="0"/>
              </a:spcBef>
              <a:buChar char=""/>
            </a:pPr>
            <a:r>
              <a:rPr lang="en-GB" sz="2200" dirty="0">
                <a:latin typeface="Calibri"/>
                <a:ea typeface="Calibri"/>
                <a:cs typeface="Calibri"/>
              </a:rPr>
              <a:t>Decides which cases should be prosecuted.</a:t>
            </a:r>
            <a:endParaRPr lang="en-US" sz="2200">
              <a:latin typeface="Calibri"/>
              <a:ea typeface="Calibri"/>
              <a:cs typeface="Calibri"/>
            </a:endParaRPr>
          </a:p>
          <a:p>
            <a:pPr>
              <a:spcBef>
                <a:spcPts val="0"/>
              </a:spcBef>
              <a:buChar char=""/>
            </a:pPr>
            <a:r>
              <a:rPr lang="en-GB" sz="2200" dirty="0">
                <a:latin typeface="Calibri"/>
                <a:ea typeface="Calibri"/>
                <a:cs typeface="Calibri"/>
              </a:rPr>
              <a:t>Prosecutes criminal cases that have been investigated by the police and other investigative organisations. </a:t>
            </a:r>
            <a:endParaRPr lang="en-US" sz="2200">
              <a:latin typeface="Calibri"/>
              <a:ea typeface="Calibri"/>
              <a:cs typeface="Calibri"/>
            </a:endParaRPr>
          </a:p>
          <a:p>
            <a:pPr>
              <a:spcBef>
                <a:spcPts val="0"/>
              </a:spcBef>
              <a:buChar char=""/>
            </a:pPr>
            <a:r>
              <a:rPr lang="en-GB" sz="2200" dirty="0">
                <a:latin typeface="Calibri"/>
                <a:ea typeface="Calibri"/>
                <a:cs typeface="Calibri"/>
              </a:rPr>
              <a:t>Determines the appropriate charges in more serious or complex cases, prepares cases and presents them at court.</a:t>
            </a:r>
            <a:endParaRPr lang="en-US" sz="2200">
              <a:latin typeface="Calibri"/>
              <a:ea typeface="Calibri"/>
              <a:cs typeface="Calibri"/>
            </a:endParaRPr>
          </a:p>
          <a:p>
            <a:pPr>
              <a:spcBef>
                <a:spcPts val="0"/>
              </a:spcBef>
              <a:buChar char=""/>
            </a:pPr>
            <a:r>
              <a:rPr lang="en-GB" sz="2200" dirty="0">
                <a:latin typeface="Calibri"/>
                <a:ea typeface="Calibri"/>
                <a:cs typeface="Calibri"/>
              </a:rPr>
              <a:t>Provides information, assistance and support to victims and prosecution witnesses. </a:t>
            </a:r>
            <a:endParaRPr lang="en-US" sz="2200">
              <a:latin typeface="Calibri"/>
              <a:ea typeface="Calibri"/>
              <a:cs typeface="Calibri"/>
            </a:endParaRPr>
          </a:p>
          <a:p>
            <a:endParaRPr lang="en-GB" sz="2000" dirty="0">
              <a:latin typeface="Calibri"/>
              <a:ea typeface="Calibri"/>
              <a:cs typeface="Calibri"/>
            </a:endParaRPr>
          </a:p>
        </p:txBody>
      </p:sp>
      <p:pic>
        <p:nvPicPr>
          <p:cNvPr id="5" name="Picture 2" descr="CPS (@CPSUK) | Twitter">
            <a:extLst>
              <a:ext uri="{FF2B5EF4-FFF2-40B4-BE49-F238E27FC236}">
                <a16:creationId xmlns:a16="http://schemas.microsoft.com/office/drawing/2014/main" id="{C5ABCE03-F45E-EEC5-4129-7B7FA63D16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35662" y="2184914"/>
            <a:ext cx="3755915" cy="3755915"/>
          </a:xfrm>
          <a:prstGeom prst="rect">
            <a:avLst/>
          </a:prstGeom>
          <a:noFill/>
          <a:extLst>
            <a:ext uri="{909E8E84-426E-40DD-AFC4-6F175D3DCCD1}">
              <a14:hiddenFill xmlns:a14="http://schemas.microsoft.com/office/drawing/2010/main">
                <a:solidFill>
                  <a:srgbClr val="FFFFFF"/>
                </a:solidFill>
              </a14:hiddenFill>
            </a:ext>
          </a:extLst>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987941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2870-C505-2216-C9AE-F1DF09293B42}"/>
              </a:ext>
            </a:extLst>
          </p:cNvPr>
          <p:cNvSpPr>
            <a:spLocks noGrp="1"/>
          </p:cNvSpPr>
          <p:nvPr>
            <p:ph type="title"/>
          </p:nvPr>
        </p:nvSpPr>
        <p:spPr>
          <a:xfrm>
            <a:off x="6940295" y="614855"/>
            <a:ext cx="4668257" cy="1150883"/>
          </a:xfrm>
        </p:spPr>
        <p:txBody>
          <a:bodyPr>
            <a:normAutofit/>
          </a:bodyPr>
          <a:lstStyle/>
          <a:p>
            <a:r>
              <a:rPr lang="en-GB" sz="3600" dirty="0"/>
              <a:t>CPS,  Jimmy Savel &amp; Kier Starmer </a:t>
            </a:r>
          </a:p>
        </p:txBody>
      </p:sp>
      <p:sp>
        <p:nvSpPr>
          <p:cNvPr id="2056" name="Content Placeholder 2055">
            <a:extLst>
              <a:ext uri="{FF2B5EF4-FFF2-40B4-BE49-F238E27FC236}">
                <a16:creationId xmlns:a16="http://schemas.microsoft.com/office/drawing/2014/main" id="{D6AB3FF0-5F24-83FC-707B-51B245AB8250}"/>
              </a:ext>
            </a:extLst>
          </p:cNvPr>
          <p:cNvSpPr>
            <a:spLocks noGrp="1"/>
          </p:cNvSpPr>
          <p:nvPr>
            <p:ph idx="1"/>
          </p:nvPr>
        </p:nvSpPr>
        <p:spPr>
          <a:xfrm>
            <a:off x="6107742" y="1954923"/>
            <a:ext cx="5500810" cy="4344665"/>
          </a:xfrm>
        </p:spPr>
        <p:txBody>
          <a:bodyPr vert="horz" lIns="91440" tIns="45720" rIns="91440" bIns="45720" rtlCol="0" anchor="t">
            <a:noAutofit/>
          </a:bodyPr>
          <a:lstStyle/>
          <a:p>
            <a:r>
              <a:rPr lang="en-US" sz="2000" dirty="0">
                <a:latin typeface="Calibri"/>
                <a:ea typeface="Calibri"/>
                <a:cs typeface="Calibri"/>
              </a:rPr>
              <a:t>Starmer was head of CPS</a:t>
            </a:r>
          </a:p>
          <a:p>
            <a:r>
              <a:rPr lang="en-US" sz="2000" dirty="0">
                <a:latin typeface="Calibri"/>
                <a:ea typeface="Calibri"/>
                <a:cs typeface="Calibri"/>
              </a:rPr>
              <a:t>Savel – TV personality, fund raiser &amp; Abuser.</a:t>
            </a:r>
          </a:p>
          <a:p>
            <a:r>
              <a:rPr lang="en-US" sz="2000" dirty="0">
                <a:latin typeface="Calibri"/>
                <a:ea typeface="Calibri"/>
                <a:cs typeface="Calibri"/>
              </a:rPr>
              <a:t>2012 statements given to police about the extend of Savel’s sexual abuse on various victims</a:t>
            </a:r>
          </a:p>
          <a:p>
            <a:r>
              <a:rPr lang="en-US" sz="2000" dirty="0">
                <a:latin typeface="Calibri"/>
                <a:ea typeface="Calibri"/>
                <a:cs typeface="Calibri"/>
              </a:rPr>
              <a:t>14 police forces, 400 statements 300 victims</a:t>
            </a:r>
          </a:p>
          <a:p>
            <a:r>
              <a:rPr lang="en-US" sz="2000" dirty="0">
                <a:latin typeface="Calibri"/>
                <a:ea typeface="Calibri"/>
                <a:cs typeface="Calibri"/>
              </a:rPr>
              <a:t>CPS decision not to </a:t>
            </a:r>
            <a:r>
              <a:rPr lang="en-GB" sz="2000" b="0" i="0" dirty="0">
                <a:effectLst/>
                <a:latin typeface="Calibri"/>
                <a:ea typeface="Calibri"/>
                <a:cs typeface="Calibri"/>
              </a:rPr>
              <a:t>prosecute Savile was made on the grounds of “insufficient evidence”</a:t>
            </a:r>
          </a:p>
          <a:p>
            <a:r>
              <a:rPr lang="en-GB" sz="2000" b="0" i="0" dirty="0">
                <a:effectLst/>
                <a:latin typeface="Calibri"/>
                <a:ea typeface="Calibri"/>
                <a:cs typeface="Calibri"/>
              </a:rPr>
              <a:t> investigation criticised the actions of both the CPS and the police</a:t>
            </a:r>
          </a:p>
          <a:p>
            <a:r>
              <a:rPr lang="en-GB" sz="1800" dirty="0">
                <a:latin typeface="Calibri"/>
                <a:ea typeface="Calibri"/>
                <a:cs typeface="Calibri"/>
              </a:rPr>
              <a:t>Should leaders be accountable for mistakes made by an organisation even when they did not make the specific decision themselves?</a:t>
            </a:r>
          </a:p>
          <a:p>
            <a:endParaRPr lang="en-GB" sz="1800" dirty="0">
              <a:latin typeface="Calibri"/>
              <a:ea typeface="Calibri"/>
              <a:cs typeface="Calibri"/>
            </a:endParaRPr>
          </a:p>
          <a:p>
            <a:endParaRPr lang="en-US" sz="1800" dirty="0">
              <a:latin typeface="Calibri Light"/>
              <a:cs typeface="Calibri Light"/>
            </a:endParaRPr>
          </a:p>
        </p:txBody>
      </p:sp>
      <p:pic>
        <p:nvPicPr>
          <p:cNvPr id="2050" name="Picture 2" descr="What has Sir Keir Starmer done? And what is Beergate? - LBC">
            <a:extLst>
              <a:ext uri="{FF2B5EF4-FFF2-40B4-BE49-F238E27FC236}">
                <a16:creationId xmlns:a16="http://schemas.microsoft.com/office/drawing/2014/main" id="{018C70C0-6F13-247D-0DAD-4D77087D52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76" r="18372" b="-4"/>
          <a:stretch/>
        </p:blipFill>
        <p:spPr bwMode="auto">
          <a:xfrm>
            <a:off x="3132075" y="1258846"/>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Jimmy Savile: The People Who Knew review – devastating and damning |  Television | The Guardian">
            <a:extLst>
              <a:ext uri="{FF2B5EF4-FFF2-40B4-BE49-F238E27FC236}">
                <a16:creationId xmlns:a16="http://schemas.microsoft.com/office/drawing/2014/main" id="{2A3A3FFB-5D5A-824A-B042-EFAC6ACE08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257" r="-2" b="10477"/>
          <a:stretch/>
        </p:blipFill>
        <p:spPr bwMode="auto">
          <a:xfrm>
            <a:off x="567022" y="3766560"/>
            <a:ext cx="2971765" cy="2533871"/>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CCDA6F7-CF5D-CEF2-81B1-94FC6D55B387}"/>
              </a:ext>
            </a:extLst>
          </p:cNvPr>
          <p:cNvPicPr>
            <a:picLocks noChangeAspect="1"/>
          </p:cNvPicPr>
          <p:nvPr/>
        </p:nvPicPr>
        <p:blipFill rotWithShape="1">
          <a:blip r:embed="rId5"/>
          <a:srcRect l="44038" r="28293" b="-2"/>
          <a:stretch/>
        </p:blipFill>
        <p:spPr>
          <a:xfrm>
            <a:off x="284322" y="118297"/>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Tree>
    <p:extLst>
      <p:ext uri="{BB962C8B-B14F-4D97-AF65-F5344CB8AC3E}">
        <p14:creationId xmlns:p14="http://schemas.microsoft.com/office/powerpoint/2010/main" val="174194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5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05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5AFF2-07EB-4C75-97EC-217F5F5CA43B}"/>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Calibri" panose="020F0502020204030204" pitchFamily="34" charset="0"/>
                <a:cs typeface="Calibri" panose="020F0502020204030204" pitchFamily="34" charset="0"/>
              </a:rPr>
              <a:t>Code for Crown Prosecutors: Decision to charge</a:t>
            </a:r>
            <a:endParaRPr lang="en-GB" sz="3600">
              <a:solidFill>
                <a:schemeClr val="tx2"/>
              </a:solidFill>
            </a:endParaRPr>
          </a:p>
        </p:txBody>
      </p:sp>
      <p:sp>
        <p:nvSpPr>
          <p:cNvPr id="3" name="Content Placeholder 2">
            <a:extLst>
              <a:ext uri="{FF2B5EF4-FFF2-40B4-BE49-F238E27FC236}">
                <a16:creationId xmlns:a16="http://schemas.microsoft.com/office/drawing/2014/main" id="{666AB0B9-CE0C-44C7-8C46-B5633D0BC35D}"/>
              </a:ext>
            </a:extLst>
          </p:cNvPr>
          <p:cNvSpPr>
            <a:spLocks noGrp="1"/>
          </p:cNvSpPr>
          <p:nvPr>
            <p:ph idx="1"/>
          </p:nvPr>
        </p:nvSpPr>
        <p:spPr>
          <a:xfrm>
            <a:off x="6172200" y="804672"/>
            <a:ext cx="5221224" cy="5230368"/>
          </a:xfrm>
        </p:spPr>
        <p:txBody>
          <a:bodyPr anchor="ctr">
            <a:normAutofit/>
          </a:bodyPr>
          <a:lstStyle/>
          <a:p>
            <a:r>
              <a:rPr lang="en-GB" dirty="0">
                <a:solidFill>
                  <a:schemeClr val="tx2"/>
                </a:solidFill>
                <a:latin typeface="Calibri" panose="020F0502020204030204" pitchFamily="34" charset="0"/>
                <a:cs typeface="Calibri" panose="020F0502020204030204" pitchFamily="34" charset="0"/>
              </a:rPr>
              <a:t>The CPS code has guidelines to assist decision making</a:t>
            </a:r>
          </a:p>
          <a:p>
            <a:r>
              <a:rPr lang="en-GB" dirty="0">
                <a:solidFill>
                  <a:schemeClr val="tx2"/>
                </a:solidFill>
                <a:latin typeface="Calibri" panose="020F0502020204030204" pitchFamily="34" charset="0"/>
                <a:cs typeface="Calibri" panose="020F0502020204030204" pitchFamily="34" charset="0"/>
              </a:rPr>
              <a:t>Decision to charge needs to meet criteria of the Full Code Test:</a:t>
            </a:r>
          </a:p>
          <a:p>
            <a:r>
              <a:rPr lang="en-GB" b="1" dirty="0">
                <a:solidFill>
                  <a:schemeClr val="tx2"/>
                </a:solidFill>
                <a:latin typeface="Calibri" panose="020F0502020204030204" pitchFamily="34" charset="0"/>
                <a:cs typeface="Calibri" panose="020F0502020204030204" pitchFamily="34" charset="0"/>
              </a:rPr>
              <a:t>Evidential stage/test</a:t>
            </a:r>
          </a:p>
          <a:p>
            <a:r>
              <a:rPr lang="en-GB" b="1" dirty="0">
                <a:solidFill>
                  <a:schemeClr val="tx2"/>
                </a:solidFill>
                <a:latin typeface="Calibri"/>
                <a:cs typeface="Calibri"/>
              </a:rPr>
              <a:t>Public interest stage/test</a:t>
            </a:r>
          </a:p>
          <a:p>
            <a:r>
              <a:rPr lang="en-GB" dirty="0">
                <a:solidFill>
                  <a:schemeClr val="tx2"/>
                </a:solidFill>
                <a:latin typeface="Calibri"/>
                <a:cs typeface="Calibri"/>
              </a:rPr>
              <a:t>Prosecutors</a:t>
            </a:r>
            <a:r>
              <a:rPr lang="en-GB" b="1" dirty="0">
                <a:solidFill>
                  <a:schemeClr val="tx2"/>
                </a:solidFill>
                <a:latin typeface="Calibri"/>
                <a:cs typeface="Calibri"/>
              </a:rPr>
              <a:t> only </a:t>
            </a:r>
            <a:r>
              <a:rPr lang="en-GB" dirty="0">
                <a:solidFill>
                  <a:schemeClr val="tx2"/>
                </a:solidFill>
                <a:latin typeface="Calibri"/>
                <a:cs typeface="Calibri"/>
              </a:rPr>
              <a:t>start or continue prosecution when case meets both stages of test (but subject to </a:t>
            </a:r>
            <a:r>
              <a:rPr lang="en-GB" b="1" dirty="0">
                <a:solidFill>
                  <a:schemeClr val="tx2"/>
                </a:solidFill>
                <a:latin typeface="Calibri"/>
                <a:cs typeface="Calibri"/>
              </a:rPr>
              <a:t>Threshold Test</a:t>
            </a:r>
            <a:r>
              <a:rPr lang="en-GB" dirty="0">
                <a:solidFill>
                  <a:schemeClr val="tx2"/>
                </a:solidFill>
                <a:latin typeface="Calibri"/>
                <a:cs typeface="Calibri"/>
              </a:rPr>
              <a:t>)</a:t>
            </a:r>
          </a:p>
          <a:p>
            <a:endParaRPr lang="en-GB" sz="1800" dirty="0">
              <a:solidFill>
                <a:schemeClr val="tx2"/>
              </a:solidFill>
            </a:endParaRPr>
          </a:p>
        </p:txBody>
      </p:sp>
    </p:spTree>
    <p:extLst>
      <p:ext uri="{BB962C8B-B14F-4D97-AF65-F5344CB8AC3E}">
        <p14:creationId xmlns:p14="http://schemas.microsoft.com/office/powerpoint/2010/main" val="15597650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C1FD-7B67-4681-96F3-1E5DB558A807}"/>
              </a:ext>
            </a:extLst>
          </p:cNvPr>
          <p:cNvSpPr>
            <a:spLocks noGrp="1"/>
          </p:cNvSpPr>
          <p:nvPr>
            <p:ph type="title"/>
          </p:nvPr>
        </p:nvSpPr>
        <p:spPr>
          <a:xfrm>
            <a:off x="4965430" y="629268"/>
            <a:ext cx="6586491" cy="1286160"/>
          </a:xfrm>
        </p:spPr>
        <p:txBody>
          <a:bodyPr anchor="b">
            <a:normAutofit/>
          </a:bodyPr>
          <a:lstStyle/>
          <a:p>
            <a:r>
              <a:rPr lang="en-GB">
                <a:latin typeface="Calibri" panose="020F0502020204030204" pitchFamily="34" charset="0"/>
                <a:cs typeface="Calibri" panose="020F0502020204030204" pitchFamily="34" charset="0"/>
              </a:rPr>
              <a:t>Evidential stage</a:t>
            </a:r>
            <a:endParaRPr lang="en-GB"/>
          </a:p>
        </p:txBody>
      </p:sp>
      <p:sp>
        <p:nvSpPr>
          <p:cNvPr id="3" name="Content Placeholder 2">
            <a:extLst>
              <a:ext uri="{FF2B5EF4-FFF2-40B4-BE49-F238E27FC236}">
                <a16:creationId xmlns:a16="http://schemas.microsoft.com/office/drawing/2014/main" id="{E388DC2C-F5D3-4B45-9919-8BE42361C2E5}"/>
              </a:ext>
            </a:extLst>
          </p:cNvPr>
          <p:cNvSpPr>
            <a:spLocks noGrp="1"/>
          </p:cNvSpPr>
          <p:nvPr>
            <p:ph idx="1"/>
          </p:nvPr>
        </p:nvSpPr>
        <p:spPr>
          <a:xfrm>
            <a:off x="4965431" y="2438400"/>
            <a:ext cx="6586489" cy="3785419"/>
          </a:xfrm>
        </p:spPr>
        <p:txBody>
          <a:bodyPr>
            <a:normAutofit/>
          </a:bodyPr>
          <a:lstStyle/>
          <a:p>
            <a:r>
              <a:rPr lang="en-GB" sz="2000">
                <a:latin typeface="Calibri" panose="020F0502020204030204" pitchFamily="34" charset="0"/>
                <a:cs typeface="Calibri" panose="020F0502020204030204" pitchFamily="34" charset="0"/>
              </a:rPr>
              <a:t>Prosecutors must be satisfied that there is sufficient evidence for a realistic prospect of conviction:</a:t>
            </a:r>
          </a:p>
          <a:p>
            <a:r>
              <a:rPr lang="en-GB" sz="2000">
                <a:latin typeface="Calibri" panose="020F0502020204030204" pitchFamily="34" charset="0"/>
                <a:cs typeface="Calibri" panose="020F0502020204030204" pitchFamily="34" charset="0"/>
              </a:rPr>
              <a:t>Objective assessment of evidence</a:t>
            </a:r>
          </a:p>
          <a:p>
            <a:r>
              <a:rPr lang="en-GB" sz="2000">
                <a:latin typeface="Calibri" panose="020F0502020204030204" pitchFamily="34" charset="0"/>
                <a:cs typeface="Calibri" panose="020F0502020204030204" pitchFamily="34" charset="0"/>
              </a:rPr>
              <a:t>Likelihood that jury, magistrates, or judge likely to convict defendant.</a:t>
            </a:r>
          </a:p>
          <a:p>
            <a:r>
              <a:rPr lang="en-GB" sz="2000">
                <a:latin typeface="Calibri" panose="020F0502020204030204" pitchFamily="34" charset="0"/>
                <a:cs typeface="Calibri" panose="020F0502020204030204" pitchFamily="34" charset="0"/>
              </a:rPr>
              <a:t>Can the evidence be used in court?</a:t>
            </a:r>
          </a:p>
          <a:p>
            <a:r>
              <a:rPr lang="en-GB" sz="2000">
                <a:latin typeface="Calibri" panose="020F0502020204030204" pitchFamily="34" charset="0"/>
                <a:cs typeface="Calibri" panose="020F0502020204030204" pitchFamily="34" charset="0"/>
              </a:rPr>
              <a:t>Is the evidence reliable?</a:t>
            </a:r>
          </a:p>
          <a:p>
            <a:r>
              <a:rPr lang="en-GB" sz="2000">
                <a:latin typeface="Calibri" panose="020F0502020204030204" pitchFamily="34" charset="0"/>
                <a:cs typeface="Calibri" panose="020F0502020204030204" pitchFamily="34" charset="0"/>
              </a:rPr>
              <a:t>Is the evidence credible?</a:t>
            </a:r>
            <a:endParaRPr lang="en-GB" sz="2000"/>
          </a:p>
        </p:txBody>
      </p:sp>
      <p:pic>
        <p:nvPicPr>
          <p:cNvPr id="5" name="Picture 4" descr="A vintage weighing scales">
            <a:extLst>
              <a:ext uri="{FF2B5EF4-FFF2-40B4-BE49-F238E27FC236}">
                <a16:creationId xmlns:a16="http://schemas.microsoft.com/office/drawing/2014/main" id="{F027E30C-FE92-193A-33FB-EC435368954A}"/>
              </a:ext>
            </a:extLst>
          </p:cNvPr>
          <p:cNvPicPr>
            <a:picLocks noChangeAspect="1"/>
          </p:cNvPicPr>
          <p:nvPr/>
        </p:nvPicPr>
        <p:blipFill rotWithShape="1">
          <a:blip r:embed="rId3"/>
          <a:srcRect r="-20" b="1351"/>
          <a:stretch/>
        </p:blipFill>
        <p:spPr>
          <a:xfrm>
            <a:off x="20" y="10"/>
            <a:ext cx="4635571" cy="6857990"/>
          </a:xfrm>
          <a:prstGeom prst="rect">
            <a:avLst/>
          </a:prstGeom>
          <a:effectLst/>
        </p:spPr>
      </p:pic>
    </p:spTree>
    <p:extLst>
      <p:ext uri="{BB962C8B-B14F-4D97-AF65-F5344CB8AC3E}">
        <p14:creationId xmlns:p14="http://schemas.microsoft.com/office/powerpoint/2010/main" val="27557829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67243-D703-4787-91C5-2B0EBB84D85D}"/>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alibri" panose="020F0502020204030204" pitchFamily="34" charset="0"/>
                <a:cs typeface="Calibri" panose="020F0502020204030204" pitchFamily="34" charset="0"/>
              </a:rPr>
              <a:t>Public interest stage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456AA4-E58C-4DC7-AEBE-E930945DC156}"/>
              </a:ext>
            </a:extLst>
          </p:cNvPr>
          <p:cNvSpPr>
            <a:spLocks noGrp="1"/>
          </p:cNvSpPr>
          <p:nvPr>
            <p:ph idx="1"/>
          </p:nvPr>
        </p:nvSpPr>
        <p:spPr>
          <a:xfrm>
            <a:off x="4447308" y="591344"/>
            <a:ext cx="6906491" cy="5585619"/>
          </a:xfrm>
        </p:spPr>
        <p:txBody>
          <a:bodyPr anchor="ctr">
            <a:normAutofit/>
          </a:bodyPr>
          <a:lstStyle/>
          <a:p>
            <a:r>
              <a:rPr lang="en-GB">
                <a:latin typeface="Calibri"/>
                <a:cs typeface="Calibri"/>
              </a:rPr>
              <a:t>How serious is the offence committed?</a:t>
            </a:r>
          </a:p>
          <a:p>
            <a:r>
              <a:rPr lang="en-GB">
                <a:latin typeface="Calibri" panose="020F0502020204030204" pitchFamily="34" charset="0"/>
                <a:cs typeface="Calibri" panose="020F0502020204030204" pitchFamily="34" charset="0"/>
              </a:rPr>
              <a:t>What is the level of culpability of the suspect?</a:t>
            </a:r>
          </a:p>
          <a:p>
            <a:r>
              <a:rPr lang="en-GB">
                <a:latin typeface="Calibri"/>
                <a:cs typeface="Calibri"/>
              </a:rPr>
              <a:t>What are the circumstances of and the harm caused to the victim?</a:t>
            </a:r>
          </a:p>
          <a:p>
            <a:r>
              <a:rPr lang="en-GB">
                <a:latin typeface="Calibri"/>
                <a:cs typeface="Calibri"/>
              </a:rPr>
              <a:t>Was the suspect under the age of 18 at the time of the offense?</a:t>
            </a:r>
          </a:p>
          <a:p>
            <a:r>
              <a:rPr lang="en-GB">
                <a:latin typeface="Calibri" panose="020F0502020204030204" pitchFamily="34" charset="0"/>
                <a:cs typeface="Calibri" panose="020F0502020204030204" pitchFamily="34" charset="0"/>
              </a:rPr>
              <a:t>What is the impact on the community?</a:t>
            </a:r>
          </a:p>
          <a:p>
            <a:r>
              <a:rPr lang="en-GB">
                <a:latin typeface="Calibri" panose="020F0502020204030204" pitchFamily="34" charset="0"/>
                <a:cs typeface="Calibri" panose="020F0502020204030204" pitchFamily="34" charset="0"/>
              </a:rPr>
              <a:t>Is prosecution a proportionate response?</a:t>
            </a:r>
          </a:p>
          <a:p>
            <a:r>
              <a:rPr lang="en-GB">
                <a:latin typeface="Calibri"/>
                <a:cs typeface="Calibri"/>
              </a:rPr>
              <a:t>Do victims / witnesses of information require protecting?</a:t>
            </a:r>
          </a:p>
          <a:p>
            <a:endParaRPr lang="en-GB"/>
          </a:p>
        </p:txBody>
      </p:sp>
    </p:spTree>
    <p:extLst>
      <p:ext uri="{BB962C8B-B14F-4D97-AF65-F5344CB8AC3E}">
        <p14:creationId xmlns:p14="http://schemas.microsoft.com/office/powerpoint/2010/main" val="37953786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76046-A9E0-42C6-9C1F-4C23ABC6BCF0}"/>
              </a:ext>
            </a:extLst>
          </p:cNvPr>
          <p:cNvSpPr>
            <a:spLocks noGrp="1"/>
          </p:cNvSpPr>
          <p:nvPr>
            <p:ph type="title"/>
          </p:nvPr>
        </p:nvSpPr>
        <p:spPr>
          <a:xfrm>
            <a:off x="1171074" y="1396686"/>
            <a:ext cx="3240506" cy="4064628"/>
          </a:xfrm>
        </p:spPr>
        <p:txBody>
          <a:bodyPr>
            <a:normAutofit/>
          </a:bodyPr>
          <a:lstStyle/>
          <a:p>
            <a:r>
              <a:rPr lang="en-GB">
                <a:solidFill>
                  <a:srgbClr val="FFFFFF"/>
                </a:solidFill>
                <a:latin typeface="Calibri" panose="020F0502020204030204" pitchFamily="34" charset="0"/>
                <a:cs typeface="Calibri" panose="020F0502020204030204" pitchFamily="34" charset="0"/>
              </a:rPr>
              <a:t>Threshold Test</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CCAA954-34BF-4B7B-9FB8-AF6080172671}"/>
              </a:ext>
            </a:extLst>
          </p:cNvPr>
          <p:cNvSpPr>
            <a:spLocks noGrp="1"/>
          </p:cNvSpPr>
          <p:nvPr>
            <p:ph idx="1"/>
          </p:nvPr>
        </p:nvSpPr>
        <p:spPr>
          <a:xfrm>
            <a:off x="5370153" y="1526033"/>
            <a:ext cx="6179334" cy="4804437"/>
          </a:xfrm>
        </p:spPr>
        <p:txBody>
          <a:bodyPr anchor="t">
            <a:normAutofit/>
          </a:bodyPr>
          <a:lstStyle/>
          <a:p>
            <a:r>
              <a:rPr lang="en-GB" sz="2200" dirty="0">
                <a:latin typeface="Calibri"/>
                <a:ea typeface="Calibri"/>
                <a:cs typeface="Calibri"/>
              </a:rPr>
              <a:t>The threshold test applied when suspect presents substantial bail risk but insufficient evidence to justify charge under Code – must meet 4  conditions:</a:t>
            </a:r>
          </a:p>
          <a:p>
            <a:r>
              <a:rPr lang="en-GB" sz="2200" dirty="0">
                <a:latin typeface="Calibri"/>
                <a:ea typeface="Calibri"/>
                <a:cs typeface="Calibri"/>
              </a:rPr>
              <a:t>Insufficient evidence currently available</a:t>
            </a:r>
          </a:p>
          <a:p>
            <a:r>
              <a:rPr lang="en-GB" sz="2200" dirty="0">
                <a:latin typeface="Calibri"/>
                <a:ea typeface="Calibri"/>
                <a:cs typeface="Calibri"/>
              </a:rPr>
              <a:t>Reasonable grounds for believing that further evidence will become available within reasonable period</a:t>
            </a:r>
          </a:p>
          <a:p>
            <a:r>
              <a:rPr lang="en-GB" sz="2200" dirty="0">
                <a:latin typeface="Calibri"/>
                <a:ea typeface="Calibri"/>
                <a:cs typeface="Calibri"/>
              </a:rPr>
              <a:t>Seriousness/circumstances of case justify making immediate charging decision</a:t>
            </a:r>
          </a:p>
          <a:p>
            <a:r>
              <a:rPr lang="en-GB" sz="2200" dirty="0">
                <a:latin typeface="Calibri"/>
                <a:cs typeface="Calibri"/>
              </a:rPr>
              <a:t>Continuing substantial grounds to object to bail under Bail Act 1976 – Detain a suspect </a:t>
            </a:r>
            <a:endParaRPr lang="en-GB" sz="2200">
              <a:latin typeface="Calibri" panose="020F0502020204030204" pitchFamily="34" charset="0"/>
              <a:ea typeface="Calibri"/>
              <a:cs typeface="Calibri" panose="020F0502020204030204" pitchFamily="34" charset="0"/>
            </a:endParaRPr>
          </a:p>
          <a:p>
            <a:endParaRPr lang="en-GB" sz="2000">
              <a:latin typeface="Calibri" panose="020F0502020204030204" pitchFamily="34" charset="0"/>
              <a:cs typeface="Calibri" panose="020F0502020204030204" pitchFamily="34" charset="0"/>
            </a:endParaRPr>
          </a:p>
          <a:p>
            <a:endParaRPr lang="en-GB" sz="2000">
              <a:latin typeface="Calibri" panose="020F0502020204030204" pitchFamily="34" charset="0"/>
              <a:cs typeface="Calibri" panose="020F0502020204030204" pitchFamily="34" charset="0"/>
            </a:endParaRPr>
          </a:p>
          <a:p>
            <a:endParaRPr lang="en-GB" sz="2000"/>
          </a:p>
        </p:txBody>
      </p:sp>
    </p:spTree>
    <p:extLst>
      <p:ext uri="{BB962C8B-B14F-4D97-AF65-F5344CB8AC3E}">
        <p14:creationId xmlns:p14="http://schemas.microsoft.com/office/powerpoint/2010/main" val="1817286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CCD7C-9264-4219-8919-D48E75BE6F4B}"/>
              </a:ext>
            </a:extLst>
          </p:cNvPr>
          <p:cNvSpPr>
            <a:spLocks noGrp="1"/>
          </p:cNvSpPr>
          <p:nvPr>
            <p:ph type="title"/>
          </p:nvPr>
        </p:nvSpPr>
        <p:spPr>
          <a:xfrm>
            <a:off x="838200" y="1412488"/>
            <a:ext cx="2899189" cy="4363844"/>
          </a:xfrm>
        </p:spPr>
        <p:txBody>
          <a:bodyPr anchor="t">
            <a:normAutofit/>
          </a:bodyPr>
          <a:lstStyle/>
          <a:p>
            <a:r>
              <a:rPr lang="en-GB" sz="3700" dirty="0">
                <a:latin typeface="Calibri"/>
                <a:cs typeface="Calibri"/>
              </a:rPr>
              <a:t>Two parts to evidential consideration of Threshold Test</a:t>
            </a:r>
            <a:r>
              <a:rPr lang="en-GB" sz="3700" dirty="0">
                <a:solidFill>
                  <a:srgbClr val="FFFFFF"/>
                </a:solidFill>
                <a:latin typeface="Calibri"/>
                <a:cs typeface="Calibri"/>
              </a:rPr>
              <a:t>:</a:t>
            </a:r>
          </a:p>
        </p:txBody>
      </p:sp>
      <p:sp>
        <p:nvSpPr>
          <p:cNvPr id="3" name="Content Placeholder 2">
            <a:extLst>
              <a:ext uri="{FF2B5EF4-FFF2-40B4-BE49-F238E27FC236}">
                <a16:creationId xmlns:a16="http://schemas.microsoft.com/office/drawing/2014/main" id="{BEDE2B18-F50E-47A3-90C5-63B4BE6B28C3}"/>
              </a:ext>
            </a:extLst>
          </p:cNvPr>
          <p:cNvSpPr>
            <a:spLocks noGrp="1"/>
          </p:cNvSpPr>
          <p:nvPr>
            <p:ph sz="half" idx="1"/>
          </p:nvPr>
        </p:nvSpPr>
        <p:spPr>
          <a:xfrm>
            <a:off x="4380855" y="1412489"/>
            <a:ext cx="3427283" cy="3828814"/>
          </a:xfrm>
        </p:spPr>
        <p:txBody>
          <a:bodyPr>
            <a:normAutofit fontScale="55000" lnSpcReduction="20000"/>
          </a:bodyPr>
          <a:lstStyle/>
          <a:p>
            <a:r>
              <a:rPr lang="en-GB" sz="3800" dirty="0">
                <a:latin typeface="Calibri" panose="020F0502020204030204" pitchFamily="34" charset="0"/>
                <a:cs typeface="Calibri" panose="020F0502020204030204" pitchFamily="34" charset="0"/>
              </a:rPr>
              <a:t>Is there reasonable suspicion that the person to be charged has committed the offence?</a:t>
            </a:r>
          </a:p>
          <a:p>
            <a:r>
              <a:rPr lang="en-GB" sz="3800" dirty="0">
                <a:latin typeface="Calibri" panose="020F0502020204030204" pitchFamily="34" charset="0"/>
                <a:cs typeface="Calibri" panose="020F0502020204030204" pitchFamily="34" charset="0"/>
              </a:rPr>
              <a:t>Is evidence available relevant and admissible in court?</a:t>
            </a:r>
          </a:p>
          <a:p>
            <a:r>
              <a:rPr lang="en-GB" sz="3800" dirty="0">
                <a:latin typeface="Calibri" panose="020F0502020204030204" pitchFamily="34" charset="0"/>
                <a:cs typeface="Calibri" panose="020F0502020204030204" pitchFamily="34" charset="0"/>
              </a:rPr>
              <a:t>If yes then:</a:t>
            </a:r>
          </a:p>
          <a:p>
            <a:r>
              <a:rPr lang="en-GB" sz="3800" dirty="0">
                <a:latin typeface="Calibri" panose="020F0502020204030204" pitchFamily="34" charset="0"/>
                <a:cs typeface="Calibri" panose="020F0502020204030204" pitchFamily="34" charset="0"/>
              </a:rPr>
              <a:t>Can further evidence be gathered to provide a realistic prospect of conviction</a:t>
            </a:r>
            <a:r>
              <a:rPr lang="en-GB" sz="2000" dirty="0">
                <a:latin typeface="Calibri" panose="020F0502020204030204" pitchFamily="34" charset="0"/>
                <a:cs typeface="Calibri" panose="020F0502020204030204" pitchFamily="34" charset="0"/>
              </a:rPr>
              <a:t>?</a:t>
            </a:r>
            <a:endParaRPr lang="en-GB" sz="2000" dirty="0"/>
          </a:p>
        </p:txBody>
      </p:sp>
      <p:sp>
        <p:nvSpPr>
          <p:cNvPr id="4" name="Content Placeholder 3">
            <a:extLst>
              <a:ext uri="{FF2B5EF4-FFF2-40B4-BE49-F238E27FC236}">
                <a16:creationId xmlns:a16="http://schemas.microsoft.com/office/drawing/2014/main" id="{FF7FC04F-2A1F-4804-ABB4-820B5F28F3A3}"/>
              </a:ext>
            </a:extLst>
          </p:cNvPr>
          <p:cNvSpPr>
            <a:spLocks noGrp="1"/>
          </p:cNvSpPr>
          <p:nvPr>
            <p:ph sz="half" idx="2"/>
          </p:nvPr>
        </p:nvSpPr>
        <p:spPr>
          <a:xfrm>
            <a:off x="8451604" y="1412488"/>
            <a:ext cx="3197701" cy="4974457"/>
          </a:xfrm>
        </p:spPr>
        <p:txBody>
          <a:bodyPr>
            <a:normAutofit fontScale="55000" lnSpcReduction="20000"/>
          </a:bodyPr>
          <a:lstStyle/>
          <a:p>
            <a:pPr>
              <a:lnSpc>
                <a:spcPct val="150000"/>
              </a:lnSpc>
            </a:pPr>
            <a:r>
              <a:rPr lang="en-GB" sz="2600" dirty="0">
                <a:latin typeface="Calibri" panose="020F0502020204030204" pitchFamily="34" charset="0"/>
                <a:cs typeface="Calibri" panose="020F0502020204030204" pitchFamily="34" charset="0"/>
              </a:rPr>
              <a:t>Can further evidence be gathered to provide realistic prospect of conviction?</a:t>
            </a:r>
          </a:p>
          <a:p>
            <a:pPr>
              <a:lnSpc>
                <a:spcPct val="150000"/>
              </a:lnSpc>
            </a:pPr>
            <a:r>
              <a:rPr lang="en-GB" sz="2600" dirty="0">
                <a:latin typeface="Calibri" panose="020F0502020204030204" pitchFamily="34" charset="0"/>
                <a:cs typeface="Calibri" panose="020F0502020204030204" pitchFamily="34" charset="0"/>
              </a:rPr>
              <a:t>Reasonable grounds for believing that continuing investigation will provide further identifiable evidence, considering nature, extent and admissibility of evidence, and why it is not readily available.</a:t>
            </a:r>
          </a:p>
          <a:p>
            <a:pPr>
              <a:lnSpc>
                <a:spcPct val="150000"/>
              </a:lnSpc>
            </a:pPr>
            <a:r>
              <a:rPr lang="en-GB" sz="2600" dirty="0">
                <a:latin typeface="Calibri" panose="020F0502020204030204" pitchFamily="34" charset="0"/>
                <a:cs typeface="Calibri" panose="020F0502020204030204" pitchFamily="34" charset="0"/>
              </a:rPr>
              <a:t>Time needed to acquire more evidence and if delay is reasonable.</a:t>
            </a:r>
          </a:p>
          <a:p>
            <a:pPr>
              <a:lnSpc>
                <a:spcPct val="150000"/>
              </a:lnSpc>
            </a:pPr>
            <a:r>
              <a:rPr lang="en-GB" sz="2600" dirty="0">
                <a:latin typeface="Calibri" panose="020F0502020204030204" pitchFamily="34" charset="0"/>
                <a:cs typeface="Calibri" panose="020F0502020204030204" pitchFamily="34" charset="0"/>
              </a:rPr>
              <a:t>If satisfied move on to public interest stage of Full Code Test</a:t>
            </a:r>
          </a:p>
          <a:p>
            <a:endParaRPr lang="en-GB" sz="2000" dirty="0"/>
          </a:p>
        </p:txBody>
      </p:sp>
    </p:spTree>
    <p:extLst>
      <p:ext uri="{BB962C8B-B14F-4D97-AF65-F5344CB8AC3E}">
        <p14:creationId xmlns:p14="http://schemas.microsoft.com/office/powerpoint/2010/main" val="31804767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a:extLst>
            <a:ext uri="{FF2B5EF4-FFF2-40B4-BE49-F238E27FC236}">
              <a16:creationId xmlns:a16="http://schemas.microsoft.com/office/drawing/2014/main" id="{FC7ADDBD-E8B5-6B95-C5D0-3B71C52477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3AB4AE-FE6E-EB26-54D0-4AC7D1E3035B}"/>
              </a:ext>
            </a:extLst>
          </p:cNvPr>
          <p:cNvSpPr>
            <a:spLocks noGrp="1"/>
          </p:cNvSpPr>
          <p:nvPr>
            <p:ph type="title"/>
          </p:nvPr>
        </p:nvSpPr>
        <p:spPr>
          <a:xfrm>
            <a:off x="6940295" y="614855"/>
            <a:ext cx="4668257" cy="1150883"/>
          </a:xfrm>
        </p:spPr>
        <p:txBody>
          <a:bodyPr>
            <a:normAutofit/>
          </a:bodyPr>
          <a:lstStyle/>
          <a:p>
            <a:r>
              <a:rPr lang="en-GB" sz="3600" dirty="0"/>
              <a:t>CPS,  Jimmy Savel &amp; Kier Starmer </a:t>
            </a:r>
          </a:p>
        </p:txBody>
      </p:sp>
      <p:sp>
        <p:nvSpPr>
          <p:cNvPr id="2056" name="Content Placeholder 2055">
            <a:extLst>
              <a:ext uri="{FF2B5EF4-FFF2-40B4-BE49-F238E27FC236}">
                <a16:creationId xmlns:a16="http://schemas.microsoft.com/office/drawing/2014/main" id="{8A9260C6-4BA9-33D2-B13A-EC2555CB0194}"/>
              </a:ext>
            </a:extLst>
          </p:cNvPr>
          <p:cNvSpPr>
            <a:spLocks noGrp="1"/>
          </p:cNvSpPr>
          <p:nvPr>
            <p:ph idx="1"/>
          </p:nvPr>
        </p:nvSpPr>
        <p:spPr>
          <a:xfrm>
            <a:off x="6107742" y="1954923"/>
            <a:ext cx="5500810" cy="4344665"/>
          </a:xfrm>
        </p:spPr>
        <p:txBody>
          <a:bodyPr vert="horz" lIns="91440" tIns="45720" rIns="91440" bIns="45720" rtlCol="0" anchor="t">
            <a:noAutofit/>
          </a:bodyPr>
          <a:lstStyle/>
          <a:p>
            <a:endParaRPr lang="en-GB" sz="1800" dirty="0">
              <a:latin typeface="Calibri"/>
              <a:ea typeface="Calibri"/>
              <a:cs typeface="Calibri"/>
            </a:endParaRPr>
          </a:p>
          <a:p>
            <a:r>
              <a:rPr lang="en-US" sz="1800" dirty="0">
                <a:latin typeface="Calibri"/>
                <a:ea typeface="Calibri"/>
                <a:cs typeface="Calibri"/>
              </a:rPr>
              <a:t>The Code for Crown Prosecutors exists to make sure decisions to charge are based on evidence and fairness, not emotion, media pressure, or public opinion. The CPS uses the Code to decide whether there is enough evidence and whether a prosecution is in the public interest</a:t>
            </a:r>
          </a:p>
          <a:p>
            <a:endParaRPr lang="en-US" sz="1800" dirty="0">
              <a:latin typeface="Calibri"/>
              <a:ea typeface="Calibri"/>
              <a:cs typeface="Calibri"/>
            </a:endParaRPr>
          </a:p>
          <a:p>
            <a:r>
              <a:rPr lang="en-US" sz="1800" dirty="0">
                <a:latin typeface="Calibri"/>
                <a:ea typeface="Calibri"/>
                <a:cs typeface="Calibri"/>
              </a:rPr>
              <a:t>The Jimmy Savile case demonstrates why the CPS must carefully assess evidence before charging. Although Savile was later found to have committed numerous offences, prosecutors in 2009 concluded that the available evidence at that time did not meet the threshold for prosecution. This remains a controversial example of how difficult charging decisions can be.</a:t>
            </a:r>
          </a:p>
          <a:p>
            <a:endParaRPr lang="en-US" sz="1800" dirty="0">
              <a:latin typeface="Calibri"/>
              <a:ea typeface="Calibri"/>
              <a:cs typeface="Calibri"/>
            </a:endParaRPr>
          </a:p>
        </p:txBody>
      </p:sp>
      <p:pic>
        <p:nvPicPr>
          <p:cNvPr id="2050" name="Picture 2" descr="What has Sir Keir Starmer done? And what is Beergate? - LBC">
            <a:extLst>
              <a:ext uri="{FF2B5EF4-FFF2-40B4-BE49-F238E27FC236}">
                <a16:creationId xmlns:a16="http://schemas.microsoft.com/office/drawing/2014/main" id="{102F2490-C66E-20C7-4B56-A93BEDDFA4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76" r="18372" b="-4"/>
          <a:stretch/>
        </p:blipFill>
        <p:spPr bwMode="auto">
          <a:xfrm>
            <a:off x="3132075" y="1258846"/>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Jimmy Savile: The People Who Knew review – devastating and damning |  Television | The Guardian">
            <a:extLst>
              <a:ext uri="{FF2B5EF4-FFF2-40B4-BE49-F238E27FC236}">
                <a16:creationId xmlns:a16="http://schemas.microsoft.com/office/drawing/2014/main" id="{B209B75D-59E1-A7C8-E28E-AAF4869215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257" r="-2" b="10477"/>
          <a:stretch/>
        </p:blipFill>
        <p:spPr bwMode="auto">
          <a:xfrm>
            <a:off x="567022" y="3766560"/>
            <a:ext cx="2971765" cy="2533871"/>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8AAF974-5857-3005-4CEE-3107335E81A7}"/>
              </a:ext>
            </a:extLst>
          </p:cNvPr>
          <p:cNvPicPr>
            <a:picLocks noChangeAspect="1"/>
          </p:cNvPicPr>
          <p:nvPr/>
        </p:nvPicPr>
        <p:blipFill rotWithShape="1">
          <a:blip r:embed="rId5"/>
          <a:srcRect l="44038" r="28293" b="-2"/>
          <a:stretch/>
        </p:blipFill>
        <p:spPr>
          <a:xfrm>
            <a:off x="284322" y="118297"/>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Tree>
    <p:extLst>
      <p:ext uri="{BB962C8B-B14F-4D97-AF65-F5344CB8AC3E}">
        <p14:creationId xmlns:p14="http://schemas.microsoft.com/office/powerpoint/2010/main" val="171580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wearing a suit and tie&#10;&#10;Description automatically generated">
            <a:extLst>
              <a:ext uri="{FF2B5EF4-FFF2-40B4-BE49-F238E27FC236}">
                <a16:creationId xmlns:a16="http://schemas.microsoft.com/office/drawing/2014/main" id="{7F153CE1-AF2D-4CC4-B7B7-0C692A087C02}"/>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E05810BE-F6FE-4FF9-BE1E-EB0D73663855}"/>
              </a:ext>
            </a:extLst>
          </p:cNvPr>
          <p:cNvSpPr>
            <a:spLocks noGrp="1"/>
          </p:cNvSpPr>
          <p:nvPr>
            <p:ph type="title"/>
          </p:nvPr>
        </p:nvSpPr>
        <p:spPr>
          <a:xfrm>
            <a:off x="269047" y="1076325"/>
            <a:ext cx="3257548" cy="4726276"/>
          </a:xfrm>
        </p:spPr>
        <p:txBody>
          <a:bodyPr>
            <a:normAutofit/>
          </a:bodyPr>
          <a:lstStyle/>
          <a:p>
            <a:pPr algn="r"/>
            <a:r>
              <a:rPr lang="en-GB" sz="4000" dirty="0">
                <a:latin typeface="Calibri"/>
                <a:cs typeface="Calibri"/>
              </a:rPr>
              <a:t>Options for prosecution </a:t>
            </a:r>
            <a:endParaRPr lang="en-GB" sz="4000" dirty="0">
              <a:cs typeface="Calibri Light"/>
            </a:endParaRPr>
          </a:p>
        </p:txBody>
      </p:sp>
      <p:sp>
        <p:nvSpPr>
          <p:cNvPr id="3" name="Content Placeholder 2">
            <a:extLst>
              <a:ext uri="{FF2B5EF4-FFF2-40B4-BE49-F238E27FC236}">
                <a16:creationId xmlns:a16="http://schemas.microsoft.com/office/drawing/2014/main" id="{093DE627-D04C-425C-A3AC-13AF7BAB3EDC}"/>
              </a:ext>
            </a:extLst>
          </p:cNvPr>
          <p:cNvSpPr>
            <a:spLocks noGrp="1"/>
          </p:cNvSpPr>
          <p:nvPr>
            <p:ph idx="1"/>
          </p:nvPr>
        </p:nvSpPr>
        <p:spPr>
          <a:xfrm>
            <a:off x="5155379" y="1065862"/>
            <a:ext cx="6598468" cy="4726276"/>
          </a:xfrm>
        </p:spPr>
        <p:txBody>
          <a:bodyPr anchor="ctr">
            <a:normAutofit/>
          </a:bodyPr>
          <a:lstStyle/>
          <a:p>
            <a:r>
              <a:rPr lang="en-GB" sz="3200" dirty="0">
                <a:latin typeface="Calibri" panose="020F0502020204030204" pitchFamily="34" charset="0"/>
                <a:cs typeface="Calibri" panose="020F0502020204030204" pitchFamily="34" charset="0"/>
              </a:rPr>
              <a:t>NFA – no further action</a:t>
            </a:r>
          </a:p>
          <a:p>
            <a:r>
              <a:rPr lang="en-GB" sz="3200" dirty="0">
                <a:latin typeface="Calibri" panose="020F0502020204030204" pitchFamily="34" charset="0"/>
                <a:cs typeface="Calibri" panose="020F0502020204030204" pitchFamily="34" charset="0"/>
              </a:rPr>
              <a:t>Caution/diversionary responses</a:t>
            </a:r>
          </a:p>
          <a:p>
            <a:r>
              <a:rPr lang="en-GB" sz="32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http://www.cps.gov.uk/legal/a_to_c/cautioning_and_diversion/</a:t>
            </a: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Charge</a:t>
            </a:r>
          </a:p>
          <a:p>
            <a:r>
              <a:rPr lang="en-GB" sz="3200" dirty="0">
                <a:latin typeface="Calibri" panose="020F0502020204030204" pitchFamily="34" charset="0"/>
                <a:cs typeface="Calibri" panose="020F0502020204030204" pitchFamily="34" charset="0"/>
              </a:rPr>
              <a:t>Custody pending further decision</a:t>
            </a:r>
          </a:p>
          <a:p>
            <a:r>
              <a:rPr lang="en-GB" sz="3200" dirty="0">
                <a:latin typeface="Calibri" panose="020F0502020204030204" pitchFamily="34" charset="0"/>
                <a:cs typeface="Calibri" panose="020F0502020204030204" pitchFamily="34" charset="0"/>
              </a:rPr>
              <a:t>Out-of-court disposal</a:t>
            </a:r>
          </a:p>
          <a:p>
            <a:endParaRPr lang="en-GB" sz="2000" dirty="0">
              <a:solidFill>
                <a:srgbClr val="FFFFFF"/>
              </a:solidFill>
            </a:endParaRPr>
          </a:p>
        </p:txBody>
      </p:sp>
    </p:spTree>
    <p:extLst>
      <p:ext uri="{BB962C8B-B14F-4D97-AF65-F5344CB8AC3E}">
        <p14:creationId xmlns:p14="http://schemas.microsoft.com/office/powerpoint/2010/main" val="1663988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95AEB-6BE5-1C49-A56E-CA6121BBC514}"/>
              </a:ext>
            </a:extLst>
          </p:cNvPr>
          <p:cNvSpPr>
            <a:spLocks noGrp="1"/>
          </p:cNvSpPr>
          <p:nvPr>
            <p:ph type="title"/>
          </p:nvPr>
        </p:nvSpPr>
        <p:spPr>
          <a:xfrm>
            <a:off x="618565" y="731520"/>
            <a:ext cx="6511228" cy="1426464"/>
          </a:xfrm>
        </p:spPr>
        <p:txBody>
          <a:bodyPr>
            <a:normAutofit fontScale="90000"/>
          </a:bodyPr>
          <a:lstStyle/>
          <a:p>
            <a:r>
              <a:rPr lang="en-GB" dirty="0"/>
              <a:t>The Courts </a:t>
            </a:r>
            <a:br>
              <a:rPr lang="en-GB" dirty="0"/>
            </a:br>
            <a:r>
              <a:rPr lang="en-GB" sz="4000" dirty="0"/>
              <a:t>(HM Courts &amp; Tribunals Service)</a:t>
            </a:r>
            <a:endParaRPr lang="en-GB" dirty="0"/>
          </a:p>
        </p:txBody>
      </p:sp>
      <p:sp>
        <p:nvSpPr>
          <p:cNvPr id="3" name="Content Placeholder 2">
            <a:extLst>
              <a:ext uri="{FF2B5EF4-FFF2-40B4-BE49-F238E27FC236}">
                <a16:creationId xmlns:a16="http://schemas.microsoft.com/office/drawing/2014/main" id="{C49B43C8-2849-3C41-B8EE-4EE04DAF63E9}"/>
              </a:ext>
            </a:extLst>
          </p:cNvPr>
          <p:cNvSpPr>
            <a:spLocks noGrp="1"/>
          </p:cNvSpPr>
          <p:nvPr>
            <p:ph idx="1"/>
          </p:nvPr>
        </p:nvSpPr>
        <p:spPr>
          <a:xfrm>
            <a:off x="458920" y="2314700"/>
            <a:ext cx="6670873" cy="4153648"/>
          </a:xfrm>
          <a:solidFill>
            <a:schemeClr val="tx1"/>
          </a:solidFill>
        </p:spPr>
        <p:txBody>
          <a:bodyPr anchor="ctr">
            <a:normAutofit fontScale="62500" lnSpcReduction="20000"/>
          </a:bodyPr>
          <a:lstStyle/>
          <a:p>
            <a:pPr marL="0" indent="0">
              <a:buNone/>
            </a:pPr>
            <a:endParaRPr lang="en-GB" sz="2300">
              <a:solidFill>
                <a:schemeClr val="bg1"/>
              </a:solidFill>
            </a:endParaRPr>
          </a:p>
          <a:p>
            <a:pPr marL="0" indent="0">
              <a:buNone/>
            </a:pPr>
            <a:r>
              <a:rPr lang="en-GB" sz="2900" b="1" dirty="0">
                <a:solidFill>
                  <a:schemeClr val="bg1"/>
                </a:solidFill>
              </a:rPr>
              <a:t>Responsible for the administration in:</a:t>
            </a:r>
            <a:endParaRPr lang="en-GB" sz="2900" b="1" dirty="0">
              <a:solidFill>
                <a:schemeClr val="bg1"/>
              </a:solidFill>
              <a:cs typeface="Calibri"/>
            </a:endParaRPr>
          </a:p>
          <a:p>
            <a:r>
              <a:rPr lang="en-GB" sz="2600" u="sng" dirty="0">
                <a:solidFill>
                  <a:schemeClr val="bg1"/>
                </a:solidFill>
              </a:rPr>
              <a:t>Criminal </a:t>
            </a:r>
          </a:p>
          <a:p>
            <a:r>
              <a:rPr lang="en-GB" sz="2600" u="sng" dirty="0">
                <a:solidFill>
                  <a:schemeClr val="bg1"/>
                </a:solidFill>
              </a:rPr>
              <a:t>Civil</a:t>
            </a:r>
            <a:endParaRPr lang="en-GB" sz="2600" u="sng" dirty="0">
              <a:solidFill>
                <a:schemeClr val="bg1"/>
              </a:solidFill>
              <a:cs typeface="Calibri"/>
            </a:endParaRPr>
          </a:p>
          <a:p>
            <a:r>
              <a:rPr lang="en-GB" sz="2600" u="sng" dirty="0">
                <a:solidFill>
                  <a:schemeClr val="bg1"/>
                </a:solidFill>
              </a:rPr>
              <a:t>Family</a:t>
            </a:r>
            <a:endParaRPr lang="en-GB" sz="2600" dirty="0">
              <a:solidFill>
                <a:schemeClr val="bg1"/>
              </a:solidFill>
            </a:endParaRPr>
          </a:p>
          <a:p>
            <a:pPr marL="0" indent="0">
              <a:buNone/>
            </a:pPr>
            <a:endParaRPr lang="en-GB" sz="2600">
              <a:solidFill>
                <a:schemeClr val="bg1"/>
              </a:solidFill>
            </a:endParaRPr>
          </a:p>
          <a:p>
            <a:pPr marL="0" indent="0">
              <a:buNone/>
            </a:pPr>
            <a:r>
              <a:rPr lang="en-GB" sz="2900" b="1" u="sng" dirty="0">
                <a:solidFill>
                  <a:schemeClr val="bg1"/>
                </a:solidFill>
              </a:rPr>
              <a:t>Magistrates’ Courts  </a:t>
            </a:r>
            <a:endParaRPr lang="en-GB" sz="2900" b="1" u="sng" dirty="0">
              <a:solidFill>
                <a:schemeClr val="bg1"/>
              </a:solidFill>
              <a:cs typeface="Calibri"/>
            </a:endParaRPr>
          </a:p>
          <a:p>
            <a:r>
              <a:rPr lang="en-GB" sz="2600" dirty="0">
                <a:solidFill>
                  <a:schemeClr val="bg1"/>
                </a:solidFill>
              </a:rPr>
              <a:t>deal with the less serious criminal offences (</a:t>
            </a:r>
            <a:r>
              <a:rPr lang="en-GB" sz="2600" dirty="0" err="1">
                <a:solidFill>
                  <a:schemeClr val="bg1"/>
                </a:solidFill>
              </a:rPr>
              <a:t>i.e</a:t>
            </a:r>
            <a:r>
              <a:rPr lang="en-GB" sz="2600" dirty="0">
                <a:solidFill>
                  <a:schemeClr val="bg1"/>
                </a:solidFill>
              </a:rPr>
              <a:t>, most motoring offences, minor criminal damage, or being drunk and disorderly) </a:t>
            </a:r>
            <a:endParaRPr lang="en-GB" sz="2600" b="1" dirty="0">
              <a:solidFill>
                <a:schemeClr val="bg1"/>
              </a:solidFill>
            </a:endParaRPr>
          </a:p>
          <a:p>
            <a:pPr marL="0" indent="0">
              <a:buNone/>
            </a:pPr>
            <a:r>
              <a:rPr lang="en-GB" sz="2900" b="1" u="sng" dirty="0">
                <a:solidFill>
                  <a:schemeClr val="bg1"/>
                </a:solidFill>
              </a:rPr>
              <a:t>Crown Courts </a:t>
            </a:r>
            <a:endParaRPr lang="en-GB" sz="2900" b="1" u="sng" dirty="0">
              <a:solidFill>
                <a:schemeClr val="bg1"/>
              </a:solidFill>
              <a:cs typeface="Calibri"/>
            </a:endParaRPr>
          </a:p>
          <a:p>
            <a:r>
              <a:rPr lang="en-GB" sz="2600" dirty="0">
                <a:solidFill>
                  <a:schemeClr val="bg1"/>
                </a:solidFill>
              </a:rPr>
              <a:t>deal with the more serious offences (</a:t>
            </a:r>
            <a:r>
              <a:rPr lang="en-GB" sz="2600" dirty="0" err="1">
                <a:solidFill>
                  <a:schemeClr val="bg1"/>
                </a:solidFill>
              </a:rPr>
              <a:t>i.e</a:t>
            </a:r>
            <a:r>
              <a:rPr lang="en-GB" sz="2600" dirty="0">
                <a:solidFill>
                  <a:schemeClr val="bg1"/>
                </a:solidFill>
              </a:rPr>
              <a:t>, murder - Triable by judge and jury)</a:t>
            </a:r>
            <a:endParaRPr lang="en-GB" sz="2600" dirty="0">
              <a:solidFill>
                <a:schemeClr val="bg1"/>
              </a:solidFill>
              <a:cs typeface="Calibri"/>
            </a:endParaRPr>
          </a:p>
          <a:p>
            <a:pPr marL="0" indent="0">
              <a:buNone/>
            </a:pPr>
            <a:r>
              <a:rPr lang="en-GB" sz="2900" b="1" u="sng" dirty="0">
                <a:solidFill>
                  <a:schemeClr val="bg1"/>
                </a:solidFill>
              </a:rPr>
              <a:t>Youth Courts </a:t>
            </a:r>
            <a:endParaRPr lang="en-GB" sz="2900" b="1" u="sng" dirty="0">
              <a:solidFill>
                <a:schemeClr val="bg1"/>
              </a:solidFill>
              <a:cs typeface="Calibri"/>
            </a:endParaRPr>
          </a:p>
          <a:p>
            <a:r>
              <a:rPr lang="en-GB" sz="2600" dirty="0">
                <a:solidFill>
                  <a:schemeClr val="bg1"/>
                </a:solidFill>
              </a:rPr>
              <a:t>special magistrates' courts which deal with all offences apart from the most serious charges against people aged between 10-17 years old.  </a:t>
            </a:r>
            <a:endParaRPr lang="en-GB" sz="2600" dirty="0">
              <a:solidFill>
                <a:schemeClr val="bg1"/>
              </a:solidFill>
              <a:cs typeface="Calibri"/>
            </a:endParaRPr>
          </a:p>
        </p:txBody>
      </p:sp>
      <p:pic>
        <p:nvPicPr>
          <p:cNvPr id="2050" name="Picture 2" descr="Crown Court | British law | Britannica">
            <a:extLst>
              <a:ext uri="{FF2B5EF4-FFF2-40B4-BE49-F238E27FC236}">
                <a16:creationId xmlns:a16="http://schemas.microsoft.com/office/drawing/2014/main" id="{4451C695-4B67-4343-8FBE-28F9FED982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90" r="11286" b="-1"/>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1E3235-ADD0-FD49-8A0B-E545701604A8}"/>
              </a:ext>
            </a:extLst>
          </p:cNvPr>
          <p:cNvSpPr txBox="1"/>
          <p:nvPr/>
        </p:nvSpPr>
        <p:spPr>
          <a:xfrm>
            <a:off x="10515600" y="6488668"/>
            <a:ext cx="1839432" cy="369332"/>
          </a:xfrm>
          <a:prstGeom prst="rect">
            <a:avLst/>
          </a:prstGeom>
          <a:noFill/>
        </p:spPr>
        <p:txBody>
          <a:bodyPr wrap="square" rtlCol="0">
            <a:spAutoFit/>
          </a:bodyPr>
          <a:lstStyle/>
          <a:p>
            <a:r>
              <a:rPr lang="en-GB"/>
              <a:t>(CJS, 2021)</a:t>
            </a:r>
          </a:p>
        </p:txBody>
      </p:sp>
    </p:spTree>
    <p:extLst>
      <p:ext uri="{BB962C8B-B14F-4D97-AF65-F5344CB8AC3E}">
        <p14:creationId xmlns:p14="http://schemas.microsoft.com/office/powerpoint/2010/main" val="24788570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550FA-313E-40C4-B40F-D11338641B47}"/>
              </a:ext>
            </a:extLst>
          </p:cNvPr>
          <p:cNvSpPr>
            <a:spLocks noGrp="1"/>
          </p:cNvSpPr>
          <p:nvPr>
            <p:ph type="title"/>
          </p:nvPr>
        </p:nvSpPr>
        <p:spPr>
          <a:xfrm>
            <a:off x="756744" y="349858"/>
            <a:ext cx="4761461" cy="1351722"/>
          </a:xfrm>
        </p:spPr>
        <p:txBody>
          <a:bodyPr anchor="ctr">
            <a:normAutofit/>
          </a:bodyPr>
          <a:lstStyle/>
          <a:p>
            <a:r>
              <a:rPr lang="en-GB">
                <a:solidFill>
                  <a:schemeClr val="bg1"/>
                </a:solidFill>
              </a:rPr>
              <a:t>The Attorney General’s Office</a:t>
            </a:r>
          </a:p>
        </p:txBody>
      </p:sp>
      <p:sp>
        <p:nvSpPr>
          <p:cNvPr id="3" name="Content Placeholder 2">
            <a:extLst>
              <a:ext uri="{FF2B5EF4-FFF2-40B4-BE49-F238E27FC236}">
                <a16:creationId xmlns:a16="http://schemas.microsoft.com/office/drawing/2014/main" id="{21874E21-9810-468C-A4A6-50CCAE9D2BAB}"/>
              </a:ext>
            </a:extLst>
          </p:cNvPr>
          <p:cNvSpPr>
            <a:spLocks noGrp="1"/>
          </p:cNvSpPr>
          <p:nvPr>
            <p:ph idx="1"/>
          </p:nvPr>
        </p:nvSpPr>
        <p:spPr>
          <a:xfrm>
            <a:off x="236619" y="346578"/>
            <a:ext cx="7598877" cy="6133277"/>
          </a:xfrm>
        </p:spPr>
        <p:txBody>
          <a:bodyPr vert="horz" lIns="91440" tIns="45720" rIns="91440" bIns="45720" rtlCol="0" anchor="t">
            <a:noAutofit/>
          </a:bodyPr>
          <a:lstStyle/>
          <a:p>
            <a:pPr marL="0" indent="0">
              <a:buNone/>
            </a:pPr>
            <a:r>
              <a:rPr lang="en-GB" sz="2400" dirty="0">
                <a:latin typeface="Calibri"/>
                <a:ea typeface="Calibri"/>
                <a:cs typeface="Calibri"/>
              </a:rPr>
              <a:t>Provides legal advice and support to the Attorney General and the Solicitor General (the Law Officers) who give legal advice to government. </a:t>
            </a:r>
            <a:br>
              <a:rPr lang="en-GB" sz="2400" dirty="0">
                <a:latin typeface="Calibri"/>
                <a:ea typeface="Calibri"/>
                <a:cs typeface="Calibri"/>
              </a:rPr>
            </a:br>
            <a:endParaRPr lang="en-GB" sz="2400" dirty="0">
              <a:latin typeface="Calibri"/>
              <a:ea typeface="Calibri"/>
              <a:cs typeface="Calibri"/>
            </a:endParaRPr>
          </a:p>
          <a:p>
            <a:r>
              <a:rPr lang="en-GB" sz="2400" dirty="0">
                <a:latin typeface="Calibri"/>
                <a:ea typeface="Calibri"/>
                <a:cs typeface="Calibri"/>
              </a:rPr>
              <a:t>Helps the Law Officers perform other duties in the public interest such as looking at sentences which may be too low.</a:t>
            </a:r>
            <a:br>
              <a:rPr lang="en-GB" sz="2400" dirty="0">
                <a:latin typeface="Calibri"/>
                <a:ea typeface="Calibri"/>
                <a:cs typeface="Calibri"/>
              </a:rPr>
            </a:br>
            <a:endParaRPr lang="en-GB" sz="2400" dirty="0">
              <a:latin typeface="Calibri"/>
              <a:ea typeface="Calibri"/>
              <a:cs typeface="Calibri"/>
            </a:endParaRPr>
          </a:p>
          <a:p>
            <a:r>
              <a:rPr lang="en-GB" sz="2400" dirty="0">
                <a:latin typeface="Calibri"/>
                <a:ea typeface="Calibri"/>
                <a:cs typeface="Calibri"/>
              </a:rPr>
              <a:t>Work specifically with the CPS, Government Legal Department, Serious Fraud Office, &amp; HM Crown Prosecution Service Inspectorate.</a:t>
            </a:r>
          </a:p>
          <a:p>
            <a:r>
              <a:rPr lang="en-GB" sz="2400" dirty="0">
                <a:latin typeface="Calibri"/>
                <a:ea typeface="Calibri"/>
                <a:cs typeface="Calibri"/>
              </a:rPr>
              <a:t>acts as a bridge between government and the criminal justice system. They do not usually decide who is prosecuted, but they oversee key prosecuting agencies, provide legal advice to government, and help ensure that justice is administered fairly and independently</a:t>
            </a:r>
            <a:endParaRPr lang="en-GB" sz="2400" dirty="0">
              <a:solidFill>
                <a:srgbClr val="000000"/>
              </a:solidFill>
              <a:latin typeface="Calibri"/>
              <a:ea typeface="Calibri"/>
              <a:cs typeface="Calibri"/>
            </a:endParaRPr>
          </a:p>
          <a:p>
            <a:endParaRPr lang="en-GB" sz="2400" dirty="0">
              <a:solidFill>
                <a:srgbClr val="000000"/>
              </a:solidFill>
              <a:latin typeface="Calibri"/>
              <a:ea typeface="Calibri"/>
              <a:cs typeface="Calibri"/>
            </a:endParaRPr>
          </a:p>
          <a:p>
            <a:endParaRPr lang="en-GB" sz="2400" dirty="0">
              <a:solidFill>
                <a:srgbClr val="000000"/>
              </a:solidFill>
              <a:latin typeface="Calibri"/>
              <a:ea typeface="Calibri"/>
              <a:cs typeface="Calibri"/>
            </a:endParaRPr>
          </a:p>
          <a:p>
            <a:endParaRPr lang="en-GB" sz="2400" dirty="0">
              <a:solidFill>
                <a:schemeClr val="bg1"/>
              </a:solidFill>
            </a:endParaRPr>
          </a:p>
        </p:txBody>
      </p:sp>
      <p:pic>
        <p:nvPicPr>
          <p:cNvPr id="4098" name="Picture 2" descr="Attorney General's Office (United Kingdom) - Wikipedia">
            <a:extLst>
              <a:ext uri="{FF2B5EF4-FFF2-40B4-BE49-F238E27FC236}">
                <a16:creationId xmlns:a16="http://schemas.microsoft.com/office/drawing/2014/main" id="{D7F2769A-2BC5-E44E-B416-42FC85A9C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
          <a:stretch/>
        </p:blipFill>
        <p:spPr bwMode="auto">
          <a:xfrm>
            <a:off x="8555443" y="1099280"/>
            <a:ext cx="3139733" cy="4097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063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AC7E4-D08A-F89D-08E1-AB2F1646B088}"/>
              </a:ext>
            </a:extLst>
          </p:cNvPr>
          <p:cNvSpPr>
            <a:spLocks noGrp="1"/>
          </p:cNvSpPr>
          <p:nvPr>
            <p:ph type="title"/>
          </p:nvPr>
        </p:nvSpPr>
        <p:spPr>
          <a:xfrm>
            <a:off x="630936" y="640080"/>
            <a:ext cx="4818888" cy="1481328"/>
          </a:xfrm>
        </p:spPr>
        <p:txBody>
          <a:bodyPr anchor="b">
            <a:normAutofit/>
          </a:bodyPr>
          <a:lstStyle/>
          <a:p>
            <a:br>
              <a:rPr lang="en-GB" sz="3800"/>
            </a:br>
            <a:r>
              <a:rPr lang="en-GB" sz="3800"/>
              <a:t>The Ministry of Justice</a:t>
            </a:r>
          </a:p>
          <a:p>
            <a:endParaRPr lang="en-GB" sz="3800"/>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7DAD88-A5A6-2D0B-8FD8-4453E8E17B34}"/>
              </a:ext>
            </a:extLst>
          </p:cNvPr>
          <p:cNvSpPr>
            <a:spLocks noGrp="1"/>
          </p:cNvSpPr>
          <p:nvPr>
            <p:ph idx="1"/>
          </p:nvPr>
        </p:nvSpPr>
        <p:spPr>
          <a:xfrm>
            <a:off x="642842" y="2560263"/>
            <a:ext cx="7827350" cy="4007946"/>
          </a:xfrm>
        </p:spPr>
        <p:txBody>
          <a:bodyPr vert="horz" lIns="91440" tIns="45720" rIns="91440" bIns="45720" rtlCol="0" anchor="t">
            <a:noAutofit/>
          </a:bodyPr>
          <a:lstStyle/>
          <a:p>
            <a:r>
              <a:rPr lang="en-GB" sz="1600" dirty="0">
                <a:latin typeface="Calibri"/>
                <a:ea typeface="Calibri"/>
                <a:cs typeface="Calibri"/>
              </a:rPr>
              <a:t>The Ministry of Justice is the government department responsible for the administration of justice in England and Wales.</a:t>
            </a:r>
          </a:p>
          <a:p>
            <a:r>
              <a:rPr lang="en-GB" sz="1600" dirty="0">
                <a:latin typeface="Calibri"/>
                <a:ea typeface="Calibri"/>
                <a:cs typeface="Calibri"/>
              </a:rPr>
              <a:t>Manages the justice system rather then delivering justice directly.</a:t>
            </a:r>
          </a:p>
          <a:p>
            <a:r>
              <a:rPr lang="en-GB" sz="1600" dirty="0">
                <a:latin typeface="Calibri"/>
                <a:ea typeface="Calibri"/>
                <a:cs typeface="Calibri"/>
              </a:rPr>
              <a:t>It oversees many of the institutions that make the Criminal Justice System function on a daily basis.</a:t>
            </a:r>
          </a:p>
          <a:p>
            <a:r>
              <a:rPr lang="en-GB" sz="1600" dirty="0">
                <a:latin typeface="Calibri"/>
                <a:ea typeface="Calibri"/>
                <a:cs typeface="Calibri"/>
              </a:rPr>
              <a:t>While the police investigate and the courts make decisions, the MoJ provides the framework, resources, and governance that allows these agencies to operate.</a:t>
            </a:r>
          </a:p>
          <a:p>
            <a:r>
              <a:rPr lang="en-GB" sz="1600" dirty="0">
                <a:latin typeface="Calibri"/>
                <a:ea typeface="Calibri"/>
                <a:cs typeface="Calibri"/>
              </a:rPr>
              <a:t>Responsibility for different parts of the justice system: -The Courts, Prisons, Probation Services, youth Justice, legal aid, Human rights issues, Civil, &amp; family Justice.  </a:t>
            </a:r>
            <a:br>
              <a:rPr lang="en-GB" sz="1600" dirty="0">
                <a:latin typeface="Calibri"/>
                <a:ea typeface="Calibri"/>
                <a:cs typeface="Calibri"/>
              </a:rPr>
            </a:br>
            <a:r>
              <a:rPr lang="en-GB" sz="1600" dirty="0">
                <a:latin typeface="Calibri"/>
                <a:ea typeface="Calibri"/>
                <a:cs typeface="Calibri"/>
              </a:rPr>
              <a:t> </a:t>
            </a:r>
            <a:br>
              <a:rPr lang="en-GB" sz="1600" dirty="0">
                <a:latin typeface="Calibri"/>
                <a:ea typeface="Calibri"/>
                <a:cs typeface="Calibri"/>
              </a:rPr>
            </a:br>
            <a:r>
              <a:rPr lang="en-GB" sz="1600" dirty="0">
                <a:latin typeface="Calibri"/>
                <a:ea typeface="Calibri"/>
                <a:cs typeface="Calibri"/>
              </a:rPr>
              <a:t>'The Ministry of Justice is responsible for both prisons and probation. Does this suggest that the primary aim of modern criminal justice is punishment or rehabilitation?'</a:t>
            </a:r>
          </a:p>
          <a:p>
            <a:endParaRPr lang="en-GB" sz="1600" dirty="0">
              <a:latin typeface="Calibri"/>
              <a:ea typeface="Calibri"/>
              <a:cs typeface="Calibri"/>
            </a:endParaRPr>
          </a:p>
        </p:txBody>
      </p:sp>
      <p:pic>
        <p:nvPicPr>
          <p:cNvPr id="5" name="Picture 4" descr="A close up of a logo&#10;&#10;Description automatically generated">
            <a:extLst>
              <a:ext uri="{FF2B5EF4-FFF2-40B4-BE49-F238E27FC236}">
                <a16:creationId xmlns:a16="http://schemas.microsoft.com/office/drawing/2014/main" id="{896EADCB-BE65-00DD-1F81-E75F57ECCE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6600" y="-5077"/>
            <a:ext cx="2869473" cy="2580555"/>
          </a:xfrm>
          <a:prstGeom prst="rect">
            <a:avLst/>
          </a:prstGeom>
        </p:spPr>
      </p:pic>
    </p:spTree>
    <p:extLst>
      <p:ext uri="{BB962C8B-B14F-4D97-AF65-F5344CB8AC3E}">
        <p14:creationId xmlns:p14="http://schemas.microsoft.com/office/powerpoint/2010/main" val="3940530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5647-789D-42B8-9900-BBC7C4C5FADD}"/>
              </a:ext>
            </a:extLst>
          </p:cNvPr>
          <p:cNvSpPr>
            <a:spLocks noGrp="1"/>
          </p:cNvSpPr>
          <p:nvPr>
            <p:ph type="title"/>
          </p:nvPr>
        </p:nvSpPr>
        <p:spPr>
          <a:xfrm>
            <a:off x="711966" y="567578"/>
            <a:ext cx="5411846" cy="880129"/>
          </a:xfrm>
        </p:spPr>
        <p:txBody>
          <a:bodyPr vert="horz" lIns="91440" tIns="45720" rIns="91440" bIns="45720" rtlCol="0" anchor="b">
            <a:normAutofit/>
          </a:bodyPr>
          <a:lstStyle/>
          <a:p>
            <a:r>
              <a:rPr lang="en-US" sz="4800" u="sng" kern="1200" dirty="0">
                <a:latin typeface="+mj-lt"/>
                <a:ea typeface="+mj-ea"/>
                <a:cs typeface="+mj-cs"/>
              </a:rPr>
              <a:t>The Home Office</a:t>
            </a:r>
          </a:p>
        </p:txBody>
      </p:sp>
      <p:sp>
        <p:nvSpPr>
          <p:cNvPr id="9" name="TextBox 8">
            <a:extLst>
              <a:ext uri="{FF2B5EF4-FFF2-40B4-BE49-F238E27FC236}">
                <a16:creationId xmlns:a16="http://schemas.microsoft.com/office/drawing/2014/main" id="{7B816595-D9D2-9A4D-8C98-88B7D95E473C}"/>
              </a:ext>
            </a:extLst>
          </p:cNvPr>
          <p:cNvSpPr txBox="1"/>
          <p:nvPr/>
        </p:nvSpPr>
        <p:spPr>
          <a:xfrm>
            <a:off x="997328" y="1473941"/>
            <a:ext cx="5167731" cy="5070082"/>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GB" sz="2400" dirty="0">
                <a:solidFill>
                  <a:srgbClr val="000000"/>
                </a:solidFill>
                <a:latin typeface="Calibri"/>
                <a:ea typeface="Calibri"/>
                <a:cs typeface="Calibri"/>
              </a:rPr>
              <a:t>Office</a:t>
            </a:r>
            <a:r>
              <a:rPr lang="en-GB" sz="2400" dirty="0">
                <a:latin typeface="Calibri"/>
                <a:ea typeface="Calibri"/>
                <a:cs typeface="Calibri"/>
              </a:rPr>
              <a:t> is the government department responsible for public safety, security, policing, immigration, and crime reduction.</a:t>
            </a:r>
          </a:p>
          <a:p>
            <a:pPr defTabSz="914400">
              <a:buFont typeface="Arial" panose="020B0604020202020204" pitchFamily="34" charset="0"/>
              <a:buChar char="•"/>
            </a:pPr>
            <a:r>
              <a:rPr lang="en-GB" sz="2400" dirty="0">
                <a:latin typeface="Calibri"/>
                <a:ea typeface="Calibri"/>
                <a:cs typeface="Calibri"/>
              </a:rPr>
              <a:t>It plays a major role in setting the strategic direction of crime control and law enforcement in England and Wales.</a:t>
            </a:r>
          </a:p>
          <a:p>
            <a:pPr marL="342900" indent="-342900" defTabSz="914400">
              <a:lnSpc>
                <a:spcPct val="90000"/>
              </a:lnSpc>
              <a:spcAft>
                <a:spcPts val="600"/>
              </a:spcAft>
              <a:buFont typeface="Arial"/>
              <a:buChar char="•"/>
            </a:pPr>
            <a:r>
              <a:rPr lang="en-GB" sz="2400" dirty="0">
                <a:latin typeface="Calibri"/>
                <a:ea typeface="Calibri"/>
                <a:cs typeface="Calibri"/>
              </a:rPr>
              <a:t>Immigration/citizenship</a:t>
            </a:r>
            <a:r>
              <a:rPr lang="en-GB" sz="2400" b="0" i="0" dirty="0">
                <a:effectLst/>
                <a:latin typeface="Calibri"/>
                <a:ea typeface="Calibri"/>
                <a:cs typeface="Calibri"/>
              </a:rPr>
              <a:t> and passports </a:t>
            </a:r>
            <a:endParaRPr lang="en-GB" sz="2400" dirty="0">
              <a:latin typeface="Calibri"/>
              <a:ea typeface="Calibri"/>
              <a:cs typeface="Calibri"/>
            </a:endParaRPr>
          </a:p>
          <a:p>
            <a:pPr indent="-228600" defTabSz="914400">
              <a:lnSpc>
                <a:spcPct val="90000"/>
              </a:lnSpc>
              <a:spcAft>
                <a:spcPts val="600"/>
              </a:spcAft>
              <a:buFont typeface="Arial" panose="020B0604020202020204" pitchFamily="34" charset="0"/>
              <a:buChar char="•"/>
            </a:pPr>
            <a:r>
              <a:rPr lang="en-GB" sz="2400" dirty="0">
                <a:latin typeface="Calibri"/>
                <a:ea typeface="Calibri"/>
                <a:cs typeface="Calibri"/>
              </a:rPr>
              <a:t>D</a:t>
            </a:r>
            <a:r>
              <a:rPr lang="en-GB" sz="2400" b="0" i="0" dirty="0">
                <a:effectLst/>
                <a:latin typeface="Calibri"/>
                <a:ea typeface="Calibri"/>
                <a:cs typeface="Calibri"/>
              </a:rPr>
              <a:t>rugs policy </a:t>
            </a:r>
          </a:p>
          <a:p>
            <a:pPr indent="-228600" defTabSz="914400">
              <a:lnSpc>
                <a:spcPct val="90000"/>
              </a:lnSpc>
              <a:spcAft>
                <a:spcPts val="600"/>
              </a:spcAft>
              <a:buFont typeface="Arial" panose="020B0604020202020204" pitchFamily="34" charset="0"/>
              <a:buChar char="•"/>
            </a:pPr>
            <a:r>
              <a:rPr lang="en-GB" sz="2400" dirty="0">
                <a:latin typeface="Calibri"/>
                <a:ea typeface="Calibri"/>
                <a:cs typeface="Calibri"/>
              </a:rPr>
              <a:t>C</a:t>
            </a:r>
            <a:r>
              <a:rPr lang="en-GB" sz="2400" b="0" i="0" dirty="0">
                <a:effectLst/>
                <a:latin typeface="Calibri"/>
                <a:ea typeface="Calibri"/>
                <a:cs typeface="Calibri"/>
              </a:rPr>
              <a:t>rime</a:t>
            </a:r>
            <a:r>
              <a:rPr lang="en-GB" sz="2400" dirty="0">
                <a:latin typeface="Calibri"/>
                <a:ea typeface="Calibri"/>
                <a:cs typeface="Calibri"/>
              </a:rPr>
              <a:t> prevention / public protection</a:t>
            </a:r>
            <a:endParaRPr lang="en-GB" sz="2400" b="0" i="0" dirty="0">
              <a:effectLst/>
              <a:latin typeface="Calibri"/>
              <a:ea typeface="Calibri"/>
              <a:cs typeface="Calibri"/>
            </a:endParaRPr>
          </a:p>
          <a:p>
            <a:pPr indent="-228600" defTabSz="914400">
              <a:lnSpc>
                <a:spcPct val="90000"/>
              </a:lnSpc>
              <a:spcAft>
                <a:spcPts val="600"/>
              </a:spcAft>
              <a:buFont typeface="Arial" panose="020B0604020202020204" pitchFamily="34" charset="0"/>
              <a:buChar char="•"/>
            </a:pPr>
            <a:r>
              <a:rPr lang="en-GB" sz="2400" dirty="0">
                <a:latin typeface="Calibri"/>
                <a:ea typeface="Calibri"/>
                <a:cs typeface="Calibri"/>
              </a:rPr>
              <a:t>F</a:t>
            </a:r>
            <a:r>
              <a:rPr lang="en-GB" sz="2400" b="0" i="0" dirty="0">
                <a:effectLst/>
                <a:latin typeface="Calibri"/>
                <a:ea typeface="Calibri"/>
                <a:cs typeface="Calibri"/>
              </a:rPr>
              <a:t>ire </a:t>
            </a:r>
          </a:p>
          <a:p>
            <a:pPr indent="-228600" defTabSz="914400">
              <a:lnSpc>
                <a:spcPct val="90000"/>
              </a:lnSpc>
              <a:spcAft>
                <a:spcPts val="600"/>
              </a:spcAft>
              <a:buFont typeface="Arial" panose="020B0604020202020204" pitchFamily="34" charset="0"/>
              <a:buChar char="•"/>
            </a:pPr>
            <a:r>
              <a:rPr lang="en-GB" sz="2400" dirty="0">
                <a:latin typeface="Calibri"/>
                <a:ea typeface="Calibri"/>
                <a:cs typeface="Calibri"/>
              </a:rPr>
              <a:t>C</a:t>
            </a:r>
            <a:r>
              <a:rPr lang="en-GB" sz="2400" b="0" i="0" dirty="0">
                <a:effectLst/>
                <a:latin typeface="Calibri"/>
                <a:ea typeface="Calibri"/>
                <a:cs typeface="Calibri"/>
              </a:rPr>
              <a:t>ounter-terrorism and police.</a:t>
            </a:r>
            <a:endParaRPr lang="en-GB" sz="2400" dirty="0">
              <a:latin typeface="Calibri"/>
              <a:ea typeface="Calibri"/>
              <a:cs typeface="Calibri"/>
            </a:endParaRPr>
          </a:p>
        </p:txBody>
      </p:sp>
      <p:pic>
        <p:nvPicPr>
          <p:cNvPr id="7" name="Picture 10" descr="Home Office | artification">
            <a:extLst>
              <a:ext uri="{FF2B5EF4-FFF2-40B4-BE49-F238E27FC236}">
                <a16:creationId xmlns:a16="http://schemas.microsoft.com/office/drawing/2014/main" id="{24F996FA-AFED-3747-92BF-37944C3C0EC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05214" y="2346346"/>
            <a:ext cx="4389962" cy="2164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02844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8F63B-988C-40AD-8FC6-F260361F42E1}"/>
              </a:ext>
            </a:extLst>
          </p:cNvPr>
          <p:cNvSpPr>
            <a:spLocks noGrp="1"/>
          </p:cNvSpPr>
          <p:nvPr>
            <p:ph type="title"/>
          </p:nvPr>
        </p:nvSpPr>
        <p:spPr>
          <a:xfrm>
            <a:off x="164813" y="455462"/>
            <a:ext cx="5120561" cy="1325563"/>
          </a:xfrm>
        </p:spPr>
        <p:txBody>
          <a:bodyPr>
            <a:normAutofit/>
          </a:bodyPr>
          <a:lstStyle/>
          <a:p>
            <a:r>
              <a:rPr lang="en-GB" dirty="0"/>
              <a:t>The Prison Service</a:t>
            </a:r>
          </a:p>
        </p:txBody>
      </p:sp>
      <p:sp>
        <p:nvSpPr>
          <p:cNvPr id="3" name="Content Placeholder 2">
            <a:extLst>
              <a:ext uri="{FF2B5EF4-FFF2-40B4-BE49-F238E27FC236}">
                <a16:creationId xmlns:a16="http://schemas.microsoft.com/office/drawing/2014/main" id="{1B14634A-94BB-41CF-A804-92381B478B07}"/>
              </a:ext>
            </a:extLst>
          </p:cNvPr>
          <p:cNvSpPr>
            <a:spLocks noGrp="1"/>
          </p:cNvSpPr>
          <p:nvPr>
            <p:ph idx="1"/>
          </p:nvPr>
        </p:nvSpPr>
        <p:spPr>
          <a:xfrm>
            <a:off x="164813" y="1610782"/>
            <a:ext cx="5930994" cy="5027073"/>
          </a:xfrm>
          <a:solidFill>
            <a:schemeClr val="tx1"/>
          </a:solidFill>
        </p:spPr>
        <p:txBody>
          <a:bodyPr vert="horz" lIns="91440" tIns="45720" rIns="91440" bIns="45720" rtlCol="0" anchor="t">
            <a:normAutofit/>
          </a:bodyPr>
          <a:lstStyle/>
          <a:p>
            <a:endParaRPr lang="en-GB" sz="2400" i="1" dirty="0">
              <a:solidFill>
                <a:schemeClr val="bg1"/>
              </a:solidFill>
            </a:endParaRPr>
          </a:p>
          <a:p>
            <a:r>
              <a:rPr lang="en-GB" sz="2400" dirty="0">
                <a:solidFill>
                  <a:schemeClr val="bg1"/>
                </a:solidFill>
              </a:rPr>
              <a:t>Runs 105 prisons in England &amp; Wales</a:t>
            </a:r>
          </a:p>
          <a:p>
            <a:r>
              <a:rPr lang="en-GB" sz="2400" dirty="0">
                <a:solidFill>
                  <a:schemeClr val="bg1"/>
                </a:solidFill>
              </a:rPr>
              <a:t>17 are privately run = total of 122</a:t>
            </a:r>
          </a:p>
          <a:p>
            <a:r>
              <a:rPr lang="en-GB" sz="2400" dirty="0">
                <a:solidFill>
                  <a:schemeClr val="bg1"/>
                </a:solidFill>
              </a:rPr>
              <a:t>Aim: to keep those sentenced to prison in custody leading to law-abiding lives</a:t>
            </a:r>
          </a:p>
          <a:p>
            <a:r>
              <a:rPr lang="en-GB" sz="2400" dirty="0">
                <a:solidFill>
                  <a:schemeClr val="bg1"/>
                </a:solidFill>
              </a:rPr>
              <a:t>Works with courts, police, councils, and Non-government organisations (NGO’s)</a:t>
            </a:r>
          </a:p>
          <a:p>
            <a:endParaRPr lang="en-GB" sz="2400" dirty="0">
              <a:solidFill>
                <a:schemeClr val="bg1"/>
              </a:solidFill>
              <a:cs typeface="Calibri"/>
            </a:endParaRPr>
          </a:p>
          <a:p>
            <a:r>
              <a:rPr lang="en-GB" sz="2400" dirty="0">
                <a:solidFill>
                  <a:schemeClr val="bg1"/>
                </a:solidFill>
                <a:cs typeface="Calibri"/>
              </a:rPr>
              <a:t>Thoughts on Prisons – Over run? School for crime/drugs?</a:t>
            </a:r>
          </a:p>
          <a:p>
            <a:endParaRPr lang="en-GB" sz="2400" dirty="0">
              <a:solidFill>
                <a:schemeClr val="bg1"/>
              </a:solidFill>
              <a:cs typeface="Calibri"/>
            </a:endParaRPr>
          </a:p>
        </p:txBody>
      </p:sp>
      <p:pic>
        <p:nvPicPr>
          <p:cNvPr id="8194" name="Picture 2" descr="HM Prison Service - GOV.UK">
            <a:extLst>
              <a:ext uri="{FF2B5EF4-FFF2-40B4-BE49-F238E27FC236}">
                <a16:creationId xmlns:a16="http://schemas.microsoft.com/office/drawing/2014/main" id="{4F14C17C-DC9F-2242-8A9A-44D2B6D9AA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74" r="21096"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8196" name="Picture 4" descr="Third of prison officers who quit leave within a year of starting, figures  show | The Independent | The Independent">
            <a:extLst>
              <a:ext uri="{FF2B5EF4-FFF2-40B4-BE49-F238E27FC236}">
                <a16:creationId xmlns:a16="http://schemas.microsoft.com/office/drawing/2014/main" id="{258E5662-E132-7143-A82C-F50E3C8780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245" r="223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4" name="Graphic 4" descr="Clipboard Mixed with solid fill">
            <a:extLst>
              <a:ext uri="{FF2B5EF4-FFF2-40B4-BE49-F238E27FC236}">
                <a16:creationId xmlns:a16="http://schemas.microsoft.com/office/drawing/2014/main" id="{A284BE84-EDA2-A520-271C-D9FCF682813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546120" y="5530970"/>
            <a:ext cx="598099" cy="598099"/>
          </a:xfrm>
          <a:prstGeom prst="rect">
            <a:avLst/>
          </a:prstGeom>
        </p:spPr>
      </p:pic>
    </p:spTree>
    <p:extLst>
      <p:ext uri="{BB962C8B-B14F-4D97-AF65-F5344CB8AC3E}">
        <p14:creationId xmlns:p14="http://schemas.microsoft.com/office/powerpoint/2010/main" val="1506728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CFE81-0B48-F183-4091-E29910BF47CA}"/>
              </a:ext>
            </a:extLst>
          </p:cNvPr>
          <p:cNvSpPr>
            <a:spLocks noGrp="1"/>
          </p:cNvSpPr>
          <p:nvPr>
            <p:ph type="title"/>
          </p:nvPr>
        </p:nvSpPr>
        <p:spPr>
          <a:xfrm>
            <a:off x="435634" y="365125"/>
            <a:ext cx="10918166" cy="1339940"/>
          </a:xfrm>
        </p:spPr>
        <p:txBody>
          <a:bodyPr/>
          <a:lstStyle/>
          <a:p>
            <a:r>
              <a:rPr lang="en-GB" sz="4000" b="1" dirty="0">
                <a:latin typeface="Lato"/>
                <a:ea typeface="Lato"/>
                <a:cs typeface="Lato"/>
              </a:rPr>
              <a:t>His Majesty’s Prison &amp; Probation Service</a:t>
            </a:r>
            <a:r>
              <a:rPr lang="en-US" dirty="0"/>
              <a:t> - HMPPS</a:t>
            </a:r>
          </a:p>
        </p:txBody>
      </p:sp>
      <p:sp>
        <p:nvSpPr>
          <p:cNvPr id="3" name="Content Placeholder 2">
            <a:extLst>
              <a:ext uri="{FF2B5EF4-FFF2-40B4-BE49-F238E27FC236}">
                <a16:creationId xmlns:a16="http://schemas.microsoft.com/office/drawing/2014/main" id="{33402E36-9EBD-87A1-EB73-BDD7384ED46B}"/>
              </a:ext>
            </a:extLst>
          </p:cNvPr>
          <p:cNvSpPr>
            <a:spLocks noGrp="1"/>
          </p:cNvSpPr>
          <p:nvPr>
            <p:ph idx="1"/>
          </p:nvPr>
        </p:nvSpPr>
        <p:spPr/>
        <p:txBody>
          <a:bodyPr vert="horz" lIns="91440" tIns="45720" rIns="91440" bIns="45720" rtlCol="0" anchor="t">
            <a:normAutofit lnSpcReduction="10000"/>
          </a:bodyPr>
          <a:lstStyle/>
          <a:p>
            <a:r>
              <a:rPr lang="en-US" b="1" dirty="0">
                <a:solidFill>
                  <a:srgbClr val="0B0C0C"/>
                </a:solidFill>
                <a:highlight>
                  <a:srgbClr val="FFFFFF"/>
                </a:highlight>
              </a:rPr>
              <a:t>Responsibilities</a:t>
            </a:r>
            <a:endParaRPr lang="en-US" dirty="0"/>
          </a:p>
          <a:p>
            <a:r>
              <a:rPr lang="en-US" dirty="0">
                <a:solidFill>
                  <a:srgbClr val="0B0C0C"/>
                </a:solidFill>
                <a:highlight>
                  <a:srgbClr val="FFFFFF"/>
                </a:highlight>
                <a:ea typeface="+mn-lt"/>
                <a:cs typeface="+mn-lt"/>
              </a:rPr>
              <a:t>running prison and probation services</a:t>
            </a:r>
            <a:endParaRPr lang="en-US" dirty="0"/>
          </a:p>
          <a:p>
            <a:r>
              <a:rPr lang="en-US" dirty="0">
                <a:solidFill>
                  <a:srgbClr val="0B0C0C"/>
                </a:solidFill>
                <a:highlight>
                  <a:srgbClr val="FFFFFF"/>
                </a:highlight>
                <a:ea typeface="+mn-lt"/>
                <a:cs typeface="+mn-lt"/>
              </a:rPr>
              <a:t>rehabilitation services for people in Prison and when they leave prison</a:t>
            </a:r>
            <a:endParaRPr lang="en-US" dirty="0"/>
          </a:p>
          <a:p>
            <a:r>
              <a:rPr lang="en-US" dirty="0">
                <a:solidFill>
                  <a:srgbClr val="0B0C0C"/>
                </a:solidFill>
                <a:highlight>
                  <a:srgbClr val="FFFFFF"/>
                </a:highlight>
                <a:ea typeface="+mn-lt"/>
                <a:cs typeface="+mn-lt"/>
              </a:rPr>
              <a:t>making sure support is available to stop people reoffending</a:t>
            </a:r>
            <a:endParaRPr lang="en-US" dirty="0"/>
          </a:p>
          <a:p>
            <a:r>
              <a:rPr lang="en-US" dirty="0">
                <a:solidFill>
                  <a:srgbClr val="0B0C0C"/>
                </a:solidFill>
                <a:highlight>
                  <a:srgbClr val="FFFFFF"/>
                </a:highlight>
                <a:ea typeface="+mn-lt"/>
                <a:cs typeface="+mn-lt"/>
              </a:rPr>
              <a:t>Punishment</a:t>
            </a:r>
          </a:p>
          <a:p>
            <a:r>
              <a:rPr lang="en-US" dirty="0">
                <a:solidFill>
                  <a:srgbClr val="0B0C0C"/>
                </a:solidFill>
                <a:highlight>
                  <a:srgbClr val="FFFFFF"/>
                </a:highlight>
                <a:ea typeface="+mn-lt"/>
                <a:cs typeface="+mn-lt"/>
              </a:rPr>
              <a:t>Public Protection</a:t>
            </a:r>
          </a:p>
          <a:p>
            <a:r>
              <a:rPr lang="en-US" dirty="0">
                <a:solidFill>
                  <a:srgbClr val="0B0C0C"/>
                </a:solidFill>
                <a:highlight>
                  <a:srgbClr val="FFFFFF"/>
                </a:highlight>
                <a:ea typeface="+mn-lt"/>
                <a:cs typeface="+mn-lt"/>
              </a:rPr>
              <a:t>Rehabilitation </a:t>
            </a:r>
          </a:p>
          <a:p>
            <a:r>
              <a:rPr lang="en-US" dirty="0">
                <a:solidFill>
                  <a:srgbClr val="0B0C0C"/>
                </a:solidFill>
                <a:highlight>
                  <a:srgbClr val="FFFFFF"/>
                </a:highlight>
                <a:ea typeface="+mn-lt"/>
                <a:cs typeface="+mn-lt"/>
              </a:rPr>
              <a:t>Reduce reoffending</a:t>
            </a:r>
          </a:p>
          <a:p>
            <a:endParaRPr lang="en-US" dirty="0">
              <a:solidFill>
                <a:srgbClr val="0B0C0C"/>
              </a:solidFill>
              <a:highlight>
                <a:srgbClr val="FFFFFF"/>
              </a:highlight>
              <a:ea typeface="+mn-lt"/>
              <a:cs typeface="+mn-lt"/>
            </a:endParaRPr>
          </a:p>
          <a:p>
            <a:endParaRPr lang="en-US" dirty="0"/>
          </a:p>
        </p:txBody>
      </p:sp>
    </p:spTree>
    <p:extLst>
      <p:ext uri="{BB962C8B-B14F-4D97-AF65-F5344CB8AC3E}">
        <p14:creationId xmlns:p14="http://schemas.microsoft.com/office/powerpoint/2010/main" val="24113300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2" name="Picture 4" descr="Overworked staff and vacancies hit probation service | Financial Times">
            <a:extLst>
              <a:ext uri="{FF2B5EF4-FFF2-40B4-BE49-F238E27FC236}">
                <a16:creationId xmlns:a16="http://schemas.microsoft.com/office/drawing/2014/main" id="{A9E4C03C-B7D7-C14A-BE5D-A5C433AE4B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313" y="338510"/>
            <a:ext cx="5330898" cy="2985302"/>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The UK National Probation Service">
            <a:extLst>
              <a:ext uri="{FF2B5EF4-FFF2-40B4-BE49-F238E27FC236}">
                <a16:creationId xmlns:a16="http://schemas.microsoft.com/office/drawing/2014/main" id="{B1F8D6AE-BCB5-A949-BAF5-B7DA2F9839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59" r="-2" b="-2"/>
          <a:stretch/>
        </p:blipFill>
        <p:spPr bwMode="auto">
          <a:xfrm>
            <a:off x="6149111" y="338510"/>
            <a:ext cx="5330898" cy="172361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7ED1C8E-2381-4061-A74F-91DED88B2DBA}"/>
              </a:ext>
            </a:extLst>
          </p:cNvPr>
          <p:cNvSpPr>
            <a:spLocks noGrp="1"/>
          </p:cNvSpPr>
          <p:nvPr>
            <p:ph type="title"/>
          </p:nvPr>
        </p:nvSpPr>
        <p:spPr>
          <a:xfrm>
            <a:off x="630936" y="4018137"/>
            <a:ext cx="4651076" cy="2129586"/>
          </a:xfrm>
          <a:noFill/>
        </p:spPr>
        <p:txBody>
          <a:bodyPr anchor="t">
            <a:normAutofit/>
          </a:bodyPr>
          <a:lstStyle/>
          <a:p>
            <a:pPr algn="ctr"/>
            <a:r>
              <a:rPr lang="en-GB" sz="4800" dirty="0"/>
              <a:t>The Probation Service</a:t>
            </a:r>
          </a:p>
        </p:txBody>
      </p:sp>
      <p:sp>
        <p:nvSpPr>
          <p:cNvPr id="3" name="Content Placeholder 2">
            <a:extLst>
              <a:ext uri="{FF2B5EF4-FFF2-40B4-BE49-F238E27FC236}">
                <a16:creationId xmlns:a16="http://schemas.microsoft.com/office/drawing/2014/main" id="{07EE5C40-C3BB-4EA6-97B2-9ACBC136E826}"/>
              </a:ext>
            </a:extLst>
          </p:cNvPr>
          <p:cNvSpPr>
            <a:spLocks noGrp="1"/>
          </p:cNvSpPr>
          <p:nvPr>
            <p:ph idx="1"/>
          </p:nvPr>
        </p:nvSpPr>
        <p:spPr>
          <a:xfrm>
            <a:off x="5485343" y="3838752"/>
            <a:ext cx="5994666" cy="2129599"/>
          </a:xfrm>
          <a:noFill/>
        </p:spPr>
        <p:txBody>
          <a:bodyPr anchor="t">
            <a:normAutofit fontScale="85000" lnSpcReduction="10000"/>
          </a:bodyPr>
          <a:lstStyle/>
          <a:p>
            <a:r>
              <a:rPr lang="en-GB" sz="2000" dirty="0">
                <a:solidFill>
                  <a:schemeClr val="bg1"/>
                </a:solidFill>
              </a:rPr>
              <a:t>Forms part of HM Prison &amp; Probation Service</a:t>
            </a:r>
          </a:p>
          <a:p>
            <a:r>
              <a:rPr lang="en-GB" sz="2000" dirty="0"/>
              <a:t>Supervises offenders released into communities</a:t>
            </a:r>
          </a:p>
          <a:p>
            <a:r>
              <a:rPr lang="en-GB" sz="2000" dirty="0"/>
              <a:t>Offender resettlement</a:t>
            </a:r>
          </a:p>
          <a:p>
            <a:r>
              <a:rPr lang="en-GB" sz="2000" dirty="0"/>
              <a:t>March 2026 case load was 258,332</a:t>
            </a:r>
          </a:p>
          <a:p>
            <a:r>
              <a:rPr lang="en-GB" sz="2000" dirty="0"/>
              <a:t>Partnership working – police, courts, private sector</a:t>
            </a:r>
          </a:p>
          <a:p>
            <a:r>
              <a:rPr lang="en-GB" sz="2000" dirty="0"/>
              <a:t>Priority = to protect the public / to protect the </a:t>
            </a:r>
            <a:r>
              <a:rPr lang="en-GB" sz="2000" dirty="0" err="1"/>
              <a:t>offender</a:t>
            </a:r>
            <a:r>
              <a:rPr lang="en-GB" sz="2000" dirty="0" err="1">
                <a:solidFill>
                  <a:schemeClr val="bg1"/>
                </a:solidFill>
              </a:rPr>
              <a:t>r</a:t>
            </a:r>
            <a:endParaRPr lang="en-GB" sz="2000" err="1">
              <a:solidFill>
                <a:schemeClr val="bg1"/>
              </a:solidFill>
            </a:endParaRPr>
          </a:p>
        </p:txBody>
      </p:sp>
    </p:spTree>
    <p:extLst>
      <p:ext uri="{BB962C8B-B14F-4D97-AF65-F5344CB8AC3E}">
        <p14:creationId xmlns:p14="http://schemas.microsoft.com/office/powerpoint/2010/main" val="13500098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89571-235F-4D86-8036-5BC4555FAA5D}"/>
              </a:ext>
            </a:extLst>
          </p:cNvPr>
          <p:cNvSpPr>
            <a:spLocks noGrp="1"/>
          </p:cNvSpPr>
          <p:nvPr>
            <p:ph type="title"/>
          </p:nvPr>
        </p:nvSpPr>
        <p:spPr>
          <a:xfrm>
            <a:off x="767290" y="1030286"/>
            <a:ext cx="6067706" cy="1368959"/>
          </a:xfrm>
        </p:spPr>
        <p:txBody>
          <a:bodyPr anchor="b">
            <a:normAutofit fontScale="90000"/>
          </a:bodyPr>
          <a:lstStyle/>
          <a:p>
            <a:r>
              <a:rPr lang="en-GB" sz="3700" dirty="0"/>
              <a:t>His Majesty’s Crown Prosecution Service Inspectorate (HMCPSI)</a:t>
            </a:r>
          </a:p>
        </p:txBody>
      </p:sp>
      <p:sp>
        <p:nvSpPr>
          <p:cNvPr id="3" name="Content Placeholder 2">
            <a:extLst>
              <a:ext uri="{FF2B5EF4-FFF2-40B4-BE49-F238E27FC236}">
                <a16:creationId xmlns:a16="http://schemas.microsoft.com/office/drawing/2014/main" id="{FB23EC0A-6553-4ED6-BD91-D90DA9EC38BF}"/>
              </a:ext>
            </a:extLst>
          </p:cNvPr>
          <p:cNvSpPr>
            <a:spLocks noGrp="1"/>
          </p:cNvSpPr>
          <p:nvPr>
            <p:ph idx="1"/>
          </p:nvPr>
        </p:nvSpPr>
        <p:spPr>
          <a:xfrm>
            <a:off x="767290" y="2882660"/>
            <a:ext cx="6504827" cy="3287552"/>
          </a:xfrm>
        </p:spPr>
        <p:txBody>
          <a:bodyPr vert="horz" lIns="91440" tIns="45720" rIns="91440" bIns="45720" rtlCol="0" anchor="t">
            <a:noAutofit/>
          </a:bodyPr>
          <a:lstStyle/>
          <a:p>
            <a:r>
              <a:rPr lang="en-GB" sz="2400" dirty="0">
                <a:latin typeface="Calibri"/>
                <a:ea typeface="Calibri"/>
                <a:cs typeface="Calibri"/>
              </a:rPr>
              <a:t>HMCPSI acts as the "watchdog" for prosecutors.</a:t>
            </a:r>
            <a:endParaRPr lang="en-US" sz="2400">
              <a:latin typeface="Calibri"/>
              <a:ea typeface="Calibri"/>
              <a:cs typeface="Calibri"/>
            </a:endParaRPr>
          </a:p>
          <a:p>
            <a:r>
              <a:rPr lang="en-GB" sz="2400" dirty="0">
                <a:latin typeface="Calibri"/>
                <a:ea typeface="Calibri"/>
                <a:cs typeface="Calibri"/>
              </a:rPr>
              <a:t>Inspects the work carried out by the CPS and other prosecuting agencies. </a:t>
            </a:r>
            <a:endParaRPr lang="en-US" sz="2400">
              <a:latin typeface="Calibri"/>
              <a:ea typeface="Calibri"/>
              <a:cs typeface="Calibri"/>
            </a:endParaRPr>
          </a:p>
          <a:p>
            <a:r>
              <a:rPr lang="en-GB" sz="2400" dirty="0">
                <a:latin typeface="Calibri"/>
                <a:ea typeface="Calibri"/>
                <a:cs typeface="Calibri"/>
              </a:rPr>
              <a:t>Purpose is to enhance the quality of justice and make an assessment of prosecution services, that enables or leads to improvement in their efficiency, effectiveness and fairness.</a:t>
            </a:r>
          </a:p>
          <a:p>
            <a:r>
              <a:rPr lang="en-GB" sz="2400" dirty="0">
                <a:latin typeface="Calibri"/>
                <a:ea typeface="Calibri"/>
                <a:cs typeface="Calibri"/>
              </a:rPr>
              <a:t>Build public confidence</a:t>
            </a:r>
          </a:p>
        </p:txBody>
      </p:sp>
      <p:pic>
        <p:nvPicPr>
          <p:cNvPr id="5" name="Picture 16" descr="HMCPSI (@hmcpsi) | Twitter">
            <a:extLst>
              <a:ext uri="{FF2B5EF4-FFF2-40B4-BE49-F238E27FC236}">
                <a16:creationId xmlns:a16="http://schemas.microsoft.com/office/drawing/2014/main" id="{69ABFF45-0026-1F4E-A3C9-7D5FADB869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9352" y="1538608"/>
            <a:ext cx="3780327" cy="3780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23410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9E03-795D-4102-9582-CF43FF92FE51}"/>
              </a:ext>
            </a:extLst>
          </p:cNvPr>
          <p:cNvSpPr>
            <a:spLocks noGrp="1"/>
          </p:cNvSpPr>
          <p:nvPr>
            <p:ph type="title"/>
          </p:nvPr>
        </p:nvSpPr>
        <p:spPr>
          <a:xfrm>
            <a:off x="524256" y="4767072"/>
            <a:ext cx="6594189" cy="1625210"/>
          </a:xfrm>
        </p:spPr>
        <p:txBody>
          <a:bodyPr>
            <a:normAutofit/>
          </a:bodyPr>
          <a:lstStyle/>
          <a:p>
            <a:pPr algn="r"/>
            <a:r>
              <a:rPr lang="en-GB" dirty="0"/>
              <a:t>Youth Justice System</a:t>
            </a:r>
          </a:p>
        </p:txBody>
      </p:sp>
      <p:sp>
        <p:nvSpPr>
          <p:cNvPr id="3" name="Content Placeholder 2">
            <a:extLst>
              <a:ext uri="{FF2B5EF4-FFF2-40B4-BE49-F238E27FC236}">
                <a16:creationId xmlns:a16="http://schemas.microsoft.com/office/drawing/2014/main" id="{3E55B53B-F916-4D2D-99B7-8F5484A3098E}"/>
              </a:ext>
            </a:extLst>
          </p:cNvPr>
          <p:cNvSpPr>
            <a:spLocks noGrp="1"/>
          </p:cNvSpPr>
          <p:nvPr>
            <p:ph idx="1"/>
          </p:nvPr>
        </p:nvSpPr>
        <p:spPr>
          <a:xfrm>
            <a:off x="8029319" y="917725"/>
            <a:ext cx="3424739" cy="4852362"/>
          </a:xfrm>
        </p:spPr>
        <p:txBody>
          <a:bodyPr anchor="ctr">
            <a:normAutofit/>
          </a:bodyPr>
          <a:lstStyle/>
          <a:p>
            <a:r>
              <a:rPr lang="en-GB" sz="2000" dirty="0"/>
              <a:t>Role is to deal with young offenders</a:t>
            </a:r>
          </a:p>
          <a:p>
            <a:r>
              <a:rPr lang="en-GB" sz="2000" dirty="0"/>
              <a:t>Age of criminal responsibility is 10 in England &amp; Wales (Too low, Too high?)</a:t>
            </a:r>
          </a:p>
          <a:p>
            <a:r>
              <a:rPr lang="en-GB" sz="2000" dirty="0"/>
              <a:t>Age 10-17 year olds </a:t>
            </a:r>
          </a:p>
          <a:p>
            <a:r>
              <a:rPr lang="en-GB" sz="2000" dirty="0"/>
              <a:t>Young Offenders Institutions (YOIs)</a:t>
            </a:r>
          </a:p>
          <a:p>
            <a:r>
              <a:rPr lang="en-GB" sz="2000" dirty="0"/>
              <a:t>Secure Training Centres (STCs)</a:t>
            </a:r>
          </a:p>
          <a:p>
            <a:r>
              <a:rPr lang="en-GB" sz="2000" dirty="0"/>
              <a:t>Local Authority Secure Children’s Homes (LASCHs)</a:t>
            </a:r>
          </a:p>
        </p:txBody>
      </p:sp>
      <p:pic>
        <p:nvPicPr>
          <p:cNvPr id="9218" name="Picture 2" descr="Youth justice - Catch22">
            <a:extLst>
              <a:ext uri="{FF2B5EF4-FFF2-40B4-BE49-F238E27FC236}">
                <a16:creationId xmlns:a16="http://schemas.microsoft.com/office/drawing/2014/main" id="{1613508D-0533-4046-83CC-D9620A1A00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777" r="2" b="1777"/>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102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F1F2EE-5C63-CA3A-6E2D-7E0A56BDD86E}"/>
              </a:ext>
            </a:extLst>
          </p:cNvPr>
          <p:cNvSpPr>
            <a:spLocks noGrp="1"/>
          </p:cNvSpPr>
          <p:nvPr>
            <p:ph type="title"/>
          </p:nvPr>
        </p:nvSpPr>
        <p:spPr>
          <a:xfrm>
            <a:off x="640080" y="325369"/>
            <a:ext cx="4368602" cy="1956841"/>
          </a:xfrm>
        </p:spPr>
        <p:txBody>
          <a:bodyPr anchor="b">
            <a:normAutofit/>
          </a:bodyPr>
          <a:lstStyle/>
          <a:p>
            <a:br>
              <a:rPr lang="en-US" sz="3800">
                <a:cs typeface="Calibri Light"/>
              </a:rPr>
            </a:br>
            <a:r>
              <a:rPr lang="en-US" sz="3800">
                <a:cs typeface="Calibri Light"/>
              </a:rPr>
              <a:t>Independent Study: </a:t>
            </a:r>
            <a:endParaRPr lang="en-GB" sz="3800">
              <a:cs typeface="Calibri Light"/>
            </a:endParaRPr>
          </a:p>
          <a:p>
            <a:endParaRPr lang="en-GB" sz="3800">
              <a:cs typeface="Calibri Ligh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3C9390-F113-FAE0-743E-ADE68F64018A}"/>
              </a:ext>
            </a:extLst>
          </p:cNvPr>
          <p:cNvSpPr>
            <a:spLocks noGrp="1"/>
          </p:cNvSpPr>
          <p:nvPr>
            <p:ph idx="1"/>
          </p:nvPr>
        </p:nvSpPr>
        <p:spPr>
          <a:xfrm>
            <a:off x="640080" y="2872899"/>
            <a:ext cx="5436909" cy="3320668"/>
          </a:xfrm>
        </p:spPr>
        <p:txBody>
          <a:bodyPr vert="horz" lIns="91440" tIns="45720" rIns="91440" bIns="45720" rtlCol="0" anchor="t">
            <a:normAutofit/>
          </a:bodyPr>
          <a:lstStyle/>
          <a:p>
            <a:r>
              <a:rPr lang="en-GB" sz="2200" dirty="0">
                <a:cs typeface="Calibri"/>
              </a:rPr>
              <a:t>Choose one of the reports :</a:t>
            </a:r>
          </a:p>
          <a:p>
            <a:r>
              <a:rPr lang="en-US" sz="2200" dirty="0">
                <a:cs typeface="Calibri"/>
              </a:rPr>
              <a:t>What does this report say about the contemporary state of the Criminal Justice System in England &amp; Wales?</a:t>
            </a:r>
            <a:endParaRPr lang="en-GB" sz="2200" dirty="0">
              <a:cs typeface="Calibri"/>
            </a:endParaRPr>
          </a:p>
          <a:p>
            <a:r>
              <a:rPr lang="en-US" sz="2200" dirty="0">
                <a:cs typeface="Calibri"/>
              </a:rPr>
              <a:t>Feedback via email or Moodle announcement and to be discussed next week. </a:t>
            </a:r>
          </a:p>
          <a:p>
            <a:r>
              <a:rPr lang="en-US" sz="2200" dirty="0">
                <a:ea typeface="+mn-lt"/>
                <a:cs typeface="+mn-lt"/>
                <a:hlinkClick r:id="rId3"/>
              </a:rPr>
              <a:t>performance-tracker-2025-criminal-justice-system.pdf</a:t>
            </a:r>
            <a:endParaRPr lang="en-US" sz="2200" dirty="0">
              <a:cs typeface="Calibri"/>
            </a:endParaRPr>
          </a:p>
          <a:p>
            <a:endParaRPr lang="en-GB" sz="2200">
              <a:cs typeface="Calibri"/>
            </a:endParaRPr>
          </a:p>
          <a:p>
            <a:endParaRPr lang="en-GB" sz="2200">
              <a:cs typeface="Calibri"/>
            </a:endParaRPr>
          </a:p>
        </p:txBody>
      </p:sp>
      <p:pic>
        <p:nvPicPr>
          <p:cNvPr id="5" name="Picture 4" descr="A police officer in front of a building&#10;&#10;AI-generated content may be incorrect.">
            <a:extLst>
              <a:ext uri="{FF2B5EF4-FFF2-40B4-BE49-F238E27FC236}">
                <a16:creationId xmlns:a16="http://schemas.microsoft.com/office/drawing/2014/main" id="{67713625-8D8C-58BB-64FA-34EECC8156E6}"/>
              </a:ext>
            </a:extLst>
          </p:cNvPr>
          <p:cNvPicPr>
            <a:picLocks noChangeAspect="1"/>
          </p:cNvPicPr>
          <p:nvPr/>
        </p:nvPicPr>
        <p:blipFill>
          <a:blip r:embed="rId4"/>
          <a:srcRect r="4963"/>
          <a:stretch>
            <a:fillRect/>
          </a:stretch>
        </p:blipFill>
        <p:spPr>
          <a:xfrm>
            <a:off x="6749437" y="10"/>
            <a:ext cx="544104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355584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83DB6-7216-48B8-B9DF-8C98E1161146}"/>
              </a:ext>
            </a:extLst>
          </p:cNvPr>
          <p:cNvSpPr>
            <a:spLocks noGrp="1"/>
          </p:cNvSpPr>
          <p:nvPr>
            <p:ph type="title"/>
          </p:nvPr>
        </p:nvSpPr>
        <p:spPr/>
        <p:txBody>
          <a:bodyPr/>
          <a:lstStyle/>
          <a:p>
            <a:r>
              <a:rPr lang="en-GB" dirty="0"/>
              <a:t>Useful Sources </a:t>
            </a:r>
          </a:p>
        </p:txBody>
      </p:sp>
      <p:sp>
        <p:nvSpPr>
          <p:cNvPr id="3" name="Content Placeholder 2">
            <a:extLst>
              <a:ext uri="{FF2B5EF4-FFF2-40B4-BE49-F238E27FC236}">
                <a16:creationId xmlns:a16="http://schemas.microsoft.com/office/drawing/2014/main" id="{79EB53C0-8732-4B44-BA94-82C0589D63E0}"/>
              </a:ext>
            </a:extLst>
          </p:cNvPr>
          <p:cNvSpPr>
            <a:spLocks noGrp="1"/>
          </p:cNvSpPr>
          <p:nvPr>
            <p:ph sz="half" idx="1"/>
          </p:nvPr>
        </p:nvSpPr>
        <p:spPr/>
        <p:txBody>
          <a:bodyPr>
            <a:normAutofit fontScale="40000" lnSpcReduction="20000"/>
          </a:bodyPr>
          <a:lstStyle/>
          <a:p>
            <a:r>
              <a:rPr lang="en-GB" sz="5000" dirty="0"/>
              <a:t>Banks, S. (2014) </a:t>
            </a:r>
            <a:r>
              <a:rPr lang="en-GB" sz="5000" i="1" dirty="0"/>
              <a:t>Informal Justice in England and Wales 1760-1914</a:t>
            </a:r>
            <a:r>
              <a:rPr lang="en-GB" sz="5000" dirty="0"/>
              <a:t>. Boydell Press.</a:t>
            </a:r>
            <a:endParaRPr lang="en-GB" sz="5000" b="1" dirty="0"/>
          </a:p>
          <a:p>
            <a:r>
              <a:rPr lang="en-GB" sz="5000" b="1" dirty="0"/>
              <a:t>Briscoe, J. P. 1870. “Nottinghamshire Facts and Fictions” Shepherd Brothers of Nottingham.</a:t>
            </a:r>
          </a:p>
          <a:p>
            <a:r>
              <a:rPr lang="en-GB" sz="5000" b="1" dirty="0">
                <a:cs typeface="Calibri" panose="020F0502020204030204" pitchFamily="34" charset="0"/>
              </a:rPr>
              <a:t>Foucault, M. 1971. </a:t>
            </a:r>
            <a:r>
              <a:rPr lang="en-GB" sz="5000" b="1" i="1" dirty="0">
                <a:cs typeface="Calibri" panose="020F0502020204030204" pitchFamily="34" charset="0"/>
              </a:rPr>
              <a:t>Discipline &amp; Pu</a:t>
            </a:r>
            <a:r>
              <a:rPr lang="en-GB" sz="5000" b="1" dirty="0">
                <a:cs typeface="Calibri" panose="020F0502020204030204" pitchFamily="34" charset="0"/>
              </a:rPr>
              <a:t>nish. Penguin Books. </a:t>
            </a:r>
            <a:endParaRPr lang="en-US" sz="5000" dirty="0">
              <a:cs typeface="Calibri" panose="020F0502020204030204" pitchFamily="34" charset="0"/>
            </a:endParaRPr>
          </a:p>
          <a:p>
            <a:r>
              <a:rPr lang="en-US" sz="5000" dirty="0">
                <a:latin typeface="Calibri" panose="020F0502020204030204" pitchFamily="34" charset="0"/>
                <a:cs typeface="Calibri" panose="020F0502020204030204" pitchFamily="34" charset="0"/>
              </a:rPr>
              <a:t>Sanders, A., Young, R., &amp; Burton, M. (2010). </a:t>
            </a:r>
            <a:r>
              <a:rPr lang="en-US" sz="5000" i="1" dirty="0">
                <a:latin typeface="Calibri" panose="020F0502020204030204" pitchFamily="34" charset="0"/>
                <a:cs typeface="Calibri" panose="020F0502020204030204" pitchFamily="34" charset="0"/>
              </a:rPr>
              <a:t>Criminal justice</a:t>
            </a:r>
            <a:r>
              <a:rPr lang="en-US" sz="5000" dirty="0">
                <a:latin typeface="Calibri" panose="020F0502020204030204" pitchFamily="34" charset="0"/>
                <a:cs typeface="Calibri" panose="020F0502020204030204" pitchFamily="34" charset="0"/>
              </a:rPr>
              <a:t>. Oxford University Press. Chapters 7, 8 &amp; 9.</a:t>
            </a:r>
          </a:p>
          <a:p>
            <a:r>
              <a:rPr lang="en-GB" sz="5000" dirty="0"/>
              <a:t>CJS (2009), https://webarchive.nationalarchives.gov.uk</a:t>
            </a:r>
          </a:p>
          <a:p>
            <a:endParaRPr lang="en-GB" dirty="0">
              <a:solidFill>
                <a:srgbClr val="00B0F0"/>
              </a:solidFill>
              <a:hlinkClick r:id="rId2"/>
            </a:endParaRPr>
          </a:p>
          <a:p>
            <a:endParaRPr lang="en-GB" dirty="0"/>
          </a:p>
        </p:txBody>
      </p:sp>
      <p:sp>
        <p:nvSpPr>
          <p:cNvPr id="4" name="Content Placeholder 3">
            <a:extLst>
              <a:ext uri="{FF2B5EF4-FFF2-40B4-BE49-F238E27FC236}">
                <a16:creationId xmlns:a16="http://schemas.microsoft.com/office/drawing/2014/main" id="{770D65E4-84A3-4B80-BD78-DD1B6D63338C}"/>
              </a:ext>
            </a:extLst>
          </p:cNvPr>
          <p:cNvSpPr>
            <a:spLocks noGrp="1"/>
          </p:cNvSpPr>
          <p:nvPr>
            <p:ph sz="half" idx="2"/>
          </p:nvPr>
        </p:nvSpPr>
        <p:spPr/>
        <p:txBody>
          <a:bodyPr>
            <a:normAutofit fontScale="40000" lnSpcReduction="20000"/>
          </a:bodyPr>
          <a:lstStyle/>
          <a:p>
            <a:r>
              <a:rPr lang="en-GB" dirty="0">
                <a:solidFill>
                  <a:srgbClr val="00B0F0"/>
                </a:solidFill>
                <a:hlinkClick r:id="rId3">
                  <a:extLst>
                    <a:ext uri="{A12FA001-AC4F-418D-AE19-62706E023703}">
                      <ahyp:hlinkClr xmlns:ahyp="http://schemas.microsoft.com/office/drawing/2018/hyperlinkcolor" val="tx"/>
                    </a:ext>
                  </a:extLst>
                </a:hlinkClick>
              </a:rPr>
              <a:t>https://www.gov.uk/government/organisations/home-office</a:t>
            </a:r>
            <a:endParaRPr lang="en-GB" dirty="0">
              <a:solidFill>
                <a:srgbClr val="00B0F0"/>
              </a:solidFill>
            </a:endParaRPr>
          </a:p>
          <a:p>
            <a:r>
              <a:rPr lang="en-GB" dirty="0">
                <a:solidFill>
                  <a:srgbClr val="00B0F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http://www.prisonreformtrust.org.uk/ProjectsResearch/Remand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http://www.legislation.gov.uk/ukpga/1976/63/schedule/1/enacted</a:t>
            </a:r>
            <a:endParaRPr lang="en-GB" dirty="0">
              <a:solidFill>
                <a:srgbClr val="00B0F0"/>
              </a:solidFill>
              <a:latin typeface="Times New Roman" panose="02020603050405020304" pitchFamily="18" charset="0"/>
              <a:cs typeface="Times New Roman" panose="02020603050405020304" pitchFamily="18" charset="0"/>
            </a:endParaRPr>
          </a:p>
          <a:p>
            <a:r>
              <a:rPr lang="en-GB" dirty="0">
                <a:solidFill>
                  <a:srgbClr val="00B0F0"/>
                </a:solidFill>
              </a:rPr>
              <a:t>https://media.nationalarchives.gov.uk/index.php/the-metropolitan-police-an-introduction-to-records-of-service-1829-1958-2/</a:t>
            </a:r>
          </a:p>
          <a:p>
            <a:r>
              <a:rPr lang="en-GB" dirty="0">
                <a:solidFill>
                  <a:srgbClr val="00B0F0"/>
                </a:solidFill>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http://www.cps.gov.uk</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2">
                  <a:extLst>
                    <a:ext uri="{A12FA001-AC4F-418D-AE19-62706E023703}">
                      <ahyp:hlinkClr xmlns:ahyp="http://schemas.microsoft.com/office/drawing/2018/hyperlinkcolor" val="tx"/>
                    </a:ext>
                  </a:extLst>
                </a:hlinkClick>
              </a:rPr>
              <a:t>https://www.gov.uk/government/organisations/ministry-of-justice</a:t>
            </a:r>
            <a:endParaRPr lang="en-GB" dirty="0">
              <a:solidFill>
                <a:srgbClr val="00B0F0"/>
              </a:solidFill>
            </a:endParaRPr>
          </a:p>
          <a:p>
            <a:r>
              <a:rPr lang="en-GB" dirty="0">
                <a:solidFill>
                  <a:srgbClr val="00B0F0"/>
                </a:solidFill>
                <a:latin typeface="Calibri Light" panose="020F0302020204030204" pitchFamily="34" charset="0"/>
                <a:cs typeface="Calibri Light" panose="020F0302020204030204" pitchFamily="34" charset="0"/>
                <a:hlinkClick r:id="rId7">
                  <a:extLst>
                    <a:ext uri="{A12FA001-AC4F-418D-AE19-62706E023703}">
                      <ahyp:hlinkClr xmlns:ahyp="http://schemas.microsoft.com/office/drawing/2018/hyperlinkcolor" val="tx"/>
                    </a:ext>
                  </a:extLst>
                </a:hlinkClick>
              </a:rPr>
              <a:t>http://www.cps.gov.uk/legal/s_to_u/termination_of_proceedings/</a:t>
            </a:r>
            <a:endParaRPr lang="en-GB" dirty="0">
              <a:solidFill>
                <a:srgbClr val="00B0F0"/>
              </a:solidFill>
              <a:latin typeface="Calibri Light" panose="020F0302020204030204" pitchFamily="34" charset="0"/>
              <a:cs typeface="Calibri Light" panose="020F0302020204030204" pitchFamily="34" charset="0"/>
            </a:endParaRPr>
          </a:p>
          <a:p>
            <a:r>
              <a:rPr lang="en-GB" dirty="0">
                <a:solidFill>
                  <a:srgbClr val="00B0F0"/>
                </a:solidFill>
                <a:hlinkClick r:id="rId8">
                  <a:extLst>
                    <a:ext uri="{A12FA001-AC4F-418D-AE19-62706E023703}">
                      <ahyp:hlinkClr xmlns:ahyp="http://schemas.microsoft.com/office/drawing/2018/hyperlinkcolor" val="tx"/>
                    </a:ext>
                  </a:extLst>
                </a:hlinkClick>
              </a:rPr>
              <a:t>www.justiceinspectorates.gov.uk/hmcpsi</a:t>
            </a:r>
            <a:endParaRPr lang="en-GB" dirty="0">
              <a:solidFill>
                <a:srgbClr val="00B0F0"/>
              </a:solidFill>
            </a:endParaRPr>
          </a:p>
          <a:p>
            <a:r>
              <a:rPr lang="en-GB" dirty="0">
                <a:solidFill>
                  <a:srgbClr val="00B0F0"/>
                </a:solidFill>
                <a:latin typeface="Calibri" panose="020F0502020204030204" pitchFamily="34" charset="0"/>
                <a:cs typeface="Calibri" panose="020F0502020204030204" pitchFamily="34" charset="0"/>
                <a:hlinkClick r:id="rId9">
                  <a:extLst>
                    <a:ext uri="{A12FA001-AC4F-418D-AE19-62706E023703}">
                      <ahyp:hlinkClr xmlns:ahyp="http://schemas.microsoft.com/office/drawing/2018/hyperlinkcolor" val="tx"/>
                    </a:ext>
                  </a:extLst>
                </a:hlinkClick>
              </a:rPr>
              <a:t>http://www.cps.gov.uk/legal/a_to_c/cautioning_and_diversion/</a:t>
            </a:r>
            <a:endParaRPr lang="en-GB" dirty="0">
              <a:solidFill>
                <a:srgbClr val="00B0F0"/>
              </a:solidFill>
              <a:latin typeface="Calibri" panose="020F0502020204030204" pitchFamily="34" charset="0"/>
              <a:cs typeface="Calibri" panose="020F0502020204030204" pitchFamily="34" charset="0"/>
            </a:endParaRPr>
          </a:p>
          <a:p>
            <a:r>
              <a:rPr lang="en-GB" dirty="0">
                <a:solidFill>
                  <a:srgbClr val="00B0F0"/>
                </a:solidFill>
                <a:hlinkClick r:id="rId10">
                  <a:extLst>
                    <a:ext uri="{A12FA001-AC4F-418D-AE19-62706E023703}">
                      <ahyp:hlinkClr xmlns:ahyp="http://schemas.microsoft.com/office/drawing/2018/hyperlinkcolor" val="tx"/>
                    </a:ext>
                  </a:extLst>
                </a:hlinkClick>
              </a:rPr>
              <a:t>https://www.gov.uk/government/organisations/youth-justice-board-for-england-and-wales</a:t>
            </a:r>
            <a:endParaRPr lang="en-GB" dirty="0">
              <a:solidFill>
                <a:srgbClr val="00B0F0"/>
              </a:solidFill>
            </a:endParaRPr>
          </a:p>
          <a:p>
            <a:r>
              <a:rPr lang="en-GB" dirty="0">
                <a:solidFill>
                  <a:srgbClr val="00B0F0"/>
                </a:solidFill>
                <a:hlinkClick r:id="rId11">
                  <a:extLst>
                    <a:ext uri="{A12FA001-AC4F-418D-AE19-62706E023703}">
                      <ahyp:hlinkClr xmlns:ahyp="http://schemas.microsoft.com/office/drawing/2018/hyperlinkcolor" val="tx"/>
                    </a:ext>
                  </a:extLst>
                </a:hlinkClick>
              </a:rPr>
              <a:t>https://howardleague.org</a:t>
            </a:r>
            <a:endParaRPr lang="en-GB" dirty="0">
              <a:solidFill>
                <a:srgbClr val="00B0F0"/>
              </a:solidFill>
            </a:endParaRPr>
          </a:p>
          <a:p>
            <a:r>
              <a:rPr lang="en-GB" dirty="0">
                <a:solidFill>
                  <a:srgbClr val="00B0F0"/>
                </a:solidFill>
                <a:hlinkClick r:id="rId12">
                  <a:extLst>
                    <a:ext uri="{A12FA001-AC4F-418D-AE19-62706E023703}">
                      <ahyp:hlinkClr xmlns:ahyp="http://schemas.microsoft.com/office/drawing/2018/hyperlinkcolor" val="tx"/>
                    </a:ext>
                  </a:extLst>
                </a:hlinkClick>
              </a:rPr>
              <a:t>https://justice.org.uk/youth-justice</a:t>
            </a:r>
            <a:endParaRPr lang="en-GB" dirty="0">
              <a:solidFill>
                <a:srgbClr val="00B0F0"/>
              </a:solidFill>
            </a:endParaRPr>
          </a:p>
          <a:p>
            <a:r>
              <a:rPr lang="en-GB" dirty="0">
                <a:solidFill>
                  <a:srgbClr val="00B0F0"/>
                </a:solidFill>
                <a:hlinkClick r:id="rId13">
                  <a:extLst>
                    <a:ext uri="{A12FA001-AC4F-418D-AE19-62706E023703}">
                      <ahyp:hlinkClr xmlns:ahyp="http://schemas.microsoft.com/office/drawing/2018/hyperlinkcolor" val="tx"/>
                    </a:ext>
                  </a:extLst>
                </a:hlinkClick>
              </a:rPr>
              <a:t>https://www.gov.uk/government/organisations/parole-board</a:t>
            </a:r>
            <a:endParaRPr lang="en-GB" dirty="0">
              <a:solidFill>
                <a:srgbClr val="00B0F0"/>
              </a:solidFill>
            </a:endParaRPr>
          </a:p>
          <a:p>
            <a:r>
              <a:rPr lang="en-GB" dirty="0">
                <a:solidFill>
                  <a:srgbClr val="00B0F0"/>
                </a:solidFill>
                <a:hlinkClick r:id="rId14">
                  <a:extLst>
                    <a:ext uri="{A12FA001-AC4F-418D-AE19-62706E023703}">
                      <ahyp:hlinkClr xmlns:ahyp="http://schemas.microsoft.com/office/drawing/2018/hyperlinkcolor" val="tx"/>
                    </a:ext>
                  </a:extLst>
                </a:hlinkClick>
              </a:rPr>
              <a:t>https://www.gov.uk/government/organisations/hm-prison-service</a:t>
            </a:r>
            <a:endParaRPr lang="en-GB" dirty="0">
              <a:solidFill>
                <a:srgbClr val="00B0F0"/>
              </a:solidFill>
            </a:endParaRPr>
          </a:p>
          <a:p>
            <a:r>
              <a:rPr lang="en-GB" dirty="0">
                <a:solidFill>
                  <a:srgbClr val="00B0F0"/>
                </a:solidFill>
                <a:hlinkClick r:id="rId15">
                  <a:extLst>
                    <a:ext uri="{A12FA001-AC4F-418D-AE19-62706E023703}">
                      <ahyp:hlinkClr xmlns:ahyp="http://schemas.microsoft.com/office/drawing/2018/hyperlinkcolor" val="tx"/>
                    </a:ext>
                  </a:extLst>
                </a:hlinkClick>
              </a:rPr>
              <a:t>https://www.gov.uk/government/organisations/national-probation-service</a:t>
            </a:r>
            <a:endParaRPr lang="en-GB" dirty="0">
              <a:solidFill>
                <a:srgbClr val="00B0F0"/>
              </a:solidFill>
            </a:endParaRPr>
          </a:p>
          <a:p>
            <a:r>
              <a:rPr lang="en-GB" dirty="0">
                <a:solidFill>
                  <a:srgbClr val="00B0F0"/>
                </a:solidFill>
                <a:hlinkClick r:id="rId16">
                  <a:extLst>
                    <a:ext uri="{A12FA001-AC4F-418D-AE19-62706E023703}">
                      <ahyp:hlinkClr xmlns:ahyp="http://schemas.microsoft.com/office/drawing/2018/hyperlinkcolor" val="tx"/>
                    </a:ext>
                  </a:extLst>
                </a:hlinkClick>
              </a:rPr>
              <a:t>https://www.gov.uk/government/organisations/her-majestys-prison-and-probation-service/about</a:t>
            </a:r>
            <a:endParaRPr lang="en-GB" dirty="0">
              <a:solidFill>
                <a:srgbClr val="00B0F0"/>
              </a:solidFill>
            </a:endParaRPr>
          </a:p>
          <a:p>
            <a:endParaRPr lang="en-GB" dirty="0"/>
          </a:p>
        </p:txBody>
      </p:sp>
    </p:spTree>
    <p:extLst>
      <p:ext uri="{BB962C8B-B14F-4D97-AF65-F5344CB8AC3E}">
        <p14:creationId xmlns:p14="http://schemas.microsoft.com/office/powerpoint/2010/main" val="32769268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E08C77-CE3E-4F1F-8B33-32B5F6377768}">
  <ds:schemaRefs>
    <ds:schemaRef ds:uri="http://purl.org/dc/elements/1.1/"/>
    <ds:schemaRef ds:uri="ed25a739-d205-4a8f-b117-2566f909cb60"/>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58f7e881-cc1d-4294-8008-c54da3573a5f"/>
    <ds:schemaRef ds:uri="http://www.w3.org/XML/1998/namespace"/>
    <ds:schemaRef ds:uri="http://purl.org/dc/dcmitype/"/>
  </ds:schemaRefs>
</ds:datastoreItem>
</file>

<file path=customXml/itemProps2.xml><?xml version="1.0" encoding="utf-8"?>
<ds:datastoreItem xmlns:ds="http://schemas.openxmlformats.org/officeDocument/2006/customXml" ds:itemID="{CA95A412-6DA3-46CF-B6F4-1FB4119E98FF}">
  <ds:schemaRefs>
    <ds:schemaRef ds:uri="58f7e881-cc1d-4294-8008-c54da3573a5f"/>
    <ds:schemaRef ds:uri="ed25a739-d205-4a8f-b117-2566f909cb6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90B4C01-126B-4673-8826-555CA09248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194</TotalTime>
  <Words>2506</Words>
  <Application>Microsoft Office PowerPoint</Application>
  <PresentationFormat>Widescreen</PresentationFormat>
  <Paragraphs>298</Paragraphs>
  <Slides>41</Slides>
  <Notes>27</Notes>
  <HiddenSlides>0</HiddenSlides>
  <MMClips>2</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1_Office Theme</vt:lpstr>
      <vt:lpstr> The Criminal Justice System, Youth Justice  &amp; Prison Systems in England and Wales </vt:lpstr>
      <vt:lpstr>Welcome….</vt:lpstr>
      <vt:lpstr>Assignment 1</vt:lpstr>
      <vt:lpstr>Assignment 1</vt:lpstr>
      <vt:lpstr>Assignment 2</vt:lpstr>
      <vt:lpstr>An Overview of the Criminal Justice System</vt:lpstr>
      <vt:lpstr>PowerPoint Presentation</vt:lpstr>
      <vt:lpstr>PowerPoint Presentation</vt:lpstr>
      <vt:lpstr>PowerPoint Presentation</vt:lpstr>
      <vt:lpstr>2013 – Transforming the CJS</vt:lpstr>
      <vt:lpstr> Purpose of the Criminal Justice System 2026 </vt:lpstr>
      <vt:lpstr>Question</vt:lpstr>
      <vt:lpstr>Why do we have a criminal justice system?</vt:lpstr>
      <vt:lpstr>Social control &amp; discipline</vt:lpstr>
      <vt:lpstr>Adversarial system</vt:lpstr>
      <vt:lpstr>PowerPoint Presentation</vt:lpstr>
      <vt:lpstr>Inquisitorial system</vt:lpstr>
      <vt:lpstr>The CJS – Who’s involved?</vt:lpstr>
      <vt:lpstr>Police England &amp; Wales</vt:lpstr>
      <vt:lpstr>Crown Prosecution Service</vt:lpstr>
      <vt:lpstr>Why was the CPS created?</vt:lpstr>
      <vt:lpstr> The Crown Prosecution Service  </vt:lpstr>
      <vt:lpstr>CPS,  Jimmy Savel &amp; Kier Starmer </vt:lpstr>
      <vt:lpstr>Code for Crown Prosecutors: Decision to charge</vt:lpstr>
      <vt:lpstr>Evidential stage</vt:lpstr>
      <vt:lpstr>Public interest stage</vt:lpstr>
      <vt:lpstr>Threshold Test</vt:lpstr>
      <vt:lpstr>Two parts to evidential consideration of Threshold Test:</vt:lpstr>
      <vt:lpstr>CPS,  Jimmy Savel &amp; Kier Starmer </vt:lpstr>
      <vt:lpstr>Options for prosecution </vt:lpstr>
      <vt:lpstr>The Courts  (HM Courts &amp; Tribunals Service)</vt:lpstr>
      <vt:lpstr>The Attorney General’s Office</vt:lpstr>
      <vt:lpstr> The Ministry of Justice </vt:lpstr>
      <vt:lpstr>The Home Office</vt:lpstr>
      <vt:lpstr>The Prison Service</vt:lpstr>
      <vt:lpstr>His Majesty’s Prison &amp; Probation Service - HMPPS</vt:lpstr>
      <vt:lpstr>The Probation Service</vt:lpstr>
      <vt:lpstr>His Majesty’s Crown Prosecution Service Inspectorate (HMCPSI)</vt:lpstr>
      <vt:lpstr>Youth Justice System</vt:lpstr>
      <vt:lpstr> Independent Study:  </vt:lpstr>
      <vt:lpstr>Useful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Justice System, Youth Justice &amp; Prison System in England and Wales</dc:title>
  <dc:creator>Claudine Young</dc:creator>
  <cp:lastModifiedBy>Jane Davies</cp:lastModifiedBy>
  <cp:revision>530</cp:revision>
  <dcterms:created xsi:type="dcterms:W3CDTF">2020-10-07T23:10:15Z</dcterms:created>
  <dcterms:modified xsi:type="dcterms:W3CDTF">2026-10-02T08:05:54Z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