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56" r:id="rId5"/>
    <p:sldId id="258" r:id="rId6"/>
    <p:sldId id="257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7" r:id="rId22"/>
    <p:sldId id="273" r:id="rId23"/>
    <p:sldId id="274" r:id="rId24"/>
    <p:sldId id="276" r:id="rId25"/>
    <p:sldId id="275" r:id="rId26"/>
    <p:sldId id="278" r:id="rId27"/>
    <p:sldId id="280" r:id="rId28"/>
    <p:sldId id="281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276">
          <p15:clr>
            <a:srgbClr val="A4A3A4"/>
          </p15:clr>
        </p15:guide>
        <p15:guide id="2" orient="horz" pos="2160">
          <p15:clr>
            <a:srgbClr val="A4A3A4"/>
          </p15:clr>
        </p15:guide>
        <p15:guide id="3" orient="horz" pos="652">
          <p15:clr>
            <a:srgbClr val="A4A3A4"/>
          </p15:clr>
        </p15:guide>
        <p15:guide id="4" orient="horz" pos="1374">
          <p15:clr>
            <a:srgbClr val="A4A3A4"/>
          </p15:clr>
        </p15:guide>
        <p15:guide id="5" pos="284">
          <p15:clr>
            <a:srgbClr val="A4A3A4"/>
          </p15:clr>
        </p15:guide>
        <p15:guide id="6" pos="5477">
          <p15:clr>
            <a:srgbClr val="A4A3A4"/>
          </p15:clr>
        </p15:guide>
        <p15:guide id="7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Objects="1" showGuides="1">
      <p:cViewPr varScale="1">
        <p:scale>
          <a:sx n="103" d="100"/>
          <a:sy n="103" d="100"/>
        </p:scale>
        <p:origin x="234" y="108"/>
      </p:cViewPr>
      <p:guideLst>
        <p:guide orient="horz" pos="3276"/>
        <p:guide orient="horz" pos="2160"/>
        <p:guide orient="horz" pos="652"/>
        <p:guide orient="horz" pos="1374"/>
        <p:guide pos="284"/>
        <p:guide pos="5477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 dirty="0" smtClean="0"/>
              <a:t>Lesson Title Goes Here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DC06-82FF-E740-8465-D1B45BB129E0}" type="datetime1">
              <a:rPr lang="en-CA" smtClean="0"/>
              <a:t>09/01/2018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03E535-45B3-3443-B316-EAA52FDE998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617405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 dirty="0" smtClean="0"/>
              <a:t>Lesson Title Goes Here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D9AD6D-3A76-E244-95D3-747A7DA7C143}" type="datetime1">
              <a:rPr lang="en-CA" smtClean="0"/>
              <a:t>09/01/2018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4EDC14-B9E6-2E46-B146-19A9BE2EEC6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1923100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dirty="0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0431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dirty="0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6009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Image Sourced from: City of London, 2014</a:t>
            </a:r>
            <a:endParaRPr lang="en-CA" dirty="0" smtClean="0"/>
          </a:p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dirty="0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5740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Image Sourced from: City of London, 2014</a:t>
            </a:r>
            <a:endParaRPr lang="en-CA" dirty="0" smtClean="0"/>
          </a:p>
          <a:p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dirty="0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35207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 Sourced from: City of London, 2014</a:t>
            </a:r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438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Image Sourced from: City of London, 2014</a:t>
            </a:r>
            <a:endParaRPr lang="en-CA" dirty="0" smtClean="0"/>
          </a:p>
          <a:p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95235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 Sourced from:</a:t>
            </a:r>
            <a:r>
              <a:rPr lang="en-US" baseline="0" dirty="0" smtClean="0"/>
              <a:t> City of London, 2013</a:t>
            </a:r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918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Image Sourced from: City of London, 2014</a:t>
            </a:r>
            <a:endParaRPr lang="en-CA" dirty="0" smtClean="0"/>
          </a:p>
          <a:p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989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 Source: https://civilengineerspk.files.wordpress.com/2014/03/combined-sewer-system1.jpg?w=620</a:t>
            </a:r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25447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Image Sourced from: City of London, 2014</a:t>
            </a:r>
            <a:endParaRPr lang="en-CA" dirty="0" smtClean="0"/>
          </a:p>
          <a:p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86969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Image Sourced from: City of London, 2014</a:t>
            </a:r>
            <a:endParaRPr lang="en-CA" dirty="0" smtClean="0"/>
          </a:p>
          <a:p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4427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Image Sourced from: City of London, 2014</a:t>
            </a:r>
            <a:endParaRPr lang="en-CA" dirty="0" smtClean="0"/>
          </a:p>
          <a:p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64553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Image Sourced from: City of London, 2014</a:t>
            </a:r>
            <a:endParaRPr lang="en-CA" dirty="0" smtClean="0"/>
          </a:p>
          <a:p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172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Image Sourced from: City of London, 2014</a:t>
            </a:r>
            <a:endParaRPr lang="en-CA" dirty="0" smtClean="0"/>
          </a:p>
          <a:p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06650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Image Sourced from: City of London, 2014</a:t>
            </a:r>
            <a:endParaRPr lang="en-CA" dirty="0" smtClean="0"/>
          </a:p>
          <a:p>
            <a:r>
              <a:rPr lang="en-US" dirty="0" smtClean="0"/>
              <a:t>Image of clarifier sourced from: http://encyclopedia.che.engin.umich.edu/Images/SeparationsMechanical/ThickenersClarifiers/cir-equ.JPG</a:t>
            </a:r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09573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Image Sourced from: City of London, 2014</a:t>
            </a:r>
            <a:endParaRPr lang="en-CA" dirty="0" smtClean="0"/>
          </a:p>
          <a:p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4924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Image Sourced from: City of London, 2014</a:t>
            </a:r>
            <a:endParaRPr lang="en-CA" dirty="0" smtClean="0"/>
          </a:p>
          <a:p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01803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</a:t>
            </a:r>
            <a:r>
              <a:rPr lang="en-US" baseline="0" dirty="0" smtClean="0"/>
              <a:t> Sourced From: http://www.greenerideal.com/wp-content/uploads/2013/08/thames-river-london-ontario.jpg</a:t>
            </a:r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91211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Image Sourced from: City of London, 2014</a:t>
            </a:r>
            <a:endParaRPr lang="en-CA" dirty="0" smtClean="0"/>
          </a:p>
          <a:p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48093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Image Sourced from: City of London, 2014</a:t>
            </a:r>
            <a:endParaRPr lang="en-CA" dirty="0" smtClean="0"/>
          </a:p>
          <a:p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48788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Image Sourced from: City of London, 2014</a:t>
            </a:r>
            <a:endParaRPr lang="en-CA" dirty="0" smtClean="0"/>
          </a:p>
          <a:p>
            <a:endParaRPr lang="en-CA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Lesson Title Goes Here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EDC14-B9E6-2E46-B146-19A9BE2EEC68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4802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3886200" cy="1470025"/>
          </a:xfrm>
        </p:spPr>
        <p:txBody>
          <a:bodyPr/>
          <a:lstStyle>
            <a:lvl1pPr algn="l">
              <a:lnSpc>
                <a:spcPct val="70000"/>
              </a:lnSpc>
              <a:defRPr>
                <a:solidFill>
                  <a:schemeClr val="bg1"/>
                </a:solidFill>
              </a:defRPr>
            </a:lvl1pPr>
          </a:lstStyle>
          <a:p>
            <a:r>
              <a:rPr lang="en-CA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886200"/>
            <a:ext cx="3886200" cy="1752600"/>
          </a:xfrm>
        </p:spPr>
        <p:txBody>
          <a:bodyPr>
            <a:normAutofit/>
          </a:bodyPr>
          <a:lstStyle>
            <a:lvl1pPr marL="0" indent="0" algn="l">
              <a:buNone/>
              <a:defRPr sz="24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CA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484D-390E-9B48-876B-6555FAFF0309}" type="datetime1">
              <a:rPr lang="en-CA" smtClean="0"/>
              <a:t>09/01/2018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4" hasCustomPrompt="1"/>
          </p:nvPr>
        </p:nvSpPr>
        <p:spPr>
          <a:xfrm>
            <a:off x="4716016" y="1695450"/>
            <a:ext cx="4427984" cy="2525638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defRPr baseline="0"/>
            </a:lvl1pPr>
          </a:lstStyle>
          <a:p>
            <a:r>
              <a:rPr lang="en-US" dirty="0" smtClean="0"/>
              <a:t>Picture Insert on Master Page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79371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CA" dirty="0" smtClean="0"/>
              <a:t>Click to edit Master text styles</a:t>
            </a:r>
          </a:p>
          <a:p>
            <a:pPr lvl="1"/>
            <a:r>
              <a:rPr lang="en-CA" dirty="0" smtClean="0"/>
              <a:t>Second level</a:t>
            </a:r>
          </a:p>
          <a:p>
            <a:pPr lvl="2"/>
            <a:r>
              <a:rPr lang="en-CA" dirty="0" smtClean="0"/>
              <a:t>Third level</a:t>
            </a:r>
          </a:p>
          <a:p>
            <a:pPr lvl="3"/>
            <a:r>
              <a:rPr lang="en-CA" dirty="0" smtClean="0"/>
              <a:t>Fourth level</a:t>
            </a:r>
          </a:p>
          <a:p>
            <a:pPr lvl="4"/>
            <a:r>
              <a:rPr lang="en-CA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6211B-D649-3D44-92A7-DF7065ADE9EF}" type="datetime1">
              <a:rPr lang="en-CA" smtClean="0"/>
              <a:t>09/01/2018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 descr="Megan PPT_Slide_03-05.png">
            <a:hlinkClick r:id="" action="ppaction://hlinkshowjump?jump=previousslide"/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89833"/>
            <a:ext cx="256015" cy="883861"/>
          </a:xfrm>
          <a:prstGeom prst="rect">
            <a:avLst/>
          </a:prstGeom>
        </p:spPr>
      </p:pic>
      <p:pic>
        <p:nvPicPr>
          <p:cNvPr id="8" name="Picture 7" descr="Megan PPT_Slide_03-04.png">
            <a:hlinkClick r:id="" action="ppaction://hlinkshowjump?jump=nextslide"/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0217" y="2987069"/>
            <a:ext cx="256015" cy="883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0748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CA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CA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44D3D-3191-4642-9A71-A0BF987E1FEF}" type="datetime1">
              <a:rPr lang="en-CA" smtClean="0"/>
              <a:t>09/01/2018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43132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81225"/>
            <a:ext cx="4038600" cy="39449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CA" dirty="0" smtClean="0"/>
              <a:t>Click to edit Master text styles</a:t>
            </a:r>
          </a:p>
          <a:p>
            <a:pPr lvl="1"/>
            <a:r>
              <a:rPr lang="en-CA" dirty="0" smtClean="0"/>
              <a:t>Second level</a:t>
            </a:r>
          </a:p>
          <a:p>
            <a:pPr lvl="2"/>
            <a:r>
              <a:rPr lang="en-CA" dirty="0" smtClean="0"/>
              <a:t>Third level</a:t>
            </a:r>
          </a:p>
          <a:p>
            <a:pPr lvl="3"/>
            <a:r>
              <a:rPr lang="en-CA" dirty="0" smtClean="0"/>
              <a:t>Fourth level</a:t>
            </a:r>
          </a:p>
          <a:p>
            <a:pPr lvl="4"/>
            <a:r>
              <a:rPr lang="en-CA" dirty="0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81225"/>
            <a:ext cx="4038600" cy="39449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CA" dirty="0" smtClean="0"/>
              <a:t>Click to edit Master text styles</a:t>
            </a:r>
          </a:p>
          <a:p>
            <a:pPr lvl="1"/>
            <a:r>
              <a:rPr lang="en-CA" dirty="0" smtClean="0"/>
              <a:t>Second level</a:t>
            </a:r>
          </a:p>
          <a:p>
            <a:pPr lvl="2"/>
            <a:r>
              <a:rPr lang="en-CA" dirty="0" smtClean="0"/>
              <a:t>Third level</a:t>
            </a:r>
          </a:p>
          <a:p>
            <a:pPr lvl="3"/>
            <a:r>
              <a:rPr lang="en-CA" dirty="0" smtClean="0"/>
              <a:t>Fourth level</a:t>
            </a:r>
          </a:p>
          <a:p>
            <a:pPr lvl="4"/>
            <a:r>
              <a:rPr lang="en-CA" dirty="0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33A95-0985-1D45-A897-FD00DA2B4614}" type="datetime1">
              <a:rPr lang="en-CA" smtClean="0"/>
              <a:t>09/01/2018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47669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CA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83822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CA" dirty="0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823584"/>
            <a:ext cx="4040188" cy="323652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183822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CA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823584"/>
            <a:ext cx="4041775" cy="323652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B063D-421E-3445-803F-2A558D9E29E5}" type="datetime1">
              <a:rPr lang="en-CA" smtClean="0"/>
              <a:t>09/01/2018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92550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6F307-3B6E-CD42-A490-A3EE0C43DCF5}" type="datetime1">
              <a:rPr lang="en-CA" smtClean="0"/>
              <a:t>09/01/2018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4870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5D694-5585-6F4A-ACC7-C5D8008454FD}" type="datetime1">
              <a:rPr lang="en-CA" smtClean="0"/>
              <a:t>09/01/2018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9631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40742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CA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040742"/>
            <a:ext cx="5111750" cy="509653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202792"/>
            <a:ext cx="3008313" cy="393448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CA" dirty="0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BE2E1-1377-0143-8B5E-DA3E00F9D086}" type="datetime1">
              <a:rPr lang="en-CA" smtClean="0"/>
              <a:t>09/01/2018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68023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0850" y="4800600"/>
            <a:ext cx="8243888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CA" dirty="0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0850" y="1080569"/>
            <a:ext cx="8243888" cy="364700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0850" y="5367338"/>
            <a:ext cx="8243888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CA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9F1DB-DBA7-4845-9DD8-4A9B1C121B85}" type="datetime1">
              <a:rPr lang="en-CA" smtClean="0"/>
              <a:t>09/01/2018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46249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04329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CA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328238"/>
            <a:ext cx="8229600" cy="38098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CA" dirty="0" smtClean="0"/>
              <a:t>Click to edit Master text styles</a:t>
            </a:r>
          </a:p>
          <a:p>
            <a:pPr lvl="1"/>
            <a:r>
              <a:rPr lang="en-CA" dirty="0" smtClean="0"/>
              <a:t>Second level</a:t>
            </a:r>
          </a:p>
          <a:p>
            <a:pPr lvl="2"/>
            <a:r>
              <a:rPr lang="en-CA" dirty="0" smtClean="0"/>
              <a:t>Third level</a:t>
            </a:r>
          </a:p>
          <a:p>
            <a:pPr lvl="3"/>
            <a:r>
              <a:rPr lang="en-CA" dirty="0" smtClean="0"/>
              <a:t>Fourth level</a:t>
            </a:r>
          </a:p>
          <a:p>
            <a:pPr lvl="4"/>
            <a:r>
              <a:rPr lang="en-CA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-2325400" y="482596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85F6FD-2C66-EF44-9E62-191EF932C2F9}" type="datetime1">
              <a:rPr lang="en-CA" smtClean="0"/>
              <a:t>09/01/2018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3440" y="6562127"/>
            <a:ext cx="3388560" cy="1593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49406" y="6492875"/>
            <a:ext cx="4608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DBC093-D38B-0747-B7EB-D91CD226EE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3153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iming>
    <p:tnLst>
      <p:par>
        <p:cTn id="1" dur="indefinite" restart="never" nodeType="tmRoot"/>
      </p:par>
    </p:tnLst>
  </p:timing>
  <p:hf hd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tabLst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5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Where it goes when I go !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 look into London’s waste water challenges.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589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idontsmoke.net/images/questionmark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8000">
                        <a14:foregroundMark x1="49778" y1="79556" x2="49778" y2="79556"/>
                        <a14:foregroundMark x1="92333" y1="35111" x2="92333" y2="35111"/>
                        <a14:foregroundMark x1="85333" y1="66889" x2="85333" y2="66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-171400"/>
            <a:ext cx="221040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91139" y="1709936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 you ever wondered what happens to waste that goes down the sink or toilet ? </a:t>
            </a:r>
            <a:endPara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323528" y="2888939"/>
            <a:ext cx="4038600" cy="2988333"/>
          </a:xfrm>
        </p:spPr>
        <p:txBody>
          <a:bodyPr>
            <a:normAutofit/>
          </a:bodyPr>
          <a:lstStyle/>
          <a:p>
            <a:r>
              <a:rPr lang="en-US" sz="2400" dirty="0" smtClean="0"/>
              <a:t>I wonder what happens to my waste? </a:t>
            </a:r>
          </a:p>
          <a:p>
            <a:r>
              <a:rPr lang="en-US" sz="2400" dirty="0" smtClean="0"/>
              <a:t>Does it go out to the lake? </a:t>
            </a:r>
          </a:p>
          <a:p>
            <a:r>
              <a:rPr lang="en-US" sz="2400" dirty="0" smtClean="0"/>
              <a:t>Does it disappear into thin air? </a:t>
            </a:r>
          </a:p>
          <a:p>
            <a:r>
              <a:rPr lang="en-US" sz="2400" dirty="0" smtClean="0"/>
              <a:t>Does it just go down into the ground ?</a:t>
            </a:r>
            <a:endParaRPr lang="en-US" sz="2400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853880" y="2892076"/>
            <a:ext cx="4038600" cy="3489252"/>
          </a:xfrm>
        </p:spPr>
        <p:txBody>
          <a:bodyPr>
            <a:normAutofit/>
          </a:bodyPr>
          <a:lstStyle/>
          <a:p>
            <a:r>
              <a:rPr lang="en-US" sz="2400" dirty="0" smtClean="0"/>
              <a:t>Does someone take it away and clean it? </a:t>
            </a:r>
          </a:p>
          <a:p>
            <a:r>
              <a:rPr lang="en-US" sz="2400" dirty="0" smtClean="0"/>
              <a:t>Do the fish eat it? </a:t>
            </a:r>
          </a:p>
          <a:p>
            <a:r>
              <a:rPr lang="en-US" sz="2400" dirty="0" smtClean="0"/>
              <a:t>What about my drinking water, do they mix?</a:t>
            </a:r>
          </a:p>
          <a:p>
            <a:r>
              <a:rPr lang="en-US" sz="2400" dirty="0" smtClean="0"/>
              <a:t>Where do all the pipes go?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2</a:t>
            </a:fld>
            <a:endParaRPr lang="en-US" dirty="0"/>
          </a:p>
        </p:txBody>
      </p:sp>
      <p:pic>
        <p:nvPicPr>
          <p:cNvPr id="1030" name="Picture 6" descr="http://www.clker.com/cliparts/T/R/h/S/4/i/a-green-cartoon-pipe-h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7194" y="5517232"/>
            <a:ext cx="1309611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ttp://idontsmoke.net/images/questionmark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8000">
                        <a14:foregroundMark x1="49778" y1="79556" x2="49778" y2="79556"/>
                        <a14:foregroundMark x1="92333" y1="35111" x2="92333" y2="35111"/>
                        <a14:foregroundMark x1="85333" y1="66889" x2="85333" y2="66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-171400"/>
            <a:ext cx="221040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http://idontsmoke.net/images/questionmark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8000">
                        <a14:foregroundMark x1="49778" y1="79556" x2="49778" y2="79556"/>
                        <a14:foregroundMark x1="92333" y1="35111" x2="92333" y2="35111"/>
                        <a14:foregroundMark x1="85333" y1="66889" x2="85333" y2="66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434" y="-171400"/>
            <a:ext cx="2210402" cy="1638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idontsmoke.net/images/questionmark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8000">
                        <a14:foregroundMark x1="49778" y1="79556" x2="49778" y2="79556"/>
                        <a14:foregroundMark x1="92333" y1="35111" x2="92333" y2="35111"/>
                        <a14:foregroundMark x1="85333" y1="66889" x2="85333" y2="66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-171400"/>
            <a:ext cx="221040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0746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8176" y="1196752"/>
            <a:ext cx="8229600" cy="1143000"/>
          </a:xfrm>
        </p:spPr>
        <p:txBody>
          <a:bodyPr/>
          <a:lstStyle/>
          <a:p>
            <a:r>
              <a:rPr lang="en-US" dirty="0" smtClean="0"/>
              <a:t>So Where does it Go ? 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457200" y="1988840"/>
            <a:ext cx="4040188" cy="639762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It could go to the Adelaide </a:t>
            </a:r>
            <a:r>
              <a:rPr lang="en-US" dirty="0"/>
              <a:t>P</a:t>
            </a:r>
            <a:r>
              <a:rPr lang="en-US" dirty="0" smtClean="0"/>
              <a:t>lant 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645025" y="1997150"/>
            <a:ext cx="4322996" cy="639762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It could go to the Greenway Plant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3</a:t>
            </a:fld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36913"/>
            <a:ext cx="4187825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7435" y="2636911"/>
            <a:ext cx="4039366" cy="2736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6" descr="http://www.clker.com/cliparts/T/R/h/S/4/i/a-green-cartoon-pipe-h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990217" y="0"/>
            <a:ext cx="1309611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http://www.clker.com/cliparts/T/R/h/S/4/i/a-green-cartoon-pipe-h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445224"/>
            <a:ext cx="1227610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7605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0"/>
          <p:cNvSpPr>
            <a:spLocks noGrp="1"/>
          </p:cNvSpPr>
          <p:nvPr>
            <p:ph type="body" idx="1"/>
          </p:nvPr>
        </p:nvSpPr>
        <p:spPr>
          <a:xfrm>
            <a:off x="441216" y="1205062"/>
            <a:ext cx="4040188" cy="639762"/>
          </a:xfrm>
        </p:spPr>
        <p:txBody>
          <a:bodyPr>
            <a:normAutofit/>
          </a:bodyPr>
          <a:lstStyle/>
          <a:p>
            <a:r>
              <a:rPr lang="en-US" sz="2000" dirty="0" smtClean="0"/>
              <a:t>It could go to the </a:t>
            </a:r>
            <a:r>
              <a:rPr lang="en-US" sz="2000" dirty="0" err="1" smtClean="0"/>
              <a:t>Pottersburg</a:t>
            </a:r>
            <a:r>
              <a:rPr lang="en-US" sz="2000" dirty="0" smtClean="0"/>
              <a:t> Plant </a:t>
            </a:r>
            <a:endParaRPr lang="en-CA" sz="2000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3"/>
          </p:nvPr>
        </p:nvSpPr>
        <p:spPr>
          <a:xfrm>
            <a:off x="4887217" y="1205062"/>
            <a:ext cx="4077271" cy="639762"/>
          </a:xfrm>
        </p:spPr>
        <p:txBody>
          <a:bodyPr>
            <a:normAutofit/>
          </a:bodyPr>
          <a:lstStyle/>
          <a:p>
            <a:r>
              <a:rPr lang="en-US" sz="2000" dirty="0" smtClean="0"/>
              <a:t>It could go to the Vauxhall Plant </a:t>
            </a:r>
            <a:endParaRPr lang="en-CA" sz="2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4</a:t>
            </a:fld>
            <a:endParaRPr lang="en-US" dirty="0"/>
          </a:p>
        </p:txBody>
      </p:sp>
      <p:pic>
        <p:nvPicPr>
          <p:cNvPr id="15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16" y="1844824"/>
            <a:ext cx="4130784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7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44823"/>
            <a:ext cx="4320480" cy="3456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6" descr="http://www.clker.com/cliparts/T/R/h/S/4/i/a-green-cartoon-pipe-h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8446" y="5445224"/>
            <a:ext cx="1227610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http://www.clker.com/cliparts/T/R/h/S/4/i/a-green-cartoon-pipe-h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830519" y="0"/>
            <a:ext cx="1227610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615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6315" y="1308919"/>
            <a:ext cx="4040188" cy="639762"/>
          </a:xfrm>
        </p:spPr>
        <p:txBody>
          <a:bodyPr>
            <a:normAutofit/>
          </a:bodyPr>
          <a:lstStyle/>
          <a:p>
            <a:r>
              <a:rPr lang="en-US" sz="2000" dirty="0" smtClean="0"/>
              <a:t>It could go to the Oxford Plant</a:t>
            </a:r>
            <a:endParaRPr lang="en-CA" sz="20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94017" y="1308919"/>
            <a:ext cx="4041775" cy="639762"/>
          </a:xfrm>
        </p:spPr>
        <p:txBody>
          <a:bodyPr>
            <a:normAutofit/>
          </a:bodyPr>
          <a:lstStyle/>
          <a:p>
            <a:r>
              <a:rPr lang="en-US" sz="2000" dirty="0" smtClean="0"/>
              <a:t>It could go to the Southland Plant </a:t>
            </a:r>
            <a:endParaRPr lang="en-CA" sz="20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5</a:t>
            </a:fld>
            <a:endParaRPr lang="en-US" dirty="0"/>
          </a:p>
        </p:txBody>
      </p:sp>
      <p:pic>
        <p:nvPicPr>
          <p:cNvPr id="9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315" y="1988839"/>
            <a:ext cx="4017944" cy="3456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6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88839"/>
            <a:ext cx="4065808" cy="3456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6" descr="http://www.clker.com/cliparts/T/R/h/S/4/i/a-green-cartoon-pipe-h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8446" y="5589240"/>
            <a:ext cx="1155602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http://www.clker.com/cliparts/T/R/h/S/4/i/a-green-cartoon-pipe-h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830519" y="0"/>
            <a:ext cx="1227610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6806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040742"/>
            <a:ext cx="3286002" cy="1162050"/>
          </a:xfrm>
        </p:spPr>
        <p:txBody>
          <a:bodyPr>
            <a:noAutofit/>
          </a:bodyPr>
          <a:lstStyle/>
          <a:p>
            <a:r>
              <a:rPr lang="en-US" sz="3600" dirty="0" smtClean="0"/>
              <a:t>Where does mine go ? </a:t>
            </a:r>
            <a:endParaRPr lang="en-CA" sz="3600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half" idx="2"/>
          </p:nvPr>
        </p:nvSpPr>
        <p:spPr>
          <a:xfrm>
            <a:off x="77371" y="2181868"/>
            <a:ext cx="3388141" cy="393448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Using the sanitary </a:t>
            </a:r>
            <a:r>
              <a:rPr lang="en-US" sz="2400" dirty="0"/>
              <a:t>s</a:t>
            </a:r>
            <a:r>
              <a:rPr lang="en-US" sz="2400" dirty="0" smtClean="0"/>
              <a:t>ewersheds map. </a:t>
            </a:r>
            <a:r>
              <a:rPr lang="en-US" sz="2400" dirty="0"/>
              <a:t>I</a:t>
            </a:r>
            <a:r>
              <a:rPr lang="en-US" sz="2400" dirty="0" smtClean="0"/>
              <a:t>dentify where you live and try to determine where your sewage and wastewater is sent. </a:t>
            </a:r>
            <a:endParaRPr lang="en-CA" sz="24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6</a:t>
            </a:fld>
            <a:endParaRPr lang="en-US" dirty="0"/>
          </a:p>
        </p:txBody>
      </p:sp>
      <p:pic>
        <p:nvPicPr>
          <p:cNvPr id="1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2439" y="1412776"/>
            <a:ext cx="4487958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6" descr="http://www.clker.com/cliparts/T/R/h/S/4/i/a-green-cartoon-pipe-hi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925530" y="4688002"/>
            <a:ext cx="1227610" cy="1157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clker.com/cliparts/T/R/h/S/4/i/a-green-cartoon-pipe-hi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830519" y="0"/>
            <a:ext cx="1227610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5884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3950" y="1040742"/>
            <a:ext cx="3008313" cy="1162050"/>
          </a:xfrm>
        </p:spPr>
        <p:txBody>
          <a:bodyPr>
            <a:noAutofit/>
          </a:bodyPr>
          <a:lstStyle/>
          <a:p>
            <a:r>
              <a:rPr lang="en-US" sz="3600" dirty="0" smtClean="0"/>
              <a:t>What happens </a:t>
            </a:r>
            <a:r>
              <a:rPr lang="en-US" sz="3600" dirty="0"/>
              <a:t>n</a:t>
            </a:r>
            <a:r>
              <a:rPr lang="en-US" sz="3600" dirty="0" smtClean="0"/>
              <a:t>ext ? </a:t>
            </a:r>
            <a:endParaRPr lang="en-CA" sz="36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7610" y="2276872"/>
            <a:ext cx="2746648" cy="2810383"/>
          </a:xfrm>
        </p:spPr>
        <p:txBody>
          <a:bodyPr>
            <a:normAutofit/>
          </a:bodyPr>
          <a:lstStyle/>
          <a:p>
            <a:r>
              <a:rPr lang="en-US" sz="2000" dirty="0" smtClean="0"/>
              <a:t>This is the process that all waste goes through upon arrival at a wastewater treatment plant. </a:t>
            </a:r>
            <a:endParaRPr lang="en-CA" sz="2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7</a:t>
            </a:fld>
            <a:endParaRPr lang="en-US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93" r="11619"/>
          <a:stretch/>
        </p:blipFill>
        <p:spPr bwMode="auto">
          <a:xfrm>
            <a:off x="3479116" y="1412776"/>
            <a:ext cx="5498975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2322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0" y="548680"/>
            <a:ext cx="4248472" cy="5256584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When we flush the toilet, do the laundry, brush our teeth, take a shower, and do the dishes or use the dishwasher we create “wastewater”. </a:t>
            </a:r>
          </a:p>
          <a:p>
            <a:endParaRPr lang="en-US" sz="1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Wastewater is a term used to describe  any type of water that has been utilized in some capacity, during which its quality is negatively impacted.</a:t>
            </a:r>
          </a:p>
          <a:p>
            <a:endParaRPr lang="en-US" sz="1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The </a:t>
            </a:r>
            <a:r>
              <a:rPr lang="en-US" sz="1800" dirty="0"/>
              <a:t>average daily flow of wastewater to all of the treatment plants from the pipes is </a:t>
            </a:r>
            <a:r>
              <a:rPr lang="en-US" sz="1800" b="1" u="sng" dirty="0"/>
              <a:t>186,000 cubic meters per day</a:t>
            </a:r>
            <a:r>
              <a:rPr lang="en-US" sz="1800" b="1" u="sng" dirty="0" smtClean="0"/>
              <a:t>.</a:t>
            </a:r>
          </a:p>
          <a:p>
            <a:endParaRPr lang="en-US" sz="18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The flow from all of the pipes </a:t>
            </a:r>
            <a:r>
              <a:rPr lang="en-US" sz="1800" dirty="0" smtClean="0"/>
              <a:t>is generated </a:t>
            </a:r>
            <a:r>
              <a:rPr lang="en-US" sz="1800" b="1" u="sng" dirty="0"/>
              <a:t>using gravity sewers or force mains </a:t>
            </a:r>
            <a:r>
              <a:rPr lang="en-US" sz="1800" dirty="0"/>
              <a:t>from </a:t>
            </a:r>
            <a:r>
              <a:rPr lang="en-US" sz="1800" b="1" u="sng" dirty="0"/>
              <a:t>36 pumping stations </a:t>
            </a:r>
            <a:r>
              <a:rPr lang="en-US" sz="1800" dirty="0"/>
              <a:t>around London</a:t>
            </a:r>
            <a:r>
              <a:rPr lang="en-US" sz="1800" dirty="0" smtClean="0"/>
              <a:t>.</a:t>
            </a:r>
            <a:endParaRPr lang="en-US" sz="18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8</a:t>
            </a:fld>
            <a:endParaRPr lang="en-US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621"/>
          <a:stretch/>
        </p:blipFill>
        <p:spPr bwMode="auto">
          <a:xfrm>
            <a:off x="28599" y="2276872"/>
            <a:ext cx="4543401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9064" y="836712"/>
            <a:ext cx="46869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smtClean="0"/>
              <a:t>Step 1: Wastewater enters the pipes</a:t>
            </a:r>
            <a:endParaRPr lang="en-CA" sz="4000" dirty="0"/>
          </a:p>
        </p:txBody>
      </p:sp>
    </p:spTree>
    <p:extLst>
      <p:ext uri="{BB962C8B-B14F-4D97-AF65-F5344CB8AC3E}">
        <p14:creationId xmlns:p14="http://schemas.microsoft.com/office/powerpoint/2010/main" val="2658968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470" y="2060848"/>
            <a:ext cx="4335506" cy="4104456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Once the material goes down the drain it enters into city sewers which are either </a:t>
            </a:r>
            <a:r>
              <a:rPr lang="en-US" sz="1600" b="1" u="sng" dirty="0"/>
              <a:t>combined</a:t>
            </a:r>
            <a:r>
              <a:rPr lang="en-US" sz="1600" dirty="0"/>
              <a:t> or </a:t>
            </a:r>
            <a:r>
              <a:rPr lang="en-US" sz="1600" b="1" u="sng" dirty="0"/>
              <a:t>not combined </a:t>
            </a:r>
            <a:r>
              <a:rPr lang="en-US" sz="1600" dirty="0"/>
              <a:t>with </a:t>
            </a:r>
            <a:r>
              <a:rPr lang="en-US" sz="1600" dirty="0" err="1" smtClean="0"/>
              <a:t>stormwater</a:t>
            </a:r>
            <a:r>
              <a:rPr lang="en-US" sz="1600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London </a:t>
            </a:r>
            <a:r>
              <a:rPr lang="en-US" sz="1600" dirty="0"/>
              <a:t>has </a:t>
            </a:r>
            <a:r>
              <a:rPr lang="en-US" sz="1600" b="1" u="sng" dirty="0"/>
              <a:t>less than 5% of households </a:t>
            </a:r>
            <a:r>
              <a:rPr lang="en-US" sz="1600" dirty="0"/>
              <a:t>still hooked into combined sewer systems</a:t>
            </a:r>
            <a:r>
              <a:rPr lang="en-US" sz="1600" dirty="0" smtClean="0"/>
              <a:t>.</a:t>
            </a: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There are </a:t>
            </a:r>
            <a:r>
              <a:rPr lang="en-US" sz="1600" b="1" u="sng" dirty="0"/>
              <a:t>two forms of wastewater </a:t>
            </a:r>
            <a:r>
              <a:rPr lang="en-US" sz="1600" dirty="0"/>
              <a:t>that each household contributes: </a:t>
            </a:r>
          </a:p>
          <a:p>
            <a:pPr marL="685800" lvl="1" indent="-228600">
              <a:buAutoNum type="arabicPeriod"/>
            </a:pPr>
            <a:r>
              <a:rPr lang="en-US" sz="1600" b="1" u="sng" dirty="0"/>
              <a:t>Sewage water  </a:t>
            </a:r>
            <a:r>
              <a:rPr lang="en-US" sz="1600" dirty="0"/>
              <a:t>(toilet)</a:t>
            </a:r>
          </a:p>
          <a:p>
            <a:pPr marL="685800" lvl="1" indent="-228600">
              <a:buAutoNum type="arabicPeriod"/>
            </a:pPr>
            <a:r>
              <a:rPr lang="en-US" sz="1600" b="1" u="sng" dirty="0"/>
              <a:t>Greywater</a:t>
            </a:r>
            <a:r>
              <a:rPr lang="en-US" sz="1600" dirty="0"/>
              <a:t> (shower, dishwasher, sink,  washing </a:t>
            </a:r>
            <a:r>
              <a:rPr lang="en-US" sz="1600" dirty="0" smtClean="0"/>
              <a:t>machine</a:t>
            </a:r>
            <a:endParaRPr lang="en-US" sz="16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9</a:t>
            </a:fld>
            <a:endParaRPr lang="en-US" dirty="0"/>
          </a:p>
        </p:txBody>
      </p:sp>
      <p:sp>
        <p:nvSpPr>
          <p:cNvPr id="7" name="Title 6"/>
          <p:cNvSpPr txBox="1">
            <a:spLocks noGrp="1"/>
          </p:cNvSpPr>
          <p:nvPr>
            <p:ph type="title"/>
          </p:nvPr>
        </p:nvSpPr>
        <p:spPr>
          <a:xfrm>
            <a:off x="20470" y="836712"/>
            <a:ext cx="43355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0" dirty="0" smtClean="0"/>
              <a:t>Step 1: Wastewater Enters the Pipes</a:t>
            </a:r>
            <a:endParaRPr lang="en-CA" sz="3600" b="0" dirty="0"/>
          </a:p>
        </p:txBody>
      </p:sp>
      <p:pic>
        <p:nvPicPr>
          <p:cNvPr id="6146" name="Picture 2" descr="http://www.phillyriverinfo.org/csoltcpu/Home/images/Sewers%20in%20Wet%20Weather.pn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80" b="12371"/>
          <a:stretch/>
        </p:blipFill>
        <p:spPr bwMode="auto">
          <a:xfrm>
            <a:off x="4355976" y="764704"/>
            <a:ext cx="4752034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4096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36712"/>
            <a:ext cx="4572000" cy="1162050"/>
          </a:xfrm>
        </p:spPr>
        <p:txBody>
          <a:bodyPr>
            <a:noAutofit/>
          </a:bodyPr>
          <a:lstStyle/>
          <a:p>
            <a:r>
              <a:rPr lang="en-US" sz="3200" b="0" dirty="0" smtClean="0"/>
              <a:t>Step 2: Wastewater Enters the Plant through Screens</a:t>
            </a:r>
            <a:endParaRPr lang="en-CA" sz="3200" b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04" y="2016630"/>
            <a:ext cx="4176464" cy="4004658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Once the material is pumped into the wastewater treatment plant it enters </a:t>
            </a:r>
            <a:r>
              <a:rPr lang="en-US" sz="1800" b="1" u="sng" dirty="0" smtClean="0"/>
              <a:t>pre-treatment</a:t>
            </a:r>
            <a:r>
              <a:rPr lang="en-US" sz="1800" dirty="0" smtClean="0"/>
              <a:t>. 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The first step in pre-treatment is called </a:t>
            </a:r>
            <a:r>
              <a:rPr lang="en-US" sz="1800" b="1" u="sng" dirty="0" smtClean="0"/>
              <a:t>“Screening”. </a:t>
            </a:r>
            <a:endParaRPr lang="en-US" sz="18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Screening occurs using steel screens  with </a:t>
            </a:r>
            <a:r>
              <a:rPr lang="en-US" sz="1800" b="1" u="sng" dirty="0" smtClean="0"/>
              <a:t>2-19mm openings.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These screens remove larger materials such as paper and plastic, preventing the clogging of equipment further on in the treatment process.</a:t>
            </a:r>
            <a:endParaRPr lang="en-US" sz="18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10</a:t>
            </a:fld>
            <a:endParaRPr lang="en-US" dirty="0"/>
          </a:p>
        </p:txBody>
      </p:sp>
      <p:pic>
        <p:nvPicPr>
          <p:cNvPr id="9218" name="Picture 2" descr="http://www.fairfield-city.org/images/ww/Finescre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16630"/>
            <a:ext cx="4392488" cy="3860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20" r="11969"/>
          <a:stretch/>
        </p:blipFill>
        <p:spPr bwMode="auto">
          <a:xfrm>
            <a:off x="4572001" y="140205"/>
            <a:ext cx="4392488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1618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025" y="2170807"/>
            <a:ext cx="4081927" cy="4138513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As the wastewater moves from screening, it still contains heavier organic solids such as  dirt and stones.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The vortex system is used in </a:t>
            </a:r>
            <a:r>
              <a:rPr lang="en-US" sz="1600" b="1" u="sng" dirty="0" smtClean="0"/>
              <a:t>“Grit Removal”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The vortex system spins the waste water creating a </a:t>
            </a:r>
            <a:r>
              <a:rPr lang="en-US" sz="1600" b="1" u="sng" dirty="0" smtClean="0"/>
              <a:t>“ vortex” </a:t>
            </a:r>
            <a:r>
              <a:rPr lang="en-US" sz="1600" dirty="0" smtClean="0"/>
              <a:t>where the suspended grit settles to the bottom </a:t>
            </a:r>
            <a:r>
              <a:rPr lang="en-US" sz="1600" dirty="0" err="1" smtClean="0"/>
              <a:t>centre</a:t>
            </a:r>
            <a:r>
              <a:rPr lang="en-US" sz="1600" dirty="0" smtClean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The grit at the bottom of the system is free of organic material (sewage) and suitable for disposal at a </a:t>
            </a:r>
            <a:r>
              <a:rPr lang="en-US" sz="1600" b="1" u="sng" dirty="0"/>
              <a:t>sanitary landfill site</a:t>
            </a:r>
            <a:r>
              <a:rPr lang="en-US" sz="1600" dirty="0"/>
              <a:t>. </a:t>
            </a:r>
            <a:endParaRPr lang="en-US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The vortex units are enclosed to prevent odor escape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11</a:t>
            </a:fld>
            <a:endParaRPr lang="en-US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0" y="908720"/>
            <a:ext cx="4572000" cy="1368152"/>
          </a:xfrm>
        </p:spPr>
        <p:txBody>
          <a:bodyPr>
            <a:noAutofit/>
          </a:bodyPr>
          <a:lstStyle/>
          <a:p>
            <a:r>
              <a:rPr lang="en-US" sz="3200" b="0" dirty="0" smtClean="0"/>
              <a:t>Step 3: Screened Wastewater Enters the Vortex System</a:t>
            </a:r>
            <a:endParaRPr lang="en-CA" sz="3200" b="0" dirty="0"/>
          </a:p>
        </p:txBody>
      </p:sp>
      <p:pic>
        <p:nvPicPr>
          <p:cNvPr id="10244" name="Picture 4" descr="http://www.walker-process.com/images/prod_head_rollingri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32856"/>
            <a:ext cx="4392488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9" r="6480"/>
          <a:stretch/>
        </p:blipFill>
        <p:spPr bwMode="auto">
          <a:xfrm>
            <a:off x="4603256" y="249957"/>
            <a:ext cx="4361231" cy="2026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8585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0" y="2348880"/>
            <a:ext cx="4427984" cy="3934483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After the wastewater is de-gritted it flows into large settling tanks called </a:t>
            </a:r>
            <a:r>
              <a:rPr lang="en-US" sz="1600" b="1" u="sng" dirty="0" smtClean="0"/>
              <a:t>primary clarifiers.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These tanks are designed to remove the larger organic solids and grease.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The </a:t>
            </a:r>
            <a:r>
              <a:rPr lang="en-US" sz="1600" b="1" u="sng" dirty="0" smtClean="0"/>
              <a:t>solids settle out by gravity </a:t>
            </a:r>
            <a:r>
              <a:rPr lang="en-US" sz="1600" dirty="0" smtClean="0"/>
              <a:t>over time and the </a:t>
            </a:r>
            <a:r>
              <a:rPr lang="en-US" sz="1600" b="1" u="sng" dirty="0" smtClean="0"/>
              <a:t>grease floats on top of the wastewater.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Once the solids settle out they are raked into a </a:t>
            </a:r>
            <a:r>
              <a:rPr lang="en-US" sz="1600" b="1" u="sng" dirty="0" smtClean="0"/>
              <a:t>sludge well </a:t>
            </a:r>
            <a:r>
              <a:rPr lang="en-US" sz="1600" dirty="0" smtClean="0"/>
              <a:t>where they are then sent to </a:t>
            </a:r>
            <a:r>
              <a:rPr lang="en-US" sz="1600" b="1" u="sng" dirty="0" smtClean="0"/>
              <a:t>sludge tanks </a:t>
            </a:r>
            <a:r>
              <a:rPr lang="en-US" sz="1600" dirty="0" smtClean="0"/>
              <a:t>for storage.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The grease on top of the water is skimmed off using a </a:t>
            </a:r>
            <a:r>
              <a:rPr lang="en-US" sz="1600" b="1" u="sng" dirty="0" smtClean="0"/>
              <a:t>skimmer arm </a:t>
            </a:r>
            <a:r>
              <a:rPr lang="en-US" sz="1600" dirty="0" smtClean="0"/>
              <a:t>and sent into the scum outlet where it is than stored. 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12</a:t>
            </a:fld>
            <a:endParaRPr lang="en-US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0" y="980728"/>
            <a:ext cx="4716016" cy="1368152"/>
          </a:xfrm>
        </p:spPr>
        <p:txBody>
          <a:bodyPr>
            <a:noAutofit/>
          </a:bodyPr>
          <a:lstStyle/>
          <a:p>
            <a:r>
              <a:rPr lang="en-US" sz="3200" b="0" dirty="0" smtClean="0"/>
              <a:t>Step 3:De-Gritted Wastewater Enters the Primary Settling Tank</a:t>
            </a:r>
            <a:endParaRPr lang="en-CA" sz="3200" b="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64550"/>
            <a:ext cx="4752528" cy="2138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 descr="http://monroeenvironmental.com/images/stories/illus_primary_clarifi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060848"/>
            <a:ext cx="486003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2925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512" y="2492896"/>
            <a:ext cx="3865799" cy="3644379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As displayed on the right you can see that the primary clarifier has two pipes leading out of it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The solids that settle to the bottom known as </a:t>
            </a:r>
            <a:r>
              <a:rPr lang="en-US" sz="1800" b="1" u="sng" dirty="0" smtClean="0"/>
              <a:t>sludge</a:t>
            </a:r>
            <a:r>
              <a:rPr lang="en-US" sz="1800" dirty="0" smtClean="0"/>
              <a:t> are removed and sent to sludge storage tanks (where treatment will be discussed further on)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The remaining wastewater is sent to </a:t>
            </a:r>
            <a:r>
              <a:rPr lang="en-US" sz="1800" b="1" u="sng" dirty="0" smtClean="0"/>
              <a:t>aeration tanks</a:t>
            </a:r>
            <a:r>
              <a:rPr lang="en-US" sz="1800" dirty="0" smtClean="0"/>
              <a:t> </a:t>
            </a:r>
            <a:endParaRPr lang="en-CA" sz="18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13</a:t>
            </a:fld>
            <a:endParaRPr lang="en-US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0" y="980728"/>
            <a:ext cx="4716016" cy="1512168"/>
          </a:xfrm>
        </p:spPr>
        <p:txBody>
          <a:bodyPr>
            <a:noAutofit/>
          </a:bodyPr>
          <a:lstStyle/>
          <a:p>
            <a:r>
              <a:rPr lang="en-US" sz="3200" b="0" dirty="0" smtClean="0"/>
              <a:t>Step 3:De-Gritted Wastewater Enters the Primary Settling Tank</a:t>
            </a:r>
            <a:endParaRPr lang="en-CA" sz="3200" b="0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5311" y="188640"/>
            <a:ext cx="4824536" cy="569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5548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982" y="2348880"/>
            <a:ext cx="3964954" cy="3804860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After the wastewater is clarified it is piped to aeration tanks using an </a:t>
            </a:r>
            <a:r>
              <a:rPr lang="en-US" sz="1600" b="1" u="sng" dirty="0" smtClean="0"/>
              <a:t>effluent pump</a:t>
            </a:r>
            <a:r>
              <a:rPr lang="en-US" sz="1600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In the aeration tanks the wastewater is treated biologically.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The </a:t>
            </a:r>
            <a:r>
              <a:rPr lang="en-US" sz="1600" b="1" u="sng" dirty="0" smtClean="0"/>
              <a:t>biological treatment </a:t>
            </a:r>
            <a:r>
              <a:rPr lang="en-US" sz="1600" dirty="0" smtClean="0"/>
              <a:t>involves the use of bacteria and other minute organisms which in the presence of air, utilize and consume the undesirable contents of the wastewater.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The air is added to the waste water using dome shaped</a:t>
            </a:r>
            <a:r>
              <a:rPr lang="en-US" sz="1600" b="1" u="sng" dirty="0" smtClean="0"/>
              <a:t> diffusers</a:t>
            </a:r>
            <a:r>
              <a:rPr lang="en-US" sz="1600" dirty="0" smtClean="0"/>
              <a:t> located at the bottom of the tanks.</a:t>
            </a:r>
            <a:endParaRPr lang="en-CA" sz="16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14</a:t>
            </a:fld>
            <a:endParaRPr lang="en-US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30981" y="836712"/>
            <a:ext cx="4716016" cy="1512168"/>
          </a:xfrm>
        </p:spPr>
        <p:txBody>
          <a:bodyPr>
            <a:noAutofit/>
          </a:bodyPr>
          <a:lstStyle/>
          <a:p>
            <a:r>
              <a:rPr lang="en-US" sz="3200" b="0" dirty="0" smtClean="0"/>
              <a:t>Step 4:Clarified Wastewater </a:t>
            </a:r>
            <a:r>
              <a:rPr lang="en-US" sz="3200" b="0" dirty="0"/>
              <a:t>E</a:t>
            </a:r>
            <a:r>
              <a:rPr lang="en-US" sz="3200" b="0" dirty="0" smtClean="0"/>
              <a:t>nters Aeration Tanks </a:t>
            </a:r>
            <a:endParaRPr lang="en-CA" sz="3200" b="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"/>
            <a:ext cx="5112568" cy="2636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Picture 4" descr="http://www.nrc.govt.nz/upload/4079/Aerated%20wastewater%20treatment%20system%20(800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636912"/>
            <a:ext cx="4922270" cy="3343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7032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981" y="2408312"/>
            <a:ext cx="4036963" cy="3756992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After the wastewater is aerated it enters into the final clarifier as </a:t>
            </a:r>
            <a:r>
              <a:rPr lang="en-US" sz="1600" b="1" u="sng" dirty="0" smtClean="0"/>
              <a:t>“mixed liquor”</a:t>
            </a:r>
            <a:r>
              <a:rPr lang="en-US" sz="1600" dirty="0" smtClean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In the final clarifier, similar to the primary clarifier, the suspended solids settle out by gravity </a:t>
            </a:r>
            <a:r>
              <a:rPr lang="en-US" sz="1600" b="1" u="sng" dirty="0" smtClean="0"/>
              <a:t>as activated sludge</a:t>
            </a:r>
            <a:r>
              <a:rPr lang="en-US" sz="1600" dirty="0" smtClean="0"/>
              <a:t> and are removed.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The clear suspended liquid is than </a:t>
            </a:r>
            <a:r>
              <a:rPr lang="en-US" sz="1600" b="1" u="sng" dirty="0" smtClean="0"/>
              <a:t>decanted</a:t>
            </a:r>
            <a:r>
              <a:rPr lang="en-US" sz="1600" dirty="0" smtClean="0"/>
              <a:t> over the </a:t>
            </a:r>
            <a:r>
              <a:rPr lang="en-US" sz="1600" b="1" u="sng" dirty="0" smtClean="0"/>
              <a:t>weirs</a:t>
            </a:r>
            <a:r>
              <a:rPr lang="en-US" sz="1600" dirty="0" smtClean="0"/>
              <a:t> and is discharged to the </a:t>
            </a:r>
            <a:r>
              <a:rPr lang="en-US" sz="1600" b="1" u="sng" dirty="0" smtClean="0"/>
              <a:t>disinfection process</a:t>
            </a:r>
            <a:r>
              <a:rPr lang="en-US" sz="1600" dirty="0" smtClean="0"/>
              <a:t>.  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15</a:t>
            </a:fld>
            <a:endParaRPr lang="en-US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93004"/>
            <a:ext cx="5112567" cy="1967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30981" y="836712"/>
            <a:ext cx="4036963" cy="1512168"/>
          </a:xfrm>
        </p:spPr>
        <p:txBody>
          <a:bodyPr>
            <a:noAutofit/>
          </a:bodyPr>
          <a:lstStyle/>
          <a:p>
            <a:r>
              <a:rPr lang="en-US" sz="3200" b="0" dirty="0" smtClean="0"/>
              <a:t>Step 5:Aerated Wastewater Enters Final Clarifier </a:t>
            </a:r>
            <a:endParaRPr lang="en-CA" sz="3200" b="0" dirty="0"/>
          </a:p>
        </p:txBody>
      </p:sp>
      <p:pic>
        <p:nvPicPr>
          <p:cNvPr id="14340" name="Picture 4" descr="http://www.mon-env.com/images/stories/CircClarifier_Primary_3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916833"/>
            <a:ext cx="4968551" cy="4032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2646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050" y="404664"/>
            <a:ext cx="5389438" cy="5472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5496" y="2852936"/>
            <a:ext cx="4824536" cy="2882392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Part of the activated sludge is returned to the aeration tanks to maintain the mass of bacteria (activated sludge process)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The remaining sludge or “waste activated sludge” is pumped to one of three </a:t>
            </a:r>
            <a:r>
              <a:rPr lang="en-US" sz="1800" b="1" u="sng" dirty="0" smtClean="0"/>
              <a:t>flotation units</a:t>
            </a:r>
            <a:r>
              <a:rPr lang="en-US" sz="1800" dirty="0" smtClean="0"/>
              <a:t>, where the sludge is mixed with </a:t>
            </a:r>
            <a:r>
              <a:rPr lang="en-US" sz="1800" b="1" u="sng" dirty="0" smtClean="0"/>
              <a:t>polymer</a:t>
            </a:r>
            <a:r>
              <a:rPr lang="en-US" sz="1800" dirty="0" smtClean="0"/>
              <a:t> and air to aid in the thickening process.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The thickened sludge is than stored in the sludge storage tanks </a:t>
            </a:r>
            <a:endParaRPr lang="en-CA" sz="18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16</a:t>
            </a:fld>
            <a:endParaRPr lang="en-US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30981" y="908720"/>
            <a:ext cx="4036963" cy="1728192"/>
          </a:xfrm>
        </p:spPr>
        <p:txBody>
          <a:bodyPr>
            <a:noAutofit/>
          </a:bodyPr>
          <a:lstStyle/>
          <a:p>
            <a:r>
              <a:rPr lang="en-US" sz="3200" b="0" dirty="0" smtClean="0"/>
              <a:t>Step 5:Aerated Wastewater Enters Final Clarifier </a:t>
            </a:r>
            <a:endParaRPr lang="en-CA" sz="3200" b="0" dirty="0"/>
          </a:p>
        </p:txBody>
      </p:sp>
    </p:spTree>
    <p:extLst>
      <p:ext uri="{BB962C8B-B14F-4D97-AF65-F5344CB8AC3E}">
        <p14:creationId xmlns:p14="http://schemas.microsoft.com/office/powerpoint/2010/main" val="1860892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045" y="2202792"/>
            <a:ext cx="3647859" cy="3934483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Before the treated wastewater is discharged to the river it needs to be disinfected.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The disinfection process </a:t>
            </a:r>
            <a:r>
              <a:rPr lang="en-US" sz="1600" b="1" u="sng" dirty="0" smtClean="0"/>
              <a:t>only occurs between April 1</a:t>
            </a:r>
            <a:r>
              <a:rPr lang="en-US" sz="1600" b="1" u="sng" baseline="30000" dirty="0" smtClean="0"/>
              <a:t>st</a:t>
            </a:r>
            <a:r>
              <a:rPr lang="en-US" sz="1600" b="1" u="sng" dirty="0" smtClean="0"/>
              <a:t> and September 30</a:t>
            </a:r>
            <a:r>
              <a:rPr lang="en-US" sz="1600" b="1" u="sng" baseline="30000" dirty="0" smtClean="0"/>
              <a:t>th</a:t>
            </a:r>
            <a:r>
              <a:rPr lang="en-US" sz="1600" b="1" u="sng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The treated wastewater passes by </a:t>
            </a:r>
            <a:r>
              <a:rPr lang="en-US" sz="1600" b="1" u="sng" dirty="0" smtClean="0"/>
              <a:t>ultraviolet lights </a:t>
            </a:r>
            <a:r>
              <a:rPr lang="en-US" sz="1600" dirty="0" smtClean="0"/>
              <a:t>in a channel which destroys and remaining </a:t>
            </a:r>
            <a:r>
              <a:rPr lang="en-US" sz="1600" b="1" u="sng" dirty="0" smtClean="0"/>
              <a:t>pathogenic bacteria.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The disinfection process is monitored by </a:t>
            </a:r>
            <a:r>
              <a:rPr lang="en-US" sz="1600" b="1" u="sng" dirty="0" smtClean="0"/>
              <a:t>intensity monitors</a:t>
            </a:r>
            <a:r>
              <a:rPr lang="en-US" sz="1600" dirty="0" smtClean="0"/>
              <a:t> to determine if the ultraviolet rays are effective in killing off the bacteria. </a:t>
            </a:r>
          </a:p>
          <a:p>
            <a:endParaRPr lang="en-CA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17</a:t>
            </a:fld>
            <a:endParaRPr lang="en-US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60045" y="836712"/>
            <a:ext cx="4036963" cy="123085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0" dirty="0" smtClean="0"/>
              <a:t>Step 6: Wastewater is Disinfected  </a:t>
            </a:r>
            <a:endParaRPr lang="en-CA" sz="3200" b="0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23" r="5091" b="11365"/>
          <a:stretch/>
        </p:blipFill>
        <p:spPr bwMode="auto">
          <a:xfrm>
            <a:off x="4097008" y="0"/>
            <a:ext cx="4723464" cy="22027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8" name="Picture 4" descr="http://ts2.mm.bing.net/th?id=JN.XxhvufQNWavZThEaYpCvpQ&amp;pid=1.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0838" y="2202792"/>
            <a:ext cx="2030756" cy="1586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 descr="http://mega-uv.com/img/ultraviolet_waste_water_disinfectio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789040"/>
            <a:ext cx="489654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3316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7883" y="908720"/>
            <a:ext cx="3777650" cy="2060829"/>
          </a:xfrm>
        </p:spPr>
        <p:txBody>
          <a:bodyPr>
            <a:noAutofit/>
          </a:bodyPr>
          <a:lstStyle/>
          <a:p>
            <a:r>
              <a:rPr lang="en-US" sz="3200" b="0" dirty="0" smtClean="0"/>
              <a:t>Step 7: Disinfected Waste Water is Discharged to the Thames River.</a:t>
            </a:r>
            <a:endParaRPr lang="en-CA" sz="3200" b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18</a:t>
            </a:fld>
            <a:endParaRPr lang="en-US" dirty="0"/>
          </a:p>
        </p:txBody>
      </p:sp>
      <p:pic>
        <p:nvPicPr>
          <p:cNvPr id="7" name="Picture 6" descr="http://www.clker.com/cliparts/T/R/h/S/4/i/a-green-cartoon-pipe-hi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61245" y="2742957"/>
            <a:ext cx="1634364" cy="310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media-cache-ak0.pinimg.com/originals/9c/d3/e5/9cd3e5bf41d6179efa7790123cafc7c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908720"/>
            <a:ext cx="5256584" cy="498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0647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1162050"/>
          </a:xfrm>
        </p:spPr>
        <p:txBody>
          <a:bodyPr>
            <a:normAutofit/>
          </a:bodyPr>
          <a:lstStyle/>
          <a:p>
            <a:pPr algn="ctr"/>
            <a:r>
              <a:rPr lang="en-US" sz="4400" b="0" dirty="0" smtClean="0"/>
              <a:t>What about all that Sludge ?</a:t>
            </a:r>
            <a:endParaRPr lang="en-CA" sz="4400" b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19</a:t>
            </a:fld>
            <a:endParaRPr lang="en-US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406" y="1494706"/>
            <a:ext cx="8127050" cy="43825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6" descr="http://www.clker.com/cliparts/T/R/h/S/4/i/a-green-cartoon-pipe-hi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00494" y="1420122"/>
            <a:ext cx="1634364" cy="2483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7076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072" y="692696"/>
            <a:ext cx="4390927" cy="1438088"/>
          </a:xfrm>
        </p:spPr>
        <p:txBody>
          <a:bodyPr>
            <a:noAutofit/>
          </a:bodyPr>
          <a:lstStyle/>
          <a:p>
            <a:r>
              <a:rPr lang="en-US" sz="3200" b="0" dirty="0" smtClean="0"/>
              <a:t>Step 8: Sludge Disposal and Treatment </a:t>
            </a:r>
            <a:endParaRPr lang="en-CA" sz="3200" b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0" y="2230821"/>
            <a:ext cx="4278312" cy="3646451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The sludge that is generated from all the sewage plants  is hauled by tanker truck to the Greenway pollution control  </a:t>
            </a:r>
            <a:r>
              <a:rPr lang="en-US" sz="1600" dirty="0" err="1" smtClean="0"/>
              <a:t>centre</a:t>
            </a:r>
            <a:endParaRPr lang="en-US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The trucked in sludge is mixed with the  Greenway sludge in holding tanks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The sludge  from these tanks is then pumped  to belt presses where it is mixed with polymer and </a:t>
            </a:r>
            <a:r>
              <a:rPr lang="en-US" sz="1600" b="1" u="sng" dirty="0" smtClean="0"/>
              <a:t>dewatered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After the sludge is dewatered it is pumped to a </a:t>
            </a:r>
            <a:r>
              <a:rPr lang="en-US" sz="1600" b="1" u="sng" dirty="0" smtClean="0"/>
              <a:t>fluid –bed incinerator </a:t>
            </a:r>
            <a:r>
              <a:rPr lang="en-US" sz="1600" dirty="0" smtClean="0"/>
              <a:t>where it is burned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The </a:t>
            </a:r>
            <a:r>
              <a:rPr lang="en-US" sz="1600" b="1" u="sng" dirty="0" smtClean="0"/>
              <a:t>fly ash </a:t>
            </a:r>
            <a:r>
              <a:rPr lang="en-US" sz="1600" dirty="0" smtClean="0"/>
              <a:t>produced from the burning of the sludge is than sent to landfill or reused at cement companies </a:t>
            </a:r>
            <a:endParaRPr lang="en-CA" sz="16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20</a:t>
            </a:fld>
            <a:endParaRPr lang="en-US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7213"/>
            <a:ext cx="5000708" cy="2629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http://envirotecmagazine.com/wp-content/uploads/2013/09/22a_091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8312" y="2636912"/>
            <a:ext cx="4686175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6507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406" y="824718"/>
            <a:ext cx="8199058" cy="1380146"/>
          </a:xfrm>
        </p:spPr>
        <p:txBody>
          <a:bodyPr>
            <a:noAutofit/>
          </a:bodyPr>
          <a:lstStyle/>
          <a:p>
            <a:pPr algn="ctr"/>
            <a:r>
              <a:rPr lang="en-US" sz="4000" dirty="0" smtClean="0"/>
              <a:t>How much sludge is produced each day ? </a:t>
            </a:r>
            <a:endParaRPr lang="en-CA" sz="4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21</a:t>
            </a:fld>
            <a:endParaRPr lang="en-US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2856"/>
            <a:ext cx="8424936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65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Three Main Goals for Wastewater Treatment </a:t>
            </a:r>
            <a:endParaRPr lang="en-CA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179512" y="2348880"/>
            <a:ext cx="4834880" cy="3840063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AutoNum type="arabicPeriod"/>
            </a:pPr>
            <a:r>
              <a:rPr lang="en-US" dirty="0" smtClean="0"/>
              <a:t>Remove the majority of the carbonaceous (organic) and nitrogenous (ammonia) impurities in order to reduce the oxygen demand of the plant</a:t>
            </a:r>
          </a:p>
          <a:p>
            <a:pPr marL="514350" indent="-514350">
              <a:buAutoNum type="arabicPeriod"/>
            </a:pPr>
            <a:endParaRPr lang="en-US" dirty="0" smtClean="0"/>
          </a:p>
          <a:p>
            <a:pPr marL="514350" indent="-514350">
              <a:buAutoNum type="arabicPeriod"/>
            </a:pPr>
            <a:r>
              <a:rPr lang="en-US" dirty="0" smtClean="0"/>
              <a:t>Reduce the phosphorous levels</a:t>
            </a:r>
          </a:p>
          <a:p>
            <a:pPr marL="514350" indent="-514350">
              <a:buAutoNum type="arabicPeriod"/>
            </a:pPr>
            <a:endParaRPr lang="en-US" dirty="0" smtClean="0"/>
          </a:p>
          <a:p>
            <a:pPr marL="514350" indent="-514350">
              <a:buAutoNum type="arabicPeriod"/>
            </a:pPr>
            <a:r>
              <a:rPr lang="en-US" dirty="0" smtClean="0"/>
              <a:t>Reduce the amount of suspended solids prior to the plant discharging to the Thames River </a:t>
            </a:r>
            <a:endParaRPr lang="en-CA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22</a:t>
            </a:fld>
            <a:endParaRPr lang="en-US" dirty="0"/>
          </a:p>
        </p:txBody>
      </p:sp>
      <p:pic>
        <p:nvPicPr>
          <p:cNvPr id="3074" name="Picture 2" descr="http://kgi.org/sites/default/files/checklis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392" y="2348880"/>
            <a:ext cx="3542051" cy="3473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3261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Field Trip</a:t>
            </a:r>
            <a:endParaRPr lang="en-CA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23</a:t>
            </a:fld>
            <a:endParaRPr lang="en-US" dirty="0"/>
          </a:p>
        </p:txBody>
      </p:sp>
      <p:pic>
        <p:nvPicPr>
          <p:cNvPr id="1026" name="Picture 2" descr="http://ts2.mm.bing.net/th?id=JN.83pzN7vBOCq%2b4pZogK4eTg&amp;pid=1.1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5000" l="0" r="100000">
                        <a14:foregroundMark x1="23985" y1="90000" x2="23985" y2="90000"/>
                        <a14:foregroundMark x1="84502" y1="72667" x2="84502" y2="72667"/>
                        <a14:foregroundMark x1="94834" y1="68333" x2="94834" y2="68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8529" y="2186291"/>
            <a:ext cx="4026941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908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718" y="804249"/>
            <a:ext cx="8229600" cy="1143000"/>
          </a:xfrm>
        </p:spPr>
        <p:txBody>
          <a:bodyPr/>
          <a:lstStyle/>
          <a:p>
            <a:r>
              <a:rPr lang="en-US" dirty="0" smtClean="0"/>
              <a:t>Individual Activity</a:t>
            </a:r>
            <a:endParaRPr lang="en-CA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 fontScale="92500"/>
          </a:bodyPr>
          <a:lstStyle/>
          <a:p>
            <a:r>
              <a:rPr lang="en-US" dirty="0"/>
              <a:t>R</a:t>
            </a:r>
            <a:r>
              <a:rPr lang="en-US" dirty="0" smtClean="0"/>
              <a:t>eflect on why it is important to treat our waste water, emphasize the importance of treating the waste water before releasing it </a:t>
            </a:r>
          </a:p>
          <a:p>
            <a:r>
              <a:rPr lang="en-US" dirty="0" smtClean="0"/>
              <a:t>Highlight any positives with the treatment system the City of London currently uses as well as any negatives. </a:t>
            </a:r>
          </a:p>
          <a:p>
            <a:r>
              <a:rPr lang="en-US" dirty="0" smtClean="0"/>
              <a:t>Write a one page newspaper article highlighting why wastewater treatment is important and how ordinary people can contribute to better water treatment. (</a:t>
            </a:r>
            <a:r>
              <a:rPr lang="en-US" dirty="0" err="1" smtClean="0"/>
              <a:t>i.e</a:t>
            </a:r>
            <a:r>
              <a:rPr lang="en-US" dirty="0" smtClean="0"/>
              <a:t>; what they flush down the toilet or dump down the drain)</a:t>
            </a:r>
            <a:endParaRPr lang="en-CA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63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Copyright, legal, version number?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BC093-D38B-0747-B7EB-D91CD226EE2B}" type="slidenum">
              <a:rPr lang="en-US" smtClean="0"/>
              <a:t>25</a:t>
            </a:fld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896544"/>
          </a:xfrm>
        </p:spPr>
        <p:txBody>
          <a:bodyPr/>
          <a:lstStyle/>
          <a:p>
            <a:pPr marL="0" indent="0">
              <a:buNone/>
            </a:pPr>
            <a:r>
              <a:rPr lang="en-US" sz="4000" dirty="0" smtClean="0"/>
              <a:t>What did you think about the lesson?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What did you learn?</a:t>
            </a:r>
          </a:p>
          <a:p>
            <a:r>
              <a:rPr lang="en-US" dirty="0" smtClean="0"/>
              <a:t>What did you love? </a:t>
            </a:r>
          </a:p>
          <a:p>
            <a:r>
              <a:rPr lang="en-US" dirty="0" smtClean="0"/>
              <a:t>What do you want to learn more about?</a:t>
            </a:r>
          </a:p>
          <a:p>
            <a:r>
              <a:rPr lang="en-US" dirty="0" smtClean="0"/>
              <a:t>What was boring?</a:t>
            </a:r>
          </a:p>
          <a:p>
            <a:r>
              <a:rPr lang="en-US" dirty="0" smtClean="0"/>
              <a:t>How would you make the lesson better?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29592518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defRPr dirty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6b099fdfeb54e068d5f1c5e2145b9ad xmlns="9c244c53-f510-4e5f-bcc1-c9aa23aa5080">
      <Terms xmlns="http://schemas.microsoft.com/office/infopath/2007/PartnerControls">
        <TermInfo xmlns="http://schemas.microsoft.com/office/infopath/2007/PartnerControls">
          <TermName xmlns="http://schemas.microsoft.com/office/infopath/2007/PartnerControls">water engineering</TermName>
          <TermId xmlns="http://schemas.microsoft.com/office/infopath/2007/PartnerControls">789e9e49-3e37-48dd-94d4-0a8f8a2bbf23</TermId>
        </TermInfo>
      </Terms>
    </i6b099fdfeb54e068d5f1c5e2145b9ad>
    <f771ab38fa684264a55992adc6ab44ba xmlns="9c244c53-f510-4e5f-bcc1-c9aa23aa5080">
      <Terms xmlns="http://schemas.microsoft.com/office/infopath/2007/PartnerControls"/>
    </f771ab38fa684264a55992adc6ab44ba>
    <k9645e7ba52c4a1182cdc86b60c0a4c8 xmlns="9c244c53-f510-4e5f-bcc1-c9aa23aa5080">
      <Terms xmlns="http://schemas.microsoft.com/office/infopath/2007/PartnerControls"/>
    </k9645e7ba52c4a1182cdc86b60c0a4c8>
    <k37360b3cb544659ad60d661ec746567 xmlns="9c244c53-f510-4e5f-bcc1-c9aa23aa5080">
      <Terms xmlns="http://schemas.microsoft.com/office/infopath/2007/PartnerControls"/>
    </k37360b3cb544659ad60d661ec746567>
    <PublishingExpirationDate xmlns="http://schemas.microsoft.com/sharepoint/v3" xsi:nil="true"/>
    <m0d9b79c9524422f9d6c1714239b21c0 xmlns="9c244c53-f510-4e5f-bcc1-c9aa23aa5080">
      <Terms xmlns="http://schemas.microsoft.com/office/infopath/2007/PartnerControls"/>
    </m0d9b79c9524422f9d6c1714239b21c0>
    <PublishingStartDate xmlns="http://schemas.microsoft.com/sharepoint/v3" xsi:nil="true"/>
    <f1995284c8f643cba7942b6b41b6ce09 xmlns="9c244c53-f510-4e5f-bcc1-c9aa23aa5080">
      <Terms xmlns="http://schemas.microsoft.com/office/infopath/2007/PartnerControls"/>
    </f1995284c8f643cba7942b6b41b6ce09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649C8260AA504C89D83C7DF2A051C5" ma:contentTypeVersion="19" ma:contentTypeDescription="Create a new document." ma:contentTypeScope="" ma:versionID="6454aa4a807db796f87b3064f4d39592">
  <xsd:schema xmlns:xsd="http://www.w3.org/2001/XMLSchema" xmlns:xs="http://www.w3.org/2001/XMLSchema" xmlns:p="http://schemas.microsoft.com/office/2006/metadata/properties" xmlns:ns1="http://schemas.microsoft.com/sharepoint/v3" xmlns:ns2="9c244c53-f510-4e5f-bcc1-c9aa23aa5080" targetNamespace="http://schemas.microsoft.com/office/2006/metadata/properties" ma:root="true" ma:fieldsID="45d102f1aec880e202730d08286ef7de" ns1:_="" ns2:_="">
    <xsd:import namespace="http://schemas.microsoft.com/sharepoint/v3"/>
    <xsd:import namespace="9c244c53-f510-4e5f-bcc1-c9aa23aa5080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f771ab38fa684264a55992adc6ab44ba" minOccurs="0"/>
                <xsd:element ref="ns2:k9645e7ba52c4a1182cdc86b60c0a4c8" minOccurs="0"/>
                <xsd:element ref="ns2:f1995284c8f643cba7942b6b41b6ce09" minOccurs="0"/>
                <xsd:element ref="ns2:m0d9b79c9524422f9d6c1714239b21c0" minOccurs="0"/>
                <xsd:element ref="ns2:k37360b3cb544659ad60d661ec746567" minOccurs="0"/>
                <xsd:element ref="ns2:i6b099fdfeb54e068d5f1c5e2145b9a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244c53-f510-4e5f-bcc1-c9aa23aa5080" elementFormDefault="qualified">
    <xsd:import namespace="http://schemas.microsoft.com/office/2006/documentManagement/types"/>
    <xsd:import namespace="http://schemas.microsoft.com/office/infopath/2007/PartnerControls"/>
    <xsd:element name="f771ab38fa684264a55992adc6ab44ba" ma:index="11" nillable="true" ma:taxonomy="true" ma:internalName="f771ab38fa684264a55992adc6ab44ba" ma:taxonomyFieldName="COLTaxonomyLocation" ma:displayName="Location" ma:fieldId="{f771ab38-fa68-4264-a559-92adc6ab44ba}" ma:taxonomyMulti="true" ma:sspId="2dd3ff21-a004-4669-a432-c4f5ac8fa904" ma:termSetId="69cc1ecf-5a05-48f2-b72c-1860665306f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9645e7ba52c4a1182cdc86b60c0a4c8" ma:index="13" nillable="true" ma:taxonomy="true" ma:internalName="k9645e7ba52c4a1182cdc86b60c0a4c8" ma:taxonomyFieldName="Committees" ma:displayName="Committees" ma:fieldId="{49645e7b-a52c-4a11-82cd-c86b60c0a4c8}" ma:taxonomyMulti="true" ma:sspId="2dd3ff21-a004-4669-a432-c4f5ac8fa904" ma:termSetId="68b98939-f1f0-40f6-9027-5ef31e95f48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1995284c8f643cba7942b6b41b6ce09" ma:index="15" nillable="true" ma:taxonomy="true" ma:internalName="f1995284c8f643cba7942b6b41b6ce09" ma:taxonomyFieldName="People" ma:displayName="People" ma:fieldId="{f1995284-c8f6-43cb-a794-2b6b41b6ce09}" ma:taxonomyMulti="true" ma:sspId="2dd3ff21-a004-4669-a432-c4f5ac8fa904" ma:termSetId="306c10b9-257f-448e-9cd0-1bfa910656a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0d9b79c9524422f9d6c1714239b21c0" ma:index="17" nillable="true" ma:taxonomy="true" ma:internalName="m0d9b79c9524422f9d6c1714239b21c0" ma:taxonomyFieldName="ContentTypes" ma:displayName="Content Types" ma:fieldId="{60d9b79c-9524-422f-9d6c-1714239b21c0}" ma:taxonomyMulti="true" ma:sspId="2dd3ff21-a004-4669-a432-c4f5ac8fa904" ma:termSetId="3d87f684-0c9f-45ca-9ea3-412f0fd209b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37360b3cb544659ad60d661ec746567" ma:index="19" nillable="true" ma:taxonomy="true" ma:internalName="k37360b3cb544659ad60d661ec746567" ma:taxonomyFieldName="Topics" ma:displayName="Topics" ma:fieldId="{437360b3-cb54-4659-ad60-d661ec746567}" ma:taxonomyMulti="true" ma:sspId="2dd3ff21-a004-4669-a432-c4f5ac8fa904" ma:termSetId="25f461e4-6aed-40fd-91ca-ab01e61fd11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6b099fdfeb54e068d5f1c5e2145b9ad" ma:index="21" nillable="true" ma:taxonomy="true" ma:internalName="i6b099fdfeb54e068d5f1c5e2145b9ad" ma:taxonomyFieldName="ServiceAreasDivisions" ma:displayName="Service Areas and Divisions" ma:fieldId="{26b099fd-feb5-4e06-8d5f-1c5e2145b9ad}" ma:taxonomyMulti="true" ma:sspId="2dd3ff21-a004-4669-a432-c4f5ac8fa904" ma:termSetId="fdcd31c1-aed8-4017-940b-810544a95622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451864C-B39F-4FC2-B9FD-300E2B2FC41A}">
  <ds:schemaRefs>
    <ds:schemaRef ds:uri="http://purl.org/dc/dcmitype/"/>
    <ds:schemaRef ds:uri="http://purl.org/dc/terms/"/>
    <ds:schemaRef ds:uri="http://purl.org/dc/elements/1.1/"/>
    <ds:schemaRef ds:uri="http://schemas.microsoft.com/office/2006/documentManagement/types"/>
    <ds:schemaRef ds:uri="9c244c53-f510-4e5f-bcc1-c9aa23aa5080"/>
    <ds:schemaRef ds:uri="http://schemas.microsoft.com/office/infopath/2007/PartnerControls"/>
    <ds:schemaRef ds:uri="http://schemas.openxmlformats.org/package/2006/metadata/core-properties"/>
    <ds:schemaRef ds:uri="http://schemas.microsoft.com/sharepoint/v3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E025697-D349-4420-BD5A-86AFE04FA71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9c244c53-f510-4e5f-bcc1-c9aa23aa508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BFA9561-23A5-41EB-AF9A-505C7DF83A5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1388</TotalTime>
  <Words>1904</Words>
  <Application>Microsoft Office PowerPoint</Application>
  <PresentationFormat>On-screen Show (4:3)</PresentationFormat>
  <Paragraphs>233</Paragraphs>
  <Slides>25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Calibri</vt:lpstr>
      <vt:lpstr>Office Theme</vt:lpstr>
      <vt:lpstr>Where it goes when I go !</vt:lpstr>
      <vt:lpstr>Have you ever wondered what happens to waste that goes down the sink or toilet ? </vt:lpstr>
      <vt:lpstr>So Where does it Go ? </vt:lpstr>
      <vt:lpstr>PowerPoint Presentation</vt:lpstr>
      <vt:lpstr>PowerPoint Presentation</vt:lpstr>
      <vt:lpstr>Where does mine go ? </vt:lpstr>
      <vt:lpstr>What happens next ? </vt:lpstr>
      <vt:lpstr>PowerPoint Presentation</vt:lpstr>
      <vt:lpstr>Step 1: Wastewater Enters the Pipes</vt:lpstr>
      <vt:lpstr>Step 2: Wastewater Enters the Plant through Screens</vt:lpstr>
      <vt:lpstr>Step 3: Screened Wastewater Enters the Vortex System</vt:lpstr>
      <vt:lpstr>Step 3:De-Gritted Wastewater Enters the Primary Settling Tank</vt:lpstr>
      <vt:lpstr>Step 3:De-Gritted Wastewater Enters the Primary Settling Tank</vt:lpstr>
      <vt:lpstr>Step 4:Clarified Wastewater Enters Aeration Tanks </vt:lpstr>
      <vt:lpstr>Step 5:Aerated Wastewater Enters Final Clarifier </vt:lpstr>
      <vt:lpstr>Step 5:Aerated Wastewater Enters Final Clarifier </vt:lpstr>
      <vt:lpstr>PowerPoint Presentation</vt:lpstr>
      <vt:lpstr>Step 7: Disinfected Waste Water is Discharged to the Thames River.</vt:lpstr>
      <vt:lpstr>What about all that Sludge ?</vt:lpstr>
      <vt:lpstr>Step 8: Sludge Disposal and Treatment </vt:lpstr>
      <vt:lpstr>How much sludge is produced each day ? </vt:lpstr>
      <vt:lpstr>Three Main Goals for Wastewater Treatment </vt:lpstr>
      <vt:lpstr>Field Trip</vt:lpstr>
      <vt:lpstr>Individual Activity</vt:lpstr>
      <vt:lpstr>PowerPoint Presentation</vt:lpstr>
    </vt:vector>
  </TitlesOfParts>
  <Company>Cirro Creative Inc.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Craig Martin</dc:creator>
  <cp:lastModifiedBy>Sergio Garate</cp:lastModifiedBy>
  <cp:revision>66</cp:revision>
  <dcterms:created xsi:type="dcterms:W3CDTF">2014-03-23T17:40:00Z</dcterms:created>
  <dcterms:modified xsi:type="dcterms:W3CDTF">2018-01-09T16:55:49Z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0x01010018649C8260AA504C89D83C7DF2A051C5</vt:lpwstr>
  </property>
  <property fmtid="{D5CDD505-2E9C-101B-9397-08002B2CF9AE}" pid="3" name="ServiceAreasDivisions">
    <vt:lpwstr>104;#water engineering|789e9e49-3e37-48dd-94d4-0a8f8a2bbf23</vt:lpwstr>
  </property>
  <property fmtid="{D5CDD505-2E9C-101B-9397-08002B2CF9AE}" pid="4" name="ContentTypes">
    <vt:lpwstr/>
  </property>
  <property fmtid="{D5CDD505-2E9C-101B-9397-08002B2CF9AE}" pid="5" name="Committees">
    <vt:lpwstr/>
  </property>
  <property fmtid="{D5CDD505-2E9C-101B-9397-08002B2CF9AE}" pid="6" name="People">
    <vt:lpwstr/>
  </property>
  <property fmtid="{D5CDD505-2E9C-101B-9397-08002B2CF9AE}" pid="7" name="Topics">
    <vt:lpwstr/>
  </property>
  <property fmtid="{D5CDD505-2E9C-101B-9397-08002B2CF9AE}" pid="8" name="TaxCatchAll">
    <vt:lpwstr>104;#water engineering|789e9e49-3e37-48dd-94d4-0a8f8a2bbf23</vt:lpwstr>
  </property>
  <property fmtid="{D5CDD505-2E9C-101B-9397-08002B2CF9AE}" pid="9" name="COLTaxonomyLocation">
    <vt:lpwstr/>
  </property>
</Properties>
</file>