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2" r:id="rId7"/>
    <p:sldId id="281" r:id="rId8"/>
    <p:sldId id="263" r:id="rId9"/>
    <p:sldId id="264" r:id="rId10"/>
    <p:sldId id="265" r:id="rId11"/>
    <p:sldId id="268" r:id="rId12"/>
    <p:sldId id="266" r:id="rId13"/>
    <p:sldId id="267" r:id="rId14"/>
    <p:sldId id="269" r:id="rId15"/>
    <p:sldId id="280" r:id="rId16"/>
    <p:sldId id="270" r:id="rId17"/>
    <p:sldId id="271" r:id="rId18"/>
    <p:sldId id="274" r:id="rId19"/>
    <p:sldId id="272" r:id="rId20"/>
    <p:sldId id="273" r:id="rId21"/>
    <p:sldId id="277" r:id="rId22"/>
    <p:sldId id="278" r:id="rId23"/>
    <p:sldId id="279" r:id="rId24"/>
    <p:sldId id="261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 autoAdjust="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277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0C7B9ADB-44CB-42E1-9843-EF886823DD0E}"/>
    <pc:docChg chg="custSel addSld modSld">
      <pc:chgData name="Alison Murphy" userId="9ba79fcb-d62b-4ed0-b66e-b4415e918fea" providerId="ADAL" clId="{0C7B9ADB-44CB-42E1-9843-EF886823DD0E}" dt="2022-06-01T09:20:09.467" v="77" actId="20577"/>
      <pc:docMkLst>
        <pc:docMk/>
      </pc:docMkLst>
      <pc:sldChg chg="modSp mod">
        <pc:chgData name="Alison Murphy" userId="9ba79fcb-d62b-4ed0-b66e-b4415e918fea" providerId="ADAL" clId="{0C7B9ADB-44CB-42E1-9843-EF886823DD0E}" dt="2022-06-01T09:20:09.467" v="77" actId="20577"/>
        <pc:sldMkLst>
          <pc:docMk/>
          <pc:sldMk cId="4162780404" sldId="256"/>
        </pc:sldMkLst>
        <pc:spChg chg="mod">
          <ac:chgData name="Alison Murphy" userId="9ba79fcb-d62b-4ed0-b66e-b4415e918fea" providerId="ADAL" clId="{0C7B9ADB-44CB-42E1-9843-EF886823DD0E}" dt="2022-06-01T09:20:09.467" v="77" actId="20577"/>
          <ac:spMkLst>
            <pc:docMk/>
            <pc:sldMk cId="4162780404" sldId="256"/>
            <ac:spMk id="3" creationId="{00000000-0000-0000-0000-000000000000}"/>
          </ac:spMkLst>
        </pc:spChg>
      </pc:sldChg>
      <pc:sldChg chg="modSp mod">
        <pc:chgData name="Alison Murphy" userId="9ba79fcb-d62b-4ed0-b66e-b4415e918fea" providerId="ADAL" clId="{0C7B9ADB-44CB-42E1-9843-EF886823DD0E}" dt="2022-06-01T09:15:27.123" v="61" actId="6549"/>
        <pc:sldMkLst>
          <pc:docMk/>
          <pc:sldMk cId="2584911668" sldId="261"/>
        </pc:sldMkLst>
        <pc:spChg chg="mod">
          <ac:chgData name="Alison Murphy" userId="9ba79fcb-d62b-4ed0-b66e-b4415e918fea" providerId="ADAL" clId="{0C7B9ADB-44CB-42E1-9843-EF886823DD0E}" dt="2022-06-01T09:15:27.123" v="61" actId="6549"/>
          <ac:spMkLst>
            <pc:docMk/>
            <pc:sldMk cId="2584911668" sldId="261"/>
            <ac:spMk id="3" creationId="{00000000-0000-0000-0000-000000000000}"/>
          </ac:spMkLst>
        </pc:spChg>
      </pc:sldChg>
      <pc:sldChg chg="modSp new mod">
        <pc:chgData name="Alison Murphy" userId="9ba79fcb-d62b-4ed0-b66e-b4415e918fea" providerId="ADAL" clId="{0C7B9ADB-44CB-42E1-9843-EF886823DD0E}" dt="2022-06-01T08:57:04.283" v="5"/>
        <pc:sldMkLst>
          <pc:docMk/>
          <pc:sldMk cId="2422717687" sldId="281"/>
        </pc:sldMkLst>
        <pc:spChg chg="mod">
          <ac:chgData name="Alison Murphy" userId="9ba79fcb-d62b-4ed0-b66e-b4415e918fea" providerId="ADAL" clId="{0C7B9ADB-44CB-42E1-9843-EF886823DD0E}" dt="2022-06-01T08:56:35.259" v="1"/>
          <ac:spMkLst>
            <pc:docMk/>
            <pc:sldMk cId="2422717687" sldId="281"/>
            <ac:spMk id="2" creationId="{0C99C923-F6EF-4C13-BC5F-FA978DF5695D}"/>
          </ac:spMkLst>
        </pc:spChg>
        <pc:spChg chg="mod">
          <ac:chgData name="Alison Murphy" userId="9ba79fcb-d62b-4ed0-b66e-b4415e918fea" providerId="ADAL" clId="{0C7B9ADB-44CB-42E1-9843-EF886823DD0E}" dt="2022-06-01T08:56:47.957" v="4" actId="27636"/>
          <ac:spMkLst>
            <pc:docMk/>
            <pc:sldMk cId="2422717687" sldId="281"/>
            <ac:spMk id="3" creationId="{042A9CC1-6359-4BD8-8B60-7D8D8A0681A2}"/>
          </ac:spMkLst>
        </pc:spChg>
        <pc:spChg chg="mod">
          <ac:chgData name="Alison Murphy" userId="9ba79fcb-d62b-4ed0-b66e-b4415e918fea" providerId="ADAL" clId="{0C7B9ADB-44CB-42E1-9843-EF886823DD0E}" dt="2022-06-01T08:57:04.283" v="5"/>
          <ac:spMkLst>
            <pc:docMk/>
            <pc:sldMk cId="2422717687" sldId="281"/>
            <ac:spMk id="4" creationId="{ADCDAFFC-E498-4A67-869C-15C8A3023A27}"/>
          </ac:spMkLst>
        </pc:spChg>
      </pc:sldChg>
    </pc:docChg>
  </pc:docChgLst>
  <pc:docChgLst>
    <pc:chgData name="Ross Phillips" userId="S::r.phillips@uwtsd.ac.uk::c604230b-847d-4cb1-9e23-f810d4c0fde1" providerId="AD" clId="Web-{7C9890F0-DFB6-02C3-3D60-FF3772196AE7}"/>
    <pc:docChg chg="sldOrd">
      <pc:chgData name="Ross Phillips" userId="S::r.phillips@uwtsd.ac.uk::c604230b-847d-4cb1-9e23-f810d4c0fde1" providerId="AD" clId="Web-{7C9890F0-DFB6-02C3-3D60-FF3772196AE7}" dt="2021-10-29T14:26:55.874" v="1"/>
      <pc:docMkLst>
        <pc:docMk/>
      </pc:docMkLst>
      <pc:sldChg chg="ord">
        <pc:chgData name="Ross Phillips" userId="S::r.phillips@uwtsd.ac.uk::c604230b-847d-4cb1-9e23-f810d4c0fde1" providerId="AD" clId="Web-{7C9890F0-DFB6-02C3-3D60-FF3772196AE7}" dt="2021-10-29T14:26:55.874" v="1"/>
        <pc:sldMkLst>
          <pc:docMk/>
          <pc:sldMk cId="3312631261" sldId="26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6A4F3-D100-4D72-977B-1E57BD947493}" type="datetimeFigureOut">
              <a:rPr lang="cy-GB" smtClean="0"/>
              <a:t>01/06/2022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828836-1701-4445-ACD0-B166F46EA1C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60684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828836-1701-4445-ACD0-B166F46EA1CB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98521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6/1/2022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kcqGU7l_zU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/>
              <a:t>ECES 5018/C</a:t>
            </a:r>
            <a:br>
              <a:rPr lang="cy-GB" noProof="0" dirty="0"/>
            </a:br>
            <a:r>
              <a:rPr kumimoji="0" lang="cy-GB" sz="67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Calibri" panose="020F0502020204030204" pitchFamily="34" charset="0"/>
                <a:cs typeface="+mj-cs"/>
              </a:rPr>
              <a:t>ymchwil addysgol</a:t>
            </a:r>
            <a:br>
              <a:rPr kumimoji="0" lang="cy-GB" sz="67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Calibri" panose="020F0502020204030204" pitchFamily="34" charset="0"/>
                <a:cs typeface="+mj-cs"/>
              </a:rPr>
            </a:br>
            <a:r>
              <a:rPr kumimoji="0" lang="cy-GB" sz="6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EDUCATIONAL </a:t>
            </a:r>
            <a:r>
              <a:rPr kumimoji="0" lang="cy-GB" sz="66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research</a:t>
            </a:r>
            <a:endParaRPr lang="cy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1804121"/>
          </a:xfrm>
        </p:spPr>
        <p:txBody>
          <a:bodyPr>
            <a:normAutofit/>
          </a:bodyPr>
          <a:lstStyle/>
          <a:p>
            <a:r>
              <a:rPr lang="cy-GB" noProof="0" dirty="0"/>
              <a:t>DYLUNIAD A PHARADEIMAU YMCHWIL / </a:t>
            </a:r>
            <a:r>
              <a:rPr lang="cy-GB" noProof="0" dirty="0" err="1"/>
              <a:t>research</a:t>
            </a:r>
            <a:r>
              <a:rPr lang="cy-GB" noProof="0" dirty="0"/>
              <a:t> </a:t>
            </a:r>
            <a:r>
              <a:rPr lang="cy-GB" noProof="0" dirty="0" err="1"/>
              <a:t>design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Paradigms</a:t>
            </a:r>
            <a:endParaRPr lang="cy-GB" noProof="0" dirty="0"/>
          </a:p>
          <a:p>
            <a:r>
              <a:rPr lang="cy-GB" noProof="0" dirty="0"/>
              <a:t>ALISON </a:t>
            </a:r>
            <a:r>
              <a:rPr lang="cy-GB" noProof="0"/>
              <a:t>murphY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162780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Amcanion dysgu		 </a:t>
            </a:r>
            <a:r>
              <a:rPr lang="cy-GB" noProof="0" dirty="0" err="1"/>
              <a:t>Learning</a:t>
            </a:r>
            <a:r>
              <a:rPr lang="cy-GB" noProof="0" dirty="0"/>
              <a:t> </a:t>
            </a:r>
            <a:r>
              <a:rPr lang="cy-GB" noProof="0" dirty="0" err="1"/>
              <a:t>objectives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Archwilio paradeimau allweddol</a:t>
            </a:r>
          </a:p>
          <a:p>
            <a:r>
              <a:rPr lang="cy-GB" noProof="0" dirty="0"/>
              <a:t>Deall diffiniadau a therminoleg allweddol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0BCA50-0232-4524-9773-91059ACB490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buClr>
                <a:srgbClr val="B71E42"/>
              </a:buClr>
            </a:pPr>
            <a:r>
              <a:rPr lang="cy-GB" dirty="0">
                <a:solidFill>
                  <a:prstClr val="black"/>
                </a:solidFill>
              </a:rPr>
              <a:t>To </a:t>
            </a:r>
            <a:r>
              <a:rPr lang="cy-GB" dirty="0" err="1">
                <a:solidFill>
                  <a:prstClr val="black"/>
                </a:solidFill>
              </a:rPr>
              <a:t>explore</a:t>
            </a:r>
            <a:r>
              <a:rPr lang="cy-GB" dirty="0">
                <a:solidFill>
                  <a:prstClr val="black"/>
                </a:solidFill>
              </a:rPr>
              <a:t> </a:t>
            </a:r>
            <a:r>
              <a:rPr lang="cy-GB" dirty="0" err="1">
                <a:solidFill>
                  <a:prstClr val="black"/>
                </a:solidFill>
              </a:rPr>
              <a:t>key</a:t>
            </a:r>
            <a:r>
              <a:rPr lang="cy-GB" dirty="0">
                <a:solidFill>
                  <a:prstClr val="black"/>
                </a:solidFill>
              </a:rPr>
              <a:t> </a:t>
            </a:r>
            <a:r>
              <a:rPr lang="cy-GB" dirty="0" err="1">
                <a:solidFill>
                  <a:prstClr val="black"/>
                </a:solidFill>
              </a:rPr>
              <a:t>paradigms</a:t>
            </a:r>
            <a:r>
              <a:rPr lang="cy-GB" dirty="0">
                <a:solidFill>
                  <a:prstClr val="black"/>
                </a:solidFill>
              </a:rPr>
              <a:t> </a:t>
            </a:r>
          </a:p>
          <a:p>
            <a:pPr lvl="0">
              <a:buClr>
                <a:srgbClr val="B71E42"/>
              </a:buClr>
            </a:pPr>
            <a:r>
              <a:rPr lang="cy-GB" dirty="0">
                <a:solidFill>
                  <a:prstClr val="black"/>
                </a:solidFill>
              </a:rPr>
              <a:t>To </a:t>
            </a:r>
            <a:r>
              <a:rPr lang="cy-GB" dirty="0" err="1">
                <a:solidFill>
                  <a:prstClr val="black"/>
                </a:solidFill>
              </a:rPr>
              <a:t>understand</a:t>
            </a:r>
            <a:r>
              <a:rPr lang="cy-GB" dirty="0">
                <a:solidFill>
                  <a:prstClr val="black"/>
                </a:solidFill>
              </a:rPr>
              <a:t> </a:t>
            </a:r>
            <a:r>
              <a:rPr lang="cy-GB" dirty="0" err="1">
                <a:solidFill>
                  <a:prstClr val="black"/>
                </a:solidFill>
              </a:rPr>
              <a:t>key</a:t>
            </a:r>
            <a:r>
              <a:rPr lang="cy-GB" dirty="0">
                <a:solidFill>
                  <a:prstClr val="black"/>
                </a:solidFill>
              </a:rPr>
              <a:t> </a:t>
            </a:r>
            <a:r>
              <a:rPr lang="cy-GB" dirty="0" err="1">
                <a:solidFill>
                  <a:prstClr val="black"/>
                </a:solidFill>
              </a:rPr>
              <a:t>definitions</a:t>
            </a:r>
            <a:r>
              <a:rPr lang="cy-GB" dirty="0">
                <a:solidFill>
                  <a:prstClr val="black"/>
                </a:solidFill>
              </a:rPr>
              <a:t> </a:t>
            </a:r>
            <a:r>
              <a:rPr lang="cy-GB" dirty="0" err="1">
                <a:solidFill>
                  <a:prstClr val="black"/>
                </a:solidFill>
              </a:rPr>
              <a:t>and</a:t>
            </a:r>
            <a:r>
              <a:rPr lang="cy-GB" dirty="0">
                <a:solidFill>
                  <a:prstClr val="black"/>
                </a:solidFill>
              </a:rPr>
              <a:t> </a:t>
            </a:r>
            <a:r>
              <a:rPr lang="cy-GB" dirty="0" err="1">
                <a:solidFill>
                  <a:prstClr val="black"/>
                </a:solidFill>
              </a:rPr>
              <a:t>terminology</a:t>
            </a:r>
            <a:endParaRPr lang="cy-GB" dirty="0">
              <a:solidFill>
                <a:prstClr val="black"/>
              </a:solidFill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44269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929983" cy="1059305"/>
          </a:xfrm>
        </p:spPr>
        <p:txBody>
          <a:bodyPr>
            <a:normAutofit fontScale="90000"/>
          </a:bodyPr>
          <a:lstStyle/>
          <a:p>
            <a:r>
              <a:rPr lang="cy-GB" noProof="0" dirty="0"/>
              <a:t>Beth ydyn ni’n ei olygu wrth ‘Ddyluniad ymchwil?’</a:t>
            </a:r>
            <a:br>
              <a:rPr lang="cy-GB" noProof="0" dirty="0"/>
            </a:br>
            <a:r>
              <a:rPr lang="cy-GB" noProof="0" dirty="0" err="1"/>
              <a:t>What</a:t>
            </a:r>
            <a:r>
              <a:rPr lang="cy-GB" noProof="0" dirty="0"/>
              <a:t> do we </a:t>
            </a:r>
            <a:r>
              <a:rPr lang="cy-GB" noProof="0" dirty="0" err="1"/>
              <a:t>mean</a:t>
            </a:r>
            <a:r>
              <a:rPr lang="cy-GB" noProof="0" dirty="0"/>
              <a:t> by ‘Research </a:t>
            </a:r>
            <a:r>
              <a:rPr lang="cy-GB" noProof="0" dirty="0" err="1"/>
              <a:t>design</a:t>
            </a:r>
            <a:r>
              <a:rPr lang="cy-GB" noProof="0" dirty="0"/>
              <a:t>?’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altLang="en-US" noProof="0" dirty="0"/>
              <a:t>Mae eich dyluniad ymchwil yn amlinelliad ar gyfer ymgymryd ag astudiaeth gyda’r rheolaeth fwyaf dros ffactorau a allai atal dilysrwydd y canfyddiadau (Burns &amp; Grove, 2016)</a:t>
            </a:r>
          </a:p>
          <a:p>
            <a:r>
              <a:rPr lang="cy-GB" altLang="en-US" noProof="0" dirty="0"/>
              <a:t>Mae’n darparu </a:t>
            </a:r>
            <a:r>
              <a:rPr lang="cy-GB" altLang="en-US" b="1" noProof="0" dirty="0"/>
              <a:t>trosolwg </a:t>
            </a:r>
            <a:r>
              <a:rPr lang="cy-GB" altLang="en-US" noProof="0" dirty="0"/>
              <a:t>o deitl yr ymchwil, y cwestiynau ymchwil a sut y byddant yn cael eu hateb</a:t>
            </a:r>
          </a:p>
          <a:p>
            <a:endParaRPr lang="cy-GB" altLang="en-US" noProof="0" dirty="0"/>
          </a:p>
          <a:p>
            <a:r>
              <a:rPr lang="cy-GB" altLang="en-US" b="1" noProof="0" dirty="0"/>
              <a:t>Deialog mewn parau</a:t>
            </a:r>
            <a:r>
              <a:rPr lang="cy-GB" altLang="en-US" noProof="0" dirty="0"/>
              <a:t>: mewn trafodaeth 2 funud aralleiriwch yr uchod i wneud eich ystyr eich hun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E2DC30-1802-4174-A753-DEB3C6F0F8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lvl="0">
              <a:buClr>
                <a:srgbClr val="B71E42"/>
              </a:buClr>
            </a:pPr>
            <a:r>
              <a:rPr lang="cy-GB" altLang="en-US" dirty="0" err="1">
                <a:solidFill>
                  <a:prstClr val="black"/>
                </a:solidFill>
              </a:rPr>
              <a:t>Your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research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design</a:t>
            </a:r>
            <a:r>
              <a:rPr lang="cy-GB" altLang="en-US" dirty="0">
                <a:solidFill>
                  <a:prstClr val="black"/>
                </a:solidFill>
              </a:rPr>
              <a:t> is </a:t>
            </a:r>
            <a:r>
              <a:rPr lang="cy-GB" altLang="en-US" dirty="0" err="1">
                <a:solidFill>
                  <a:prstClr val="black"/>
                </a:solidFill>
              </a:rPr>
              <a:t>an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outline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for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undertaking</a:t>
            </a:r>
            <a:r>
              <a:rPr lang="cy-GB" altLang="en-US" dirty="0">
                <a:solidFill>
                  <a:prstClr val="black"/>
                </a:solidFill>
              </a:rPr>
              <a:t> a </a:t>
            </a:r>
            <a:r>
              <a:rPr lang="cy-GB" altLang="en-US" dirty="0" err="1">
                <a:solidFill>
                  <a:prstClr val="black"/>
                </a:solidFill>
              </a:rPr>
              <a:t>study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with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maximum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control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over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factors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that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may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inhibit</a:t>
            </a:r>
            <a:r>
              <a:rPr lang="cy-GB" altLang="en-US" dirty="0">
                <a:solidFill>
                  <a:prstClr val="black"/>
                </a:solidFill>
              </a:rPr>
              <a:t> the </a:t>
            </a:r>
            <a:r>
              <a:rPr lang="cy-GB" altLang="en-US" dirty="0" err="1">
                <a:solidFill>
                  <a:prstClr val="black"/>
                </a:solidFill>
              </a:rPr>
              <a:t>validity</a:t>
            </a:r>
            <a:r>
              <a:rPr lang="cy-GB" altLang="en-US" dirty="0">
                <a:solidFill>
                  <a:prstClr val="black"/>
                </a:solidFill>
              </a:rPr>
              <a:t> of the </a:t>
            </a:r>
            <a:r>
              <a:rPr lang="cy-GB" altLang="en-US" dirty="0" err="1">
                <a:solidFill>
                  <a:prstClr val="black"/>
                </a:solidFill>
              </a:rPr>
              <a:t>findings</a:t>
            </a:r>
            <a:r>
              <a:rPr lang="cy-GB" altLang="en-US" dirty="0">
                <a:solidFill>
                  <a:prstClr val="black"/>
                </a:solidFill>
              </a:rPr>
              <a:t> (Burns &amp; Grove, 2016)</a:t>
            </a:r>
          </a:p>
          <a:p>
            <a:pPr lvl="0">
              <a:buClr>
                <a:srgbClr val="B71E42"/>
              </a:buClr>
            </a:pPr>
            <a:r>
              <a:rPr lang="cy-GB" altLang="en-US" dirty="0">
                <a:solidFill>
                  <a:prstClr val="black"/>
                </a:solidFill>
              </a:rPr>
              <a:t>It </a:t>
            </a:r>
            <a:r>
              <a:rPr lang="cy-GB" altLang="en-US" dirty="0" err="1">
                <a:solidFill>
                  <a:prstClr val="black"/>
                </a:solidFill>
              </a:rPr>
              <a:t>provides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an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b="1" dirty="0" err="1">
                <a:solidFill>
                  <a:prstClr val="black"/>
                </a:solidFill>
              </a:rPr>
              <a:t>overview</a:t>
            </a:r>
            <a:r>
              <a:rPr lang="cy-GB" altLang="en-US" dirty="0">
                <a:solidFill>
                  <a:prstClr val="black"/>
                </a:solidFill>
              </a:rPr>
              <a:t> of </a:t>
            </a:r>
            <a:r>
              <a:rPr lang="cy-GB" altLang="en-US" dirty="0" err="1">
                <a:solidFill>
                  <a:prstClr val="black"/>
                </a:solidFill>
              </a:rPr>
              <a:t>what</a:t>
            </a:r>
            <a:r>
              <a:rPr lang="cy-GB" altLang="en-US" dirty="0">
                <a:solidFill>
                  <a:prstClr val="black"/>
                </a:solidFill>
              </a:rPr>
              <a:t> the </a:t>
            </a:r>
            <a:r>
              <a:rPr lang="cy-GB" altLang="en-US" dirty="0" err="1">
                <a:solidFill>
                  <a:prstClr val="black"/>
                </a:solidFill>
              </a:rPr>
              <a:t>research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title</a:t>
            </a:r>
            <a:r>
              <a:rPr lang="cy-GB" altLang="en-US" dirty="0">
                <a:solidFill>
                  <a:prstClr val="black"/>
                </a:solidFill>
              </a:rPr>
              <a:t>, </a:t>
            </a:r>
            <a:r>
              <a:rPr lang="cy-GB" altLang="en-US" dirty="0" err="1">
                <a:solidFill>
                  <a:prstClr val="black"/>
                </a:solidFill>
              </a:rPr>
              <a:t>research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questions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and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how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they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will</a:t>
            </a:r>
            <a:r>
              <a:rPr lang="cy-GB" altLang="en-US" dirty="0">
                <a:solidFill>
                  <a:prstClr val="black"/>
                </a:solidFill>
              </a:rPr>
              <a:t> be </a:t>
            </a:r>
            <a:r>
              <a:rPr lang="cy-GB" altLang="en-US" dirty="0" err="1">
                <a:solidFill>
                  <a:prstClr val="black"/>
                </a:solidFill>
              </a:rPr>
              <a:t>answered</a:t>
            </a:r>
            <a:endParaRPr lang="cy-GB" altLang="en-US" dirty="0">
              <a:solidFill>
                <a:prstClr val="black"/>
              </a:solidFill>
            </a:endParaRPr>
          </a:p>
          <a:p>
            <a:pPr lvl="0">
              <a:buClr>
                <a:srgbClr val="B71E42"/>
              </a:buClr>
            </a:pPr>
            <a:endParaRPr lang="cy-GB" altLang="en-US" dirty="0">
              <a:solidFill>
                <a:prstClr val="black"/>
              </a:solidFill>
            </a:endParaRPr>
          </a:p>
          <a:p>
            <a:pPr lvl="0">
              <a:buClr>
                <a:srgbClr val="B71E42"/>
              </a:buClr>
            </a:pPr>
            <a:r>
              <a:rPr lang="cy-GB" altLang="en-US" b="1" dirty="0" err="1">
                <a:solidFill>
                  <a:prstClr val="black"/>
                </a:solidFill>
              </a:rPr>
              <a:t>Pairs</a:t>
            </a:r>
            <a:r>
              <a:rPr lang="cy-GB" altLang="en-US" b="1" dirty="0">
                <a:solidFill>
                  <a:prstClr val="black"/>
                </a:solidFill>
              </a:rPr>
              <a:t> </a:t>
            </a:r>
            <a:r>
              <a:rPr lang="cy-GB" altLang="en-US" b="1" dirty="0" err="1">
                <a:solidFill>
                  <a:prstClr val="black"/>
                </a:solidFill>
              </a:rPr>
              <a:t>dialogue</a:t>
            </a:r>
            <a:r>
              <a:rPr lang="cy-GB" altLang="en-US" dirty="0">
                <a:solidFill>
                  <a:prstClr val="black"/>
                </a:solidFill>
              </a:rPr>
              <a:t>: 2 </a:t>
            </a:r>
            <a:r>
              <a:rPr lang="cy-GB" altLang="en-US" dirty="0" err="1">
                <a:solidFill>
                  <a:prstClr val="black"/>
                </a:solidFill>
              </a:rPr>
              <a:t>minute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discussion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rephrase</a:t>
            </a:r>
            <a:r>
              <a:rPr lang="cy-GB" altLang="en-US" dirty="0">
                <a:solidFill>
                  <a:prstClr val="black"/>
                </a:solidFill>
              </a:rPr>
              <a:t> the </a:t>
            </a:r>
            <a:r>
              <a:rPr lang="cy-GB" altLang="en-US" dirty="0" err="1">
                <a:solidFill>
                  <a:prstClr val="black"/>
                </a:solidFill>
              </a:rPr>
              <a:t>above</a:t>
            </a:r>
            <a:r>
              <a:rPr lang="cy-GB" altLang="en-US" dirty="0">
                <a:solidFill>
                  <a:prstClr val="black"/>
                </a:solidFill>
              </a:rPr>
              <a:t> to </a:t>
            </a:r>
            <a:r>
              <a:rPr lang="cy-GB" altLang="en-US" dirty="0" err="1">
                <a:solidFill>
                  <a:prstClr val="black"/>
                </a:solidFill>
              </a:rPr>
              <a:t>make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your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own</a:t>
            </a:r>
            <a:r>
              <a:rPr lang="cy-GB" altLang="en-US" dirty="0">
                <a:solidFill>
                  <a:prstClr val="black"/>
                </a:solidFill>
              </a:rPr>
              <a:t> </a:t>
            </a:r>
            <a:r>
              <a:rPr lang="cy-GB" altLang="en-US" dirty="0" err="1">
                <a:solidFill>
                  <a:prstClr val="black"/>
                </a:solidFill>
              </a:rPr>
              <a:t>meaning</a:t>
            </a:r>
            <a:endParaRPr lang="cy-GB" altLang="en-US" dirty="0">
              <a:solidFill>
                <a:prstClr val="black"/>
              </a:solidFill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94612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Diffiniad o ddyluniad ymchwil </a:t>
            </a:r>
            <a:br>
              <a:rPr lang="cy-GB" noProof="0" dirty="0"/>
            </a:br>
            <a:r>
              <a:rPr lang="cy-GB" noProof="0" dirty="0"/>
              <a:t>Research </a:t>
            </a:r>
            <a:r>
              <a:rPr lang="cy-GB" noProof="0" dirty="0" err="1"/>
              <a:t>design</a:t>
            </a:r>
            <a:r>
              <a:rPr lang="cy-GB" noProof="0" dirty="0"/>
              <a:t> </a:t>
            </a:r>
            <a:r>
              <a:rPr lang="cy-GB" noProof="0" dirty="0" err="1"/>
              <a:t>Definition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altLang="en-US" noProof="0" dirty="0"/>
              <a:t>Yn y bôn, sut, pryd a ble bydd data’n cael eu casglu a’u dadansoddi – y fframwaith </a:t>
            </a:r>
            <a:r>
              <a:rPr lang="cy-GB" altLang="en-US" noProof="0" dirty="0" err="1"/>
              <a:t>trosfwaol</a:t>
            </a:r>
            <a:endParaRPr lang="cy-GB" altLang="en-US" noProof="0" dirty="0"/>
          </a:p>
          <a:p>
            <a:r>
              <a:rPr lang="cy-GB" noProof="0" dirty="0"/>
              <a:t>Mae </a:t>
            </a:r>
            <a:r>
              <a:rPr lang="cy-GB" noProof="0" dirty="0" err="1"/>
              <a:t>Punch</a:t>
            </a:r>
            <a:r>
              <a:rPr lang="cy-GB" noProof="0" dirty="0"/>
              <a:t> ac </a:t>
            </a:r>
            <a:r>
              <a:rPr lang="cy-GB" noProof="0" dirty="0" err="1"/>
              <a:t>Oancea</a:t>
            </a:r>
            <a:r>
              <a:rPr lang="cy-GB" noProof="0" dirty="0"/>
              <a:t> (2014, t264) yn diffinio’r cysyniad hwn fel “the </a:t>
            </a:r>
            <a:r>
              <a:rPr lang="cy-GB" noProof="0" dirty="0" err="1"/>
              <a:t>overall</a:t>
            </a:r>
            <a:r>
              <a:rPr lang="cy-GB" noProof="0" dirty="0"/>
              <a:t> plan </a:t>
            </a:r>
            <a:r>
              <a:rPr lang="cy-GB" noProof="0" dirty="0" err="1"/>
              <a:t>for</a:t>
            </a:r>
            <a:r>
              <a:rPr lang="cy-GB" noProof="0" dirty="0"/>
              <a:t> a </a:t>
            </a:r>
            <a:r>
              <a:rPr lang="cy-GB" noProof="0" dirty="0" err="1"/>
              <a:t>piece</a:t>
            </a:r>
            <a:r>
              <a:rPr lang="cy-GB" noProof="0" dirty="0"/>
              <a:t> of </a:t>
            </a:r>
            <a:r>
              <a:rPr lang="cy-GB" noProof="0" dirty="0" err="1"/>
              <a:t>research</a:t>
            </a:r>
            <a:r>
              <a:rPr lang="cy-GB" noProof="0" dirty="0"/>
              <a:t>, </a:t>
            </a:r>
            <a:r>
              <a:rPr lang="cy-GB" noProof="0" dirty="0" err="1"/>
              <a:t>including</a:t>
            </a:r>
            <a:r>
              <a:rPr lang="cy-GB" noProof="0" dirty="0"/>
              <a:t> the </a:t>
            </a:r>
            <a:r>
              <a:rPr lang="cy-GB" noProof="0" dirty="0" err="1"/>
              <a:t>four</a:t>
            </a:r>
            <a:r>
              <a:rPr lang="cy-GB" noProof="0" dirty="0"/>
              <a:t> main </a:t>
            </a:r>
            <a:r>
              <a:rPr lang="cy-GB" noProof="0" dirty="0" err="1"/>
              <a:t>areas</a:t>
            </a:r>
            <a:r>
              <a:rPr lang="cy-GB" noProof="0" dirty="0"/>
              <a:t> – the </a:t>
            </a:r>
            <a:r>
              <a:rPr lang="cy-GB" noProof="0" dirty="0" err="1"/>
              <a:t>strategy</a:t>
            </a:r>
            <a:r>
              <a:rPr lang="cy-GB" noProof="0" dirty="0"/>
              <a:t>, the </a:t>
            </a:r>
            <a:r>
              <a:rPr lang="cy-GB" noProof="0" dirty="0" err="1"/>
              <a:t>conceptual</a:t>
            </a:r>
            <a:r>
              <a:rPr lang="cy-GB" noProof="0" dirty="0"/>
              <a:t> </a:t>
            </a:r>
            <a:r>
              <a:rPr lang="cy-GB" noProof="0" dirty="0" err="1"/>
              <a:t>framework</a:t>
            </a:r>
            <a:r>
              <a:rPr lang="cy-GB" noProof="0" dirty="0"/>
              <a:t>, the </a:t>
            </a:r>
            <a:r>
              <a:rPr lang="cy-GB" noProof="0" dirty="0" err="1"/>
              <a:t>question</a:t>
            </a:r>
            <a:r>
              <a:rPr lang="cy-GB" noProof="0" dirty="0"/>
              <a:t> of </a:t>
            </a:r>
            <a:r>
              <a:rPr lang="cy-GB" noProof="0" dirty="0" err="1"/>
              <a:t>who</a:t>
            </a:r>
            <a:r>
              <a:rPr lang="cy-GB" noProof="0" dirty="0"/>
              <a:t> or </a:t>
            </a:r>
            <a:r>
              <a:rPr lang="cy-GB" noProof="0" dirty="0" err="1"/>
              <a:t>what</a:t>
            </a:r>
            <a:r>
              <a:rPr lang="cy-GB" noProof="0" dirty="0"/>
              <a:t> </a:t>
            </a:r>
            <a:r>
              <a:rPr lang="cy-GB" noProof="0" dirty="0" err="1"/>
              <a:t>will</a:t>
            </a:r>
            <a:r>
              <a:rPr lang="cy-GB" noProof="0" dirty="0"/>
              <a:t> be </a:t>
            </a:r>
            <a:r>
              <a:rPr lang="cy-GB" noProof="0" dirty="0" err="1"/>
              <a:t>studied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the </a:t>
            </a:r>
            <a:r>
              <a:rPr lang="cy-GB" noProof="0" dirty="0" err="1"/>
              <a:t>tools</a:t>
            </a:r>
            <a:r>
              <a:rPr lang="cy-GB" noProof="0" dirty="0"/>
              <a:t> to be </a:t>
            </a:r>
            <a:r>
              <a:rPr lang="cy-GB" noProof="0" dirty="0" err="1"/>
              <a:t>used</a:t>
            </a:r>
            <a:r>
              <a:rPr lang="cy-GB" noProof="0" dirty="0"/>
              <a:t> </a:t>
            </a:r>
            <a:r>
              <a:rPr lang="cy-GB" noProof="0" dirty="0" err="1"/>
              <a:t>for</a:t>
            </a:r>
            <a:r>
              <a:rPr lang="cy-GB" noProof="0" dirty="0"/>
              <a:t> </a:t>
            </a:r>
            <a:r>
              <a:rPr lang="cy-GB" noProof="0" dirty="0" err="1"/>
              <a:t>collecting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analyzing</a:t>
            </a:r>
            <a:r>
              <a:rPr lang="cy-GB" noProof="0" dirty="0"/>
              <a:t> data…</a:t>
            </a:r>
            <a:r>
              <a:rPr lang="cy-GB" noProof="0" dirty="0" err="1"/>
              <a:t>design</a:t>
            </a:r>
            <a:r>
              <a:rPr lang="cy-GB" noProof="0" dirty="0"/>
              <a:t> </a:t>
            </a:r>
            <a:r>
              <a:rPr lang="cy-GB" noProof="0" dirty="0" err="1"/>
              <a:t>connects</a:t>
            </a:r>
            <a:r>
              <a:rPr lang="cy-GB" noProof="0" dirty="0"/>
              <a:t> the </a:t>
            </a:r>
            <a:r>
              <a:rPr lang="cy-GB" noProof="0" dirty="0" err="1"/>
              <a:t>research</a:t>
            </a:r>
            <a:r>
              <a:rPr lang="cy-GB" noProof="0" dirty="0"/>
              <a:t> </a:t>
            </a:r>
            <a:r>
              <a:rPr lang="cy-GB" noProof="0" dirty="0" err="1"/>
              <a:t>questions</a:t>
            </a:r>
            <a:r>
              <a:rPr lang="cy-GB" noProof="0" dirty="0"/>
              <a:t> </a:t>
            </a:r>
            <a:r>
              <a:rPr lang="cy-GB" noProof="0" dirty="0" err="1"/>
              <a:t>with</a:t>
            </a:r>
            <a:r>
              <a:rPr lang="cy-GB" noProof="0" dirty="0"/>
              <a:t> the data…”</a:t>
            </a:r>
          </a:p>
          <a:p>
            <a:r>
              <a:rPr lang="cy-GB" altLang="en-US" b="1" noProof="0" dirty="0"/>
              <a:t>Deialog mewn parau </a:t>
            </a:r>
            <a:r>
              <a:rPr lang="cy-GB" altLang="en-US" noProof="0" dirty="0"/>
              <a:t>– dehonglwch y dyfyniad– beth mae’n </a:t>
            </a:r>
            <a:r>
              <a:rPr lang="cy-GB" altLang="en-US" dirty="0"/>
              <a:t>ei olygu</a:t>
            </a:r>
            <a:r>
              <a:rPr lang="cy-GB" altLang="en-US" noProof="0" dirty="0"/>
              <a:t>? </a:t>
            </a:r>
            <a:endParaRPr lang="cy-GB" noProof="0" dirty="0"/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22589A-E406-4C5C-9C7E-0A4EE66D4C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Essentially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when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where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be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collected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analysed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the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overarching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framework</a:t>
            </a:r>
            <a:endParaRPr kumimoji="0" lang="cy-GB" altLang="en-US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Punch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Oancea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(2014, p264)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define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concept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“the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overall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plan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piece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including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four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main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strategy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conceptual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framework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who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studied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tools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be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analyzing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data…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design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connects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data…”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1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Pairs</a:t>
            </a:r>
            <a:r>
              <a:rPr kumimoji="0" lang="cy-GB" altLang="en-US" sz="2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dialogue</a:t>
            </a:r>
            <a:r>
              <a:rPr kumimoji="0" lang="cy-GB" altLang="en-US" sz="2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–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unpack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quote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does it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mean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 </a:t>
            </a:r>
            <a:endParaRPr kumimoji="0" lang="cy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92906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Rhai cysyniadau allweddol i’w hystyried </a:t>
            </a:r>
            <a:r>
              <a:rPr lang="cy-GB" noProof="0" dirty="0" err="1"/>
              <a:t>Some</a:t>
            </a:r>
            <a:r>
              <a:rPr lang="cy-GB" noProof="0" dirty="0"/>
              <a:t> </a:t>
            </a:r>
            <a:r>
              <a:rPr lang="cy-GB" noProof="0" dirty="0" err="1"/>
              <a:t>key</a:t>
            </a:r>
            <a:r>
              <a:rPr lang="cy-GB" noProof="0" dirty="0"/>
              <a:t> </a:t>
            </a:r>
            <a:r>
              <a:rPr lang="cy-GB" noProof="0" dirty="0" err="1"/>
              <a:t>concepts</a:t>
            </a:r>
            <a:r>
              <a:rPr lang="cy-GB" noProof="0" dirty="0"/>
              <a:t> to </a:t>
            </a:r>
            <a:r>
              <a:rPr lang="cy-GB" noProof="0" dirty="0" err="1"/>
              <a:t>consider</a:t>
            </a:r>
            <a:r>
              <a:rPr lang="cy-GB" noProof="0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altLang="en-US" dirty="0"/>
              <a:t>Mae pob ymchwil ar gyfer y cwrs hwn yn ymwneud ag </a:t>
            </a:r>
            <a:r>
              <a:rPr lang="cy-GB" altLang="en-US" b="1" dirty="0"/>
              <a:t>ymchwil gymdeithasol</a:t>
            </a:r>
            <a:r>
              <a:rPr lang="cy-GB" altLang="en-US" dirty="0"/>
              <a:t>
Mae ymchwil gymdeithasol yn ymchwilio i bobl, a'u cyd-destunau bywyd, a chyda chwestiynau athronyddol sy'n ymwneud â natur gwybodaeth a gwirionedd (epistemoleg), gwerthoedd (</a:t>
            </a:r>
            <a:r>
              <a:rPr lang="cy-GB" altLang="en-US" dirty="0" err="1"/>
              <a:t>gwertheg</a:t>
            </a:r>
            <a:r>
              <a:rPr lang="cy-GB" altLang="en-US" dirty="0"/>
              <a:t>) a bod (ontoleg) sy'n sail i ddyfarniadau a gweithgareddau dynol </a:t>
            </a:r>
            <a:r>
              <a:rPr lang="cy-GB" altLang="en-US" noProof="0" dirty="0"/>
              <a:t>(</a:t>
            </a:r>
            <a:r>
              <a:rPr lang="cy-GB" altLang="en-US" noProof="0" dirty="0" err="1"/>
              <a:t>Somekh</a:t>
            </a:r>
            <a:r>
              <a:rPr lang="cy-GB" altLang="en-US" noProof="0" dirty="0"/>
              <a:t> </a:t>
            </a:r>
            <a:r>
              <a:rPr lang="cy-GB" altLang="en-US" noProof="0" dirty="0" err="1"/>
              <a:t>et</a:t>
            </a:r>
            <a:r>
              <a:rPr lang="cy-GB" altLang="en-US" noProof="0" dirty="0"/>
              <a:t> </a:t>
            </a:r>
            <a:r>
              <a:rPr lang="cy-GB" altLang="en-US" noProof="0" dirty="0" err="1"/>
              <a:t>al</a:t>
            </a:r>
            <a:r>
              <a:rPr lang="cy-GB" altLang="en-US" noProof="0" dirty="0"/>
              <a:t>., 2011, t. 2).</a:t>
            </a:r>
          </a:p>
          <a:p>
            <a:endParaRPr lang="cy-GB" altLang="en-US" noProof="0" dirty="0"/>
          </a:p>
          <a:p>
            <a:r>
              <a:rPr lang="cy-GB" altLang="en-US" b="1" noProof="0" dirty="0"/>
              <a:t>Ymchwil unigol ac ystyriaeth grŵp</a:t>
            </a:r>
            <a:r>
              <a:rPr lang="cy-GB" altLang="en-US" noProof="0" dirty="0"/>
              <a:t>: </a:t>
            </a:r>
            <a:r>
              <a:rPr lang="cy-GB" altLang="en-US" dirty="0"/>
              <a:t>Ymchwiliwch i'r termau a restrir uchod.  Yn eich grwpiau, meddyliwch am eich diffiniadau hwylus eich hun. Ystyriwch sut mae'r termau hyn yn ymwneud â'ch meysydd diddordeb eich hun– ysgrifennwch nodiadau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D9C3B6-DA55-4AD6-AF7A-2C6A8D81B1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All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course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concerned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social</a:t>
            </a:r>
            <a:r>
              <a:rPr kumimoji="0" lang="cy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endParaRPr kumimoji="0" lang="cy-GB" alt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Social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investigates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“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people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life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contexts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philosophical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relating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nature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knowledge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truth (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epistemology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),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values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axiology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being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ontology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underpin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human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judgements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activities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” (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Somekh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., 2011, p. 2).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Individual</a:t>
            </a:r>
            <a:r>
              <a:rPr kumimoji="0" lang="cy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</a:t>
            </a:r>
            <a:r>
              <a:rPr kumimoji="0" lang="cy-GB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ponder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 Research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terms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listed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above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up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user-friendly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definitions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these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terms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relate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interest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–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write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notes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86834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Rhai agweddau allweddol i’w hystyried</a:t>
            </a:r>
            <a:br>
              <a:rPr lang="cy-GB" noProof="0" dirty="0"/>
            </a:br>
            <a:r>
              <a:rPr lang="cy-GB" noProof="0" dirty="0" err="1"/>
              <a:t>Some</a:t>
            </a:r>
            <a:r>
              <a:rPr lang="cy-GB" noProof="0" dirty="0"/>
              <a:t> </a:t>
            </a:r>
            <a:r>
              <a:rPr lang="cy-GB" noProof="0" dirty="0" err="1"/>
              <a:t>key</a:t>
            </a:r>
            <a:r>
              <a:rPr lang="cy-GB" noProof="0" dirty="0"/>
              <a:t> </a:t>
            </a:r>
            <a:r>
              <a:rPr lang="cy-GB" noProof="0" dirty="0" err="1"/>
              <a:t>aspects</a:t>
            </a:r>
            <a:r>
              <a:rPr lang="cy-GB" noProof="0" dirty="0"/>
              <a:t> to </a:t>
            </a:r>
            <a:r>
              <a:rPr lang="cy-GB" noProof="0" dirty="0" err="1"/>
              <a:t>consider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y-GB" altLang="en-US" dirty="0"/>
              <a:t>Mae pob ymholiad yn seiliedig ar ragdybiaethau a chyfres sylfaenol o gredoau sy'n llywio gweithredu
</a:t>
            </a:r>
            <a:r>
              <a:rPr lang="cy-GB" dirty="0"/>
              <a:t>Weithiau rhoddir enwau gwahanol i’r credoau hyn gan gynnwys:</a:t>
            </a:r>
            <a:endParaRPr lang="cy-GB" noProof="0" dirty="0"/>
          </a:p>
          <a:p>
            <a:r>
              <a:rPr lang="cy-GB" noProof="0" dirty="0"/>
              <a:t>Paradeimau</a:t>
            </a:r>
          </a:p>
          <a:p>
            <a:r>
              <a:rPr lang="cy-GB" noProof="0" dirty="0" err="1"/>
              <a:t>Epistemolegau</a:t>
            </a:r>
            <a:r>
              <a:rPr lang="cy-GB" noProof="0" dirty="0"/>
              <a:t> ac </a:t>
            </a:r>
            <a:r>
              <a:rPr lang="cy-GB" noProof="0" dirty="0" err="1"/>
              <a:t>ontolegau</a:t>
            </a:r>
            <a:endParaRPr lang="cy-GB" noProof="0" dirty="0"/>
          </a:p>
          <a:p>
            <a:r>
              <a:rPr lang="cy-GB" noProof="0" dirty="0"/>
              <a:t>Golygon ar y byd</a:t>
            </a:r>
          </a:p>
          <a:p>
            <a:r>
              <a:rPr lang="cy-GB" b="1" noProof="0" dirty="0"/>
              <a:t>Awgrym da 1: </a:t>
            </a:r>
            <a:r>
              <a:rPr lang="cy-GB" noProof="0" dirty="0"/>
              <a:t>Os ydych chi’n deall y cysyniadau hyn yna defnyddiwch y derminoleg a thrafod yn feirniadol yn eich ymchwil – os na, cadwch pethau’n fwy syml</a:t>
            </a:r>
          </a:p>
          <a:p>
            <a:r>
              <a:rPr lang="cy-GB" noProof="0" dirty="0"/>
              <a:t> </a:t>
            </a:r>
            <a:r>
              <a:rPr lang="cy-GB" b="1" noProof="0" dirty="0"/>
              <a:t>Awgrym da 2</a:t>
            </a:r>
            <a:r>
              <a:rPr lang="cy-GB" dirty="0"/>
              <a:t>: Darllenwch yn strategol mewn llyfrau Ymchwil – defnyddiwch y dudalen gynnwys i ganolbwyntio ar y termau allweddol hyn ac ysgrifennwch nodiadau cydlynol (dechreuwch gyda thestun syml fel '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Doing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Research Project</a:t>
            </a:r>
            <a:r>
              <a:rPr lang="cy-GB" dirty="0"/>
              <a:t>' </a:t>
            </a:r>
            <a:r>
              <a:rPr lang="cy-GB" dirty="0" err="1"/>
              <a:t>Judith</a:t>
            </a:r>
            <a:r>
              <a:rPr lang="cy-GB" dirty="0"/>
              <a:t> Bell ac adeiladwch eich gwybodaeth a'ch dealltwriaeth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95BCFD-AC55-408A-81C4-230B3A76518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All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inquiry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based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assumptions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basic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set of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beliefs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guide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action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Different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names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sometimes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attached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beliefs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including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Paradigms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Epistemologies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ontologies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Worldviews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 tip 1: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If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concepts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terminology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critically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if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not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keep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simpler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 Tip 2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 Read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strategically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Research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books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contents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page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focus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key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terms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write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cohesive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notes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start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simple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text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Judith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Bell’s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‘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Research Project’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build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knowledge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understanding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48376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9C923-F6EF-4C13-BC5F-FA978DF56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Rhai agweddau allweddol i’w hystyried</a:t>
            </a:r>
            <a:br>
              <a:rPr lang="cy-GB" noProof="0" dirty="0"/>
            </a:br>
            <a:r>
              <a:rPr lang="cy-GB" noProof="0" dirty="0" err="1"/>
              <a:t>Some</a:t>
            </a:r>
            <a:r>
              <a:rPr lang="cy-GB" noProof="0" dirty="0"/>
              <a:t> </a:t>
            </a:r>
            <a:r>
              <a:rPr lang="cy-GB" noProof="0" dirty="0" err="1"/>
              <a:t>key</a:t>
            </a:r>
            <a:r>
              <a:rPr lang="cy-GB" noProof="0" dirty="0"/>
              <a:t> </a:t>
            </a:r>
            <a:r>
              <a:rPr lang="cy-GB" noProof="0" dirty="0" err="1"/>
              <a:t>aspects</a:t>
            </a:r>
            <a:r>
              <a:rPr lang="cy-GB" noProof="0" dirty="0"/>
              <a:t> to </a:t>
            </a:r>
            <a:r>
              <a:rPr lang="cy-GB" noProof="0" dirty="0" err="1"/>
              <a:t>consider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A9CC1-6359-4BD8-8B60-7D8D8A0681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b="1" noProof="0" dirty="0"/>
              <a:t>Awgrym da 1: </a:t>
            </a:r>
            <a:r>
              <a:rPr lang="cy-GB" noProof="0" dirty="0"/>
              <a:t>Os ydych chi’n deall y cysyniadau hyn yna defnyddiwch y derminoleg a thrafod yn feirniadol yn eich ymchwil – os na, cadwch pethau’n fwy syml</a:t>
            </a:r>
          </a:p>
          <a:p>
            <a:r>
              <a:rPr lang="cy-GB" noProof="0" dirty="0"/>
              <a:t> </a:t>
            </a:r>
            <a:r>
              <a:rPr lang="cy-GB" b="1" noProof="0" dirty="0"/>
              <a:t>Awgrym da 2</a:t>
            </a:r>
            <a:r>
              <a:rPr lang="cy-GB" dirty="0"/>
              <a:t>: Darllenwch yn strategol mewn llyfrau Ymchwil – defnyddiwch y dudalen gynnwys i ganolbwyntio ar y termau allweddol hyn ac ysgrifennwch nodiadau cydlynol (dechreuwch gyda thestun syml fel '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Doing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Research Project</a:t>
            </a:r>
            <a:r>
              <a:rPr lang="cy-GB" dirty="0"/>
              <a:t>' </a:t>
            </a:r>
            <a:r>
              <a:rPr lang="cy-GB" dirty="0" err="1"/>
              <a:t>Judith</a:t>
            </a:r>
            <a:r>
              <a:rPr lang="cy-GB" dirty="0"/>
              <a:t> Bell ac adeiladwch eich gwybodaeth a'ch dealltwriaeth</a:t>
            </a:r>
            <a:endParaRPr lang="cy-GB" noProof="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CDAFFC-E498-4A67-869C-15C8A3023A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 tip 1: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If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concepts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terminology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critically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if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not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keep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simpler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 Tip 2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 Read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strategically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Research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books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contents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page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focus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key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terms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write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cohesive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notes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start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simple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text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Judith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Bell’s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‘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Research Project’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build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knowledge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understanding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2717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801879" cy="1059305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+mn-lt"/>
                <a:ea typeface="+mn-ea"/>
                <a:cs typeface="+mn-cs"/>
              </a:rPr>
              <a:t>Positifiaeth</a:t>
            </a:r>
            <a:r>
              <a:rPr lang="cy-GB" noProof="0" dirty="0"/>
              <a:t> / DEONGLIADAETH – MEWN GEIRIAU SYML</a:t>
            </a:r>
            <a:br>
              <a:rPr lang="cy-GB" noProof="0" dirty="0"/>
            </a:br>
            <a:r>
              <a:rPr lang="cy-GB" noProof="0" dirty="0" err="1"/>
              <a:t>Positivism</a:t>
            </a:r>
            <a:r>
              <a:rPr lang="cy-GB" noProof="0" dirty="0"/>
              <a:t> / </a:t>
            </a:r>
            <a:r>
              <a:rPr lang="cy-GB" noProof="0" dirty="0" err="1"/>
              <a:t>Interpretivism</a:t>
            </a:r>
            <a:r>
              <a:rPr lang="cy-GB" noProof="0" dirty="0"/>
              <a:t> – </a:t>
            </a:r>
            <a:r>
              <a:rPr lang="cy-GB" noProof="0" dirty="0" err="1"/>
              <a:t>explained</a:t>
            </a:r>
            <a:r>
              <a:rPr lang="cy-GB" noProof="0" dirty="0"/>
              <a:t> </a:t>
            </a:r>
            <a:r>
              <a:rPr lang="cy-GB" noProof="0" dirty="0" err="1"/>
              <a:t>simply</a:t>
            </a:r>
            <a:r>
              <a:rPr lang="cy-GB" noProof="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noProof="0" dirty="0"/>
              <a:t>Gellid dadlau bod y ddau safbwynt damcaniaethol hyn ymhlith y rhai mwyaf dylanwadol (Gray, 2014, t. 21)</a:t>
            </a:r>
          </a:p>
          <a:p>
            <a:r>
              <a:rPr lang="cy-GB" noProof="0" dirty="0"/>
              <a:t>POSITIFIAETH – oedd y paradeim </a:t>
            </a:r>
            <a:r>
              <a:rPr lang="cy-GB" noProof="0" dirty="0" err="1"/>
              <a:t>epistemolegol</a:t>
            </a:r>
            <a:r>
              <a:rPr lang="cy-GB" noProof="0" dirty="0"/>
              <a:t> amlycaf yn y gwyddorau cymdeithasol o’r 1930au i’r 1960au</a:t>
            </a:r>
          </a:p>
          <a:p>
            <a:r>
              <a:rPr lang="cy-GB" noProof="0" dirty="0"/>
              <a:t>Y ddadl sylfaenol oedd bod y byd cymdeithasol yn bodoli yn ALLANOL i’r ymchwilydd</a:t>
            </a:r>
          </a:p>
          <a:p>
            <a:r>
              <a:rPr lang="cy-GB" noProof="0" dirty="0"/>
              <a:t>Mae ymholiad yn seiliedig ar arsylwi GWYDDONOL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6C6F14-5A2D-4125-BBB6-F200567734C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two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theoretical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“…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been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arguably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among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most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influential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” (Gray, 2014, p. 21)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POSITIVISM – was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dominant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epistemological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paradigm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social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science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1930s to the 1960s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fundamental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argument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social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world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exists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EXTERNALLY to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Inquiry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based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SCIENTIFIC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observation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9680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err="1"/>
              <a:t>Deongliadaeth</a:t>
            </a:r>
            <a:r>
              <a:rPr lang="cy-GB" noProof="0" dirty="0"/>
              <a:t> 			</a:t>
            </a:r>
            <a:r>
              <a:rPr lang="cy-GB" noProof="0" dirty="0" err="1"/>
              <a:t>interpretivism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noProof="0" dirty="0"/>
              <a:t>Mae DEONGLIADAETH yn fudiad gwrth-bositif o bwys</a:t>
            </a:r>
          </a:p>
          <a:p>
            <a:r>
              <a:rPr lang="cy-GB" dirty="0"/>
              <a:t>Mae'r safbwynt hwn yn cefnogi'n bendant y syniad nad oes unrhyw berthynas uniongyrchol un i un rhyngom ni (y deiliaid) a'r byd (y gwrthrych)" (</a:t>
            </a:r>
            <a:r>
              <a:rPr lang="cy-GB" noProof="0" dirty="0"/>
              <a:t>Gray, 2014, t.23)</a:t>
            </a:r>
          </a:p>
          <a:p>
            <a:r>
              <a:rPr lang="cy-GB" dirty="0"/>
              <a:t>Mae'n honni bod y byd yn cael ei ddehongli drwy sgemâu dosbarthu ac mae cysylltiad agos rhyngddo â LLUNIADAETH (llunio dealltwriaeth a gwybodaeth eich hun o'r byd – </a:t>
            </a:r>
            <a:r>
              <a:rPr lang="cy-GB" dirty="0" err="1"/>
              <a:t>Piaget</a:t>
            </a:r>
            <a:r>
              <a:rPr lang="cy-GB" dirty="0"/>
              <a:t>, </a:t>
            </a:r>
            <a:r>
              <a:rPr lang="cy-GB" dirty="0" err="1"/>
              <a:t>Vygotsky</a:t>
            </a:r>
            <a:r>
              <a:rPr lang="cy-GB" dirty="0"/>
              <a:t>)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7BDA96-14E4-40A8-B932-BA5E6FC918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major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anti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positivist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movement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INTERPRETIVISM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emphatically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supports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notion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no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direct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“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relationship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between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ourselves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subjects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world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object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)” (Gray, 2014, p.23)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purports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world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interpreted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through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classification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schemas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closely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linked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CONSTRUCTIVISM (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constructing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knowledge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world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Piaget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Vygotsky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44575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PEDWAR PRIF BARADEIM     </a:t>
            </a:r>
            <a:r>
              <a:rPr lang="cy-GB" noProof="0" dirty="0" err="1"/>
              <a:t>Four</a:t>
            </a:r>
            <a:r>
              <a:rPr lang="cy-GB" noProof="0" dirty="0"/>
              <a:t> </a:t>
            </a:r>
            <a:r>
              <a:rPr lang="cy-GB" noProof="0" dirty="0" err="1"/>
              <a:t>key</a:t>
            </a:r>
            <a:r>
              <a:rPr lang="cy-GB" noProof="0" dirty="0"/>
              <a:t> </a:t>
            </a:r>
            <a:r>
              <a:rPr lang="cy-GB" noProof="0" dirty="0" err="1"/>
              <a:t>paradigms</a:t>
            </a:r>
            <a:r>
              <a:rPr lang="cy-GB" noProof="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altLang="en-US" dirty="0"/>
              <a:t>Diffiniad o baradeim – a elwir hefyd yn ffrâm neu’n fframwaith damcaniaethol
</a:t>
            </a:r>
            <a:endParaRPr lang="cy-GB" altLang="en-US" noProof="0" dirty="0"/>
          </a:p>
          <a:p>
            <a:r>
              <a:rPr lang="cy-GB" altLang="en-US" dirty="0"/>
              <a:t>Ôl-bositifiaeth
Lluniadaeth</a:t>
            </a:r>
            <a:endParaRPr lang="cy-GB" altLang="en-US" noProof="0" dirty="0"/>
          </a:p>
          <a:p>
            <a:r>
              <a:rPr lang="cy-GB" altLang="en-US" noProof="0" dirty="0"/>
              <a:t>Eiriolaeth/cyfranogol</a:t>
            </a:r>
          </a:p>
          <a:p>
            <a:r>
              <a:rPr lang="cy-GB" altLang="en-US" noProof="0" dirty="0"/>
              <a:t>Pragmatiaeth</a:t>
            </a: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AD9054-B01E-4B50-B2B3-0665B76951D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Definition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paradigm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also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a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frame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as a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theoretical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framework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Post-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positivism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Constructivism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Advocacy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participatory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Pragmatism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116681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noProof="0" dirty="0"/>
              <a:t>Ôl-bositifiaeth			Post-</a:t>
            </a:r>
            <a:r>
              <a:rPr lang="cy-GB" altLang="en-US" noProof="0" dirty="0" err="1"/>
              <a:t>positivism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altLang="en-US" dirty="0"/>
              <a:t>Mae’n canolbwyntio ar ymchwil </a:t>
            </a:r>
            <a:r>
              <a:rPr lang="cy-GB" altLang="en-US" b="1" dirty="0"/>
              <a:t>feintiol </a:t>
            </a:r>
            <a:r>
              <a:rPr lang="cy-GB" altLang="en-US" dirty="0"/>
              <a:t>yn hytrach nag ansoddol
Mae’n derbyn nad oes gwirionedd absoliwt a bod gwybodaeth yn cael ei llunio gan y cyd-destun.
Mae'n cymryd trosolwg o bell i gael y 'darlun cyfan'.  
Mae’n cymryd rôl ddysgu, yn hytrach na rôl brofi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252987-2EBC-46AF-9B48-CF8C62DB9D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altLang="en-US" noProof="0" dirty="0" err="1"/>
              <a:t>Focus</a:t>
            </a:r>
            <a:r>
              <a:rPr lang="cy-GB" altLang="en-US" noProof="0" dirty="0"/>
              <a:t> </a:t>
            </a:r>
            <a:r>
              <a:rPr lang="cy-GB" altLang="en-US" noProof="0" dirty="0" err="1"/>
              <a:t>on</a:t>
            </a:r>
            <a:r>
              <a:rPr lang="cy-GB" altLang="en-US" noProof="0" dirty="0"/>
              <a:t> </a:t>
            </a:r>
            <a:r>
              <a:rPr lang="cy-GB" altLang="en-US" b="1" noProof="0" dirty="0" err="1"/>
              <a:t>quantitative</a:t>
            </a:r>
            <a:r>
              <a:rPr lang="cy-GB" altLang="en-US" noProof="0" dirty="0"/>
              <a:t> </a:t>
            </a:r>
            <a:r>
              <a:rPr lang="cy-GB" altLang="en-US" noProof="0" dirty="0" err="1"/>
              <a:t>research</a:t>
            </a:r>
            <a:r>
              <a:rPr lang="cy-GB" altLang="en-US" noProof="0" dirty="0"/>
              <a:t> rather than </a:t>
            </a:r>
            <a:r>
              <a:rPr lang="cy-GB" altLang="en-US" noProof="0" dirty="0" err="1"/>
              <a:t>qualitative</a:t>
            </a:r>
            <a:endParaRPr lang="cy-GB" altLang="en-US" noProof="0" dirty="0"/>
          </a:p>
          <a:p>
            <a:r>
              <a:rPr lang="cy-GB" altLang="en-US" noProof="0" dirty="0" err="1"/>
              <a:t>Accepts</a:t>
            </a:r>
            <a:r>
              <a:rPr lang="cy-GB" altLang="en-US" noProof="0" dirty="0"/>
              <a:t> </a:t>
            </a:r>
            <a:r>
              <a:rPr lang="cy-GB" altLang="en-US" noProof="0" dirty="0" err="1"/>
              <a:t>there</a:t>
            </a:r>
            <a:r>
              <a:rPr lang="cy-GB" altLang="en-US" noProof="0" dirty="0"/>
              <a:t> is </a:t>
            </a:r>
            <a:r>
              <a:rPr lang="cy-GB" altLang="en-US" noProof="0" dirty="0" err="1"/>
              <a:t>no</a:t>
            </a:r>
            <a:r>
              <a:rPr lang="cy-GB" altLang="en-US" noProof="0" dirty="0"/>
              <a:t> </a:t>
            </a:r>
            <a:r>
              <a:rPr lang="cy-GB" altLang="en-US" noProof="0" dirty="0" err="1"/>
              <a:t>absolute</a:t>
            </a:r>
            <a:r>
              <a:rPr lang="cy-GB" altLang="en-US" noProof="0" dirty="0"/>
              <a:t> truth </a:t>
            </a:r>
            <a:r>
              <a:rPr lang="cy-GB" altLang="en-US" noProof="0" dirty="0" err="1"/>
              <a:t>and</a:t>
            </a:r>
            <a:r>
              <a:rPr lang="cy-GB" altLang="en-US" noProof="0" dirty="0"/>
              <a:t> </a:t>
            </a:r>
            <a:r>
              <a:rPr lang="cy-GB" altLang="en-US" noProof="0" dirty="0" err="1"/>
              <a:t>knowledge</a:t>
            </a:r>
            <a:r>
              <a:rPr lang="cy-GB" altLang="en-US" noProof="0" dirty="0"/>
              <a:t> is </a:t>
            </a:r>
            <a:r>
              <a:rPr lang="cy-GB" altLang="en-US" noProof="0" dirty="0" err="1"/>
              <a:t>shaped</a:t>
            </a:r>
            <a:r>
              <a:rPr lang="cy-GB" altLang="en-US" noProof="0" dirty="0"/>
              <a:t> by </a:t>
            </a:r>
            <a:r>
              <a:rPr lang="cy-GB" altLang="en-US" noProof="0" dirty="0" err="1"/>
              <a:t>context</a:t>
            </a:r>
            <a:r>
              <a:rPr lang="cy-GB" altLang="en-US" noProof="0" dirty="0"/>
              <a:t>.</a:t>
            </a:r>
          </a:p>
          <a:p>
            <a:r>
              <a:rPr lang="cy-GB" altLang="en-US" noProof="0" dirty="0"/>
              <a:t>It </a:t>
            </a:r>
            <a:r>
              <a:rPr lang="cy-GB" altLang="en-US" noProof="0" dirty="0" err="1"/>
              <a:t>takes</a:t>
            </a:r>
            <a:r>
              <a:rPr lang="cy-GB" altLang="en-US" noProof="0" dirty="0"/>
              <a:t> a </a:t>
            </a:r>
            <a:r>
              <a:rPr lang="cy-GB" altLang="en-US" noProof="0" dirty="0" err="1"/>
              <a:t>distanced</a:t>
            </a:r>
            <a:r>
              <a:rPr lang="cy-GB" altLang="en-US" noProof="0" dirty="0"/>
              <a:t> </a:t>
            </a:r>
            <a:r>
              <a:rPr lang="cy-GB" altLang="en-US" noProof="0" dirty="0" err="1"/>
              <a:t>overview</a:t>
            </a:r>
            <a:r>
              <a:rPr lang="cy-GB" altLang="en-US" noProof="0" dirty="0"/>
              <a:t> to </a:t>
            </a:r>
            <a:r>
              <a:rPr lang="cy-GB" altLang="en-US" noProof="0" dirty="0" err="1"/>
              <a:t>get</a:t>
            </a:r>
            <a:r>
              <a:rPr lang="cy-GB" altLang="en-US" noProof="0" dirty="0"/>
              <a:t> the ‘</a:t>
            </a:r>
            <a:r>
              <a:rPr lang="cy-GB" altLang="en-US" noProof="0" dirty="0" err="1"/>
              <a:t>whole</a:t>
            </a:r>
            <a:r>
              <a:rPr lang="cy-GB" altLang="en-US" noProof="0" dirty="0"/>
              <a:t> </a:t>
            </a:r>
            <a:r>
              <a:rPr lang="cy-GB" altLang="en-US" noProof="0" dirty="0" err="1"/>
              <a:t>picture</a:t>
            </a:r>
            <a:r>
              <a:rPr lang="cy-GB" altLang="en-US" noProof="0" dirty="0"/>
              <a:t>’.  </a:t>
            </a:r>
          </a:p>
          <a:p>
            <a:r>
              <a:rPr lang="cy-GB" altLang="en-US" noProof="0" dirty="0" err="1"/>
              <a:t>Assumes</a:t>
            </a:r>
            <a:r>
              <a:rPr lang="cy-GB" altLang="en-US" noProof="0" dirty="0"/>
              <a:t> a </a:t>
            </a:r>
            <a:r>
              <a:rPr lang="cy-GB" altLang="en-US" noProof="0" dirty="0" err="1"/>
              <a:t>learning</a:t>
            </a:r>
            <a:r>
              <a:rPr lang="cy-GB" altLang="en-US" noProof="0" dirty="0"/>
              <a:t> </a:t>
            </a:r>
            <a:r>
              <a:rPr lang="cy-GB" altLang="en-US" noProof="0" dirty="0" err="1"/>
              <a:t>role</a:t>
            </a:r>
            <a:r>
              <a:rPr lang="cy-GB" altLang="en-US" noProof="0" dirty="0"/>
              <a:t>, rather than a </a:t>
            </a:r>
            <a:r>
              <a:rPr lang="cy-GB" altLang="en-US" noProof="0" dirty="0" err="1"/>
              <a:t>testing</a:t>
            </a:r>
            <a:r>
              <a:rPr lang="cy-GB" altLang="en-US" noProof="0" dirty="0"/>
              <a:t> </a:t>
            </a:r>
            <a:r>
              <a:rPr lang="cy-GB" altLang="en-US" noProof="0" dirty="0" err="1"/>
              <a:t>one</a:t>
            </a:r>
            <a:endParaRPr lang="cy-GB" noProof="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3126312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LLUNIADAETH 			</a:t>
            </a:r>
            <a:r>
              <a:rPr lang="cy-GB" noProof="0" dirty="0" err="1"/>
              <a:t>constructivism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altLang="en-US" noProof="0" dirty="0"/>
              <a:t>Mae’n canolbwyntio ar y gred bod bodau dynol yn ceisio gwneud synnwyr o’u byd</a:t>
            </a:r>
          </a:p>
          <a:p>
            <a:r>
              <a:rPr lang="cy-GB" altLang="en-US" noProof="0" dirty="0"/>
              <a:t>Mae ymchwil fel arfer yn </a:t>
            </a:r>
            <a:r>
              <a:rPr lang="cy-GB" altLang="en-US" b="1" noProof="0" dirty="0"/>
              <a:t>ansoddol </a:t>
            </a:r>
            <a:r>
              <a:rPr lang="cy-GB" altLang="en-US" noProof="0" dirty="0"/>
              <a:t>ei natur</a:t>
            </a:r>
          </a:p>
          <a:p>
            <a:r>
              <a:rPr lang="cy-GB" altLang="en-US" noProof="0" dirty="0"/>
              <a:t>Mae’n canolbwyntio ar yr amgylchedd a rhyngweithio ag eraill</a:t>
            </a:r>
          </a:p>
          <a:p>
            <a:r>
              <a:rPr lang="cy-GB" altLang="en-US" noProof="0" dirty="0"/>
              <a:t>Mae’r cwestiynau yn aml yn rhai penagored</a:t>
            </a:r>
          </a:p>
          <a:p>
            <a:r>
              <a:rPr lang="cy-GB" altLang="en-US" noProof="0" dirty="0"/>
              <a:t>Yn ymwybodol o ddylanwad eu cefndir eu hunain ar yr ymchwil</a:t>
            </a: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091888-9FA4-4F28-BA51-8C470291847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Focuses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belief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humans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seek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make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meaning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world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 is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usually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qualitative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nature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Focus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environment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interaction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others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often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open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ended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Aware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influence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background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286771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en-US" dirty="0"/>
              <a:t>Eiriolaeth/Cyfranogol
				      </a:t>
            </a:r>
            <a:r>
              <a:rPr lang="cy-GB" altLang="en-US" dirty="0" err="1"/>
              <a:t>Advocacy</a:t>
            </a:r>
            <a:r>
              <a:rPr lang="cy-GB" altLang="en-US" noProof="0" dirty="0"/>
              <a:t>/</a:t>
            </a:r>
            <a:r>
              <a:rPr lang="cy-GB" altLang="en-US" noProof="0" dirty="0" err="1"/>
              <a:t>Participatory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altLang="en-US" noProof="0" dirty="0"/>
              <a:t>Mae’n mynd un cam ymhellach na lluniadaeth am ei fod yn credu y dylai ymchwil gael ei gydblethu â gwleidyddiaeth ac agenda wleidyddol</a:t>
            </a:r>
          </a:p>
          <a:p>
            <a:r>
              <a:rPr lang="cy-GB" altLang="en-US" dirty="0"/>
              <a:t>Yn canolbwyntio ar grwpiau ymylol a/neu'r difreintiedig</a:t>
            </a:r>
            <a:endParaRPr lang="cy-GB" altLang="en-US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r>
              <a:rPr lang="cy-GB" altLang="en-US" b="1" noProof="0" dirty="0"/>
              <a:t>Deialog mewn parau: </a:t>
            </a:r>
            <a:r>
              <a:rPr lang="cy-GB" altLang="en-US" noProof="0" dirty="0"/>
              <a:t>Pa fathau o grwpiau y gallai hyn fod yn berthnasol iddynt</a:t>
            </a:r>
            <a:r>
              <a:rPr lang="cy-GB" noProof="0" dirty="0"/>
              <a:t>? Pam?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E755F0-6B03-41E3-BD2B-CA82D7E2105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One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step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beyond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constructivism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it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believes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should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intertwined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politics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political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agenda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Focus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marginalized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groups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/or the </a:t>
            </a:r>
            <a:r>
              <a:rPr kumimoji="0" lang="cy-GB" altLang="en-US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disenfranchised</a:t>
            </a:r>
            <a:endParaRPr kumimoji="0" lang="cy-GB" altLang="en-US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endParaRPr kumimoji="0" lang="cy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endParaRPr kumimoji="0" lang="cy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cy-GB" altLang="en-US" sz="21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Pairs</a:t>
            </a:r>
            <a:r>
              <a:rPr kumimoji="0" lang="cy-GB" altLang="en-US" sz="2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1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dialogue</a:t>
            </a:r>
            <a:r>
              <a:rPr kumimoji="0" lang="cy-GB" altLang="en-US" sz="2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types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apply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to?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7426043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Pragmatiaeth				</a:t>
            </a:r>
            <a:r>
              <a:rPr lang="cy-GB" dirty="0" err="1"/>
              <a:t>pragmatism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9013" y="1864194"/>
            <a:ext cx="5356987" cy="3448595"/>
          </a:xfrm>
        </p:spPr>
        <p:txBody>
          <a:bodyPr/>
          <a:lstStyle/>
          <a:p>
            <a:r>
              <a:rPr lang="cy-GB" altLang="en-US" noProof="0" dirty="0"/>
              <a:t>Mae’n ymwneud â datrys cwestiwn ymchwil gan ddefnyddio dull cymysg</a:t>
            </a:r>
          </a:p>
          <a:p>
            <a:r>
              <a:rPr lang="cy-GB" altLang="en-US" noProof="0" dirty="0"/>
              <a:t>Mae’n edrych ar gynnwys yr ymchwil a sut i fynd ati yn seiliedig ar y canlyniadau a fwriedir</a:t>
            </a:r>
            <a:endParaRPr lang="cy-GB" noProof="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F5CF943-2282-4366-B334-FF4FDE7575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9700" y="1871269"/>
            <a:ext cx="4645152" cy="3441520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Is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solving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using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mixed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approach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Looks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at ‘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‘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of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based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intended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consequences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7506" y="3429000"/>
            <a:ext cx="4313085" cy="268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645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1C96E-F0D8-44C6-8048-A6820045C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ATGRYNHOI 						RECAP</a:t>
            </a:r>
          </a:p>
        </p:txBody>
      </p:sp>
      <p:pic>
        <p:nvPicPr>
          <p:cNvPr id="4" name="Online Media 3" title="Ontology, epistemology and research paradigm">
            <a:hlinkClick r:id="" action="ppaction://media"/>
            <a:extLst>
              <a:ext uri="{FF2B5EF4-FFF2-40B4-BE49-F238E27FC236}">
                <a16:creationId xmlns:a16="http://schemas.microsoft.com/office/drawing/2014/main" id="{4C13B215-E153-4C9D-AE95-F1541462661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200400" y="2016125"/>
            <a:ext cx="6105525" cy="3449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93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Tasg mewn parau 				</a:t>
            </a:r>
            <a:r>
              <a:rPr lang="cy-GB" noProof="0" dirty="0" err="1"/>
              <a:t>Pairs</a:t>
            </a:r>
            <a:r>
              <a:rPr lang="cy-GB" noProof="0" dirty="0"/>
              <a:t> </a:t>
            </a:r>
            <a:r>
              <a:rPr lang="cy-GB" noProof="0" dirty="0" err="1"/>
              <a:t>Task</a:t>
            </a:r>
            <a:r>
              <a:rPr lang="cy-GB" noProof="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altLang="en-US" noProof="0" dirty="0"/>
              <a:t>Edrychwch ar y cwestiwn/cwestiynau ymchwil a roddwyd i chi ac ystyriwch y canlynol</a:t>
            </a:r>
          </a:p>
          <a:p>
            <a:pPr lvl="1"/>
            <a:r>
              <a:rPr lang="cy-GB" altLang="en-US" noProof="0" dirty="0"/>
              <a:t>Ydych chi eisoes yn gwybod yr ateb?</a:t>
            </a:r>
          </a:p>
          <a:p>
            <a:pPr lvl="1"/>
            <a:r>
              <a:rPr lang="cy-GB" altLang="en-US" noProof="0" dirty="0"/>
              <a:t>A oes gogwydd/rhagdybiaeth wleidyddol?</a:t>
            </a:r>
          </a:p>
          <a:p>
            <a:pPr lvl="1"/>
            <a:r>
              <a:rPr lang="cy-GB" altLang="en-US" noProof="0" dirty="0"/>
              <a:t>Pam y gallai fod diddordeb yn y maes hwn? A allai eich profiad g</a:t>
            </a:r>
            <a:r>
              <a:rPr lang="cy-GB" altLang="en-US" dirty="0" err="1"/>
              <a:t>reu</a:t>
            </a:r>
            <a:r>
              <a:rPr lang="cy-GB" altLang="en-US" dirty="0"/>
              <a:t> ychydig o ragfarn</a:t>
            </a:r>
            <a:r>
              <a:rPr lang="cy-GB" altLang="en-US" noProof="0" dirty="0"/>
              <a:t>? Sut?</a:t>
            </a:r>
          </a:p>
          <a:p>
            <a:pPr lvl="1"/>
            <a:r>
              <a:rPr lang="cy-GB" altLang="en-US" noProof="0" dirty="0"/>
              <a:t>Pa baradeim (</a:t>
            </a:r>
            <a:r>
              <a:rPr kumimoji="0" lang="cy-GB" alt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Ôl-bositifiaeth, Lluniadaeth, Eiriolaeth/cyfranogol</a:t>
            </a:r>
            <a:r>
              <a:rPr lang="cy-GB" altLang="en-US" noProof="0" dirty="0"/>
              <a:t>, Pragmatiaeth) ydych chi’n meddwl y mae’n perthyn iddo? Pam? Cyfiawnhewch</a:t>
            </a:r>
          </a:p>
          <a:p>
            <a:pPr lvl="1"/>
            <a:r>
              <a:rPr lang="cy-GB" altLang="en-US" dirty="0"/>
              <a:t>Trafodwch beth allai hyn ei olygu i wrthrychedd/dibynadwyedd yr ymchwil
Adroddwch yn ôl i’r grŵp </a:t>
            </a:r>
            <a:endParaRPr lang="cy-GB" altLang="en-US" noProof="0" dirty="0"/>
          </a:p>
          <a:p>
            <a:pPr lvl="1"/>
            <a:endParaRPr lang="cy-GB" altLang="en-US" noProof="0" dirty="0"/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4C80A5-6BA1-489F-A0BD-CF8D0E098CF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Look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at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(s)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been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given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following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already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answer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Is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there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political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slant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assumption</a:t>
            </a:r>
            <a:endParaRPr kumimoji="0" lang="cy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might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there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interest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 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Might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experience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bias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slightly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paradigm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(Post-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positivism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Constructivism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Advocacy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participatory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Pragmatism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 do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think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belongs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to?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justify</a:t>
            </a:r>
            <a:endParaRPr kumimoji="0" lang="cy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might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mean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the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objectivity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reliability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endParaRPr kumimoji="0" lang="cy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Feedback</a:t>
            </a:r>
            <a:r>
              <a:rPr kumimoji="0" lang="cy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</a:t>
            </a:r>
            <a:endParaRPr kumimoji="0" lang="cy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156040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cynnig ymchwil		       </a:t>
            </a:r>
            <a:r>
              <a:rPr lang="cy-GB" dirty="0" err="1"/>
              <a:t>research</a:t>
            </a:r>
            <a:r>
              <a:rPr lang="cy-GB" dirty="0"/>
              <a:t> </a:t>
            </a:r>
            <a:r>
              <a:rPr lang="cy-GB" noProof="0" dirty="0" err="1"/>
              <a:t>proposal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altLang="en-US" dirty="0"/>
              <a:t>Nodwch bum pwnc y mae gennych ddiddordeb mewn ymchwilio iddynt
Eich cwestiwn: wedi i chi benderfynu ar eich pwnc, nodwch yr hyn rydych chi eisiau ei ddysgu. Dyma fydd eich teitl ymchwil</a:t>
            </a:r>
            <a:endParaRPr lang="cy-GB" altLang="en-US" noProof="0" dirty="0"/>
          </a:p>
          <a:p>
            <a:r>
              <a:rPr lang="cy-GB" altLang="en-US" noProof="0" dirty="0"/>
              <a:t>Nawr mae angen TRI chwestiwn ymchwil  </a:t>
            </a:r>
            <a:r>
              <a:rPr lang="cy-GB" altLang="en-US" noProof="0" dirty="0" err="1"/>
              <a:t>atebadwy</a:t>
            </a:r>
            <a:r>
              <a:rPr lang="cy-GB" altLang="en-US" noProof="0" dirty="0"/>
              <a:t> arnoch yn seiliedig ar hyn</a:t>
            </a:r>
          </a:p>
          <a:p>
            <a:r>
              <a:rPr lang="cy-GB" altLang="en-US" dirty="0"/>
              <a:t>Cofiwch wneud eich cwestiwn yn eithaf penodol a chlir.  Bydd hyn yn helpu gyda'r fethodoleg, y casglu data, a'r canlyniadau a'r canfyddiadau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55A07F-24A6-437B-92ED-76E7C985E4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Write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five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topics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interested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researching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once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topic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identify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want to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learn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become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title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now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need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THREE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answerable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Remember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make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quite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specific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refined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help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methodology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the data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collection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results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findings</a:t>
            </a:r>
            <a:endParaRPr kumimoji="0" lang="cy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228280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Cael y pethau sylfaenol yn iawn
</a:t>
            </a:r>
            <a:r>
              <a:rPr lang="cy-GB" dirty="0" err="1"/>
              <a:t>Getting</a:t>
            </a:r>
            <a:r>
              <a:rPr lang="cy-GB" dirty="0"/>
              <a:t> </a:t>
            </a:r>
            <a:r>
              <a:rPr lang="cy-GB" noProof="0" dirty="0"/>
              <a:t>the </a:t>
            </a:r>
            <a:r>
              <a:rPr lang="cy-GB" noProof="0" dirty="0" err="1"/>
              <a:t>basics</a:t>
            </a:r>
            <a:r>
              <a:rPr lang="cy-GB" noProof="0" dirty="0"/>
              <a:t> </a:t>
            </a:r>
            <a:r>
              <a:rPr lang="cy-GB" noProof="0" dirty="0" err="1"/>
              <a:t>right</a:t>
            </a:r>
            <a:endParaRPr lang="cy-GB" noProof="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65287" y="2016125"/>
            <a:ext cx="5775750" cy="3449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027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8455" y="804519"/>
            <a:ext cx="9032682" cy="4541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8948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243" y="804519"/>
            <a:ext cx="10396331" cy="1049235"/>
          </a:xfrm>
        </p:spPr>
        <p:txBody>
          <a:bodyPr>
            <a:normAutofit fontScale="90000"/>
          </a:bodyPr>
          <a:lstStyle/>
          <a:p>
            <a:r>
              <a:rPr lang="cy-GB" noProof="0" dirty="0"/>
              <a:t>ENGHRAIFFT DDA O DEITL A CHWESTIYNAU YMCHWIL</a:t>
            </a:r>
            <a:r>
              <a:rPr kumimoji="0" lang="cy-GB" sz="32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 …</a:t>
            </a:r>
            <a:r>
              <a:rPr lang="cy-GB" noProof="0" dirty="0"/>
              <a:t> </a:t>
            </a:r>
            <a:br>
              <a:rPr lang="cy-GB" noProof="0" dirty="0"/>
            </a:br>
            <a:r>
              <a:rPr lang="cy-GB" noProof="0" dirty="0"/>
              <a:t>A </a:t>
            </a:r>
            <a:r>
              <a:rPr lang="cy-GB" noProof="0" dirty="0" err="1"/>
              <a:t>good</a:t>
            </a:r>
            <a:r>
              <a:rPr lang="cy-GB" noProof="0" dirty="0"/>
              <a:t> </a:t>
            </a:r>
            <a:r>
              <a:rPr lang="cy-GB" noProof="0" dirty="0" err="1"/>
              <a:t>example</a:t>
            </a:r>
            <a:r>
              <a:rPr lang="cy-GB" noProof="0" dirty="0"/>
              <a:t> of a </a:t>
            </a:r>
            <a:r>
              <a:rPr lang="cy-GB" noProof="0" dirty="0" err="1"/>
              <a:t>research</a:t>
            </a:r>
            <a:r>
              <a:rPr lang="cy-GB" noProof="0" dirty="0"/>
              <a:t> </a:t>
            </a:r>
            <a:r>
              <a:rPr lang="cy-GB" noProof="0" dirty="0" err="1"/>
              <a:t>title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questions</a:t>
            </a:r>
            <a:r>
              <a:rPr lang="cy-GB" noProof="0" dirty="0"/>
              <a:t>…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29858" y="2142490"/>
            <a:ext cx="5446609" cy="3196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065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Pwysigrwydd y teitl
</a:t>
            </a:r>
            <a:r>
              <a:rPr lang="cy-GB" dirty="0" err="1"/>
              <a:t>Importance</a:t>
            </a:r>
            <a:r>
              <a:rPr lang="cy-GB" dirty="0"/>
              <a:t> </a:t>
            </a:r>
            <a:r>
              <a:rPr lang="cy-GB" noProof="0" dirty="0"/>
              <a:t>of the </a:t>
            </a:r>
            <a:r>
              <a:rPr lang="cy-GB" noProof="0" dirty="0" err="1"/>
              <a:t>title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spcAft>
                <a:spcPts val="0"/>
              </a:spcAft>
            </a:pPr>
            <a:r>
              <a:rPr lang="cy-GB" sz="1400" noProof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Mae’r teitl yn sefyll allan. Mae’n defnyddio, </a:t>
            </a:r>
            <a:r>
              <a:rPr kumimoji="0" lang="cy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mewn ffordd glyfar, </a:t>
            </a:r>
            <a:r>
              <a:rPr lang="cy-GB" sz="1400" noProof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ymadrodd cyffredin y </a:t>
            </a:r>
            <a:r>
              <a:rPr lang="cy-GB" sz="1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gall pawb </a:t>
            </a:r>
            <a:r>
              <a:rPr lang="cy-GB" sz="1400" noProof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uniaethu ag ef ac mae’n crisialu ysbryd yr astudiaeth ac yn dal sylw’r darllenydd. Ar ôl y colon, mae gweddill y teitl yn nodi’n gryno ffocws yr ymchwil. Felly gwnewch yn siŵr fod eich teitl: </a:t>
            </a:r>
          </a:p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400" noProof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 </a:t>
            </a:r>
            <a:r>
              <a:rPr lang="cy-GB" sz="1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egluro pwrpas eich astudiaeth</a:t>
            </a:r>
            <a:endParaRPr lang="cy-GB" sz="1400" noProof="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 eich helpu i ganolbwyntio eich ffocws a'ch meddwl 
Yn eich helpu i ystyried y dulliau y mae angen i chi eu defnyddio
Yn cadw eich ymchwil ar y trywydd cywir</a:t>
            </a:r>
            <a:endParaRPr lang="cy-GB" sz="1400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2A1A9-7271-4FDE-89C1-2C4ED09AE47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title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stands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it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cleverly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phrase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everyone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can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relate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captures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spirit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reader’s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attention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After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colon,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title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succinctly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focus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ensure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title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Clarifies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purpose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study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Helps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concentrate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focus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thinking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Helps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consider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methods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need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Keeps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heading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right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direction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478192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prstClr val="black"/>
                </a:solidFill>
              </a:rPr>
              <a:t>Cwestiynau ymchwil      Research </a:t>
            </a:r>
            <a:r>
              <a:rPr lang="cy-GB" dirty="0" err="1">
                <a:solidFill>
                  <a:prstClr val="black"/>
                </a:solidFill>
              </a:rPr>
              <a:t>questions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noProof="0" dirty="0"/>
              <a:t>Dylai pob cwestiwn ymchwil fod yn gysylltiedig â’r teitl,  fel y byddant, drwy geisio dod o hyd i’r atebion i bob un, yn helpu mynd i’r afael â </a:t>
            </a:r>
            <a:r>
              <a:rPr lang="cy-GB" u="sng" noProof="0" dirty="0"/>
              <a:t>theitl</a:t>
            </a:r>
            <a:r>
              <a:rPr lang="cy-GB" noProof="0" dirty="0"/>
              <a:t> yr ymchwil. Ystyriwch y canlynol wrth lunio eich cwestiynau ymchwil:</a:t>
            </a:r>
          </a:p>
          <a:p>
            <a:pPr lvl="0"/>
            <a:r>
              <a:rPr lang="cy-GB" dirty="0"/>
              <a:t>A yw pob un o'r cwestiynau'n dod â chi'n ôl yn union at yr hyn yr ydych yn edrych arno?
A yw pob un o'r cwestiynau'n benodol, yn gyraeddadwy, yn ddichonadwy ac yn ymarferol? </a:t>
            </a:r>
            <a:endParaRPr lang="cy-GB" noProof="0" dirty="0"/>
          </a:p>
          <a:p>
            <a:pPr lvl="0"/>
            <a:r>
              <a:rPr lang="cy-GB" dirty="0"/>
              <a:t>Pa ddull o gasglu data fyddwch yn ei ddefnyddio?</a:t>
            </a:r>
            <a:endParaRPr lang="cy-GB" noProof="0" dirty="0"/>
          </a:p>
          <a:p>
            <a:pPr lvl="0"/>
            <a:r>
              <a:rPr lang="cy-GB" dirty="0"/>
              <a:t>Allwch chi eu hateb o fewn yr amser a roddir?</a:t>
            </a:r>
            <a:endParaRPr lang="cy-GB" noProof="0" dirty="0"/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B04FFB-A709-4942-9A63-21984F9CD3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Each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should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connected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title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trying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answers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each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it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help to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address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sng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title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following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formulating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Does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each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bring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back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exactly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is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looking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at?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each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specific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achievable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viable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feasible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data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collection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Can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answer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them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within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given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time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815167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Cwestiynau ymchwil      Research </a:t>
            </a:r>
            <a:r>
              <a:rPr lang="cy-GB" noProof="0" dirty="0" err="1"/>
              <a:t>questions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sz="2100" noProof="0" dirty="0"/>
              <a:t>Gall cwestiynau penodol eich atal rhag mwydro. Maent yn caniatáu rhywfaint o le i chi ymdrin â chyd-destun gwleidyddol a chymdeithasol ehangach eich gwaith. Mae’r cysylltiadau hyn yn helpu i wneud eich astudiaeth yn berthnasol ac yn ddiddorol</a:t>
            </a:r>
          </a:p>
          <a:p>
            <a:r>
              <a:rPr lang="cy-GB" sz="2100" noProof="0" dirty="0"/>
              <a:t>Efallai y gwelwch eich bod yn newid eich cwestiynau ymchwil ychydig wrth i chi wneud cynnydd yn eich gwaith darllen, casglu data a dadansoddi data  </a:t>
            </a:r>
          </a:p>
          <a:p>
            <a:r>
              <a:rPr lang="cy-GB" sz="2100" noProof="0" dirty="0"/>
              <a:t>Cofiwch pan fydd eich tiwtor yn marcio eich gwaith yn y pen draw, bydd yn edrych i weld a yw eich astudiaeth wedi ateb eich cwestiynau ymchwil neu beidio</a:t>
            </a: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B45B69-3A8E-4BB2-9929-28D618AEF6A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Specific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prevent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rambling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 They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scope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allow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engage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wider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political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social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context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work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These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connections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help to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make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relevant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interesting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alter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slightly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make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progress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reading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data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collection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analysis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 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Remember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when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tutor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finally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marks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work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looking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whether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not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has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answered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endParaRPr kumimoji="0" lang="cy-GB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1673849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Cyfeiriadau					</a:t>
            </a:r>
            <a:r>
              <a:rPr lang="cy-GB" noProof="0" dirty="0" err="1"/>
              <a:t>References</a:t>
            </a:r>
            <a:r>
              <a:rPr lang="cy-GB" noProof="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noProof="0" dirty="0"/>
              <a:t>Bell, J. (2017) </a:t>
            </a:r>
            <a:r>
              <a:rPr lang="en-GB" b="0" i="1" dirty="0">
                <a:solidFill>
                  <a:srgbClr val="070726"/>
                </a:solidFill>
                <a:effectLst/>
                <a:latin typeface="Helvetica Neue"/>
              </a:rPr>
              <a:t>Doing Your Research Project: A Guide for First-time Researchers. </a:t>
            </a:r>
            <a:r>
              <a:rPr lang="en-GB" b="0" dirty="0">
                <a:solidFill>
                  <a:srgbClr val="070726"/>
                </a:solidFill>
                <a:effectLst/>
                <a:latin typeface="Helvetica Neue"/>
              </a:rPr>
              <a:t>London: McGraw Hill</a:t>
            </a:r>
          </a:p>
          <a:p>
            <a:pPr marL="0" indent="0">
              <a:buNone/>
            </a:pPr>
            <a:r>
              <a:rPr lang="cy-GB" noProof="0" dirty="0"/>
              <a:t>Gray, D. (2014) </a:t>
            </a:r>
            <a:r>
              <a:rPr lang="cy-GB" i="1" noProof="0" dirty="0" err="1"/>
              <a:t>Doing</a:t>
            </a:r>
            <a:r>
              <a:rPr lang="cy-GB" i="1" noProof="0" dirty="0"/>
              <a:t> Research </a:t>
            </a:r>
            <a:r>
              <a:rPr lang="cy-GB" i="1" noProof="0" dirty="0" err="1"/>
              <a:t>in</a:t>
            </a:r>
            <a:r>
              <a:rPr lang="cy-GB" i="1" noProof="0" dirty="0"/>
              <a:t> the Real </a:t>
            </a:r>
            <a:r>
              <a:rPr lang="cy-GB" i="1" noProof="0" dirty="0" err="1"/>
              <a:t>World</a:t>
            </a:r>
            <a:r>
              <a:rPr lang="cy-GB" i="1" noProof="0" dirty="0"/>
              <a:t>. </a:t>
            </a:r>
            <a:r>
              <a:rPr lang="cy-GB" noProof="0" dirty="0"/>
              <a:t>London: </a:t>
            </a:r>
            <a:r>
              <a:rPr lang="cy-GB" noProof="0" dirty="0" err="1"/>
              <a:t>Sage</a:t>
            </a:r>
            <a:r>
              <a:rPr lang="cy-GB" noProof="0" dirty="0"/>
              <a:t>.</a:t>
            </a:r>
          </a:p>
          <a:p>
            <a:pPr marL="0" indent="0">
              <a:buNone/>
            </a:pPr>
            <a:r>
              <a:rPr lang="cy-GB" noProof="0" dirty="0"/>
              <a:t>Gray, J., Grove, S.,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Sutherland</a:t>
            </a:r>
            <a:r>
              <a:rPr lang="cy-GB" noProof="0" dirty="0"/>
              <a:t>, S. (2016) </a:t>
            </a:r>
            <a:r>
              <a:rPr lang="cy-GB" i="1" noProof="0" dirty="0"/>
              <a:t>Burns </a:t>
            </a:r>
            <a:r>
              <a:rPr lang="cy-GB" i="1" noProof="0" dirty="0" err="1"/>
              <a:t>and</a:t>
            </a:r>
            <a:r>
              <a:rPr lang="cy-GB" i="1" noProof="0" dirty="0"/>
              <a:t> </a:t>
            </a:r>
            <a:r>
              <a:rPr lang="cy-GB" i="1" noProof="0" dirty="0" err="1"/>
              <a:t>Grove’s</a:t>
            </a:r>
            <a:r>
              <a:rPr lang="cy-GB" i="1" noProof="0" dirty="0"/>
              <a:t> The </a:t>
            </a:r>
            <a:r>
              <a:rPr lang="cy-GB" i="1" noProof="0" dirty="0" err="1"/>
              <a:t>Practice</a:t>
            </a:r>
            <a:r>
              <a:rPr lang="cy-GB" i="1" noProof="0" dirty="0"/>
              <a:t> of </a:t>
            </a:r>
            <a:r>
              <a:rPr lang="cy-GB" i="1" noProof="0" dirty="0" err="1"/>
              <a:t>Nursing</a:t>
            </a:r>
            <a:r>
              <a:rPr lang="cy-GB" i="1" noProof="0" dirty="0"/>
              <a:t> Research. </a:t>
            </a:r>
            <a:r>
              <a:rPr lang="cy-GB" noProof="0" dirty="0"/>
              <a:t>8</a:t>
            </a:r>
            <a:r>
              <a:rPr lang="cy-GB" baseline="30000" noProof="0" dirty="0"/>
              <a:t>th</a:t>
            </a:r>
            <a:r>
              <a:rPr lang="cy-GB" noProof="0" dirty="0"/>
              <a:t> edn. London: </a:t>
            </a:r>
            <a:r>
              <a:rPr lang="cy-GB" noProof="0" dirty="0" err="1"/>
              <a:t>Elsevier</a:t>
            </a:r>
            <a:r>
              <a:rPr lang="cy-GB" noProof="0" dirty="0"/>
              <a:t>.</a:t>
            </a:r>
          </a:p>
          <a:p>
            <a:pPr marL="0" indent="0">
              <a:buNone/>
            </a:pPr>
            <a:r>
              <a:rPr lang="cy-GB" noProof="0" dirty="0" err="1"/>
              <a:t>Somekh</a:t>
            </a:r>
            <a:r>
              <a:rPr lang="cy-GB" noProof="0" dirty="0"/>
              <a:t>, B.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Lewin</a:t>
            </a:r>
            <a:r>
              <a:rPr lang="cy-GB" noProof="0" dirty="0"/>
              <a:t>, C. (</a:t>
            </a:r>
            <a:r>
              <a:rPr lang="cy-GB" noProof="0" dirty="0" err="1"/>
              <a:t>eds</a:t>
            </a:r>
            <a:r>
              <a:rPr lang="cy-GB" noProof="0" dirty="0"/>
              <a:t>) (2011)  </a:t>
            </a:r>
            <a:r>
              <a:rPr lang="cy-GB" i="1" noProof="0" dirty="0" err="1"/>
              <a:t>Theory</a:t>
            </a:r>
            <a:r>
              <a:rPr lang="cy-GB" i="1" noProof="0" dirty="0"/>
              <a:t> </a:t>
            </a:r>
            <a:r>
              <a:rPr lang="cy-GB" i="1" noProof="0" dirty="0" err="1"/>
              <a:t>and</a:t>
            </a:r>
            <a:r>
              <a:rPr lang="cy-GB" i="1" noProof="0" dirty="0"/>
              <a:t> </a:t>
            </a:r>
            <a:r>
              <a:rPr lang="cy-GB" i="1" noProof="0" dirty="0" err="1"/>
              <a:t>Methods</a:t>
            </a:r>
            <a:r>
              <a:rPr lang="cy-GB" i="1" noProof="0" dirty="0"/>
              <a:t> </a:t>
            </a:r>
            <a:r>
              <a:rPr lang="cy-GB" i="1" noProof="0" dirty="0" err="1"/>
              <a:t>in</a:t>
            </a:r>
            <a:r>
              <a:rPr lang="cy-GB" i="1" noProof="0" dirty="0"/>
              <a:t> </a:t>
            </a:r>
            <a:r>
              <a:rPr lang="cy-GB" i="1" noProof="0" dirty="0" err="1"/>
              <a:t>Social</a:t>
            </a:r>
            <a:r>
              <a:rPr lang="cy-GB" i="1" noProof="0" dirty="0"/>
              <a:t> Research. </a:t>
            </a:r>
            <a:r>
              <a:rPr lang="cy-GB" noProof="0" dirty="0"/>
              <a:t>2</a:t>
            </a:r>
            <a:r>
              <a:rPr lang="cy-GB" baseline="30000" noProof="0" dirty="0"/>
              <a:t>nd</a:t>
            </a:r>
            <a:r>
              <a:rPr lang="cy-GB" noProof="0" dirty="0"/>
              <a:t> edn.  London: </a:t>
            </a:r>
            <a:r>
              <a:rPr lang="cy-GB" noProof="0" dirty="0" err="1"/>
              <a:t>Sage</a:t>
            </a:r>
            <a:r>
              <a:rPr lang="cy-GB" noProof="0" dirty="0"/>
              <a:t>.</a:t>
            </a:r>
          </a:p>
          <a:p>
            <a:pPr marL="0" indent="0">
              <a:buNone/>
            </a:pPr>
            <a:r>
              <a:rPr lang="cy-GB" noProof="0" dirty="0" err="1"/>
              <a:t>Punch</a:t>
            </a:r>
            <a:r>
              <a:rPr lang="cy-GB" noProof="0" dirty="0"/>
              <a:t>, K.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Oancea</a:t>
            </a:r>
            <a:r>
              <a:rPr lang="cy-GB" noProof="0" dirty="0"/>
              <a:t>, A. (2014) </a:t>
            </a:r>
            <a:r>
              <a:rPr lang="cy-GB" i="1" noProof="0" dirty="0" err="1"/>
              <a:t>Introduction</a:t>
            </a:r>
            <a:r>
              <a:rPr lang="cy-GB" i="1" noProof="0" dirty="0"/>
              <a:t> to Research </a:t>
            </a:r>
            <a:r>
              <a:rPr lang="cy-GB" i="1" noProof="0" dirty="0" err="1"/>
              <a:t>Methods</a:t>
            </a:r>
            <a:r>
              <a:rPr lang="cy-GB" i="1" noProof="0" dirty="0"/>
              <a:t> </a:t>
            </a:r>
            <a:r>
              <a:rPr lang="cy-GB" i="1" noProof="0" dirty="0" err="1"/>
              <a:t>in</a:t>
            </a:r>
            <a:r>
              <a:rPr lang="cy-GB" i="1" noProof="0" dirty="0"/>
              <a:t> </a:t>
            </a:r>
            <a:r>
              <a:rPr lang="cy-GB" i="1" noProof="0" dirty="0" err="1"/>
              <a:t>Education</a:t>
            </a:r>
            <a:r>
              <a:rPr lang="cy-GB" noProof="0" dirty="0"/>
              <a:t>. 2</a:t>
            </a:r>
            <a:r>
              <a:rPr lang="cy-GB" baseline="30000" noProof="0" dirty="0"/>
              <a:t>nd</a:t>
            </a:r>
            <a:r>
              <a:rPr lang="cy-GB" noProof="0" dirty="0"/>
              <a:t> edn. London: </a:t>
            </a:r>
            <a:r>
              <a:rPr lang="cy-GB" noProof="0" dirty="0" err="1"/>
              <a:t>Sage</a:t>
            </a:r>
            <a:r>
              <a:rPr lang="cy-GB" noProof="0" dirty="0"/>
              <a:t>.</a:t>
            </a:r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58491166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724</TotalTime>
  <Words>2768</Words>
  <Application>Microsoft Office PowerPoint</Application>
  <PresentationFormat>Widescreen</PresentationFormat>
  <Paragraphs>168</Paragraphs>
  <Slides>24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Helvetica Neue</vt:lpstr>
      <vt:lpstr>Arial</vt:lpstr>
      <vt:lpstr>Calibri</vt:lpstr>
      <vt:lpstr>Gill Sans MT</vt:lpstr>
      <vt:lpstr>Symbol</vt:lpstr>
      <vt:lpstr>Gallery</vt:lpstr>
      <vt:lpstr>ECES 5018/C ymchwil addysgol EDUCATIONAL research</vt:lpstr>
      <vt:lpstr>Amcanion dysgu   Learning objectives</vt:lpstr>
      <vt:lpstr>Beth ydyn ni’n ei olygu wrth ‘Ddyluniad ymchwil?’ What do we mean by ‘Research design?’</vt:lpstr>
      <vt:lpstr>Diffiniad o ddyluniad ymchwil  Research design Definition</vt:lpstr>
      <vt:lpstr>Rhai cysyniadau allweddol i’w hystyried Some key concepts to consider…</vt:lpstr>
      <vt:lpstr>Rhai agweddau allweddol i’w hystyried Some key aspects to consider</vt:lpstr>
      <vt:lpstr>Rhai agweddau allweddol i’w hystyried Some key aspects to consider</vt:lpstr>
      <vt:lpstr>Positifiaeth / DEONGLIADAETH – MEWN GEIRIAU SYML Positivism / Interpretivism – explained simply </vt:lpstr>
      <vt:lpstr>Deongliadaeth    interpretivism</vt:lpstr>
      <vt:lpstr>PEDWAR PRIF BARADEIM     Four key paradigms </vt:lpstr>
      <vt:lpstr>Ôl-bositifiaeth   Post-positivism</vt:lpstr>
      <vt:lpstr>LLUNIADAETH    constructivism</vt:lpstr>
      <vt:lpstr>Eiriolaeth/Cyfranogol
          Advocacy/Participatory</vt:lpstr>
      <vt:lpstr>Pragmatiaeth    pragmatism</vt:lpstr>
      <vt:lpstr>ATGRYNHOI       RECAP</vt:lpstr>
      <vt:lpstr>Tasg mewn parau     Pairs Task </vt:lpstr>
      <vt:lpstr>cynnig ymchwil         research proposal</vt:lpstr>
      <vt:lpstr>Cael y pethau sylfaenol yn iawn
Getting the basics right</vt:lpstr>
      <vt:lpstr>PowerPoint Presentation</vt:lpstr>
      <vt:lpstr>ENGHRAIFFT DDA O DEITL A CHWESTIYNAU YMCHWIL …  A good example of a research title and questions…</vt:lpstr>
      <vt:lpstr>Pwysigrwydd y teitl
Importance of the title</vt:lpstr>
      <vt:lpstr>Cwestiynau ymchwil      Research questions</vt:lpstr>
      <vt:lpstr>Cwestiynau ymchwil      Research questions</vt:lpstr>
      <vt:lpstr>Cyfeiriadau     References </vt:lpstr>
    </vt:vector>
  </TitlesOfParts>
  <Company>University of South Wales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Researching in the early years</dc:title>
  <dc:creator>Windows User</dc:creator>
  <cp:lastModifiedBy>Alison Murphy</cp:lastModifiedBy>
  <cp:revision>82</cp:revision>
  <dcterms:created xsi:type="dcterms:W3CDTF">2017-09-20T08:36:29Z</dcterms:created>
  <dcterms:modified xsi:type="dcterms:W3CDTF">2022-06-01T09:20:14Z</dcterms:modified>
</cp:coreProperties>
</file>