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69" r:id="rId3"/>
    <p:sldId id="257" r:id="rId4"/>
    <p:sldId id="258" r:id="rId5"/>
    <p:sldId id="259" r:id="rId6"/>
    <p:sldId id="260" r:id="rId7"/>
    <p:sldId id="261" r:id="rId8"/>
    <p:sldId id="262" r:id="rId9"/>
    <p:sldId id="263" r:id="rId10"/>
    <p:sldId id="264" r:id="rId11"/>
    <p:sldId id="265" r:id="rId12"/>
    <p:sldId id="266" r:id="rId13"/>
    <p:sldId id="267" r:id="rId14"/>
    <p:sldId id="26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69891" autoAdjust="0"/>
  </p:normalViewPr>
  <p:slideViewPr>
    <p:cSldViewPr snapToGrid="0">
      <p:cViewPr varScale="1">
        <p:scale>
          <a:sx n="50" d="100"/>
          <a:sy n="50" d="100"/>
        </p:scale>
        <p:origin x="1500"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182DA1-3FCF-437F-949C-D163F731BBBF}" type="datetimeFigureOut">
              <a:rPr lang="en-GB" smtClean="0"/>
              <a:t>10/11/2023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84F5F7-CD58-4867-9C61-320499C2FBC8}" type="slidenum">
              <a:rPr lang="en-GB" smtClean="0"/>
              <a:t>‹#›</a:t>
            </a:fld>
            <a:endParaRPr lang="en-GB"/>
          </a:p>
        </p:txBody>
      </p:sp>
    </p:spTree>
    <p:extLst>
      <p:ext uri="{BB962C8B-B14F-4D97-AF65-F5344CB8AC3E}">
        <p14:creationId xmlns:p14="http://schemas.microsoft.com/office/powerpoint/2010/main" val="38834725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presentation will analyse various models of employee engagement, equipment for cleaning, and different training session which has been provided. This section of the presentation is going to discuss activities which have been outlined from the checklist. Housekeeping is an important part of the hotel industry because the more a hotel is cleaned it helps to increase its reputation in the market (</a:t>
            </a:r>
            <a:r>
              <a:rPr lang="en-GB" dirty="0" err="1">
                <a:latin typeface="Times New Roman" panose="02020603050405020304" pitchFamily="18" charset="0"/>
                <a:cs typeface="Times New Roman" panose="02020603050405020304" pitchFamily="18" charset="0"/>
              </a:rPr>
              <a:t>Tesone</a:t>
            </a:r>
            <a:r>
              <a:rPr lang="en-GB" dirty="0">
                <a:latin typeface="Times New Roman" panose="02020603050405020304" pitchFamily="18" charset="0"/>
                <a:cs typeface="Times New Roman" panose="02020603050405020304" pitchFamily="18" charset="0"/>
              </a:rPr>
              <a:t>, 2010</a:t>
            </a:r>
            <a:r>
              <a:rPr lang="en-US" dirty="0"/>
              <a:t>). The training session is going to be provided to all new members to improve their performance and development. The training session has been arranged by operational management to provide better knowledge regarding the job role of housekeeping staff. </a:t>
            </a:r>
            <a:endParaRPr lang="en-GB" dirty="0"/>
          </a:p>
        </p:txBody>
      </p:sp>
      <p:sp>
        <p:nvSpPr>
          <p:cNvPr id="4" name="Slide Number Placeholder 3"/>
          <p:cNvSpPr>
            <a:spLocks noGrp="1"/>
          </p:cNvSpPr>
          <p:nvPr>
            <p:ph type="sldNum" sz="quarter" idx="10"/>
          </p:nvPr>
        </p:nvSpPr>
        <p:spPr/>
        <p:txBody>
          <a:bodyPr/>
          <a:lstStyle/>
          <a:p>
            <a:fld id="{1284F5F7-CD58-4867-9C61-320499C2FBC8}" type="slidenum">
              <a:rPr lang="en-GB" smtClean="0"/>
              <a:t>3</a:t>
            </a:fld>
            <a:endParaRPr lang="en-GB"/>
          </a:p>
        </p:txBody>
      </p:sp>
    </p:spTree>
    <p:extLst>
      <p:ext uri="{BB962C8B-B14F-4D97-AF65-F5344CB8AC3E}">
        <p14:creationId xmlns:p14="http://schemas.microsoft.com/office/powerpoint/2010/main" val="3314351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Management needs to use appropriate models that might help to manage all employees or trainees to maintain the atmosphere of the workplace. Additionally, for a model like "The AON-Hewitt Model" can be used for better beneficiary results. It is important to applications of essential models which can help to control employee engagement drivers and three significant outcomes </a:t>
            </a:r>
            <a:r>
              <a:rPr lang="en-US" dirty="0">
                <a:latin typeface="Times New Roman" panose="02020603050405020304" pitchFamily="18" charset="0"/>
                <a:cs typeface="Times New Roman" panose="02020603050405020304" pitchFamily="18" charset="0"/>
              </a:rPr>
              <a:t>(</a:t>
            </a:r>
            <a:r>
              <a:rPr lang="en-US" dirty="0" err="1">
                <a:latin typeface="Times New Roman" panose="02020603050405020304" pitchFamily="18" charset="0"/>
                <a:cs typeface="Times New Roman" panose="02020603050405020304" pitchFamily="18" charset="0"/>
              </a:rPr>
              <a:t>Nagori</a:t>
            </a:r>
            <a:r>
              <a:rPr lang="en-US" dirty="0">
                <a:latin typeface="Times New Roman" panose="02020603050405020304" pitchFamily="18" charset="0"/>
                <a:cs typeface="Times New Roman" panose="02020603050405020304" pitchFamily="18" charset="0"/>
              </a:rPr>
              <a:t>, 2022)</a:t>
            </a:r>
            <a:r>
              <a:rPr lang="en-GB" sz="1200" kern="1200" dirty="0">
                <a:solidFill>
                  <a:schemeClr val="tx1"/>
                </a:solidFill>
                <a:effectLst/>
                <a:latin typeface="+mn-lt"/>
                <a:ea typeface="+mn-ea"/>
                <a:cs typeface="+mn-cs"/>
              </a:rPr>
              <a:t>. It can be stated that the engagement of employees through the application of the model is important for a blueprint that helps to understand. It helps to understand what helps to make employees happier and more productive in the workplace.  </a:t>
            </a:r>
          </a:p>
          <a:p>
            <a:endParaRPr lang="en-GB" dirty="0"/>
          </a:p>
        </p:txBody>
      </p:sp>
      <p:sp>
        <p:nvSpPr>
          <p:cNvPr id="4" name="Slide Number Placeholder 3"/>
          <p:cNvSpPr>
            <a:spLocks noGrp="1"/>
          </p:cNvSpPr>
          <p:nvPr>
            <p:ph type="sldNum" sz="quarter" idx="10"/>
          </p:nvPr>
        </p:nvSpPr>
        <p:spPr/>
        <p:txBody>
          <a:bodyPr/>
          <a:lstStyle/>
          <a:p>
            <a:fld id="{1284F5F7-CD58-4867-9C61-320499C2FBC8}" type="slidenum">
              <a:rPr lang="en-GB" smtClean="0"/>
              <a:t>4</a:t>
            </a:fld>
            <a:endParaRPr lang="en-GB"/>
          </a:p>
        </p:txBody>
      </p:sp>
    </p:spTree>
    <p:extLst>
      <p:ext uri="{BB962C8B-B14F-4D97-AF65-F5344CB8AC3E}">
        <p14:creationId xmlns:p14="http://schemas.microsoft.com/office/powerpoint/2010/main" val="29729317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AON-Hewitt Model describes employee engagement through three fundamental attributes including necessities of life, mental and physical well-being and enlivened energy. IHG Hotelier group of the UK applies this employee management model to evaluate the thoughts and opinions shared by the employees. Application of this particular employee engagement model helps the employers of IHG Hotel of the UK to measure agility and engagement tendency among the employees (Yang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2019). This model also helps employers to engage leadership roles with employee motivation and focus on the performance of fresh talents. </a:t>
            </a:r>
          </a:p>
          <a:p>
            <a:endParaRPr lang="en-GB" dirty="0"/>
          </a:p>
        </p:txBody>
      </p:sp>
      <p:sp>
        <p:nvSpPr>
          <p:cNvPr id="4" name="Slide Number Placeholder 3"/>
          <p:cNvSpPr>
            <a:spLocks noGrp="1"/>
          </p:cNvSpPr>
          <p:nvPr>
            <p:ph type="sldNum" sz="quarter" idx="10"/>
          </p:nvPr>
        </p:nvSpPr>
        <p:spPr/>
        <p:txBody>
          <a:bodyPr/>
          <a:lstStyle/>
          <a:p>
            <a:fld id="{1284F5F7-CD58-4867-9C61-320499C2FBC8}" type="slidenum">
              <a:rPr lang="en-GB" smtClean="0"/>
              <a:t>5</a:t>
            </a:fld>
            <a:endParaRPr lang="en-GB"/>
          </a:p>
        </p:txBody>
      </p:sp>
    </p:spTree>
    <p:extLst>
      <p:ext uri="{BB962C8B-B14F-4D97-AF65-F5344CB8AC3E}">
        <p14:creationId xmlns:p14="http://schemas.microsoft.com/office/powerpoint/2010/main" val="18922703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equipment required for bathroom cleaning is a toilet brush, rubber gloves, a Sponge and disinfectant-like Formaldehyde, </a:t>
            </a:r>
            <a:r>
              <a:rPr lang="en-GB" sz="1200" kern="1200" dirty="0" err="1">
                <a:solidFill>
                  <a:schemeClr val="tx1"/>
                </a:solidFill>
                <a:effectLst/>
                <a:latin typeface="+mn-lt"/>
                <a:ea typeface="+mn-ea"/>
                <a:cs typeface="+mn-cs"/>
              </a:rPr>
              <a:t>Iodophors</a:t>
            </a:r>
            <a:r>
              <a:rPr lang="en-GB" sz="1200" kern="1200" dirty="0">
                <a:solidFill>
                  <a:schemeClr val="tx1"/>
                </a:solidFill>
                <a:effectLst/>
                <a:latin typeface="+mn-lt"/>
                <a:ea typeface="+mn-ea"/>
                <a:cs typeface="+mn-cs"/>
              </a:rPr>
              <a:t> and chlorine compounds. Apart from the mentioned equipment, tile cleaner and tub cleaner are the necessary equipment to clean a bathroom. The use of “Clorox Urine Remover” helps the housekeeping staff to reduce the mildew and soap scum from the bathroom floor. The equipment used for garbage cleaning includes Abrasives, microfiber cloth and brooms (Kung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2023). Microfiber cloth is identified as a cleaning object that wipes the room surfaces. To clean garbage in the rooms, the housekeeping staff need to use commercial-grade laundry detergents. </a:t>
            </a:r>
          </a:p>
          <a:p>
            <a:endParaRPr lang="en-GB" dirty="0"/>
          </a:p>
        </p:txBody>
      </p:sp>
      <p:sp>
        <p:nvSpPr>
          <p:cNvPr id="4" name="Slide Number Placeholder 3"/>
          <p:cNvSpPr>
            <a:spLocks noGrp="1"/>
          </p:cNvSpPr>
          <p:nvPr>
            <p:ph type="sldNum" sz="quarter" idx="10"/>
          </p:nvPr>
        </p:nvSpPr>
        <p:spPr/>
        <p:txBody>
          <a:bodyPr/>
          <a:lstStyle/>
          <a:p>
            <a:fld id="{1284F5F7-CD58-4867-9C61-320499C2FBC8}" type="slidenum">
              <a:rPr lang="en-GB" smtClean="0"/>
              <a:t>6</a:t>
            </a:fld>
            <a:endParaRPr lang="en-GB"/>
          </a:p>
        </p:txBody>
      </p:sp>
    </p:spTree>
    <p:extLst>
      <p:ext uri="{BB962C8B-B14F-4D97-AF65-F5344CB8AC3E}">
        <p14:creationId xmlns:p14="http://schemas.microsoft.com/office/powerpoint/2010/main" val="40774183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Generally, the housekeeping staff of the UK hotels use a dustpan, a mop and a broom to bring a spark to the kitchen floors. To clean the kitchen cabinets, the housekeeping staff use different cleaners like “Old English Furniture Polish”, “</a:t>
            </a:r>
            <a:r>
              <a:rPr lang="en-GB" sz="1200" kern="1200" dirty="0" err="1">
                <a:solidFill>
                  <a:schemeClr val="tx1"/>
                </a:solidFill>
                <a:effectLst/>
                <a:latin typeface="+mn-lt"/>
                <a:ea typeface="+mn-ea"/>
                <a:cs typeface="+mn-cs"/>
              </a:rPr>
              <a:t>Pumie</a:t>
            </a:r>
            <a:r>
              <a:rPr lang="en-GB" sz="1200" kern="1200" dirty="0">
                <a:solidFill>
                  <a:schemeClr val="tx1"/>
                </a:solidFill>
                <a:effectLst/>
                <a:latin typeface="+mn-lt"/>
                <a:ea typeface="+mn-ea"/>
                <a:cs typeface="+mn-cs"/>
              </a:rPr>
              <a:t> Scouring Stick” and a two-in-one cleaning rubber wiper. A wet vacuum cleaner is effective for the housekeeping staff in UK hotels to clean clogged downspouts (</a:t>
            </a:r>
            <a:r>
              <a:rPr lang="en-GB" sz="1200" kern="1200" dirty="0" err="1">
                <a:solidFill>
                  <a:schemeClr val="tx1"/>
                </a:solidFill>
                <a:effectLst/>
                <a:latin typeface="+mn-lt"/>
                <a:ea typeface="+mn-ea"/>
                <a:cs typeface="+mn-cs"/>
              </a:rPr>
              <a:t>Mannarino</a:t>
            </a:r>
            <a:r>
              <a:rPr lang="en-GB" sz="1200" kern="1200" dirty="0">
                <a:solidFill>
                  <a:schemeClr val="tx1"/>
                </a:solidFill>
                <a:effectLst/>
                <a:latin typeface="+mn-lt"/>
                <a:ea typeface="+mn-ea"/>
                <a:cs typeface="+mn-cs"/>
              </a:rPr>
              <a:t>, 2021). Some soapy water also can be used to clear the logs in the gutters. The housekeeping staff of the UK hotels use Acidic drain openers to dissolve solid wastes inside the gutters. Gutter Wash caustic TFR is also used to remove grime and dirt from the UPVC surfaces inside the water pipes. </a:t>
            </a:r>
          </a:p>
          <a:p>
            <a:endParaRPr lang="en-GB" dirty="0"/>
          </a:p>
        </p:txBody>
      </p:sp>
      <p:sp>
        <p:nvSpPr>
          <p:cNvPr id="4" name="Slide Number Placeholder 3"/>
          <p:cNvSpPr>
            <a:spLocks noGrp="1"/>
          </p:cNvSpPr>
          <p:nvPr>
            <p:ph type="sldNum" sz="quarter" idx="10"/>
          </p:nvPr>
        </p:nvSpPr>
        <p:spPr/>
        <p:txBody>
          <a:bodyPr/>
          <a:lstStyle/>
          <a:p>
            <a:fld id="{1284F5F7-CD58-4867-9C61-320499C2FBC8}" type="slidenum">
              <a:rPr lang="en-GB" smtClean="0"/>
              <a:t>7</a:t>
            </a:fld>
            <a:endParaRPr lang="en-GB"/>
          </a:p>
        </p:txBody>
      </p:sp>
    </p:spTree>
    <p:extLst>
      <p:ext uri="{BB962C8B-B14F-4D97-AF65-F5344CB8AC3E}">
        <p14:creationId xmlns:p14="http://schemas.microsoft.com/office/powerpoint/2010/main" val="33523941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training module is going to be prepared to provide basic training on housekeeping services. On the first day of the training session, the trainees will be trained about the procedure of bathroom cleaning. At first, they need to start cleaning the furthest corner of a room and then the back of the doors (Mullins and </a:t>
            </a:r>
            <a:r>
              <a:rPr lang="en-GB" sz="1200" kern="1200" dirty="0" err="1">
                <a:solidFill>
                  <a:schemeClr val="tx1"/>
                </a:solidFill>
                <a:effectLst/>
                <a:latin typeface="+mn-lt"/>
                <a:ea typeface="+mn-ea"/>
                <a:cs typeface="+mn-cs"/>
              </a:rPr>
              <a:t>Dossor</a:t>
            </a:r>
            <a:r>
              <a:rPr lang="en-GB" sz="1200" kern="1200" dirty="0">
                <a:solidFill>
                  <a:schemeClr val="tx1"/>
                </a:solidFill>
                <a:effectLst/>
                <a:latin typeface="+mn-lt"/>
                <a:ea typeface="+mn-ea"/>
                <a:cs typeface="+mn-cs"/>
              </a:rPr>
              <a:t>, 2013). The use of a neutral detergent and a bucket of water is necessary to clean the area of the floor. Individuals should pay more attention to corners, areas behind doors and areas behind appliances. After cleaning the bathroom, the individuals will be instructed to dry the floor with a dry towel or cloth. </a:t>
            </a:r>
          </a:p>
          <a:p>
            <a:endParaRPr lang="en-GB" dirty="0"/>
          </a:p>
        </p:txBody>
      </p:sp>
      <p:sp>
        <p:nvSpPr>
          <p:cNvPr id="4" name="Slide Number Placeholder 3"/>
          <p:cNvSpPr>
            <a:spLocks noGrp="1"/>
          </p:cNvSpPr>
          <p:nvPr>
            <p:ph type="sldNum" sz="quarter" idx="10"/>
          </p:nvPr>
        </p:nvSpPr>
        <p:spPr/>
        <p:txBody>
          <a:bodyPr/>
          <a:lstStyle/>
          <a:p>
            <a:fld id="{1284F5F7-CD58-4867-9C61-320499C2FBC8}" type="slidenum">
              <a:rPr lang="en-GB" smtClean="0"/>
              <a:t>8</a:t>
            </a:fld>
            <a:endParaRPr lang="en-GB"/>
          </a:p>
        </p:txBody>
      </p:sp>
    </p:spTree>
    <p:extLst>
      <p:ext uri="{BB962C8B-B14F-4D97-AF65-F5344CB8AC3E}">
        <p14:creationId xmlns:p14="http://schemas.microsoft.com/office/powerpoint/2010/main" val="13601802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On the second day of employee training, another important area of housekeeping will be learned which is garbage cleaning. Garbage cleaning within a hotel is important as it helps the hoteliers protect the population’s health and the environment (</a:t>
            </a:r>
            <a:r>
              <a:rPr lang="en-GB" sz="1200" kern="1200" dirty="0" err="1">
                <a:solidFill>
                  <a:schemeClr val="tx1"/>
                </a:solidFill>
                <a:effectLst/>
                <a:latin typeface="+mn-lt"/>
                <a:ea typeface="+mn-ea"/>
                <a:cs typeface="+mn-cs"/>
              </a:rPr>
              <a:t>Raghubalan</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Raghubalan</a:t>
            </a:r>
            <a:r>
              <a:rPr lang="en-GB" sz="1200" kern="1200" dirty="0">
                <a:solidFill>
                  <a:schemeClr val="tx1"/>
                </a:solidFill>
                <a:effectLst/>
                <a:latin typeface="+mn-lt"/>
                <a:ea typeface="+mn-ea"/>
                <a:cs typeface="+mn-cs"/>
              </a:rPr>
              <a:t>, 2016). A cleaning class will be enrolled in this training session to give lessons to individual trainees on how to clean and manage different objects. Several employers within the hospitality sector offer fresh talents a short-term training and development procedure to match them with their respective job roles (Bridger, E. 2018). Different types of safety procedures and cleaning methods will be learned in this training program. </a:t>
            </a:r>
          </a:p>
          <a:p>
            <a:endParaRPr lang="en-GB" dirty="0"/>
          </a:p>
        </p:txBody>
      </p:sp>
      <p:sp>
        <p:nvSpPr>
          <p:cNvPr id="4" name="Slide Number Placeholder 3"/>
          <p:cNvSpPr>
            <a:spLocks noGrp="1"/>
          </p:cNvSpPr>
          <p:nvPr>
            <p:ph type="sldNum" sz="quarter" idx="10"/>
          </p:nvPr>
        </p:nvSpPr>
        <p:spPr/>
        <p:txBody>
          <a:bodyPr/>
          <a:lstStyle/>
          <a:p>
            <a:fld id="{1284F5F7-CD58-4867-9C61-320499C2FBC8}" type="slidenum">
              <a:rPr lang="en-GB" smtClean="0"/>
              <a:t>9</a:t>
            </a:fld>
            <a:endParaRPr lang="en-GB"/>
          </a:p>
        </p:txBody>
      </p:sp>
    </p:spTree>
    <p:extLst>
      <p:ext uri="{BB962C8B-B14F-4D97-AF65-F5344CB8AC3E}">
        <p14:creationId xmlns:p14="http://schemas.microsoft.com/office/powerpoint/2010/main" val="20629134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On the third day of the training program, another area of housekeeping will be taught to individual trainees which is kitchen cabinet cleaning. Individuals will be trained to use microfiber towels or clothes to wipe the kitchen floor. The cloth needs to be cleaned properly as there will be no dust on the floor after the completion of the kitchen cleaning process (Imran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2020). Strong soaps and detergents are also suggested to use while cleaning the area of the kitchen floor. The kitchen cabinet needs to be cleaned from each shelf and side using a cleaner and microfiber cloth. </a:t>
            </a:r>
          </a:p>
          <a:p>
            <a:endParaRPr lang="en-GB" dirty="0"/>
          </a:p>
        </p:txBody>
      </p:sp>
      <p:sp>
        <p:nvSpPr>
          <p:cNvPr id="4" name="Slide Number Placeholder 3"/>
          <p:cNvSpPr>
            <a:spLocks noGrp="1"/>
          </p:cNvSpPr>
          <p:nvPr>
            <p:ph type="sldNum" sz="quarter" idx="10"/>
          </p:nvPr>
        </p:nvSpPr>
        <p:spPr/>
        <p:txBody>
          <a:bodyPr/>
          <a:lstStyle/>
          <a:p>
            <a:fld id="{1284F5F7-CD58-4867-9C61-320499C2FBC8}" type="slidenum">
              <a:rPr lang="en-GB" smtClean="0"/>
              <a:t>10</a:t>
            </a:fld>
            <a:endParaRPr lang="en-GB"/>
          </a:p>
        </p:txBody>
      </p:sp>
    </p:spTree>
    <p:extLst>
      <p:ext uri="{BB962C8B-B14F-4D97-AF65-F5344CB8AC3E}">
        <p14:creationId xmlns:p14="http://schemas.microsoft.com/office/powerpoint/2010/main" val="34831709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On the last day of the training development programme, the trainees will be taught about the process of cleaning the gutters of the area. Individuals should be aware of the equipment used in the gutter cleaning procedure. At first, the housekeeping staff needed to remove the debris and coarse dirt by hand. </a:t>
            </a:r>
          </a:p>
          <a:p>
            <a:endParaRPr lang="en-GB" dirty="0"/>
          </a:p>
        </p:txBody>
      </p:sp>
      <p:sp>
        <p:nvSpPr>
          <p:cNvPr id="4" name="Slide Number Placeholder 3"/>
          <p:cNvSpPr>
            <a:spLocks noGrp="1"/>
          </p:cNvSpPr>
          <p:nvPr>
            <p:ph type="sldNum" sz="quarter" idx="10"/>
          </p:nvPr>
        </p:nvSpPr>
        <p:spPr/>
        <p:txBody>
          <a:bodyPr/>
          <a:lstStyle/>
          <a:p>
            <a:fld id="{1284F5F7-CD58-4867-9C61-320499C2FBC8}" type="slidenum">
              <a:rPr lang="en-GB" smtClean="0"/>
              <a:t>11</a:t>
            </a:fld>
            <a:endParaRPr lang="en-GB"/>
          </a:p>
        </p:txBody>
      </p:sp>
    </p:spTree>
    <p:extLst>
      <p:ext uri="{BB962C8B-B14F-4D97-AF65-F5344CB8AC3E}">
        <p14:creationId xmlns:p14="http://schemas.microsoft.com/office/powerpoint/2010/main" val="4634213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Throughout this presentation, different critical areas of housekeeping services have been highlighted. Four areas are highlighted here including bathroom cleaning, kitchen cabinet cleaning, gutter cleaning and garbage cleaning. The four-day training program has been developed to train the housekeeping trainees to perform better in the future. </a:t>
            </a:r>
          </a:p>
          <a:p>
            <a:endParaRPr lang="en-GB" dirty="0"/>
          </a:p>
        </p:txBody>
      </p:sp>
      <p:sp>
        <p:nvSpPr>
          <p:cNvPr id="4" name="Slide Number Placeholder 3"/>
          <p:cNvSpPr>
            <a:spLocks noGrp="1"/>
          </p:cNvSpPr>
          <p:nvPr>
            <p:ph type="sldNum" sz="quarter" idx="10"/>
          </p:nvPr>
        </p:nvSpPr>
        <p:spPr/>
        <p:txBody>
          <a:bodyPr/>
          <a:lstStyle/>
          <a:p>
            <a:fld id="{1284F5F7-CD58-4867-9C61-320499C2FBC8}" type="slidenum">
              <a:rPr lang="en-GB" smtClean="0"/>
              <a:t>12</a:t>
            </a:fld>
            <a:endParaRPr lang="en-GB"/>
          </a:p>
        </p:txBody>
      </p:sp>
    </p:spTree>
    <p:extLst>
      <p:ext uri="{BB962C8B-B14F-4D97-AF65-F5344CB8AC3E}">
        <p14:creationId xmlns:p14="http://schemas.microsoft.com/office/powerpoint/2010/main" val="38144292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284F5F7-CD58-4867-9C61-320499C2FBC8}" type="slidenum">
              <a:rPr lang="en-GB" smtClean="0"/>
              <a:t>14</a:t>
            </a:fld>
            <a:endParaRPr lang="en-GB"/>
          </a:p>
        </p:txBody>
      </p:sp>
    </p:spTree>
    <p:extLst>
      <p:ext uri="{BB962C8B-B14F-4D97-AF65-F5344CB8AC3E}">
        <p14:creationId xmlns:p14="http://schemas.microsoft.com/office/powerpoint/2010/main" val="42007065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E9CDD3B-C017-4ED0-8F99-7BE23373D407}" type="datetimeFigureOut">
              <a:rPr lang="en-GB" smtClean="0"/>
              <a:t>10/11/2023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982DAD-D481-4320-B65E-96A257B5E9D8}" type="slidenum">
              <a:rPr lang="en-GB" smtClean="0"/>
              <a:t>‹#›</a:t>
            </a:fld>
            <a:endParaRPr lang="en-GB"/>
          </a:p>
        </p:txBody>
      </p:sp>
    </p:spTree>
    <p:extLst>
      <p:ext uri="{BB962C8B-B14F-4D97-AF65-F5344CB8AC3E}">
        <p14:creationId xmlns:p14="http://schemas.microsoft.com/office/powerpoint/2010/main" val="22974366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9CDD3B-C017-4ED0-8F99-7BE23373D407}" type="datetimeFigureOut">
              <a:rPr lang="en-GB" smtClean="0"/>
              <a:t>10/11/2023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982DAD-D481-4320-B65E-96A257B5E9D8}" type="slidenum">
              <a:rPr lang="en-GB" smtClean="0"/>
              <a:t>‹#›</a:t>
            </a:fld>
            <a:endParaRPr lang="en-GB"/>
          </a:p>
        </p:txBody>
      </p:sp>
    </p:spTree>
    <p:extLst>
      <p:ext uri="{BB962C8B-B14F-4D97-AF65-F5344CB8AC3E}">
        <p14:creationId xmlns:p14="http://schemas.microsoft.com/office/powerpoint/2010/main" val="2076485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E9CDD3B-C017-4ED0-8F99-7BE23373D407}" type="datetimeFigureOut">
              <a:rPr lang="en-GB" smtClean="0"/>
              <a:t>10/11/2023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982DAD-D481-4320-B65E-96A257B5E9D8}" type="slidenum">
              <a:rPr lang="en-GB" smtClean="0"/>
              <a:t>‹#›</a:t>
            </a:fld>
            <a:endParaRPr lang="en-GB"/>
          </a:p>
        </p:txBody>
      </p:sp>
    </p:spTree>
    <p:extLst>
      <p:ext uri="{BB962C8B-B14F-4D97-AF65-F5344CB8AC3E}">
        <p14:creationId xmlns:p14="http://schemas.microsoft.com/office/powerpoint/2010/main" val="41159269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E9CDD3B-C017-4ED0-8F99-7BE23373D407}" type="datetimeFigureOut">
              <a:rPr lang="en-GB" smtClean="0"/>
              <a:t>10/11/2023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8982DAD-D481-4320-B65E-96A257B5E9D8}" type="slidenum">
              <a:rPr lang="en-GB" smtClean="0"/>
              <a:t>‹#›</a:t>
            </a:fld>
            <a:endParaRPr lang="en-GB"/>
          </a:p>
        </p:txBody>
      </p:sp>
    </p:spTree>
    <p:extLst>
      <p:ext uri="{BB962C8B-B14F-4D97-AF65-F5344CB8AC3E}">
        <p14:creationId xmlns:p14="http://schemas.microsoft.com/office/powerpoint/2010/main" val="15280293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E9CDD3B-C017-4ED0-8F99-7BE23373D407}" type="datetimeFigureOut">
              <a:rPr lang="en-GB" smtClean="0"/>
              <a:t>10/11/2023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8982DAD-D481-4320-B65E-96A257B5E9D8}" type="slidenum">
              <a:rPr lang="en-GB" smtClean="0"/>
              <a:t>‹#›</a:t>
            </a:fld>
            <a:endParaRPr lang="en-GB"/>
          </a:p>
        </p:txBody>
      </p:sp>
    </p:spTree>
    <p:extLst>
      <p:ext uri="{BB962C8B-B14F-4D97-AF65-F5344CB8AC3E}">
        <p14:creationId xmlns:p14="http://schemas.microsoft.com/office/powerpoint/2010/main" val="7783176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E9CDD3B-C017-4ED0-8F99-7BE23373D407}" type="datetimeFigureOut">
              <a:rPr lang="en-GB" smtClean="0"/>
              <a:t>10/11/2023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8982DAD-D481-4320-B65E-96A257B5E9D8}" type="slidenum">
              <a:rPr lang="en-GB" smtClean="0"/>
              <a:t>‹#›</a:t>
            </a:fld>
            <a:endParaRPr lang="en-GB"/>
          </a:p>
        </p:txBody>
      </p:sp>
    </p:spTree>
    <p:extLst>
      <p:ext uri="{BB962C8B-B14F-4D97-AF65-F5344CB8AC3E}">
        <p14:creationId xmlns:p14="http://schemas.microsoft.com/office/powerpoint/2010/main" val="32557962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9CDD3B-C017-4ED0-8F99-7BE23373D407}" type="datetimeFigureOut">
              <a:rPr lang="en-GB" smtClean="0"/>
              <a:t>10/11/2023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8982DAD-D481-4320-B65E-96A257B5E9D8}" type="slidenum">
              <a:rPr lang="en-GB" smtClean="0"/>
              <a:t>‹#›</a:t>
            </a:fld>
            <a:endParaRPr lang="en-GB"/>
          </a:p>
        </p:txBody>
      </p:sp>
    </p:spTree>
    <p:extLst>
      <p:ext uri="{BB962C8B-B14F-4D97-AF65-F5344CB8AC3E}">
        <p14:creationId xmlns:p14="http://schemas.microsoft.com/office/powerpoint/2010/main" val="25131214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E9CDD3B-C017-4ED0-8F99-7BE23373D407}" type="datetimeFigureOut">
              <a:rPr lang="en-GB" smtClean="0"/>
              <a:t>10/11/2023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8982DAD-D481-4320-B65E-96A257B5E9D8}" type="slidenum">
              <a:rPr lang="en-GB" smtClean="0"/>
              <a:t>‹#›</a:t>
            </a:fld>
            <a:endParaRPr lang="en-GB"/>
          </a:p>
        </p:txBody>
      </p:sp>
    </p:spTree>
    <p:extLst>
      <p:ext uri="{BB962C8B-B14F-4D97-AF65-F5344CB8AC3E}">
        <p14:creationId xmlns:p14="http://schemas.microsoft.com/office/powerpoint/2010/main" val="42476476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E9CDD3B-C017-4ED0-8F99-7BE23373D407}" type="datetimeFigureOut">
              <a:rPr lang="en-GB" smtClean="0"/>
              <a:t>10/11/2023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8982DAD-D481-4320-B65E-96A257B5E9D8}" type="slidenum">
              <a:rPr lang="en-GB" smtClean="0"/>
              <a:t>‹#›</a:t>
            </a:fld>
            <a:endParaRPr lang="en-GB"/>
          </a:p>
        </p:txBody>
      </p:sp>
    </p:spTree>
    <p:extLst>
      <p:ext uri="{BB962C8B-B14F-4D97-AF65-F5344CB8AC3E}">
        <p14:creationId xmlns:p14="http://schemas.microsoft.com/office/powerpoint/2010/main" val="17643743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E9CDD3B-C017-4ED0-8F99-7BE23373D407}" type="datetimeFigureOut">
              <a:rPr lang="en-GB" smtClean="0"/>
              <a:t>10/11/2023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982DAD-D481-4320-B65E-96A257B5E9D8}" type="slidenum">
              <a:rPr lang="en-GB" smtClean="0"/>
              <a:t>‹#›</a:t>
            </a:fld>
            <a:endParaRPr lang="en-GB"/>
          </a:p>
        </p:txBody>
      </p:sp>
    </p:spTree>
    <p:extLst>
      <p:ext uri="{BB962C8B-B14F-4D97-AF65-F5344CB8AC3E}">
        <p14:creationId xmlns:p14="http://schemas.microsoft.com/office/powerpoint/2010/main" val="15864704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E9CDD3B-C017-4ED0-8F99-7BE23373D407}" type="datetimeFigureOut">
              <a:rPr lang="en-GB" smtClean="0"/>
              <a:t>10/11/2023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982DAD-D481-4320-B65E-96A257B5E9D8}"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3316411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E9CDD3B-C017-4ED0-8F99-7BE23373D407}" type="datetimeFigureOut">
              <a:rPr lang="en-GB" smtClean="0"/>
              <a:t>10/11/2023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982DAD-D481-4320-B65E-96A257B5E9D8}" type="slidenum">
              <a:rPr lang="en-GB" smtClean="0"/>
              <a:t>‹#›</a:t>
            </a:fld>
            <a:endParaRPr lang="en-GB"/>
          </a:p>
        </p:txBody>
      </p:sp>
    </p:spTree>
    <p:extLst>
      <p:ext uri="{BB962C8B-B14F-4D97-AF65-F5344CB8AC3E}">
        <p14:creationId xmlns:p14="http://schemas.microsoft.com/office/powerpoint/2010/main" val="34320122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E9CDD3B-C017-4ED0-8F99-7BE23373D407}" type="datetimeFigureOut">
              <a:rPr lang="en-GB" smtClean="0"/>
              <a:t>10/11/2023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982DAD-D481-4320-B65E-96A257B5E9D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2779604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E9CDD3B-C017-4ED0-8F99-7BE23373D407}" type="datetimeFigureOut">
              <a:rPr lang="en-GB" smtClean="0"/>
              <a:t>10/11/2023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982DAD-D481-4320-B65E-96A257B5E9D8}" type="slidenum">
              <a:rPr lang="en-GB" smtClean="0"/>
              <a:t>‹#›</a:t>
            </a:fld>
            <a:endParaRPr lang="en-GB"/>
          </a:p>
        </p:txBody>
      </p:sp>
    </p:spTree>
    <p:extLst>
      <p:ext uri="{BB962C8B-B14F-4D97-AF65-F5344CB8AC3E}">
        <p14:creationId xmlns:p14="http://schemas.microsoft.com/office/powerpoint/2010/main" val="35405377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9CDD3B-C017-4ED0-8F99-7BE23373D407}" type="datetimeFigureOut">
              <a:rPr lang="en-GB" smtClean="0"/>
              <a:t>10/11/2023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982DAD-D481-4320-B65E-96A257B5E9D8}" type="slidenum">
              <a:rPr lang="en-GB" smtClean="0"/>
              <a:t>‹#›</a:t>
            </a:fld>
            <a:endParaRPr lang="en-GB"/>
          </a:p>
        </p:txBody>
      </p:sp>
    </p:spTree>
    <p:extLst>
      <p:ext uri="{BB962C8B-B14F-4D97-AF65-F5344CB8AC3E}">
        <p14:creationId xmlns:p14="http://schemas.microsoft.com/office/powerpoint/2010/main" val="42598014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9CDD3B-C017-4ED0-8F99-7BE23373D407}" type="datetimeFigureOut">
              <a:rPr lang="en-GB" smtClean="0"/>
              <a:t>10/11/2023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982DAD-D481-4320-B65E-96A257B5E9D8}" type="slidenum">
              <a:rPr lang="en-GB" smtClean="0"/>
              <a:t>‹#›</a:t>
            </a:fld>
            <a:endParaRPr lang="en-GB"/>
          </a:p>
        </p:txBody>
      </p:sp>
    </p:spTree>
    <p:extLst>
      <p:ext uri="{BB962C8B-B14F-4D97-AF65-F5344CB8AC3E}">
        <p14:creationId xmlns:p14="http://schemas.microsoft.com/office/powerpoint/2010/main" val="17483039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E9CDD3B-C017-4ED0-8F99-7BE23373D407}" type="datetimeFigureOut">
              <a:rPr lang="en-GB" smtClean="0"/>
              <a:t>10/11/2023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8982DAD-D481-4320-B65E-96A257B5E9D8}" type="slidenum">
              <a:rPr lang="en-GB" smtClean="0"/>
              <a:t>‹#›</a:t>
            </a:fld>
            <a:endParaRPr lang="en-GB"/>
          </a:p>
        </p:txBody>
      </p:sp>
    </p:spTree>
    <p:extLst>
      <p:ext uri="{BB962C8B-B14F-4D97-AF65-F5344CB8AC3E}">
        <p14:creationId xmlns:p14="http://schemas.microsoft.com/office/powerpoint/2010/main" val="27623949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50956" y="2605849"/>
            <a:ext cx="7766936" cy="1646302"/>
          </a:xfrm>
        </p:spPr>
        <p:txBody>
          <a:bodyPr/>
          <a:lstStyle/>
          <a:p>
            <a:r>
              <a:rPr lang="en-GB" sz="3600" b="1" dirty="0">
                <a:solidFill>
                  <a:schemeClr val="tx1"/>
                </a:solidFill>
                <a:latin typeface="Times New Roman" panose="02020603050405020304" pitchFamily="18" charset="0"/>
                <a:cs typeface="Times New Roman" panose="02020603050405020304" pitchFamily="18" charset="0"/>
              </a:rPr>
              <a:t>Module Title: Hospitality &amp; Tourism Management Institute of Management &amp; Health (Operating Hotel Facilities)</a:t>
            </a:r>
            <a:br>
              <a:rPr lang="en-GB" sz="3600" dirty="0">
                <a:solidFill>
                  <a:schemeClr val="tx1"/>
                </a:solidFill>
                <a:latin typeface="Times New Roman" panose="02020603050405020304" pitchFamily="18" charset="0"/>
                <a:cs typeface="Times New Roman" panose="02020603050405020304" pitchFamily="18" charset="0"/>
              </a:rPr>
            </a:br>
            <a:r>
              <a:rPr lang="en-GB" sz="3600" dirty="0">
                <a:solidFill>
                  <a:schemeClr val="tx1"/>
                </a:solidFill>
                <a:latin typeface="Times New Roman" panose="02020603050405020304" pitchFamily="18" charset="0"/>
                <a:cs typeface="Times New Roman" panose="02020603050405020304" pitchFamily="18" charset="0"/>
              </a:rPr>
              <a:t> </a:t>
            </a:r>
            <a:r>
              <a:rPr lang="en-GB" sz="3600" b="1" dirty="0">
                <a:solidFill>
                  <a:schemeClr val="tx1"/>
                </a:solidFill>
                <a:latin typeface="Times New Roman" panose="02020603050405020304" pitchFamily="18" charset="0"/>
                <a:cs typeface="Times New Roman" panose="02020603050405020304" pitchFamily="18" charset="0"/>
              </a:rPr>
              <a:t>Module Code: BMIH4006</a:t>
            </a:r>
            <a:br>
              <a:rPr lang="en-GB" sz="3600" dirty="0">
                <a:solidFill>
                  <a:schemeClr val="tx1"/>
                </a:solidFill>
                <a:latin typeface="Times New Roman" panose="02020603050405020304" pitchFamily="18" charset="0"/>
                <a:cs typeface="Times New Roman" panose="02020603050405020304" pitchFamily="18" charset="0"/>
              </a:rPr>
            </a:br>
            <a:r>
              <a:rPr lang="en-GB" sz="3600" b="1" dirty="0">
                <a:solidFill>
                  <a:schemeClr val="tx1"/>
                </a:solidFill>
                <a:latin typeface="Times New Roman" panose="02020603050405020304" pitchFamily="18" charset="0"/>
                <a:cs typeface="Times New Roman" panose="02020603050405020304" pitchFamily="18" charset="0"/>
              </a:rPr>
              <a:t>Student Name: Cristina Silva Pita</a:t>
            </a:r>
            <a:br>
              <a:rPr lang="en-GB" sz="3600" dirty="0">
                <a:solidFill>
                  <a:schemeClr val="tx1"/>
                </a:solidFill>
                <a:latin typeface="Times New Roman" panose="02020603050405020304" pitchFamily="18" charset="0"/>
                <a:cs typeface="Times New Roman" panose="02020603050405020304" pitchFamily="18" charset="0"/>
              </a:rPr>
            </a:br>
            <a:r>
              <a:rPr lang="en-GB" sz="3600" b="1" dirty="0">
                <a:solidFill>
                  <a:schemeClr val="tx1"/>
                </a:solidFill>
                <a:latin typeface="Times New Roman" panose="02020603050405020304" pitchFamily="18" charset="0"/>
                <a:cs typeface="Times New Roman" panose="02020603050405020304" pitchFamily="18" charset="0"/>
              </a:rPr>
              <a:t>Student ID:2228861</a:t>
            </a:r>
            <a:br>
              <a:rPr lang="en-GB" sz="3600" dirty="0">
                <a:solidFill>
                  <a:schemeClr val="tx1"/>
                </a:solidFill>
                <a:latin typeface="Times New Roman" panose="02020603050405020304" pitchFamily="18" charset="0"/>
                <a:cs typeface="Times New Roman" panose="02020603050405020304" pitchFamily="18" charset="0"/>
              </a:rPr>
            </a:br>
            <a:endParaRPr lang="en-GB" sz="36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352031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chemeClr val="tx1"/>
                </a:solidFill>
                <a:latin typeface="Times New Roman" panose="02020603050405020304" pitchFamily="18" charset="0"/>
                <a:cs typeface="Times New Roman" panose="02020603050405020304" pitchFamily="18" charset="0"/>
              </a:rPr>
              <a:t>Table of Contents</a:t>
            </a:r>
            <a:endParaRPr lang="en-GB" b="1" dirty="0">
              <a:solidFill>
                <a:schemeClr val="tx1"/>
              </a:solidFill>
              <a:latin typeface="Times New Roman" panose="02020603050405020304" pitchFamily="18" charset="0"/>
              <a:cs typeface="Times New Roman" panose="02020603050405020304" pitchFamily="18" charset="0"/>
            </a:endParaRPr>
          </a:p>
        </p:txBody>
      </p:sp>
      <p:sp>
        <p:nvSpPr>
          <p:cNvPr id="4" name="Rectangle 1"/>
          <p:cNvSpPr>
            <a:spLocks noGrp="1" noChangeArrowheads="1"/>
          </p:cNvSpPr>
          <p:nvPr>
            <p:ph idx="1"/>
          </p:nvPr>
        </p:nvSpPr>
        <p:spPr bwMode="auto">
          <a:xfrm>
            <a:off x="1064020" y="1284823"/>
            <a:ext cx="7823295" cy="56323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2" anchor="ctr" anchorCtr="0" compatLnSpc="1">
            <a:prstTxWarp prst="textNoShape">
              <a:avLst/>
            </a:prstTxWarp>
            <a:sp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eaLnBrk="0" fontAlgn="base" hangingPunct="0">
              <a:spcBef>
                <a:spcPct val="0"/>
              </a:spcBef>
              <a:spcAft>
                <a:spcPct val="0"/>
              </a:spcAft>
              <a:tabLst>
                <a:tab pos="5937250" algn="r"/>
              </a:tabLst>
              <a:defRPr>
                <a:solidFill>
                  <a:schemeClr val="tx1"/>
                </a:solidFill>
                <a:latin typeface="Arial" panose="020B0604020202020204" pitchFamily="34" charset="0"/>
              </a:defRPr>
            </a:lvl2pPr>
            <a:lvl3pPr eaLnBrk="0" fontAlgn="base" hangingPunct="0">
              <a:spcBef>
                <a:spcPct val="0"/>
              </a:spcBef>
              <a:spcAft>
                <a:spcPct val="0"/>
              </a:spcAft>
              <a:tabLst>
                <a:tab pos="5937250" algn="r"/>
              </a:tabLst>
              <a:defRPr>
                <a:solidFill>
                  <a:schemeClr val="tx1"/>
                </a:solidFill>
                <a:latin typeface="Arial" panose="020B0604020202020204" pitchFamily="34" charset="0"/>
              </a:defRPr>
            </a:lvl3pPr>
            <a:lvl4pPr eaLnBrk="0" fontAlgn="base" hangingPunct="0">
              <a:spcBef>
                <a:spcPct val="0"/>
              </a:spcBef>
              <a:spcAft>
                <a:spcPct val="0"/>
              </a:spcAft>
              <a:tabLst>
                <a:tab pos="5937250" algn="r"/>
              </a:tabLst>
              <a:defRPr>
                <a:solidFill>
                  <a:schemeClr val="tx1"/>
                </a:solidFill>
                <a:latin typeface="Arial" panose="020B0604020202020204" pitchFamily="34" charset="0"/>
              </a:defRPr>
            </a:lvl4pPr>
            <a:lvl5pPr eaLnBrk="0" fontAlgn="base" hangingPunct="0">
              <a:spcBef>
                <a:spcPct val="0"/>
              </a:spcBef>
              <a:spcAft>
                <a:spcPct val="0"/>
              </a:spcAft>
              <a:tabLst>
                <a:tab pos="5937250" algn="r"/>
              </a:tabLst>
              <a:defRPr>
                <a:solidFill>
                  <a:schemeClr val="tx1"/>
                </a:solidFill>
                <a:latin typeface="Arial" panose="020B0604020202020204" pitchFamily="34" charset="0"/>
              </a:defRPr>
            </a:lvl5pPr>
            <a:lvl6pPr eaLnBrk="0" fontAlgn="base" hangingPunct="0">
              <a:spcBef>
                <a:spcPct val="0"/>
              </a:spcBef>
              <a:spcAft>
                <a:spcPct val="0"/>
              </a:spcAft>
              <a:tabLst>
                <a:tab pos="5937250" algn="r"/>
              </a:tabLst>
              <a:defRPr>
                <a:solidFill>
                  <a:schemeClr val="tx1"/>
                </a:solidFill>
                <a:latin typeface="Arial" panose="020B0604020202020204" pitchFamily="34" charset="0"/>
              </a:defRPr>
            </a:lvl6pPr>
            <a:lvl7pPr eaLnBrk="0" fontAlgn="base" hangingPunct="0">
              <a:spcBef>
                <a:spcPct val="0"/>
              </a:spcBef>
              <a:spcAft>
                <a:spcPct val="0"/>
              </a:spcAft>
              <a:tabLst>
                <a:tab pos="5937250" algn="r"/>
              </a:tabLst>
              <a:defRPr>
                <a:solidFill>
                  <a:schemeClr val="tx1"/>
                </a:solidFill>
                <a:latin typeface="Arial" panose="020B0604020202020204" pitchFamily="34" charset="0"/>
              </a:defRPr>
            </a:lvl7pPr>
            <a:lvl8pPr eaLnBrk="0" fontAlgn="base" hangingPunct="0">
              <a:spcBef>
                <a:spcPct val="0"/>
              </a:spcBef>
              <a:spcAft>
                <a:spcPct val="0"/>
              </a:spcAft>
              <a:tabLst>
                <a:tab pos="5937250" algn="r"/>
              </a:tabLst>
              <a:defRPr>
                <a:solidFill>
                  <a:schemeClr val="tx1"/>
                </a:solidFill>
                <a:latin typeface="Arial" panose="020B0604020202020204" pitchFamily="34" charset="0"/>
              </a:defRPr>
            </a:lvl8pPr>
            <a:lvl9pPr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algn="just" defTabSz="914400">
              <a:lnSpc>
                <a:spcPct val="150000"/>
              </a:lnSpc>
              <a:buClrTx/>
              <a:buSzTx/>
            </a:pPr>
            <a:r>
              <a:rPr kumimoji="0" lang="en-GB" altLang="en-US" sz="2400" b="0" i="0"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Introduction</a:t>
            </a:r>
            <a:endParaRPr kumimoji="0" lang="en-GB"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algn="just" defTabSz="914400">
              <a:lnSpc>
                <a:spcPct val="150000"/>
              </a:lnSpc>
              <a:buClrTx/>
              <a:buSzTx/>
            </a:pPr>
            <a:r>
              <a:rPr kumimoji="0" lang="en-GB" altLang="en-US" sz="2400" b="0" i="0"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Overview of the Employee Engagement Model</a:t>
            </a:r>
            <a:endParaRPr kumimoji="0" lang="en-GB"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algn="just" defTabSz="914400">
              <a:lnSpc>
                <a:spcPct val="150000"/>
              </a:lnSpc>
              <a:buClrTx/>
              <a:buSzTx/>
            </a:pPr>
            <a:r>
              <a:rPr kumimoji="0" lang="en-GB" altLang="en-US" sz="2400" b="0" i="0"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Example of the application of the engagement model</a:t>
            </a:r>
            <a:endParaRPr kumimoji="0" lang="en-GB"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algn="just" defTabSz="914400">
              <a:lnSpc>
                <a:spcPct val="150000"/>
              </a:lnSpc>
              <a:buClrTx/>
              <a:buSzTx/>
            </a:pPr>
            <a:r>
              <a:rPr kumimoji="0" lang="en-GB" altLang="en-US" sz="2400" b="0" i="0"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Equipment and chemicals required for bathroom cleaning and garbage cleaning</a:t>
            </a:r>
            <a:endParaRPr kumimoji="0" lang="en-GB"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algn="just" defTabSz="914400">
              <a:lnSpc>
                <a:spcPct val="150000"/>
              </a:lnSpc>
              <a:buClrTx/>
              <a:buSzTx/>
            </a:pPr>
            <a:r>
              <a:rPr kumimoji="0" lang="en-GB" altLang="en-US" sz="2400" b="0" i="0"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Equipment and chemicals required for kitchen cabinet cleaning and clearing the gutters</a:t>
            </a:r>
            <a:endParaRPr kumimoji="0" lang="en-GB"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algn="just" defTabSz="914400">
              <a:lnSpc>
                <a:spcPct val="150000"/>
              </a:lnSpc>
              <a:buClrTx/>
              <a:buSzTx/>
            </a:pPr>
            <a:r>
              <a:rPr kumimoji="0" lang="en-GB" altLang="en-US" sz="2400" b="0" i="0"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Training session (Day 1)</a:t>
            </a:r>
            <a:endParaRPr kumimoji="0" lang="en-GB"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algn="just" defTabSz="914400">
              <a:lnSpc>
                <a:spcPct val="150000"/>
              </a:lnSpc>
              <a:buClrTx/>
              <a:buSzTx/>
            </a:pPr>
            <a:r>
              <a:rPr kumimoji="0" lang="en-GB" altLang="en-US" sz="2400" b="0" i="0"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Training session (Day 2)</a:t>
            </a:r>
            <a:endParaRPr kumimoji="0" lang="en-GB"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algn="just" defTabSz="914400">
              <a:lnSpc>
                <a:spcPct val="150000"/>
              </a:lnSpc>
              <a:buClrTx/>
              <a:buSzTx/>
            </a:pPr>
            <a:r>
              <a:rPr kumimoji="0" lang="en-GB" altLang="en-US" sz="2400" b="0" i="0"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Training session (Day 3)</a:t>
            </a:r>
            <a:endParaRPr kumimoji="0" lang="en-GB"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algn="just" defTabSz="914400">
              <a:lnSpc>
                <a:spcPct val="150000"/>
              </a:lnSpc>
              <a:buClrTx/>
              <a:buSzTx/>
            </a:pPr>
            <a:r>
              <a:rPr kumimoji="0" lang="en-GB" altLang="en-US" sz="2400" b="0" i="0"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Training session (Day 4)</a:t>
            </a:r>
            <a:endParaRPr kumimoji="0" lang="en-GB"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algn="just" defTabSz="914400">
              <a:lnSpc>
                <a:spcPct val="150000"/>
              </a:lnSpc>
              <a:buClrTx/>
              <a:buSzTx/>
            </a:pPr>
            <a:r>
              <a:rPr kumimoji="0" lang="en-GB" altLang="en-US" sz="2400" b="0" i="0"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Conclusion</a:t>
            </a:r>
            <a:endParaRPr kumimoji="0" lang="en-GB"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algn="just" defTabSz="914400">
              <a:lnSpc>
                <a:spcPct val="150000"/>
              </a:lnSpc>
              <a:buClrTx/>
              <a:buSzTx/>
            </a:pPr>
            <a:r>
              <a:rPr kumimoji="0" lang="en-GB" altLang="en-US" sz="2400" b="0" i="0"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Reference list</a:t>
            </a:r>
            <a:endParaRPr kumimoji="0" lang="en-GB"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827387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dirty="0">
                <a:solidFill>
                  <a:schemeClr val="tx1"/>
                </a:solidFill>
                <a:latin typeface="Times New Roman" panose="02020603050405020304" pitchFamily="18" charset="0"/>
                <a:cs typeface="Times New Roman" panose="02020603050405020304" pitchFamily="18" charset="0"/>
              </a:rPr>
              <a:t>Introduction</a:t>
            </a:r>
            <a:r>
              <a:rPr lang="en-GB" b="1" dirty="0">
                <a:solidFill>
                  <a:schemeClr val="tx1"/>
                </a:solidFill>
              </a:rPr>
              <a:t> </a:t>
            </a:r>
            <a:br>
              <a:rPr lang="en-GB" b="1" dirty="0">
                <a:solidFill>
                  <a:schemeClr val="tx1"/>
                </a:solidFill>
              </a:rPr>
            </a:br>
            <a:endParaRPr lang="en-GB" dirty="0">
              <a:solidFill>
                <a:schemeClr val="tx1"/>
              </a:solidFill>
            </a:endParaRPr>
          </a:p>
        </p:txBody>
      </p:sp>
      <p:sp>
        <p:nvSpPr>
          <p:cNvPr id="3" name="Content Placeholder 2"/>
          <p:cNvSpPr>
            <a:spLocks noGrp="1"/>
          </p:cNvSpPr>
          <p:nvPr>
            <p:ph idx="1"/>
          </p:nvPr>
        </p:nvSpPr>
        <p:spPr>
          <a:xfrm>
            <a:off x="677334" y="2160589"/>
            <a:ext cx="5540586" cy="3880773"/>
          </a:xfrm>
        </p:spPr>
        <p:txBody>
          <a:bodyPr>
            <a:normAutofit/>
          </a:bodyPr>
          <a:lstStyle/>
          <a:p>
            <a:pPr algn="just">
              <a:lnSpc>
                <a:spcPct val="150000"/>
              </a:lnSpc>
            </a:pPr>
            <a:r>
              <a:rPr lang="en-GB" dirty="0">
                <a:latin typeface="Times New Roman" panose="02020603050405020304" pitchFamily="18" charset="0"/>
                <a:cs typeface="Times New Roman" panose="02020603050405020304" pitchFamily="18" charset="0"/>
              </a:rPr>
              <a:t>The presentation is going to discuss activities which have been outlined in the checklist</a:t>
            </a:r>
          </a:p>
          <a:p>
            <a:pPr algn="just">
              <a:lnSpc>
                <a:spcPct val="150000"/>
              </a:lnSpc>
            </a:pPr>
            <a:r>
              <a:rPr lang="en-GB" dirty="0">
                <a:latin typeface="Times New Roman" panose="02020603050405020304" pitchFamily="18" charset="0"/>
                <a:cs typeface="Times New Roman" panose="02020603050405020304" pitchFamily="18" charset="0"/>
              </a:rPr>
              <a:t>The training session has been arranged by operational management</a:t>
            </a:r>
          </a:p>
          <a:p>
            <a:pPr algn="just">
              <a:lnSpc>
                <a:spcPct val="150000"/>
              </a:lnSpc>
            </a:pPr>
            <a:r>
              <a:rPr lang="en-GB" dirty="0">
                <a:latin typeface="Times New Roman" panose="02020603050405020304" pitchFamily="18" charset="0"/>
                <a:cs typeface="Times New Roman" panose="02020603050405020304" pitchFamily="18" charset="0"/>
              </a:rPr>
              <a:t>The presentation will analyse various models of employee engagement</a:t>
            </a:r>
          </a:p>
          <a:p>
            <a:pPr algn="just">
              <a:lnSpc>
                <a:spcPct val="150000"/>
              </a:lnSpc>
            </a:pPr>
            <a:r>
              <a:rPr lang="en-GB" dirty="0">
                <a:latin typeface="Times New Roman" panose="02020603050405020304" pitchFamily="18" charset="0"/>
                <a:cs typeface="Times New Roman" panose="02020603050405020304" pitchFamily="18" charset="0"/>
              </a:rPr>
              <a:t>It helps to improve their performance and development (</a:t>
            </a:r>
            <a:r>
              <a:rPr lang="en-GB" dirty="0" err="1">
                <a:latin typeface="Times New Roman" panose="02020603050405020304" pitchFamily="18" charset="0"/>
                <a:cs typeface="Times New Roman" panose="02020603050405020304" pitchFamily="18" charset="0"/>
              </a:rPr>
              <a:t>Tesone</a:t>
            </a:r>
            <a:r>
              <a:rPr lang="en-GB" dirty="0">
                <a:latin typeface="Times New Roman" panose="02020603050405020304" pitchFamily="18" charset="0"/>
                <a:cs typeface="Times New Roman" panose="02020603050405020304" pitchFamily="18" charset="0"/>
              </a:rPr>
              <a:t>, 2010)</a:t>
            </a:r>
          </a:p>
        </p:txBody>
      </p:sp>
      <p:pic>
        <p:nvPicPr>
          <p:cNvPr id="1026" name="Picture 2" descr="https://lh7-us.googleusercontent.com/TFkP4uTor6xO8k76HAnn52DtFZ2fpgd0jU4A5M-8881DV9-jxODzXXkpoJKcsTu2gxzbpkUn-eb4r9x16x0YpRt6aX8mi6gxbZN2lqYZJFDI5dNBk6k0F9rxpJNKnyjVsRmjRz-0316kRlK0gLxucBQ"/>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44370" y="2403565"/>
            <a:ext cx="4391967" cy="304509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7642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b="1" dirty="0">
                <a:solidFill>
                  <a:schemeClr val="tx1"/>
                </a:solidFill>
                <a:latin typeface="Times New Roman" panose="02020603050405020304" pitchFamily="18" charset="0"/>
                <a:cs typeface="Times New Roman" panose="02020603050405020304" pitchFamily="18" charset="0"/>
              </a:rPr>
              <a:t>Overview of the Employee Engagement Model </a:t>
            </a:r>
            <a:endParaRPr lang="en-GB" dirty="0">
              <a:solidFill>
                <a:schemeClr val="tx1"/>
              </a:solidFill>
            </a:endParaRPr>
          </a:p>
        </p:txBody>
      </p:sp>
      <p:sp>
        <p:nvSpPr>
          <p:cNvPr id="3" name="Content Placeholder 2"/>
          <p:cNvSpPr>
            <a:spLocks noGrp="1"/>
          </p:cNvSpPr>
          <p:nvPr>
            <p:ph idx="1"/>
          </p:nvPr>
        </p:nvSpPr>
        <p:spPr>
          <a:xfrm>
            <a:off x="677334" y="2160589"/>
            <a:ext cx="5875866" cy="3880773"/>
          </a:xfrm>
        </p:spPr>
        <p:txBody>
          <a:bodyPr>
            <a:normAutofit/>
          </a:bodyPr>
          <a:lstStyle/>
          <a:p>
            <a:pPr algn="just">
              <a:lnSpc>
                <a:spcPct val="150000"/>
              </a:lnSpc>
            </a:pPr>
            <a:r>
              <a:rPr lang="en-US" dirty="0">
                <a:latin typeface="Times New Roman" panose="02020603050405020304" pitchFamily="18" charset="0"/>
                <a:cs typeface="Times New Roman" panose="02020603050405020304" pitchFamily="18" charset="0"/>
              </a:rPr>
              <a:t>It is important for applications of essential models</a:t>
            </a:r>
          </a:p>
          <a:p>
            <a:pPr algn="just">
              <a:lnSpc>
                <a:spcPct val="150000"/>
              </a:lnSpc>
            </a:pPr>
            <a:r>
              <a:rPr lang="en-US" dirty="0">
                <a:latin typeface="Times New Roman" panose="02020603050405020304" pitchFamily="18" charset="0"/>
                <a:cs typeface="Times New Roman" panose="02020603050405020304" pitchFamily="18" charset="0"/>
              </a:rPr>
              <a:t>The AON-Hewitt Model can be used for better beneficiary results (</a:t>
            </a:r>
            <a:r>
              <a:rPr lang="en-US" dirty="0" err="1">
                <a:latin typeface="Times New Roman" panose="02020603050405020304" pitchFamily="18" charset="0"/>
                <a:cs typeface="Times New Roman" panose="02020603050405020304" pitchFamily="18" charset="0"/>
              </a:rPr>
              <a:t>Nagori</a:t>
            </a:r>
            <a:r>
              <a:rPr lang="en-US" dirty="0">
                <a:latin typeface="Times New Roman" panose="02020603050405020304" pitchFamily="18" charset="0"/>
                <a:cs typeface="Times New Roman" panose="02020603050405020304" pitchFamily="18" charset="0"/>
              </a:rPr>
              <a:t>, 2022)</a:t>
            </a:r>
          </a:p>
          <a:p>
            <a:pPr algn="just">
              <a:lnSpc>
                <a:spcPct val="150000"/>
              </a:lnSpc>
            </a:pPr>
            <a:r>
              <a:rPr lang="en-US" dirty="0">
                <a:latin typeface="Times New Roman" panose="02020603050405020304" pitchFamily="18" charset="0"/>
                <a:cs typeface="Times New Roman" panose="02020603050405020304" pitchFamily="18" charset="0"/>
              </a:rPr>
              <a:t>The engagement of employees through the application of the model is important for a blueprint</a:t>
            </a:r>
          </a:p>
          <a:p>
            <a:pPr algn="just">
              <a:lnSpc>
                <a:spcPct val="150000"/>
              </a:lnSpc>
            </a:pPr>
            <a:r>
              <a:rPr lang="en-US" dirty="0">
                <a:latin typeface="Times New Roman" panose="02020603050405020304" pitchFamily="18" charset="0"/>
                <a:cs typeface="Times New Roman" panose="02020603050405020304" pitchFamily="18" charset="0"/>
              </a:rPr>
              <a:t>It helps to understand what helps to make employees happier and productive</a:t>
            </a:r>
          </a:p>
          <a:p>
            <a:pPr algn="just">
              <a:lnSpc>
                <a:spcPct val="150000"/>
              </a:lnSpc>
            </a:pPr>
            <a:endParaRPr lang="en-US" dirty="0">
              <a:latin typeface="Times New Roman" panose="02020603050405020304" pitchFamily="18" charset="0"/>
              <a:cs typeface="Times New Roman" panose="02020603050405020304" pitchFamily="18" charset="0"/>
            </a:endParaRPr>
          </a:p>
          <a:p>
            <a:pPr algn="just">
              <a:lnSpc>
                <a:spcPct val="150000"/>
              </a:lnSpc>
            </a:pPr>
            <a:endParaRPr lang="en-GB" dirty="0">
              <a:latin typeface="Times New Roman" panose="02020603050405020304" pitchFamily="18" charset="0"/>
              <a:cs typeface="Times New Roman" panose="02020603050405020304" pitchFamily="18" charset="0"/>
            </a:endParaRPr>
          </a:p>
        </p:txBody>
      </p:sp>
      <p:pic>
        <p:nvPicPr>
          <p:cNvPr id="2050" name="Picture 2" descr="https://lh7-us.googleusercontent.com/Ddm9SWa00gDIElTFFLXS2mD7nrQKKila-crZwQpNmUDOie_fO3d7eIy9EGFaVqKQbmcp8qeyt-gDt-JmIxTWmvI5PdA_8hUEC5x3VEk1j6tStVcpS2slm-y9u-mNgDZahe-KAmpZgv7OahyEubbbggQ"/>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26060" y="2160590"/>
            <a:ext cx="4862728" cy="37167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55909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b="1" dirty="0">
                <a:solidFill>
                  <a:schemeClr val="tx1"/>
                </a:solidFill>
                <a:latin typeface="Times New Roman" panose="02020603050405020304" pitchFamily="18" charset="0"/>
                <a:cs typeface="Times New Roman" panose="02020603050405020304" pitchFamily="18" charset="0"/>
              </a:rPr>
              <a:t>Example of the application of the engagement model </a:t>
            </a:r>
            <a:endParaRPr lang="en-GB" dirty="0">
              <a:solidFill>
                <a:schemeClr val="tx1"/>
              </a:solidFill>
            </a:endParaRPr>
          </a:p>
        </p:txBody>
      </p:sp>
      <p:sp>
        <p:nvSpPr>
          <p:cNvPr id="3" name="Content Placeholder 2"/>
          <p:cNvSpPr>
            <a:spLocks noGrp="1"/>
          </p:cNvSpPr>
          <p:nvPr>
            <p:ph idx="1"/>
          </p:nvPr>
        </p:nvSpPr>
        <p:spPr>
          <a:xfrm>
            <a:off x="677334" y="2160589"/>
            <a:ext cx="5818716" cy="3880773"/>
          </a:xfrm>
        </p:spPr>
        <p:txBody>
          <a:bodyPr>
            <a:normAutofit/>
          </a:bodyPr>
          <a:lstStyle/>
          <a:p>
            <a:pPr algn="just">
              <a:lnSpc>
                <a:spcPct val="150000"/>
              </a:lnSpc>
            </a:pPr>
            <a:r>
              <a:rPr lang="en-US" dirty="0">
                <a:latin typeface="Times New Roman" panose="02020603050405020304" pitchFamily="18" charset="0"/>
                <a:cs typeface="Times New Roman" panose="02020603050405020304" pitchFamily="18" charset="0"/>
              </a:rPr>
              <a:t>AON-Hewitt Model describes employee engagement</a:t>
            </a:r>
          </a:p>
          <a:p>
            <a:pPr algn="just">
              <a:lnSpc>
                <a:spcPct val="150000"/>
              </a:lnSpc>
            </a:pPr>
            <a:r>
              <a:rPr lang="en-US" dirty="0">
                <a:latin typeface="Times New Roman" panose="02020603050405020304" pitchFamily="18" charset="0"/>
                <a:cs typeface="Times New Roman" panose="02020603050405020304" pitchFamily="18" charset="0"/>
              </a:rPr>
              <a:t>IHG Hotelier group of the UK applies this employee management model to evaluate the employees’ thoughts and opinions (Yang </a:t>
            </a:r>
            <a:r>
              <a:rPr lang="en-US" i="1" dirty="0">
                <a:latin typeface="Times New Roman" panose="02020603050405020304" pitchFamily="18" charset="0"/>
                <a:cs typeface="Times New Roman" panose="02020603050405020304" pitchFamily="18" charset="0"/>
              </a:rPr>
              <a:t>et al., </a:t>
            </a:r>
            <a:r>
              <a:rPr lang="en-US" dirty="0">
                <a:latin typeface="Times New Roman" panose="02020603050405020304" pitchFamily="18" charset="0"/>
                <a:cs typeface="Times New Roman" panose="02020603050405020304" pitchFamily="18" charset="0"/>
              </a:rPr>
              <a:t>2019)</a:t>
            </a:r>
          </a:p>
          <a:p>
            <a:pPr algn="just">
              <a:lnSpc>
                <a:spcPct val="150000"/>
              </a:lnSpc>
            </a:pPr>
            <a:r>
              <a:rPr lang="en-US" dirty="0">
                <a:latin typeface="Times New Roman" panose="02020603050405020304" pitchFamily="18" charset="0"/>
                <a:cs typeface="Times New Roman" panose="02020603050405020304" pitchFamily="18" charset="0"/>
              </a:rPr>
              <a:t>The application of this model helps the hotel to measure agility and engagement tendency </a:t>
            </a:r>
          </a:p>
          <a:p>
            <a:pPr algn="just">
              <a:lnSpc>
                <a:spcPct val="150000"/>
              </a:lnSpc>
            </a:pPr>
            <a:r>
              <a:rPr lang="en-US" dirty="0">
                <a:latin typeface="Times New Roman" panose="02020603050405020304" pitchFamily="18" charset="0"/>
                <a:cs typeface="Times New Roman" panose="02020603050405020304" pitchFamily="18" charset="0"/>
              </a:rPr>
              <a:t>It also helps employers to engage leadership roles with employee motivation</a:t>
            </a:r>
          </a:p>
          <a:p>
            <a:pPr algn="just">
              <a:lnSpc>
                <a:spcPct val="150000"/>
              </a:lnSpc>
            </a:pPr>
            <a:endParaRPr lang="en-GB" dirty="0">
              <a:latin typeface="Times New Roman" panose="02020603050405020304" pitchFamily="18" charset="0"/>
              <a:cs typeface="Times New Roman" panose="02020603050405020304" pitchFamily="18" charset="0"/>
            </a:endParaRPr>
          </a:p>
        </p:txBody>
      </p:sp>
      <p:pic>
        <p:nvPicPr>
          <p:cNvPr id="3074" name="Picture 2" descr="https://lh7-us.googleusercontent.com/aDD5XkL1OLsOnzpMHMtfd3Z-LuaLidFk-O0_5mM3lmHeNvjylXdtOLkAmoRAW7pwALlF_oLWSYyXzSDovBBfGZVBj5v0eTCn8B811scYnh98pEdr704zl65zYJVXDfucf_3q-gP7P8cwGqSqBXdfO5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73888" y="2429337"/>
            <a:ext cx="4303712" cy="33432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15339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b="1" dirty="0">
                <a:solidFill>
                  <a:schemeClr val="tx1"/>
                </a:solidFill>
                <a:latin typeface="Times New Roman" panose="02020603050405020304" pitchFamily="18" charset="0"/>
                <a:cs typeface="Times New Roman" panose="02020603050405020304" pitchFamily="18" charset="0"/>
              </a:rPr>
              <a:t>Equipment and chemicals required for bathroom cleaning and garbage cleaning </a:t>
            </a:r>
            <a:endParaRPr lang="en-GB" dirty="0">
              <a:solidFill>
                <a:schemeClr val="tx1"/>
              </a:solidFill>
            </a:endParaRPr>
          </a:p>
        </p:txBody>
      </p:sp>
      <p:sp>
        <p:nvSpPr>
          <p:cNvPr id="3" name="Content Placeholder 2"/>
          <p:cNvSpPr>
            <a:spLocks noGrp="1"/>
          </p:cNvSpPr>
          <p:nvPr>
            <p:ph idx="1"/>
          </p:nvPr>
        </p:nvSpPr>
        <p:spPr>
          <a:xfrm>
            <a:off x="677334" y="2160589"/>
            <a:ext cx="6333066" cy="3880773"/>
          </a:xfrm>
        </p:spPr>
        <p:txBody>
          <a:bodyPr>
            <a:normAutofit/>
          </a:bodyPr>
          <a:lstStyle/>
          <a:p>
            <a:pPr algn="just">
              <a:lnSpc>
                <a:spcPct val="150000"/>
              </a:lnSpc>
            </a:pPr>
            <a:r>
              <a:rPr lang="en-US" dirty="0">
                <a:latin typeface="Times New Roman" panose="02020603050405020304" pitchFamily="18" charset="0"/>
                <a:cs typeface="Times New Roman" panose="02020603050405020304" pitchFamily="18" charset="0"/>
              </a:rPr>
              <a:t>Tile cleaner and tub cleaner are the necessary equipment to clean a bathroom</a:t>
            </a:r>
          </a:p>
          <a:p>
            <a:pPr algn="just">
              <a:lnSpc>
                <a:spcPct val="150000"/>
              </a:lnSpc>
            </a:pPr>
            <a:r>
              <a:rPr lang="en-US" dirty="0">
                <a:latin typeface="Times New Roman" panose="02020603050405020304" pitchFamily="18" charset="0"/>
                <a:cs typeface="Times New Roman" panose="02020603050405020304" pitchFamily="18" charset="0"/>
              </a:rPr>
              <a:t>The equipment used for garbage cleaning includes Abrasives, microfiber cloth and brooms (Kung </a:t>
            </a:r>
            <a:r>
              <a:rPr lang="en-US" i="1" dirty="0">
                <a:latin typeface="Times New Roman" panose="02020603050405020304" pitchFamily="18" charset="0"/>
                <a:cs typeface="Times New Roman" panose="02020603050405020304" pitchFamily="18" charset="0"/>
              </a:rPr>
              <a:t>et al., </a:t>
            </a:r>
            <a:r>
              <a:rPr lang="en-US" dirty="0">
                <a:latin typeface="Times New Roman" panose="02020603050405020304" pitchFamily="18" charset="0"/>
                <a:cs typeface="Times New Roman" panose="02020603050405020304" pitchFamily="18" charset="0"/>
              </a:rPr>
              <a:t>2023)</a:t>
            </a:r>
          </a:p>
          <a:p>
            <a:pPr algn="just">
              <a:lnSpc>
                <a:spcPct val="150000"/>
              </a:lnSpc>
            </a:pPr>
            <a:r>
              <a:rPr lang="en-US" dirty="0">
                <a:latin typeface="Times New Roman" panose="02020603050405020304" pitchFamily="18" charset="0"/>
                <a:cs typeface="Times New Roman" panose="02020603050405020304" pitchFamily="18" charset="0"/>
              </a:rPr>
              <a:t>A toilet brush, rubber gloves, a Sponge and disinfectant-like Formaldehyde</a:t>
            </a:r>
          </a:p>
          <a:p>
            <a:pPr algn="just">
              <a:lnSpc>
                <a:spcPct val="150000"/>
              </a:lnSpc>
            </a:pPr>
            <a:r>
              <a:rPr lang="en-US" dirty="0">
                <a:latin typeface="Times New Roman" panose="02020603050405020304" pitchFamily="18" charset="0"/>
                <a:cs typeface="Times New Roman" panose="02020603050405020304" pitchFamily="18" charset="0"/>
              </a:rPr>
              <a:t>Microfiber cloth is identified as a cleaning object that wipes the room surfaces</a:t>
            </a:r>
          </a:p>
          <a:p>
            <a:pPr marL="0" indent="0" algn="just">
              <a:lnSpc>
                <a:spcPct val="150000"/>
              </a:lnSpc>
              <a:buNone/>
            </a:pPr>
            <a:endParaRPr lang="en-GB" dirty="0">
              <a:latin typeface="Times New Roman" panose="02020603050405020304" pitchFamily="18" charset="0"/>
              <a:cs typeface="Times New Roman" panose="02020603050405020304" pitchFamily="18" charset="0"/>
            </a:endParaRPr>
          </a:p>
        </p:txBody>
      </p:sp>
      <p:pic>
        <p:nvPicPr>
          <p:cNvPr id="4098" name="Picture 2" descr="https://lh7-us.googleusercontent.com/RmaivS5Gd6Q13zzbsXwqzOJ9dxxAWgbQ4OT1nd0pS6ggAn6stXhdQuWKgyQ2UmWr21B2nec-pjDntJYQs0GTM4iyxRR2gr8RjWaCH6LaTaazHuWr8K-iEbIcQTleTv_uQT3UeMR_Ypu6k2XGGW_lfK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69064" y="2295987"/>
            <a:ext cx="3609975" cy="360997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49237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a:solidFill>
                  <a:schemeClr val="tx1"/>
                </a:solidFill>
                <a:latin typeface="Times New Roman" panose="02020603050405020304" pitchFamily="18" charset="0"/>
                <a:cs typeface="Times New Roman" panose="02020603050405020304" pitchFamily="18" charset="0"/>
              </a:rPr>
              <a:t>Equipment and chemicals required for kitchen cabinet cleaning and clearing the gutters </a:t>
            </a:r>
            <a:endParaRPr lang="en-GB" dirty="0">
              <a:solidFill>
                <a:schemeClr val="tx1"/>
              </a:solidFill>
            </a:endParaRPr>
          </a:p>
        </p:txBody>
      </p:sp>
      <p:sp>
        <p:nvSpPr>
          <p:cNvPr id="3" name="Content Placeholder 2"/>
          <p:cNvSpPr>
            <a:spLocks noGrp="1"/>
          </p:cNvSpPr>
          <p:nvPr>
            <p:ph idx="1"/>
          </p:nvPr>
        </p:nvSpPr>
        <p:spPr>
          <a:xfrm>
            <a:off x="677334" y="2160589"/>
            <a:ext cx="6599766" cy="3880773"/>
          </a:xfrm>
        </p:spPr>
        <p:txBody>
          <a:bodyPr>
            <a:normAutofit/>
          </a:bodyPr>
          <a:lstStyle/>
          <a:p>
            <a:pPr algn="just">
              <a:lnSpc>
                <a:spcPct val="150000"/>
              </a:lnSpc>
            </a:pPr>
            <a:r>
              <a:rPr lang="en-US" dirty="0">
                <a:latin typeface="Times New Roman" panose="02020603050405020304" pitchFamily="18" charset="0"/>
                <a:cs typeface="Times New Roman" panose="02020603050405020304" pitchFamily="18" charset="0"/>
              </a:rPr>
              <a:t>To clean the kitchen cabinets, the housekeeping staff use different cleaners like “Old English Furniture Polish”</a:t>
            </a:r>
          </a:p>
          <a:p>
            <a:pPr algn="just">
              <a:lnSpc>
                <a:spcPct val="150000"/>
              </a:lnSpc>
            </a:pPr>
            <a:r>
              <a:rPr lang="en-US" dirty="0">
                <a:latin typeface="Times New Roman" panose="02020603050405020304" pitchFamily="18" charset="0"/>
                <a:cs typeface="Times New Roman" panose="02020603050405020304" pitchFamily="18" charset="0"/>
              </a:rPr>
              <a:t>The housekeeping staff of the UK hotels use a dustpan and a mop to bring a spark to the kitchen floors</a:t>
            </a:r>
          </a:p>
          <a:p>
            <a:pPr algn="just">
              <a:lnSpc>
                <a:spcPct val="150000"/>
              </a:lnSpc>
            </a:pPr>
            <a:r>
              <a:rPr lang="en-US" dirty="0">
                <a:latin typeface="Times New Roman" panose="02020603050405020304" pitchFamily="18" charset="0"/>
                <a:cs typeface="Times New Roman" panose="02020603050405020304" pitchFamily="18" charset="0"/>
              </a:rPr>
              <a:t>A wet vacuum cleaner is effective for the housekeeping staff in UK hotels to clean clogged downspouts (</a:t>
            </a:r>
            <a:r>
              <a:rPr lang="en-US" dirty="0" err="1">
                <a:latin typeface="Times New Roman" panose="02020603050405020304" pitchFamily="18" charset="0"/>
                <a:cs typeface="Times New Roman" panose="02020603050405020304" pitchFamily="18" charset="0"/>
              </a:rPr>
              <a:t>Mannarino</a:t>
            </a:r>
            <a:r>
              <a:rPr lang="en-US" dirty="0">
                <a:latin typeface="Times New Roman" panose="02020603050405020304" pitchFamily="18" charset="0"/>
                <a:cs typeface="Times New Roman" panose="02020603050405020304" pitchFamily="18" charset="0"/>
              </a:rPr>
              <a:t>, 2021)</a:t>
            </a:r>
          </a:p>
          <a:p>
            <a:pPr algn="just">
              <a:lnSpc>
                <a:spcPct val="150000"/>
              </a:lnSpc>
            </a:pPr>
            <a:r>
              <a:rPr lang="en-US" dirty="0">
                <a:latin typeface="Times New Roman" panose="02020603050405020304" pitchFamily="18" charset="0"/>
                <a:cs typeface="Times New Roman" panose="02020603050405020304" pitchFamily="18" charset="0"/>
              </a:rPr>
              <a:t>Gutter Wash caustic TFR is also used to remove grime and dirt </a:t>
            </a:r>
          </a:p>
          <a:p>
            <a:pPr algn="just">
              <a:lnSpc>
                <a:spcPct val="150000"/>
              </a:lnSpc>
            </a:pPr>
            <a:endParaRPr lang="en-GB" dirty="0">
              <a:latin typeface="Times New Roman" panose="02020603050405020304" pitchFamily="18" charset="0"/>
              <a:cs typeface="Times New Roman" panose="02020603050405020304" pitchFamily="18" charset="0"/>
            </a:endParaRPr>
          </a:p>
        </p:txBody>
      </p:sp>
      <p:pic>
        <p:nvPicPr>
          <p:cNvPr id="5122" name="Picture 2" descr="https://lh7-us.googleusercontent.com/a2O8tH1qRYfDER_Q0T7IOGucQct6GzO6P3alltc98stgN-xRuLMb_SGrhICDY4vAFSWOU7zE65FPWowvH4z9LAT15CXVgxxRZXNMLOlgToauFvDnz_zm3PmDpymgs-MKwsUduzNhK_yA0nH0oxTUZlk"/>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639050" y="2692929"/>
            <a:ext cx="4059238" cy="27061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12280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dirty="0">
                <a:solidFill>
                  <a:schemeClr val="tx1"/>
                </a:solidFill>
                <a:latin typeface="Times New Roman" panose="02020603050405020304" pitchFamily="18" charset="0"/>
                <a:cs typeface="Times New Roman" panose="02020603050405020304" pitchFamily="18" charset="0"/>
              </a:rPr>
              <a:t>Training session (Day 1) </a:t>
            </a:r>
            <a:endParaRPr lang="en-GB" dirty="0">
              <a:solidFill>
                <a:schemeClr val="tx1"/>
              </a:solidFill>
            </a:endParaRPr>
          </a:p>
        </p:txBody>
      </p:sp>
      <p:sp>
        <p:nvSpPr>
          <p:cNvPr id="3" name="Content Placeholder 2"/>
          <p:cNvSpPr>
            <a:spLocks noGrp="1"/>
          </p:cNvSpPr>
          <p:nvPr>
            <p:ph idx="1"/>
          </p:nvPr>
        </p:nvSpPr>
        <p:spPr>
          <a:xfrm>
            <a:off x="677334" y="2160589"/>
            <a:ext cx="5933016" cy="3880773"/>
          </a:xfrm>
        </p:spPr>
        <p:txBody>
          <a:bodyPr>
            <a:normAutofit/>
          </a:bodyPr>
          <a:lstStyle/>
          <a:p>
            <a:pPr algn="just">
              <a:lnSpc>
                <a:spcPct val="150000"/>
              </a:lnSpc>
            </a:pPr>
            <a:r>
              <a:rPr lang="en-US" dirty="0">
                <a:latin typeface="Times New Roman" panose="02020603050405020304" pitchFamily="18" charset="0"/>
                <a:cs typeface="Times New Roman" panose="02020603050405020304" pitchFamily="18" charset="0"/>
              </a:rPr>
              <a:t>The trainees will be trained in the procedure of bathroom cleaning</a:t>
            </a:r>
          </a:p>
          <a:p>
            <a:pPr algn="just">
              <a:lnSpc>
                <a:spcPct val="150000"/>
              </a:lnSpc>
            </a:pPr>
            <a:r>
              <a:rPr lang="en-US" dirty="0">
                <a:latin typeface="Times New Roman" panose="02020603050405020304" pitchFamily="18" charset="0"/>
                <a:cs typeface="Times New Roman" panose="02020603050405020304" pitchFamily="18" charset="0"/>
              </a:rPr>
              <a:t>The training module is going to be prepared to provide basic training on housekeeping </a:t>
            </a:r>
          </a:p>
          <a:p>
            <a:pPr algn="just">
              <a:lnSpc>
                <a:spcPct val="150000"/>
              </a:lnSpc>
            </a:pPr>
            <a:r>
              <a:rPr lang="en-US" dirty="0">
                <a:latin typeface="Times New Roman" panose="02020603050405020304" pitchFamily="18" charset="0"/>
                <a:cs typeface="Times New Roman" panose="02020603050405020304" pitchFamily="18" charset="0"/>
              </a:rPr>
              <a:t>Use of a neutral detergent and a bucket of water is necessary (Mullins and </a:t>
            </a:r>
            <a:r>
              <a:rPr lang="en-US" dirty="0" err="1">
                <a:latin typeface="Times New Roman" panose="02020603050405020304" pitchFamily="18" charset="0"/>
                <a:cs typeface="Times New Roman" panose="02020603050405020304" pitchFamily="18" charset="0"/>
              </a:rPr>
              <a:t>Dossor</a:t>
            </a:r>
            <a:r>
              <a:rPr lang="en-US" dirty="0">
                <a:latin typeface="Times New Roman" panose="02020603050405020304" pitchFamily="18" charset="0"/>
                <a:cs typeface="Times New Roman" panose="02020603050405020304" pitchFamily="18" charset="0"/>
              </a:rPr>
              <a:t>, 2013)</a:t>
            </a:r>
          </a:p>
          <a:p>
            <a:pPr algn="just">
              <a:lnSpc>
                <a:spcPct val="150000"/>
              </a:lnSpc>
            </a:pPr>
            <a:r>
              <a:rPr lang="en-US" dirty="0">
                <a:latin typeface="Times New Roman" panose="02020603050405020304" pitchFamily="18" charset="0"/>
                <a:cs typeface="Times New Roman" panose="02020603050405020304" pitchFamily="18" charset="0"/>
              </a:rPr>
              <a:t>Individuals should pay more attention to corners and areas behind doors </a:t>
            </a:r>
          </a:p>
          <a:p>
            <a:pPr marL="0" indent="0" algn="just">
              <a:lnSpc>
                <a:spcPct val="150000"/>
              </a:lnSpc>
              <a:buNone/>
            </a:pPr>
            <a:endParaRPr lang="en-GB" dirty="0">
              <a:latin typeface="Times New Roman" panose="02020603050405020304" pitchFamily="18" charset="0"/>
              <a:cs typeface="Times New Roman" panose="02020603050405020304" pitchFamily="18" charset="0"/>
            </a:endParaRPr>
          </a:p>
        </p:txBody>
      </p:sp>
      <p:pic>
        <p:nvPicPr>
          <p:cNvPr id="6146" name="Picture 2" descr="https://lh7-us.googleusercontent.com/gPYTk3aPP4L6oO2wIHHA9hTox-96XwiIXX10GpqGzexZLRxgPhofWcKGIhYPzbgZwp-rZBb8YZ46FqlD_V60IbhUVcSG1ehGs6gFkHxbsXbksd6F4hYy6_QlQar3UMFtvkyF6S1S0dMjK_f9_EWhc4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31088" y="2691274"/>
            <a:ext cx="3390900" cy="28194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39339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dirty="0">
                <a:solidFill>
                  <a:schemeClr val="tx1"/>
                </a:solidFill>
                <a:latin typeface="Times New Roman" panose="02020603050405020304" pitchFamily="18" charset="0"/>
                <a:cs typeface="Times New Roman" panose="02020603050405020304" pitchFamily="18" charset="0"/>
              </a:rPr>
              <a:t>Training session (Day 2) </a:t>
            </a:r>
            <a:endParaRPr lang="en-GB" dirty="0">
              <a:solidFill>
                <a:schemeClr val="tx1"/>
              </a:solidFill>
            </a:endParaRPr>
          </a:p>
        </p:txBody>
      </p:sp>
      <p:sp>
        <p:nvSpPr>
          <p:cNvPr id="3" name="Content Placeholder 2"/>
          <p:cNvSpPr>
            <a:spLocks noGrp="1"/>
          </p:cNvSpPr>
          <p:nvPr>
            <p:ph idx="1"/>
          </p:nvPr>
        </p:nvSpPr>
        <p:spPr>
          <a:xfrm>
            <a:off x="677334" y="2160589"/>
            <a:ext cx="6294966" cy="3880773"/>
          </a:xfrm>
        </p:spPr>
        <p:txBody>
          <a:bodyPr>
            <a:normAutofit/>
          </a:bodyPr>
          <a:lstStyle/>
          <a:p>
            <a:pPr algn="just">
              <a:lnSpc>
                <a:spcPct val="150000"/>
              </a:lnSpc>
            </a:pPr>
            <a:r>
              <a:rPr lang="en-US">
                <a:latin typeface="Times New Roman" panose="02020603050405020304" pitchFamily="18" charset="0"/>
                <a:cs typeface="Times New Roman" panose="02020603050405020304" pitchFamily="18" charset="0"/>
              </a:rPr>
              <a:t>Garbage cleaning within a hotel is important as it helps the hoteliers protect the population’s health (</a:t>
            </a:r>
            <a:r>
              <a:rPr lang="en-US" dirty="0" err="1">
                <a:latin typeface="Times New Roman" panose="02020603050405020304" pitchFamily="18" charset="0"/>
                <a:cs typeface="Times New Roman" panose="02020603050405020304" pitchFamily="18" charset="0"/>
              </a:rPr>
              <a:t>Raghubalan</a:t>
            </a:r>
            <a:r>
              <a:rPr lang="en-US" dirty="0">
                <a:latin typeface="Times New Roman" panose="02020603050405020304" pitchFamily="18" charset="0"/>
                <a:cs typeface="Times New Roman" panose="02020603050405020304" pitchFamily="18" charset="0"/>
              </a:rPr>
              <a:t> and </a:t>
            </a:r>
            <a:r>
              <a:rPr lang="en-US" dirty="0" err="1">
                <a:latin typeface="Times New Roman" panose="02020603050405020304" pitchFamily="18" charset="0"/>
                <a:cs typeface="Times New Roman" panose="02020603050405020304" pitchFamily="18" charset="0"/>
              </a:rPr>
              <a:t>Raghubalan</a:t>
            </a:r>
            <a:r>
              <a:rPr lang="en-US" dirty="0">
                <a:latin typeface="Times New Roman" panose="02020603050405020304" pitchFamily="18" charset="0"/>
                <a:cs typeface="Times New Roman" panose="02020603050405020304" pitchFamily="18" charset="0"/>
              </a:rPr>
              <a:t>, 2016)</a:t>
            </a:r>
          </a:p>
          <a:p>
            <a:pPr algn="just">
              <a:lnSpc>
                <a:spcPct val="150000"/>
              </a:lnSpc>
            </a:pPr>
            <a:r>
              <a:rPr lang="en-US" dirty="0">
                <a:latin typeface="Times New Roman" panose="02020603050405020304" pitchFamily="18" charset="0"/>
                <a:cs typeface="Times New Roman" panose="02020603050405020304" pitchFamily="18" charset="0"/>
              </a:rPr>
              <a:t>On the second day of employee training, garbage cleaning procedure will be learned</a:t>
            </a:r>
          </a:p>
          <a:p>
            <a:pPr algn="just">
              <a:lnSpc>
                <a:spcPct val="150000"/>
              </a:lnSpc>
            </a:pPr>
            <a:r>
              <a:rPr lang="en-US" dirty="0">
                <a:latin typeface="Times New Roman" panose="02020603050405020304" pitchFamily="18" charset="0"/>
                <a:cs typeface="Times New Roman" panose="02020603050405020304" pitchFamily="18" charset="0"/>
              </a:rPr>
              <a:t>A cleaning class will be enrolled in this training session </a:t>
            </a:r>
          </a:p>
          <a:p>
            <a:pPr algn="just">
              <a:lnSpc>
                <a:spcPct val="150000"/>
              </a:lnSpc>
            </a:pPr>
            <a:r>
              <a:rPr lang="en-US" dirty="0">
                <a:latin typeface="Times New Roman" panose="02020603050405020304" pitchFamily="18" charset="0"/>
                <a:cs typeface="Times New Roman" panose="02020603050405020304" pitchFamily="18" charset="0"/>
              </a:rPr>
              <a:t>Several employers within the hospitality sector offer fresh talents short-term training</a:t>
            </a:r>
          </a:p>
          <a:p>
            <a:pPr marL="0" indent="0" algn="just">
              <a:lnSpc>
                <a:spcPct val="150000"/>
              </a:lnSpc>
              <a:buNone/>
            </a:pPr>
            <a:endParaRPr lang="en-GB" dirty="0">
              <a:latin typeface="Times New Roman" panose="02020603050405020304" pitchFamily="18" charset="0"/>
              <a:cs typeface="Times New Roman" panose="02020603050405020304" pitchFamily="18" charset="0"/>
            </a:endParaRPr>
          </a:p>
        </p:txBody>
      </p:sp>
      <p:pic>
        <p:nvPicPr>
          <p:cNvPr id="7170" name="Picture 2" descr="https://lh7-us.googleusercontent.com/5t3N4VpBCq1kbwXIFTYU1FQhc0Uf7w-Z7LvDr64tweN6bZ4HaV0mNfeHR4DVpXvfRAscgiNJ7nv56in5feAiNurmX_M1Xl3K0sygrdVh-GrfpI7kWhxaIZjaI188P2PuiaFEuIepg69HOlhqthHbzcI"/>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35333" y="3181350"/>
            <a:ext cx="4386780" cy="163036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48219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dirty="0">
                <a:solidFill>
                  <a:schemeClr val="tx1"/>
                </a:solidFill>
                <a:latin typeface="Times New Roman" panose="02020603050405020304" pitchFamily="18" charset="0"/>
                <a:cs typeface="Times New Roman" panose="02020603050405020304" pitchFamily="18" charset="0"/>
              </a:rPr>
              <a:t>Training session (Day 3) </a:t>
            </a:r>
            <a:endParaRPr lang="en-GB" dirty="0">
              <a:solidFill>
                <a:schemeClr val="tx1"/>
              </a:solidFill>
            </a:endParaRPr>
          </a:p>
        </p:txBody>
      </p:sp>
      <p:sp>
        <p:nvSpPr>
          <p:cNvPr id="3" name="Content Placeholder 2"/>
          <p:cNvSpPr>
            <a:spLocks noGrp="1"/>
          </p:cNvSpPr>
          <p:nvPr>
            <p:ph idx="1"/>
          </p:nvPr>
        </p:nvSpPr>
        <p:spPr>
          <a:xfrm>
            <a:off x="677334" y="2160589"/>
            <a:ext cx="6637866" cy="3880773"/>
          </a:xfrm>
        </p:spPr>
        <p:txBody>
          <a:bodyPr>
            <a:normAutofit/>
          </a:bodyPr>
          <a:lstStyle/>
          <a:p>
            <a:pPr algn="just">
              <a:lnSpc>
                <a:spcPct val="150000"/>
              </a:lnSpc>
            </a:pPr>
            <a:r>
              <a:rPr lang="en-US" dirty="0">
                <a:latin typeface="Times New Roman" panose="02020603050405020304" pitchFamily="18" charset="0"/>
                <a:cs typeface="Times New Roman" panose="02020603050405020304" pitchFamily="18" charset="0"/>
              </a:rPr>
              <a:t>Individuals will be trained to use microfiber towels</a:t>
            </a:r>
          </a:p>
          <a:p>
            <a:pPr algn="just">
              <a:lnSpc>
                <a:spcPct val="150000"/>
              </a:lnSpc>
            </a:pPr>
            <a:r>
              <a:rPr lang="en-US" dirty="0">
                <a:latin typeface="Times New Roman" panose="02020603050405020304" pitchFamily="18" charset="0"/>
                <a:cs typeface="Times New Roman" panose="02020603050405020304" pitchFamily="18" charset="0"/>
              </a:rPr>
              <a:t>The cloth needs to be cleaned properly </a:t>
            </a:r>
          </a:p>
          <a:p>
            <a:pPr algn="just">
              <a:lnSpc>
                <a:spcPct val="150000"/>
              </a:lnSpc>
            </a:pPr>
            <a:r>
              <a:rPr lang="en-US" dirty="0">
                <a:latin typeface="Times New Roman" panose="02020603050405020304" pitchFamily="18" charset="0"/>
                <a:cs typeface="Times New Roman" panose="02020603050405020304" pitchFamily="18" charset="0"/>
              </a:rPr>
              <a:t>There will be no dust on the floor after the completion of the kitchen cleaning process (Imran et al., 2020)</a:t>
            </a:r>
          </a:p>
          <a:p>
            <a:pPr algn="just">
              <a:lnSpc>
                <a:spcPct val="150000"/>
              </a:lnSpc>
            </a:pPr>
            <a:r>
              <a:rPr lang="en-US" dirty="0">
                <a:latin typeface="Times New Roman" panose="02020603050405020304" pitchFamily="18" charset="0"/>
                <a:cs typeface="Times New Roman" panose="02020603050405020304" pitchFamily="18" charset="0"/>
              </a:rPr>
              <a:t>Strong soaps and detergents are also suggested for use while cleaning</a:t>
            </a:r>
          </a:p>
          <a:p>
            <a:pPr marL="0" indent="0" algn="just">
              <a:lnSpc>
                <a:spcPct val="150000"/>
              </a:lnSpc>
              <a:buNone/>
            </a:pPr>
            <a:endParaRPr lang="en-GB" dirty="0">
              <a:latin typeface="Times New Roman" panose="02020603050405020304" pitchFamily="18" charset="0"/>
              <a:cs typeface="Times New Roman" panose="02020603050405020304" pitchFamily="18" charset="0"/>
            </a:endParaRPr>
          </a:p>
        </p:txBody>
      </p:sp>
      <p:pic>
        <p:nvPicPr>
          <p:cNvPr id="8194" name="Picture 2" descr="https://lh7-us.googleusercontent.com/Y1gvRAtEXUIiBq1_0CqoabCPJttUeXeUfT8-q8q2mvKj-uayeOSRD5UJBDnwCyCzeSMkPl751eqRsGfiBNaektqrPvMyDTQoTJf_LQUnM4uMz3JqBtpznVJyfSik9rM5UWvKX6cSV8Z25xuei3NK5aQ"/>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602538" y="2160589"/>
            <a:ext cx="4124325" cy="36004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26375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dirty="0">
                <a:solidFill>
                  <a:schemeClr val="tx1"/>
                </a:solidFill>
                <a:latin typeface="Times New Roman" panose="02020603050405020304" pitchFamily="18" charset="0"/>
                <a:cs typeface="Times New Roman" panose="02020603050405020304" pitchFamily="18" charset="0"/>
              </a:rPr>
              <a:t>Training session (Day 4) </a:t>
            </a:r>
            <a:endParaRPr lang="en-GB" dirty="0">
              <a:solidFill>
                <a:schemeClr val="tx1"/>
              </a:solidFill>
            </a:endParaRPr>
          </a:p>
        </p:txBody>
      </p:sp>
      <p:sp>
        <p:nvSpPr>
          <p:cNvPr id="3" name="Content Placeholder 2"/>
          <p:cNvSpPr>
            <a:spLocks noGrp="1"/>
          </p:cNvSpPr>
          <p:nvPr>
            <p:ph idx="1"/>
          </p:nvPr>
        </p:nvSpPr>
        <p:spPr>
          <a:xfrm>
            <a:off x="677334" y="2160589"/>
            <a:ext cx="6275916" cy="3880773"/>
          </a:xfrm>
        </p:spPr>
        <p:txBody>
          <a:bodyPr>
            <a:normAutofit/>
          </a:bodyPr>
          <a:lstStyle/>
          <a:p>
            <a:pPr algn="just">
              <a:lnSpc>
                <a:spcPct val="150000"/>
              </a:lnSpc>
            </a:pPr>
            <a:r>
              <a:rPr lang="en-US" dirty="0">
                <a:latin typeface="Times New Roman" panose="02020603050405020304" pitchFamily="18" charset="0"/>
                <a:cs typeface="Times New Roman" panose="02020603050405020304" pitchFamily="18" charset="0"/>
              </a:rPr>
              <a:t>The trainees will be taught about the process of cleaning the gutters (Imran et al., 2020)</a:t>
            </a:r>
          </a:p>
          <a:p>
            <a:pPr algn="just">
              <a:lnSpc>
                <a:spcPct val="150000"/>
              </a:lnSpc>
            </a:pPr>
            <a:r>
              <a:rPr lang="en-US" dirty="0">
                <a:latin typeface="Times New Roman" panose="02020603050405020304" pitchFamily="18" charset="0"/>
                <a:cs typeface="Times New Roman" panose="02020603050405020304" pitchFamily="18" charset="0"/>
              </a:rPr>
              <a:t>Last day of the training development </a:t>
            </a:r>
            <a:r>
              <a:rPr lang="en-US" dirty="0" err="1">
                <a:latin typeface="Times New Roman" panose="02020603050405020304" pitchFamily="18" charset="0"/>
                <a:cs typeface="Times New Roman" panose="02020603050405020304" pitchFamily="18" charset="0"/>
              </a:rPr>
              <a:t>programme</a:t>
            </a:r>
            <a:endParaRPr lang="en-US" dirty="0">
              <a:latin typeface="Times New Roman" panose="02020603050405020304" pitchFamily="18" charset="0"/>
              <a:cs typeface="Times New Roman" panose="02020603050405020304" pitchFamily="18" charset="0"/>
            </a:endParaRPr>
          </a:p>
          <a:p>
            <a:pPr algn="just">
              <a:lnSpc>
                <a:spcPct val="150000"/>
              </a:lnSpc>
            </a:pPr>
            <a:r>
              <a:rPr lang="en-US" dirty="0">
                <a:latin typeface="Times New Roman" panose="02020603050405020304" pitchFamily="18" charset="0"/>
                <a:cs typeface="Times New Roman" panose="02020603050405020304" pitchFamily="18" charset="0"/>
              </a:rPr>
              <a:t>Individuals should be aware of the equipment </a:t>
            </a:r>
          </a:p>
          <a:p>
            <a:pPr algn="just">
              <a:lnSpc>
                <a:spcPct val="150000"/>
              </a:lnSpc>
            </a:pPr>
            <a:r>
              <a:rPr lang="en-US" dirty="0">
                <a:latin typeface="Times New Roman" panose="02020603050405020304" pitchFamily="18" charset="0"/>
                <a:cs typeface="Times New Roman" panose="02020603050405020304" pitchFamily="18" charset="0"/>
              </a:rPr>
              <a:t>The housekeeping staff needed to remove the debris and coarse dirt </a:t>
            </a:r>
          </a:p>
          <a:p>
            <a:pPr marL="0" indent="0" algn="just">
              <a:lnSpc>
                <a:spcPct val="150000"/>
              </a:lnSpc>
              <a:buNone/>
            </a:pPr>
            <a:endParaRPr lang="en-GB" dirty="0">
              <a:latin typeface="Times New Roman" panose="02020603050405020304" pitchFamily="18" charset="0"/>
              <a:cs typeface="Times New Roman" panose="02020603050405020304" pitchFamily="18" charset="0"/>
            </a:endParaRPr>
          </a:p>
        </p:txBody>
      </p:sp>
      <p:pic>
        <p:nvPicPr>
          <p:cNvPr id="9218" name="Picture 2" descr="https://lh7-us.googleusercontent.com/nk5azORNZwjJ26rRa_BOC0tqFNzrhWubY8S-3FWCzN3MtGLSO5P2IHISb_Df5yquVPORjaCRxSavKcW68-dzkQRg7KxUAuW1lwTUmSr8wgSc3H0lvBA_rQCv4rAPEdIxsYBbeilhFCrqe_hn_I4tl5c"/>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07288" y="2457912"/>
            <a:ext cx="4381500" cy="3286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85337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dirty="0">
                <a:solidFill>
                  <a:schemeClr val="tx1"/>
                </a:solidFill>
                <a:latin typeface="Times New Roman" panose="02020603050405020304" pitchFamily="18" charset="0"/>
                <a:cs typeface="Times New Roman" panose="02020603050405020304" pitchFamily="18" charset="0"/>
              </a:rPr>
              <a:t>Conclusion </a:t>
            </a:r>
            <a:endParaRPr lang="en-GB" dirty="0">
              <a:solidFill>
                <a:schemeClr val="tx1"/>
              </a:solidFill>
            </a:endParaRPr>
          </a:p>
        </p:txBody>
      </p:sp>
      <p:sp>
        <p:nvSpPr>
          <p:cNvPr id="3" name="Content Placeholder 2"/>
          <p:cNvSpPr>
            <a:spLocks noGrp="1"/>
          </p:cNvSpPr>
          <p:nvPr>
            <p:ph idx="1"/>
          </p:nvPr>
        </p:nvSpPr>
        <p:spPr>
          <a:xfrm>
            <a:off x="677334" y="2160589"/>
            <a:ext cx="6466416" cy="3880773"/>
          </a:xfrm>
        </p:spPr>
        <p:txBody>
          <a:bodyPr>
            <a:normAutofit/>
          </a:bodyPr>
          <a:lstStyle/>
          <a:p>
            <a:pPr algn="just">
              <a:lnSpc>
                <a:spcPct val="150000"/>
              </a:lnSpc>
            </a:pPr>
            <a:r>
              <a:rPr lang="en-US" dirty="0">
                <a:latin typeface="Times New Roman" panose="02020603050405020304" pitchFamily="18" charset="0"/>
                <a:cs typeface="Times New Roman" panose="02020603050405020304" pitchFamily="18" charset="0"/>
              </a:rPr>
              <a:t>Different critical areas of housekeeping</a:t>
            </a:r>
          </a:p>
          <a:p>
            <a:pPr algn="just">
              <a:lnSpc>
                <a:spcPct val="150000"/>
              </a:lnSpc>
            </a:pPr>
            <a:r>
              <a:rPr lang="en-US" dirty="0">
                <a:latin typeface="Times New Roman" panose="02020603050405020304" pitchFamily="18" charset="0"/>
                <a:cs typeface="Times New Roman" panose="02020603050405020304" pitchFamily="18" charset="0"/>
              </a:rPr>
              <a:t>Four areas are highlighted here including bathroom cleaning, kitchen cabinet cleaning</a:t>
            </a:r>
          </a:p>
          <a:p>
            <a:pPr algn="just">
              <a:lnSpc>
                <a:spcPct val="150000"/>
              </a:lnSpc>
            </a:pPr>
            <a:r>
              <a:rPr lang="en-US" dirty="0">
                <a:latin typeface="Times New Roman" panose="02020603050405020304" pitchFamily="18" charset="0"/>
                <a:cs typeface="Times New Roman" panose="02020603050405020304" pitchFamily="18" charset="0"/>
              </a:rPr>
              <a:t>Gutter cleaning and garbage cleaning</a:t>
            </a:r>
          </a:p>
          <a:p>
            <a:pPr algn="just">
              <a:lnSpc>
                <a:spcPct val="150000"/>
              </a:lnSpc>
            </a:pPr>
            <a:r>
              <a:rPr lang="en-US" dirty="0">
                <a:latin typeface="Times New Roman" panose="02020603050405020304" pitchFamily="18" charset="0"/>
                <a:cs typeface="Times New Roman" panose="02020603050405020304" pitchFamily="18" charset="0"/>
              </a:rPr>
              <a:t>Four-day training program has been developed to train the housekeeping trainees</a:t>
            </a:r>
          </a:p>
          <a:p>
            <a:pPr algn="just">
              <a:lnSpc>
                <a:spcPct val="150000"/>
              </a:lnSpc>
            </a:pPr>
            <a:endParaRPr lang="en-GB" dirty="0">
              <a:latin typeface="Times New Roman" panose="02020603050405020304" pitchFamily="18" charset="0"/>
              <a:cs typeface="Times New Roman" panose="02020603050405020304" pitchFamily="18" charset="0"/>
            </a:endParaRPr>
          </a:p>
        </p:txBody>
      </p:sp>
      <p:pic>
        <p:nvPicPr>
          <p:cNvPr id="10242" name="Picture 2" descr="Conclusion Images - Free Download on Freepi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04337" y="2590800"/>
            <a:ext cx="4700338" cy="22901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93607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dirty="0">
                <a:solidFill>
                  <a:schemeClr val="tx1"/>
                </a:solidFill>
                <a:latin typeface="Times New Roman" panose="02020603050405020304" pitchFamily="18" charset="0"/>
                <a:cs typeface="Times New Roman" panose="02020603050405020304" pitchFamily="18" charset="0"/>
              </a:rPr>
              <a:t>Reference list</a:t>
            </a:r>
            <a:endParaRPr lang="en-GB" dirty="0">
              <a:solidFill>
                <a:schemeClr val="tx1"/>
              </a:solidFill>
            </a:endParaRPr>
          </a:p>
        </p:txBody>
      </p:sp>
      <p:sp>
        <p:nvSpPr>
          <p:cNvPr id="3" name="Content Placeholder 2"/>
          <p:cNvSpPr>
            <a:spLocks noGrp="1"/>
          </p:cNvSpPr>
          <p:nvPr>
            <p:ph idx="1"/>
          </p:nvPr>
        </p:nvSpPr>
        <p:spPr>
          <a:xfrm>
            <a:off x="209550" y="1181100"/>
            <a:ext cx="11696700" cy="5540542"/>
          </a:xfrm>
        </p:spPr>
        <p:txBody>
          <a:bodyPr>
            <a:noAutofit/>
          </a:bodyPr>
          <a:lstStyle/>
          <a:p>
            <a:pPr marL="0" indent="0" algn="just">
              <a:lnSpc>
                <a:spcPct val="170000"/>
              </a:lnSpc>
              <a:buNone/>
            </a:pPr>
            <a:endParaRPr lang="en-GB" sz="1200" dirty="0">
              <a:latin typeface="Times New Roman" panose="02020603050405020304" pitchFamily="18" charset="0"/>
              <a:cs typeface="Times New Roman" panose="02020603050405020304" pitchFamily="18" charset="0"/>
            </a:endParaRPr>
          </a:p>
          <a:p>
            <a:pPr algn="just">
              <a:lnSpc>
                <a:spcPct val="170000"/>
              </a:lnSpc>
            </a:pPr>
            <a:r>
              <a:rPr lang="en-GB" sz="1200" dirty="0">
                <a:latin typeface="Times New Roman" panose="02020603050405020304" pitchFamily="18" charset="0"/>
                <a:cs typeface="Times New Roman" panose="02020603050405020304" pitchFamily="18" charset="0"/>
              </a:rPr>
              <a:t>Bridger, E. 2018. </a:t>
            </a:r>
            <a:r>
              <a:rPr lang="en-GB" sz="1200" i="1" dirty="0">
                <a:latin typeface="Times New Roman" panose="02020603050405020304" pitchFamily="18" charset="0"/>
                <a:cs typeface="Times New Roman" panose="02020603050405020304" pitchFamily="18" charset="0"/>
              </a:rPr>
              <a:t>Employee engagement</a:t>
            </a:r>
            <a:r>
              <a:rPr lang="en-GB" sz="1200" dirty="0">
                <a:latin typeface="Times New Roman" panose="02020603050405020304" pitchFamily="18" charset="0"/>
                <a:cs typeface="Times New Roman" panose="02020603050405020304" pitchFamily="18" charset="0"/>
              </a:rPr>
              <a:t>: a practical introduction. 2nd ed. HR Fundamentals. London: CIPD and </a:t>
            </a:r>
            <a:r>
              <a:rPr lang="en-GB" sz="1200" dirty="0" err="1">
                <a:latin typeface="Times New Roman" panose="02020603050405020304" pitchFamily="18" charset="0"/>
                <a:cs typeface="Times New Roman" panose="02020603050405020304" pitchFamily="18" charset="0"/>
              </a:rPr>
              <a:t>Kogan</a:t>
            </a:r>
            <a:r>
              <a:rPr lang="en-GB" sz="1200" dirty="0">
                <a:latin typeface="Times New Roman" panose="02020603050405020304" pitchFamily="18" charset="0"/>
                <a:cs typeface="Times New Roman" panose="02020603050405020304" pitchFamily="18" charset="0"/>
              </a:rPr>
              <a:t> Page.</a:t>
            </a:r>
          </a:p>
          <a:p>
            <a:pPr algn="just">
              <a:lnSpc>
                <a:spcPct val="170000"/>
              </a:lnSpc>
            </a:pPr>
            <a:r>
              <a:rPr lang="en-GB" sz="1200" dirty="0">
                <a:latin typeface="Times New Roman" panose="02020603050405020304" pitchFamily="18" charset="0"/>
                <a:cs typeface="Times New Roman" panose="02020603050405020304" pitchFamily="18" charset="0"/>
              </a:rPr>
              <a:t>Imran, M.A., Khan, M.Q., Salam, A. and Ahmad, A., 2020. Cotton in nonwoven products. </a:t>
            </a:r>
            <a:r>
              <a:rPr lang="en-GB" sz="1200" i="1" dirty="0">
                <a:latin typeface="Times New Roman" panose="02020603050405020304" pitchFamily="18" charset="0"/>
                <a:cs typeface="Times New Roman" panose="02020603050405020304" pitchFamily="18" charset="0"/>
              </a:rPr>
              <a:t>Cotton Science and Processing Technology: Gene, Ginning, Garment and Green Recycling</a:t>
            </a:r>
            <a:r>
              <a:rPr lang="en-GB" sz="1200" dirty="0">
                <a:latin typeface="Times New Roman" panose="02020603050405020304" pitchFamily="18" charset="0"/>
                <a:cs typeface="Times New Roman" panose="02020603050405020304" pitchFamily="18" charset="0"/>
              </a:rPr>
              <a:t>, pp.305-332.</a:t>
            </a:r>
          </a:p>
          <a:p>
            <a:pPr algn="just">
              <a:lnSpc>
                <a:spcPct val="170000"/>
              </a:lnSpc>
            </a:pPr>
            <a:r>
              <a:rPr lang="en-GB" sz="1200" dirty="0">
                <a:latin typeface="Times New Roman" panose="02020603050405020304" pitchFamily="18" charset="0"/>
                <a:cs typeface="Times New Roman" panose="02020603050405020304" pitchFamily="18" charset="0"/>
              </a:rPr>
              <a:t>Kung, H.C., Wu, C.H., </a:t>
            </a:r>
            <a:r>
              <a:rPr lang="en-GB" sz="1200" dirty="0" err="1">
                <a:latin typeface="Times New Roman" panose="02020603050405020304" pitchFamily="18" charset="0"/>
                <a:cs typeface="Times New Roman" panose="02020603050405020304" pitchFamily="18" charset="0"/>
              </a:rPr>
              <a:t>Cheruiyot</a:t>
            </a:r>
            <a:r>
              <a:rPr lang="en-GB" sz="1200" dirty="0">
                <a:latin typeface="Times New Roman" panose="02020603050405020304" pitchFamily="18" charset="0"/>
                <a:cs typeface="Times New Roman" panose="02020603050405020304" pitchFamily="18" charset="0"/>
              </a:rPr>
              <a:t>, N.K., </a:t>
            </a:r>
            <a:r>
              <a:rPr lang="en-GB" sz="1200" dirty="0" err="1">
                <a:latin typeface="Times New Roman" panose="02020603050405020304" pitchFamily="18" charset="0"/>
                <a:cs typeface="Times New Roman" panose="02020603050405020304" pitchFamily="18" charset="0"/>
              </a:rPr>
              <a:t>Mutuku</a:t>
            </a:r>
            <a:r>
              <a:rPr lang="en-GB" sz="1200" dirty="0">
                <a:latin typeface="Times New Roman" panose="02020603050405020304" pitchFamily="18" charset="0"/>
                <a:cs typeface="Times New Roman" panose="02020603050405020304" pitchFamily="18" charset="0"/>
              </a:rPr>
              <a:t>, J.K., Huang, B.W. and Chang-</a:t>
            </a:r>
            <a:r>
              <a:rPr lang="en-GB" sz="1200" dirty="0" err="1">
                <a:latin typeface="Times New Roman" panose="02020603050405020304" pitchFamily="18" charset="0"/>
                <a:cs typeface="Times New Roman" panose="02020603050405020304" pitchFamily="18" charset="0"/>
              </a:rPr>
              <a:t>Chien</a:t>
            </a:r>
            <a:r>
              <a:rPr lang="en-GB" sz="1200" dirty="0">
                <a:latin typeface="Times New Roman" panose="02020603050405020304" pitchFamily="18" charset="0"/>
                <a:cs typeface="Times New Roman" panose="02020603050405020304" pitchFamily="18" charset="0"/>
              </a:rPr>
              <a:t>, G.P., 2023. The Current Status of Atmospheric Micro/</a:t>
            </a:r>
            <a:r>
              <a:rPr lang="en-GB" sz="1200" dirty="0" err="1">
                <a:latin typeface="Times New Roman" panose="02020603050405020304" pitchFamily="18" charset="0"/>
                <a:cs typeface="Times New Roman" panose="02020603050405020304" pitchFamily="18" charset="0"/>
              </a:rPr>
              <a:t>Nanoplastics</a:t>
            </a:r>
            <a:r>
              <a:rPr lang="en-GB" sz="1200" dirty="0">
                <a:latin typeface="Times New Roman" panose="02020603050405020304" pitchFamily="18" charset="0"/>
                <a:cs typeface="Times New Roman" panose="02020603050405020304" pitchFamily="18" charset="0"/>
              </a:rPr>
              <a:t> Research: Characterization, Analytical Methods, Fate, and Human Health Risk. </a:t>
            </a:r>
            <a:r>
              <a:rPr lang="en-GB" sz="1200" i="1" dirty="0">
                <a:latin typeface="Times New Roman" panose="02020603050405020304" pitchFamily="18" charset="0"/>
                <a:cs typeface="Times New Roman" panose="02020603050405020304" pitchFamily="18" charset="0"/>
              </a:rPr>
              <a:t>Aerosol and Air Quality Research</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23</a:t>
            </a:r>
            <a:r>
              <a:rPr lang="en-GB" sz="1200" dirty="0">
                <a:latin typeface="Times New Roman" panose="02020603050405020304" pitchFamily="18" charset="0"/>
                <a:cs typeface="Times New Roman" panose="02020603050405020304" pitchFamily="18" charset="0"/>
              </a:rPr>
              <a:t>, p.220362.</a:t>
            </a:r>
          </a:p>
          <a:p>
            <a:pPr algn="just">
              <a:lnSpc>
                <a:spcPct val="170000"/>
              </a:lnSpc>
            </a:pPr>
            <a:r>
              <a:rPr lang="en-GB" sz="1200" dirty="0" err="1">
                <a:latin typeface="Times New Roman" panose="02020603050405020304" pitchFamily="18" charset="0"/>
                <a:cs typeface="Times New Roman" panose="02020603050405020304" pitchFamily="18" charset="0"/>
              </a:rPr>
              <a:t>Mannarino</a:t>
            </a:r>
            <a:r>
              <a:rPr lang="en-GB" sz="1200" dirty="0">
                <a:latin typeface="Times New Roman" panose="02020603050405020304" pitchFamily="18" charset="0"/>
                <a:cs typeface="Times New Roman" panose="02020603050405020304" pitchFamily="18" charset="0"/>
              </a:rPr>
              <a:t>, M., 2021. </a:t>
            </a:r>
            <a:r>
              <a:rPr lang="en-GB" sz="1200" i="1" dirty="0">
                <a:latin typeface="Times New Roman" panose="02020603050405020304" pitchFamily="18" charset="0"/>
                <a:cs typeface="Times New Roman" panose="02020603050405020304" pitchFamily="18" charset="0"/>
              </a:rPr>
              <a:t>The (Almost) Zero-Waste Guide: 100+ Tips for Reducing Your Waste Without Changing Your Life</a:t>
            </a:r>
            <a:r>
              <a:rPr lang="en-GB" sz="1200" dirty="0">
                <a:latin typeface="Times New Roman" panose="02020603050405020304" pitchFamily="18" charset="0"/>
                <a:cs typeface="Times New Roman" panose="02020603050405020304" pitchFamily="18" charset="0"/>
              </a:rPr>
              <a:t>. Simon and Schuster.</a:t>
            </a:r>
          </a:p>
          <a:p>
            <a:pPr algn="just">
              <a:lnSpc>
                <a:spcPct val="170000"/>
              </a:lnSpc>
            </a:pPr>
            <a:r>
              <a:rPr lang="en-GB" sz="1200" dirty="0">
                <a:latin typeface="Times New Roman" panose="02020603050405020304" pitchFamily="18" charset="0"/>
                <a:cs typeface="Times New Roman" panose="02020603050405020304" pitchFamily="18" charset="0"/>
              </a:rPr>
              <a:t>Mullins, L. and </a:t>
            </a:r>
            <a:r>
              <a:rPr lang="en-GB" sz="1200" dirty="0" err="1">
                <a:latin typeface="Times New Roman" panose="02020603050405020304" pitchFamily="18" charset="0"/>
                <a:cs typeface="Times New Roman" panose="02020603050405020304" pitchFamily="18" charset="0"/>
              </a:rPr>
              <a:t>Dossor</a:t>
            </a:r>
            <a:r>
              <a:rPr lang="en-GB" sz="1200" dirty="0">
                <a:latin typeface="Times New Roman" panose="02020603050405020304" pitchFamily="18" charset="0"/>
                <a:cs typeface="Times New Roman" panose="02020603050405020304" pitchFamily="18" charset="0"/>
              </a:rPr>
              <a:t>, P. 2013. </a:t>
            </a:r>
            <a:r>
              <a:rPr lang="en-GB" sz="1200" i="1" dirty="0">
                <a:latin typeface="Times New Roman" panose="02020603050405020304" pitchFamily="18" charset="0"/>
                <a:cs typeface="Times New Roman" panose="02020603050405020304" pitchFamily="18" charset="0"/>
              </a:rPr>
              <a:t>Hospitality Management and Organisational Behaviour</a:t>
            </a:r>
            <a:r>
              <a:rPr lang="en-GB" sz="1200" dirty="0">
                <a:latin typeface="Times New Roman" panose="02020603050405020304" pitchFamily="18" charset="0"/>
                <a:cs typeface="Times New Roman" panose="02020603050405020304" pitchFamily="18" charset="0"/>
              </a:rPr>
              <a:t>. 5th ed. Harlow: Pearson.</a:t>
            </a:r>
          </a:p>
          <a:p>
            <a:pPr algn="just">
              <a:lnSpc>
                <a:spcPct val="170000"/>
              </a:lnSpc>
            </a:pPr>
            <a:r>
              <a:rPr lang="en-GB" sz="1200" dirty="0" err="1">
                <a:latin typeface="Times New Roman" panose="02020603050405020304" pitchFamily="18" charset="0"/>
                <a:cs typeface="Times New Roman" panose="02020603050405020304" pitchFamily="18" charset="0"/>
              </a:rPr>
              <a:t>Nagori</a:t>
            </a:r>
            <a:r>
              <a:rPr lang="en-GB" sz="1200" dirty="0">
                <a:latin typeface="Times New Roman" panose="02020603050405020304" pitchFamily="18" charset="0"/>
                <a:cs typeface="Times New Roman" panose="02020603050405020304" pitchFamily="18" charset="0"/>
              </a:rPr>
              <a:t>, R., 2022. Improving Employee Engagement in Small and Medium Enterprises. In </a:t>
            </a:r>
            <a:r>
              <a:rPr lang="en-GB" sz="1200" i="1" dirty="0">
                <a:latin typeface="Times New Roman" panose="02020603050405020304" pitchFamily="18" charset="0"/>
                <a:cs typeface="Times New Roman" panose="02020603050405020304" pitchFamily="18" charset="0"/>
              </a:rPr>
              <a:t>Small Business Management and Control of the Uncertain External Environment</a:t>
            </a:r>
            <a:r>
              <a:rPr lang="en-GB" sz="1200" dirty="0">
                <a:latin typeface="Times New Roman" panose="02020603050405020304" pitchFamily="18" charset="0"/>
                <a:cs typeface="Times New Roman" panose="02020603050405020304" pitchFamily="18" charset="0"/>
              </a:rPr>
              <a:t> (pp. 151-177). Emerald Publishing Limited.</a:t>
            </a:r>
          </a:p>
          <a:p>
            <a:pPr algn="just">
              <a:lnSpc>
                <a:spcPct val="170000"/>
              </a:lnSpc>
            </a:pPr>
            <a:r>
              <a:rPr lang="en-GB" sz="1200" dirty="0" err="1">
                <a:latin typeface="Times New Roman" panose="02020603050405020304" pitchFamily="18" charset="0"/>
                <a:cs typeface="Times New Roman" panose="02020603050405020304" pitchFamily="18" charset="0"/>
              </a:rPr>
              <a:t>Raghubalan</a:t>
            </a:r>
            <a:r>
              <a:rPr lang="en-GB" sz="1200" dirty="0">
                <a:latin typeface="Times New Roman" panose="02020603050405020304" pitchFamily="18" charset="0"/>
                <a:cs typeface="Times New Roman" panose="02020603050405020304" pitchFamily="18" charset="0"/>
              </a:rPr>
              <a:t>, G. and </a:t>
            </a:r>
            <a:r>
              <a:rPr lang="en-GB" sz="1200" dirty="0" err="1">
                <a:latin typeface="Times New Roman" panose="02020603050405020304" pitchFamily="18" charset="0"/>
                <a:cs typeface="Times New Roman" panose="02020603050405020304" pitchFamily="18" charset="0"/>
              </a:rPr>
              <a:t>Raghubalan</a:t>
            </a:r>
            <a:r>
              <a:rPr lang="en-GB" sz="1200" dirty="0">
                <a:latin typeface="Times New Roman" panose="02020603050405020304" pitchFamily="18" charset="0"/>
                <a:cs typeface="Times New Roman" panose="02020603050405020304" pitchFamily="18" charset="0"/>
              </a:rPr>
              <a:t>, S. 2016. </a:t>
            </a:r>
            <a:r>
              <a:rPr lang="en-GB" sz="1200" i="1" dirty="0">
                <a:latin typeface="Times New Roman" panose="02020603050405020304" pitchFamily="18" charset="0"/>
                <a:cs typeface="Times New Roman" panose="02020603050405020304" pitchFamily="18" charset="0"/>
              </a:rPr>
              <a:t>Hotel Housekeeping - Operations And Management</a:t>
            </a:r>
            <a:r>
              <a:rPr lang="en-GB" sz="1200" dirty="0">
                <a:latin typeface="Times New Roman" panose="02020603050405020304" pitchFamily="18" charset="0"/>
                <a:cs typeface="Times New Roman" panose="02020603050405020304" pitchFamily="18" charset="0"/>
              </a:rPr>
              <a:t>. 3rd ed. India: Oxford University Press.</a:t>
            </a:r>
          </a:p>
          <a:p>
            <a:pPr algn="just">
              <a:lnSpc>
                <a:spcPct val="170000"/>
              </a:lnSpc>
            </a:pPr>
            <a:r>
              <a:rPr lang="en-GB" sz="1200" dirty="0" err="1">
                <a:latin typeface="Times New Roman" panose="02020603050405020304" pitchFamily="18" charset="0"/>
                <a:cs typeface="Times New Roman" panose="02020603050405020304" pitchFamily="18" charset="0"/>
              </a:rPr>
              <a:t>Tesone</a:t>
            </a:r>
            <a:r>
              <a:rPr lang="en-GB" sz="1200" dirty="0">
                <a:latin typeface="Times New Roman" panose="02020603050405020304" pitchFamily="18" charset="0"/>
                <a:cs typeface="Times New Roman" panose="02020603050405020304" pitchFamily="18" charset="0"/>
              </a:rPr>
              <a:t>, D. 2010 </a:t>
            </a:r>
            <a:r>
              <a:rPr lang="en-GB" sz="1200" i="1" dirty="0">
                <a:latin typeface="Times New Roman" panose="02020603050405020304" pitchFamily="18" charset="0"/>
                <a:cs typeface="Times New Roman" panose="02020603050405020304" pitchFamily="18" charset="0"/>
              </a:rPr>
              <a:t>Principles Of Management For The Hospitality Industry</a:t>
            </a:r>
            <a:r>
              <a:rPr lang="en-GB" sz="1200" dirty="0">
                <a:latin typeface="Times New Roman" panose="02020603050405020304" pitchFamily="18" charset="0"/>
                <a:cs typeface="Times New Roman" panose="02020603050405020304" pitchFamily="18" charset="0"/>
              </a:rPr>
              <a:t>. 1st ed. London: Routledge.</a:t>
            </a:r>
          </a:p>
          <a:p>
            <a:pPr algn="just">
              <a:lnSpc>
                <a:spcPct val="170000"/>
              </a:lnSpc>
            </a:pPr>
            <a:r>
              <a:rPr lang="en-GB" sz="1200" dirty="0">
                <a:latin typeface="Times New Roman" panose="02020603050405020304" pitchFamily="18" charset="0"/>
                <a:cs typeface="Times New Roman" panose="02020603050405020304" pitchFamily="18" charset="0"/>
              </a:rPr>
              <a:t>Yang, C., </a:t>
            </a:r>
            <a:r>
              <a:rPr lang="en-GB" sz="1200" dirty="0" err="1">
                <a:latin typeface="Times New Roman" panose="02020603050405020304" pitchFamily="18" charset="0"/>
                <a:cs typeface="Times New Roman" panose="02020603050405020304" pitchFamily="18" charset="0"/>
              </a:rPr>
              <a:t>Guo</a:t>
            </a:r>
            <a:r>
              <a:rPr lang="en-GB" sz="1200" dirty="0">
                <a:latin typeface="Times New Roman" panose="02020603050405020304" pitchFamily="18" charset="0"/>
                <a:cs typeface="Times New Roman" panose="02020603050405020304" pitchFamily="18" charset="0"/>
              </a:rPr>
              <a:t>, N., Wang, Y. and Li, C., 2019. The effects of mentoring on hotel staff turnover: Organizational and occupational embeddedness as mediators. </a:t>
            </a:r>
            <a:r>
              <a:rPr lang="en-GB" sz="1200" i="1" dirty="0">
                <a:latin typeface="Times New Roman" panose="02020603050405020304" pitchFamily="18" charset="0"/>
                <a:cs typeface="Times New Roman" panose="02020603050405020304" pitchFamily="18" charset="0"/>
              </a:rPr>
              <a:t>International Journal of Contemporary Hospitality Management</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31</a:t>
            </a:r>
            <a:r>
              <a:rPr lang="en-GB" sz="1200" dirty="0">
                <a:latin typeface="Times New Roman" panose="02020603050405020304" pitchFamily="18" charset="0"/>
                <a:cs typeface="Times New Roman" panose="02020603050405020304" pitchFamily="18" charset="0"/>
              </a:rPr>
              <a:t>(10), pp.4086-4104.</a:t>
            </a:r>
          </a:p>
        </p:txBody>
      </p:sp>
    </p:spTree>
    <p:extLst>
      <p:ext uri="{BB962C8B-B14F-4D97-AF65-F5344CB8AC3E}">
        <p14:creationId xmlns:p14="http://schemas.microsoft.com/office/powerpoint/2010/main" val="1880163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Thank You Typography Images - Free Download on Freepi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75025" y="1809750"/>
            <a:ext cx="5962650" cy="4219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264480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1259</TotalTime>
  <Words>2063</Words>
  <Application>Microsoft Office PowerPoint</Application>
  <PresentationFormat>Widescreen</PresentationFormat>
  <Paragraphs>95</Paragraphs>
  <Slides>14</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Times New Roman</vt:lpstr>
      <vt:lpstr>Trebuchet MS</vt:lpstr>
      <vt:lpstr>Wingdings 3</vt:lpstr>
      <vt:lpstr>Facet</vt:lpstr>
      <vt:lpstr>Module Title: Hospitality &amp; Tourism Management Institute of Management &amp; Health (Operating Hotel Facilities)  Module Code: BMIH4006 Student Name: Cristina Silva Pita Student ID:2228861 </vt:lpstr>
      <vt:lpstr>Table of Contents</vt:lpstr>
      <vt:lpstr>Introduction  </vt:lpstr>
      <vt:lpstr>Overview of the Employee Engagement Model </vt:lpstr>
      <vt:lpstr>Example of the application of the engagement model </vt:lpstr>
      <vt:lpstr>Equipment and chemicals required for bathroom cleaning and garbage cleaning </vt:lpstr>
      <vt:lpstr>Equipment and chemicals required for kitchen cabinet cleaning and clearing the gutters </vt:lpstr>
      <vt:lpstr>Training session (Day 1) </vt:lpstr>
      <vt:lpstr>Training session (Day 2) </vt:lpstr>
      <vt:lpstr>Training session (Day 3) </vt:lpstr>
      <vt:lpstr>Training session (Day 4) </vt:lpstr>
      <vt:lpstr>Conclusion </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Hospitality &amp; Tourism Management Institute of Management &amp; Health (Operating Hotel Facilities) Module Code: BMIH4006 Student Name: Student ID:</dc:title>
  <dc:creator>ricardo pita</dc:creator>
  <cp:lastModifiedBy>ricardo pita</cp:lastModifiedBy>
  <cp:revision>2</cp:revision>
  <dcterms:created xsi:type="dcterms:W3CDTF">2023-11-02T14:10:26Z</dcterms:created>
  <dcterms:modified xsi:type="dcterms:W3CDTF">2023-11-11T17:15:49Z</dcterms:modified>
</cp:coreProperties>
</file>