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embeddings/oleObject1.docx" ContentType="application/vnd.openxmlformats-officedocument.wordprocessingml.document"/>
  <Override PartName="/ppt/media/image1.jpeg" ContentType="image/jpeg"/>
  <Override PartName="/ppt/media/image142.jpeg" ContentType="image/jpeg"/>
  <Override PartName="/ppt/media/image269.png" ContentType="image/png"/>
  <Override PartName="/ppt/media/image38.png" ContentType="image/png"/>
  <Override PartName="/ppt/media/image1.emf" ContentType="image/x-emf"/>
  <Override PartName="/ppt/media/image110.png" ContentType="image/png"/>
  <Override PartName="/ppt/media/image2.jpeg" ContentType="image/jpeg"/>
  <Override PartName="/ppt/media/image279.png" ContentType="image/png"/>
  <Override PartName="/ppt/media/image71.png" ContentType="image/png"/>
  <Override PartName="/ppt/media/image5.png" ContentType="image/png"/>
  <Override PartName="/ppt/media/image289.png" ContentType="image/png"/>
  <Override PartName="/ppt/media/image144.jpeg" ContentType="image/jpeg"/>
  <Override PartName="/ppt/media/image3.jpeg" ContentType="image/jpeg"/>
  <Override PartName="/ppt/media/image120.png" ContentType="image/png"/>
  <Override PartName="/ppt/media/image48.png" ContentType="image/png"/>
  <Override PartName="/ppt/media/image147.jpeg" ContentType="image/jpeg"/>
  <Override PartName="/ppt/media/image6.jpeg" ContentType="image/jpeg"/>
  <Override PartName="/ppt/media/image70.png" ContentType="image/png"/>
  <Override PartName="/ppt/media/image4.png" ContentType="image/png"/>
  <Override PartName="/ppt/media/image302.png" ContentType="image/png"/>
  <Override PartName="/ppt/media/image73.png" ContentType="image/png"/>
  <Override PartName="/ppt/media/image7.png" ContentType="image/png"/>
  <Override PartName="/ppt/media/image8.jpeg" ContentType="image/jpeg"/>
  <Override PartName="/ppt/media/image41.png" ContentType="image/png"/>
  <Override PartName="/ppt/media/image9.jpeg" ContentType="image/jpeg"/>
  <Override PartName="/ppt/media/image51.png" ContentType="image/png"/>
  <Override PartName="/ppt/media/image10.png" ContentType="image/png"/>
  <Override PartName="/ppt/media/image11.png" ContentType="image/png"/>
  <Override PartName="/ppt/media/image12.png" ContentType="image/png"/>
  <Override PartName="/ppt/media/image13.png" ContentType="image/png"/>
  <Override PartName="/ppt/media/image14.png" ContentType="image/png"/>
  <Override PartName="/ppt/media/image15.png" ContentType="image/png"/>
  <Override PartName="/ppt/media/image16.png" ContentType="image/png"/>
  <Override PartName="/ppt/media/image17.png" ContentType="image/png"/>
  <Override PartName="/ppt/media/image24.jpeg" ContentType="image/jpeg"/>
  <Override PartName="/ppt/media/image18.png" ContentType="image/png"/>
  <Override PartName="/ppt/media/image19.png" ContentType="image/png"/>
  <Override PartName="/ppt/media/image20.png" ContentType="image/png"/>
  <Override PartName="/ppt/media/image21.jpeg" ContentType="image/jpeg"/>
  <Override PartName="/ppt/media/image54.png" ContentType="image/png"/>
  <Override PartName="/ppt/media/image22.jpeg" ContentType="image/jpeg"/>
  <Override PartName="/ppt/media/image23.png" ContentType="image/png"/>
  <Override PartName="/ppt/media/image25.png" ContentType="image/png"/>
  <Override PartName="/ppt/media/image26.jpeg" ContentType="image/jpeg"/>
  <Override PartName="/ppt/media/image37.png" ContentType="image/png"/>
  <Override PartName="/ppt/media/image27.png" ContentType="image/png"/>
  <Override PartName="/ppt/media/image28.jpeg" ContentType="image/jpeg"/>
  <Override PartName="/ppt/media/image57.png" ContentType="image/png"/>
  <Override PartName="/ppt/media/image170.jpeg" ContentType="image/jpeg"/>
  <Override PartName="/ppt/media/image101.png" ContentType="image/png"/>
  <Override PartName="/ppt/media/image29.png" ContentType="image/png"/>
  <Override PartName="/ppt/media/image30.jpeg" ContentType="image/jpeg"/>
  <Override PartName="/ppt/media/image31.jpeg" ContentType="image/jpeg"/>
  <Override PartName="/ppt/media/image42.png" ContentType="image/png"/>
  <Override PartName="/ppt/media/image32.jpeg" ContentType="image/jpeg"/>
  <Override PartName="/ppt/media/image52.png" ContentType="image/png"/>
  <Override PartName="/ppt/media/image33.png" ContentType="image/png"/>
  <Override PartName="/ppt/media/image34.png" ContentType="image/png"/>
  <Override PartName="/ppt/media/image35.png" ContentType="image/png"/>
  <Override PartName="/ppt/media/image36.png" ContentType="image/png"/>
  <Override PartName="/ppt/media/image111.png" ContentType="image/png"/>
  <Override PartName="/ppt/media/image39.png" ContentType="image/png"/>
  <Override PartName="/ppt/media/image40.png" ContentType="image/png"/>
  <Override PartName="/ppt/media/image43.png" ContentType="image/png"/>
  <Override PartName="/ppt/media/image44.png" ContentType="image/png"/>
  <Override PartName="/ppt/media/image45.png" ContentType="image/png"/>
  <Override PartName="/ppt/media/image46.png" ContentType="image/png"/>
  <Override PartName="/ppt/media/image47.png" ContentType="image/png"/>
  <Override PartName="/ppt/media/image49.png" ContentType="image/png"/>
  <Override PartName="/ppt/media/image121.png" ContentType="image/png"/>
  <Override PartName="/ppt/media/image50.png" ContentType="image/png"/>
  <Override PartName="/ppt/media/image53.png" ContentType="image/png"/>
  <Override PartName="/ppt/media/image55.png" ContentType="image/png"/>
  <Override PartName="/ppt/media/image56.png" ContentType="image/png"/>
  <Override PartName="/ppt/media/image58.png" ContentType="image/png"/>
  <Override PartName="/ppt/media/image130.png" ContentType="image/png"/>
  <Override PartName="/ppt/media/image200.jpeg" ContentType="image/jpeg"/>
  <Override PartName="/ppt/media/image59.png" ContentType="image/png"/>
  <Override PartName="/ppt/media/image131.png" ContentType="image/png"/>
  <Override PartName="/ppt/media/image60.png" ContentType="image/png"/>
  <Override PartName="/ppt/media/image61.png" ContentType="image/png"/>
  <Override PartName="/ppt/media/image62.png" ContentType="image/png"/>
  <Override PartName="/ppt/media/image63.png" ContentType="image/png"/>
  <Override PartName="/ppt/media/image64.png" ContentType="image/png"/>
  <Override PartName="/ppt/media/image65.png" ContentType="image/png"/>
  <Override PartName="/ppt/media/image66.png" ContentType="image/png"/>
  <Override PartName="/ppt/media/image67.png" ContentType="image/png"/>
  <Override PartName="/ppt/media/image68.png" ContentType="image/png"/>
  <Override PartName="/ppt/media/image140.png" ContentType="image/png"/>
  <Override PartName="/ppt/media/image201.jpeg" ContentType="image/jpeg"/>
  <Override PartName="/ppt/media/image69.png" ContentType="image/png"/>
  <Override PartName="/ppt/media/image141.png" ContentType="image/png"/>
  <Override PartName="/ppt/media/image72.png" ContentType="image/png"/>
  <Override PartName="/ppt/media/image190.jpeg" ContentType="image/jpeg"/>
  <Override PartName="/ppt/media/image74.png" ContentType="image/png"/>
  <Override PartName="/ppt/media/image75.png" ContentType="image/png"/>
  <Override PartName="/ppt/media/image76.png" ContentType="image/png"/>
  <Override PartName="/ppt/media/image77.png" ContentType="image/png"/>
  <Override PartName="/ppt/media/image78.png" ContentType="image/png"/>
  <Override PartName="/ppt/media/image150.png" ContentType="image/png"/>
  <Override PartName="/ppt/media/image307.png" ContentType="image/png"/>
  <Override PartName="/ppt/media/image79.png" ContentType="image/png"/>
  <Override PartName="/ppt/media/image151.png" ContentType="image/png"/>
  <Override PartName="/ppt/media/image80.png" ContentType="image/png"/>
  <Override PartName="/ppt/media/image81.png" ContentType="image/png"/>
  <Override PartName="/ppt/media/image82.png" ContentType="image/png"/>
  <Override PartName="/ppt/media/image191.jpeg" ContentType="image/jpeg"/>
  <Override PartName="/ppt/media/image83.png" ContentType="image/png"/>
  <Override PartName="/ppt/media/image84.png" ContentType="image/png"/>
  <Override PartName="/ppt/media/image85.png" ContentType="image/png"/>
  <Override PartName="/ppt/media/image86.png" ContentType="image/png"/>
  <Override PartName="/ppt/media/image87.png" ContentType="image/png"/>
  <Override PartName="/ppt/media/image88.png" ContentType="image/png"/>
  <Override PartName="/ppt/media/image89.png" ContentType="image/png"/>
  <Override PartName="/ppt/media/image90.png" ContentType="image/png"/>
  <Override PartName="/ppt/media/image91.png" ContentType="image/png"/>
  <Override PartName="/ppt/media/image92.png" ContentType="image/png"/>
  <Override PartName="/ppt/media/image192.jpeg" ContentType="image/jpeg"/>
  <Override PartName="/ppt/media/image93.png" ContentType="image/png"/>
  <Override PartName="/ppt/media/image94.png" ContentType="image/png"/>
  <Override PartName="/ppt/media/image293.jpeg" ContentType="image/jpeg"/>
  <Override PartName="/ppt/media/image95.png" ContentType="image/png"/>
  <Override PartName="/ppt/media/image96.png" ContentType="image/png"/>
  <Override PartName="/ppt/media/image97.png" ContentType="image/png"/>
  <Override PartName="/ppt/media/image98.png" ContentType="image/png"/>
  <Override PartName="/ppt/media/image204.jpeg" ContentType="image/jpeg"/>
  <Override PartName="/ppt/media/image99.png" ContentType="image/png"/>
  <Override PartName="/ppt/media/image171.png" ContentType="image/png"/>
  <Override PartName="/ppt/media/image177.jpeg" ContentType="image/jpeg"/>
  <Override PartName="/ppt/media/image100.png" ContentType="image/png"/>
  <Override PartName="/ppt/media/image102.png" ContentType="image/png"/>
  <Override PartName="/ppt/media/image103.png" ContentType="image/png"/>
  <Override PartName="/ppt/media/image104.png" ContentType="image/png"/>
  <Override PartName="/ppt/media/image105.png" ContentType="image/png"/>
  <Override PartName="/ppt/media/image106.png" ContentType="image/png"/>
  <Override PartName="/ppt/media/image107.png" ContentType="image/png"/>
  <Override PartName="/ppt/media/image108.png" ContentType="image/png"/>
  <Override PartName="/ppt/media/image109.png" ContentType="image/png"/>
  <Override PartName="/ppt/media/image112.png" ContentType="image/png"/>
  <Override PartName="/ppt/media/image113.png" ContentType="image/png"/>
  <Override PartName="/ppt/media/image114.png" ContentType="image/png"/>
  <Override PartName="/ppt/media/image115.png" ContentType="image/png"/>
  <Override PartName="/ppt/media/image116.png" ContentType="image/png"/>
  <Override PartName="/ppt/media/image117.png" ContentType="image/png"/>
  <Override PartName="/ppt/media/image118.png" ContentType="image/png"/>
  <Override PartName="/ppt/media/image119.png" ContentType="image/png"/>
  <Override PartName="/ppt/media/image122.png" ContentType="image/png"/>
  <Override PartName="/ppt/media/image300.jpeg" ContentType="image/jpeg"/>
  <Override PartName="/ppt/media/image123.png" ContentType="image/png"/>
  <Override PartName="/ppt/media/image124.png" ContentType="image/png"/>
  <Override PartName="/ppt/media/image125.png" ContentType="image/png"/>
  <Override PartName="/ppt/media/image126.png" ContentType="image/png"/>
  <Override PartName="/ppt/media/image127.png" ContentType="image/png"/>
  <Override PartName="/ppt/media/image128.png" ContentType="image/png"/>
  <Override PartName="/ppt/media/image157.jpeg" ContentType="image/jpeg"/>
  <Override PartName="/ppt/media/image129.png" ContentType="image/png"/>
  <Override PartName="/ppt/media/image132.png" ContentType="image/png"/>
  <Override PartName="/ppt/media/image301.jpeg" ContentType="image/jpeg"/>
  <Override PartName="/ppt/media/image133.png" ContentType="image/png"/>
  <Override PartName="/ppt/media/image134.jpeg" ContentType="image/jpeg"/>
  <Override PartName="/ppt/media/image189.png" ContentType="image/png"/>
  <Override PartName="/ppt/media/image135.jpeg" ContentType="image/jpeg"/>
  <Override PartName="/ppt/media/image199.png" ContentType="image/png"/>
  <Override PartName="/ppt/media/image136.png" ContentType="image/png"/>
  <Override PartName="/ppt/media/image137.png" ContentType="image/png"/>
  <Override PartName="/ppt/media/image138.png" ContentType="image/png"/>
  <Override PartName="/ppt/media/image158.jpeg" ContentType="image/jpeg"/>
  <Override PartName="/ppt/media/image139.png" ContentType="image/png"/>
  <Override PartName="/ppt/media/image143.png" ContentType="image/png"/>
  <Override PartName="/ppt/media/image145.jpeg" ContentType="image/jpeg"/>
  <Override PartName="/ppt/media/image146.png" ContentType="image/png"/>
  <Override PartName="/ppt/media/image148.jpeg" ContentType="image/jpeg"/>
  <Override PartName="/ppt/media/image149.png" ContentType="image/png"/>
  <Override PartName="/ppt/media/image152.png" ContentType="image/png"/>
  <Override PartName="/ppt/media/image303.jpeg" ContentType="image/jpeg"/>
  <Override PartName="/ppt/media/image153.png" ContentType="image/png"/>
  <Override PartName="/ppt/media/image154.png" ContentType="image/png"/>
  <Override PartName="/ppt/media/image155.png" ContentType="image/png"/>
  <Override PartName="/ppt/media/image156.png" ContentType="image/png"/>
  <Override PartName="/ppt/media/image159.jpeg" ContentType="image/jpeg"/>
  <Override PartName="/ppt/media/image160.jpeg" ContentType="image/jpeg"/>
  <Override PartName="/ppt/media/image292.png" ContentType="image/png"/>
  <Override PartName="/ppt/media/image161.jpeg" ContentType="image/jpeg"/>
  <Override PartName="/ppt/media/image162.jpeg" ContentType="image/jpeg"/>
  <Override PartName="/ppt/media/image163.jpeg" ContentType="image/jpeg"/>
  <Override PartName="/ppt/media/image164.jpeg" ContentType="image/jpeg"/>
  <Override PartName="/ppt/media/image165.jpeg" ContentType="image/jpeg"/>
  <Override PartName="/ppt/media/image166.jpeg" ContentType="image/jpeg"/>
  <Override PartName="/ppt/media/image167.jpeg" ContentType="image/jpeg"/>
  <Override PartName="/ppt/media/image228.png" ContentType="image/png"/>
  <Override PartName="/ppt/media/image168.jpeg" ContentType="image/jpeg"/>
  <Override PartName="/ppt/media/image238.png" ContentType="image/png"/>
  <Override PartName="/ppt/media/image169.jpeg" ContentType="image/jpeg"/>
  <Override PartName="/ppt/media/image248.png" ContentType="image/png"/>
  <Override PartName="/ppt/media/image172.png" ContentType="image/png"/>
  <Override PartName="/ppt/media/image305.jpeg" ContentType="image/jpeg"/>
  <Override PartName="/ppt/media/image173.png" ContentType="image/png"/>
  <Override PartName="/ppt/media/image174.png" ContentType="image/png"/>
  <Override PartName="/ppt/media/image175.png" ContentType="image/png"/>
  <Override PartName="/ppt/media/image176.png" ContentType="image/png"/>
  <Override PartName="/ppt/media/image178.jpeg" ContentType="image/jpeg"/>
  <Override PartName="/ppt/media/image181.png" ContentType="image/png"/>
  <Override PartName="/ppt/media/image179.jpeg" ContentType="image/jpeg"/>
  <Override PartName="/ppt/media/image180.png" ContentType="image/png"/>
  <Override PartName="/ppt/media/image182.png" ContentType="image/png"/>
  <Override PartName="/ppt/media/image306.jpeg" ContentType="image/jpeg"/>
  <Override PartName="/ppt/media/image183.png" ContentType="image/png"/>
  <Override PartName="/ppt/media/image184.png" ContentType="image/png"/>
  <Override PartName="/ppt/media/image185.png" ContentType="image/png"/>
  <Override PartName="/ppt/media/image186.png" ContentType="image/png"/>
  <Override PartName="/ppt/media/image187.png" ContentType="image/png"/>
  <Override PartName="/ppt/media/image188.png" ContentType="image/png"/>
  <Override PartName="/ppt/media/image193.png" ContentType="image/png"/>
  <Override PartName="/ppt/media/image194.jpeg" ContentType="image/jpeg"/>
  <Override PartName="/ppt/media/image195.jpeg" ContentType="image/jpeg"/>
  <Override PartName="/ppt/media/image196.jpeg" ContentType="image/jpeg"/>
  <Override PartName="/ppt/media/image197.png" ContentType="image/png"/>
  <Override PartName="/ppt/media/image198.png" ContentType="image/png"/>
  <Override PartName="/ppt/media/image202.png" ContentType="image/png"/>
  <Override PartName="/ppt/media/image203.png" ContentType="image/png"/>
  <Override PartName="/ppt/media/image205.png" ContentType="image/png"/>
  <Override PartName="/ppt/media/image206.png" ContentType="image/png"/>
  <Override PartName="/ppt/media/image207.jpeg" ContentType="image/jpeg"/>
  <Override PartName="/ppt/media/image208.jpeg" ContentType="image/jpeg"/>
  <Override PartName="/ppt/media/image209.png" ContentType="image/png"/>
  <Override PartName="/ppt/media/image210.png" ContentType="image/png"/>
  <Override PartName="/ppt/media/image211.png" ContentType="image/png"/>
  <Override PartName="/ppt/media/image212.png" ContentType="image/png"/>
  <Override PartName="/ppt/media/image213.png" ContentType="image/png"/>
  <Override PartName="/ppt/media/image282.jpeg" ContentType="image/jpeg"/>
  <Override PartName="/ppt/media/image214.png" ContentType="image/png"/>
  <Override PartName="/ppt/media/image215.jpeg" ContentType="image/jpeg"/>
  <Override PartName="/ppt/media/image280.png" ContentType="image/png"/>
  <Override PartName="/ppt/media/image216.jpeg" ContentType="image/jpeg"/>
  <Override PartName="/ppt/media/image290.png" ContentType="image/png"/>
  <Override PartName="/ppt/media/image217.jpeg" ContentType="image/jpeg"/>
  <Override PartName="/ppt/media/image218.jpeg" ContentType="image/jpeg"/>
  <Override PartName="/ppt/media/image219.jpeg" ContentType="image/jpeg"/>
  <Override PartName="/ppt/media/image220.png" ContentType="image/png"/>
  <Override PartName="/ppt/media/image221.jpeg" ContentType="image/jpeg"/>
  <Override PartName="/ppt/media/image222.jpeg" ContentType="image/jpeg"/>
  <Override PartName="/ppt/media/image223.jpeg" ContentType="image/jpeg"/>
  <Override PartName="/ppt/media/image224.png" ContentType="image/png"/>
  <Override PartName="/ppt/media/image225.png" ContentType="image/png"/>
  <Override PartName="/ppt/media/image226.png" ContentType="image/png"/>
  <Override PartName="/ppt/media/image227.png" ContentType="image/png"/>
  <Override PartName="/ppt/media/image229.png" ContentType="image/png"/>
  <Override PartName="/ppt/media/image230.png" ContentType="image/png"/>
  <Override PartName="/ppt/media/image231.png" ContentType="image/png"/>
  <Override PartName="/ppt/media/image232.png" ContentType="image/png"/>
  <Override PartName="/ppt/media/image233.png" ContentType="image/png"/>
  <Override PartName="/ppt/media/image234.png" ContentType="image/png"/>
  <Override PartName="/ppt/media/image235.png" ContentType="image/png"/>
  <Override PartName="/ppt/media/image236.png" ContentType="image/png"/>
  <Override PartName="/ppt/media/image237.png" ContentType="image/png"/>
  <Override PartName="/ppt/media/image239.png" ContentType="image/png"/>
  <Override PartName="/ppt/media/image240.png" ContentType="image/png"/>
  <Override PartName="/ppt/media/image241.png" ContentType="image/png"/>
  <Override PartName="/ppt/media/image242.png" ContentType="image/png"/>
  <Override PartName="/ppt/media/image243.png" ContentType="image/png"/>
  <Override PartName="/ppt/media/image244.png" ContentType="image/png"/>
  <Override PartName="/ppt/media/image245.png" ContentType="image/png"/>
  <Override PartName="/ppt/media/image246.png" ContentType="image/png"/>
  <Override PartName="/ppt/media/image247.png" ContentType="image/png"/>
  <Override PartName="/ppt/media/image249.png" ContentType="image/png"/>
  <Override PartName="/ppt/media/image250.png" ContentType="image/png"/>
  <Override PartName="/ppt/media/image251.png" ContentType="image/png"/>
  <Override PartName="/ppt/media/image252.png" ContentType="image/png"/>
  <Override PartName="/ppt/media/image253.png" ContentType="image/png"/>
  <Override PartName="/ppt/media/image254.png" ContentType="image/png"/>
  <Override PartName="/ppt/media/image255.png" ContentType="image/png"/>
  <Override PartName="/ppt/media/image256.png" ContentType="image/png"/>
  <Override PartName="/ppt/media/image257.png" ContentType="image/png"/>
  <Override PartName="/ppt/media/image258.png" ContentType="image/png"/>
  <Override PartName="/ppt/media/image259.png" ContentType="image/png"/>
  <Override PartName="/ppt/media/image260.png" ContentType="image/png"/>
  <Override PartName="/ppt/media/image261.png" ContentType="image/png"/>
  <Override PartName="/ppt/media/image262.png" ContentType="image/png"/>
  <Override PartName="/ppt/media/image263.png" ContentType="image/png"/>
  <Override PartName="/ppt/media/image264.png" ContentType="image/png"/>
  <Override PartName="/ppt/media/image265.png" ContentType="image/png"/>
  <Override PartName="/ppt/media/image266.png" ContentType="image/png"/>
  <Override PartName="/ppt/media/image267.png" ContentType="image/png"/>
  <Override PartName="/ppt/media/image268.png" ContentType="image/png"/>
  <Override PartName="/ppt/media/image270.png" ContentType="image/png"/>
  <Override PartName="/ppt/media/image271.png" ContentType="image/png"/>
  <Override PartName="/ppt/media/image272.png" ContentType="image/png"/>
  <Override PartName="/ppt/media/image273.png" ContentType="image/png"/>
  <Override PartName="/ppt/media/image274.png" ContentType="image/png"/>
  <Override PartName="/ppt/media/image275.png" ContentType="image/png"/>
  <Override PartName="/ppt/media/image276.png" ContentType="image/png"/>
  <Override PartName="/ppt/media/image277.png" ContentType="image/png"/>
  <Override PartName="/ppt/media/image278.png" ContentType="image/png"/>
  <Override PartName="/ppt/media/image281.png" ContentType="image/png"/>
  <Override PartName="/ppt/media/image283.jpeg" ContentType="image/jpeg"/>
  <Override PartName="/ppt/media/image284.png" ContentType="image/png"/>
  <Override PartName="/ppt/media/image285.png" ContentType="image/png"/>
  <Override PartName="/ppt/media/image286.png" ContentType="image/png"/>
  <Override PartName="/ppt/media/image287.png" ContentType="image/png"/>
  <Override PartName="/ppt/media/image288.png" ContentType="image/png"/>
  <Override PartName="/ppt/media/image291.png" ContentType="image/png"/>
  <Override PartName="/ppt/media/image294.png" ContentType="image/png"/>
  <Override PartName="/ppt/media/image295.jpeg" ContentType="image/jpeg"/>
  <Override PartName="/ppt/media/image296.jpeg" ContentType="image/jpeg"/>
  <Override PartName="/ppt/media/image297.jpeg" ContentType="image/jpeg"/>
  <Override PartName="/ppt/media/image298.jpeg" ContentType="image/jpeg"/>
  <Override PartName="/ppt/media/image299.jpeg" ContentType="image/jpeg"/>
  <Override PartName="/ppt/media/image304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28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image" Target="../media/image3.jpe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jpeg"/><Relationship Id="rId6" Type="http://schemas.openxmlformats.org/officeDocument/2006/relationships/image" Target="../media/image7.png"/><Relationship Id="rId7" Type="http://schemas.openxmlformats.org/officeDocument/2006/relationships/image" Target="../media/image8.jpeg"/><Relationship Id="rId8" Type="http://schemas.openxmlformats.org/officeDocument/2006/relationships/image" Target="../media/image9.jpeg"/><Relationship Id="rId9" Type="http://schemas.openxmlformats.org/officeDocument/2006/relationships/image" Target="../media/image10.png"/><Relationship Id="rId10" Type="http://schemas.openxmlformats.org/officeDocument/2006/relationships/image" Target="../media/image11.png"/><Relationship Id="rId11" Type="http://schemas.openxmlformats.org/officeDocument/2006/relationships/image" Target="../media/image12.png"/><Relationship Id="rId12" Type="http://schemas.openxmlformats.org/officeDocument/2006/relationships/image" Target="../media/image13.png"/><Relationship Id="rId13" Type="http://schemas.openxmlformats.org/officeDocument/2006/relationships/image" Target="../media/image14.png"/><Relationship Id="rId14" Type="http://schemas.openxmlformats.org/officeDocument/2006/relationships/image" Target="../media/image15.png"/><Relationship Id="rId15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6.png"/><Relationship Id="rId2" Type="http://schemas.openxmlformats.org/officeDocument/2006/relationships/image" Target="../media/image17.png"/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5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20.png"/><Relationship Id="rId2" Type="http://schemas.openxmlformats.org/officeDocument/2006/relationships/image" Target="../media/image21.jpeg"/><Relationship Id="rId3" Type="http://schemas.openxmlformats.org/officeDocument/2006/relationships/image" Target="../media/image22.jpeg"/><Relationship Id="rId4" Type="http://schemas.openxmlformats.org/officeDocument/2006/relationships/image" Target="../media/image23.png"/><Relationship Id="rId5" Type="http://schemas.openxmlformats.org/officeDocument/2006/relationships/image" Target="../media/image24.jpeg"/><Relationship Id="rId6" Type="http://schemas.openxmlformats.org/officeDocument/2006/relationships/image" Target="../media/image25.png"/><Relationship Id="rId7" Type="http://schemas.openxmlformats.org/officeDocument/2006/relationships/image" Target="../media/image26.jpeg"/><Relationship Id="rId8" Type="http://schemas.openxmlformats.org/officeDocument/2006/relationships/image" Target="../media/image27.png"/><Relationship Id="rId9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28.jpeg"/><Relationship Id="rId2" Type="http://schemas.openxmlformats.org/officeDocument/2006/relationships/image" Target="../media/image29.png"/><Relationship Id="rId3" Type="http://schemas.openxmlformats.org/officeDocument/2006/relationships/image" Target="../media/image30.jpeg"/><Relationship Id="rId4" Type="http://schemas.openxmlformats.org/officeDocument/2006/relationships/image" Target="../media/image31.jpeg"/><Relationship Id="rId5" Type="http://schemas.openxmlformats.org/officeDocument/2006/relationships/image" Target="../media/image32.jpeg"/><Relationship Id="rId6" Type="http://schemas.openxmlformats.org/officeDocument/2006/relationships/image" Target="../media/image33.png"/><Relationship Id="rId7" Type="http://schemas.openxmlformats.org/officeDocument/2006/relationships/image" Target="../media/image34.png"/><Relationship Id="rId8" Type="http://schemas.openxmlformats.org/officeDocument/2006/relationships/image" Target="../media/image35.png"/><Relationship Id="rId9" Type="http://schemas.openxmlformats.org/officeDocument/2006/relationships/image" Target="../media/image36.png"/><Relationship Id="rId10" Type="http://schemas.openxmlformats.org/officeDocument/2006/relationships/image" Target="../media/image37.png"/><Relationship Id="rId11" Type="http://schemas.openxmlformats.org/officeDocument/2006/relationships/image" Target="../media/image38.png"/><Relationship Id="rId12" Type="http://schemas.openxmlformats.org/officeDocument/2006/relationships/image" Target="../media/image39.png"/><Relationship Id="rId13" Type="http://schemas.openxmlformats.org/officeDocument/2006/relationships/image" Target="../media/image40.png"/><Relationship Id="rId14" Type="http://schemas.openxmlformats.org/officeDocument/2006/relationships/image" Target="../media/image41.png"/><Relationship Id="rId15" Type="http://schemas.openxmlformats.org/officeDocument/2006/relationships/image" Target="../media/image42.png"/><Relationship Id="rId16" Type="http://schemas.openxmlformats.org/officeDocument/2006/relationships/image" Target="../media/image43.png"/><Relationship Id="rId17" Type="http://schemas.openxmlformats.org/officeDocument/2006/relationships/image" Target="../media/image44.png"/><Relationship Id="rId18" Type="http://schemas.openxmlformats.org/officeDocument/2006/relationships/image" Target="../media/image45.png"/><Relationship Id="rId19" Type="http://schemas.openxmlformats.org/officeDocument/2006/relationships/image" Target="../media/image46.png"/><Relationship Id="rId20" Type="http://schemas.openxmlformats.org/officeDocument/2006/relationships/image" Target="../media/image47.png"/><Relationship Id="rId21" Type="http://schemas.openxmlformats.org/officeDocument/2006/relationships/image" Target="../media/image48.png"/><Relationship Id="rId22" Type="http://schemas.openxmlformats.org/officeDocument/2006/relationships/image" Target="../media/image49.png"/><Relationship Id="rId23" Type="http://schemas.openxmlformats.org/officeDocument/2006/relationships/image" Target="../media/image50.png"/><Relationship Id="rId24" Type="http://schemas.openxmlformats.org/officeDocument/2006/relationships/image" Target="../media/image51.png"/><Relationship Id="rId25" Type="http://schemas.openxmlformats.org/officeDocument/2006/relationships/image" Target="../media/image52.png"/><Relationship Id="rId26" Type="http://schemas.openxmlformats.org/officeDocument/2006/relationships/image" Target="../media/image53.png"/><Relationship Id="rId27" Type="http://schemas.openxmlformats.org/officeDocument/2006/relationships/image" Target="../media/image54.png"/><Relationship Id="rId28" Type="http://schemas.openxmlformats.org/officeDocument/2006/relationships/image" Target="../media/image55.png"/><Relationship Id="rId29" Type="http://schemas.openxmlformats.org/officeDocument/2006/relationships/image" Target="../media/image56.png"/><Relationship Id="rId30" Type="http://schemas.openxmlformats.org/officeDocument/2006/relationships/image" Target="../media/image57.png"/><Relationship Id="rId31" Type="http://schemas.openxmlformats.org/officeDocument/2006/relationships/image" Target="../media/image58.png"/><Relationship Id="rId32" Type="http://schemas.openxmlformats.org/officeDocument/2006/relationships/image" Target="../media/image59.png"/><Relationship Id="rId33" Type="http://schemas.openxmlformats.org/officeDocument/2006/relationships/image" Target="../media/image60.png"/><Relationship Id="rId34" Type="http://schemas.openxmlformats.org/officeDocument/2006/relationships/image" Target="../media/image61.png"/><Relationship Id="rId35" Type="http://schemas.openxmlformats.org/officeDocument/2006/relationships/image" Target="../media/image62.png"/><Relationship Id="rId36" Type="http://schemas.openxmlformats.org/officeDocument/2006/relationships/image" Target="../media/image63.png"/><Relationship Id="rId37" Type="http://schemas.openxmlformats.org/officeDocument/2006/relationships/image" Target="../media/image64.png"/><Relationship Id="rId38" Type="http://schemas.openxmlformats.org/officeDocument/2006/relationships/image" Target="../media/image65.png"/><Relationship Id="rId39" Type="http://schemas.openxmlformats.org/officeDocument/2006/relationships/image" Target="../media/image66.png"/><Relationship Id="rId40" Type="http://schemas.openxmlformats.org/officeDocument/2006/relationships/image" Target="../media/image67.png"/><Relationship Id="rId41" Type="http://schemas.openxmlformats.org/officeDocument/2006/relationships/image" Target="../media/image68.png"/><Relationship Id="rId42" Type="http://schemas.openxmlformats.org/officeDocument/2006/relationships/image" Target="../media/image69.png"/><Relationship Id="rId43" Type="http://schemas.openxmlformats.org/officeDocument/2006/relationships/image" Target="../media/image70.png"/><Relationship Id="rId44" Type="http://schemas.openxmlformats.org/officeDocument/2006/relationships/image" Target="../media/image71.png"/><Relationship Id="rId45" Type="http://schemas.openxmlformats.org/officeDocument/2006/relationships/image" Target="../media/image72.png"/><Relationship Id="rId46" Type="http://schemas.openxmlformats.org/officeDocument/2006/relationships/image" Target="../media/image73.png"/><Relationship Id="rId47" Type="http://schemas.openxmlformats.org/officeDocument/2006/relationships/image" Target="../media/image74.png"/><Relationship Id="rId48" Type="http://schemas.openxmlformats.org/officeDocument/2006/relationships/image" Target="../media/image75.png"/><Relationship Id="rId49" Type="http://schemas.openxmlformats.org/officeDocument/2006/relationships/image" Target="../media/image76.png"/><Relationship Id="rId50" Type="http://schemas.openxmlformats.org/officeDocument/2006/relationships/image" Target="../media/image77.png"/><Relationship Id="rId51" Type="http://schemas.openxmlformats.org/officeDocument/2006/relationships/image" Target="../media/image78.png"/><Relationship Id="rId52" Type="http://schemas.openxmlformats.org/officeDocument/2006/relationships/image" Target="../media/image79.png"/><Relationship Id="rId53" Type="http://schemas.openxmlformats.org/officeDocument/2006/relationships/image" Target="../media/image80.png"/><Relationship Id="rId54" Type="http://schemas.openxmlformats.org/officeDocument/2006/relationships/image" Target="../media/image81.png"/><Relationship Id="rId55" Type="http://schemas.openxmlformats.org/officeDocument/2006/relationships/image" Target="../media/image82.png"/><Relationship Id="rId56" Type="http://schemas.openxmlformats.org/officeDocument/2006/relationships/image" Target="../media/image83.png"/><Relationship Id="rId57" Type="http://schemas.openxmlformats.org/officeDocument/2006/relationships/image" Target="../media/image84.png"/><Relationship Id="rId58" Type="http://schemas.openxmlformats.org/officeDocument/2006/relationships/image" Target="../media/image85.png"/><Relationship Id="rId59" Type="http://schemas.openxmlformats.org/officeDocument/2006/relationships/image" Target="../media/image86.png"/><Relationship Id="rId60" Type="http://schemas.openxmlformats.org/officeDocument/2006/relationships/image" Target="../media/image87.png"/><Relationship Id="rId61" Type="http://schemas.openxmlformats.org/officeDocument/2006/relationships/image" Target="../media/image88.png"/><Relationship Id="rId62" Type="http://schemas.openxmlformats.org/officeDocument/2006/relationships/image" Target="../media/image89.png"/><Relationship Id="rId63" Type="http://schemas.openxmlformats.org/officeDocument/2006/relationships/image" Target="../media/image90.png"/><Relationship Id="rId64" Type="http://schemas.openxmlformats.org/officeDocument/2006/relationships/image" Target="../media/image91.png"/><Relationship Id="rId65" Type="http://schemas.openxmlformats.org/officeDocument/2006/relationships/image" Target="../media/image92.png"/><Relationship Id="rId66" Type="http://schemas.openxmlformats.org/officeDocument/2006/relationships/image" Target="../media/image93.png"/><Relationship Id="rId67" Type="http://schemas.openxmlformats.org/officeDocument/2006/relationships/image" Target="../media/image94.png"/><Relationship Id="rId68" Type="http://schemas.openxmlformats.org/officeDocument/2006/relationships/image" Target="../media/image95.png"/><Relationship Id="rId69" Type="http://schemas.openxmlformats.org/officeDocument/2006/relationships/image" Target="../media/image96.png"/><Relationship Id="rId70" Type="http://schemas.openxmlformats.org/officeDocument/2006/relationships/image" Target="../media/image97.png"/><Relationship Id="rId71" Type="http://schemas.openxmlformats.org/officeDocument/2006/relationships/image" Target="../media/image98.png"/><Relationship Id="rId72" Type="http://schemas.openxmlformats.org/officeDocument/2006/relationships/image" Target="../media/image99.png"/><Relationship Id="rId73" Type="http://schemas.openxmlformats.org/officeDocument/2006/relationships/image" Target="../media/image100.png"/><Relationship Id="rId74" Type="http://schemas.openxmlformats.org/officeDocument/2006/relationships/image" Target="../media/image101.png"/><Relationship Id="rId75" Type="http://schemas.openxmlformats.org/officeDocument/2006/relationships/image" Target="../media/image102.png"/><Relationship Id="rId76" Type="http://schemas.openxmlformats.org/officeDocument/2006/relationships/image" Target="../media/image103.png"/><Relationship Id="rId77" Type="http://schemas.openxmlformats.org/officeDocument/2006/relationships/image" Target="../media/image104.png"/><Relationship Id="rId78" Type="http://schemas.openxmlformats.org/officeDocument/2006/relationships/image" Target="../media/image105.png"/><Relationship Id="rId79" Type="http://schemas.openxmlformats.org/officeDocument/2006/relationships/image" Target="../media/image106.png"/><Relationship Id="rId80" Type="http://schemas.openxmlformats.org/officeDocument/2006/relationships/image" Target="../media/image107.png"/><Relationship Id="rId81" Type="http://schemas.openxmlformats.org/officeDocument/2006/relationships/image" Target="../media/image108.png"/><Relationship Id="rId82" Type="http://schemas.openxmlformats.org/officeDocument/2006/relationships/image" Target="../media/image109.png"/><Relationship Id="rId83" Type="http://schemas.openxmlformats.org/officeDocument/2006/relationships/image" Target="../media/image110.png"/><Relationship Id="rId84" Type="http://schemas.openxmlformats.org/officeDocument/2006/relationships/image" Target="../media/image111.png"/><Relationship Id="rId85" Type="http://schemas.openxmlformats.org/officeDocument/2006/relationships/image" Target="../media/image112.png"/><Relationship Id="rId86" Type="http://schemas.openxmlformats.org/officeDocument/2006/relationships/image" Target="../media/image113.png"/><Relationship Id="rId87" Type="http://schemas.openxmlformats.org/officeDocument/2006/relationships/image" Target="../media/image114.png"/><Relationship Id="rId88" Type="http://schemas.openxmlformats.org/officeDocument/2006/relationships/image" Target="../media/image115.png"/><Relationship Id="rId89" Type="http://schemas.openxmlformats.org/officeDocument/2006/relationships/image" Target="../media/image116.png"/><Relationship Id="rId90" Type="http://schemas.openxmlformats.org/officeDocument/2006/relationships/image" Target="../media/image117.png"/><Relationship Id="rId91" Type="http://schemas.openxmlformats.org/officeDocument/2006/relationships/image" Target="../media/image118.png"/><Relationship Id="rId92" Type="http://schemas.openxmlformats.org/officeDocument/2006/relationships/image" Target="../media/image119.png"/><Relationship Id="rId93" Type="http://schemas.openxmlformats.org/officeDocument/2006/relationships/image" Target="../media/image120.png"/><Relationship Id="rId94" Type="http://schemas.openxmlformats.org/officeDocument/2006/relationships/image" Target="../media/image121.png"/><Relationship Id="rId95" Type="http://schemas.openxmlformats.org/officeDocument/2006/relationships/image" Target="../media/image122.png"/><Relationship Id="rId96" Type="http://schemas.openxmlformats.org/officeDocument/2006/relationships/image" Target="../media/image123.png"/><Relationship Id="rId97" Type="http://schemas.openxmlformats.org/officeDocument/2006/relationships/image" Target="../media/image124.png"/><Relationship Id="rId98" Type="http://schemas.openxmlformats.org/officeDocument/2006/relationships/image" Target="../media/image125.png"/><Relationship Id="rId99" Type="http://schemas.openxmlformats.org/officeDocument/2006/relationships/image" Target="../media/image126.png"/><Relationship Id="rId100" Type="http://schemas.openxmlformats.org/officeDocument/2006/relationships/image" Target="../media/image127.png"/><Relationship Id="rId101" Type="http://schemas.openxmlformats.org/officeDocument/2006/relationships/image" Target="../media/image128.png"/><Relationship Id="rId102" Type="http://schemas.openxmlformats.org/officeDocument/2006/relationships/image" Target="../media/image129.png"/><Relationship Id="rId103" Type="http://schemas.openxmlformats.org/officeDocument/2006/relationships/image" Target="../media/image130.png"/><Relationship Id="rId104" Type="http://schemas.openxmlformats.org/officeDocument/2006/relationships/image" Target="../media/image131.png"/><Relationship Id="rId105" Type="http://schemas.openxmlformats.org/officeDocument/2006/relationships/image" Target="../media/image132.png"/><Relationship Id="rId106" Type="http://schemas.openxmlformats.org/officeDocument/2006/relationships/image" Target="../media/image133.png"/><Relationship Id="rId107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34.jpeg"/><Relationship Id="rId2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35.jpeg"/><Relationship Id="rId2" Type="http://schemas.openxmlformats.org/officeDocument/2006/relationships/image" Target="../media/image136.png"/><Relationship Id="rId3" Type="http://schemas.openxmlformats.org/officeDocument/2006/relationships/image" Target="../media/image137.png"/><Relationship Id="rId4" Type="http://schemas.openxmlformats.org/officeDocument/2006/relationships/image" Target="../media/image138.png"/><Relationship Id="rId5" Type="http://schemas.openxmlformats.org/officeDocument/2006/relationships/image" Target="../media/image139.png"/><Relationship Id="rId6" Type="http://schemas.openxmlformats.org/officeDocument/2006/relationships/image" Target="../media/image140.png"/><Relationship Id="rId7" Type="http://schemas.openxmlformats.org/officeDocument/2006/relationships/image" Target="../media/image141.png"/><Relationship Id="rId8" Type="http://schemas.openxmlformats.org/officeDocument/2006/relationships/image" Target="../media/image142.jpeg"/><Relationship Id="rId9" Type="http://schemas.openxmlformats.org/officeDocument/2006/relationships/image" Target="../media/image143.png"/><Relationship Id="rId10" Type="http://schemas.openxmlformats.org/officeDocument/2006/relationships/image" Target="../media/image144.jpeg"/><Relationship Id="rId11" Type="http://schemas.openxmlformats.org/officeDocument/2006/relationships/image" Target="../media/image145.jpeg"/><Relationship Id="rId12" Type="http://schemas.openxmlformats.org/officeDocument/2006/relationships/image" Target="../media/image146.png"/><Relationship Id="rId13" Type="http://schemas.openxmlformats.org/officeDocument/2006/relationships/image" Target="../media/image147.jpeg"/><Relationship Id="rId14" Type="http://schemas.openxmlformats.org/officeDocument/2006/relationships/image" Target="../media/image148.jpeg"/><Relationship Id="rId15" Type="http://schemas.openxmlformats.org/officeDocument/2006/relationships/image" Target="../media/image149.png"/><Relationship Id="rId16" Type="http://schemas.openxmlformats.org/officeDocument/2006/relationships/image" Target="../media/image150.png"/><Relationship Id="rId17" Type="http://schemas.openxmlformats.org/officeDocument/2006/relationships/image" Target="../media/image151.png"/><Relationship Id="rId18" Type="http://schemas.openxmlformats.org/officeDocument/2006/relationships/image" Target="../media/image152.png"/><Relationship Id="rId19" Type="http://schemas.openxmlformats.org/officeDocument/2006/relationships/image" Target="../media/image153.png"/><Relationship Id="rId20" Type="http://schemas.openxmlformats.org/officeDocument/2006/relationships/image" Target="../media/image154.png"/><Relationship Id="rId21" Type="http://schemas.openxmlformats.org/officeDocument/2006/relationships/image" Target="../media/image155.png"/><Relationship Id="rId22" Type="http://schemas.openxmlformats.org/officeDocument/2006/relationships/image" Target="../media/image156.png"/><Relationship Id="rId23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57.jpeg"/><Relationship Id="rId2" Type="http://schemas.openxmlformats.org/officeDocument/2006/relationships/image" Target="../media/image158.jpeg"/><Relationship Id="rId3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59.jpeg"/><Relationship Id="rId2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60.jpeg"/><Relationship Id="rId2" Type="http://schemas.openxmlformats.org/officeDocument/2006/relationships/image" Target="../media/image161.jpeg"/><Relationship Id="rId3" Type="http://schemas.openxmlformats.org/officeDocument/2006/relationships/image" Target="../media/image162.jpeg"/><Relationship Id="rId4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63.jpeg"/><Relationship Id="rId2" Type="http://schemas.openxmlformats.org/officeDocument/2006/relationships/image" Target="../media/image164.jpeg"/><Relationship Id="rId3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165.jpeg"/><Relationship Id="rId2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166.jpeg"/><Relationship Id="rId2" Type="http://schemas.openxmlformats.org/officeDocument/2006/relationships/image" Target="../media/image167.jpeg"/><Relationship Id="rId3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168.jpeg"/><Relationship Id="rId2" Type="http://schemas.openxmlformats.org/officeDocument/2006/relationships/image" Target="../media/image169.jpeg"/><Relationship Id="rId3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170.jpeg"/><Relationship Id="rId2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171.png"/><Relationship Id="rId2" Type="http://schemas.openxmlformats.org/officeDocument/2006/relationships/image" Target="../media/image172.png"/><Relationship Id="rId3" Type="http://schemas.openxmlformats.org/officeDocument/2006/relationships/image" Target="../media/image173.png"/><Relationship Id="rId4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174.png"/><Relationship Id="rId2" Type="http://schemas.openxmlformats.org/officeDocument/2006/relationships/image" Target="../media/image175.png"/><Relationship Id="rId3" Type="http://schemas.openxmlformats.org/officeDocument/2006/relationships/image" Target="../media/image176.png"/><Relationship Id="rId4" Type="http://schemas.openxmlformats.org/officeDocument/2006/relationships/image" Target="../media/image177.jpeg"/><Relationship Id="rId5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178.jpeg"/><Relationship Id="rId2" Type="http://schemas.openxmlformats.org/officeDocument/2006/relationships/image" Target="../media/image179.jpeg"/><Relationship Id="rId3" Type="http://schemas.openxmlformats.org/officeDocument/2006/relationships/image" Target="../media/image180.png"/><Relationship Id="rId4" Type="http://schemas.openxmlformats.org/officeDocument/2006/relationships/image" Target="../media/image181.png"/><Relationship Id="rId5" Type="http://schemas.openxmlformats.org/officeDocument/2006/relationships/image" Target="../media/image182.png"/><Relationship Id="rId6" Type="http://schemas.openxmlformats.org/officeDocument/2006/relationships/image" Target="../media/image183.png"/><Relationship Id="rId7" Type="http://schemas.openxmlformats.org/officeDocument/2006/relationships/image" Target="../media/image184.png"/><Relationship Id="rId8" Type="http://schemas.openxmlformats.org/officeDocument/2006/relationships/image" Target="../media/image185.png"/><Relationship Id="rId9" Type="http://schemas.openxmlformats.org/officeDocument/2006/relationships/image" Target="../media/image186.png"/><Relationship Id="rId10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187.png"/><Relationship Id="rId2" Type="http://schemas.openxmlformats.org/officeDocument/2006/relationships/image" Target="../media/image188.png"/><Relationship Id="rId3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189.png"/><Relationship Id="rId2" Type="http://schemas.openxmlformats.org/officeDocument/2006/relationships/image" Target="../media/image190.jpeg"/><Relationship Id="rId3" Type="http://schemas.openxmlformats.org/officeDocument/2006/relationships/image" Target="../media/image191.jpeg"/><Relationship Id="rId4" Type="http://schemas.openxmlformats.org/officeDocument/2006/relationships/image" Target="../media/image192.jpeg"/><Relationship Id="rId5" Type="http://schemas.openxmlformats.org/officeDocument/2006/relationships/image" Target="../media/image193.png"/><Relationship Id="rId6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194.jpeg"/><Relationship Id="rId2" Type="http://schemas.openxmlformats.org/officeDocument/2006/relationships/image" Target="../media/image195.jpeg"/><Relationship Id="rId3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196.jpeg"/><Relationship Id="rId2" Type="http://schemas.openxmlformats.org/officeDocument/2006/relationships/image" Target="../media/image197.png"/><Relationship Id="rId3" Type="http://schemas.openxmlformats.org/officeDocument/2006/relationships/image" Target="../media/image198.png"/><Relationship Id="rId4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199.png"/><Relationship Id="rId2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200.jpeg"/><Relationship Id="rId2" Type="http://schemas.openxmlformats.org/officeDocument/2006/relationships/image" Target="../media/image201.jpeg"/><Relationship Id="rId3" Type="http://schemas.openxmlformats.org/officeDocument/2006/relationships/image" Target="../media/image202.png"/><Relationship Id="rId4" Type="http://schemas.openxmlformats.org/officeDocument/2006/relationships/image" Target="../media/image203.png"/><Relationship Id="rId5" Type="http://schemas.openxmlformats.org/officeDocument/2006/relationships/image" Target="../media/image204.jpeg"/><Relationship Id="rId6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205.png"/><Relationship Id="rId2" Type="http://schemas.openxmlformats.org/officeDocument/2006/relationships/image" Target="../media/image206.png"/><Relationship Id="rId3" Type="http://schemas.openxmlformats.org/officeDocument/2006/relationships/image" Target="../media/image207.jpeg"/><Relationship Id="rId4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208.jpeg"/><Relationship Id="rId2" Type="http://schemas.openxmlformats.org/officeDocument/2006/relationships/image" Target="../media/image209.png"/><Relationship Id="rId3" Type="http://schemas.openxmlformats.org/officeDocument/2006/relationships/image" Target="../media/image210.png"/><Relationship Id="rId4" Type="http://schemas.openxmlformats.org/officeDocument/2006/relationships/image" Target="../media/image211.png"/><Relationship Id="rId5" Type="http://schemas.openxmlformats.org/officeDocument/2006/relationships/image" Target="../media/image212.png"/><Relationship Id="rId6" Type="http://schemas.openxmlformats.org/officeDocument/2006/relationships/image" Target="../media/image213.png"/><Relationship Id="rId7" Type="http://schemas.openxmlformats.org/officeDocument/2006/relationships/image" Target="../media/image214.png"/><Relationship Id="rId8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215.jpeg"/><Relationship Id="rId2" Type="http://schemas.openxmlformats.org/officeDocument/2006/relationships/image" Target="../media/image216.jpeg"/><Relationship Id="rId3" Type="http://schemas.openxmlformats.org/officeDocument/2006/relationships/image" Target="../media/image217.jpeg"/><Relationship Id="rId4" Type="http://schemas.openxmlformats.org/officeDocument/2006/relationships/image" Target="../media/image218.jpeg"/><Relationship Id="rId5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image" Target="../media/image219.jpeg"/><Relationship Id="rId2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220.png"/><Relationship Id="rId2" Type="http://schemas.openxmlformats.org/officeDocument/2006/relationships/image" Target="../media/image221.jpeg"/><Relationship Id="rId3" Type="http://schemas.openxmlformats.org/officeDocument/2006/relationships/image" Target="../media/image222.jpeg"/><Relationship Id="rId4" Type="http://schemas.openxmlformats.org/officeDocument/2006/relationships/image" Target="../media/image223.jpeg"/><Relationship Id="rId5" Type="http://schemas.openxmlformats.org/officeDocument/2006/relationships/image" Target="../media/image224.png"/><Relationship Id="rId6" Type="http://schemas.openxmlformats.org/officeDocument/2006/relationships/image" Target="../media/image225.png"/><Relationship Id="rId7" Type="http://schemas.openxmlformats.org/officeDocument/2006/relationships/image" Target="../media/image226.png"/><Relationship Id="rId8" Type="http://schemas.openxmlformats.org/officeDocument/2006/relationships/image" Target="../media/image227.png"/><Relationship Id="rId9" Type="http://schemas.openxmlformats.org/officeDocument/2006/relationships/image" Target="../media/image228.png"/><Relationship Id="rId10" Type="http://schemas.openxmlformats.org/officeDocument/2006/relationships/image" Target="../media/image229.png"/><Relationship Id="rId11" Type="http://schemas.openxmlformats.org/officeDocument/2006/relationships/image" Target="../media/image230.png"/><Relationship Id="rId12" Type="http://schemas.openxmlformats.org/officeDocument/2006/relationships/image" Target="../media/image231.png"/><Relationship Id="rId13" Type="http://schemas.openxmlformats.org/officeDocument/2006/relationships/image" Target="../media/image232.png"/><Relationship Id="rId14" Type="http://schemas.openxmlformats.org/officeDocument/2006/relationships/image" Target="../media/image233.png"/><Relationship Id="rId15" Type="http://schemas.openxmlformats.org/officeDocument/2006/relationships/image" Target="../media/image234.png"/><Relationship Id="rId16" Type="http://schemas.openxmlformats.org/officeDocument/2006/relationships/image" Target="../media/image235.png"/><Relationship Id="rId17" Type="http://schemas.openxmlformats.org/officeDocument/2006/relationships/image" Target="../media/image236.png"/><Relationship Id="rId18" Type="http://schemas.openxmlformats.org/officeDocument/2006/relationships/image" Target="../media/image237.png"/><Relationship Id="rId19" Type="http://schemas.openxmlformats.org/officeDocument/2006/relationships/image" Target="../media/image238.png"/><Relationship Id="rId20" Type="http://schemas.openxmlformats.org/officeDocument/2006/relationships/image" Target="../media/image239.png"/><Relationship Id="rId21" Type="http://schemas.openxmlformats.org/officeDocument/2006/relationships/image" Target="../media/image240.png"/><Relationship Id="rId22" Type="http://schemas.openxmlformats.org/officeDocument/2006/relationships/image" Target="../media/image241.png"/><Relationship Id="rId23" Type="http://schemas.openxmlformats.org/officeDocument/2006/relationships/image" Target="../media/image242.png"/><Relationship Id="rId24" Type="http://schemas.openxmlformats.org/officeDocument/2006/relationships/image" Target="../media/image243.png"/><Relationship Id="rId25" Type="http://schemas.openxmlformats.org/officeDocument/2006/relationships/image" Target="../media/image244.png"/><Relationship Id="rId26" Type="http://schemas.openxmlformats.org/officeDocument/2006/relationships/image" Target="../media/image245.png"/><Relationship Id="rId27" Type="http://schemas.openxmlformats.org/officeDocument/2006/relationships/image" Target="../media/image246.png"/><Relationship Id="rId28" Type="http://schemas.openxmlformats.org/officeDocument/2006/relationships/image" Target="../media/image247.png"/><Relationship Id="rId29" Type="http://schemas.openxmlformats.org/officeDocument/2006/relationships/image" Target="../media/image248.png"/><Relationship Id="rId30" Type="http://schemas.openxmlformats.org/officeDocument/2006/relationships/image" Target="../media/image249.png"/><Relationship Id="rId31" Type="http://schemas.openxmlformats.org/officeDocument/2006/relationships/image" Target="../media/image250.png"/><Relationship Id="rId32" Type="http://schemas.openxmlformats.org/officeDocument/2006/relationships/image" Target="../media/image251.png"/><Relationship Id="rId33" Type="http://schemas.openxmlformats.org/officeDocument/2006/relationships/image" Target="../media/image252.png"/><Relationship Id="rId34" Type="http://schemas.openxmlformats.org/officeDocument/2006/relationships/image" Target="../media/image253.png"/><Relationship Id="rId35" Type="http://schemas.openxmlformats.org/officeDocument/2006/relationships/image" Target="../media/image254.png"/><Relationship Id="rId36" Type="http://schemas.openxmlformats.org/officeDocument/2006/relationships/image" Target="../media/image255.png"/><Relationship Id="rId37" Type="http://schemas.openxmlformats.org/officeDocument/2006/relationships/image" Target="../media/image256.png"/><Relationship Id="rId38" Type="http://schemas.openxmlformats.org/officeDocument/2006/relationships/image" Target="../media/image257.png"/><Relationship Id="rId39" Type="http://schemas.openxmlformats.org/officeDocument/2006/relationships/image" Target="../media/image258.png"/><Relationship Id="rId40" Type="http://schemas.openxmlformats.org/officeDocument/2006/relationships/image" Target="../media/image259.png"/><Relationship Id="rId41" Type="http://schemas.openxmlformats.org/officeDocument/2006/relationships/image" Target="../media/image260.png"/><Relationship Id="rId42" Type="http://schemas.openxmlformats.org/officeDocument/2006/relationships/image" Target="../media/image261.png"/><Relationship Id="rId43" Type="http://schemas.openxmlformats.org/officeDocument/2006/relationships/image" Target="../media/image262.png"/><Relationship Id="rId44" Type="http://schemas.openxmlformats.org/officeDocument/2006/relationships/image" Target="../media/image263.png"/><Relationship Id="rId45" Type="http://schemas.openxmlformats.org/officeDocument/2006/relationships/image" Target="../media/image264.png"/><Relationship Id="rId46" Type="http://schemas.openxmlformats.org/officeDocument/2006/relationships/image" Target="../media/image265.png"/><Relationship Id="rId47" Type="http://schemas.openxmlformats.org/officeDocument/2006/relationships/image" Target="../media/image266.png"/><Relationship Id="rId48" Type="http://schemas.openxmlformats.org/officeDocument/2006/relationships/image" Target="../media/image267.png"/><Relationship Id="rId49" Type="http://schemas.openxmlformats.org/officeDocument/2006/relationships/image" Target="../media/image268.png"/><Relationship Id="rId50" Type="http://schemas.openxmlformats.org/officeDocument/2006/relationships/image" Target="../media/image269.png"/><Relationship Id="rId51" Type="http://schemas.openxmlformats.org/officeDocument/2006/relationships/image" Target="../media/image270.png"/><Relationship Id="rId52" Type="http://schemas.openxmlformats.org/officeDocument/2006/relationships/image" Target="../media/image271.png"/><Relationship Id="rId53" Type="http://schemas.openxmlformats.org/officeDocument/2006/relationships/image" Target="../media/image272.png"/><Relationship Id="rId54" Type="http://schemas.openxmlformats.org/officeDocument/2006/relationships/image" Target="../media/image273.png"/><Relationship Id="rId55" Type="http://schemas.openxmlformats.org/officeDocument/2006/relationships/image" Target="../media/image274.png"/><Relationship Id="rId56" Type="http://schemas.openxmlformats.org/officeDocument/2006/relationships/image" Target="../media/image275.png"/><Relationship Id="rId57" Type="http://schemas.openxmlformats.org/officeDocument/2006/relationships/image" Target="../media/image276.png"/><Relationship Id="rId58" Type="http://schemas.openxmlformats.org/officeDocument/2006/relationships/image" Target="../media/image277.png"/><Relationship Id="rId59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278.png"/><Relationship Id="rId2" Type="http://schemas.openxmlformats.org/officeDocument/2006/relationships/image" Target="../media/image279.png"/><Relationship Id="rId3" Type="http://schemas.openxmlformats.org/officeDocument/2006/relationships/image" Target="../media/image280.png"/><Relationship Id="rId4" Type="http://schemas.openxmlformats.org/officeDocument/2006/relationships/image" Target="../media/image281.png"/><Relationship Id="rId5" Type="http://schemas.openxmlformats.org/officeDocument/2006/relationships/image" Target="../media/image282.jpeg"/><Relationship Id="rId6" Type="http://schemas.openxmlformats.org/officeDocument/2006/relationships/image" Target="../media/image283.jpeg"/><Relationship Id="rId7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284.png"/><Relationship Id="rId2" Type="http://schemas.openxmlformats.org/officeDocument/2006/relationships/image" Target="../media/image285.png"/><Relationship Id="rId3" Type="http://schemas.openxmlformats.org/officeDocument/2006/relationships/image" Target="../media/image286.png"/><Relationship Id="rId4" Type="http://schemas.openxmlformats.org/officeDocument/2006/relationships/image" Target="../media/image287.png"/><Relationship Id="rId5" Type="http://schemas.openxmlformats.org/officeDocument/2006/relationships/image" Target="../media/image288.png"/><Relationship Id="rId6" Type="http://schemas.openxmlformats.org/officeDocument/2006/relationships/image" Target="../media/image289.png"/><Relationship Id="rId7" Type="http://schemas.openxmlformats.org/officeDocument/2006/relationships/image" Target="../media/image290.png"/><Relationship Id="rId8" Type="http://schemas.openxmlformats.org/officeDocument/2006/relationships/image" Target="../media/image291.png"/><Relationship Id="rId9" Type="http://schemas.openxmlformats.org/officeDocument/2006/relationships/image" Target="../media/image292.png"/><Relationship Id="rId10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293.jpeg"/><Relationship Id="rId2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294.png"/><Relationship Id="rId2" Type="http://schemas.openxmlformats.org/officeDocument/2006/relationships/image" Target="../media/image295.jpeg"/><Relationship Id="rId3" Type="http://schemas.openxmlformats.org/officeDocument/2006/relationships/image" Target="../media/image296.jpeg"/><Relationship Id="rId4" Type="http://schemas.openxmlformats.org/officeDocument/2006/relationships/image" Target="../media/image297.jpeg"/><Relationship Id="rId5" Type="http://schemas.openxmlformats.org/officeDocument/2006/relationships/image" Target="../media/image298.jpeg"/><Relationship Id="rId6" Type="http://schemas.openxmlformats.org/officeDocument/2006/relationships/image" Target="../media/image299.jpeg"/><Relationship Id="rId7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300.jpeg"/><Relationship Id="rId2" Type="http://schemas.openxmlformats.org/officeDocument/2006/relationships/image" Target="../media/image301.jpeg"/><Relationship Id="rId3" Type="http://schemas.openxmlformats.org/officeDocument/2006/relationships/image" Target="../media/image302.png"/><Relationship Id="rId4" Type="http://schemas.openxmlformats.org/officeDocument/2006/relationships/image" Target="../media/image303.jpeg"/><Relationship Id="rId5" Type="http://schemas.openxmlformats.org/officeDocument/2006/relationships/image" Target="../media/image304.jpeg"/><Relationship Id="rId6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305.jpeg"/><Relationship Id="rId2" Type="http://schemas.openxmlformats.org/officeDocument/2006/relationships/image" Target="../media/image306.jpeg"/><Relationship Id="rId3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307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10280" cy="121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Big Data 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4200" cy="61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10: SAAS 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78" name="Object 3"/>
          <p:cNvGraphicFramePr/>
          <p:nvPr/>
        </p:nvGraphicFramePr>
        <p:xfrm>
          <a:off x="-180000" y="414216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79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-180000" y="414216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" name="CustomShape 2"/>
          <p:cNvSpPr/>
          <p:nvPr/>
        </p:nvSpPr>
        <p:spPr>
          <a:xfrm>
            <a:off x="857520" y="370800"/>
            <a:ext cx="7956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Review of Lecture 9 – Platform-As-A-Service (PAAS)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2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" name="CustomShape 4"/>
          <p:cNvSpPr/>
          <p:nvPr/>
        </p:nvSpPr>
        <p:spPr>
          <a:xfrm>
            <a:off x="957960" y="1032840"/>
            <a:ext cx="3292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PAAS ‘analogy‘ &amp; process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4" name="CustomShape 5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5" name="CustomShape 6"/>
          <p:cNvSpPr/>
          <p:nvPr/>
        </p:nvSpPr>
        <p:spPr>
          <a:xfrm>
            <a:off x="49276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" name="CustomShape 7"/>
          <p:cNvSpPr/>
          <p:nvPr/>
        </p:nvSpPr>
        <p:spPr>
          <a:xfrm>
            <a:off x="5288760" y="1032840"/>
            <a:ext cx="3946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NoSQL PAAS Service Examples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7" name="CustomShape 8"/>
          <p:cNvSpPr/>
          <p:nvPr/>
        </p:nvSpPr>
        <p:spPr>
          <a:xfrm>
            <a:off x="4927680" y="29635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8" name="CustomShape 9"/>
          <p:cNvSpPr/>
          <p:nvPr/>
        </p:nvSpPr>
        <p:spPr>
          <a:xfrm>
            <a:off x="5289120" y="3000960"/>
            <a:ext cx="3842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Inherent Scalability by Design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" name="CustomShape 10"/>
          <p:cNvSpPr/>
          <p:nvPr/>
        </p:nvSpPr>
        <p:spPr>
          <a:xfrm>
            <a:off x="4927680" y="4095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" name="CustomShape 11"/>
          <p:cNvSpPr/>
          <p:nvPr/>
        </p:nvSpPr>
        <p:spPr>
          <a:xfrm>
            <a:off x="5289120" y="4132080"/>
            <a:ext cx="4220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Machine Learning PAAS Services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1" name="CustomShape 12"/>
          <p:cNvSpPr/>
          <p:nvPr/>
        </p:nvSpPr>
        <p:spPr>
          <a:xfrm>
            <a:off x="280080" y="5110920"/>
            <a:ext cx="4284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2" name="" descr=""/>
          <p:cNvPicPr/>
          <p:nvPr/>
        </p:nvPicPr>
        <p:blipFill>
          <a:blip r:embed="rId1"/>
          <a:stretch/>
        </p:blipFill>
        <p:spPr>
          <a:xfrm>
            <a:off x="246600" y="2617920"/>
            <a:ext cx="4437720" cy="1551600"/>
          </a:xfrm>
          <a:prstGeom prst="rect">
            <a:avLst/>
          </a:prstGeom>
          <a:ln w="0">
            <a:noFill/>
          </a:ln>
        </p:spPr>
      </p:pic>
      <p:pic>
        <p:nvPicPr>
          <p:cNvPr id="93" name="" descr=""/>
          <p:cNvPicPr/>
          <p:nvPr/>
        </p:nvPicPr>
        <p:blipFill>
          <a:blip r:embed="rId2"/>
          <a:stretch/>
        </p:blipFill>
        <p:spPr>
          <a:xfrm>
            <a:off x="246600" y="4169880"/>
            <a:ext cx="4437720" cy="774360"/>
          </a:xfrm>
          <a:prstGeom prst="rect">
            <a:avLst/>
          </a:prstGeom>
          <a:ln w="0">
            <a:noFill/>
          </a:ln>
        </p:spPr>
      </p:pic>
      <p:pic>
        <p:nvPicPr>
          <p:cNvPr id="94" name="" descr=""/>
          <p:cNvPicPr/>
          <p:nvPr/>
        </p:nvPicPr>
        <p:blipFill>
          <a:blip r:embed="rId3"/>
          <a:stretch/>
        </p:blipFill>
        <p:spPr>
          <a:xfrm rot="5400000">
            <a:off x="643320" y="958320"/>
            <a:ext cx="778680" cy="1952280"/>
          </a:xfrm>
          <a:prstGeom prst="rect">
            <a:avLst/>
          </a:prstGeom>
          <a:ln w="0">
            <a:noFill/>
          </a:ln>
        </p:spPr>
      </p:pic>
      <p:pic>
        <p:nvPicPr>
          <p:cNvPr id="95" name="" descr=""/>
          <p:cNvPicPr/>
          <p:nvPr/>
        </p:nvPicPr>
        <p:blipFill>
          <a:blip r:embed="rId4"/>
          <a:stretch/>
        </p:blipFill>
        <p:spPr>
          <a:xfrm>
            <a:off x="941760" y="2315520"/>
            <a:ext cx="7200" cy="2520"/>
          </a:xfrm>
          <a:prstGeom prst="rect">
            <a:avLst/>
          </a:prstGeom>
          <a:ln w="0">
            <a:noFill/>
          </a:ln>
        </p:spPr>
      </p:pic>
      <p:sp>
        <p:nvSpPr>
          <p:cNvPr id="96" name="CustomShape 13"/>
          <p:cNvSpPr/>
          <p:nvPr/>
        </p:nvSpPr>
        <p:spPr>
          <a:xfrm>
            <a:off x="1251360" y="2491920"/>
            <a:ext cx="520920" cy="518760"/>
          </a:xfrm>
          <a:custGeom>
            <a:avLst/>
            <a:gdLst/>
            <a:ahLst/>
            <a:rect l="l" t="t" r="r" b="b"/>
            <a:pathLst>
              <a:path w="1448" h="1442">
                <a:moveTo>
                  <a:pt x="120" y="0"/>
                </a:moveTo>
                <a:lnTo>
                  <a:pt x="695" y="92"/>
                </a:lnTo>
                <a:lnTo>
                  <a:pt x="521" y="183"/>
                </a:lnTo>
                <a:lnTo>
                  <a:pt x="1274" y="1079"/>
                </a:lnTo>
                <a:lnTo>
                  <a:pt x="1447" y="989"/>
                </a:lnTo>
                <a:lnTo>
                  <a:pt x="1329" y="1441"/>
                </a:lnTo>
                <a:lnTo>
                  <a:pt x="753" y="1347"/>
                </a:lnTo>
                <a:lnTo>
                  <a:pt x="928" y="1257"/>
                </a:lnTo>
                <a:lnTo>
                  <a:pt x="174" y="362"/>
                </a:lnTo>
                <a:lnTo>
                  <a:pt x="0" y="451"/>
                </a:lnTo>
                <a:lnTo>
                  <a:pt x="12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" name="CustomShape 14"/>
          <p:cNvSpPr/>
          <p:nvPr/>
        </p:nvSpPr>
        <p:spPr>
          <a:xfrm>
            <a:off x="1237680" y="2480400"/>
            <a:ext cx="549000" cy="541440"/>
          </a:xfrm>
          <a:custGeom>
            <a:avLst/>
            <a:gdLst/>
            <a:ahLst/>
            <a:rect l="l" t="t" r="r" b="b"/>
            <a:pathLst>
              <a:path w="1526" h="1505">
                <a:moveTo>
                  <a:pt x="120" y="26"/>
                </a:moveTo>
                <a:cubicBezTo>
                  <a:pt x="126" y="10"/>
                  <a:pt x="146" y="0"/>
                  <a:pt x="166" y="3"/>
                </a:cubicBezTo>
                <a:lnTo>
                  <a:pt x="740" y="96"/>
                </a:lnTo>
                <a:cubicBezTo>
                  <a:pt x="756" y="97"/>
                  <a:pt x="767" y="108"/>
                  <a:pt x="769" y="119"/>
                </a:cubicBezTo>
                <a:cubicBezTo>
                  <a:pt x="771" y="130"/>
                  <a:pt x="765" y="143"/>
                  <a:pt x="753" y="149"/>
                </a:cubicBezTo>
                <a:lnTo>
                  <a:pt x="579" y="238"/>
                </a:lnTo>
                <a:lnTo>
                  <a:pt x="591" y="197"/>
                </a:lnTo>
                <a:lnTo>
                  <a:pt x="1342" y="1095"/>
                </a:lnTo>
                <a:lnTo>
                  <a:pt x="1292" y="1086"/>
                </a:lnTo>
                <a:lnTo>
                  <a:pt x="1466" y="997"/>
                </a:lnTo>
                <a:cubicBezTo>
                  <a:pt x="1478" y="991"/>
                  <a:pt x="1494" y="991"/>
                  <a:pt x="1506" y="997"/>
                </a:cubicBezTo>
                <a:cubicBezTo>
                  <a:pt x="1518" y="1003"/>
                  <a:pt x="1525" y="1015"/>
                  <a:pt x="1521" y="1027"/>
                </a:cubicBezTo>
                <a:lnTo>
                  <a:pt x="1402" y="1477"/>
                </a:lnTo>
                <a:cubicBezTo>
                  <a:pt x="1398" y="1493"/>
                  <a:pt x="1378" y="1504"/>
                  <a:pt x="1358" y="1500"/>
                </a:cubicBezTo>
                <a:lnTo>
                  <a:pt x="782" y="1408"/>
                </a:lnTo>
                <a:cubicBezTo>
                  <a:pt x="769" y="1404"/>
                  <a:pt x="758" y="1396"/>
                  <a:pt x="753" y="1383"/>
                </a:cubicBezTo>
                <a:cubicBezTo>
                  <a:pt x="751" y="1372"/>
                  <a:pt x="758" y="1361"/>
                  <a:pt x="771" y="1353"/>
                </a:cubicBezTo>
                <a:lnTo>
                  <a:pt x="942" y="1264"/>
                </a:lnTo>
                <a:lnTo>
                  <a:pt x="934" y="1305"/>
                </a:lnTo>
                <a:lnTo>
                  <a:pt x="180" y="408"/>
                </a:lnTo>
                <a:lnTo>
                  <a:pt x="232" y="417"/>
                </a:lnTo>
                <a:lnTo>
                  <a:pt x="58" y="507"/>
                </a:lnTo>
                <a:cubicBezTo>
                  <a:pt x="47" y="513"/>
                  <a:pt x="32" y="513"/>
                  <a:pt x="18" y="507"/>
                </a:cubicBezTo>
                <a:cubicBezTo>
                  <a:pt x="5" y="499"/>
                  <a:pt x="0" y="487"/>
                  <a:pt x="3" y="477"/>
                </a:cubicBezTo>
                <a:lnTo>
                  <a:pt x="120" y="26"/>
                </a:lnTo>
                <a:moveTo>
                  <a:pt x="76" y="487"/>
                </a:moveTo>
                <a:lnTo>
                  <a:pt x="18" y="457"/>
                </a:lnTo>
                <a:lnTo>
                  <a:pt x="192" y="368"/>
                </a:lnTo>
                <a:cubicBezTo>
                  <a:pt x="210" y="360"/>
                  <a:pt x="232" y="363"/>
                  <a:pt x="244" y="377"/>
                </a:cubicBezTo>
                <a:lnTo>
                  <a:pt x="996" y="1273"/>
                </a:lnTo>
                <a:cubicBezTo>
                  <a:pt x="1008" y="1288"/>
                  <a:pt x="1000" y="1305"/>
                  <a:pt x="986" y="1313"/>
                </a:cubicBezTo>
                <a:lnTo>
                  <a:pt x="812" y="1402"/>
                </a:lnTo>
                <a:lnTo>
                  <a:pt x="798" y="1350"/>
                </a:lnTo>
                <a:lnTo>
                  <a:pt x="1374" y="1443"/>
                </a:lnTo>
                <a:lnTo>
                  <a:pt x="1330" y="1466"/>
                </a:lnTo>
                <a:lnTo>
                  <a:pt x="1450" y="1015"/>
                </a:lnTo>
                <a:lnTo>
                  <a:pt x="1506" y="1044"/>
                </a:lnTo>
                <a:lnTo>
                  <a:pt x="1332" y="1136"/>
                </a:lnTo>
                <a:cubicBezTo>
                  <a:pt x="1316" y="1144"/>
                  <a:pt x="1292" y="1141"/>
                  <a:pt x="1280" y="1127"/>
                </a:cubicBezTo>
                <a:lnTo>
                  <a:pt x="529" y="230"/>
                </a:lnTo>
                <a:cubicBezTo>
                  <a:pt x="517" y="216"/>
                  <a:pt x="521" y="199"/>
                  <a:pt x="539" y="190"/>
                </a:cubicBezTo>
                <a:lnTo>
                  <a:pt x="711" y="99"/>
                </a:lnTo>
                <a:lnTo>
                  <a:pt x="725" y="154"/>
                </a:lnTo>
                <a:lnTo>
                  <a:pt x="150" y="60"/>
                </a:lnTo>
                <a:lnTo>
                  <a:pt x="194" y="36"/>
                </a:lnTo>
                <a:lnTo>
                  <a:pt x="76" y="48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" name="CustomShape 15"/>
          <p:cNvSpPr/>
          <p:nvPr/>
        </p:nvSpPr>
        <p:spPr>
          <a:xfrm>
            <a:off x="624960" y="1329480"/>
            <a:ext cx="1127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Lego Bricks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9" name="CustomShape 16"/>
          <p:cNvSpPr/>
          <p:nvPr/>
        </p:nvSpPr>
        <p:spPr>
          <a:xfrm>
            <a:off x="130320" y="2391480"/>
            <a:ext cx="1095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 different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" name="CustomShape 17"/>
          <p:cNvSpPr/>
          <p:nvPr/>
        </p:nvSpPr>
        <p:spPr>
          <a:xfrm>
            <a:off x="155880" y="2567520"/>
            <a:ext cx="1054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PAAS ‚bricks‘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1" name="CustomShape 18"/>
          <p:cNvSpPr/>
          <p:nvPr/>
        </p:nvSpPr>
        <p:spPr>
          <a:xfrm>
            <a:off x="117720" y="2743200"/>
            <a:ext cx="108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to create own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2" name="CustomShape 19"/>
          <p:cNvSpPr/>
          <p:nvPr/>
        </p:nvSpPr>
        <p:spPr>
          <a:xfrm>
            <a:off x="1682280" y="2313360"/>
            <a:ext cx="415800" cy="393840"/>
          </a:xfrm>
          <a:custGeom>
            <a:avLst/>
            <a:gdLst/>
            <a:ahLst/>
            <a:rect l="l" t="t" r="r" b="b"/>
            <a:pathLst>
              <a:path w="1156" h="1095">
                <a:moveTo>
                  <a:pt x="118" y="0"/>
                </a:moveTo>
                <a:lnTo>
                  <a:pt x="694" y="94"/>
                </a:lnTo>
                <a:lnTo>
                  <a:pt x="521" y="183"/>
                </a:lnTo>
                <a:lnTo>
                  <a:pt x="983" y="733"/>
                </a:lnTo>
                <a:lnTo>
                  <a:pt x="1155" y="642"/>
                </a:lnTo>
                <a:lnTo>
                  <a:pt x="1037" y="1094"/>
                </a:lnTo>
                <a:lnTo>
                  <a:pt x="461" y="1000"/>
                </a:lnTo>
                <a:lnTo>
                  <a:pt x="636" y="911"/>
                </a:lnTo>
                <a:lnTo>
                  <a:pt x="174" y="361"/>
                </a:lnTo>
                <a:lnTo>
                  <a:pt x="0" y="450"/>
                </a:lnTo>
                <a:lnTo>
                  <a:pt x="118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" name="CustomShape 20"/>
          <p:cNvSpPr/>
          <p:nvPr/>
        </p:nvSpPr>
        <p:spPr>
          <a:xfrm>
            <a:off x="1667880" y="2301840"/>
            <a:ext cx="444600" cy="416880"/>
          </a:xfrm>
          <a:custGeom>
            <a:avLst/>
            <a:gdLst/>
            <a:ahLst/>
            <a:rect l="l" t="t" r="r" b="b"/>
            <a:pathLst>
              <a:path w="1236" h="1159">
                <a:moveTo>
                  <a:pt x="122" y="26"/>
                </a:moveTo>
                <a:cubicBezTo>
                  <a:pt x="126" y="10"/>
                  <a:pt x="146" y="0"/>
                  <a:pt x="166" y="4"/>
                </a:cubicBezTo>
                <a:lnTo>
                  <a:pt x="741" y="96"/>
                </a:lnTo>
                <a:cubicBezTo>
                  <a:pt x="755" y="99"/>
                  <a:pt x="766" y="108"/>
                  <a:pt x="771" y="118"/>
                </a:cubicBezTo>
                <a:cubicBezTo>
                  <a:pt x="773" y="131"/>
                  <a:pt x="766" y="143"/>
                  <a:pt x="755" y="150"/>
                </a:cubicBezTo>
                <a:lnTo>
                  <a:pt x="581" y="239"/>
                </a:lnTo>
                <a:lnTo>
                  <a:pt x="590" y="199"/>
                </a:lnTo>
                <a:lnTo>
                  <a:pt x="1054" y="748"/>
                </a:lnTo>
                <a:lnTo>
                  <a:pt x="1000" y="741"/>
                </a:lnTo>
                <a:lnTo>
                  <a:pt x="1175" y="652"/>
                </a:lnTo>
                <a:cubicBezTo>
                  <a:pt x="1188" y="645"/>
                  <a:pt x="1204" y="645"/>
                  <a:pt x="1217" y="652"/>
                </a:cubicBezTo>
                <a:cubicBezTo>
                  <a:pt x="1228" y="657"/>
                  <a:pt x="1235" y="669"/>
                  <a:pt x="1233" y="682"/>
                </a:cubicBezTo>
                <a:lnTo>
                  <a:pt x="1112" y="1132"/>
                </a:lnTo>
                <a:cubicBezTo>
                  <a:pt x="1109" y="1147"/>
                  <a:pt x="1089" y="1158"/>
                  <a:pt x="1069" y="1155"/>
                </a:cubicBezTo>
                <a:lnTo>
                  <a:pt x="494" y="1062"/>
                </a:lnTo>
                <a:cubicBezTo>
                  <a:pt x="479" y="1058"/>
                  <a:pt x="467" y="1050"/>
                  <a:pt x="465" y="1038"/>
                </a:cubicBezTo>
                <a:cubicBezTo>
                  <a:pt x="461" y="1027"/>
                  <a:pt x="467" y="1015"/>
                  <a:pt x="481" y="1008"/>
                </a:cubicBezTo>
                <a:lnTo>
                  <a:pt x="655" y="919"/>
                </a:lnTo>
                <a:lnTo>
                  <a:pt x="643" y="959"/>
                </a:lnTo>
                <a:lnTo>
                  <a:pt x="182" y="409"/>
                </a:lnTo>
                <a:lnTo>
                  <a:pt x="234" y="418"/>
                </a:lnTo>
                <a:lnTo>
                  <a:pt x="60" y="507"/>
                </a:lnTo>
                <a:cubicBezTo>
                  <a:pt x="49" y="514"/>
                  <a:pt x="31" y="514"/>
                  <a:pt x="20" y="507"/>
                </a:cubicBezTo>
                <a:cubicBezTo>
                  <a:pt x="6" y="500"/>
                  <a:pt x="0" y="489"/>
                  <a:pt x="4" y="477"/>
                </a:cubicBezTo>
                <a:lnTo>
                  <a:pt x="122" y="26"/>
                </a:lnTo>
                <a:moveTo>
                  <a:pt x="76" y="489"/>
                </a:moveTo>
                <a:lnTo>
                  <a:pt x="20" y="458"/>
                </a:lnTo>
                <a:lnTo>
                  <a:pt x="194" y="369"/>
                </a:lnTo>
                <a:cubicBezTo>
                  <a:pt x="210" y="361"/>
                  <a:pt x="234" y="364"/>
                  <a:pt x="244" y="378"/>
                </a:cubicBezTo>
                <a:lnTo>
                  <a:pt x="706" y="928"/>
                </a:lnTo>
                <a:cubicBezTo>
                  <a:pt x="717" y="941"/>
                  <a:pt x="713" y="959"/>
                  <a:pt x="695" y="968"/>
                </a:cubicBezTo>
                <a:lnTo>
                  <a:pt x="521" y="1057"/>
                </a:lnTo>
                <a:lnTo>
                  <a:pt x="507" y="1005"/>
                </a:lnTo>
                <a:lnTo>
                  <a:pt x="1084" y="1097"/>
                </a:lnTo>
                <a:lnTo>
                  <a:pt x="1040" y="1119"/>
                </a:lnTo>
                <a:lnTo>
                  <a:pt x="1159" y="669"/>
                </a:lnTo>
                <a:lnTo>
                  <a:pt x="1217" y="699"/>
                </a:lnTo>
                <a:lnTo>
                  <a:pt x="1042" y="790"/>
                </a:lnTo>
                <a:cubicBezTo>
                  <a:pt x="1024" y="799"/>
                  <a:pt x="1002" y="794"/>
                  <a:pt x="991" y="781"/>
                </a:cubicBezTo>
                <a:lnTo>
                  <a:pt x="530" y="230"/>
                </a:lnTo>
                <a:cubicBezTo>
                  <a:pt x="519" y="216"/>
                  <a:pt x="523" y="199"/>
                  <a:pt x="539" y="190"/>
                </a:cubicBezTo>
                <a:lnTo>
                  <a:pt x="713" y="101"/>
                </a:lnTo>
                <a:lnTo>
                  <a:pt x="726" y="154"/>
                </a:lnTo>
                <a:lnTo>
                  <a:pt x="152" y="61"/>
                </a:lnTo>
                <a:lnTo>
                  <a:pt x="196" y="38"/>
                </a:lnTo>
                <a:lnTo>
                  <a:pt x="76" y="4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" name="CustomShape 21"/>
          <p:cNvSpPr/>
          <p:nvPr/>
        </p:nvSpPr>
        <p:spPr>
          <a:xfrm>
            <a:off x="307440" y="2919600"/>
            <a:ext cx="693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solution)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5" name="" descr=""/>
          <p:cNvPicPr/>
          <p:nvPr/>
        </p:nvPicPr>
        <p:blipFill>
          <a:blip r:embed="rId5"/>
          <a:stretch/>
        </p:blipFill>
        <p:spPr>
          <a:xfrm>
            <a:off x="3103560" y="1600200"/>
            <a:ext cx="1666800" cy="874080"/>
          </a:xfrm>
          <a:prstGeom prst="rect">
            <a:avLst/>
          </a:prstGeom>
          <a:ln w="0">
            <a:noFill/>
          </a:ln>
        </p:spPr>
      </p:pic>
      <p:pic>
        <p:nvPicPr>
          <p:cNvPr id="106" name="" descr=""/>
          <p:cNvPicPr/>
          <p:nvPr/>
        </p:nvPicPr>
        <p:blipFill>
          <a:blip r:embed="rId6"/>
          <a:stretch/>
        </p:blipFill>
        <p:spPr>
          <a:xfrm>
            <a:off x="4975920" y="1878480"/>
            <a:ext cx="4430520" cy="984600"/>
          </a:xfrm>
          <a:prstGeom prst="rect">
            <a:avLst/>
          </a:prstGeom>
          <a:ln w="0">
            <a:noFill/>
          </a:ln>
        </p:spPr>
      </p:pic>
      <p:pic>
        <p:nvPicPr>
          <p:cNvPr id="107" name="" descr=""/>
          <p:cNvPicPr/>
          <p:nvPr/>
        </p:nvPicPr>
        <p:blipFill>
          <a:blip r:embed="rId7"/>
          <a:stretch/>
        </p:blipFill>
        <p:spPr>
          <a:xfrm>
            <a:off x="4827240" y="1288440"/>
            <a:ext cx="1203120" cy="709560"/>
          </a:xfrm>
          <a:prstGeom prst="rect">
            <a:avLst/>
          </a:prstGeom>
          <a:ln w="0">
            <a:noFill/>
          </a:ln>
        </p:spPr>
      </p:pic>
      <p:pic>
        <p:nvPicPr>
          <p:cNvPr id="108" name="" descr=""/>
          <p:cNvPicPr/>
          <p:nvPr/>
        </p:nvPicPr>
        <p:blipFill>
          <a:blip r:embed="rId8"/>
          <a:stretch/>
        </p:blipFill>
        <p:spPr>
          <a:xfrm>
            <a:off x="8546040" y="1339560"/>
            <a:ext cx="749520" cy="452520"/>
          </a:xfrm>
          <a:prstGeom prst="rect">
            <a:avLst/>
          </a:prstGeom>
          <a:ln w="0">
            <a:noFill/>
          </a:ln>
        </p:spPr>
      </p:pic>
      <p:sp>
        <p:nvSpPr>
          <p:cNvPr id="109" name="CustomShape 22"/>
          <p:cNvSpPr/>
          <p:nvPr/>
        </p:nvSpPr>
        <p:spPr>
          <a:xfrm>
            <a:off x="2580480" y="1429560"/>
            <a:ext cx="1755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Philipps Case Study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0" name="CustomShape 23"/>
          <p:cNvSpPr/>
          <p:nvPr/>
        </p:nvSpPr>
        <p:spPr>
          <a:xfrm>
            <a:off x="6868080" y="1318320"/>
            <a:ext cx="175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(compared to schema-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1" name="CustomShape 24"/>
          <p:cNvSpPr/>
          <p:nvPr/>
        </p:nvSpPr>
        <p:spPr>
          <a:xfrm>
            <a:off x="7076520" y="1494360"/>
            <a:ext cx="1332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based traditional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2" name="" descr=""/>
          <p:cNvPicPr/>
          <p:nvPr/>
        </p:nvPicPr>
        <p:blipFill>
          <a:blip r:embed="rId9"/>
          <a:stretch/>
        </p:blipFill>
        <p:spPr>
          <a:xfrm>
            <a:off x="5323320" y="3344040"/>
            <a:ext cx="725400" cy="473040"/>
          </a:xfrm>
          <a:prstGeom prst="rect">
            <a:avLst/>
          </a:prstGeom>
          <a:ln w="0">
            <a:noFill/>
          </a:ln>
        </p:spPr>
      </p:pic>
      <p:pic>
        <p:nvPicPr>
          <p:cNvPr id="113" name="" descr=""/>
          <p:cNvPicPr/>
          <p:nvPr/>
        </p:nvPicPr>
        <p:blipFill>
          <a:blip r:embed="rId10"/>
          <a:stretch/>
        </p:blipFill>
        <p:spPr>
          <a:xfrm rot="5400000">
            <a:off x="4678920" y="3291480"/>
            <a:ext cx="193680" cy="918360"/>
          </a:xfrm>
          <a:prstGeom prst="rect">
            <a:avLst/>
          </a:prstGeom>
          <a:ln w="0">
            <a:noFill/>
          </a:ln>
        </p:spPr>
      </p:pic>
      <p:pic>
        <p:nvPicPr>
          <p:cNvPr id="114" name="" descr=""/>
          <p:cNvPicPr/>
          <p:nvPr/>
        </p:nvPicPr>
        <p:blipFill>
          <a:blip r:embed="rId11"/>
          <a:stretch/>
        </p:blipFill>
        <p:spPr>
          <a:xfrm>
            <a:off x="4371120" y="3842640"/>
            <a:ext cx="6480" cy="1080"/>
          </a:xfrm>
          <a:prstGeom prst="rect">
            <a:avLst/>
          </a:prstGeom>
          <a:ln w="0">
            <a:noFill/>
          </a:ln>
        </p:spPr>
      </p:pic>
      <p:sp>
        <p:nvSpPr>
          <p:cNvPr id="115" name="CustomShape 25"/>
          <p:cNvSpPr/>
          <p:nvPr/>
        </p:nvSpPr>
        <p:spPr>
          <a:xfrm>
            <a:off x="6921000" y="1670040"/>
            <a:ext cx="1644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relational databases)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6" name="CustomShape 26"/>
          <p:cNvSpPr/>
          <p:nvPr/>
        </p:nvSpPr>
        <p:spPr>
          <a:xfrm>
            <a:off x="4331520" y="3905280"/>
            <a:ext cx="1926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Google Play Quiz Run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7" name="CustomShape 27"/>
          <p:cNvSpPr/>
          <p:nvPr/>
        </p:nvSpPr>
        <p:spPr>
          <a:xfrm>
            <a:off x="6692400" y="3385800"/>
            <a:ext cx="1752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Voodoo Case Study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" name="CustomShape 28"/>
          <p:cNvSpPr/>
          <p:nvPr/>
        </p:nvSpPr>
        <p:spPr>
          <a:xfrm>
            <a:off x="6359760" y="3586320"/>
            <a:ext cx="2722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(app grew from 100 to 60.000 daily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9" name="" descr=""/>
          <p:cNvPicPr/>
          <p:nvPr/>
        </p:nvPicPr>
        <p:blipFill>
          <a:blip r:embed="rId12"/>
          <a:stretch/>
        </p:blipFill>
        <p:spPr>
          <a:xfrm rot="5400000">
            <a:off x="7618320" y="3424320"/>
            <a:ext cx="898560" cy="2915280"/>
          </a:xfrm>
          <a:prstGeom prst="rect">
            <a:avLst/>
          </a:prstGeom>
          <a:ln w="0">
            <a:noFill/>
          </a:ln>
        </p:spPr>
      </p:pic>
      <p:pic>
        <p:nvPicPr>
          <p:cNvPr id="120" name="" descr=""/>
          <p:cNvPicPr/>
          <p:nvPr/>
        </p:nvPicPr>
        <p:blipFill>
          <a:blip r:embed="rId13"/>
          <a:stretch/>
        </p:blipFill>
        <p:spPr>
          <a:xfrm>
            <a:off x="8136720" y="5324400"/>
            <a:ext cx="1440" cy="1080"/>
          </a:xfrm>
          <a:prstGeom prst="rect">
            <a:avLst/>
          </a:prstGeom>
          <a:ln w="0">
            <a:noFill/>
          </a:ln>
        </p:spPr>
      </p:pic>
      <p:sp>
        <p:nvSpPr>
          <p:cNvPr id="121" name="CustomShape 29"/>
          <p:cNvSpPr/>
          <p:nvPr/>
        </p:nvSpPr>
        <p:spPr>
          <a:xfrm>
            <a:off x="6422400" y="3762360"/>
            <a:ext cx="2600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active users in less than a month)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" name="CustomShape 30"/>
          <p:cNvSpPr/>
          <p:nvPr/>
        </p:nvSpPr>
        <p:spPr>
          <a:xfrm>
            <a:off x="4410000" y="4514400"/>
            <a:ext cx="857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Google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3" name="CustomShape 31"/>
          <p:cNvSpPr/>
          <p:nvPr/>
        </p:nvSpPr>
        <p:spPr>
          <a:xfrm>
            <a:off x="4410000" y="4690440"/>
            <a:ext cx="1105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Cloud AutoML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4" name="CustomShape 32"/>
          <p:cNvSpPr/>
          <p:nvPr/>
        </p:nvSpPr>
        <p:spPr>
          <a:xfrm>
            <a:off x="4410000" y="4866480"/>
            <a:ext cx="680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Products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" name="CustomShape 33"/>
          <p:cNvSpPr/>
          <p:nvPr/>
        </p:nvSpPr>
        <p:spPr>
          <a:xfrm>
            <a:off x="5641560" y="4752360"/>
            <a:ext cx="840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vision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6" name="CustomShape 34"/>
          <p:cNvSpPr/>
          <p:nvPr/>
        </p:nvSpPr>
        <p:spPr>
          <a:xfrm>
            <a:off x="5388840" y="4928400"/>
            <a:ext cx="1363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natural language,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7" name="CustomShape 35"/>
          <p:cNvSpPr/>
          <p:nvPr/>
        </p:nvSpPr>
        <p:spPr>
          <a:xfrm>
            <a:off x="5280840" y="5104440"/>
            <a:ext cx="1573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translation services)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" name="CustomShape 36"/>
          <p:cNvSpPr/>
          <p:nvPr/>
        </p:nvSpPr>
        <p:spPr>
          <a:xfrm>
            <a:off x="2302200" y="1960560"/>
            <a:ext cx="740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Rovio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9" name="CustomShape 37"/>
          <p:cNvSpPr/>
          <p:nvPr/>
        </p:nvSpPr>
        <p:spPr>
          <a:xfrm>
            <a:off x="2094480" y="2136600"/>
            <a:ext cx="94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Angry Birds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30" name="" descr=""/>
          <p:cNvPicPr/>
          <p:nvPr/>
        </p:nvPicPr>
        <p:blipFill>
          <a:blip r:embed="rId14"/>
          <a:stretch/>
        </p:blipFill>
        <p:spPr>
          <a:xfrm>
            <a:off x="2414520" y="2543040"/>
            <a:ext cx="366480" cy="456120"/>
          </a:xfrm>
          <a:prstGeom prst="rect">
            <a:avLst/>
          </a:prstGeom>
          <a:ln w="0">
            <a:noFill/>
          </a:ln>
        </p:spPr>
      </p:pic>
      <p:sp>
        <p:nvSpPr>
          <p:cNvPr id="131" name="CustomShape 38"/>
          <p:cNvSpPr/>
          <p:nvPr/>
        </p:nvSpPr>
        <p:spPr>
          <a:xfrm>
            <a:off x="2151360" y="2312280"/>
            <a:ext cx="844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Case Study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2" name="CustomShape 39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" name="CustomShape 2"/>
          <p:cNvSpPr/>
          <p:nvPr/>
        </p:nvSpPr>
        <p:spPr>
          <a:xfrm>
            <a:off x="3173040" y="370440"/>
            <a:ext cx="331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 of the Course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5" name="CustomShape 3"/>
          <p:cNvSpPr/>
          <p:nvPr/>
        </p:nvSpPr>
        <p:spPr>
          <a:xfrm>
            <a:off x="218520" y="10972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" name="CustomShape 4"/>
          <p:cNvSpPr/>
          <p:nvPr/>
        </p:nvSpPr>
        <p:spPr>
          <a:xfrm>
            <a:off x="699480" y="1097280"/>
            <a:ext cx="309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7" name="CustomShape 5"/>
          <p:cNvSpPr/>
          <p:nvPr/>
        </p:nvSpPr>
        <p:spPr>
          <a:xfrm>
            <a:off x="218520" y="14990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8" name="CustomShape 6"/>
          <p:cNvSpPr/>
          <p:nvPr/>
        </p:nvSpPr>
        <p:spPr>
          <a:xfrm>
            <a:off x="699480" y="1499040"/>
            <a:ext cx="387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Machine Learning Models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" name="CustomShape 7"/>
          <p:cNvSpPr/>
          <p:nvPr/>
        </p:nvSpPr>
        <p:spPr>
          <a:xfrm>
            <a:off x="218520" y="19015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" name="CustomShape 8"/>
          <p:cNvSpPr/>
          <p:nvPr/>
        </p:nvSpPr>
        <p:spPr>
          <a:xfrm>
            <a:off x="699480" y="1901520"/>
            <a:ext cx="394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Apache Spark for Cloud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" name="CustomShape 9"/>
          <p:cNvSpPr/>
          <p:nvPr/>
        </p:nvSpPr>
        <p:spPr>
          <a:xfrm>
            <a:off x="218520" y="23036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" name="CustomShape 10"/>
          <p:cNvSpPr/>
          <p:nvPr/>
        </p:nvSpPr>
        <p:spPr>
          <a:xfrm>
            <a:off x="699480" y="2303640"/>
            <a:ext cx="38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&amp; Data Center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" name="CustomShape 11"/>
          <p:cNvSpPr/>
          <p:nvPr/>
        </p:nvSpPr>
        <p:spPr>
          <a:xfrm>
            <a:off x="218520" y="2705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" name="CustomShape 12"/>
          <p:cNvSpPr/>
          <p:nvPr/>
        </p:nvSpPr>
        <p:spPr>
          <a:xfrm>
            <a:off x="699480" y="2705760"/>
            <a:ext cx="373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Map-Reduce Computing Paradigm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" name="CustomShape 13"/>
          <p:cNvSpPr/>
          <p:nvPr/>
        </p:nvSpPr>
        <p:spPr>
          <a:xfrm>
            <a:off x="218520" y="31078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" name="CustomShape 14"/>
          <p:cNvSpPr/>
          <p:nvPr/>
        </p:nvSpPr>
        <p:spPr>
          <a:xfrm>
            <a:off x="699480" y="3107880"/>
            <a:ext cx="361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driven by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" name="CustomShape 15"/>
          <p:cNvSpPr/>
          <p:nvPr/>
        </p:nvSpPr>
        <p:spPr>
          <a:xfrm>
            <a:off x="218520" y="3510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" name="CustomShape 16"/>
          <p:cNvSpPr/>
          <p:nvPr/>
        </p:nvSpPr>
        <p:spPr>
          <a:xfrm>
            <a:off x="699480" y="3510360"/>
            <a:ext cx="402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" name="CustomShape 17"/>
          <p:cNvSpPr/>
          <p:nvPr/>
        </p:nvSpPr>
        <p:spPr>
          <a:xfrm>
            <a:off x="218520" y="3912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" name="CustomShape 18"/>
          <p:cNvSpPr/>
          <p:nvPr/>
        </p:nvSpPr>
        <p:spPr>
          <a:xfrm>
            <a:off x="699480" y="3912120"/>
            <a:ext cx="36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" name="CustomShape 19"/>
          <p:cNvSpPr/>
          <p:nvPr/>
        </p:nvSpPr>
        <p:spPr>
          <a:xfrm>
            <a:off x="218520" y="43146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" name="CustomShape 20"/>
          <p:cNvSpPr/>
          <p:nvPr/>
        </p:nvSpPr>
        <p:spPr>
          <a:xfrm>
            <a:off x="699480" y="4314600"/>
            <a:ext cx="317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" name="CustomShape 21"/>
          <p:cNvSpPr/>
          <p:nvPr/>
        </p:nvSpPr>
        <p:spPr>
          <a:xfrm>
            <a:off x="218520" y="471672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" name="CustomShape 22"/>
          <p:cNvSpPr/>
          <p:nvPr/>
        </p:nvSpPr>
        <p:spPr>
          <a:xfrm>
            <a:off x="700200" y="4716720"/>
            <a:ext cx="31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" name="CustomShape 23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6" name="CustomShape 24"/>
          <p:cNvSpPr/>
          <p:nvPr/>
        </p:nvSpPr>
        <p:spPr>
          <a:xfrm>
            <a:off x="4811400" y="1051560"/>
            <a:ext cx="40680" cy="4145400"/>
          </a:xfrm>
          <a:custGeom>
            <a:avLst/>
            <a:gdLst/>
            <a:ahLst/>
            <a:rect l="l" t="t" r="r" b="b"/>
            <a:pathLst>
              <a:path w="114" h="11516">
                <a:moveTo>
                  <a:pt x="113" y="44"/>
                </a:moveTo>
                <a:lnTo>
                  <a:pt x="113" y="11471"/>
                </a:lnTo>
                <a:cubicBezTo>
                  <a:pt x="113" y="11495"/>
                  <a:pt x="87" y="11515"/>
                  <a:pt x="56" y="11515"/>
                </a:cubicBezTo>
                <a:cubicBezTo>
                  <a:pt x="26" y="11515"/>
                  <a:pt x="0" y="11495"/>
                  <a:pt x="0" y="11471"/>
                </a:cubicBezTo>
                <a:lnTo>
                  <a:pt x="0" y="44"/>
                </a:lnTo>
                <a:cubicBezTo>
                  <a:pt x="0" y="20"/>
                  <a:pt x="26" y="0"/>
                  <a:pt x="56" y="0"/>
                </a:cubicBezTo>
                <a:cubicBezTo>
                  <a:pt x="87" y="0"/>
                  <a:pt x="113" y="20"/>
                  <a:pt x="113" y="4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" name="CustomShape 25"/>
          <p:cNvSpPr/>
          <p:nvPr/>
        </p:nvSpPr>
        <p:spPr>
          <a:xfrm>
            <a:off x="135720" y="4586040"/>
            <a:ext cx="3845880" cy="443160"/>
          </a:xfrm>
          <a:custGeom>
            <a:avLst/>
            <a:gdLst/>
            <a:ahLst/>
            <a:rect l="l" t="t" r="r" b="b"/>
            <a:pathLst>
              <a:path w="10684" h="1232">
                <a:moveTo>
                  <a:pt x="0" y="43"/>
                </a:moveTo>
                <a:cubicBezTo>
                  <a:pt x="0" y="19"/>
                  <a:pt x="24" y="0"/>
                  <a:pt x="56" y="0"/>
                </a:cubicBezTo>
                <a:lnTo>
                  <a:pt x="10627" y="0"/>
                </a:lnTo>
                <a:cubicBezTo>
                  <a:pt x="10659" y="0"/>
                  <a:pt x="10683" y="19"/>
                  <a:pt x="10683" y="43"/>
                </a:cubicBezTo>
                <a:lnTo>
                  <a:pt x="10683" y="1188"/>
                </a:lnTo>
                <a:cubicBezTo>
                  <a:pt x="10683" y="1211"/>
                  <a:pt x="10659" y="1231"/>
                  <a:pt x="10627" y="1231"/>
                </a:cubicBezTo>
                <a:lnTo>
                  <a:pt x="56" y="1231"/>
                </a:lnTo>
                <a:cubicBezTo>
                  <a:pt x="24" y="1231"/>
                  <a:pt x="0" y="1211"/>
                  <a:pt x="0" y="1188"/>
                </a:cubicBezTo>
                <a:lnTo>
                  <a:pt x="0" y="43"/>
                </a:lnTo>
                <a:moveTo>
                  <a:pt x="112" y="1188"/>
                </a:moveTo>
                <a:lnTo>
                  <a:pt x="56" y="1144"/>
                </a:lnTo>
                <a:lnTo>
                  <a:pt x="10627" y="1144"/>
                </a:lnTo>
                <a:lnTo>
                  <a:pt x="10571" y="1188"/>
                </a:lnTo>
                <a:lnTo>
                  <a:pt x="10571" y="43"/>
                </a:lnTo>
                <a:lnTo>
                  <a:pt x="10627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" name="CustomShape 2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" name="CustomShape 2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1" name="CustomShape 3"/>
          <p:cNvSpPr/>
          <p:nvPr/>
        </p:nvSpPr>
        <p:spPr>
          <a:xfrm>
            <a:off x="4252680" y="370440"/>
            <a:ext cx="115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2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3" name="CustomShape 5"/>
          <p:cNvSpPr/>
          <p:nvPr/>
        </p:nvSpPr>
        <p:spPr>
          <a:xfrm>
            <a:off x="957960" y="1032120"/>
            <a:ext cx="3809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Understanding SAAS Benefits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4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" name="CustomShape 7"/>
          <p:cNvSpPr/>
          <p:nvPr/>
        </p:nvSpPr>
        <p:spPr>
          <a:xfrm>
            <a:off x="1379160" y="1376640"/>
            <a:ext cx="434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Different Cloud Service Levels Reviewed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" name="CustomShape 9"/>
          <p:cNvSpPr/>
          <p:nvPr/>
        </p:nvSpPr>
        <p:spPr>
          <a:xfrm>
            <a:off x="1379160" y="1678320"/>
            <a:ext cx="473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Customer Relationship Management (CRM)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" name="CustomShape 10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" name="CustomShape 11"/>
          <p:cNvSpPr/>
          <p:nvPr/>
        </p:nvSpPr>
        <p:spPr>
          <a:xfrm>
            <a:off x="1379160" y="1980000"/>
            <a:ext cx="4930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Modern Software Delivery Model &amp; Licensing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" name="CustomShape 12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" name="CustomShape 13"/>
          <p:cNvSpPr/>
          <p:nvPr/>
        </p:nvSpPr>
        <p:spPr>
          <a:xfrm>
            <a:off x="1378800" y="2281680"/>
            <a:ext cx="4119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Multitenant Architecture &amp; Scalability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" name="CustomShape 14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" name="CustomShape 15"/>
          <p:cNvSpPr/>
          <p:nvPr/>
        </p:nvSpPr>
        <p:spPr>
          <a:xfrm>
            <a:off x="1378800" y="2583360"/>
            <a:ext cx="497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Amazon Sagemaker &amp; Machine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4" name="CustomShape 16"/>
          <p:cNvSpPr/>
          <p:nvPr/>
        </p:nvSpPr>
        <p:spPr>
          <a:xfrm>
            <a:off x="596880" y="32270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5" name="CustomShape 17"/>
          <p:cNvSpPr/>
          <p:nvPr/>
        </p:nvSpPr>
        <p:spPr>
          <a:xfrm>
            <a:off x="957960" y="3264480"/>
            <a:ext cx="2998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Advanced SAAS Topics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6" name="CustomShape 18"/>
          <p:cNvSpPr/>
          <p:nvPr/>
        </p:nvSpPr>
        <p:spPr>
          <a:xfrm>
            <a:off x="107820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" name="CustomShape 19"/>
          <p:cNvSpPr/>
          <p:nvPr/>
        </p:nvSpPr>
        <p:spPr>
          <a:xfrm>
            <a:off x="1379160" y="3608640"/>
            <a:ext cx="4754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Cross-selling Busines Case &amp; ZOHO Example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" name="CustomShape 20"/>
          <p:cNvSpPr/>
          <p:nvPr/>
        </p:nvSpPr>
        <p:spPr>
          <a:xfrm>
            <a:off x="107820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" name="CustomShape 21"/>
          <p:cNvSpPr/>
          <p:nvPr/>
        </p:nvSpPr>
        <p:spPr>
          <a:xfrm>
            <a:off x="1379160" y="3910320"/>
            <a:ext cx="437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Cloud Security &amp; Data ‘lock-in‘ Concerns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" name="CustomShape 22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" name="CustomShape 23"/>
          <p:cNvSpPr/>
          <p:nvPr/>
        </p:nvSpPr>
        <p:spPr>
          <a:xfrm>
            <a:off x="1379160" y="4212000"/>
            <a:ext cx="4546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Advanced Collaboration &amp; Social Features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2" name="CustomShape 24"/>
          <p:cNvSpPr/>
          <p:nvPr/>
        </p:nvSpPr>
        <p:spPr>
          <a:xfrm>
            <a:off x="1078200" y="448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" name="CustomShape 25"/>
          <p:cNvSpPr/>
          <p:nvPr/>
        </p:nvSpPr>
        <p:spPr>
          <a:xfrm>
            <a:off x="1379160" y="4513680"/>
            <a:ext cx="4722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MS, Google, Amazon &amp; IBM SAAS Examples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" name="CustomShape 26"/>
          <p:cNvSpPr/>
          <p:nvPr/>
        </p:nvSpPr>
        <p:spPr>
          <a:xfrm>
            <a:off x="1078200" y="4784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" name="CustomShape 27"/>
          <p:cNvSpPr/>
          <p:nvPr/>
        </p:nvSpPr>
        <p:spPr>
          <a:xfrm>
            <a:off x="6505920" y="1007640"/>
            <a:ext cx="2949480" cy="3622680"/>
          </a:xfrm>
          <a:custGeom>
            <a:avLst/>
            <a:gdLst/>
            <a:ahLst/>
            <a:rect l="l" t="t" r="r" b="b"/>
            <a:pathLst>
              <a:path w="8194" h="10064">
                <a:moveTo>
                  <a:pt x="0" y="0"/>
                </a:moveTo>
                <a:lnTo>
                  <a:pt x="0" y="10063"/>
                </a:lnTo>
                <a:lnTo>
                  <a:pt x="8193" y="10063"/>
                </a:lnTo>
                <a:lnTo>
                  <a:pt x="819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" name="CustomShape 28"/>
          <p:cNvSpPr/>
          <p:nvPr/>
        </p:nvSpPr>
        <p:spPr>
          <a:xfrm>
            <a:off x="6486120" y="991800"/>
            <a:ext cx="2989080" cy="3654000"/>
          </a:xfrm>
          <a:custGeom>
            <a:avLst/>
            <a:gdLst/>
            <a:ahLst/>
            <a:rect l="l" t="t" r="r" b="b"/>
            <a:pathLst>
              <a:path w="8304" h="10151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8247" y="0"/>
                </a:lnTo>
                <a:cubicBezTo>
                  <a:pt x="8279" y="0"/>
                  <a:pt x="8303" y="20"/>
                  <a:pt x="8303" y="44"/>
                </a:cubicBezTo>
                <a:lnTo>
                  <a:pt x="8303" y="10107"/>
                </a:lnTo>
                <a:cubicBezTo>
                  <a:pt x="8303" y="10131"/>
                  <a:pt x="8279" y="10150"/>
                  <a:pt x="8247" y="10150"/>
                </a:cubicBezTo>
                <a:lnTo>
                  <a:pt x="55" y="10150"/>
                </a:lnTo>
                <a:cubicBezTo>
                  <a:pt x="24" y="10150"/>
                  <a:pt x="0" y="10131"/>
                  <a:pt x="0" y="10107"/>
                </a:cubicBezTo>
                <a:lnTo>
                  <a:pt x="0" y="44"/>
                </a:lnTo>
                <a:moveTo>
                  <a:pt x="111" y="10107"/>
                </a:moveTo>
                <a:lnTo>
                  <a:pt x="55" y="10063"/>
                </a:lnTo>
                <a:lnTo>
                  <a:pt x="8247" y="10063"/>
                </a:lnTo>
                <a:lnTo>
                  <a:pt x="8192" y="10107"/>
                </a:lnTo>
                <a:lnTo>
                  <a:pt x="8192" y="44"/>
                </a:lnTo>
                <a:lnTo>
                  <a:pt x="824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01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" name="CustomShape 29"/>
          <p:cNvSpPr/>
          <p:nvPr/>
        </p:nvSpPr>
        <p:spPr>
          <a:xfrm>
            <a:off x="1378800" y="4815360"/>
            <a:ext cx="4758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SAAS AWS DeepLens &amp; SAAS Disadvantages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" name="CustomShape 30"/>
          <p:cNvSpPr/>
          <p:nvPr/>
        </p:nvSpPr>
        <p:spPr>
          <a:xfrm>
            <a:off x="6602760" y="1051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9" name="CustomShape 31"/>
          <p:cNvSpPr/>
          <p:nvPr/>
        </p:nvSpPr>
        <p:spPr>
          <a:xfrm>
            <a:off x="6963480" y="1076760"/>
            <a:ext cx="133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Promises from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" name="CustomShape 32"/>
          <p:cNvSpPr/>
          <p:nvPr/>
        </p:nvSpPr>
        <p:spPr>
          <a:xfrm>
            <a:off x="6963480" y="1277640"/>
            <a:ext cx="1710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previous lecture(s):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" name="CustomShape 33"/>
          <p:cNvSpPr/>
          <p:nvPr/>
        </p:nvSpPr>
        <p:spPr>
          <a:xfrm>
            <a:off x="6602760" y="1494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2" name="CustomShape 34"/>
          <p:cNvSpPr/>
          <p:nvPr/>
        </p:nvSpPr>
        <p:spPr>
          <a:xfrm>
            <a:off x="6963480" y="1518840"/>
            <a:ext cx="232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1: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 Lecture 8 &amp; 9 &amp;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3" name="CustomShape 35"/>
          <p:cNvSpPr/>
          <p:nvPr/>
        </p:nvSpPr>
        <p:spPr>
          <a:xfrm>
            <a:off x="6963480" y="1720080"/>
            <a:ext cx="2388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10 offer more insights into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4" name="CustomShape 36"/>
          <p:cNvSpPr/>
          <p:nvPr/>
        </p:nvSpPr>
        <p:spPr>
          <a:xfrm>
            <a:off x="6963480" y="1921320"/>
            <a:ext cx="2114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concrete cloud systems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5" name="CustomShape 37"/>
          <p:cNvSpPr/>
          <p:nvPr/>
        </p:nvSpPr>
        <p:spPr>
          <a:xfrm>
            <a:off x="6963480" y="2122200"/>
            <a:ext cx="206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their architectures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6" name="CustomShape 38"/>
          <p:cNvSpPr/>
          <p:nvPr/>
        </p:nvSpPr>
        <p:spPr>
          <a:xfrm>
            <a:off x="6963480" y="2323440"/>
            <a:ext cx="510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today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7" name="CustomShape 39"/>
          <p:cNvSpPr/>
          <p:nvPr/>
        </p:nvSpPr>
        <p:spPr>
          <a:xfrm>
            <a:off x="6602760" y="2539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8" name="CustomShape 40"/>
          <p:cNvSpPr/>
          <p:nvPr/>
        </p:nvSpPr>
        <p:spPr>
          <a:xfrm>
            <a:off x="6963480" y="2564640"/>
            <a:ext cx="1880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3: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 Lecture 10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" name="CustomShape 41"/>
          <p:cNvSpPr/>
          <p:nvPr/>
        </p:nvSpPr>
        <p:spPr>
          <a:xfrm>
            <a:off x="6963480" y="2765880"/>
            <a:ext cx="1541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provides detailed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0" name="CustomShape 42"/>
          <p:cNvSpPr/>
          <p:nvPr/>
        </p:nvSpPr>
        <p:spPr>
          <a:xfrm>
            <a:off x="6963480" y="2966760"/>
            <a:ext cx="208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information about IBM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" name="CustomShape 43"/>
          <p:cNvSpPr/>
          <p:nvPr/>
        </p:nvSpPr>
        <p:spPr>
          <a:xfrm>
            <a:off x="6963480" y="3168000"/>
            <a:ext cx="1899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Software-As-A-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" name="CustomShape 44"/>
          <p:cNvSpPr/>
          <p:nvPr/>
        </p:nvSpPr>
        <p:spPr>
          <a:xfrm>
            <a:off x="6963480" y="3369240"/>
            <a:ext cx="1782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Service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" name="CustomShape 45"/>
          <p:cNvSpPr/>
          <p:nvPr/>
        </p:nvSpPr>
        <p:spPr>
          <a:xfrm>
            <a:off x="6602760" y="3585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4" name="CustomShape 46"/>
          <p:cNvSpPr/>
          <p:nvPr/>
        </p:nvSpPr>
        <p:spPr>
          <a:xfrm>
            <a:off x="6963480" y="3610440"/>
            <a:ext cx="232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4: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 Lecture 8 &amp; 9 &amp;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5" name="CustomShape 47"/>
          <p:cNvSpPr/>
          <p:nvPr/>
        </p:nvSpPr>
        <p:spPr>
          <a:xfrm>
            <a:off x="6963480" y="3811680"/>
            <a:ext cx="2388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10 offer more insights into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" name="CustomShape 48"/>
          <p:cNvSpPr/>
          <p:nvPr/>
        </p:nvSpPr>
        <p:spPr>
          <a:xfrm>
            <a:off x="6963480" y="4012560"/>
            <a:ext cx="2114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concrete cloud systems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" name="CustomShape 49"/>
          <p:cNvSpPr/>
          <p:nvPr/>
        </p:nvSpPr>
        <p:spPr>
          <a:xfrm>
            <a:off x="6963480" y="4213440"/>
            <a:ext cx="1438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their use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8" name="CustomShape 50"/>
          <p:cNvSpPr/>
          <p:nvPr/>
        </p:nvSpPr>
        <p:spPr>
          <a:xfrm>
            <a:off x="6963480" y="4415040"/>
            <a:ext cx="117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virtualization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9" name="CustomShape 51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" name="CustomShape 2"/>
          <p:cNvSpPr/>
          <p:nvPr/>
        </p:nvSpPr>
        <p:spPr>
          <a:xfrm>
            <a:off x="2561040" y="370440"/>
            <a:ext cx="4546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Understanding SAAS Benefits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2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" name="CustomShape 1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5" name="CustomShape 1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" name="CustomShape 2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8" name="CustomShape 3"/>
          <p:cNvSpPr/>
          <p:nvPr/>
        </p:nvSpPr>
        <p:spPr>
          <a:xfrm>
            <a:off x="1450440" y="370440"/>
            <a:ext cx="6748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Three Levels of Cloud Service Models: *AAS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9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0" name="CustomShape 5"/>
          <p:cNvSpPr/>
          <p:nvPr/>
        </p:nvSpPr>
        <p:spPr>
          <a:xfrm>
            <a:off x="957960" y="1032120"/>
            <a:ext cx="5103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Levels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oriented towards different users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1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2" name="CustomShape 7"/>
          <p:cNvSpPr/>
          <p:nvPr/>
        </p:nvSpPr>
        <p:spPr>
          <a:xfrm>
            <a:off x="1379160" y="1376640"/>
            <a:ext cx="5104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Full customization to direct usable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3" name="CustomShape 8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4" name="CustomShape 9"/>
          <p:cNvSpPr/>
          <p:nvPr/>
        </p:nvSpPr>
        <p:spPr>
          <a:xfrm>
            <a:off x="957960" y="1695600"/>
            <a:ext cx="3689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Software as a Service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SAAS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5" name="CustomShape 10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6" name="CustomShape 11"/>
          <p:cNvSpPr/>
          <p:nvPr/>
        </p:nvSpPr>
        <p:spPr>
          <a:xfrm>
            <a:off x="1379160" y="2040480"/>
            <a:ext cx="475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specific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‘ready-to-run applications’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7" name="CustomShape 12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8" name="CustomShape 13"/>
          <p:cNvSpPr/>
          <p:nvPr/>
        </p:nvSpPr>
        <p:spPr>
          <a:xfrm>
            <a:off x="1379160" y="2342160"/>
            <a:ext cx="473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Sometimes related to geographical location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9" name="CustomShape 14"/>
          <p:cNvSpPr/>
          <p:nvPr/>
        </p:nvSpPr>
        <p:spPr>
          <a:xfrm>
            <a:off x="596880" y="2623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0" name="CustomShape 15"/>
          <p:cNvSpPr/>
          <p:nvPr/>
        </p:nvSpPr>
        <p:spPr>
          <a:xfrm>
            <a:off x="957960" y="2661120"/>
            <a:ext cx="3789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Platform as a Services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PAAS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1" name="CustomShape 16"/>
          <p:cNvSpPr/>
          <p:nvPr/>
        </p:nvSpPr>
        <p:spPr>
          <a:xfrm>
            <a:off x="1078200" y="2974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2" name="CustomShape 17"/>
          <p:cNvSpPr/>
          <p:nvPr/>
        </p:nvSpPr>
        <p:spPr>
          <a:xfrm>
            <a:off x="1379160" y="3005640"/>
            <a:ext cx="490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 images ready to deploy your software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3" name="CustomShape 18"/>
          <p:cNvSpPr/>
          <p:nvPr/>
        </p:nvSpPr>
        <p:spPr>
          <a:xfrm>
            <a:off x="1078200" y="3276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" name="CustomShape 19"/>
          <p:cNvSpPr/>
          <p:nvPr/>
        </p:nvSpPr>
        <p:spPr>
          <a:xfrm>
            <a:off x="1379160" y="3307320"/>
            <a:ext cx="5333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Includes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‘platform for creation of your services’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5" name="CustomShape 20"/>
          <p:cNvSpPr/>
          <p:nvPr/>
        </p:nvSpPr>
        <p:spPr>
          <a:xfrm>
            <a:off x="596880" y="3588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6" name="CustomShape 21"/>
          <p:cNvSpPr/>
          <p:nvPr/>
        </p:nvSpPr>
        <p:spPr>
          <a:xfrm>
            <a:off x="957960" y="3626280"/>
            <a:ext cx="4263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Infrastructure as a Service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IAAS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7" name="CustomShape 22"/>
          <p:cNvSpPr/>
          <p:nvPr/>
        </p:nvSpPr>
        <p:spPr>
          <a:xfrm>
            <a:off x="1078200" y="3939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8" name="CustomShape 23"/>
          <p:cNvSpPr/>
          <p:nvPr/>
        </p:nvSpPr>
        <p:spPr>
          <a:xfrm>
            <a:off x="1379160" y="3970800"/>
            <a:ext cx="781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‘bare metal infrastructure’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&amp;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IT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(cf. Lecture 4)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9" name="CustomShape 24"/>
          <p:cNvSpPr/>
          <p:nvPr/>
        </p:nvSpPr>
        <p:spPr>
          <a:xfrm>
            <a:off x="1078200" y="4241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50" name="" descr=""/>
          <p:cNvPicPr/>
          <p:nvPr/>
        </p:nvPicPr>
        <p:blipFill>
          <a:blip r:embed="rId1"/>
          <a:stretch/>
        </p:blipFill>
        <p:spPr>
          <a:xfrm rot="5400000">
            <a:off x="7610040" y="-152280"/>
            <a:ext cx="832680" cy="2925000"/>
          </a:xfrm>
          <a:prstGeom prst="rect">
            <a:avLst/>
          </a:prstGeom>
          <a:ln w="0">
            <a:noFill/>
          </a:ln>
        </p:spPr>
      </p:pic>
      <p:pic>
        <p:nvPicPr>
          <p:cNvPr id="251" name="" descr=""/>
          <p:cNvPicPr/>
          <p:nvPr/>
        </p:nvPicPr>
        <p:blipFill>
          <a:blip r:embed="rId2"/>
          <a:stretch/>
        </p:blipFill>
        <p:spPr>
          <a:xfrm>
            <a:off x="6823080" y="1715760"/>
            <a:ext cx="2405160" cy="21960"/>
          </a:xfrm>
          <a:prstGeom prst="rect">
            <a:avLst/>
          </a:prstGeom>
          <a:ln w="0">
            <a:noFill/>
          </a:ln>
        </p:spPr>
      </p:pic>
      <p:pic>
        <p:nvPicPr>
          <p:cNvPr id="252" name="" descr=""/>
          <p:cNvPicPr/>
          <p:nvPr/>
        </p:nvPicPr>
        <p:blipFill>
          <a:blip r:embed="rId3"/>
          <a:stretch/>
        </p:blipFill>
        <p:spPr>
          <a:xfrm rot="5400000">
            <a:off x="7409880" y="871560"/>
            <a:ext cx="1228320" cy="2939400"/>
          </a:xfrm>
          <a:prstGeom prst="rect">
            <a:avLst/>
          </a:prstGeom>
          <a:ln w="0">
            <a:noFill/>
          </a:ln>
        </p:spPr>
      </p:pic>
      <p:pic>
        <p:nvPicPr>
          <p:cNvPr id="253" name="" descr=""/>
          <p:cNvPicPr/>
          <p:nvPr/>
        </p:nvPicPr>
        <p:blipFill>
          <a:blip r:embed="rId4"/>
          <a:stretch/>
        </p:blipFill>
        <p:spPr>
          <a:xfrm>
            <a:off x="8676000" y="2941560"/>
            <a:ext cx="37800" cy="3240"/>
          </a:xfrm>
          <a:prstGeom prst="rect">
            <a:avLst/>
          </a:prstGeom>
          <a:ln w="0">
            <a:noFill/>
          </a:ln>
        </p:spPr>
      </p:pic>
      <p:sp>
        <p:nvSpPr>
          <p:cNvPr id="254" name="CustomShape 25"/>
          <p:cNvSpPr/>
          <p:nvPr/>
        </p:nvSpPr>
        <p:spPr>
          <a:xfrm>
            <a:off x="208440" y="4748400"/>
            <a:ext cx="9246960" cy="504000"/>
          </a:xfrm>
          <a:custGeom>
            <a:avLst/>
            <a:gdLst/>
            <a:ahLst/>
            <a:rect l="l" t="t" r="r" b="b"/>
            <a:pathLst>
              <a:path w="25687" h="1401">
                <a:moveTo>
                  <a:pt x="0" y="0"/>
                </a:moveTo>
                <a:lnTo>
                  <a:pt x="0" y="1400"/>
                </a:lnTo>
                <a:lnTo>
                  <a:pt x="25686" y="140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" name="CustomShape 26"/>
          <p:cNvSpPr/>
          <p:nvPr/>
        </p:nvSpPr>
        <p:spPr>
          <a:xfrm>
            <a:off x="188640" y="4732920"/>
            <a:ext cx="9286920" cy="535680"/>
          </a:xfrm>
          <a:custGeom>
            <a:avLst/>
            <a:gdLst/>
            <a:ahLst/>
            <a:rect l="l" t="t" r="r" b="b"/>
            <a:pathLst>
              <a:path w="25798" h="148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444"/>
                </a:lnTo>
                <a:cubicBezTo>
                  <a:pt x="25797" y="1469"/>
                  <a:pt x="25773" y="1488"/>
                  <a:pt x="25741" y="1488"/>
                </a:cubicBezTo>
                <a:lnTo>
                  <a:pt x="56" y="1488"/>
                </a:lnTo>
                <a:cubicBezTo>
                  <a:pt x="25" y="1488"/>
                  <a:pt x="0" y="1469"/>
                  <a:pt x="0" y="1444"/>
                </a:cubicBezTo>
                <a:lnTo>
                  <a:pt x="0" y="44"/>
                </a:lnTo>
                <a:moveTo>
                  <a:pt x="112" y="1444"/>
                </a:moveTo>
                <a:lnTo>
                  <a:pt x="56" y="1400"/>
                </a:lnTo>
                <a:lnTo>
                  <a:pt x="25741" y="1400"/>
                </a:lnTo>
                <a:lnTo>
                  <a:pt x="25686" y="144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6" name="CustomShape 27"/>
          <p:cNvSpPr/>
          <p:nvPr/>
        </p:nvSpPr>
        <p:spPr>
          <a:xfrm>
            <a:off x="1379160" y="4272480"/>
            <a:ext cx="801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and tune infrastructure as needed (compute, storage, networking, …)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" name="CustomShape 28"/>
          <p:cNvSpPr/>
          <p:nvPr/>
        </p:nvSpPr>
        <p:spPr>
          <a:xfrm>
            <a:off x="30528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8" name="CustomShape 29"/>
          <p:cNvSpPr/>
          <p:nvPr/>
        </p:nvSpPr>
        <p:spPr>
          <a:xfrm>
            <a:off x="666000" y="4817880"/>
            <a:ext cx="7167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computing infrastructures typically offer services on three different levels: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9" name="CustomShape 30"/>
          <p:cNvSpPr/>
          <p:nvPr/>
        </p:nvSpPr>
        <p:spPr>
          <a:xfrm>
            <a:off x="666000" y="5018760"/>
            <a:ext cx="8508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Infrastructure as a Service (IAAS), Platform as a Service (PAAS), and Software as a Service (SAAS)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0" name="CustomShape 31"/>
          <p:cNvSpPr/>
          <p:nvPr/>
        </p:nvSpPr>
        <p:spPr>
          <a:xfrm>
            <a:off x="7259400" y="3036240"/>
            <a:ext cx="1190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[8] Wikipedia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1" name="CustomShape 32"/>
          <p:cNvSpPr/>
          <p:nvPr/>
        </p:nvSpPr>
        <p:spPr>
          <a:xfrm>
            <a:off x="398160" y="1575720"/>
            <a:ext cx="6054840" cy="1041480"/>
          </a:xfrm>
          <a:custGeom>
            <a:avLst/>
            <a:gdLst/>
            <a:ahLst/>
            <a:rect l="l" t="t" r="r" b="b"/>
            <a:pathLst>
              <a:path w="16820" h="289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6763" y="0"/>
                </a:lnTo>
                <a:cubicBezTo>
                  <a:pt x="16794" y="0"/>
                  <a:pt x="16819" y="19"/>
                  <a:pt x="16819" y="44"/>
                </a:cubicBezTo>
                <a:lnTo>
                  <a:pt x="16819" y="2849"/>
                </a:lnTo>
                <a:cubicBezTo>
                  <a:pt x="16819" y="2872"/>
                  <a:pt x="16794" y="2893"/>
                  <a:pt x="16763" y="2893"/>
                </a:cubicBezTo>
                <a:lnTo>
                  <a:pt x="56" y="2893"/>
                </a:lnTo>
                <a:cubicBezTo>
                  <a:pt x="24" y="2893"/>
                  <a:pt x="0" y="2872"/>
                  <a:pt x="0" y="2849"/>
                </a:cubicBezTo>
                <a:lnTo>
                  <a:pt x="0" y="44"/>
                </a:lnTo>
                <a:moveTo>
                  <a:pt x="112" y="2849"/>
                </a:moveTo>
                <a:lnTo>
                  <a:pt x="56" y="2806"/>
                </a:lnTo>
                <a:lnTo>
                  <a:pt x="16763" y="2806"/>
                </a:lnTo>
                <a:lnTo>
                  <a:pt x="16708" y="2849"/>
                </a:lnTo>
                <a:lnTo>
                  <a:pt x="16708" y="44"/>
                </a:lnTo>
                <a:lnTo>
                  <a:pt x="1676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4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" name="CustomShape 33"/>
          <p:cNvSpPr/>
          <p:nvPr/>
        </p:nvSpPr>
        <p:spPr>
          <a:xfrm>
            <a:off x="7259400" y="3237120"/>
            <a:ext cx="160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Cloud computing’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3" name="CustomShape 34"/>
          <p:cNvSpPr/>
          <p:nvPr/>
        </p:nvSpPr>
        <p:spPr>
          <a:xfrm>
            <a:off x="4807800" y="1656360"/>
            <a:ext cx="152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focus in this lecture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4" name="CustomShape 35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66" name="" descr=""/>
          <p:cNvPicPr/>
          <p:nvPr/>
        </p:nvPicPr>
        <p:blipFill>
          <a:blip r:embed="rId1"/>
          <a:stretch/>
        </p:blipFill>
        <p:spPr>
          <a:xfrm>
            <a:off x="8091000" y="1472040"/>
            <a:ext cx="1601640" cy="552960"/>
          </a:xfrm>
          <a:prstGeom prst="rect">
            <a:avLst/>
          </a:prstGeom>
          <a:ln w="0">
            <a:noFill/>
          </a:ln>
        </p:spPr>
      </p:pic>
      <p:pic>
        <p:nvPicPr>
          <p:cNvPr id="267" name="" descr=""/>
          <p:cNvPicPr/>
          <p:nvPr/>
        </p:nvPicPr>
        <p:blipFill>
          <a:blip r:embed="rId2"/>
          <a:stretch/>
        </p:blipFill>
        <p:spPr>
          <a:xfrm>
            <a:off x="6747840" y="1376640"/>
            <a:ext cx="1473120" cy="865440"/>
          </a:xfrm>
          <a:prstGeom prst="rect">
            <a:avLst/>
          </a:prstGeom>
          <a:ln w="0">
            <a:noFill/>
          </a:ln>
        </p:spPr>
      </p:pic>
      <p:sp>
        <p:nvSpPr>
          <p:cNvPr id="268" name="CustomShape 2"/>
          <p:cNvSpPr/>
          <p:nvPr/>
        </p:nvSpPr>
        <p:spPr>
          <a:xfrm>
            <a:off x="954720" y="370800"/>
            <a:ext cx="7914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Different Cloud Service Models – SAAS – Revisited 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69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0" name="CustomShape 4"/>
          <p:cNvSpPr/>
          <p:nvPr/>
        </p:nvSpPr>
        <p:spPr>
          <a:xfrm>
            <a:off x="957960" y="1032840"/>
            <a:ext cx="3830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1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2" name="CustomShape 6"/>
          <p:cNvSpPr/>
          <p:nvPr/>
        </p:nvSpPr>
        <p:spPr>
          <a:xfrm>
            <a:off x="1379160" y="1377360"/>
            <a:ext cx="758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services for business processes, consumer applications related 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" name="CustomShape 7"/>
          <p:cNvSpPr/>
          <p:nvPr/>
        </p:nvSpPr>
        <p:spPr>
          <a:xfrm>
            <a:off x="1379160" y="1629000"/>
            <a:ext cx="2749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geographical locations, …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74" name="" descr=""/>
          <p:cNvPicPr/>
          <p:nvPr/>
        </p:nvPicPr>
        <p:blipFill>
          <a:blip r:embed="rId3"/>
          <a:stretch/>
        </p:blipFill>
        <p:spPr>
          <a:xfrm>
            <a:off x="3041640" y="2076480"/>
            <a:ext cx="6564600" cy="2955600"/>
          </a:xfrm>
          <a:prstGeom prst="rect">
            <a:avLst/>
          </a:prstGeom>
          <a:ln w="0">
            <a:noFill/>
          </a:ln>
        </p:spPr>
      </p:pic>
      <p:sp>
        <p:nvSpPr>
          <p:cNvPr id="275" name="CustomShape 8"/>
          <p:cNvSpPr/>
          <p:nvPr/>
        </p:nvSpPr>
        <p:spPr>
          <a:xfrm>
            <a:off x="208440" y="2195280"/>
            <a:ext cx="2728800" cy="2932920"/>
          </a:xfrm>
          <a:custGeom>
            <a:avLst/>
            <a:gdLst/>
            <a:ahLst/>
            <a:rect l="l" t="t" r="r" b="b"/>
            <a:pathLst>
              <a:path w="7581" h="8148">
                <a:moveTo>
                  <a:pt x="0" y="0"/>
                </a:moveTo>
                <a:lnTo>
                  <a:pt x="0" y="8147"/>
                </a:lnTo>
                <a:lnTo>
                  <a:pt x="7580" y="8147"/>
                </a:lnTo>
                <a:lnTo>
                  <a:pt x="75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6" name="CustomShape 9"/>
          <p:cNvSpPr/>
          <p:nvPr/>
        </p:nvSpPr>
        <p:spPr>
          <a:xfrm>
            <a:off x="188640" y="2179440"/>
            <a:ext cx="2769120" cy="2964600"/>
          </a:xfrm>
          <a:custGeom>
            <a:avLst/>
            <a:gdLst/>
            <a:ahLst/>
            <a:rect l="l" t="t" r="r" b="b"/>
            <a:pathLst>
              <a:path w="7693" h="8236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7636" y="0"/>
                </a:lnTo>
                <a:cubicBezTo>
                  <a:pt x="7668" y="0"/>
                  <a:pt x="7692" y="19"/>
                  <a:pt x="7692" y="44"/>
                </a:cubicBezTo>
                <a:lnTo>
                  <a:pt x="7692" y="8191"/>
                </a:lnTo>
                <a:cubicBezTo>
                  <a:pt x="7692" y="8214"/>
                  <a:pt x="7668" y="8235"/>
                  <a:pt x="7636" y="8235"/>
                </a:cubicBezTo>
                <a:lnTo>
                  <a:pt x="56" y="8235"/>
                </a:lnTo>
                <a:cubicBezTo>
                  <a:pt x="25" y="8235"/>
                  <a:pt x="0" y="8214"/>
                  <a:pt x="0" y="8191"/>
                </a:cubicBezTo>
                <a:lnTo>
                  <a:pt x="0" y="44"/>
                </a:lnTo>
                <a:moveTo>
                  <a:pt x="112" y="8191"/>
                </a:moveTo>
                <a:lnTo>
                  <a:pt x="56" y="8147"/>
                </a:lnTo>
                <a:lnTo>
                  <a:pt x="7636" y="8147"/>
                </a:lnTo>
                <a:lnTo>
                  <a:pt x="7580" y="8191"/>
                </a:lnTo>
                <a:lnTo>
                  <a:pt x="7580" y="44"/>
                </a:lnTo>
                <a:lnTo>
                  <a:pt x="763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19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7" name="CustomShape 10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8" name="CustomShape 11"/>
          <p:cNvSpPr/>
          <p:nvPr/>
        </p:nvSpPr>
        <p:spPr>
          <a:xfrm>
            <a:off x="305280" y="2239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9" name="CustomShape 12"/>
          <p:cNvSpPr/>
          <p:nvPr/>
        </p:nvSpPr>
        <p:spPr>
          <a:xfrm>
            <a:off x="666000" y="2264400"/>
            <a:ext cx="1936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Conceptual ideas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0" name="CustomShape 13"/>
          <p:cNvSpPr/>
          <p:nvPr/>
        </p:nvSpPr>
        <p:spPr>
          <a:xfrm>
            <a:off x="666000" y="2465640"/>
            <a:ext cx="1877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key usage of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" name="CustomShape 14"/>
          <p:cNvSpPr/>
          <p:nvPr/>
        </p:nvSpPr>
        <p:spPr>
          <a:xfrm>
            <a:off x="666000" y="2666520"/>
            <a:ext cx="1711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cloud service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2" name="CustomShape 15"/>
          <p:cNvSpPr/>
          <p:nvPr/>
        </p:nvSpPr>
        <p:spPr>
          <a:xfrm>
            <a:off x="666000" y="2867760"/>
            <a:ext cx="2151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model include consume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3" name="CustomShape 16"/>
          <p:cNvSpPr/>
          <p:nvPr/>
        </p:nvSpPr>
        <p:spPr>
          <a:xfrm>
            <a:off x="666000" y="3068640"/>
            <a:ext cx="1715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applications, avoid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4" name="CustomShape 17"/>
          <p:cNvSpPr/>
          <p:nvPr/>
        </p:nvSpPr>
        <p:spPr>
          <a:xfrm>
            <a:off x="666000" y="3269880"/>
            <a:ext cx="1841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installations, special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5" name="CustomShape 18"/>
          <p:cNvSpPr/>
          <p:nvPr/>
        </p:nvSpPr>
        <p:spPr>
          <a:xfrm>
            <a:off x="666000" y="3471120"/>
            <a:ext cx="199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interfaces  &amp; ready-to-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6" name="CustomShape 19"/>
          <p:cNvSpPr/>
          <p:nvPr/>
        </p:nvSpPr>
        <p:spPr>
          <a:xfrm>
            <a:off x="666000" y="3672000"/>
            <a:ext cx="142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run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7" name="CustomShape 20"/>
          <p:cNvSpPr/>
          <p:nvPr/>
        </p:nvSpPr>
        <p:spPr>
          <a:xfrm>
            <a:off x="305280" y="3888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8" name="CustomShape 21"/>
          <p:cNvSpPr/>
          <p:nvPr/>
        </p:nvSpPr>
        <p:spPr>
          <a:xfrm>
            <a:off x="666000" y="3913560"/>
            <a:ext cx="1995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is based on easy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" name="CustomShape 22"/>
          <p:cNvSpPr/>
          <p:nvPr/>
        </p:nvSpPr>
        <p:spPr>
          <a:xfrm>
            <a:off x="666000" y="4114440"/>
            <a:ext cx="1771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accessible software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0" name="CustomShape 23"/>
          <p:cNvSpPr/>
          <p:nvPr/>
        </p:nvSpPr>
        <p:spPr>
          <a:xfrm>
            <a:off x="666000" y="4315320"/>
            <a:ext cx="1995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remotely accessed via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" name="CustomShape 24"/>
          <p:cNvSpPr/>
          <p:nvPr/>
        </p:nvSpPr>
        <p:spPr>
          <a:xfrm>
            <a:off x="666000" y="4516560"/>
            <a:ext cx="1710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Web browsers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2" name="CustomShape 25"/>
          <p:cNvSpPr/>
          <p:nvPr/>
        </p:nvSpPr>
        <p:spPr>
          <a:xfrm>
            <a:off x="666000" y="4717800"/>
            <a:ext cx="169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centrally hosted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3" name="CustomShape 26"/>
          <p:cNvSpPr/>
          <p:nvPr/>
        </p:nvSpPr>
        <p:spPr>
          <a:xfrm>
            <a:off x="666000" y="4918680"/>
            <a:ext cx="1100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centers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94" name="" descr=""/>
          <p:cNvPicPr/>
          <p:nvPr/>
        </p:nvPicPr>
        <p:blipFill>
          <a:blip r:embed="rId4"/>
          <a:stretch/>
        </p:blipFill>
        <p:spPr>
          <a:xfrm rot="5400000">
            <a:off x="4699800" y="1216440"/>
            <a:ext cx="461160" cy="1238400"/>
          </a:xfrm>
          <a:prstGeom prst="rect">
            <a:avLst/>
          </a:prstGeom>
          <a:ln w="0">
            <a:noFill/>
          </a:ln>
        </p:spPr>
      </p:pic>
      <p:pic>
        <p:nvPicPr>
          <p:cNvPr id="295" name="" descr=""/>
          <p:cNvPicPr/>
          <p:nvPr/>
        </p:nvPicPr>
        <p:blipFill>
          <a:blip r:embed="rId5"/>
          <a:stretch/>
        </p:blipFill>
        <p:spPr>
          <a:xfrm>
            <a:off x="5316840" y="2055960"/>
            <a:ext cx="1010520" cy="596880"/>
          </a:xfrm>
          <a:prstGeom prst="rect">
            <a:avLst/>
          </a:prstGeom>
          <a:ln w="0">
            <a:noFill/>
          </a:ln>
        </p:spPr>
      </p:pic>
      <p:pic>
        <p:nvPicPr>
          <p:cNvPr id="296" name="" descr=""/>
          <p:cNvPicPr/>
          <p:nvPr/>
        </p:nvPicPr>
        <p:blipFill>
          <a:blip r:embed="rId6"/>
          <a:stretch/>
        </p:blipFill>
        <p:spPr>
          <a:xfrm>
            <a:off x="5605560" y="1459800"/>
            <a:ext cx="1028520" cy="569520"/>
          </a:xfrm>
          <a:prstGeom prst="rect">
            <a:avLst/>
          </a:prstGeom>
          <a:ln w="0">
            <a:noFill/>
          </a:ln>
        </p:spPr>
      </p:pic>
      <p:pic>
        <p:nvPicPr>
          <p:cNvPr id="297" name="" descr=""/>
          <p:cNvPicPr/>
          <p:nvPr/>
        </p:nvPicPr>
        <p:blipFill>
          <a:blip r:embed="rId7"/>
          <a:stretch/>
        </p:blipFill>
        <p:spPr>
          <a:xfrm>
            <a:off x="6204600" y="1952640"/>
            <a:ext cx="1340280" cy="246960"/>
          </a:xfrm>
          <a:prstGeom prst="rect">
            <a:avLst/>
          </a:prstGeom>
          <a:ln w="0">
            <a:noFill/>
          </a:ln>
        </p:spPr>
      </p:pic>
      <p:pic>
        <p:nvPicPr>
          <p:cNvPr id="298" name="" descr=""/>
          <p:cNvPicPr/>
          <p:nvPr/>
        </p:nvPicPr>
        <p:blipFill>
          <a:blip r:embed="rId8"/>
          <a:stretch/>
        </p:blipFill>
        <p:spPr>
          <a:xfrm>
            <a:off x="7756920" y="1952640"/>
            <a:ext cx="1134720" cy="208800"/>
          </a:xfrm>
          <a:prstGeom prst="rect">
            <a:avLst/>
          </a:prstGeom>
          <a:ln w="0">
            <a:noFill/>
          </a:ln>
        </p:spPr>
      </p:pic>
      <p:sp>
        <p:nvSpPr>
          <p:cNvPr id="299" name="CustomShape 27"/>
          <p:cNvSpPr/>
          <p:nvPr/>
        </p:nvSpPr>
        <p:spPr>
          <a:xfrm>
            <a:off x="6367680" y="509832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0" name="CustomShape 28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2" name="" descr=""/>
          <p:cNvPicPr/>
          <p:nvPr/>
        </p:nvPicPr>
        <p:blipFill>
          <a:blip r:embed="rId1"/>
          <a:stretch/>
        </p:blipFill>
        <p:spPr>
          <a:xfrm>
            <a:off x="6382080" y="2791800"/>
            <a:ext cx="1262520" cy="989280"/>
          </a:xfrm>
          <a:prstGeom prst="rect">
            <a:avLst/>
          </a:prstGeom>
          <a:ln w="0">
            <a:noFill/>
          </a:ln>
        </p:spPr>
      </p:pic>
      <p:sp>
        <p:nvSpPr>
          <p:cNvPr id="303" name="CustomShape 2"/>
          <p:cNvSpPr/>
          <p:nvPr/>
        </p:nvSpPr>
        <p:spPr>
          <a:xfrm>
            <a:off x="586080" y="370800"/>
            <a:ext cx="8538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Internet Cloud Systems – Examples from Every Day Life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04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5" name="CustomShape 4"/>
          <p:cNvSpPr/>
          <p:nvPr/>
        </p:nvSpPr>
        <p:spPr>
          <a:xfrm>
            <a:off x="957960" y="1032840"/>
            <a:ext cx="6678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Cloud Systems (aka ‘Clouds‘)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known today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6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7" name="CustomShape 6"/>
          <p:cNvSpPr/>
          <p:nvPr/>
        </p:nvSpPr>
        <p:spPr>
          <a:xfrm>
            <a:off x="1379160" y="1377360"/>
            <a:ext cx="200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Google AppEngine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8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9" name="CustomShape 8"/>
          <p:cNvSpPr/>
          <p:nvPr/>
        </p:nvSpPr>
        <p:spPr>
          <a:xfrm>
            <a:off x="1379160" y="1679040"/>
            <a:ext cx="2298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Web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0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" name="CustomShape 10"/>
          <p:cNvSpPr/>
          <p:nvPr/>
        </p:nvSpPr>
        <p:spPr>
          <a:xfrm>
            <a:off x="1379160" y="1980720"/>
            <a:ext cx="104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Facebook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" name="CustomShape 11"/>
          <p:cNvSpPr/>
          <p:nvPr/>
        </p:nvSpPr>
        <p:spPr>
          <a:xfrm>
            <a:off x="1078200" y="2251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3" name="CustomShape 12"/>
          <p:cNvSpPr/>
          <p:nvPr/>
        </p:nvSpPr>
        <p:spPr>
          <a:xfrm>
            <a:off x="1378800" y="2282400"/>
            <a:ext cx="169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SalesForce.com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4" name="CustomShape 13"/>
          <p:cNvSpPr/>
          <p:nvPr/>
        </p:nvSpPr>
        <p:spPr>
          <a:xfrm>
            <a:off x="1078200" y="2552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" name="CustomShape 14"/>
          <p:cNvSpPr/>
          <p:nvPr/>
        </p:nvSpPr>
        <p:spPr>
          <a:xfrm>
            <a:off x="1378800" y="2584080"/>
            <a:ext cx="113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Rackspace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" name="CustomShape 15"/>
          <p:cNvSpPr/>
          <p:nvPr/>
        </p:nvSpPr>
        <p:spPr>
          <a:xfrm>
            <a:off x="1078200" y="2854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" name="CustomShape 16"/>
          <p:cNvSpPr/>
          <p:nvPr/>
        </p:nvSpPr>
        <p:spPr>
          <a:xfrm>
            <a:off x="1379160" y="2885760"/>
            <a:ext cx="1436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IBM Bluemix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8" name="CustomShape 17"/>
          <p:cNvSpPr/>
          <p:nvPr/>
        </p:nvSpPr>
        <p:spPr>
          <a:xfrm>
            <a:off x="1078200" y="3156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" name="CustomShape 18"/>
          <p:cNvSpPr/>
          <p:nvPr/>
        </p:nvSpPr>
        <p:spPr>
          <a:xfrm>
            <a:off x="1378800" y="3187080"/>
            <a:ext cx="93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Enomaly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0" name="CustomShape 19"/>
          <p:cNvSpPr/>
          <p:nvPr/>
        </p:nvSpPr>
        <p:spPr>
          <a:xfrm>
            <a:off x="596880" y="3619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1" name="CustomShape 20"/>
          <p:cNvSpPr/>
          <p:nvPr/>
        </p:nvSpPr>
        <p:spPr>
          <a:xfrm>
            <a:off x="957960" y="3657240"/>
            <a:ext cx="8243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systems play an increasingly important role in upgrading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2" name="CustomShape 21"/>
          <p:cNvSpPr/>
          <p:nvPr/>
        </p:nvSpPr>
        <p:spPr>
          <a:xfrm>
            <a:off x="957960" y="3958920"/>
            <a:ext cx="6496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traditional Web services and Internet applications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3" name="CustomShape 22"/>
          <p:cNvSpPr/>
          <p:nvPr/>
        </p:nvSpPr>
        <p:spPr>
          <a:xfrm>
            <a:off x="133200" y="4571280"/>
            <a:ext cx="9397440" cy="320040"/>
          </a:xfrm>
          <a:custGeom>
            <a:avLst/>
            <a:gdLst/>
            <a:ahLst/>
            <a:rect l="l" t="t" r="r" b="b"/>
            <a:pathLst>
              <a:path w="26105" h="890">
                <a:moveTo>
                  <a:pt x="0" y="0"/>
                </a:moveTo>
                <a:lnTo>
                  <a:pt x="0" y="889"/>
                </a:lnTo>
                <a:lnTo>
                  <a:pt x="26104" y="88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" name="CustomShape 23"/>
          <p:cNvSpPr/>
          <p:nvPr/>
        </p:nvSpPr>
        <p:spPr>
          <a:xfrm>
            <a:off x="113040" y="4555440"/>
            <a:ext cx="9437760" cy="351360"/>
          </a:xfrm>
          <a:custGeom>
            <a:avLst/>
            <a:gdLst/>
            <a:ahLst/>
            <a:rect l="l" t="t" r="r" b="b"/>
            <a:pathLst>
              <a:path w="26217" h="97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933"/>
                </a:lnTo>
                <a:cubicBezTo>
                  <a:pt x="26216" y="957"/>
                  <a:pt x="26192" y="976"/>
                  <a:pt x="26160" y="976"/>
                </a:cubicBezTo>
                <a:lnTo>
                  <a:pt x="56" y="976"/>
                </a:lnTo>
                <a:cubicBezTo>
                  <a:pt x="25" y="976"/>
                  <a:pt x="0" y="957"/>
                  <a:pt x="0" y="933"/>
                </a:cubicBezTo>
                <a:lnTo>
                  <a:pt x="0" y="44"/>
                </a:lnTo>
                <a:moveTo>
                  <a:pt x="112" y="933"/>
                </a:moveTo>
                <a:lnTo>
                  <a:pt x="56" y="889"/>
                </a:lnTo>
                <a:lnTo>
                  <a:pt x="26160" y="889"/>
                </a:lnTo>
                <a:lnTo>
                  <a:pt x="26104" y="933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" name="CustomShape 24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6" name="CustomShape 25"/>
          <p:cNvSpPr/>
          <p:nvPr/>
        </p:nvSpPr>
        <p:spPr>
          <a:xfrm>
            <a:off x="228960" y="4615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7" name="CustomShape 26"/>
          <p:cNvSpPr/>
          <p:nvPr/>
        </p:nvSpPr>
        <p:spPr>
          <a:xfrm>
            <a:off x="589680" y="4640400"/>
            <a:ext cx="8392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Large-scale Internet applications have significantly enhanced the quality of life in society today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8" name="CustomShape 27"/>
          <p:cNvSpPr/>
          <p:nvPr/>
        </p:nvSpPr>
        <p:spPr>
          <a:xfrm>
            <a:off x="228960" y="438768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9" name="CustomShape 28"/>
          <p:cNvSpPr/>
          <p:nvPr/>
        </p:nvSpPr>
        <p:spPr>
          <a:xfrm>
            <a:off x="3594240" y="1396080"/>
            <a:ext cx="357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(massive computing &amp; storage &amp; applications)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0" name="CustomShape 29"/>
          <p:cNvSpPr/>
          <p:nvPr/>
        </p:nvSpPr>
        <p:spPr>
          <a:xfrm>
            <a:off x="3754080" y="1708560"/>
            <a:ext cx="241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(massive computing &amp; storage)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31" name="" descr=""/>
          <p:cNvPicPr/>
          <p:nvPr/>
        </p:nvPicPr>
        <p:blipFill>
          <a:blip r:embed="rId2"/>
          <a:stretch/>
        </p:blipFill>
        <p:spPr>
          <a:xfrm rot="5400000">
            <a:off x="6613560" y="1400400"/>
            <a:ext cx="599400" cy="1266480"/>
          </a:xfrm>
          <a:prstGeom prst="rect">
            <a:avLst/>
          </a:prstGeom>
          <a:ln w="0">
            <a:noFill/>
          </a:ln>
        </p:spPr>
      </p:pic>
      <p:pic>
        <p:nvPicPr>
          <p:cNvPr id="332" name="" descr=""/>
          <p:cNvPicPr/>
          <p:nvPr/>
        </p:nvPicPr>
        <p:blipFill>
          <a:blip r:embed="rId3"/>
          <a:stretch/>
        </p:blipFill>
        <p:spPr>
          <a:xfrm>
            <a:off x="7263360" y="1263960"/>
            <a:ext cx="2275200" cy="867240"/>
          </a:xfrm>
          <a:prstGeom prst="rect">
            <a:avLst/>
          </a:prstGeom>
          <a:ln w="0">
            <a:noFill/>
          </a:ln>
        </p:spPr>
      </p:pic>
      <p:pic>
        <p:nvPicPr>
          <p:cNvPr id="333" name="" descr=""/>
          <p:cNvPicPr/>
          <p:nvPr/>
        </p:nvPicPr>
        <p:blipFill>
          <a:blip r:embed="rId4"/>
          <a:stretch/>
        </p:blipFill>
        <p:spPr>
          <a:xfrm>
            <a:off x="7856640" y="2206080"/>
            <a:ext cx="1672920" cy="353880"/>
          </a:xfrm>
          <a:prstGeom prst="rect">
            <a:avLst/>
          </a:prstGeom>
          <a:ln w="0">
            <a:noFill/>
          </a:ln>
        </p:spPr>
      </p:pic>
      <p:pic>
        <p:nvPicPr>
          <p:cNvPr id="334" name="" descr=""/>
          <p:cNvPicPr/>
          <p:nvPr/>
        </p:nvPicPr>
        <p:blipFill>
          <a:blip r:embed="rId5"/>
          <a:stretch/>
        </p:blipFill>
        <p:spPr>
          <a:xfrm>
            <a:off x="8083080" y="2621880"/>
            <a:ext cx="1411560" cy="867600"/>
          </a:xfrm>
          <a:prstGeom prst="rect">
            <a:avLst/>
          </a:prstGeom>
          <a:ln w="0">
            <a:noFill/>
          </a:ln>
        </p:spPr>
      </p:pic>
      <p:sp>
        <p:nvSpPr>
          <p:cNvPr id="335" name="CustomShape 30"/>
          <p:cNvSpPr/>
          <p:nvPr/>
        </p:nvSpPr>
        <p:spPr>
          <a:xfrm>
            <a:off x="2561040" y="1997640"/>
            <a:ext cx="337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(online social networking &amp; advertisement)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36" name="" descr=""/>
          <p:cNvPicPr/>
          <p:nvPr/>
        </p:nvPicPr>
        <p:blipFill>
          <a:blip r:embed="rId6"/>
          <a:stretch/>
        </p:blipFill>
        <p:spPr>
          <a:xfrm rot="5400000">
            <a:off x="6509160" y="1695960"/>
            <a:ext cx="294840" cy="2004480"/>
          </a:xfrm>
          <a:prstGeom prst="rect">
            <a:avLst/>
          </a:prstGeom>
          <a:ln w="0">
            <a:noFill/>
          </a:ln>
        </p:spPr>
      </p:pic>
      <p:pic>
        <p:nvPicPr>
          <p:cNvPr id="337" name="" descr=""/>
          <p:cNvPicPr/>
          <p:nvPr/>
        </p:nvPicPr>
        <p:blipFill>
          <a:blip r:embed="rId7"/>
          <a:stretch/>
        </p:blipFill>
        <p:spPr>
          <a:xfrm>
            <a:off x="7646760" y="283392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38" name="" descr=""/>
          <p:cNvPicPr/>
          <p:nvPr/>
        </p:nvPicPr>
        <p:blipFill>
          <a:blip r:embed="rId8"/>
          <a:stretch/>
        </p:blipFill>
        <p:spPr>
          <a:xfrm>
            <a:off x="5677560" y="28368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339" name="" descr=""/>
          <p:cNvPicPr/>
          <p:nvPr/>
        </p:nvPicPr>
        <p:blipFill>
          <a:blip r:embed="rId9"/>
          <a:stretch/>
        </p:blipFill>
        <p:spPr>
          <a:xfrm>
            <a:off x="5774040" y="283680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340" name="" descr=""/>
          <p:cNvPicPr/>
          <p:nvPr/>
        </p:nvPicPr>
        <p:blipFill>
          <a:blip r:embed="rId10"/>
          <a:stretch/>
        </p:blipFill>
        <p:spPr>
          <a:xfrm>
            <a:off x="5922360" y="28368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341" name="" descr=""/>
          <p:cNvPicPr/>
          <p:nvPr/>
        </p:nvPicPr>
        <p:blipFill>
          <a:blip r:embed="rId11"/>
          <a:stretch/>
        </p:blipFill>
        <p:spPr>
          <a:xfrm>
            <a:off x="6107040" y="28368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42" name="" descr=""/>
          <p:cNvPicPr/>
          <p:nvPr/>
        </p:nvPicPr>
        <p:blipFill>
          <a:blip r:embed="rId12"/>
          <a:stretch/>
        </p:blipFill>
        <p:spPr>
          <a:xfrm>
            <a:off x="6239160" y="283680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343" name="" descr=""/>
          <p:cNvPicPr/>
          <p:nvPr/>
        </p:nvPicPr>
        <p:blipFill>
          <a:blip r:embed="rId13"/>
          <a:stretch/>
        </p:blipFill>
        <p:spPr>
          <a:xfrm>
            <a:off x="6427440" y="28368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344" name="" descr=""/>
          <p:cNvPicPr/>
          <p:nvPr/>
        </p:nvPicPr>
        <p:blipFill>
          <a:blip r:embed="rId14"/>
          <a:stretch/>
        </p:blipFill>
        <p:spPr>
          <a:xfrm>
            <a:off x="6568200" y="2836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345" name="" descr=""/>
          <p:cNvPicPr/>
          <p:nvPr/>
        </p:nvPicPr>
        <p:blipFill>
          <a:blip r:embed="rId15"/>
          <a:stretch/>
        </p:blipFill>
        <p:spPr>
          <a:xfrm>
            <a:off x="6672240" y="2836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346" name="" descr=""/>
          <p:cNvPicPr/>
          <p:nvPr/>
        </p:nvPicPr>
        <p:blipFill>
          <a:blip r:embed="rId16"/>
          <a:stretch/>
        </p:blipFill>
        <p:spPr>
          <a:xfrm>
            <a:off x="6744600" y="283680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347" name="" descr=""/>
          <p:cNvPicPr/>
          <p:nvPr/>
        </p:nvPicPr>
        <p:blipFill>
          <a:blip r:embed="rId17"/>
          <a:stretch/>
        </p:blipFill>
        <p:spPr>
          <a:xfrm>
            <a:off x="6896880" y="2836800"/>
            <a:ext cx="155880" cy="2520"/>
          </a:xfrm>
          <a:prstGeom prst="rect">
            <a:avLst/>
          </a:prstGeom>
          <a:ln w="0">
            <a:noFill/>
          </a:ln>
        </p:spPr>
      </p:pic>
      <p:pic>
        <p:nvPicPr>
          <p:cNvPr id="348" name="" descr=""/>
          <p:cNvPicPr/>
          <p:nvPr/>
        </p:nvPicPr>
        <p:blipFill>
          <a:blip r:embed="rId18"/>
          <a:stretch/>
        </p:blipFill>
        <p:spPr>
          <a:xfrm>
            <a:off x="7101360" y="283680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349" name="" descr=""/>
          <p:cNvPicPr/>
          <p:nvPr/>
        </p:nvPicPr>
        <p:blipFill>
          <a:blip r:embed="rId19"/>
          <a:stretch/>
        </p:blipFill>
        <p:spPr>
          <a:xfrm>
            <a:off x="7293600" y="28368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350" name="" descr=""/>
          <p:cNvPicPr/>
          <p:nvPr/>
        </p:nvPicPr>
        <p:blipFill>
          <a:blip r:embed="rId20"/>
          <a:stretch/>
        </p:blipFill>
        <p:spPr>
          <a:xfrm>
            <a:off x="7442280" y="2836800"/>
            <a:ext cx="143640" cy="2520"/>
          </a:xfrm>
          <a:prstGeom prst="rect">
            <a:avLst/>
          </a:prstGeom>
          <a:ln w="0">
            <a:noFill/>
          </a:ln>
        </p:spPr>
      </p:pic>
      <p:pic>
        <p:nvPicPr>
          <p:cNvPr id="351" name="" descr=""/>
          <p:cNvPicPr/>
          <p:nvPr/>
        </p:nvPicPr>
        <p:blipFill>
          <a:blip r:embed="rId21"/>
          <a:stretch/>
        </p:blipFill>
        <p:spPr>
          <a:xfrm>
            <a:off x="7606800" y="28368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352" name="" descr=""/>
          <p:cNvPicPr/>
          <p:nvPr/>
        </p:nvPicPr>
        <p:blipFill>
          <a:blip r:embed="rId22"/>
          <a:stretch/>
        </p:blipFill>
        <p:spPr>
          <a:xfrm>
            <a:off x="7622640" y="28368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353" name="" descr=""/>
          <p:cNvPicPr/>
          <p:nvPr/>
        </p:nvPicPr>
        <p:blipFill>
          <a:blip r:embed="rId23"/>
          <a:stretch/>
        </p:blipFill>
        <p:spPr>
          <a:xfrm>
            <a:off x="7634880" y="28368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354" name="" descr=""/>
          <p:cNvPicPr/>
          <p:nvPr/>
        </p:nvPicPr>
        <p:blipFill>
          <a:blip r:embed="rId24"/>
          <a:stretch/>
        </p:blipFill>
        <p:spPr>
          <a:xfrm>
            <a:off x="7646760" y="283680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55" name="" descr=""/>
          <p:cNvPicPr/>
          <p:nvPr/>
        </p:nvPicPr>
        <p:blipFill>
          <a:blip r:embed="rId25"/>
          <a:stretch/>
        </p:blipFill>
        <p:spPr>
          <a:xfrm>
            <a:off x="5681880" y="28400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356" name="" descr=""/>
          <p:cNvPicPr/>
          <p:nvPr/>
        </p:nvPicPr>
        <p:blipFill>
          <a:blip r:embed="rId26"/>
          <a:stretch/>
        </p:blipFill>
        <p:spPr>
          <a:xfrm>
            <a:off x="5774040" y="284004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357" name="" descr=""/>
          <p:cNvPicPr/>
          <p:nvPr/>
        </p:nvPicPr>
        <p:blipFill>
          <a:blip r:embed="rId27"/>
          <a:stretch/>
        </p:blipFill>
        <p:spPr>
          <a:xfrm>
            <a:off x="6107040" y="284004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58" name="" descr=""/>
          <p:cNvPicPr/>
          <p:nvPr/>
        </p:nvPicPr>
        <p:blipFill>
          <a:blip r:embed="rId28"/>
          <a:stretch/>
        </p:blipFill>
        <p:spPr>
          <a:xfrm>
            <a:off x="6239160" y="284004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359" name="" descr=""/>
          <p:cNvPicPr/>
          <p:nvPr/>
        </p:nvPicPr>
        <p:blipFill>
          <a:blip r:embed="rId29"/>
          <a:stretch/>
        </p:blipFill>
        <p:spPr>
          <a:xfrm>
            <a:off x="6435720" y="284004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360" name="" descr=""/>
          <p:cNvPicPr/>
          <p:nvPr/>
        </p:nvPicPr>
        <p:blipFill>
          <a:blip r:embed="rId30"/>
          <a:stretch/>
        </p:blipFill>
        <p:spPr>
          <a:xfrm>
            <a:off x="6568200" y="28400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361" name="" descr=""/>
          <p:cNvPicPr/>
          <p:nvPr/>
        </p:nvPicPr>
        <p:blipFill>
          <a:blip r:embed="rId31"/>
          <a:stretch/>
        </p:blipFill>
        <p:spPr>
          <a:xfrm>
            <a:off x="6672240" y="28400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362" name="" descr=""/>
          <p:cNvPicPr/>
          <p:nvPr/>
        </p:nvPicPr>
        <p:blipFill>
          <a:blip r:embed="rId32"/>
          <a:stretch/>
        </p:blipFill>
        <p:spPr>
          <a:xfrm>
            <a:off x="6744600" y="284004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363" name="" descr=""/>
          <p:cNvPicPr/>
          <p:nvPr/>
        </p:nvPicPr>
        <p:blipFill>
          <a:blip r:embed="rId33"/>
          <a:stretch/>
        </p:blipFill>
        <p:spPr>
          <a:xfrm>
            <a:off x="6896880" y="284004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364" name="" descr=""/>
          <p:cNvPicPr/>
          <p:nvPr/>
        </p:nvPicPr>
        <p:blipFill>
          <a:blip r:embed="rId34"/>
          <a:stretch/>
        </p:blipFill>
        <p:spPr>
          <a:xfrm>
            <a:off x="7101360" y="284004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365" name="" descr=""/>
          <p:cNvPicPr/>
          <p:nvPr/>
        </p:nvPicPr>
        <p:blipFill>
          <a:blip r:embed="rId35"/>
          <a:stretch/>
        </p:blipFill>
        <p:spPr>
          <a:xfrm>
            <a:off x="7297920" y="2840040"/>
            <a:ext cx="119880" cy="2520"/>
          </a:xfrm>
          <a:prstGeom prst="rect">
            <a:avLst/>
          </a:prstGeom>
          <a:ln w="0">
            <a:noFill/>
          </a:ln>
        </p:spPr>
      </p:pic>
      <p:pic>
        <p:nvPicPr>
          <p:cNvPr id="366" name="" descr=""/>
          <p:cNvPicPr/>
          <p:nvPr/>
        </p:nvPicPr>
        <p:blipFill>
          <a:blip r:embed="rId36"/>
          <a:stretch/>
        </p:blipFill>
        <p:spPr>
          <a:xfrm>
            <a:off x="7446600" y="284004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367" name="" descr=""/>
          <p:cNvPicPr/>
          <p:nvPr/>
        </p:nvPicPr>
        <p:blipFill>
          <a:blip r:embed="rId37"/>
          <a:stretch/>
        </p:blipFill>
        <p:spPr>
          <a:xfrm>
            <a:off x="7606800" y="28400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368" name="" descr=""/>
          <p:cNvPicPr/>
          <p:nvPr/>
        </p:nvPicPr>
        <p:blipFill>
          <a:blip r:embed="rId38"/>
          <a:stretch/>
        </p:blipFill>
        <p:spPr>
          <a:xfrm>
            <a:off x="7622640" y="28400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369" name="" descr=""/>
          <p:cNvPicPr/>
          <p:nvPr/>
        </p:nvPicPr>
        <p:blipFill>
          <a:blip r:embed="rId39"/>
          <a:stretch/>
        </p:blipFill>
        <p:spPr>
          <a:xfrm>
            <a:off x="7634880" y="28400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370" name="" descr=""/>
          <p:cNvPicPr/>
          <p:nvPr/>
        </p:nvPicPr>
        <p:blipFill>
          <a:blip r:embed="rId40"/>
          <a:stretch/>
        </p:blipFill>
        <p:spPr>
          <a:xfrm>
            <a:off x="7646760" y="284004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71" name="" descr=""/>
          <p:cNvPicPr/>
          <p:nvPr/>
        </p:nvPicPr>
        <p:blipFill>
          <a:blip r:embed="rId41"/>
          <a:stretch/>
        </p:blipFill>
        <p:spPr>
          <a:xfrm>
            <a:off x="5686200" y="28432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372" name="" descr=""/>
          <p:cNvPicPr/>
          <p:nvPr/>
        </p:nvPicPr>
        <p:blipFill>
          <a:blip r:embed="rId42"/>
          <a:stretch/>
        </p:blipFill>
        <p:spPr>
          <a:xfrm>
            <a:off x="5774040" y="284328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373" name="" descr=""/>
          <p:cNvPicPr/>
          <p:nvPr/>
        </p:nvPicPr>
        <p:blipFill>
          <a:blip r:embed="rId43"/>
          <a:stretch/>
        </p:blipFill>
        <p:spPr>
          <a:xfrm>
            <a:off x="6107040" y="28432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74" name="" descr=""/>
          <p:cNvPicPr/>
          <p:nvPr/>
        </p:nvPicPr>
        <p:blipFill>
          <a:blip r:embed="rId44"/>
          <a:stretch/>
        </p:blipFill>
        <p:spPr>
          <a:xfrm>
            <a:off x="6243480" y="284328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375" name="" descr=""/>
          <p:cNvPicPr/>
          <p:nvPr/>
        </p:nvPicPr>
        <p:blipFill>
          <a:blip r:embed="rId45"/>
          <a:stretch/>
        </p:blipFill>
        <p:spPr>
          <a:xfrm>
            <a:off x="6339600" y="284328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376" name="" descr=""/>
          <p:cNvPicPr/>
          <p:nvPr/>
        </p:nvPicPr>
        <p:blipFill>
          <a:blip r:embed="rId46"/>
          <a:stretch/>
        </p:blipFill>
        <p:spPr>
          <a:xfrm>
            <a:off x="6439680" y="2843280"/>
            <a:ext cx="111240" cy="2520"/>
          </a:xfrm>
          <a:prstGeom prst="rect">
            <a:avLst/>
          </a:prstGeom>
          <a:ln w="0">
            <a:noFill/>
          </a:ln>
        </p:spPr>
      </p:pic>
      <p:pic>
        <p:nvPicPr>
          <p:cNvPr id="377" name="" descr=""/>
          <p:cNvPicPr/>
          <p:nvPr/>
        </p:nvPicPr>
        <p:blipFill>
          <a:blip r:embed="rId47"/>
          <a:stretch/>
        </p:blipFill>
        <p:spPr>
          <a:xfrm>
            <a:off x="6568200" y="284328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378" name="" descr=""/>
          <p:cNvPicPr/>
          <p:nvPr/>
        </p:nvPicPr>
        <p:blipFill>
          <a:blip r:embed="rId48"/>
          <a:stretch/>
        </p:blipFill>
        <p:spPr>
          <a:xfrm>
            <a:off x="6680160" y="28432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379" name="" descr=""/>
          <p:cNvPicPr/>
          <p:nvPr/>
        </p:nvPicPr>
        <p:blipFill>
          <a:blip r:embed="rId49"/>
          <a:stretch/>
        </p:blipFill>
        <p:spPr>
          <a:xfrm>
            <a:off x="6744600" y="28432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380" name="" descr=""/>
          <p:cNvPicPr/>
          <p:nvPr/>
        </p:nvPicPr>
        <p:blipFill>
          <a:blip r:embed="rId50"/>
          <a:stretch/>
        </p:blipFill>
        <p:spPr>
          <a:xfrm>
            <a:off x="6892920" y="284328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381" name="" descr=""/>
          <p:cNvPicPr/>
          <p:nvPr/>
        </p:nvPicPr>
        <p:blipFill>
          <a:blip r:embed="rId51"/>
          <a:stretch/>
        </p:blipFill>
        <p:spPr>
          <a:xfrm>
            <a:off x="7105320" y="284328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382" name="" descr=""/>
          <p:cNvPicPr/>
          <p:nvPr/>
        </p:nvPicPr>
        <p:blipFill>
          <a:blip r:embed="rId52"/>
          <a:stretch/>
        </p:blipFill>
        <p:spPr>
          <a:xfrm>
            <a:off x="7197480" y="28432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83" name="" descr=""/>
          <p:cNvPicPr/>
          <p:nvPr/>
        </p:nvPicPr>
        <p:blipFill>
          <a:blip r:embed="rId53"/>
          <a:stretch/>
        </p:blipFill>
        <p:spPr>
          <a:xfrm>
            <a:off x="7297920" y="2843280"/>
            <a:ext cx="119880" cy="2520"/>
          </a:xfrm>
          <a:prstGeom prst="rect">
            <a:avLst/>
          </a:prstGeom>
          <a:ln w="0">
            <a:noFill/>
          </a:ln>
        </p:spPr>
      </p:pic>
      <p:pic>
        <p:nvPicPr>
          <p:cNvPr id="384" name="" descr=""/>
          <p:cNvPicPr/>
          <p:nvPr/>
        </p:nvPicPr>
        <p:blipFill>
          <a:blip r:embed="rId54"/>
          <a:stretch/>
        </p:blipFill>
        <p:spPr>
          <a:xfrm>
            <a:off x="7450200" y="284328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385" name="" descr=""/>
          <p:cNvPicPr/>
          <p:nvPr/>
        </p:nvPicPr>
        <p:blipFill>
          <a:blip r:embed="rId55"/>
          <a:stretch/>
        </p:blipFill>
        <p:spPr>
          <a:xfrm>
            <a:off x="7606800" y="284328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386" name="" descr=""/>
          <p:cNvPicPr/>
          <p:nvPr/>
        </p:nvPicPr>
        <p:blipFill>
          <a:blip r:embed="rId56"/>
          <a:stretch/>
        </p:blipFill>
        <p:spPr>
          <a:xfrm>
            <a:off x="7618680" y="28432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87" name="" descr=""/>
          <p:cNvPicPr/>
          <p:nvPr/>
        </p:nvPicPr>
        <p:blipFill>
          <a:blip r:embed="rId57"/>
          <a:stretch/>
        </p:blipFill>
        <p:spPr>
          <a:xfrm>
            <a:off x="7646760" y="284328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88" name="" descr=""/>
          <p:cNvPicPr/>
          <p:nvPr/>
        </p:nvPicPr>
        <p:blipFill>
          <a:blip r:embed="rId58"/>
          <a:stretch/>
        </p:blipFill>
        <p:spPr>
          <a:xfrm>
            <a:off x="5686200" y="2846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389" name="" descr=""/>
          <p:cNvPicPr/>
          <p:nvPr/>
        </p:nvPicPr>
        <p:blipFill>
          <a:blip r:embed="rId59"/>
          <a:stretch/>
        </p:blipFill>
        <p:spPr>
          <a:xfrm>
            <a:off x="5774040" y="284652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390" name="" descr=""/>
          <p:cNvPicPr/>
          <p:nvPr/>
        </p:nvPicPr>
        <p:blipFill>
          <a:blip r:embed="rId60"/>
          <a:stretch/>
        </p:blipFill>
        <p:spPr>
          <a:xfrm>
            <a:off x="610272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91" name="" descr=""/>
          <p:cNvPicPr/>
          <p:nvPr/>
        </p:nvPicPr>
        <p:blipFill>
          <a:blip r:embed="rId61"/>
          <a:stretch/>
        </p:blipFill>
        <p:spPr>
          <a:xfrm>
            <a:off x="6247080" y="284652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392" name="" descr=""/>
          <p:cNvPicPr/>
          <p:nvPr/>
        </p:nvPicPr>
        <p:blipFill>
          <a:blip r:embed="rId62"/>
          <a:stretch/>
        </p:blipFill>
        <p:spPr>
          <a:xfrm>
            <a:off x="633564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93" name="" descr=""/>
          <p:cNvPicPr/>
          <p:nvPr/>
        </p:nvPicPr>
        <p:blipFill>
          <a:blip r:embed="rId63"/>
          <a:stretch/>
        </p:blipFill>
        <p:spPr>
          <a:xfrm>
            <a:off x="6444000" y="284652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394" name="" descr=""/>
          <p:cNvPicPr/>
          <p:nvPr/>
        </p:nvPicPr>
        <p:blipFill>
          <a:blip r:embed="rId64"/>
          <a:stretch/>
        </p:blipFill>
        <p:spPr>
          <a:xfrm>
            <a:off x="656388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95" name="" descr=""/>
          <p:cNvPicPr/>
          <p:nvPr/>
        </p:nvPicPr>
        <p:blipFill>
          <a:blip r:embed="rId65"/>
          <a:stretch/>
        </p:blipFill>
        <p:spPr>
          <a:xfrm>
            <a:off x="6680160" y="2846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396" name="" descr=""/>
          <p:cNvPicPr/>
          <p:nvPr/>
        </p:nvPicPr>
        <p:blipFill>
          <a:blip r:embed="rId66"/>
          <a:stretch/>
        </p:blipFill>
        <p:spPr>
          <a:xfrm>
            <a:off x="6744600" y="284652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397" name="" descr=""/>
          <p:cNvPicPr/>
          <p:nvPr/>
        </p:nvPicPr>
        <p:blipFill>
          <a:blip r:embed="rId67"/>
          <a:stretch/>
        </p:blipFill>
        <p:spPr>
          <a:xfrm>
            <a:off x="6892920" y="2846520"/>
            <a:ext cx="143640" cy="2520"/>
          </a:xfrm>
          <a:prstGeom prst="rect">
            <a:avLst/>
          </a:prstGeom>
          <a:ln w="0">
            <a:noFill/>
          </a:ln>
        </p:spPr>
      </p:pic>
      <p:pic>
        <p:nvPicPr>
          <p:cNvPr id="398" name="" descr=""/>
          <p:cNvPicPr/>
          <p:nvPr/>
        </p:nvPicPr>
        <p:blipFill>
          <a:blip r:embed="rId68"/>
          <a:stretch/>
        </p:blipFill>
        <p:spPr>
          <a:xfrm>
            <a:off x="7109640" y="284652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399" name="" descr=""/>
          <p:cNvPicPr/>
          <p:nvPr/>
        </p:nvPicPr>
        <p:blipFill>
          <a:blip r:embed="rId69"/>
          <a:stretch/>
        </p:blipFill>
        <p:spPr>
          <a:xfrm>
            <a:off x="719748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00" name="" descr=""/>
          <p:cNvPicPr/>
          <p:nvPr/>
        </p:nvPicPr>
        <p:blipFill>
          <a:blip r:embed="rId70"/>
          <a:stretch/>
        </p:blipFill>
        <p:spPr>
          <a:xfrm>
            <a:off x="7305840" y="284652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401" name="" descr=""/>
          <p:cNvPicPr/>
          <p:nvPr/>
        </p:nvPicPr>
        <p:blipFill>
          <a:blip r:embed="rId71"/>
          <a:stretch/>
        </p:blipFill>
        <p:spPr>
          <a:xfrm>
            <a:off x="7454520" y="28465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02" name="" descr=""/>
          <p:cNvPicPr/>
          <p:nvPr/>
        </p:nvPicPr>
        <p:blipFill>
          <a:blip r:embed="rId72"/>
          <a:stretch/>
        </p:blipFill>
        <p:spPr>
          <a:xfrm>
            <a:off x="7606800" y="284652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403" name="" descr=""/>
          <p:cNvPicPr/>
          <p:nvPr/>
        </p:nvPicPr>
        <p:blipFill>
          <a:blip r:embed="rId73"/>
          <a:stretch/>
        </p:blipFill>
        <p:spPr>
          <a:xfrm>
            <a:off x="7618680" y="284652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404" name="" descr=""/>
          <p:cNvPicPr/>
          <p:nvPr/>
        </p:nvPicPr>
        <p:blipFill>
          <a:blip r:embed="rId74"/>
          <a:stretch/>
        </p:blipFill>
        <p:spPr>
          <a:xfrm>
            <a:off x="7630560" y="284652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405" name="" descr=""/>
          <p:cNvPicPr/>
          <p:nvPr/>
        </p:nvPicPr>
        <p:blipFill>
          <a:blip r:embed="rId75"/>
          <a:stretch/>
        </p:blipFill>
        <p:spPr>
          <a:xfrm>
            <a:off x="7646760" y="284652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406" name="" descr=""/>
          <p:cNvPicPr/>
          <p:nvPr/>
        </p:nvPicPr>
        <p:blipFill>
          <a:blip r:embed="rId76"/>
          <a:stretch/>
        </p:blipFill>
        <p:spPr>
          <a:xfrm>
            <a:off x="5686200" y="284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07" name="" descr=""/>
          <p:cNvPicPr/>
          <p:nvPr/>
        </p:nvPicPr>
        <p:blipFill>
          <a:blip r:embed="rId77"/>
          <a:stretch/>
        </p:blipFill>
        <p:spPr>
          <a:xfrm>
            <a:off x="5774040" y="284976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408" name="" descr=""/>
          <p:cNvPicPr/>
          <p:nvPr/>
        </p:nvPicPr>
        <p:blipFill>
          <a:blip r:embed="rId78"/>
          <a:stretch/>
        </p:blipFill>
        <p:spPr>
          <a:xfrm>
            <a:off x="610272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09" name="" descr=""/>
          <p:cNvPicPr/>
          <p:nvPr/>
        </p:nvPicPr>
        <p:blipFill>
          <a:blip r:embed="rId79"/>
          <a:stretch/>
        </p:blipFill>
        <p:spPr>
          <a:xfrm>
            <a:off x="6247080" y="284976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410" name="" descr=""/>
          <p:cNvPicPr/>
          <p:nvPr/>
        </p:nvPicPr>
        <p:blipFill>
          <a:blip r:embed="rId80"/>
          <a:stretch/>
        </p:blipFill>
        <p:spPr>
          <a:xfrm>
            <a:off x="633564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11" name="" descr=""/>
          <p:cNvPicPr/>
          <p:nvPr/>
        </p:nvPicPr>
        <p:blipFill>
          <a:blip r:embed="rId81"/>
          <a:stretch/>
        </p:blipFill>
        <p:spPr>
          <a:xfrm>
            <a:off x="6444000" y="284976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412" name="" descr=""/>
          <p:cNvPicPr/>
          <p:nvPr/>
        </p:nvPicPr>
        <p:blipFill>
          <a:blip r:embed="rId82"/>
          <a:stretch/>
        </p:blipFill>
        <p:spPr>
          <a:xfrm>
            <a:off x="656388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13" name="" descr=""/>
          <p:cNvPicPr/>
          <p:nvPr/>
        </p:nvPicPr>
        <p:blipFill>
          <a:blip r:embed="rId83"/>
          <a:stretch/>
        </p:blipFill>
        <p:spPr>
          <a:xfrm>
            <a:off x="6680160" y="2849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414" name="" descr=""/>
          <p:cNvPicPr/>
          <p:nvPr/>
        </p:nvPicPr>
        <p:blipFill>
          <a:blip r:embed="rId84"/>
          <a:stretch/>
        </p:blipFill>
        <p:spPr>
          <a:xfrm>
            <a:off x="6744600" y="284976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415" name="" descr=""/>
          <p:cNvPicPr/>
          <p:nvPr/>
        </p:nvPicPr>
        <p:blipFill>
          <a:blip r:embed="rId85"/>
          <a:stretch/>
        </p:blipFill>
        <p:spPr>
          <a:xfrm>
            <a:off x="6892920" y="2849760"/>
            <a:ext cx="143640" cy="2520"/>
          </a:xfrm>
          <a:prstGeom prst="rect">
            <a:avLst/>
          </a:prstGeom>
          <a:ln w="0">
            <a:noFill/>
          </a:ln>
        </p:spPr>
      </p:pic>
      <p:pic>
        <p:nvPicPr>
          <p:cNvPr id="416" name="" descr=""/>
          <p:cNvPicPr/>
          <p:nvPr/>
        </p:nvPicPr>
        <p:blipFill>
          <a:blip r:embed="rId86"/>
          <a:stretch/>
        </p:blipFill>
        <p:spPr>
          <a:xfrm>
            <a:off x="7109640" y="284976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417" name="" descr=""/>
          <p:cNvPicPr/>
          <p:nvPr/>
        </p:nvPicPr>
        <p:blipFill>
          <a:blip r:embed="rId87"/>
          <a:stretch/>
        </p:blipFill>
        <p:spPr>
          <a:xfrm>
            <a:off x="719748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18" name="" descr=""/>
          <p:cNvPicPr/>
          <p:nvPr/>
        </p:nvPicPr>
        <p:blipFill>
          <a:blip r:embed="rId88"/>
          <a:stretch/>
        </p:blipFill>
        <p:spPr>
          <a:xfrm>
            <a:off x="7305840" y="284976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419" name="" descr=""/>
          <p:cNvPicPr/>
          <p:nvPr/>
        </p:nvPicPr>
        <p:blipFill>
          <a:blip r:embed="rId89"/>
          <a:stretch/>
        </p:blipFill>
        <p:spPr>
          <a:xfrm>
            <a:off x="7454520" y="2849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20" name="" descr=""/>
          <p:cNvPicPr/>
          <p:nvPr/>
        </p:nvPicPr>
        <p:blipFill>
          <a:blip r:embed="rId90"/>
          <a:stretch/>
        </p:blipFill>
        <p:spPr>
          <a:xfrm>
            <a:off x="7606800" y="284976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421" name="" descr=""/>
          <p:cNvPicPr/>
          <p:nvPr/>
        </p:nvPicPr>
        <p:blipFill>
          <a:blip r:embed="rId91"/>
          <a:stretch/>
        </p:blipFill>
        <p:spPr>
          <a:xfrm>
            <a:off x="7618680" y="284976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422" name="" descr=""/>
          <p:cNvPicPr/>
          <p:nvPr/>
        </p:nvPicPr>
        <p:blipFill>
          <a:blip r:embed="rId92"/>
          <a:stretch/>
        </p:blipFill>
        <p:spPr>
          <a:xfrm>
            <a:off x="7630560" y="284976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423" name="" descr=""/>
          <p:cNvPicPr/>
          <p:nvPr/>
        </p:nvPicPr>
        <p:blipFill>
          <a:blip r:embed="rId93"/>
          <a:stretch/>
        </p:blipFill>
        <p:spPr>
          <a:xfrm>
            <a:off x="7646760" y="28497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424" name="" descr=""/>
          <p:cNvPicPr/>
          <p:nvPr/>
        </p:nvPicPr>
        <p:blipFill>
          <a:blip r:embed="rId94"/>
          <a:stretch/>
        </p:blipFill>
        <p:spPr>
          <a:xfrm rot="5400000">
            <a:off x="6575040" y="1947240"/>
            <a:ext cx="187920" cy="1980000"/>
          </a:xfrm>
          <a:prstGeom prst="rect">
            <a:avLst/>
          </a:prstGeom>
          <a:ln w="0">
            <a:noFill/>
          </a:ln>
        </p:spPr>
      </p:pic>
      <p:pic>
        <p:nvPicPr>
          <p:cNvPr id="425" name="" descr=""/>
          <p:cNvPicPr/>
          <p:nvPr/>
        </p:nvPicPr>
        <p:blipFill>
          <a:blip r:embed="rId95"/>
          <a:stretch/>
        </p:blipFill>
        <p:spPr>
          <a:xfrm>
            <a:off x="6371640" y="30225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26" name="" descr=""/>
          <p:cNvPicPr/>
          <p:nvPr/>
        </p:nvPicPr>
        <p:blipFill>
          <a:blip r:embed="rId96"/>
          <a:stretch/>
        </p:blipFill>
        <p:spPr>
          <a:xfrm>
            <a:off x="7282080" y="30225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427" name="" descr=""/>
          <p:cNvPicPr/>
          <p:nvPr/>
        </p:nvPicPr>
        <p:blipFill>
          <a:blip r:embed="rId97"/>
          <a:stretch/>
        </p:blipFill>
        <p:spPr>
          <a:xfrm>
            <a:off x="7502400" y="3022560"/>
            <a:ext cx="23400" cy="2520"/>
          </a:xfrm>
          <a:prstGeom prst="rect">
            <a:avLst/>
          </a:prstGeom>
          <a:ln w="0">
            <a:noFill/>
          </a:ln>
        </p:spPr>
      </p:pic>
      <p:sp>
        <p:nvSpPr>
          <p:cNvPr id="428" name="CustomShape 31"/>
          <p:cNvSpPr/>
          <p:nvPr/>
        </p:nvSpPr>
        <p:spPr>
          <a:xfrm>
            <a:off x="3211920" y="2312280"/>
            <a:ext cx="2908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(customer relationship management)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29" name="CustomShape 32"/>
          <p:cNvSpPr/>
          <p:nvPr/>
        </p:nvSpPr>
        <p:spPr>
          <a:xfrm>
            <a:off x="2655360" y="2602800"/>
            <a:ext cx="280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(managed cloud provider &amp; hosting)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30" name="" descr=""/>
          <p:cNvPicPr/>
          <p:nvPr/>
        </p:nvPicPr>
        <p:blipFill>
          <a:blip r:embed="rId98"/>
          <a:stretch/>
        </p:blipFill>
        <p:spPr>
          <a:xfrm rot="5400000">
            <a:off x="5162040" y="2715480"/>
            <a:ext cx="150120" cy="424440"/>
          </a:xfrm>
          <a:prstGeom prst="rect">
            <a:avLst/>
          </a:prstGeom>
          <a:ln w="0">
            <a:noFill/>
          </a:ln>
        </p:spPr>
      </p:pic>
      <p:pic>
        <p:nvPicPr>
          <p:cNvPr id="431" name="" descr=""/>
          <p:cNvPicPr/>
          <p:nvPr/>
        </p:nvPicPr>
        <p:blipFill>
          <a:blip r:embed="rId99"/>
          <a:stretch/>
        </p:blipFill>
        <p:spPr>
          <a:xfrm>
            <a:off x="4839480" y="2994120"/>
            <a:ext cx="604800" cy="2520"/>
          </a:xfrm>
          <a:prstGeom prst="rect">
            <a:avLst/>
          </a:prstGeom>
          <a:ln w="0">
            <a:noFill/>
          </a:ln>
        </p:spPr>
      </p:pic>
      <p:pic>
        <p:nvPicPr>
          <p:cNvPr id="432" name="" descr=""/>
          <p:cNvPicPr/>
          <p:nvPr/>
        </p:nvPicPr>
        <p:blipFill>
          <a:blip r:embed="rId100"/>
          <a:stretch/>
        </p:blipFill>
        <p:spPr>
          <a:xfrm>
            <a:off x="4835880" y="2997360"/>
            <a:ext cx="608760" cy="2520"/>
          </a:xfrm>
          <a:prstGeom prst="rect">
            <a:avLst/>
          </a:prstGeom>
          <a:ln w="0">
            <a:noFill/>
          </a:ln>
        </p:spPr>
      </p:pic>
      <p:pic>
        <p:nvPicPr>
          <p:cNvPr id="433" name="" descr=""/>
          <p:cNvPicPr/>
          <p:nvPr/>
        </p:nvPicPr>
        <p:blipFill>
          <a:blip r:embed="rId101"/>
          <a:stretch/>
        </p:blipFill>
        <p:spPr>
          <a:xfrm>
            <a:off x="4831560" y="3000600"/>
            <a:ext cx="612720" cy="2520"/>
          </a:xfrm>
          <a:prstGeom prst="rect">
            <a:avLst/>
          </a:prstGeom>
          <a:ln w="0">
            <a:noFill/>
          </a:ln>
        </p:spPr>
      </p:pic>
      <p:pic>
        <p:nvPicPr>
          <p:cNvPr id="434" name="" descr=""/>
          <p:cNvPicPr/>
          <p:nvPr/>
        </p:nvPicPr>
        <p:blipFill>
          <a:blip r:embed="rId102"/>
          <a:stretch/>
        </p:blipFill>
        <p:spPr>
          <a:xfrm rot="5400000">
            <a:off x="4947120" y="2770920"/>
            <a:ext cx="279000" cy="725400"/>
          </a:xfrm>
          <a:prstGeom prst="rect">
            <a:avLst/>
          </a:prstGeom>
          <a:ln w="0">
            <a:noFill/>
          </a:ln>
        </p:spPr>
      </p:pic>
      <p:pic>
        <p:nvPicPr>
          <p:cNvPr id="435" name="" descr=""/>
          <p:cNvPicPr/>
          <p:nvPr/>
        </p:nvPicPr>
        <p:blipFill>
          <a:blip r:embed="rId103"/>
          <a:stretch/>
        </p:blipFill>
        <p:spPr>
          <a:xfrm>
            <a:off x="4831560" y="3264480"/>
            <a:ext cx="612720" cy="2520"/>
          </a:xfrm>
          <a:prstGeom prst="rect">
            <a:avLst/>
          </a:prstGeom>
          <a:ln w="0">
            <a:noFill/>
          </a:ln>
        </p:spPr>
      </p:pic>
      <p:pic>
        <p:nvPicPr>
          <p:cNvPr id="436" name="" descr=""/>
          <p:cNvPicPr/>
          <p:nvPr/>
        </p:nvPicPr>
        <p:blipFill>
          <a:blip r:embed="rId104"/>
          <a:stretch/>
        </p:blipFill>
        <p:spPr>
          <a:xfrm>
            <a:off x="4835880" y="3267360"/>
            <a:ext cx="608760" cy="2520"/>
          </a:xfrm>
          <a:prstGeom prst="rect">
            <a:avLst/>
          </a:prstGeom>
          <a:ln w="0">
            <a:noFill/>
          </a:ln>
        </p:spPr>
      </p:pic>
      <p:pic>
        <p:nvPicPr>
          <p:cNvPr id="437" name="" descr=""/>
          <p:cNvPicPr/>
          <p:nvPr/>
        </p:nvPicPr>
        <p:blipFill>
          <a:blip r:embed="rId105"/>
          <a:stretch/>
        </p:blipFill>
        <p:spPr>
          <a:xfrm>
            <a:off x="4839480" y="3270600"/>
            <a:ext cx="604800" cy="2520"/>
          </a:xfrm>
          <a:prstGeom prst="rect">
            <a:avLst/>
          </a:prstGeom>
          <a:ln w="0">
            <a:noFill/>
          </a:ln>
        </p:spPr>
      </p:pic>
      <p:pic>
        <p:nvPicPr>
          <p:cNvPr id="438" name="" descr=""/>
          <p:cNvPicPr/>
          <p:nvPr/>
        </p:nvPicPr>
        <p:blipFill>
          <a:blip r:embed="rId106"/>
          <a:stretch/>
        </p:blipFill>
        <p:spPr>
          <a:xfrm rot="5400000">
            <a:off x="5160240" y="3128760"/>
            <a:ext cx="153360" cy="424440"/>
          </a:xfrm>
          <a:prstGeom prst="rect">
            <a:avLst/>
          </a:prstGeom>
          <a:ln w="0">
            <a:noFill/>
          </a:ln>
        </p:spPr>
      </p:pic>
      <p:sp>
        <p:nvSpPr>
          <p:cNvPr id="439" name="CustomShape 33"/>
          <p:cNvSpPr/>
          <p:nvPr/>
        </p:nvSpPr>
        <p:spPr>
          <a:xfrm>
            <a:off x="2815560" y="2914560"/>
            <a:ext cx="1265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(cloud platform)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40" name="CustomShape 34"/>
          <p:cNvSpPr/>
          <p:nvPr/>
        </p:nvSpPr>
        <p:spPr>
          <a:xfrm>
            <a:off x="1016280" y="2186280"/>
            <a:ext cx="5124240" cy="383040"/>
          </a:xfrm>
          <a:custGeom>
            <a:avLst/>
            <a:gdLst/>
            <a:ahLst/>
            <a:rect l="l" t="t" r="r" b="b"/>
            <a:pathLst>
              <a:path w="14235" h="1065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4178" y="0"/>
                </a:lnTo>
                <a:cubicBezTo>
                  <a:pt x="14210" y="0"/>
                  <a:pt x="14234" y="19"/>
                  <a:pt x="14234" y="44"/>
                </a:cubicBezTo>
                <a:lnTo>
                  <a:pt x="14234" y="1020"/>
                </a:lnTo>
                <a:cubicBezTo>
                  <a:pt x="14234" y="1045"/>
                  <a:pt x="14210" y="1064"/>
                  <a:pt x="14178" y="1064"/>
                </a:cubicBezTo>
                <a:lnTo>
                  <a:pt x="56" y="1064"/>
                </a:lnTo>
                <a:cubicBezTo>
                  <a:pt x="24" y="1064"/>
                  <a:pt x="0" y="1045"/>
                  <a:pt x="0" y="1020"/>
                </a:cubicBezTo>
                <a:lnTo>
                  <a:pt x="0" y="44"/>
                </a:lnTo>
                <a:moveTo>
                  <a:pt x="112" y="1020"/>
                </a:moveTo>
                <a:lnTo>
                  <a:pt x="56" y="976"/>
                </a:lnTo>
                <a:lnTo>
                  <a:pt x="14178" y="976"/>
                </a:lnTo>
                <a:lnTo>
                  <a:pt x="14123" y="1020"/>
                </a:lnTo>
                <a:lnTo>
                  <a:pt x="14123" y="44"/>
                </a:lnTo>
                <a:lnTo>
                  <a:pt x="1417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2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1" name="CustomShape 35"/>
          <p:cNvSpPr/>
          <p:nvPr/>
        </p:nvSpPr>
        <p:spPr>
          <a:xfrm>
            <a:off x="2432880" y="3200760"/>
            <a:ext cx="195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(elastic computing cloud)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42" name="CustomShape 36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4" name="CustomShape 2"/>
          <p:cNvSpPr/>
          <p:nvPr/>
        </p:nvSpPr>
        <p:spPr>
          <a:xfrm>
            <a:off x="183240" y="370440"/>
            <a:ext cx="9302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SAAS in Business Applications – Enterprise Resource Planing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445" name="" descr=""/>
          <p:cNvPicPr/>
          <p:nvPr/>
        </p:nvPicPr>
        <p:blipFill>
          <a:blip r:embed="rId1"/>
          <a:stretch/>
        </p:blipFill>
        <p:spPr>
          <a:xfrm>
            <a:off x="1042920" y="983880"/>
            <a:ext cx="7122600" cy="4065120"/>
          </a:xfrm>
          <a:prstGeom prst="rect">
            <a:avLst/>
          </a:prstGeom>
          <a:ln w="0">
            <a:noFill/>
          </a:ln>
        </p:spPr>
      </p:pic>
      <p:sp>
        <p:nvSpPr>
          <p:cNvPr id="446" name="CustomShape 3"/>
          <p:cNvSpPr/>
          <p:nvPr/>
        </p:nvSpPr>
        <p:spPr>
          <a:xfrm>
            <a:off x="1008360" y="2401920"/>
            <a:ext cx="1934640" cy="269280"/>
          </a:xfrm>
          <a:custGeom>
            <a:avLst/>
            <a:gdLst/>
            <a:ahLst/>
            <a:rect l="l" t="t" r="r" b="b"/>
            <a:pathLst>
              <a:path w="5375" h="749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5318" y="0"/>
                </a:lnTo>
                <a:cubicBezTo>
                  <a:pt x="5350" y="0"/>
                  <a:pt x="5374" y="21"/>
                  <a:pt x="5374" y="44"/>
                </a:cubicBezTo>
                <a:lnTo>
                  <a:pt x="5374" y="704"/>
                </a:lnTo>
                <a:cubicBezTo>
                  <a:pt x="5374" y="729"/>
                  <a:pt x="5350" y="748"/>
                  <a:pt x="5318" y="748"/>
                </a:cubicBezTo>
                <a:lnTo>
                  <a:pt x="56" y="748"/>
                </a:lnTo>
                <a:cubicBezTo>
                  <a:pt x="24" y="748"/>
                  <a:pt x="0" y="729"/>
                  <a:pt x="0" y="704"/>
                </a:cubicBezTo>
                <a:lnTo>
                  <a:pt x="0" y="44"/>
                </a:lnTo>
                <a:moveTo>
                  <a:pt x="112" y="704"/>
                </a:moveTo>
                <a:lnTo>
                  <a:pt x="56" y="661"/>
                </a:lnTo>
                <a:lnTo>
                  <a:pt x="5318" y="661"/>
                </a:lnTo>
                <a:lnTo>
                  <a:pt x="5263" y="704"/>
                </a:lnTo>
                <a:lnTo>
                  <a:pt x="5263" y="44"/>
                </a:lnTo>
                <a:lnTo>
                  <a:pt x="531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7" name="CustomShape 4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48" name="CustomShape 5"/>
          <p:cNvSpPr/>
          <p:nvPr/>
        </p:nvSpPr>
        <p:spPr>
          <a:xfrm>
            <a:off x="1048680" y="5073840"/>
            <a:ext cx="213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Ultraconsultants, ‘Abas’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49" name="CustomShape 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9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451" name="" descr=""/>
          <p:cNvPicPr/>
          <p:nvPr/>
        </p:nvPicPr>
        <p:blipFill>
          <a:blip r:embed="rId1"/>
          <a:stretch/>
        </p:blipFill>
        <p:spPr>
          <a:xfrm>
            <a:off x="2809080" y="2624760"/>
            <a:ext cx="1472400" cy="865440"/>
          </a:xfrm>
          <a:prstGeom prst="rect">
            <a:avLst/>
          </a:prstGeom>
          <a:ln w="0">
            <a:noFill/>
          </a:ln>
        </p:spPr>
      </p:pic>
      <p:sp>
        <p:nvSpPr>
          <p:cNvPr id="452" name="CustomShape 2"/>
          <p:cNvSpPr/>
          <p:nvPr/>
        </p:nvSpPr>
        <p:spPr>
          <a:xfrm>
            <a:off x="890640" y="370440"/>
            <a:ext cx="7887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Special Application Interfaces &amp; Selected Examples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53" name="CustomShape 3"/>
          <p:cNvSpPr/>
          <p:nvPr/>
        </p:nvSpPr>
        <p:spPr>
          <a:xfrm>
            <a:off x="596880" y="14698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54" name="CustomShape 4"/>
          <p:cNvSpPr/>
          <p:nvPr/>
        </p:nvSpPr>
        <p:spPr>
          <a:xfrm>
            <a:off x="957960" y="1506960"/>
            <a:ext cx="5591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Customer relationship management (CRM)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55" name="CustomShape 5"/>
          <p:cNvSpPr/>
          <p:nvPr/>
        </p:nvSpPr>
        <p:spPr>
          <a:xfrm>
            <a:off x="1078200" y="1820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6" name="CustomShape 6"/>
          <p:cNvSpPr/>
          <p:nvPr/>
        </p:nvSpPr>
        <p:spPr>
          <a:xfrm>
            <a:off x="1379160" y="1851840"/>
            <a:ext cx="7533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Manages the interaction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current and potential future customers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7" name="CustomShape 7"/>
          <p:cNvSpPr/>
          <p:nvPr/>
        </p:nvSpPr>
        <p:spPr>
          <a:xfrm>
            <a:off x="1078200" y="2122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8" name="CustomShape 8"/>
          <p:cNvSpPr/>
          <p:nvPr/>
        </p:nvSpPr>
        <p:spPr>
          <a:xfrm>
            <a:off x="1378800" y="2153520"/>
            <a:ext cx="6530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Analyzes ‘big data‘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about customers history with a company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9" name="CustomShape 9"/>
          <p:cNvSpPr/>
          <p:nvPr/>
        </p:nvSpPr>
        <p:spPr>
          <a:xfrm>
            <a:off x="1078200" y="2423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60" name="CustomShape 10"/>
          <p:cNvSpPr/>
          <p:nvPr/>
        </p:nvSpPr>
        <p:spPr>
          <a:xfrm>
            <a:off x="1379160" y="2455200"/>
            <a:ext cx="7953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Improves business relationships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customers (retention, sales growth)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61" name="CustomShape 11"/>
          <p:cNvSpPr/>
          <p:nvPr/>
        </p:nvSpPr>
        <p:spPr>
          <a:xfrm>
            <a:off x="596880" y="34005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62" name="CustomShape 12"/>
          <p:cNvSpPr/>
          <p:nvPr/>
        </p:nvSpPr>
        <p:spPr>
          <a:xfrm>
            <a:off x="957960" y="3437640"/>
            <a:ext cx="4416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Enterprise Resource Planing (ERP)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63" name="CustomShape 13"/>
          <p:cNvSpPr/>
          <p:nvPr/>
        </p:nvSpPr>
        <p:spPr>
          <a:xfrm>
            <a:off x="1078200" y="3751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64" name="CustomShape 14"/>
          <p:cNvSpPr/>
          <p:nvPr/>
        </p:nvSpPr>
        <p:spPr>
          <a:xfrm>
            <a:off x="1379160" y="3782160"/>
            <a:ext cx="7527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Manage business processes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 an organization online with colleagues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65" name="CustomShape 15"/>
          <p:cNvSpPr/>
          <p:nvPr/>
        </p:nvSpPr>
        <p:spPr>
          <a:xfrm>
            <a:off x="1078200" y="405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66" name="CustomShape 16"/>
          <p:cNvSpPr/>
          <p:nvPr/>
        </p:nvSpPr>
        <p:spPr>
          <a:xfrm>
            <a:off x="1379160" y="4083840"/>
            <a:ext cx="7849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product planning and purchases, manufacturing or service delivery,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67" name="CustomShape 17"/>
          <p:cNvSpPr/>
          <p:nvPr/>
        </p:nvSpPr>
        <p:spPr>
          <a:xfrm>
            <a:off x="1379160" y="4335480"/>
            <a:ext cx="817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marketing and sales, inventory management, shipping, payment, finance,…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68" name="CustomShape 18"/>
          <p:cNvSpPr/>
          <p:nvPr/>
        </p:nvSpPr>
        <p:spPr>
          <a:xfrm>
            <a:off x="408240" y="829800"/>
            <a:ext cx="8868240" cy="505080"/>
          </a:xfrm>
          <a:custGeom>
            <a:avLst/>
            <a:gdLst/>
            <a:ahLst/>
            <a:rect l="l" t="t" r="r" b="b"/>
            <a:pathLst>
              <a:path w="24635" h="1404">
                <a:moveTo>
                  <a:pt x="0" y="0"/>
                </a:moveTo>
                <a:lnTo>
                  <a:pt x="0" y="1403"/>
                </a:lnTo>
                <a:lnTo>
                  <a:pt x="24634" y="1403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9" name="CustomShape 19"/>
          <p:cNvSpPr/>
          <p:nvPr/>
        </p:nvSpPr>
        <p:spPr>
          <a:xfrm>
            <a:off x="388080" y="813960"/>
            <a:ext cx="8908560" cy="536400"/>
          </a:xfrm>
          <a:custGeom>
            <a:avLst/>
            <a:gdLst/>
            <a:ahLst/>
            <a:rect l="l" t="t" r="r" b="b"/>
            <a:pathLst>
              <a:path w="24747" h="149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1447"/>
                </a:lnTo>
                <a:cubicBezTo>
                  <a:pt x="24746" y="1471"/>
                  <a:pt x="24719" y="1490"/>
                  <a:pt x="24690" y="1490"/>
                </a:cubicBezTo>
                <a:lnTo>
                  <a:pt x="56" y="1490"/>
                </a:lnTo>
                <a:cubicBezTo>
                  <a:pt x="25" y="1490"/>
                  <a:pt x="0" y="1471"/>
                  <a:pt x="0" y="1447"/>
                </a:cubicBezTo>
                <a:lnTo>
                  <a:pt x="0" y="44"/>
                </a:lnTo>
                <a:moveTo>
                  <a:pt x="112" y="1447"/>
                </a:moveTo>
                <a:lnTo>
                  <a:pt x="56" y="1403"/>
                </a:lnTo>
                <a:lnTo>
                  <a:pt x="24690" y="1403"/>
                </a:lnTo>
                <a:lnTo>
                  <a:pt x="24634" y="1447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70" name="CustomShape 20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71" name="CustomShape 21"/>
          <p:cNvSpPr/>
          <p:nvPr/>
        </p:nvSpPr>
        <p:spPr>
          <a:xfrm>
            <a:off x="5047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72" name="CustomShape 22"/>
          <p:cNvSpPr/>
          <p:nvPr/>
        </p:nvSpPr>
        <p:spPr>
          <a:xfrm>
            <a:off x="865800" y="898200"/>
            <a:ext cx="7895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is applied at the application end using highly special application interfaces by users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73" name="CustomShape 23"/>
          <p:cNvSpPr/>
          <p:nvPr/>
        </p:nvSpPr>
        <p:spPr>
          <a:xfrm>
            <a:off x="50472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474" name="" descr=""/>
          <p:cNvPicPr/>
          <p:nvPr/>
        </p:nvPicPr>
        <p:blipFill>
          <a:blip r:embed="rId2"/>
          <a:stretch/>
        </p:blipFill>
        <p:spPr>
          <a:xfrm rot="5400000">
            <a:off x="1417320" y="2481120"/>
            <a:ext cx="429840" cy="1154160"/>
          </a:xfrm>
          <a:prstGeom prst="rect">
            <a:avLst/>
          </a:prstGeom>
          <a:ln w="0">
            <a:noFill/>
          </a:ln>
        </p:spPr>
      </p:pic>
      <p:pic>
        <p:nvPicPr>
          <p:cNvPr id="475" name="" descr=""/>
          <p:cNvPicPr/>
          <p:nvPr/>
        </p:nvPicPr>
        <p:blipFill>
          <a:blip r:embed="rId3"/>
          <a:stretch/>
        </p:blipFill>
        <p:spPr>
          <a:xfrm>
            <a:off x="4842360" y="2857680"/>
            <a:ext cx="2315520" cy="427320"/>
          </a:xfrm>
          <a:prstGeom prst="rect">
            <a:avLst/>
          </a:prstGeom>
          <a:ln w="0">
            <a:noFill/>
          </a:ln>
        </p:spPr>
      </p:pic>
      <p:pic>
        <p:nvPicPr>
          <p:cNvPr id="476" name="" descr=""/>
          <p:cNvPicPr/>
          <p:nvPr/>
        </p:nvPicPr>
        <p:blipFill>
          <a:blip r:embed="rId4"/>
          <a:stretch/>
        </p:blipFill>
        <p:spPr>
          <a:xfrm>
            <a:off x="7484760" y="2730240"/>
            <a:ext cx="1866600" cy="644760"/>
          </a:xfrm>
          <a:prstGeom prst="rect">
            <a:avLst/>
          </a:prstGeom>
          <a:ln w="0">
            <a:noFill/>
          </a:ln>
        </p:spPr>
      </p:pic>
      <p:pic>
        <p:nvPicPr>
          <p:cNvPr id="477" name="" descr=""/>
          <p:cNvPicPr/>
          <p:nvPr/>
        </p:nvPicPr>
        <p:blipFill>
          <a:blip r:embed="rId5"/>
          <a:stretch/>
        </p:blipFill>
        <p:spPr>
          <a:xfrm rot="5400000">
            <a:off x="2108880" y="3701520"/>
            <a:ext cx="477000" cy="2505600"/>
          </a:xfrm>
          <a:prstGeom prst="rect">
            <a:avLst/>
          </a:prstGeom>
          <a:ln w="0">
            <a:noFill/>
          </a:ln>
        </p:spPr>
      </p:pic>
      <p:pic>
        <p:nvPicPr>
          <p:cNvPr id="478" name="" descr=""/>
          <p:cNvPicPr/>
          <p:nvPr/>
        </p:nvPicPr>
        <p:blipFill>
          <a:blip r:embed="rId6"/>
          <a:stretch/>
        </p:blipFill>
        <p:spPr>
          <a:xfrm>
            <a:off x="3846960" y="4714200"/>
            <a:ext cx="2270520" cy="417960"/>
          </a:xfrm>
          <a:prstGeom prst="rect">
            <a:avLst/>
          </a:prstGeom>
          <a:ln w="0">
            <a:noFill/>
          </a:ln>
        </p:spPr>
      </p:pic>
      <p:pic>
        <p:nvPicPr>
          <p:cNvPr id="479" name="" descr=""/>
          <p:cNvPicPr/>
          <p:nvPr/>
        </p:nvPicPr>
        <p:blipFill>
          <a:blip r:embed="rId7"/>
          <a:stretch/>
        </p:blipFill>
        <p:spPr>
          <a:xfrm rot="5400000">
            <a:off x="7668360" y="3341160"/>
            <a:ext cx="310320" cy="2934720"/>
          </a:xfrm>
          <a:prstGeom prst="rect">
            <a:avLst/>
          </a:prstGeom>
          <a:ln w="0">
            <a:noFill/>
          </a:ln>
        </p:spPr>
      </p:pic>
      <p:pic>
        <p:nvPicPr>
          <p:cNvPr id="480" name="" descr=""/>
          <p:cNvPicPr/>
          <p:nvPr/>
        </p:nvPicPr>
        <p:blipFill>
          <a:blip r:embed="rId8"/>
          <a:stretch/>
        </p:blipFill>
        <p:spPr>
          <a:xfrm>
            <a:off x="8176320" y="4951800"/>
            <a:ext cx="1101960" cy="118800"/>
          </a:xfrm>
          <a:prstGeom prst="rect">
            <a:avLst/>
          </a:prstGeom>
          <a:ln w="0">
            <a:noFill/>
          </a:ln>
        </p:spPr>
      </p:pic>
      <p:pic>
        <p:nvPicPr>
          <p:cNvPr id="481" name="" descr=""/>
          <p:cNvPicPr/>
          <p:nvPr/>
        </p:nvPicPr>
        <p:blipFill>
          <a:blip r:embed="rId9"/>
          <a:stretch/>
        </p:blipFill>
        <p:spPr>
          <a:xfrm rot="5400000">
            <a:off x="7790400" y="3639240"/>
            <a:ext cx="78120" cy="2922480"/>
          </a:xfrm>
          <a:prstGeom prst="rect">
            <a:avLst/>
          </a:prstGeom>
          <a:ln w="0">
            <a:noFill/>
          </a:ln>
        </p:spPr>
      </p:pic>
      <p:pic>
        <p:nvPicPr>
          <p:cNvPr id="482" name="" descr=""/>
          <p:cNvPicPr/>
          <p:nvPr/>
        </p:nvPicPr>
        <p:blipFill>
          <a:blip r:embed="rId10"/>
          <a:stretch/>
        </p:blipFill>
        <p:spPr>
          <a:xfrm>
            <a:off x="8179920" y="5130720"/>
            <a:ext cx="1098000" cy="21240"/>
          </a:xfrm>
          <a:prstGeom prst="rect">
            <a:avLst/>
          </a:prstGeom>
          <a:ln w="0">
            <a:noFill/>
          </a:ln>
        </p:spPr>
      </p:pic>
      <p:pic>
        <p:nvPicPr>
          <p:cNvPr id="483" name="" descr=""/>
          <p:cNvPicPr/>
          <p:nvPr/>
        </p:nvPicPr>
        <p:blipFill>
          <a:blip r:embed="rId11"/>
          <a:stretch/>
        </p:blipFill>
        <p:spPr>
          <a:xfrm>
            <a:off x="8184240" y="5152680"/>
            <a:ext cx="1094040" cy="5400"/>
          </a:xfrm>
          <a:prstGeom prst="rect">
            <a:avLst/>
          </a:prstGeom>
          <a:ln w="0">
            <a:noFill/>
          </a:ln>
        </p:spPr>
      </p:pic>
      <p:pic>
        <p:nvPicPr>
          <p:cNvPr id="484" name="" descr=""/>
          <p:cNvPicPr/>
          <p:nvPr/>
        </p:nvPicPr>
        <p:blipFill>
          <a:blip r:embed="rId12"/>
          <a:stretch/>
        </p:blipFill>
        <p:spPr>
          <a:xfrm>
            <a:off x="8188200" y="5158800"/>
            <a:ext cx="1090080" cy="2520"/>
          </a:xfrm>
          <a:prstGeom prst="rect">
            <a:avLst/>
          </a:prstGeom>
          <a:ln w="0">
            <a:noFill/>
          </a:ln>
        </p:spPr>
      </p:pic>
      <p:pic>
        <p:nvPicPr>
          <p:cNvPr id="485" name="" descr=""/>
          <p:cNvPicPr/>
          <p:nvPr/>
        </p:nvPicPr>
        <p:blipFill>
          <a:blip r:embed="rId13"/>
          <a:stretch/>
        </p:blipFill>
        <p:spPr>
          <a:xfrm>
            <a:off x="8188200" y="5162040"/>
            <a:ext cx="1082160" cy="5400"/>
          </a:xfrm>
          <a:prstGeom prst="rect">
            <a:avLst/>
          </a:prstGeom>
          <a:ln w="0">
            <a:noFill/>
          </a:ln>
        </p:spPr>
      </p:pic>
      <p:pic>
        <p:nvPicPr>
          <p:cNvPr id="486" name="" descr=""/>
          <p:cNvPicPr/>
          <p:nvPr/>
        </p:nvPicPr>
        <p:blipFill>
          <a:blip r:embed="rId14"/>
          <a:stretch/>
        </p:blipFill>
        <p:spPr>
          <a:xfrm>
            <a:off x="8196120" y="5168520"/>
            <a:ext cx="1069920" cy="9000"/>
          </a:xfrm>
          <a:prstGeom prst="rect">
            <a:avLst/>
          </a:prstGeom>
          <a:ln w="0">
            <a:noFill/>
          </a:ln>
        </p:spPr>
      </p:pic>
      <p:pic>
        <p:nvPicPr>
          <p:cNvPr id="487" name="" descr=""/>
          <p:cNvPicPr/>
          <p:nvPr/>
        </p:nvPicPr>
        <p:blipFill>
          <a:blip r:embed="rId15"/>
          <a:stretch/>
        </p:blipFill>
        <p:spPr>
          <a:xfrm>
            <a:off x="8200080" y="5177880"/>
            <a:ext cx="1062000" cy="2520"/>
          </a:xfrm>
          <a:prstGeom prst="rect">
            <a:avLst/>
          </a:prstGeom>
          <a:ln w="0">
            <a:noFill/>
          </a:ln>
        </p:spPr>
      </p:pic>
      <p:pic>
        <p:nvPicPr>
          <p:cNvPr id="488" name="" descr=""/>
          <p:cNvPicPr/>
          <p:nvPr/>
        </p:nvPicPr>
        <p:blipFill>
          <a:blip r:embed="rId16"/>
          <a:stretch/>
        </p:blipFill>
        <p:spPr>
          <a:xfrm>
            <a:off x="8204400" y="5181120"/>
            <a:ext cx="1053720" cy="2520"/>
          </a:xfrm>
          <a:prstGeom prst="rect">
            <a:avLst/>
          </a:prstGeom>
          <a:ln w="0">
            <a:noFill/>
          </a:ln>
        </p:spPr>
      </p:pic>
      <p:pic>
        <p:nvPicPr>
          <p:cNvPr id="489" name="" descr=""/>
          <p:cNvPicPr/>
          <p:nvPr/>
        </p:nvPicPr>
        <p:blipFill>
          <a:blip r:embed="rId17"/>
          <a:stretch/>
        </p:blipFill>
        <p:spPr>
          <a:xfrm>
            <a:off x="8208000" y="5184000"/>
            <a:ext cx="1050120" cy="2520"/>
          </a:xfrm>
          <a:prstGeom prst="rect">
            <a:avLst/>
          </a:prstGeom>
          <a:ln w="0">
            <a:noFill/>
          </a:ln>
        </p:spPr>
      </p:pic>
      <p:pic>
        <p:nvPicPr>
          <p:cNvPr id="490" name="" descr=""/>
          <p:cNvPicPr/>
          <p:nvPr/>
        </p:nvPicPr>
        <p:blipFill>
          <a:blip r:embed="rId18"/>
          <a:stretch/>
        </p:blipFill>
        <p:spPr>
          <a:xfrm>
            <a:off x="8212320" y="5187240"/>
            <a:ext cx="1041840" cy="2520"/>
          </a:xfrm>
          <a:prstGeom prst="rect">
            <a:avLst/>
          </a:prstGeom>
          <a:ln w="0">
            <a:noFill/>
          </a:ln>
        </p:spPr>
      </p:pic>
      <p:pic>
        <p:nvPicPr>
          <p:cNvPr id="491" name="" descr=""/>
          <p:cNvPicPr/>
          <p:nvPr/>
        </p:nvPicPr>
        <p:blipFill>
          <a:blip r:embed="rId19"/>
          <a:stretch/>
        </p:blipFill>
        <p:spPr>
          <a:xfrm>
            <a:off x="8216280" y="5190480"/>
            <a:ext cx="1029960" cy="2520"/>
          </a:xfrm>
          <a:prstGeom prst="rect">
            <a:avLst/>
          </a:prstGeom>
          <a:ln w="0">
            <a:noFill/>
          </a:ln>
        </p:spPr>
      </p:pic>
      <p:pic>
        <p:nvPicPr>
          <p:cNvPr id="492" name="" descr=""/>
          <p:cNvPicPr/>
          <p:nvPr/>
        </p:nvPicPr>
        <p:blipFill>
          <a:blip r:embed="rId20"/>
          <a:stretch/>
        </p:blipFill>
        <p:spPr>
          <a:xfrm>
            <a:off x="8220240" y="5193720"/>
            <a:ext cx="1017720" cy="2520"/>
          </a:xfrm>
          <a:prstGeom prst="rect">
            <a:avLst/>
          </a:prstGeom>
          <a:ln w="0">
            <a:noFill/>
          </a:ln>
        </p:spPr>
      </p:pic>
      <p:pic>
        <p:nvPicPr>
          <p:cNvPr id="493" name="" descr=""/>
          <p:cNvPicPr/>
          <p:nvPr/>
        </p:nvPicPr>
        <p:blipFill>
          <a:blip r:embed="rId21"/>
          <a:stretch/>
        </p:blipFill>
        <p:spPr>
          <a:xfrm>
            <a:off x="8228160" y="5196600"/>
            <a:ext cx="1001880" cy="2520"/>
          </a:xfrm>
          <a:prstGeom prst="rect">
            <a:avLst/>
          </a:prstGeom>
          <a:ln w="0">
            <a:noFill/>
          </a:ln>
        </p:spPr>
      </p:pic>
      <p:pic>
        <p:nvPicPr>
          <p:cNvPr id="494" name="" descr=""/>
          <p:cNvPicPr/>
          <p:nvPr/>
        </p:nvPicPr>
        <p:blipFill>
          <a:blip r:embed="rId22"/>
          <a:stretch/>
        </p:blipFill>
        <p:spPr>
          <a:xfrm>
            <a:off x="8236440" y="5199840"/>
            <a:ext cx="986040" cy="2520"/>
          </a:xfrm>
          <a:prstGeom prst="rect">
            <a:avLst/>
          </a:prstGeom>
          <a:ln w="0">
            <a:noFill/>
          </a:ln>
        </p:spPr>
      </p:pic>
      <p:sp>
        <p:nvSpPr>
          <p:cNvPr id="495" name="CustomShape 24"/>
          <p:cNvSpPr/>
          <p:nvPr/>
        </p:nvSpPr>
        <p:spPr>
          <a:xfrm>
            <a:off x="865800" y="1139400"/>
            <a:ext cx="8240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solutions are highly specialized towards one specific application goal (private/business)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96" name="CustomShape 2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10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8" name="CustomShape 2"/>
          <p:cNvSpPr/>
          <p:nvPr/>
        </p:nvSpPr>
        <p:spPr>
          <a:xfrm>
            <a:off x="1463040" y="370440"/>
            <a:ext cx="6745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Customer Relationship Management (CRM)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499" name="" descr=""/>
          <p:cNvPicPr/>
          <p:nvPr/>
        </p:nvPicPr>
        <p:blipFill>
          <a:blip r:embed="rId1"/>
          <a:stretch/>
        </p:blipFill>
        <p:spPr>
          <a:xfrm>
            <a:off x="966960" y="854280"/>
            <a:ext cx="7957080" cy="2036160"/>
          </a:xfrm>
          <a:prstGeom prst="rect">
            <a:avLst/>
          </a:prstGeom>
          <a:ln w="0">
            <a:noFill/>
          </a:ln>
        </p:spPr>
      </p:pic>
      <p:pic>
        <p:nvPicPr>
          <p:cNvPr id="500" name="" descr=""/>
          <p:cNvPicPr/>
          <p:nvPr/>
        </p:nvPicPr>
        <p:blipFill>
          <a:blip r:embed="rId2"/>
          <a:stretch/>
        </p:blipFill>
        <p:spPr>
          <a:xfrm>
            <a:off x="966960" y="2890800"/>
            <a:ext cx="7957080" cy="2035440"/>
          </a:xfrm>
          <a:prstGeom prst="rect">
            <a:avLst/>
          </a:prstGeom>
          <a:ln w="0">
            <a:noFill/>
          </a:ln>
        </p:spPr>
      </p:pic>
      <p:sp>
        <p:nvSpPr>
          <p:cNvPr id="501" name="CustomShape 3"/>
          <p:cNvSpPr/>
          <p:nvPr/>
        </p:nvSpPr>
        <p:spPr>
          <a:xfrm>
            <a:off x="208440" y="4926960"/>
            <a:ext cx="9246960" cy="297000"/>
          </a:xfrm>
          <a:custGeom>
            <a:avLst/>
            <a:gdLst/>
            <a:ahLst/>
            <a:rect l="l" t="t" r="r" b="b"/>
            <a:pathLst>
              <a:path w="25687" h="826">
                <a:moveTo>
                  <a:pt x="0" y="0"/>
                </a:moveTo>
                <a:lnTo>
                  <a:pt x="0" y="825"/>
                </a:lnTo>
                <a:lnTo>
                  <a:pt x="25686" y="825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2" name="CustomShape 4"/>
          <p:cNvSpPr/>
          <p:nvPr/>
        </p:nvSpPr>
        <p:spPr>
          <a:xfrm>
            <a:off x="188640" y="4911480"/>
            <a:ext cx="9286920" cy="328320"/>
          </a:xfrm>
          <a:custGeom>
            <a:avLst/>
            <a:gdLst/>
            <a:ahLst/>
            <a:rect l="l" t="t" r="r" b="b"/>
            <a:pathLst>
              <a:path w="25798" h="913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868"/>
                </a:lnTo>
                <a:cubicBezTo>
                  <a:pt x="25797" y="893"/>
                  <a:pt x="25773" y="912"/>
                  <a:pt x="25741" y="912"/>
                </a:cubicBezTo>
                <a:lnTo>
                  <a:pt x="56" y="912"/>
                </a:lnTo>
                <a:cubicBezTo>
                  <a:pt x="25" y="912"/>
                  <a:pt x="0" y="893"/>
                  <a:pt x="0" y="868"/>
                </a:cubicBezTo>
                <a:lnTo>
                  <a:pt x="0" y="44"/>
                </a:lnTo>
                <a:moveTo>
                  <a:pt x="112" y="868"/>
                </a:moveTo>
                <a:lnTo>
                  <a:pt x="56" y="825"/>
                </a:lnTo>
                <a:lnTo>
                  <a:pt x="25741" y="825"/>
                </a:lnTo>
                <a:lnTo>
                  <a:pt x="25686" y="868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3" name="CustomShape 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04" name="CustomShape 6"/>
          <p:cNvSpPr/>
          <p:nvPr/>
        </p:nvSpPr>
        <p:spPr>
          <a:xfrm>
            <a:off x="305280" y="4970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5" name="CustomShape 7"/>
          <p:cNvSpPr/>
          <p:nvPr/>
        </p:nvSpPr>
        <p:spPr>
          <a:xfrm>
            <a:off x="666000" y="4995720"/>
            <a:ext cx="8663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Customer Relationship Management (CRM) is largest SAAS market (revenue ~3.8 $ billion in 2011)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6" name="CustomShape 8"/>
          <p:cNvSpPr/>
          <p:nvPr/>
        </p:nvSpPr>
        <p:spPr>
          <a:xfrm>
            <a:off x="8374320" y="4381920"/>
            <a:ext cx="1142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Wikipedia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7" name="CustomShape 9"/>
          <p:cNvSpPr/>
          <p:nvPr/>
        </p:nvSpPr>
        <p:spPr>
          <a:xfrm>
            <a:off x="8592120" y="4557600"/>
            <a:ext cx="70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on ‘CRM’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8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11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0" name="CustomShape 2"/>
          <p:cNvSpPr/>
          <p:nvPr/>
        </p:nvSpPr>
        <p:spPr>
          <a:xfrm>
            <a:off x="670320" y="370440"/>
            <a:ext cx="8333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SAAS CRM Freshsales Example – Application Interface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511" name="" descr=""/>
          <p:cNvPicPr/>
          <p:nvPr/>
        </p:nvPicPr>
        <p:blipFill>
          <a:blip r:embed="rId1"/>
          <a:stretch/>
        </p:blipFill>
        <p:spPr>
          <a:xfrm>
            <a:off x="663840" y="770400"/>
            <a:ext cx="7578360" cy="3915720"/>
          </a:xfrm>
          <a:prstGeom prst="rect">
            <a:avLst/>
          </a:prstGeom>
          <a:ln w="0">
            <a:noFill/>
          </a:ln>
        </p:spPr>
      </p:pic>
      <p:sp>
        <p:nvSpPr>
          <p:cNvPr id="512" name="CustomShape 3"/>
          <p:cNvSpPr/>
          <p:nvPr/>
        </p:nvSpPr>
        <p:spPr>
          <a:xfrm>
            <a:off x="208440" y="4748400"/>
            <a:ext cx="9246960" cy="504000"/>
          </a:xfrm>
          <a:custGeom>
            <a:avLst/>
            <a:gdLst/>
            <a:ahLst/>
            <a:rect l="l" t="t" r="r" b="b"/>
            <a:pathLst>
              <a:path w="25687" h="1401">
                <a:moveTo>
                  <a:pt x="0" y="0"/>
                </a:moveTo>
                <a:lnTo>
                  <a:pt x="0" y="1400"/>
                </a:lnTo>
                <a:lnTo>
                  <a:pt x="25686" y="140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3" name="CustomShape 4"/>
          <p:cNvSpPr/>
          <p:nvPr/>
        </p:nvSpPr>
        <p:spPr>
          <a:xfrm>
            <a:off x="188640" y="4732920"/>
            <a:ext cx="9286920" cy="535680"/>
          </a:xfrm>
          <a:custGeom>
            <a:avLst/>
            <a:gdLst/>
            <a:ahLst/>
            <a:rect l="l" t="t" r="r" b="b"/>
            <a:pathLst>
              <a:path w="25798" h="148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444"/>
                </a:lnTo>
                <a:cubicBezTo>
                  <a:pt x="25797" y="1469"/>
                  <a:pt x="25773" y="1488"/>
                  <a:pt x="25741" y="1488"/>
                </a:cubicBezTo>
                <a:lnTo>
                  <a:pt x="56" y="1488"/>
                </a:lnTo>
                <a:cubicBezTo>
                  <a:pt x="25" y="1488"/>
                  <a:pt x="0" y="1469"/>
                  <a:pt x="0" y="1444"/>
                </a:cubicBezTo>
                <a:lnTo>
                  <a:pt x="0" y="44"/>
                </a:lnTo>
                <a:moveTo>
                  <a:pt x="112" y="1444"/>
                </a:moveTo>
                <a:lnTo>
                  <a:pt x="56" y="1400"/>
                </a:lnTo>
                <a:lnTo>
                  <a:pt x="25741" y="1400"/>
                </a:lnTo>
                <a:lnTo>
                  <a:pt x="25686" y="144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4" name="CustomShape 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15" name="CustomShape 6"/>
          <p:cNvSpPr/>
          <p:nvPr/>
        </p:nvSpPr>
        <p:spPr>
          <a:xfrm>
            <a:off x="30528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16" name="CustomShape 7"/>
          <p:cNvSpPr/>
          <p:nvPr/>
        </p:nvSpPr>
        <p:spPr>
          <a:xfrm>
            <a:off x="666000" y="4817880"/>
            <a:ext cx="8740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specialized application interfaces enable users to focus on one particular domain of business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17" name="CustomShape 8"/>
          <p:cNvSpPr/>
          <p:nvPr/>
        </p:nvSpPr>
        <p:spPr>
          <a:xfrm>
            <a:off x="666000" y="5018760"/>
            <a:ext cx="865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or private concern and do not mention any underlying IAAS IT resources nor PAAS IT components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18" name="CustomShape 9"/>
          <p:cNvSpPr/>
          <p:nvPr/>
        </p:nvSpPr>
        <p:spPr>
          <a:xfrm>
            <a:off x="8367840" y="4381920"/>
            <a:ext cx="115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Freshsales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19" name="CustomShape 10"/>
          <p:cNvSpPr/>
          <p:nvPr/>
        </p:nvSpPr>
        <p:spPr>
          <a:xfrm>
            <a:off x="8551440" y="4557600"/>
            <a:ext cx="79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20" name="CustomShape 1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12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2" name="CustomShape 2"/>
          <p:cNvSpPr/>
          <p:nvPr/>
        </p:nvSpPr>
        <p:spPr>
          <a:xfrm>
            <a:off x="245160" y="370440"/>
            <a:ext cx="9180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SAAS CRM ZOHO Example – Online Social Networking Links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23" name="CustomShape 3"/>
          <p:cNvSpPr/>
          <p:nvPr/>
        </p:nvSpPr>
        <p:spPr>
          <a:xfrm>
            <a:off x="208440" y="4392360"/>
            <a:ext cx="9246960" cy="504000"/>
          </a:xfrm>
          <a:custGeom>
            <a:avLst/>
            <a:gdLst/>
            <a:ahLst/>
            <a:rect l="l" t="t" r="r" b="b"/>
            <a:pathLst>
              <a:path w="25687" h="1401">
                <a:moveTo>
                  <a:pt x="0" y="0"/>
                </a:moveTo>
                <a:lnTo>
                  <a:pt x="0" y="1400"/>
                </a:lnTo>
                <a:lnTo>
                  <a:pt x="25686" y="140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4" name="CustomShape 4"/>
          <p:cNvSpPr/>
          <p:nvPr/>
        </p:nvSpPr>
        <p:spPr>
          <a:xfrm>
            <a:off x="188640" y="4376520"/>
            <a:ext cx="9286920" cy="535680"/>
          </a:xfrm>
          <a:custGeom>
            <a:avLst/>
            <a:gdLst/>
            <a:ahLst/>
            <a:rect l="l" t="t" r="r" b="b"/>
            <a:pathLst>
              <a:path w="25798" h="148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444"/>
                </a:lnTo>
                <a:cubicBezTo>
                  <a:pt x="25797" y="1469"/>
                  <a:pt x="25773" y="1488"/>
                  <a:pt x="25741" y="1488"/>
                </a:cubicBezTo>
                <a:lnTo>
                  <a:pt x="56" y="1488"/>
                </a:lnTo>
                <a:cubicBezTo>
                  <a:pt x="25" y="1488"/>
                  <a:pt x="0" y="1469"/>
                  <a:pt x="0" y="1444"/>
                </a:cubicBezTo>
                <a:lnTo>
                  <a:pt x="0" y="44"/>
                </a:lnTo>
                <a:moveTo>
                  <a:pt x="112" y="1444"/>
                </a:moveTo>
                <a:lnTo>
                  <a:pt x="56" y="1400"/>
                </a:lnTo>
                <a:lnTo>
                  <a:pt x="25741" y="1400"/>
                </a:lnTo>
                <a:lnTo>
                  <a:pt x="25686" y="144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5" name="CustomShape 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6" name="CustomShape 6"/>
          <p:cNvSpPr/>
          <p:nvPr/>
        </p:nvSpPr>
        <p:spPr>
          <a:xfrm>
            <a:off x="305280" y="4436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27" name="CustomShape 7"/>
          <p:cNvSpPr/>
          <p:nvPr/>
        </p:nvSpPr>
        <p:spPr>
          <a:xfrm>
            <a:off x="666000" y="4461120"/>
            <a:ext cx="8586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CRM systems pull as much data about customers together as possible from different sources like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28" name="CustomShape 8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9" name="CustomShape 9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0" name="CustomShape 10"/>
          <p:cNvSpPr/>
          <p:nvPr/>
        </p:nvSpPr>
        <p:spPr>
          <a:xfrm>
            <a:off x="666000" y="4662360"/>
            <a:ext cx="8516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E-Mails, purchase orders, transactions, communication, and even Online Social Networking sites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31" name="CustomShape 11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532" name="" descr=""/>
          <p:cNvPicPr/>
          <p:nvPr/>
        </p:nvPicPr>
        <p:blipFill>
          <a:blip r:embed="rId1"/>
          <a:stretch/>
        </p:blipFill>
        <p:spPr>
          <a:xfrm>
            <a:off x="348480" y="948600"/>
            <a:ext cx="8926560" cy="1632600"/>
          </a:xfrm>
          <a:prstGeom prst="rect">
            <a:avLst/>
          </a:prstGeom>
          <a:ln w="0">
            <a:noFill/>
          </a:ln>
        </p:spPr>
      </p:pic>
      <p:pic>
        <p:nvPicPr>
          <p:cNvPr id="533" name="" descr=""/>
          <p:cNvPicPr/>
          <p:nvPr/>
        </p:nvPicPr>
        <p:blipFill>
          <a:blip r:embed="rId2"/>
          <a:stretch/>
        </p:blipFill>
        <p:spPr>
          <a:xfrm>
            <a:off x="348480" y="2581920"/>
            <a:ext cx="8926560" cy="1631880"/>
          </a:xfrm>
          <a:prstGeom prst="rect">
            <a:avLst/>
          </a:prstGeom>
          <a:ln w="0">
            <a:noFill/>
          </a:ln>
        </p:spPr>
      </p:pic>
      <p:sp>
        <p:nvSpPr>
          <p:cNvPr id="534" name="CustomShape 12"/>
          <p:cNvSpPr/>
          <p:nvPr/>
        </p:nvSpPr>
        <p:spPr>
          <a:xfrm>
            <a:off x="2504160" y="1304640"/>
            <a:ext cx="1343160" cy="153720"/>
          </a:xfrm>
          <a:custGeom>
            <a:avLst/>
            <a:gdLst/>
            <a:ahLst/>
            <a:rect l="l" t="t" r="r" b="b"/>
            <a:pathLst>
              <a:path w="3732" h="428">
                <a:moveTo>
                  <a:pt x="0" y="0"/>
                </a:moveTo>
                <a:lnTo>
                  <a:pt x="0" y="427"/>
                </a:lnTo>
                <a:lnTo>
                  <a:pt x="3731" y="427"/>
                </a:lnTo>
                <a:lnTo>
                  <a:pt x="3731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5" name="CustomShape 13"/>
          <p:cNvSpPr/>
          <p:nvPr/>
        </p:nvSpPr>
        <p:spPr>
          <a:xfrm>
            <a:off x="2491200" y="1293840"/>
            <a:ext cx="1369800" cy="174600"/>
          </a:xfrm>
          <a:custGeom>
            <a:avLst/>
            <a:gdLst/>
            <a:ahLst/>
            <a:rect l="l" t="t" r="r" b="b"/>
            <a:pathLst>
              <a:path w="3806" h="486">
                <a:moveTo>
                  <a:pt x="0" y="30"/>
                </a:moveTo>
                <a:cubicBezTo>
                  <a:pt x="0" y="12"/>
                  <a:pt x="16" y="0"/>
                  <a:pt x="36" y="0"/>
                </a:cubicBezTo>
                <a:lnTo>
                  <a:pt x="3767" y="0"/>
                </a:lnTo>
                <a:cubicBezTo>
                  <a:pt x="3787" y="0"/>
                  <a:pt x="3805" y="12"/>
                  <a:pt x="3805" y="30"/>
                </a:cubicBezTo>
                <a:lnTo>
                  <a:pt x="3805" y="457"/>
                </a:lnTo>
                <a:cubicBezTo>
                  <a:pt x="3805" y="473"/>
                  <a:pt x="3787" y="485"/>
                  <a:pt x="3767" y="485"/>
                </a:cubicBezTo>
                <a:lnTo>
                  <a:pt x="36" y="485"/>
                </a:lnTo>
                <a:cubicBezTo>
                  <a:pt x="16" y="485"/>
                  <a:pt x="0" y="473"/>
                  <a:pt x="0" y="457"/>
                </a:cubicBezTo>
                <a:lnTo>
                  <a:pt x="0" y="30"/>
                </a:lnTo>
                <a:moveTo>
                  <a:pt x="74" y="457"/>
                </a:moveTo>
                <a:lnTo>
                  <a:pt x="36" y="427"/>
                </a:lnTo>
                <a:lnTo>
                  <a:pt x="3767" y="427"/>
                </a:lnTo>
                <a:lnTo>
                  <a:pt x="3729" y="457"/>
                </a:lnTo>
                <a:lnTo>
                  <a:pt x="3729" y="30"/>
                </a:lnTo>
                <a:lnTo>
                  <a:pt x="3767" y="58"/>
                </a:lnTo>
                <a:lnTo>
                  <a:pt x="36" y="58"/>
                </a:lnTo>
                <a:lnTo>
                  <a:pt x="74" y="30"/>
                </a:lnTo>
                <a:lnTo>
                  <a:pt x="74" y="45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6" name="CustomShape 14"/>
          <p:cNvSpPr/>
          <p:nvPr/>
        </p:nvSpPr>
        <p:spPr>
          <a:xfrm>
            <a:off x="2669040" y="2169000"/>
            <a:ext cx="1343160" cy="99000"/>
          </a:xfrm>
          <a:custGeom>
            <a:avLst/>
            <a:gdLst/>
            <a:ahLst/>
            <a:rect l="l" t="t" r="r" b="b"/>
            <a:pathLst>
              <a:path w="3732" h="276">
                <a:moveTo>
                  <a:pt x="0" y="0"/>
                </a:moveTo>
                <a:lnTo>
                  <a:pt x="0" y="275"/>
                </a:lnTo>
                <a:lnTo>
                  <a:pt x="3731" y="275"/>
                </a:lnTo>
                <a:lnTo>
                  <a:pt x="3731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7" name="CustomShape 15"/>
          <p:cNvSpPr/>
          <p:nvPr/>
        </p:nvSpPr>
        <p:spPr>
          <a:xfrm>
            <a:off x="2655720" y="2158200"/>
            <a:ext cx="1369440" cy="120240"/>
          </a:xfrm>
          <a:custGeom>
            <a:avLst/>
            <a:gdLst/>
            <a:ahLst/>
            <a:rect l="l" t="t" r="r" b="b"/>
            <a:pathLst>
              <a:path w="3805" h="335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3769" y="0"/>
                </a:lnTo>
                <a:cubicBezTo>
                  <a:pt x="3789" y="0"/>
                  <a:pt x="3804" y="14"/>
                  <a:pt x="3804" y="30"/>
                </a:cubicBezTo>
                <a:lnTo>
                  <a:pt x="3804" y="304"/>
                </a:lnTo>
                <a:cubicBezTo>
                  <a:pt x="3804" y="322"/>
                  <a:pt x="3789" y="334"/>
                  <a:pt x="3769" y="334"/>
                </a:cubicBezTo>
                <a:lnTo>
                  <a:pt x="38" y="334"/>
                </a:lnTo>
                <a:cubicBezTo>
                  <a:pt x="18" y="334"/>
                  <a:pt x="0" y="322"/>
                  <a:pt x="0" y="304"/>
                </a:cubicBezTo>
                <a:lnTo>
                  <a:pt x="0" y="30"/>
                </a:lnTo>
                <a:moveTo>
                  <a:pt x="76" y="304"/>
                </a:moveTo>
                <a:lnTo>
                  <a:pt x="38" y="276"/>
                </a:lnTo>
                <a:lnTo>
                  <a:pt x="3769" y="276"/>
                </a:lnTo>
                <a:lnTo>
                  <a:pt x="3731" y="304"/>
                </a:lnTo>
                <a:lnTo>
                  <a:pt x="3731" y="30"/>
                </a:lnTo>
                <a:lnTo>
                  <a:pt x="3769" y="59"/>
                </a:lnTo>
                <a:lnTo>
                  <a:pt x="38" y="59"/>
                </a:lnTo>
                <a:lnTo>
                  <a:pt x="76" y="30"/>
                </a:lnTo>
                <a:lnTo>
                  <a:pt x="76" y="30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8" name="CustomShape 16"/>
          <p:cNvSpPr/>
          <p:nvPr/>
        </p:nvSpPr>
        <p:spPr>
          <a:xfrm>
            <a:off x="6174000" y="2418840"/>
            <a:ext cx="985320" cy="153720"/>
          </a:xfrm>
          <a:custGeom>
            <a:avLst/>
            <a:gdLst/>
            <a:ahLst/>
            <a:rect l="l" t="t" r="r" b="b"/>
            <a:pathLst>
              <a:path w="2738" h="428">
                <a:moveTo>
                  <a:pt x="0" y="0"/>
                </a:moveTo>
                <a:lnTo>
                  <a:pt x="0" y="427"/>
                </a:lnTo>
                <a:lnTo>
                  <a:pt x="2737" y="427"/>
                </a:lnTo>
                <a:lnTo>
                  <a:pt x="273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9" name="CustomShape 17"/>
          <p:cNvSpPr/>
          <p:nvPr/>
        </p:nvSpPr>
        <p:spPr>
          <a:xfrm>
            <a:off x="6160320" y="2408040"/>
            <a:ext cx="1012320" cy="175320"/>
          </a:xfrm>
          <a:custGeom>
            <a:avLst/>
            <a:gdLst/>
            <a:ahLst/>
            <a:rect l="l" t="t" r="r" b="b"/>
            <a:pathLst>
              <a:path w="2813" h="488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2774" y="0"/>
                </a:lnTo>
                <a:cubicBezTo>
                  <a:pt x="2794" y="0"/>
                  <a:pt x="2812" y="14"/>
                  <a:pt x="2812" y="30"/>
                </a:cubicBezTo>
                <a:lnTo>
                  <a:pt x="2812" y="457"/>
                </a:lnTo>
                <a:cubicBezTo>
                  <a:pt x="2812" y="473"/>
                  <a:pt x="2794" y="487"/>
                  <a:pt x="2774" y="487"/>
                </a:cubicBezTo>
                <a:lnTo>
                  <a:pt x="38" y="487"/>
                </a:lnTo>
                <a:cubicBezTo>
                  <a:pt x="16" y="487"/>
                  <a:pt x="0" y="473"/>
                  <a:pt x="0" y="457"/>
                </a:cubicBezTo>
                <a:lnTo>
                  <a:pt x="0" y="30"/>
                </a:lnTo>
                <a:moveTo>
                  <a:pt x="74" y="457"/>
                </a:moveTo>
                <a:lnTo>
                  <a:pt x="38" y="429"/>
                </a:lnTo>
                <a:lnTo>
                  <a:pt x="2774" y="429"/>
                </a:lnTo>
                <a:lnTo>
                  <a:pt x="2737" y="457"/>
                </a:lnTo>
                <a:lnTo>
                  <a:pt x="2737" y="30"/>
                </a:lnTo>
                <a:lnTo>
                  <a:pt x="2774" y="59"/>
                </a:lnTo>
                <a:lnTo>
                  <a:pt x="38" y="59"/>
                </a:lnTo>
                <a:lnTo>
                  <a:pt x="74" y="30"/>
                </a:lnTo>
                <a:lnTo>
                  <a:pt x="74" y="45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40" name="" descr=""/>
          <p:cNvPicPr/>
          <p:nvPr/>
        </p:nvPicPr>
        <p:blipFill>
          <a:blip r:embed="rId3"/>
          <a:stretch/>
        </p:blipFill>
        <p:spPr>
          <a:xfrm>
            <a:off x="5489280" y="1211400"/>
            <a:ext cx="734040" cy="575640"/>
          </a:xfrm>
          <a:prstGeom prst="rect">
            <a:avLst/>
          </a:prstGeom>
          <a:ln w="0">
            <a:noFill/>
          </a:ln>
        </p:spPr>
      </p:pic>
      <p:sp>
        <p:nvSpPr>
          <p:cNvPr id="541" name="CustomShape 18"/>
          <p:cNvSpPr/>
          <p:nvPr/>
        </p:nvSpPr>
        <p:spPr>
          <a:xfrm>
            <a:off x="589680" y="5045040"/>
            <a:ext cx="8654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14 provide more insights into Online Social Networking &amp; related cloud business activities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42" name="CustomShape 19"/>
          <p:cNvSpPr/>
          <p:nvPr/>
        </p:nvSpPr>
        <p:spPr>
          <a:xfrm>
            <a:off x="6312960" y="1594800"/>
            <a:ext cx="205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ZOHO CRM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43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13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5" name="CustomShape 2"/>
          <p:cNvSpPr/>
          <p:nvPr/>
        </p:nvSpPr>
        <p:spPr>
          <a:xfrm>
            <a:off x="712440" y="370440"/>
            <a:ext cx="8241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Modern Software Delivery Model – Two Perspectives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46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47" name="CustomShape 4"/>
          <p:cNvSpPr/>
          <p:nvPr/>
        </p:nvSpPr>
        <p:spPr>
          <a:xfrm>
            <a:off x="957960" y="1032120"/>
            <a:ext cx="3394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Software user perspective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48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9" name="CustomShape 6"/>
          <p:cNvSpPr/>
          <p:nvPr/>
        </p:nvSpPr>
        <p:spPr>
          <a:xfrm>
            <a:off x="1379160" y="1376640"/>
            <a:ext cx="7935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Centrally hosted solution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a remote data center, no local desktop setup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0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1" name="CustomShape 8"/>
          <p:cNvSpPr/>
          <p:nvPr/>
        </p:nvSpPr>
        <p:spPr>
          <a:xfrm>
            <a:off x="1379160" y="1678320"/>
            <a:ext cx="776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(temporarily) use of 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on-demand software’ &amp; flexible payments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2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3" name="CustomShape 10"/>
          <p:cNvSpPr/>
          <p:nvPr/>
        </p:nvSpPr>
        <p:spPr>
          <a:xfrm>
            <a:off x="1379160" y="1980000"/>
            <a:ext cx="808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Accessed using a ‘thin client‘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(phone, tablet, laptop) via Web browser/App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4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5" name="CustomShape 12"/>
          <p:cNvSpPr/>
          <p:nvPr/>
        </p:nvSpPr>
        <p:spPr>
          <a:xfrm>
            <a:off x="1379160" y="2281680"/>
            <a:ext cx="7021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 upfront investment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server or software maintenance teams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6" name="CustomShape 13"/>
          <p:cNvSpPr/>
          <p:nvPr/>
        </p:nvSpPr>
        <p:spPr>
          <a:xfrm>
            <a:off x="596880" y="2563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57" name="CustomShape 14"/>
          <p:cNvSpPr/>
          <p:nvPr/>
        </p:nvSpPr>
        <p:spPr>
          <a:xfrm>
            <a:off x="957960" y="2600640"/>
            <a:ext cx="3936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Software provider perspective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58" name="CustomShape 15"/>
          <p:cNvSpPr/>
          <p:nvPr/>
        </p:nvSpPr>
        <p:spPr>
          <a:xfrm>
            <a:off x="1078200" y="291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9" name="CustomShape 16"/>
          <p:cNvSpPr/>
          <p:nvPr/>
        </p:nvSpPr>
        <p:spPr>
          <a:xfrm>
            <a:off x="1379160" y="2945160"/>
            <a:ext cx="3689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 distributed physically to SAAS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0" name="CustomShape 17"/>
          <p:cNvSpPr/>
          <p:nvPr/>
        </p:nvSpPr>
        <p:spPr>
          <a:xfrm>
            <a:off x="1379160" y="3196800"/>
            <a:ext cx="368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consumers, instead it is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deployed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1" name="CustomShape 18"/>
          <p:cNvSpPr/>
          <p:nvPr/>
        </p:nvSpPr>
        <p:spPr>
          <a:xfrm>
            <a:off x="1379160" y="3447720"/>
            <a:ext cx="281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instantaneously in clouds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2" name="CustomShape 19"/>
          <p:cNvSpPr/>
          <p:nvPr/>
        </p:nvSpPr>
        <p:spPr>
          <a:xfrm>
            <a:off x="1078200" y="3718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3" name="CustomShape 20"/>
          <p:cNvSpPr/>
          <p:nvPr/>
        </p:nvSpPr>
        <p:spPr>
          <a:xfrm>
            <a:off x="1379160" y="3749400"/>
            <a:ext cx="4005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Customer data is stored in the cloud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4" name="CustomShape 21"/>
          <p:cNvSpPr/>
          <p:nvPr/>
        </p:nvSpPr>
        <p:spPr>
          <a:xfrm>
            <a:off x="1379160" y="4001040"/>
            <a:ext cx="3814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public PAAS or IAAS solutions)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5" name="CustomShape 22"/>
          <p:cNvSpPr/>
          <p:nvPr/>
        </p:nvSpPr>
        <p:spPr>
          <a:xfrm>
            <a:off x="1078200" y="4271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6" name="CustomShape 23"/>
          <p:cNvSpPr/>
          <p:nvPr/>
        </p:nvSpPr>
        <p:spPr>
          <a:xfrm>
            <a:off x="1379160" y="4302720"/>
            <a:ext cx="4186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discounts &amp; automatic renewal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7" name="CustomShape 24"/>
          <p:cNvSpPr/>
          <p:nvPr/>
        </p:nvSpPr>
        <p:spPr>
          <a:xfrm>
            <a:off x="208440" y="4570560"/>
            <a:ext cx="9246960" cy="712800"/>
          </a:xfrm>
          <a:custGeom>
            <a:avLst/>
            <a:gdLst/>
            <a:ahLst/>
            <a:rect l="l" t="t" r="r" b="b"/>
            <a:pathLst>
              <a:path w="25687" h="1981">
                <a:moveTo>
                  <a:pt x="0" y="0"/>
                </a:moveTo>
                <a:lnTo>
                  <a:pt x="0" y="1980"/>
                </a:lnTo>
                <a:lnTo>
                  <a:pt x="25686" y="198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8" name="CustomShape 25"/>
          <p:cNvSpPr/>
          <p:nvPr/>
        </p:nvSpPr>
        <p:spPr>
          <a:xfrm>
            <a:off x="188640" y="4555080"/>
            <a:ext cx="9286920" cy="744480"/>
          </a:xfrm>
          <a:custGeom>
            <a:avLst/>
            <a:gdLst/>
            <a:ahLst/>
            <a:rect l="l" t="t" r="r" b="b"/>
            <a:pathLst>
              <a:path w="25798" h="2069">
                <a:moveTo>
                  <a:pt x="0" y="45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5"/>
                </a:cubicBezTo>
                <a:lnTo>
                  <a:pt x="25797" y="2024"/>
                </a:lnTo>
                <a:cubicBezTo>
                  <a:pt x="25797" y="2049"/>
                  <a:pt x="25773" y="2068"/>
                  <a:pt x="25741" y="2068"/>
                </a:cubicBezTo>
                <a:lnTo>
                  <a:pt x="56" y="2068"/>
                </a:lnTo>
                <a:cubicBezTo>
                  <a:pt x="25" y="2068"/>
                  <a:pt x="0" y="2049"/>
                  <a:pt x="0" y="2024"/>
                </a:cubicBezTo>
                <a:lnTo>
                  <a:pt x="0" y="45"/>
                </a:lnTo>
                <a:moveTo>
                  <a:pt x="112" y="2024"/>
                </a:moveTo>
                <a:lnTo>
                  <a:pt x="56" y="1980"/>
                </a:lnTo>
                <a:lnTo>
                  <a:pt x="25741" y="1980"/>
                </a:lnTo>
                <a:lnTo>
                  <a:pt x="25686" y="2024"/>
                </a:lnTo>
                <a:lnTo>
                  <a:pt x="25686" y="45"/>
                </a:lnTo>
                <a:lnTo>
                  <a:pt x="25741" y="88"/>
                </a:lnTo>
                <a:lnTo>
                  <a:pt x="56" y="88"/>
                </a:lnTo>
                <a:lnTo>
                  <a:pt x="112" y="45"/>
                </a:lnTo>
                <a:lnTo>
                  <a:pt x="112" y="20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9" name="CustomShape 26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70" name="CustomShape 27"/>
          <p:cNvSpPr/>
          <p:nvPr/>
        </p:nvSpPr>
        <p:spPr>
          <a:xfrm>
            <a:off x="305280" y="4614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71" name="CustomShape 28"/>
          <p:cNvSpPr/>
          <p:nvPr/>
        </p:nvSpPr>
        <p:spPr>
          <a:xfrm>
            <a:off x="666000" y="4638960"/>
            <a:ext cx="8578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offers a modern delivery model for many software applications in business today including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72" name="CustomShape 29"/>
          <p:cNvSpPr/>
          <p:nvPr/>
        </p:nvSpPr>
        <p:spPr>
          <a:xfrm>
            <a:off x="666000" y="4840200"/>
            <a:ext cx="8540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Customer Relationship Management (CRM), Enterprise Resource Planing (ERP), and many others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73" name="CustomShape 30"/>
          <p:cNvSpPr/>
          <p:nvPr/>
        </p:nvSpPr>
        <p:spPr>
          <a:xfrm>
            <a:off x="305280" y="5056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574" name="" descr=""/>
          <p:cNvPicPr/>
          <p:nvPr/>
        </p:nvPicPr>
        <p:blipFill>
          <a:blip r:embed="rId1"/>
          <a:stretch/>
        </p:blipFill>
        <p:spPr>
          <a:xfrm>
            <a:off x="5666040" y="2657160"/>
            <a:ext cx="3781440" cy="1793880"/>
          </a:xfrm>
          <a:prstGeom prst="rect">
            <a:avLst/>
          </a:prstGeom>
          <a:ln w="0">
            <a:noFill/>
          </a:ln>
        </p:spPr>
      </p:pic>
      <p:pic>
        <p:nvPicPr>
          <p:cNvPr id="575" name="" descr=""/>
          <p:cNvPicPr/>
          <p:nvPr/>
        </p:nvPicPr>
        <p:blipFill>
          <a:blip r:embed="rId2"/>
          <a:stretch/>
        </p:blipFill>
        <p:spPr>
          <a:xfrm>
            <a:off x="8697600" y="2551680"/>
            <a:ext cx="757080" cy="593280"/>
          </a:xfrm>
          <a:prstGeom prst="rect">
            <a:avLst/>
          </a:prstGeom>
          <a:ln w="0">
            <a:noFill/>
          </a:ln>
        </p:spPr>
      </p:pic>
      <p:sp>
        <p:nvSpPr>
          <p:cNvPr id="576" name="CustomShape 31"/>
          <p:cNvSpPr/>
          <p:nvPr/>
        </p:nvSpPr>
        <p:spPr>
          <a:xfrm>
            <a:off x="5623920" y="3901320"/>
            <a:ext cx="2562840" cy="566640"/>
          </a:xfrm>
          <a:custGeom>
            <a:avLst/>
            <a:gdLst/>
            <a:ahLst/>
            <a:rect l="l" t="t" r="r" b="b"/>
            <a:pathLst>
              <a:path w="7120" h="1575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7062" y="0"/>
                </a:lnTo>
                <a:cubicBezTo>
                  <a:pt x="7095" y="0"/>
                  <a:pt x="7119" y="21"/>
                  <a:pt x="7119" y="44"/>
                </a:cubicBezTo>
                <a:lnTo>
                  <a:pt x="7119" y="1531"/>
                </a:lnTo>
                <a:cubicBezTo>
                  <a:pt x="7119" y="1555"/>
                  <a:pt x="7095" y="1574"/>
                  <a:pt x="7062" y="1574"/>
                </a:cubicBezTo>
                <a:lnTo>
                  <a:pt x="56" y="1574"/>
                </a:lnTo>
                <a:cubicBezTo>
                  <a:pt x="24" y="1574"/>
                  <a:pt x="0" y="1555"/>
                  <a:pt x="0" y="1531"/>
                </a:cubicBezTo>
                <a:lnTo>
                  <a:pt x="0" y="44"/>
                </a:lnTo>
                <a:moveTo>
                  <a:pt x="112" y="1531"/>
                </a:moveTo>
                <a:lnTo>
                  <a:pt x="56" y="1487"/>
                </a:lnTo>
                <a:lnTo>
                  <a:pt x="7062" y="1487"/>
                </a:lnTo>
                <a:lnTo>
                  <a:pt x="7007" y="1531"/>
                </a:lnTo>
                <a:lnTo>
                  <a:pt x="7007" y="44"/>
                </a:lnTo>
                <a:lnTo>
                  <a:pt x="706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3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7" name="CustomShape 32"/>
          <p:cNvSpPr/>
          <p:nvPr/>
        </p:nvSpPr>
        <p:spPr>
          <a:xfrm>
            <a:off x="666000" y="5081760"/>
            <a:ext cx="8616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has been incorporated into the strategy of nearly all leading enterprise software companies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78" name="CustomShape 33"/>
          <p:cNvSpPr/>
          <p:nvPr/>
        </p:nvSpPr>
        <p:spPr>
          <a:xfrm>
            <a:off x="7261920" y="1076760"/>
            <a:ext cx="2204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[12] big-data.tips, ‘SAAS’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79" name="CustomShape 3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14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1" name="CustomShape 2"/>
          <p:cNvSpPr/>
          <p:nvPr/>
        </p:nvSpPr>
        <p:spPr>
          <a:xfrm>
            <a:off x="140760" y="370440"/>
            <a:ext cx="9363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Modern Software Delivery Model – Service Level Agreement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82" name="CustomShape 3"/>
          <p:cNvSpPr/>
          <p:nvPr/>
        </p:nvSpPr>
        <p:spPr>
          <a:xfrm>
            <a:off x="596880" y="28432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83" name="CustomShape 4"/>
          <p:cNvSpPr/>
          <p:nvPr/>
        </p:nvSpPr>
        <p:spPr>
          <a:xfrm>
            <a:off x="957960" y="2881080"/>
            <a:ext cx="4353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Service Level Aggreements (SLAs)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84" name="CustomShape 5"/>
          <p:cNvSpPr/>
          <p:nvPr/>
        </p:nvSpPr>
        <p:spPr>
          <a:xfrm>
            <a:off x="1078200" y="3194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85" name="CustomShape 6"/>
          <p:cNvSpPr/>
          <p:nvPr/>
        </p:nvSpPr>
        <p:spPr>
          <a:xfrm>
            <a:off x="1378800" y="3225600"/>
            <a:ext cx="741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IAAS/PAAS/SAAS cloud models allow users to access IT resources or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86" name="CustomShape 7"/>
          <p:cNvSpPr/>
          <p:nvPr/>
        </p:nvSpPr>
        <p:spPr>
          <a:xfrm>
            <a:off x="1379160" y="3476880"/>
            <a:ext cx="7864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services over the Internet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, relying entirely on the provider infrastructure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87" name="CustomShape 8"/>
          <p:cNvSpPr/>
          <p:nvPr/>
        </p:nvSpPr>
        <p:spPr>
          <a:xfrm>
            <a:off x="1078200" y="3747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88" name="CustomShape 9"/>
          <p:cNvSpPr/>
          <p:nvPr/>
        </p:nvSpPr>
        <p:spPr>
          <a:xfrm>
            <a:off x="1379160" y="3778560"/>
            <a:ext cx="7571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Providers supply services by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signing SLAs with consumers &amp; end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89" name="CustomShape 10"/>
          <p:cNvSpPr/>
          <p:nvPr/>
        </p:nvSpPr>
        <p:spPr>
          <a:xfrm>
            <a:off x="1078200" y="4048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90" name="CustomShape 11"/>
          <p:cNvSpPr/>
          <p:nvPr/>
        </p:nvSpPr>
        <p:spPr>
          <a:xfrm>
            <a:off x="1379160" y="4080240"/>
            <a:ext cx="7496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More common in network services to ensure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Quality of service (QoS)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591" name="" descr=""/>
          <p:cNvPicPr/>
          <p:nvPr/>
        </p:nvPicPr>
        <p:blipFill>
          <a:blip r:embed="rId1"/>
          <a:stretch/>
        </p:blipFill>
        <p:spPr>
          <a:xfrm>
            <a:off x="663840" y="1087560"/>
            <a:ext cx="8026560" cy="1306080"/>
          </a:xfrm>
          <a:prstGeom prst="rect">
            <a:avLst/>
          </a:prstGeom>
          <a:ln w="0">
            <a:noFill/>
          </a:ln>
        </p:spPr>
      </p:pic>
      <p:sp>
        <p:nvSpPr>
          <p:cNvPr id="592" name="CustomShape 12"/>
          <p:cNvSpPr/>
          <p:nvPr/>
        </p:nvSpPr>
        <p:spPr>
          <a:xfrm>
            <a:off x="208440" y="4511160"/>
            <a:ext cx="9246960" cy="741600"/>
          </a:xfrm>
          <a:custGeom>
            <a:avLst/>
            <a:gdLst/>
            <a:ahLst/>
            <a:rect l="l" t="t" r="r" b="b"/>
            <a:pathLst>
              <a:path w="25687" h="2061">
                <a:moveTo>
                  <a:pt x="0" y="0"/>
                </a:moveTo>
                <a:lnTo>
                  <a:pt x="0" y="2060"/>
                </a:lnTo>
                <a:lnTo>
                  <a:pt x="25686" y="206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3" name="CustomShape 13"/>
          <p:cNvSpPr/>
          <p:nvPr/>
        </p:nvSpPr>
        <p:spPr>
          <a:xfrm>
            <a:off x="188640" y="4495320"/>
            <a:ext cx="9286920" cy="773280"/>
          </a:xfrm>
          <a:custGeom>
            <a:avLst/>
            <a:gdLst/>
            <a:ahLst/>
            <a:rect l="l" t="t" r="r" b="b"/>
            <a:pathLst>
              <a:path w="25798" h="214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2104"/>
                </a:lnTo>
                <a:cubicBezTo>
                  <a:pt x="25797" y="2129"/>
                  <a:pt x="25773" y="2148"/>
                  <a:pt x="25741" y="2148"/>
                </a:cubicBezTo>
                <a:lnTo>
                  <a:pt x="56" y="2148"/>
                </a:lnTo>
                <a:cubicBezTo>
                  <a:pt x="25" y="2148"/>
                  <a:pt x="0" y="2129"/>
                  <a:pt x="0" y="2104"/>
                </a:cubicBezTo>
                <a:lnTo>
                  <a:pt x="0" y="44"/>
                </a:lnTo>
                <a:moveTo>
                  <a:pt x="112" y="2104"/>
                </a:moveTo>
                <a:lnTo>
                  <a:pt x="56" y="2060"/>
                </a:lnTo>
                <a:lnTo>
                  <a:pt x="25741" y="2060"/>
                </a:lnTo>
                <a:lnTo>
                  <a:pt x="25686" y="210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0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4" name="CustomShape 14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95" name="CustomShape 15"/>
          <p:cNvSpPr/>
          <p:nvPr/>
        </p:nvSpPr>
        <p:spPr>
          <a:xfrm>
            <a:off x="305280" y="4555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96" name="CustomShape 16"/>
          <p:cNvSpPr/>
          <p:nvPr/>
        </p:nvSpPr>
        <p:spPr>
          <a:xfrm>
            <a:off x="666000" y="4579920"/>
            <a:ext cx="8296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IAAS/PAAS/SAAS cloud models are offered based on various Service Level Agreements (SLAs)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97" name="CustomShape 17"/>
          <p:cNvSpPr/>
          <p:nvPr/>
        </p:nvSpPr>
        <p:spPr>
          <a:xfrm>
            <a:off x="666000" y="4781160"/>
            <a:ext cx="799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between the cloud service providers and the end users or the user organization of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98" name="CustomShape 18"/>
          <p:cNvSpPr/>
          <p:nvPr/>
        </p:nvSpPr>
        <p:spPr>
          <a:xfrm>
            <a:off x="305280" y="4997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99" name="CustomShape 19"/>
          <p:cNvSpPr/>
          <p:nvPr/>
        </p:nvSpPr>
        <p:spPr>
          <a:xfrm>
            <a:off x="666000" y="5022720"/>
            <a:ext cx="8427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SLA for clouds address service availability, data integrity, privacy, security, data protection, etc.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00" name="CustomShape 20"/>
          <p:cNvSpPr/>
          <p:nvPr/>
        </p:nvSpPr>
        <p:spPr>
          <a:xfrm>
            <a:off x="6027480" y="258192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01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15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3" name="CustomShape 2"/>
          <p:cNvSpPr/>
          <p:nvPr/>
        </p:nvSpPr>
        <p:spPr>
          <a:xfrm>
            <a:off x="2545920" y="370440"/>
            <a:ext cx="4587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Traditional vs. SAAS Licensing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0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05" name="CustomShape 4"/>
          <p:cNvSpPr/>
          <p:nvPr/>
        </p:nvSpPr>
        <p:spPr>
          <a:xfrm>
            <a:off x="957960" y="1032120"/>
            <a:ext cx="4167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Traditional licensing of software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06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7" name="CustomShape 6"/>
          <p:cNvSpPr/>
          <p:nvPr/>
        </p:nvSpPr>
        <p:spPr>
          <a:xfrm>
            <a:off x="1379160" y="1376640"/>
            <a:ext cx="6047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Conventionally software was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sold as a perpetual license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8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9" name="CustomShape 8"/>
          <p:cNvSpPr/>
          <p:nvPr/>
        </p:nvSpPr>
        <p:spPr>
          <a:xfrm>
            <a:off x="1379160" y="1678320"/>
            <a:ext cx="819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Included up-front cost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servers, ongoing support fee, number of users, 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0" name="CustomShape 9"/>
          <p:cNvSpPr/>
          <p:nvPr/>
        </p:nvSpPr>
        <p:spPr>
          <a:xfrm>
            <a:off x="596880" y="1959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11" name="CustomShape 10"/>
          <p:cNvSpPr/>
          <p:nvPr/>
        </p:nvSpPr>
        <p:spPr>
          <a:xfrm>
            <a:off x="957960" y="1997280"/>
            <a:ext cx="1870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SAAS licensing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12" name="CustomShape 11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3" name="CustomShape 12"/>
          <p:cNvSpPr/>
          <p:nvPr/>
        </p:nvSpPr>
        <p:spPr>
          <a:xfrm>
            <a:off x="1379160" y="2342160"/>
            <a:ext cx="7253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SaaS providers generally price applications using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subscription fee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4" name="CustomShape 13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5" name="CustomShape 14"/>
          <p:cNvSpPr/>
          <p:nvPr/>
        </p:nvSpPr>
        <p:spPr>
          <a:xfrm>
            <a:off x="1379160" y="2643480"/>
            <a:ext cx="7993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most commonly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monthly fee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 an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annual fee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(sometimes per user)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6" name="CustomShape 15"/>
          <p:cNvSpPr/>
          <p:nvPr/>
        </p:nvSpPr>
        <p:spPr>
          <a:xfrm>
            <a:off x="1078200" y="291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7" name="CustomShape 16"/>
          <p:cNvSpPr/>
          <p:nvPr/>
        </p:nvSpPr>
        <p:spPr>
          <a:xfrm>
            <a:off x="1379160" y="2945160"/>
            <a:ext cx="7919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Partly combined with (additional) service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fees based on amount of usage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8" name="CustomShape 17"/>
          <p:cNvSpPr/>
          <p:nvPr/>
        </p:nvSpPr>
        <p:spPr>
          <a:xfrm>
            <a:off x="1078200" y="3215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9" name="CustomShape 18"/>
          <p:cNvSpPr/>
          <p:nvPr/>
        </p:nvSpPr>
        <p:spPr>
          <a:xfrm>
            <a:off x="1379160" y="3246840"/>
            <a:ext cx="7783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Different levels of functionality per license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(standard, professional, etc.)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620" name="" descr=""/>
          <p:cNvPicPr/>
          <p:nvPr/>
        </p:nvPicPr>
        <p:blipFill>
          <a:blip r:embed="rId1"/>
          <a:stretch/>
        </p:blipFill>
        <p:spPr>
          <a:xfrm>
            <a:off x="1118520" y="3502080"/>
            <a:ext cx="5549040" cy="1815480"/>
          </a:xfrm>
          <a:prstGeom prst="rect">
            <a:avLst/>
          </a:prstGeom>
          <a:ln w="0">
            <a:noFill/>
          </a:ln>
        </p:spPr>
      </p:pic>
      <p:pic>
        <p:nvPicPr>
          <p:cNvPr id="621" name="" descr=""/>
          <p:cNvPicPr/>
          <p:nvPr/>
        </p:nvPicPr>
        <p:blipFill>
          <a:blip r:embed="rId2"/>
          <a:stretch/>
        </p:blipFill>
        <p:spPr>
          <a:xfrm>
            <a:off x="7560000" y="3596040"/>
            <a:ext cx="1322640" cy="1036440"/>
          </a:xfrm>
          <a:prstGeom prst="rect">
            <a:avLst/>
          </a:prstGeom>
          <a:ln w="0">
            <a:noFill/>
          </a:ln>
        </p:spPr>
      </p:pic>
      <p:sp>
        <p:nvSpPr>
          <p:cNvPr id="622" name="CustomShape 19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23" name="CustomShape 20"/>
          <p:cNvSpPr/>
          <p:nvPr/>
        </p:nvSpPr>
        <p:spPr>
          <a:xfrm>
            <a:off x="7200000" y="4835520"/>
            <a:ext cx="205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ZOHO CRM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24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16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6" name="CustomShape 2"/>
          <p:cNvSpPr/>
          <p:nvPr/>
        </p:nvSpPr>
        <p:spPr>
          <a:xfrm>
            <a:off x="1460160" y="370440"/>
            <a:ext cx="6742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SAAS Licensing – Freemium Model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2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28" name="CustomShape 4"/>
          <p:cNvSpPr/>
          <p:nvPr/>
        </p:nvSpPr>
        <p:spPr>
          <a:xfrm>
            <a:off x="957960" y="1032120"/>
            <a:ext cx="2541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CRM SAAS provider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2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0" name="CustomShape 6"/>
          <p:cNvSpPr/>
          <p:nvPr/>
        </p:nvSpPr>
        <p:spPr>
          <a:xfrm>
            <a:off x="1379160" y="1376640"/>
            <a:ext cx="331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Low cost for user provisioning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1" name="CustomShape 7"/>
          <p:cNvSpPr/>
          <p:nvPr/>
        </p:nvSpPr>
        <p:spPr>
          <a:xfrm>
            <a:off x="1379160" y="1627920"/>
            <a:ext cx="3503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setting up a new customer)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2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3" name="CustomShape 9"/>
          <p:cNvSpPr/>
          <p:nvPr/>
        </p:nvSpPr>
        <p:spPr>
          <a:xfrm>
            <a:off x="1379160" y="1929600"/>
            <a:ext cx="5045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Operates service as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multitenant architecture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4" name="CustomShape 10"/>
          <p:cNvSpPr/>
          <p:nvPr/>
        </p:nvSpPr>
        <p:spPr>
          <a:xfrm>
            <a:off x="1078200" y="21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5" name="CustomShape 11"/>
          <p:cNvSpPr/>
          <p:nvPr/>
        </p:nvSpPr>
        <p:spPr>
          <a:xfrm>
            <a:off x="1379160" y="2231280"/>
            <a:ext cx="461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enables to use of 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freemium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6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7" name="CustomShape 13"/>
          <p:cNvSpPr/>
          <p:nvPr/>
        </p:nvSpPr>
        <p:spPr>
          <a:xfrm>
            <a:off x="1379160" y="2532960"/>
            <a:ext cx="499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enables to offer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services for free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whereby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8" name="CustomShape 14"/>
          <p:cNvSpPr/>
          <p:nvPr/>
        </p:nvSpPr>
        <p:spPr>
          <a:xfrm>
            <a:off x="1379160" y="2784240"/>
            <a:ext cx="4148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revenues are derived from advertising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9" name="CustomShape 15"/>
          <p:cNvSpPr/>
          <p:nvPr/>
        </p:nvSpPr>
        <p:spPr>
          <a:xfrm>
            <a:off x="6650280" y="1026000"/>
            <a:ext cx="2728800" cy="2119680"/>
          </a:xfrm>
          <a:custGeom>
            <a:avLst/>
            <a:gdLst/>
            <a:ahLst/>
            <a:rect l="l" t="t" r="r" b="b"/>
            <a:pathLst>
              <a:path w="7581" h="5889">
                <a:moveTo>
                  <a:pt x="0" y="0"/>
                </a:moveTo>
                <a:lnTo>
                  <a:pt x="0" y="5888"/>
                </a:lnTo>
                <a:lnTo>
                  <a:pt x="7580" y="5888"/>
                </a:lnTo>
                <a:lnTo>
                  <a:pt x="75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0" name="CustomShape 16"/>
          <p:cNvSpPr/>
          <p:nvPr/>
        </p:nvSpPr>
        <p:spPr>
          <a:xfrm>
            <a:off x="6630480" y="1010160"/>
            <a:ext cx="2768760" cy="2151360"/>
          </a:xfrm>
          <a:custGeom>
            <a:avLst/>
            <a:gdLst/>
            <a:ahLst/>
            <a:rect l="l" t="t" r="r" b="b"/>
            <a:pathLst>
              <a:path w="7692" h="5977">
                <a:moveTo>
                  <a:pt x="0" y="44"/>
                </a:moveTo>
                <a:cubicBezTo>
                  <a:pt x="0" y="19"/>
                  <a:pt x="26" y="0"/>
                  <a:pt x="55" y="0"/>
                </a:cubicBezTo>
                <a:lnTo>
                  <a:pt x="7635" y="0"/>
                </a:lnTo>
                <a:cubicBezTo>
                  <a:pt x="7667" y="0"/>
                  <a:pt x="7691" y="19"/>
                  <a:pt x="7691" y="44"/>
                </a:cubicBezTo>
                <a:lnTo>
                  <a:pt x="7691" y="5932"/>
                </a:lnTo>
                <a:cubicBezTo>
                  <a:pt x="7691" y="5957"/>
                  <a:pt x="7667" y="5976"/>
                  <a:pt x="7635" y="5976"/>
                </a:cubicBezTo>
                <a:lnTo>
                  <a:pt x="55" y="5976"/>
                </a:lnTo>
                <a:cubicBezTo>
                  <a:pt x="26" y="5976"/>
                  <a:pt x="0" y="5957"/>
                  <a:pt x="0" y="5932"/>
                </a:cubicBezTo>
                <a:lnTo>
                  <a:pt x="0" y="44"/>
                </a:lnTo>
                <a:moveTo>
                  <a:pt x="111" y="5932"/>
                </a:moveTo>
                <a:lnTo>
                  <a:pt x="55" y="5888"/>
                </a:lnTo>
                <a:lnTo>
                  <a:pt x="7635" y="5888"/>
                </a:lnTo>
                <a:lnTo>
                  <a:pt x="7579" y="5932"/>
                </a:lnTo>
                <a:lnTo>
                  <a:pt x="7579" y="44"/>
                </a:lnTo>
                <a:lnTo>
                  <a:pt x="7635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593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1" name="CustomShape 17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42" name="CustomShape 18"/>
          <p:cNvSpPr/>
          <p:nvPr/>
        </p:nvSpPr>
        <p:spPr>
          <a:xfrm>
            <a:off x="6747120" y="1069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3" name="CustomShape 19"/>
          <p:cNvSpPr/>
          <p:nvPr/>
        </p:nvSpPr>
        <p:spPr>
          <a:xfrm>
            <a:off x="7107840" y="1094760"/>
            <a:ext cx="2173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enables the use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4" name="CustomShape 20"/>
          <p:cNvSpPr/>
          <p:nvPr/>
        </p:nvSpPr>
        <p:spPr>
          <a:xfrm>
            <a:off x="7107840" y="1296000"/>
            <a:ext cx="187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freemium model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5" name="CustomShape 21"/>
          <p:cNvSpPr/>
          <p:nvPr/>
        </p:nvSpPr>
        <p:spPr>
          <a:xfrm>
            <a:off x="7107840" y="1496880"/>
            <a:ext cx="1829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that is a free service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6" name="CustomShape 22"/>
          <p:cNvSpPr/>
          <p:nvPr/>
        </p:nvSpPr>
        <p:spPr>
          <a:xfrm>
            <a:off x="7107840" y="1698120"/>
            <a:ext cx="2031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(e.g. in order to ‘hook‘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7" name="CustomShape 23"/>
          <p:cNvSpPr/>
          <p:nvPr/>
        </p:nvSpPr>
        <p:spPr>
          <a:xfrm>
            <a:off x="7107840" y="1899360"/>
            <a:ext cx="215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customers) with limited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8" name="CustomShape 24"/>
          <p:cNvSpPr/>
          <p:nvPr/>
        </p:nvSpPr>
        <p:spPr>
          <a:xfrm>
            <a:off x="7107840" y="2100240"/>
            <a:ext cx="2068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functionality and scope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9" name="CustomShape 25"/>
          <p:cNvSpPr/>
          <p:nvPr/>
        </p:nvSpPr>
        <p:spPr>
          <a:xfrm>
            <a:off x="7107840" y="2301480"/>
            <a:ext cx="2099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whereby fees are often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50" name="CustomShape 26"/>
          <p:cNvSpPr/>
          <p:nvPr/>
        </p:nvSpPr>
        <p:spPr>
          <a:xfrm>
            <a:off x="7107840" y="2502720"/>
            <a:ext cx="197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charged for enhanced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51" name="CustomShape 27"/>
          <p:cNvSpPr/>
          <p:nvPr/>
        </p:nvSpPr>
        <p:spPr>
          <a:xfrm>
            <a:off x="7107840" y="2703600"/>
            <a:ext cx="187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functionality or for a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652" name="" descr=""/>
          <p:cNvPicPr/>
          <p:nvPr/>
        </p:nvPicPr>
        <p:blipFill>
          <a:blip r:embed="rId1"/>
          <a:stretch/>
        </p:blipFill>
        <p:spPr>
          <a:xfrm>
            <a:off x="588240" y="3250440"/>
            <a:ext cx="6315120" cy="2050560"/>
          </a:xfrm>
          <a:prstGeom prst="rect">
            <a:avLst/>
          </a:prstGeom>
          <a:ln w="0">
            <a:noFill/>
          </a:ln>
        </p:spPr>
      </p:pic>
      <p:pic>
        <p:nvPicPr>
          <p:cNvPr id="653" name="" descr=""/>
          <p:cNvPicPr/>
          <p:nvPr/>
        </p:nvPicPr>
        <p:blipFill>
          <a:blip r:embed="rId2"/>
          <a:stretch/>
        </p:blipFill>
        <p:spPr>
          <a:xfrm>
            <a:off x="7560000" y="3596040"/>
            <a:ext cx="1322640" cy="1036440"/>
          </a:xfrm>
          <a:prstGeom prst="rect">
            <a:avLst/>
          </a:prstGeom>
          <a:ln w="0">
            <a:noFill/>
          </a:ln>
        </p:spPr>
      </p:pic>
      <p:sp>
        <p:nvSpPr>
          <p:cNvPr id="654" name="CustomShape 28"/>
          <p:cNvSpPr/>
          <p:nvPr/>
        </p:nvSpPr>
        <p:spPr>
          <a:xfrm>
            <a:off x="7107840" y="2904480"/>
            <a:ext cx="1870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larger scope of usage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55" name="CustomShape 29"/>
          <p:cNvSpPr/>
          <p:nvPr/>
        </p:nvSpPr>
        <p:spPr>
          <a:xfrm>
            <a:off x="2462400" y="4242600"/>
            <a:ext cx="2769120" cy="237240"/>
          </a:xfrm>
          <a:custGeom>
            <a:avLst/>
            <a:gdLst/>
            <a:ahLst/>
            <a:rect l="l" t="t" r="r" b="b"/>
            <a:pathLst>
              <a:path w="7693" h="660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7636" y="0"/>
                </a:lnTo>
                <a:cubicBezTo>
                  <a:pt x="7668" y="0"/>
                  <a:pt x="7692" y="19"/>
                  <a:pt x="7692" y="44"/>
                </a:cubicBezTo>
                <a:lnTo>
                  <a:pt x="7692" y="615"/>
                </a:lnTo>
                <a:cubicBezTo>
                  <a:pt x="7692" y="640"/>
                  <a:pt x="7668" y="659"/>
                  <a:pt x="7636" y="659"/>
                </a:cubicBezTo>
                <a:lnTo>
                  <a:pt x="56" y="659"/>
                </a:lnTo>
                <a:cubicBezTo>
                  <a:pt x="24" y="659"/>
                  <a:pt x="0" y="640"/>
                  <a:pt x="0" y="615"/>
                </a:cubicBezTo>
                <a:lnTo>
                  <a:pt x="0" y="44"/>
                </a:lnTo>
                <a:moveTo>
                  <a:pt x="112" y="615"/>
                </a:moveTo>
                <a:lnTo>
                  <a:pt x="56" y="572"/>
                </a:lnTo>
                <a:lnTo>
                  <a:pt x="7636" y="572"/>
                </a:lnTo>
                <a:lnTo>
                  <a:pt x="7580" y="615"/>
                </a:lnTo>
                <a:lnTo>
                  <a:pt x="7580" y="44"/>
                </a:lnTo>
                <a:lnTo>
                  <a:pt x="763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1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6" name="CustomShape 30"/>
          <p:cNvSpPr/>
          <p:nvPr/>
        </p:nvSpPr>
        <p:spPr>
          <a:xfrm>
            <a:off x="7200000" y="4835520"/>
            <a:ext cx="205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ZOHO CRM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57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17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9" name="CustomShape 2"/>
          <p:cNvSpPr/>
          <p:nvPr/>
        </p:nvSpPr>
        <p:spPr>
          <a:xfrm>
            <a:off x="569520" y="370440"/>
            <a:ext cx="8548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Traditional Software vs. SAAS Multitenant Architecture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6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61" name="CustomShape 4"/>
          <p:cNvSpPr/>
          <p:nvPr/>
        </p:nvSpPr>
        <p:spPr>
          <a:xfrm>
            <a:off x="957960" y="1032120"/>
            <a:ext cx="2626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Traditional software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6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3" name="CustomShape 6"/>
          <p:cNvSpPr/>
          <p:nvPr/>
        </p:nvSpPr>
        <p:spPr>
          <a:xfrm>
            <a:off x="1379160" y="1376640"/>
            <a:ext cx="7669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Multiple physical copies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of the software are installed across customers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4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5" name="CustomShape 8"/>
          <p:cNvSpPr/>
          <p:nvPr/>
        </p:nvSpPr>
        <p:spPr>
          <a:xfrm>
            <a:off x="1379160" y="1678320"/>
            <a:ext cx="733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in different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versions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different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configurations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often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customized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6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7" name="CustomShape 10"/>
          <p:cNvSpPr/>
          <p:nvPr/>
        </p:nvSpPr>
        <p:spPr>
          <a:xfrm>
            <a:off x="1379160" y="1980000"/>
            <a:ext cx="759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If client-server architecture,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server often was dedicated to application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8" name="CustomShape 11"/>
          <p:cNvSpPr/>
          <p:nvPr/>
        </p:nvSpPr>
        <p:spPr>
          <a:xfrm>
            <a:off x="596880" y="22615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69" name="CustomShape 12"/>
          <p:cNvSpPr/>
          <p:nvPr/>
        </p:nvSpPr>
        <p:spPr>
          <a:xfrm>
            <a:off x="957960" y="2298960"/>
            <a:ext cx="4002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SAAS Multitenant Architecture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70" name="CustomShape 13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1" name="CustomShape 14"/>
          <p:cNvSpPr/>
          <p:nvPr/>
        </p:nvSpPr>
        <p:spPr>
          <a:xfrm>
            <a:off x="1379160" y="2643480"/>
            <a:ext cx="3758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single version &amp; configuration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2" name="CustomShape 15"/>
          <p:cNvSpPr/>
          <p:nvPr/>
        </p:nvSpPr>
        <p:spPr>
          <a:xfrm>
            <a:off x="1379160" y="2895120"/>
            <a:ext cx="3965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 an application provided in a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3" name="CustomShape 16"/>
          <p:cNvSpPr/>
          <p:nvPr/>
        </p:nvSpPr>
        <p:spPr>
          <a:xfrm>
            <a:off x="1078200" y="3165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4" name="CustomShape 17"/>
          <p:cNvSpPr/>
          <p:nvPr/>
        </p:nvSpPr>
        <p:spPr>
          <a:xfrm>
            <a:off x="1379160" y="3196800"/>
            <a:ext cx="3577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Sometimes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second version of an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5" name="CustomShape 18"/>
          <p:cNvSpPr/>
          <p:nvPr/>
        </p:nvSpPr>
        <p:spPr>
          <a:xfrm>
            <a:off x="1379160" y="3447720"/>
            <a:ext cx="389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application for beta or pre-releases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6" name="CustomShape 19"/>
          <p:cNvSpPr/>
          <p:nvPr/>
        </p:nvSpPr>
        <p:spPr>
          <a:xfrm>
            <a:off x="1379160" y="3699360"/>
            <a:ext cx="3763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a selected groups of customers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7" name="CustomShape 20"/>
          <p:cNvSpPr/>
          <p:nvPr/>
        </p:nvSpPr>
        <p:spPr>
          <a:xfrm>
            <a:off x="1078200" y="3969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8" name="CustomShape 21"/>
          <p:cNvSpPr/>
          <p:nvPr/>
        </p:nvSpPr>
        <p:spPr>
          <a:xfrm>
            <a:off x="1379160" y="4001040"/>
            <a:ext cx="4029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But better scalability via data centers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9" name="CustomShape 22"/>
          <p:cNvSpPr/>
          <p:nvPr/>
        </p:nvSpPr>
        <p:spPr>
          <a:xfrm>
            <a:off x="1379160" y="4252320"/>
            <a:ext cx="3455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virtualization (cf. Lecture 4)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80" name="CustomShape 23"/>
          <p:cNvSpPr/>
          <p:nvPr/>
        </p:nvSpPr>
        <p:spPr>
          <a:xfrm>
            <a:off x="208440" y="4705920"/>
            <a:ext cx="9246960" cy="514080"/>
          </a:xfrm>
          <a:custGeom>
            <a:avLst/>
            <a:gdLst/>
            <a:ahLst/>
            <a:rect l="l" t="t" r="r" b="b"/>
            <a:pathLst>
              <a:path w="25687" h="1429">
                <a:moveTo>
                  <a:pt x="0" y="0"/>
                </a:moveTo>
                <a:lnTo>
                  <a:pt x="0" y="1428"/>
                </a:lnTo>
                <a:lnTo>
                  <a:pt x="25686" y="1428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1" name="CustomShape 24"/>
          <p:cNvSpPr/>
          <p:nvPr/>
        </p:nvSpPr>
        <p:spPr>
          <a:xfrm>
            <a:off x="188640" y="4690080"/>
            <a:ext cx="9286920" cy="545760"/>
          </a:xfrm>
          <a:custGeom>
            <a:avLst/>
            <a:gdLst/>
            <a:ahLst/>
            <a:rect l="l" t="t" r="r" b="b"/>
            <a:pathLst>
              <a:path w="25798" h="151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1472"/>
                </a:lnTo>
                <a:cubicBezTo>
                  <a:pt x="25797" y="1497"/>
                  <a:pt x="25773" y="1516"/>
                  <a:pt x="25741" y="1516"/>
                </a:cubicBezTo>
                <a:lnTo>
                  <a:pt x="56" y="1516"/>
                </a:lnTo>
                <a:cubicBezTo>
                  <a:pt x="25" y="1516"/>
                  <a:pt x="0" y="1497"/>
                  <a:pt x="0" y="1472"/>
                </a:cubicBezTo>
                <a:lnTo>
                  <a:pt x="0" y="44"/>
                </a:lnTo>
                <a:moveTo>
                  <a:pt x="112" y="1472"/>
                </a:moveTo>
                <a:lnTo>
                  <a:pt x="56" y="1428"/>
                </a:lnTo>
                <a:lnTo>
                  <a:pt x="25741" y="1428"/>
                </a:lnTo>
                <a:lnTo>
                  <a:pt x="25686" y="1472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7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2" name="CustomShape 2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83" name="CustomShape 26"/>
          <p:cNvSpPr/>
          <p:nvPr/>
        </p:nvSpPr>
        <p:spPr>
          <a:xfrm>
            <a:off x="305280" y="4749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84" name="CustomShape 27"/>
          <p:cNvSpPr/>
          <p:nvPr/>
        </p:nvSpPr>
        <p:spPr>
          <a:xfrm>
            <a:off x="666000" y="4773960"/>
            <a:ext cx="8379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SAAS multitenant architecture refers to a single version of the software application with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85" name="CustomShape 28"/>
          <p:cNvSpPr/>
          <p:nvPr/>
        </p:nvSpPr>
        <p:spPr>
          <a:xfrm>
            <a:off x="666000" y="4975560"/>
            <a:ext cx="8490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single configuration (w.r.t. hardware, network, OS) that is used for all customers (aka ‘tenants‘)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686" name="" descr=""/>
          <p:cNvPicPr/>
          <p:nvPr/>
        </p:nvPicPr>
        <p:blipFill>
          <a:blip r:embed="rId1"/>
          <a:stretch/>
        </p:blipFill>
        <p:spPr>
          <a:xfrm>
            <a:off x="5628240" y="3021120"/>
            <a:ext cx="3826440" cy="1310040"/>
          </a:xfrm>
          <a:prstGeom prst="rect">
            <a:avLst/>
          </a:prstGeom>
          <a:ln w="0">
            <a:noFill/>
          </a:ln>
        </p:spPr>
      </p:pic>
      <p:sp>
        <p:nvSpPr>
          <p:cNvPr id="687" name="CustomShape 29"/>
          <p:cNvSpPr/>
          <p:nvPr/>
        </p:nvSpPr>
        <p:spPr>
          <a:xfrm>
            <a:off x="6056280" y="441396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8" name="CustomShape 30"/>
          <p:cNvSpPr/>
          <p:nvPr/>
        </p:nvSpPr>
        <p:spPr>
          <a:xfrm>
            <a:off x="6114240" y="2557080"/>
            <a:ext cx="951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(Traditional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9" name="CustomShape 31"/>
          <p:cNvSpPr/>
          <p:nvPr/>
        </p:nvSpPr>
        <p:spPr>
          <a:xfrm>
            <a:off x="6180840" y="2732760"/>
            <a:ext cx="76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Software)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0" name="CustomShape 32"/>
          <p:cNvSpPr/>
          <p:nvPr/>
        </p:nvSpPr>
        <p:spPr>
          <a:xfrm>
            <a:off x="7886880" y="2443320"/>
            <a:ext cx="1187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(Scalable SAAS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1" name="CustomShape 33"/>
          <p:cNvSpPr/>
          <p:nvPr/>
        </p:nvSpPr>
        <p:spPr>
          <a:xfrm>
            <a:off x="7728840" y="2619000"/>
            <a:ext cx="150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model powered by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2" name="CustomShape 34"/>
          <p:cNvSpPr/>
          <p:nvPr/>
        </p:nvSpPr>
        <p:spPr>
          <a:xfrm>
            <a:off x="7914600" y="2795040"/>
            <a:ext cx="1092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virtualization)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3" name="CustomShape 3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18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95" name="CustomShape 2"/>
          <p:cNvSpPr/>
          <p:nvPr/>
        </p:nvSpPr>
        <p:spPr>
          <a:xfrm>
            <a:off x="366120" y="370440"/>
            <a:ext cx="8938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Horizontal Scalability enabled by Virtualization –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96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97" name="CustomShape 4"/>
          <p:cNvSpPr/>
          <p:nvPr/>
        </p:nvSpPr>
        <p:spPr>
          <a:xfrm>
            <a:off x="957960" y="1032120"/>
            <a:ext cx="1957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 ZOHO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98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99" name="CustomShape 6"/>
          <p:cNvSpPr/>
          <p:nvPr/>
        </p:nvSpPr>
        <p:spPr>
          <a:xfrm>
            <a:off x="1379160" y="1376640"/>
            <a:ext cx="1820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center with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0" name="CustomShape 7"/>
          <p:cNvSpPr/>
          <p:nvPr/>
        </p:nvSpPr>
        <p:spPr>
          <a:xfrm>
            <a:off x="1379160" y="1627920"/>
            <a:ext cx="2071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IT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1" name="CustomShape 8"/>
          <p:cNvSpPr/>
          <p:nvPr/>
        </p:nvSpPr>
        <p:spPr>
          <a:xfrm>
            <a:off x="1379160" y="1879560"/>
            <a:ext cx="2143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(cf. Lecture 4) used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2" name="CustomShape 9"/>
          <p:cNvSpPr/>
          <p:nvPr/>
        </p:nvSpPr>
        <p:spPr>
          <a:xfrm>
            <a:off x="1379160" y="2130840"/>
            <a:ext cx="1933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by ZOHO, e.g. for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3" name="CustomShape 10"/>
          <p:cNvSpPr/>
          <p:nvPr/>
        </p:nvSpPr>
        <p:spPr>
          <a:xfrm>
            <a:off x="1379160" y="2382120"/>
            <a:ext cx="234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its CRM application &amp;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4" name="CustomShape 11"/>
          <p:cNvSpPr/>
          <p:nvPr/>
        </p:nvSpPr>
        <p:spPr>
          <a:xfrm>
            <a:off x="1379160" y="2633400"/>
            <a:ext cx="1907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different versions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5" name="CustomShape 12"/>
          <p:cNvSpPr/>
          <p:nvPr/>
        </p:nvSpPr>
        <p:spPr>
          <a:xfrm>
            <a:off x="1078200" y="2904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6" name="CustomShape 13"/>
          <p:cNvSpPr/>
          <p:nvPr/>
        </p:nvSpPr>
        <p:spPr>
          <a:xfrm>
            <a:off x="1379160" y="2935080"/>
            <a:ext cx="197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Solution A: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7" name="CustomShape 14"/>
          <p:cNvSpPr/>
          <p:nvPr/>
        </p:nvSpPr>
        <p:spPr>
          <a:xfrm>
            <a:off x="1378800" y="3186720"/>
            <a:ext cx="1909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ZOHO Production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8" name="CustomShape 15"/>
          <p:cNvSpPr/>
          <p:nvPr/>
        </p:nvSpPr>
        <p:spPr>
          <a:xfrm>
            <a:off x="1379160" y="3437640"/>
            <a:ext cx="2894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version used by customers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9" name="CustomShape 16"/>
          <p:cNvSpPr/>
          <p:nvPr/>
        </p:nvSpPr>
        <p:spPr>
          <a:xfrm>
            <a:off x="1078200" y="3708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10" name="CustomShape 17"/>
          <p:cNvSpPr/>
          <p:nvPr/>
        </p:nvSpPr>
        <p:spPr>
          <a:xfrm>
            <a:off x="1379160" y="3739320"/>
            <a:ext cx="196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Solution B: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11" name="CustomShape 18"/>
          <p:cNvSpPr/>
          <p:nvPr/>
        </p:nvSpPr>
        <p:spPr>
          <a:xfrm>
            <a:off x="1378800" y="3990960"/>
            <a:ext cx="2964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ZOHO Beta version only for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12" name="CustomShape 19"/>
          <p:cNvSpPr/>
          <p:nvPr/>
        </p:nvSpPr>
        <p:spPr>
          <a:xfrm>
            <a:off x="1379160" y="4242240"/>
            <a:ext cx="278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friendly‘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or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‘long trusted‘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13" name="CustomShape 20"/>
          <p:cNvSpPr/>
          <p:nvPr/>
        </p:nvSpPr>
        <p:spPr>
          <a:xfrm>
            <a:off x="1379160" y="4493520"/>
            <a:ext cx="113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customers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714" name="" descr=""/>
          <p:cNvPicPr/>
          <p:nvPr/>
        </p:nvPicPr>
        <p:blipFill>
          <a:blip r:embed="rId1"/>
          <a:stretch/>
        </p:blipFill>
        <p:spPr>
          <a:xfrm>
            <a:off x="4541400" y="981360"/>
            <a:ext cx="4585320" cy="3470040"/>
          </a:xfrm>
          <a:prstGeom prst="rect">
            <a:avLst/>
          </a:prstGeom>
          <a:ln w="0">
            <a:noFill/>
          </a:ln>
        </p:spPr>
      </p:pic>
      <p:sp>
        <p:nvSpPr>
          <p:cNvPr id="715" name="CustomShape 21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16" name="CustomShape 22"/>
          <p:cNvSpPr/>
          <p:nvPr/>
        </p:nvSpPr>
        <p:spPr>
          <a:xfrm>
            <a:off x="208440" y="4705920"/>
            <a:ext cx="9246960" cy="518040"/>
          </a:xfrm>
          <a:custGeom>
            <a:avLst/>
            <a:gdLst/>
            <a:ahLst/>
            <a:rect l="l" t="t" r="r" b="b"/>
            <a:pathLst>
              <a:path w="25687" h="1440">
                <a:moveTo>
                  <a:pt x="0" y="0"/>
                </a:moveTo>
                <a:lnTo>
                  <a:pt x="0" y="1439"/>
                </a:lnTo>
                <a:lnTo>
                  <a:pt x="25686" y="1439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7" name="CustomShape 23"/>
          <p:cNvSpPr/>
          <p:nvPr/>
        </p:nvSpPr>
        <p:spPr>
          <a:xfrm>
            <a:off x="188640" y="4690080"/>
            <a:ext cx="9286920" cy="549720"/>
          </a:xfrm>
          <a:custGeom>
            <a:avLst/>
            <a:gdLst/>
            <a:ahLst/>
            <a:rect l="l" t="t" r="r" b="b"/>
            <a:pathLst>
              <a:path w="25798" h="1528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1483"/>
                </a:lnTo>
                <a:cubicBezTo>
                  <a:pt x="25797" y="1508"/>
                  <a:pt x="25773" y="1527"/>
                  <a:pt x="25741" y="1527"/>
                </a:cubicBezTo>
                <a:lnTo>
                  <a:pt x="56" y="1527"/>
                </a:lnTo>
                <a:cubicBezTo>
                  <a:pt x="25" y="1527"/>
                  <a:pt x="0" y="1508"/>
                  <a:pt x="0" y="1483"/>
                </a:cubicBezTo>
                <a:lnTo>
                  <a:pt x="0" y="44"/>
                </a:lnTo>
                <a:moveTo>
                  <a:pt x="112" y="1483"/>
                </a:moveTo>
                <a:lnTo>
                  <a:pt x="56" y="1439"/>
                </a:lnTo>
                <a:lnTo>
                  <a:pt x="25741" y="1439"/>
                </a:lnTo>
                <a:lnTo>
                  <a:pt x="25686" y="1483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8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8" name="CustomShape 24"/>
          <p:cNvSpPr/>
          <p:nvPr/>
        </p:nvSpPr>
        <p:spPr>
          <a:xfrm>
            <a:off x="4861440" y="4516560"/>
            <a:ext cx="4225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modfied from 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19" name="CustomShape 25"/>
          <p:cNvSpPr/>
          <p:nvPr/>
        </p:nvSpPr>
        <p:spPr>
          <a:xfrm>
            <a:off x="305280" y="4749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20" name="CustomShape 26"/>
          <p:cNvSpPr/>
          <p:nvPr/>
        </p:nvSpPr>
        <p:spPr>
          <a:xfrm>
            <a:off x="666000" y="4773960"/>
            <a:ext cx="8440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SAAS horizontal scalaing is a core feature and often implemented  in practice whereby one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21" name="CustomShape 27"/>
          <p:cNvSpPr/>
          <p:nvPr/>
        </p:nvSpPr>
        <p:spPr>
          <a:xfrm>
            <a:off x="4376880" y="2875680"/>
            <a:ext cx="2880360" cy="149760"/>
          </a:xfrm>
          <a:custGeom>
            <a:avLst/>
            <a:gdLst/>
            <a:ahLst/>
            <a:rect l="l" t="t" r="r" b="b"/>
            <a:pathLst>
              <a:path w="8002" h="417">
                <a:moveTo>
                  <a:pt x="0" y="209"/>
                </a:moveTo>
                <a:lnTo>
                  <a:pt x="265" y="0"/>
                </a:lnTo>
                <a:lnTo>
                  <a:pt x="265" y="105"/>
                </a:lnTo>
                <a:lnTo>
                  <a:pt x="7738" y="105"/>
                </a:lnTo>
                <a:lnTo>
                  <a:pt x="7738" y="0"/>
                </a:lnTo>
                <a:lnTo>
                  <a:pt x="8001" y="209"/>
                </a:lnTo>
                <a:lnTo>
                  <a:pt x="7738" y="416"/>
                </a:lnTo>
                <a:lnTo>
                  <a:pt x="7738" y="312"/>
                </a:lnTo>
                <a:lnTo>
                  <a:pt x="265" y="312"/>
                </a:lnTo>
                <a:lnTo>
                  <a:pt x="265" y="416"/>
                </a:lnTo>
                <a:lnTo>
                  <a:pt x="0" y="2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2" name="CustomShape 28"/>
          <p:cNvSpPr/>
          <p:nvPr/>
        </p:nvSpPr>
        <p:spPr>
          <a:xfrm>
            <a:off x="4362120" y="2864160"/>
            <a:ext cx="2910240" cy="172800"/>
          </a:xfrm>
          <a:custGeom>
            <a:avLst/>
            <a:gdLst/>
            <a:ahLst/>
            <a:rect l="l" t="t" r="r" b="b"/>
            <a:pathLst>
              <a:path w="8085" h="481">
                <a:moveTo>
                  <a:pt x="15" y="261"/>
                </a:moveTo>
                <a:cubicBezTo>
                  <a:pt x="0" y="249"/>
                  <a:pt x="0" y="231"/>
                  <a:pt x="15" y="220"/>
                </a:cubicBezTo>
                <a:lnTo>
                  <a:pt x="278" y="11"/>
                </a:lnTo>
                <a:cubicBezTo>
                  <a:pt x="290" y="4"/>
                  <a:pt x="306" y="0"/>
                  <a:pt x="320" y="5"/>
                </a:cubicBezTo>
                <a:cubicBezTo>
                  <a:pt x="334" y="9"/>
                  <a:pt x="343" y="19"/>
                  <a:pt x="343" y="32"/>
                </a:cubicBezTo>
                <a:lnTo>
                  <a:pt x="343" y="137"/>
                </a:lnTo>
                <a:lnTo>
                  <a:pt x="306" y="108"/>
                </a:lnTo>
                <a:lnTo>
                  <a:pt x="7778" y="108"/>
                </a:lnTo>
                <a:lnTo>
                  <a:pt x="7740" y="137"/>
                </a:lnTo>
                <a:lnTo>
                  <a:pt x="7740" y="32"/>
                </a:lnTo>
                <a:cubicBezTo>
                  <a:pt x="7740" y="19"/>
                  <a:pt x="7749" y="9"/>
                  <a:pt x="7763" y="5"/>
                </a:cubicBezTo>
                <a:cubicBezTo>
                  <a:pt x="7778" y="0"/>
                  <a:pt x="7794" y="4"/>
                  <a:pt x="7803" y="11"/>
                </a:cubicBezTo>
                <a:lnTo>
                  <a:pt x="8068" y="220"/>
                </a:lnTo>
                <a:cubicBezTo>
                  <a:pt x="8084" y="231"/>
                  <a:pt x="8084" y="249"/>
                  <a:pt x="8068" y="261"/>
                </a:cubicBezTo>
                <a:lnTo>
                  <a:pt x="7803" y="467"/>
                </a:lnTo>
                <a:cubicBezTo>
                  <a:pt x="7794" y="476"/>
                  <a:pt x="7778" y="480"/>
                  <a:pt x="7763" y="475"/>
                </a:cubicBezTo>
                <a:cubicBezTo>
                  <a:pt x="7749" y="469"/>
                  <a:pt x="7740" y="459"/>
                  <a:pt x="7740" y="448"/>
                </a:cubicBezTo>
                <a:lnTo>
                  <a:pt x="7740" y="343"/>
                </a:lnTo>
                <a:lnTo>
                  <a:pt x="7778" y="373"/>
                </a:lnTo>
                <a:lnTo>
                  <a:pt x="306" y="373"/>
                </a:lnTo>
                <a:lnTo>
                  <a:pt x="343" y="343"/>
                </a:lnTo>
                <a:lnTo>
                  <a:pt x="343" y="448"/>
                </a:lnTo>
                <a:cubicBezTo>
                  <a:pt x="343" y="459"/>
                  <a:pt x="334" y="469"/>
                  <a:pt x="320" y="475"/>
                </a:cubicBezTo>
                <a:cubicBezTo>
                  <a:pt x="306" y="480"/>
                  <a:pt x="290" y="476"/>
                  <a:pt x="278" y="467"/>
                </a:cubicBezTo>
                <a:lnTo>
                  <a:pt x="15" y="261"/>
                </a:lnTo>
                <a:moveTo>
                  <a:pt x="332" y="427"/>
                </a:moveTo>
                <a:lnTo>
                  <a:pt x="270" y="448"/>
                </a:lnTo>
                <a:lnTo>
                  <a:pt x="270" y="343"/>
                </a:lnTo>
                <a:cubicBezTo>
                  <a:pt x="270" y="328"/>
                  <a:pt x="286" y="315"/>
                  <a:pt x="306" y="315"/>
                </a:cubicBezTo>
                <a:lnTo>
                  <a:pt x="7778" y="315"/>
                </a:lnTo>
                <a:cubicBezTo>
                  <a:pt x="7798" y="315"/>
                  <a:pt x="7814" y="328"/>
                  <a:pt x="7814" y="343"/>
                </a:cubicBezTo>
                <a:lnTo>
                  <a:pt x="7814" y="448"/>
                </a:lnTo>
                <a:lnTo>
                  <a:pt x="7751" y="427"/>
                </a:lnTo>
                <a:lnTo>
                  <a:pt x="8016" y="220"/>
                </a:lnTo>
                <a:lnTo>
                  <a:pt x="8016" y="261"/>
                </a:lnTo>
                <a:lnTo>
                  <a:pt x="7751" y="53"/>
                </a:lnTo>
                <a:lnTo>
                  <a:pt x="7814" y="32"/>
                </a:lnTo>
                <a:lnTo>
                  <a:pt x="7814" y="137"/>
                </a:lnTo>
                <a:cubicBezTo>
                  <a:pt x="7814" y="153"/>
                  <a:pt x="7798" y="165"/>
                  <a:pt x="7778" y="165"/>
                </a:cubicBezTo>
                <a:lnTo>
                  <a:pt x="306" y="165"/>
                </a:lnTo>
                <a:cubicBezTo>
                  <a:pt x="286" y="165"/>
                  <a:pt x="270" y="153"/>
                  <a:pt x="270" y="137"/>
                </a:cubicBezTo>
                <a:lnTo>
                  <a:pt x="270" y="32"/>
                </a:lnTo>
                <a:lnTo>
                  <a:pt x="332" y="53"/>
                </a:lnTo>
                <a:lnTo>
                  <a:pt x="67" y="261"/>
                </a:lnTo>
                <a:lnTo>
                  <a:pt x="67" y="220"/>
                </a:lnTo>
                <a:lnTo>
                  <a:pt x="332" y="42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3" name="CustomShape 29"/>
          <p:cNvSpPr/>
          <p:nvPr/>
        </p:nvSpPr>
        <p:spPr>
          <a:xfrm>
            <a:off x="4376880" y="2875680"/>
            <a:ext cx="2880360" cy="149760"/>
          </a:xfrm>
          <a:custGeom>
            <a:avLst/>
            <a:gdLst/>
            <a:ahLst/>
            <a:rect l="l" t="t" r="r" b="b"/>
            <a:pathLst>
              <a:path w="8002" h="417">
                <a:moveTo>
                  <a:pt x="0" y="209"/>
                </a:moveTo>
                <a:lnTo>
                  <a:pt x="265" y="0"/>
                </a:lnTo>
                <a:lnTo>
                  <a:pt x="265" y="105"/>
                </a:lnTo>
                <a:lnTo>
                  <a:pt x="7738" y="105"/>
                </a:lnTo>
                <a:lnTo>
                  <a:pt x="7738" y="0"/>
                </a:lnTo>
                <a:lnTo>
                  <a:pt x="8001" y="209"/>
                </a:lnTo>
                <a:lnTo>
                  <a:pt x="7738" y="416"/>
                </a:lnTo>
                <a:lnTo>
                  <a:pt x="7738" y="312"/>
                </a:lnTo>
                <a:lnTo>
                  <a:pt x="265" y="312"/>
                </a:lnTo>
                <a:lnTo>
                  <a:pt x="265" y="416"/>
                </a:lnTo>
                <a:lnTo>
                  <a:pt x="0" y="2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4" name="CustomShape 30"/>
          <p:cNvSpPr/>
          <p:nvPr/>
        </p:nvSpPr>
        <p:spPr>
          <a:xfrm>
            <a:off x="4362120" y="2864160"/>
            <a:ext cx="2910240" cy="172800"/>
          </a:xfrm>
          <a:custGeom>
            <a:avLst/>
            <a:gdLst/>
            <a:ahLst/>
            <a:rect l="l" t="t" r="r" b="b"/>
            <a:pathLst>
              <a:path w="8085" h="481">
                <a:moveTo>
                  <a:pt x="15" y="261"/>
                </a:moveTo>
                <a:cubicBezTo>
                  <a:pt x="0" y="249"/>
                  <a:pt x="0" y="231"/>
                  <a:pt x="15" y="220"/>
                </a:cubicBezTo>
                <a:lnTo>
                  <a:pt x="278" y="11"/>
                </a:lnTo>
                <a:cubicBezTo>
                  <a:pt x="290" y="4"/>
                  <a:pt x="306" y="0"/>
                  <a:pt x="320" y="5"/>
                </a:cubicBezTo>
                <a:cubicBezTo>
                  <a:pt x="334" y="9"/>
                  <a:pt x="343" y="19"/>
                  <a:pt x="343" y="32"/>
                </a:cubicBezTo>
                <a:lnTo>
                  <a:pt x="343" y="137"/>
                </a:lnTo>
                <a:lnTo>
                  <a:pt x="306" y="108"/>
                </a:lnTo>
                <a:lnTo>
                  <a:pt x="7778" y="108"/>
                </a:lnTo>
                <a:lnTo>
                  <a:pt x="7740" y="137"/>
                </a:lnTo>
                <a:lnTo>
                  <a:pt x="7740" y="32"/>
                </a:lnTo>
                <a:cubicBezTo>
                  <a:pt x="7740" y="19"/>
                  <a:pt x="7749" y="9"/>
                  <a:pt x="7763" y="5"/>
                </a:cubicBezTo>
                <a:cubicBezTo>
                  <a:pt x="7778" y="0"/>
                  <a:pt x="7794" y="4"/>
                  <a:pt x="7803" y="11"/>
                </a:cubicBezTo>
                <a:lnTo>
                  <a:pt x="8068" y="220"/>
                </a:lnTo>
                <a:cubicBezTo>
                  <a:pt x="8084" y="231"/>
                  <a:pt x="8084" y="249"/>
                  <a:pt x="8068" y="261"/>
                </a:cubicBezTo>
                <a:lnTo>
                  <a:pt x="7803" y="467"/>
                </a:lnTo>
                <a:cubicBezTo>
                  <a:pt x="7794" y="476"/>
                  <a:pt x="7778" y="480"/>
                  <a:pt x="7763" y="475"/>
                </a:cubicBezTo>
                <a:cubicBezTo>
                  <a:pt x="7749" y="469"/>
                  <a:pt x="7740" y="459"/>
                  <a:pt x="7740" y="448"/>
                </a:cubicBezTo>
                <a:lnTo>
                  <a:pt x="7740" y="343"/>
                </a:lnTo>
                <a:lnTo>
                  <a:pt x="7778" y="373"/>
                </a:lnTo>
                <a:lnTo>
                  <a:pt x="306" y="373"/>
                </a:lnTo>
                <a:lnTo>
                  <a:pt x="343" y="343"/>
                </a:lnTo>
                <a:lnTo>
                  <a:pt x="343" y="448"/>
                </a:lnTo>
                <a:cubicBezTo>
                  <a:pt x="343" y="459"/>
                  <a:pt x="334" y="469"/>
                  <a:pt x="320" y="475"/>
                </a:cubicBezTo>
                <a:cubicBezTo>
                  <a:pt x="306" y="480"/>
                  <a:pt x="290" y="476"/>
                  <a:pt x="278" y="467"/>
                </a:cubicBezTo>
                <a:lnTo>
                  <a:pt x="15" y="261"/>
                </a:lnTo>
                <a:moveTo>
                  <a:pt x="332" y="427"/>
                </a:moveTo>
                <a:lnTo>
                  <a:pt x="270" y="448"/>
                </a:lnTo>
                <a:lnTo>
                  <a:pt x="270" y="343"/>
                </a:lnTo>
                <a:cubicBezTo>
                  <a:pt x="270" y="328"/>
                  <a:pt x="286" y="315"/>
                  <a:pt x="306" y="315"/>
                </a:cubicBezTo>
                <a:lnTo>
                  <a:pt x="7778" y="315"/>
                </a:lnTo>
                <a:cubicBezTo>
                  <a:pt x="7798" y="315"/>
                  <a:pt x="7814" y="328"/>
                  <a:pt x="7814" y="343"/>
                </a:cubicBezTo>
                <a:lnTo>
                  <a:pt x="7814" y="448"/>
                </a:lnTo>
                <a:lnTo>
                  <a:pt x="7751" y="427"/>
                </a:lnTo>
                <a:lnTo>
                  <a:pt x="8016" y="220"/>
                </a:lnTo>
                <a:lnTo>
                  <a:pt x="8016" y="261"/>
                </a:lnTo>
                <a:lnTo>
                  <a:pt x="7751" y="53"/>
                </a:lnTo>
                <a:lnTo>
                  <a:pt x="7814" y="32"/>
                </a:lnTo>
                <a:lnTo>
                  <a:pt x="7814" y="137"/>
                </a:lnTo>
                <a:cubicBezTo>
                  <a:pt x="7814" y="153"/>
                  <a:pt x="7798" y="165"/>
                  <a:pt x="7778" y="165"/>
                </a:cubicBezTo>
                <a:lnTo>
                  <a:pt x="306" y="165"/>
                </a:lnTo>
                <a:cubicBezTo>
                  <a:pt x="286" y="165"/>
                  <a:pt x="270" y="153"/>
                  <a:pt x="270" y="137"/>
                </a:cubicBezTo>
                <a:lnTo>
                  <a:pt x="270" y="32"/>
                </a:lnTo>
                <a:lnTo>
                  <a:pt x="332" y="53"/>
                </a:lnTo>
                <a:lnTo>
                  <a:pt x="67" y="261"/>
                </a:lnTo>
                <a:lnTo>
                  <a:pt x="67" y="220"/>
                </a:lnTo>
                <a:lnTo>
                  <a:pt x="332" y="42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5" name="CustomShape 31"/>
          <p:cNvSpPr/>
          <p:nvPr/>
        </p:nvSpPr>
        <p:spPr>
          <a:xfrm>
            <a:off x="7292880" y="2875680"/>
            <a:ext cx="1834560" cy="149760"/>
          </a:xfrm>
          <a:custGeom>
            <a:avLst/>
            <a:gdLst/>
            <a:ahLst/>
            <a:rect l="l" t="t" r="r" b="b"/>
            <a:pathLst>
              <a:path w="5097" h="417">
                <a:moveTo>
                  <a:pt x="0" y="209"/>
                </a:moveTo>
                <a:lnTo>
                  <a:pt x="265" y="0"/>
                </a:lnTo>
                <a:lnTo>
                  <a:pt x="265" y="105"/>
                </a:lnTo>
                <a:lnTo>
                  <a:pt x="4831" y="105"/>
                </a:lnTo>
                <a:lnTo>
                  <a:pt x="4831" y="0"/>
                </a:lnTo>
                <a:lnTo>
                  <a:pt x="5096" y="209"/>
                </a:lnTo>
                <a:lnTo>
                  <a:pt x="4831" y="416"/>
                </a:lnTo>
                <a:lnTo>
                  <a:pt x="4831" y="312"/>
                </a:lnTo>
                <a:lnTo>
                  <a:pt x="265" y="312"/>
                </a:lnTo>
                <a:lnTo>
                  <a:pt x="265" y="416"/>
                </a:lnTo>
                <a:lnTo>
                  <a:pt x="0" y="2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6" name="CustomShape 32"/>
          <p:cNvSpPr/>
          <p:nvPr/>
        </p:nvSpPr>
        <p:spPr>
          <a:xfrm>
            <a:off x="7278120" y="2864160"/>
            <a:ext cx="1863360" cy="172800"/>
          </a:xfrm>
          <a:custGeom>
            <a:avLst/>
            <a:gdLst/>
            <a:ahLst/>
            <a:rect l="l" t="t" r="r" b="b"/>
            <a:pathLst>
              <a:path w="5177" h="481">
                <a:moveTo>
                  <a:pt x="16" y="261"/>
                </a:moveTo>
                <a:cubicBezTo>
                  <a:pt x="0" y="249"/>
                  <a:pt x="0" y="231"/>
                  <a:pt x="16" y="220"/>
                </a:cubicBezTo>
                <a:lnTo>
                  <a:pt x="278" y="11"/>
                </a:lnTo>
                <a:cubicBezTo>
                  <a:pt x="289" y="4"/>
                  <a:pt x="305" y="0"/>
                  <a:pt x="318" y="5"/>
                </a:cubicBezTo>
                <a:cubicBezTo>
                  <a:pt x="334" y="9"/>
                  <a:pt x="343" y="19"/>
                  <a:pt x="343" y="32"/>
                </a:cubicBezTo>
                <a:lnTo>
                  <a:pt x="343" y="137"/>
                </a:lnTo>
                <a:lnTo>
                  <a:pt x="305" y="108"/>
                </a:lnTo>
                <a:lnTo>
                  <a:pt x="4871" y="108"/>
                </a:lnTo>
                <a:lnTo>
                  <a:pt x="4835" y="137"/>
                </a:lnTo>
                <a:lnTo>
                  <a:pt x="4835" y="32"/>
                </a:lnTo>
                <a:cubicBezTo>
                  <a:pt x="4835" y="19"/>
                  <a:pt x="4844" y="9"/>
                  <a:pt x="4857" y="5"/>
                </a:cubicBezTo>
                <a:cubicBezTo>
                  <a:pt x="4871" y="0"/>
                  <a:pt x="4887" y="4"/>
                  <a:pt x="4897" y="11"/>
                </a:cubicBezTo>
                <a:lnTo>
                  <a:pt x="5163" y="220"/>
                </a:lnTo>
                <a:cubicBezTo>
                  <a:pt x="5176" y="231"/>
                  <a:pt x="5176" y="249"/>
                  <a:pt x="5163" y="261"/>
                </a:cubicBezTo>
                <a:lnTo>
                  <a:pt x="4897" y="467"/>
                </a:lnTo>
                <a:cubicBezTo>
                  <a:pt x="4887" y="476"/>
                  <a:pt x="4871" y="480"/>
                  <a:pt x="4857" y="475"/>
                </a:cubicBezTo>
                <a:cubicBezTo>
                  <a:pt x="4844" y="469"/>
                  <a:pt x="4835" y="459"/>
                  <a:pt x="4835" y="448"/>
                </a:cubicBezTo>
                <a:lnTo>
                  <a:pt x="4835" y="343"/>
                </a:lnTo>
                <a:lnTo>
                  <a:pt x="4871" y="373"/>
                </a:lnTo>
                <a:lnTo>
                  <a:pt x="305" y="373"/>
                </a:lnTo>
                <a:lnTo>
                  <a:pt x="343" y="343"/>
                </a:lnTo>
                <a:lnTo>
                  <a:pt x="343" y="448"/>
                </a:lnTo>
                <a:cubicBezTo>
                  <a:pt x="343" y="459"/>
                  <a:pt x="334" y="469"/>
                  <a:pt x="318" y="475"/>
                </a:cubicBezTo>
                <a:cubicBezTo>
                  <a:pt x="305" y="480"/>
                  <a:pt x="289" y="476"/>
                  <a:pt x="278" y="467"/>
                </a:cubicBezTo>
                <a:lnTo>
                  <a:pt x="16" y="261"/>
                </a:lnTo>
                <a:moveTo>
                  <a:pt x="332" y="427"/>
                </a:moveTo>
                <a:lnTo>
                  <a:pt x="267" y="448"/>
                </a:lnTo>
                <a:lnTo>
                  <a:pt x="267" y="343"/>
                </a:lnTo>
                <a:cubicBezTo>
                  <a:pt x="267" y="328"/>
                  <a:pt x="285" y="315"/>
                  <a:pt x="305" y="315"/>
                </a:cubicBezTo>
                <a:lnTo>
                  <a:pt x="4871" y="315"/>
                </a:lnTo>
                <a:cubicBezTo>
                  <a:pt x="4891" y="315"/>
                  <a:pt x="4909" y="328"/>
                  <a:pt x="4909" y="343"/>
                </a:cubicBezTo>
                <a:lnTo>
                  <a:pt x="4909" y="448"/>
                </a:lnTo>
                <a:lnTo>
                  <a:pt x="4844" y="427"/>
                </a:lnTo>
                <a:lnTo>
                  <a:pt x="5109" y="220"/>
                </a:lnTo>
                <a:lnTo>
                  <a:pt x="5109" y="261"/>
                </a:lnTo>
                <a:lnTo>
                  <a:pt x="4844" y="53"/>
                </a:lnTo>
                <a:lnTo>
                  <a:pt x="4909" y="32"/>
                </a:lnTo>
                <a:lnTo>
                  <a:pt x="4909" y="137"/>
                </a:lnTo>
                <a:cubicBezTo>
                  <a:pt x="4909" y="153"/>
                  <a:pt x="4891" y="165"/>
                  <a:pt x="4871" y="165"/>
                </a:cubicBezTo>
                <a:lnTo>
                  <a:pt x="305" y="165"/>
                </a:lnTo>
                <a:cubicBezTo>
                  <a:pt x="285" y="165"/>
                  <a:pt x="267" y="153"/>
                  <a:pt x="267" y="137"/>
                </a:cubicBezTo>
                <a:lnTo>
                  <a:pt x="267" y="32"/>
                </a:lnTo>
                <a:lnTo>
                  <a:pt x="332" y="53"/>
                </a:lnTo>
                <a:lnTo>
                  <a:pt x="66" y="261"/>
                </a:lnTo>
                <a:lnTo>
                  <a:pt x="66" y="220"/>
                </a:lnTo>
                <a:lnTo>
                  <a:pt x="332" y="42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7" name="CustomShape 33"/>
          <p:cNvSpPr/>
          <p:nvPr/>
        </p:nvSpPr>
        <p:spPr>
          <a:xfrm>
            <a:off x="7292880" y="2875680"/>
            <a:ext cx="1834560" cy="149760"/>
          </a:xfrm>
          <a:custGeom>
            <a:avLst/>
            <a:gdLst/>
            <a:ahLst/>
            <a:rect l="l" t="t" r="r" b="b"/>
            <a:pathLst>
              <a:path w="5097" h="417">
                <a:moveTo>
                  <a:pt x="0" y="209"/>
                </a:moveTo>
                <a:lnTo>
                  <a:pt x="265" y="0"/>
                </a:lnTo>
                <a:lnTo>
                  <a:pt x="265" y="105"/>
                </a:lnTo>
                <a:lnTo>
                  <a:pt x="4831" y="105"/>
                </a:lnTo>
                <a:lnTo>
                  <a:pt x="4831" y="0"/>
                </a:lnTo>
                <a:lnTo>
                  <a:pt x="5096" y="209"/>
                </a:lnTo>
                <a:lnTo>
                  <a:pt x="4831" y="416"/>
                </a:lnTo>
                <a:lnTo>
                  <a:pt x="4831" y="312"/>
                </a:lnTo>
                <a:lnTo>
                  <a:pt x="265" y="312"/>
                </a:lnTo>
                <a:lnTo>
                  <a:pt x="265" y="416"/>
                </a:lnTo>
                <a:lnTo>
                  <a:pt x="0" y="2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8" name="CustomShape 34"/>
          <p:cNvSpPr/>
          <p:nvPr/>
        </p:nvSpPr>
        <p:spPr>
          <a:xfrm>
            <a:off x="7278120" y="2864160"/>
            <a:ext cx="1863360" cy="172800"/>
          </a:xfrm>
          <a:custGeom>
            <a:avLst/>
            <a:gdLst/>
            <a:ahLst/>
            <a:rect l="l" t="t" r="r" b="b"/>
            <a:pathLst>
              <a:path w="5177" h="481">
                <a:moveTo>
                  <a:pt x="16" y="261"/>
                </a:moveTo>
                <a:cubicBezTo>
                  <a:pt x="0" y="249"/>
                  <a:pt x="0" y="231"/>
                  <a:pt x="16" y="220"/>
                </a:cubicBezTo>
                <a:lnTo>
                  <a:pt x="278" y="11"/>
                </a:lnTo>
                <a:cubicBezTo>
                  <a:pt x="289" y="4"/>
                  <a:pt x="305" y="0"/>
                  <a:pt x="318" y="5"/>
                </a:cubicBezTo>
                <a:cubicBezTo>
                  <a:pt x="334" y="9"/>
                  <a:pt x="343" y="19"/>
                  <a:pt x="343" y="32"/>
                </a:cubicBezTo>
                <a:lnTo>
                  <a:pt x="343" y="137"/>
                </a:lnTo>
                <a:lnTo>
                  <a:pt x="305" y="108"/>
                </a:lnTo>
                <a:lnTo>
                  <a:pt x="4871" y="108"/>
                </a:lnTo>
                <a:lnTo>
                  <a:pt x="4835" y="137"/>
                </a:lnTo>
                <a:lnTo>
                  <a:pt x="4835" y="32"/>
                </a:lnTo>
                <a:cubicBezTo>
                  <a:pt x="4835" y="19"/>
                  <a:pt x="4844" y="9"/>
                  <a:pt x="4857" y="5"/>
                </a:cubicBezTo>
                <a:cubicBezTo>
                  <a:pt x="4871" y="0"/>
                  <a:pt x="4887" y="4"/>
                  <a:pt x="4897" y="11"/>
                </a:cubicBezTo>
                <a:lnTo>
                  <a:pt x="5163" y="220"/>
                </a:lnTo>
                <a:cubicBezTo>
                  <a:pt x="5176" y="231"/>
                  <a:pt x="5176" y="249"/>
                  <a:pt x="5163" y="261"/>
                </a:cubicBezTo>
                <a:lnTo>
                  <a:pt x="4897" y="467"/>
                </a:lnTo>
                <a:cubicBezTo>
                  <a:pt x="4887" y="476"/>
                  <a:pt x="4871" y="480"/>
                  <a:pt x="4857" y="475"/>
                </a:cubicBezTo>
                <a:cubicBezTo>
                  <a:pt x="4844" y="469"/>
                  <a:pt x="4835" y="459"/>
                  <a:pt x="4835" y="448"/>
                </a:cubicBezTo>
                <a:lnTo>
                  <a:pt x="4835" y="343"/>
                </a:lnTo>
                <a:lnTo>
                  <a:pt x="4871" y="373"/>
                </a:lnTo>
                <a:lnTo>
                  <a:pt x="305" y="373"/>
                </a:lnTo>
                <a:lnTo>
                  <a:pt x="343" y="343"/>
                </a:lnTo>
                <a:lnTo>
                  <a:pt x="343" y="448"/>
                </a:lnTo>
                <a:cubicBezTo>
                  <a:pt x="343" y="459"/>
                  <a:pt x="334" y="469"/>
                  <a:pt x="318" y="475"/>
                </a:cubicBezTo>
                <a:cubicBezTo>
                  <a:pt x="305" y="480"/>
                  <a:pt x="289" y="476"/>
                  <a:pt x="278" y="467"/>
                </a:cubicBezTo>
                <a:lnTo>
                  <a:pt x="16" y="261"/>
                </a:lnTo>
                <a:moveTo>
                  <a:pt x="332" y="427"/>
                </a:moveTo>
                <a:lnTo>
                  <a:pt x="267" y="448"/>
                </a:lnTo>
                <a:lnTo>
                  <a:pt x="267" y="343"/>
                </a:lnTo>
                <a:cubicBezTo>
                  <a:pt x="267" y="328"/>
                  <a:pt x="285" y="315"/>
                  <a:pt x="305" y="315"/>
                </a:cubicBezTo>
                <a:lnTo>
                  <a:pt x="4871" y="315"/>
                </a:lnTo>
                <a:cubicBezTo>
                  <a:pt x="4891" y="315"/>
                  <a:pt x="4909" y="328"/>
                  <a:pt x="4909" y="343"/>
                </a:cubicBezTo>
                <a:lnTo>
                  <a:pt x="4909" y="448"/>
                </a:lnTo>
                <a:lnTo>
                  <a:pt x="4844" y="427"/>
                </a:lnTo>
                <a:lnTo>
                  <a:pt x="5109" y="220"/>
                </a:lnTo>
                <a:lnTo>
                  <a:pt x="5109" y="261"/>
                </a:lnTo>
                <a:lnTo>
                  <a:pt x="4844" y="53"/>
                </a:lnTo>
                <a:lnTo>
                  <a:pt x="4909" y="32"/>
                </a:lnTo>
                <a:lnTo>
                  <a:pt x="4909" y="137"/>
                </a:lnTo>
                <a:cubicBezTo>
                  <a:pt x="4909" y="153"/>
                  <a:pt x="4891" y="165"/>
                  <a:pt x="4871" y="165"/>
                </a:cubicBezTo>
                <a:lnTo>
                  <a:pt x="305" y="165"/>
                </a:lnTo>
                <a:cubicBezTo>
                  <a:pt x="285" y="165"/>
                  <a:pt x="267" y="153"/>
                  <a:pt x="267" y="137"/>
                </a:cubicBezTo>
                <a:lnTo>
                  <a:pt x="267" y="32"/>
                </a:lnTo>
                <a:lnTo>
                  <a:pt x="332" y="53"/>
                </a:lnTo>
                <a:lnTo>
                  <a:pt x="66" y="261"/>
                </a:lnTo>
                <a:lnTo>
                  <a:pt x="66" y="220"/>
                </a:lnTo>
                <a:lnTo>
                  <a:pt x="332" y="42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729" name="" descr=""/>
          <p:cNvPicPr/>
          <p:nvPr/>
        </p:nvPicPr>
        <p:blipFill>
          <a:blip r:embed="rId2"/>
          <a:stretch/>
        </p:blipFill>
        <p:spPr>
          <a:xfrm rot="5400000">
            <a:off x="4295160" y="2096280"/>
            <a:ext cx="392040" cy="1050120"/>
          </a:xfrm>
          <a:prstGeom prst="rect">
            <a:avLst/>
          </a:prstGeom>
          <a:ln w="0">
            <a:noFill/>
          </a:ln>
        </p:spPr>
      </p:pic>
      <p:pic>
        <p:nvPicPr>
          <p:cNvPr id="730" name="" descr=""/>
          <p:cNvPicPr/>
          <p:nvPr/>
        </p:nvPicPr>
        <p:blipFill>
          <a:blip r:embed="rId3"/>
          <a:stretch/>
        </p:blipFill>
        <p:spPr>
          <a:xfrm>
            <a:off x="4831560" y="2805840"/>
            <a:ext cx="39600" cy="2520"/>
          </a:xfrm>
          <a:prstGeom prst="rect">
            <a:avLst/>
          </a:prstGeom>
          <a:ln w="0">
            <a:noFill/>
          </a:ln>
        </p:spPr>
      </p:pic>
      <p:sp>
        <p:nvSpPr>
          <p:cNvPr id="731" name="CustomShape 35"/>
          <p:cNvSpPr/>
          <p:nvPr/>
        </p:nvSpPr>
        <p:spPr>
          <a:xfrm>
            <a:off x="666000" y="4975560"/>
            <a:ext cx="8233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version of the application is installed on multiple virtual IT resources in a cloud infrastructure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32" name="CustomShape 3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19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4" name="CustomShape 2"/>
          <p:cNvSpPr/>
          <p:nvPr/>
        </p:nvSpPr>
        <p:spPr>
          <a:xfrm>
            <a:off x="191160" y="370440"/>
            <a:ext cx="9327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Jupyter Tool – Interactive Data Analysis in Clouds - Revisited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35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36" name="CustomShape 4"/>
          <p:cNvSpPr/>
          <p:nvPr/>
        </p:nvSpPr>
        <p:spPr>
          <a:xfrm>
            <a:off x="957960" y="1032120"/>
            <a:ext cx="1857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Facts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37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8" name="CustomShape 6"/>
          <p:cNvSpPr/>
          <p:nvPr/>
        </p:nvSpPr>
        <p:spPr>
          <a:xfrm>
            <a:off x="1379160" y="1376640"/>
            <a:ext cx="2717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Interactive &amp; Web-based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9" name="CustomShape 7"/>
          <p:cNvSpPr/>
          <p:nvPr/>
        </p:nvSpPr>
        <p:spPr>
          <a:xfrm>
            <a:off x="1379160" y="1627920"/>
            <a:ext cx="275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Computing tool using the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0" name="CustomShape 8"/>
          <p:cNvSpPr/>
          <p:nvPr/>
        </p:nvSpPr>
        <p:spPr>
          <a:xfrm>
            <a:off x="1379160" y="1879560"/>
            <a:ext cx="337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Web browser on local machine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1" name="CustomShape 9"/>
          <p:cNvSpPr/>
          <p:nvPr/>
        </p:nvSpPr>
        <p:spPr>
          <a:xfrm>
            <a:off x="1078200" y="2149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2" name="CustomShape 10"/>
          <p:cNvSpPr/>
          <p:nvPr/>
        </p:nvSpPr>
        <p:spPr>
          <a:xfrm>
            <a:off x="1379160" y="2181240"/>
            <a:ext cx="315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Facilitates access to different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3" name="CustomShape 11"/>
          <p:cNvSpPr/>
          <p:nvPr/>
        </p:nvSpPr>
        <p:spPr>
          <a:xfrm>
            <a:off x="1379160" y="2432520"/>
            <a:ext cx="2728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available cloud platforms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4" name="CustomShape 12"/>
          <p:cNvSpPr/>
          <p:nvPr/>
        </p:nvSpPr>
        <p:spPr>
          <a:xfrm>
            <a:off x="1078200" y="2702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5" name="CustomShape 13"/>
          <p:cNvSpPr/>
          <p:nvPr/>
        </p:nvSpPr>
        <p:spPr>
          <a:xfrm>
            <a:off x="1379160" y="2734200"/>
            <a:ext cx="2921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Often used in data analysis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6" name="CustomShape 14"/>
          <p:cNvSpPr/>
          <p:nvPr/>
        </p:nvSpPr>
        <p:spPr>
          <a:xfrm>
            <a:off x="1078200" y="3004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7" name="CustomShape 15"/>
          <p:cNvSpPr/>
          <p:nvPr/>
        </p:nvSpPr>
        <p:spPr>
          <a:xfrm>
            <a:off x="1379160" y="3035880"/>
            <a:ext cx="363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Part of the Anaconda distribution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8" name="CustomShape 16"/>
          <p:cNvSpPr/>
          <p:nvPr/>
        </p:nvSpPr>
        <p:spPr>
          <a:xfrm>
            <a:off x="133200" y="4273560"/>
            <a:ext cx="9386640" cy="532440"/>
          </a:xfrm>
          <a:custGeom>
            <a:avLst/>
            <a:gdLst/>
            <a:ahLst/>
            <a:rect l="l" t="t" r="r" b="b"/>
            <a:pathLst>
              <a:path w="26075" h="1480">
                <a:moveTo>
                  <a:pt x="0" y="0"/>
                </a:moveTo>
                <a:lnTo>
                  <a:pt x="0" y="1479"/>
                </a:lnTo>
                <a:lnTo>
                  <a:pt x="26074" y="1479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9" name="CustomShape 17"/>
          <p:cNvSpPr/>
          <p:nvPr/>
        </p:nvSpPr>
        <p:spPr>
          <a:xfrm>
            <a:off x="113040" y="4257720"/>
            <a:ext cx="9426600" cy="563760"/>
          </a:xfrm>
          <a:custGeom>
            <a:avLst/>
            <a:gdLst/>
            <a:ahLst/>
            <a:rect l="l" t="t" r="r" b="b"/>
            <a:pathLst>
              <a:path w="26186" h="1567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4"/>
                </a:cubicBezTo>
                <a:lnTo>
                  <a:pt x="26185" y="1522"/>
                </a:lnTo>
                <a:cubicBezTo>
                  <a:pt x="26185" y="1547"/>
                  <a:pt x="26158" y="1566"/>
                  <a:pt x="26130" y="1566"/>
                </a:cubicBezTo>
                <a:lnTo>
                  <a:pt x="56" y="1566"/>
                </a:lnTo>
                <a:cubicBezTo>
                  <a:pt x="25" y="1566"/>
                  <a:pt x="0" y="1547"/>
                  <a:pt x="0" y="1522"/>
                </a:cubicBezTo>
                <a:lnTo>
                  <a:pt x="0" y="44"/>
                </a:lnTo>
                <a:moveTo>
                  <a:pt x="112" y="1522"/>
                </a:moveTo>
                <a:lnTo>
                  <a:pt x="56" y="1479"/>
                </a:lnTo>
                <a:lnTo>
                  <a:pt x="26130" y="1479"/>
                </a:lnTo>
                <a:lnTo>
                  <a:pt x="26074" y="1522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0" name="CustomShape 18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51" name="CustomShape 19"/>
          <p:cNvSpPr/>
          <p:nvPr/>
        </p:nvSpPr>
        <p:spPr>
          <a:xfrm>
            <a:off x="228960" y="4317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52" name="CustomShape 20"/>
          <p:cNvSpPr/>
          <p:nvPr/>
        </p:nvSpPr>
        <p:spPr>
          <a:xfrm>
            <a:off x="589680" y="4342320"/>
            <a:ext cx="8403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Jupyther enables the creation and sharing of source codes using so-called ‘Jupyther notebooks’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53" name="CustomShape 21"/>
          <p:cNvSpPr/>
          <p:nvPr/>
        </p:nvSpPr>
        <p:spPr>
          <a:xfrm>
            <a:off x="228960" y="4558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54" name="CustomShape 22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5" name="CustomShape 23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6" name="CustomShape 24"/>
          <p:cNvSpPr/>
          <p:nvPr/>
        </p:nvSpPr>
        <p:spPr>
          <a:xfrm>
            <a:off x="589680" y="4583880"/>
            <a:ext cx="8196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Jupyther notebooks contain live code, equations, formulas, visualizations &amp; explanatory text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57" name="CustomShape 25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758" name="" descr=""/>
          <p:cNvPicPr/>
          <p:nvPr/>
        </p:nvPicPr>
        <p:blipFill>
          <a:blip r:embed="rId1"/>
          <a:stretch/>
        </p:blipFill>
        <p:spPr>
          <a:xfrm rot="5400000">
            <a:off x="1184400" y="3378240"/>
            <a:ext cx="517680" cy="672840"/>
          </a:xfrm>
          <a:prstGeom prst="rect">
            <a:avLst/>
          </a:prstGeom>
          <a:ln w="0">
            <a:noFill/>
          </a:ln>
        </p:spPr>
      </p:pic>
      <p:pic>
        <p:nvPicPr>
          <p:cNvPr id="759" name="" descr=""/>
          <p:cNvPicPr/>
          <p:nvPr/>
        </p:nvPicPr>
        <p:blipFill>
          <a:blip r:embed="rId2"/>
          <a:stretch/>
        </p:blipFill>
        <p:spPr>
          <a:xfrm>
            <a:off x="1230480" y="3965040"/>
            <a:ext cx="27360" cy="2520"/>
          </a:xfrm>
          <a:prstGeom prst="rect">
            <a:avLst/>
          </a:prstGeom>
          <a:ln w="0">
            <a:noFill/>
          </a:ln>
        </p:spPr>
      </p:pic>
      <p:sp>
        <p:nvSpPr>
          <p:cNvPr id="760" name="CustomShape 26"/>
          <p:cNvSpPr/>
          <p:nvPr/>
        </p:nvSpPr>
        <p:spPr>
          <a:xfrm>
            <a:off x="589680" y="5045040"/>
            <a:ext cx="8379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Jupyter tool is used in practical lectures &amp; our assignments via various Jupyther notebooks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761" name="" descr=""/>
          <p:cNvPicPr/>
          <p:nvPr/>
        </p:nvPicPr>
        <p:blipFill>
          <a:blip r:embed="rId3"/>
          <a:stretch/>
        </p:blipFill>
        <p:spPr>
          <a:xfrm>
            <a:off x="5741280" y="1133280"/>
            <a:ext cx="3095640" cy="888480"/>
          </a:xfrm>
          <a:prstGeom prst="rect">
            <a:avLst/>
          </a:prstGeom>
          <a:ln w="0">
            <a:noFill/>
          </a:ln>
        </p:spPr>
      </p:pic>
      <p:sp>
        <p:nvSpPr>
          <p:cNvPr id="762" name="CustomShape 27"/>
          <p:cNvSpPr/>
          <p:nvPr/>
        </p:nvSpPr>
        <p:spPr>
          <a:xfrm>
            <a:off x="7289640" y="2143080"/>
            <a:ext cx="510840" cy="468000"/>
          </a:xfrm>
          <a:custGeom>
            <a:avLst/>
            <a:gdLst/>
            <a:ahLst/>
            <a:rect l="l" t="t" r="r" b="b"/>
            <a:pathLst>
              <a:path w="1420" h="1301">
                <a:moveTo>
                  <a:pt x="0" y="745"/>
                </a:moveTo>
                <a:lnTo>
                  <a:pt x="355" y="745"/>
                </a:lnTo>
                <a:lnTo>
                  <a:pt x="355" y="0"/>
                </a:lnTo>
                <a:lnTo>
                  <a:pt x="1064" y="0"/>
                </a:lnTo>
                <a:lnTo>
                  <a:pt x="1064" y="745"/>
                </a:lnTo>
                <a:lnTo>
                  <a:pt x="1419" y="745"/>
                </a:lnTo>
                <a:lnTo>
                  <a:pt x="709" y="1300"/>
                </a:lnTo>
                <a:lnTo>
                  <a:pt x="0" y="745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3" name="CustomShape 28"/>
          <p:cNvSpPr/>
          <p:nvPr/>
        </p:nvSpPr>
        <p:spPr>
          <a:xfrm>
            <a:off x="7257600" y="2133000"/>
            <a:ext cx="574560" cy="493200"/>
          </a:xfrm>
          <a:custGeom>
            <a:avLst/>
            <a:gdLst/>
            <a:ahLst/>
            <a:rect l="l" t="t" r="r" b="b"/>
            <a:pathLst>
              <a:path w="1597" h="1371">
                <a:moveTo>
                  <a:pt x="0" y="744"/>
                </a:moveTo>
                <a:lnTo>
                  <a:pt x="443" y="744"/>
                </a:lnTo>
                <a:lnTo>
                  <a:pt x="405" y="772"/>
                </a:lnTo>
                <a:lnTo>
                  <a:pt x="405" y="0"/>
                </a:lnTo>
                <a:lnTo>
                  <a:pt x="1190" y="0"/>
                </a:lnTo>
                <a:lnTo>
                  <a:pt x="1190" y="772"/>
                </a:lnTo>
                <a:lnTo>
                  <a:pt x="1153" y="744"/>
                </a:lnTo>
                <a:lnTo>
                  <a:pt x="1596" y="744"/>
                </a:lnTo>
                <a:lnTo>
                  <a:pt x="798" y="1370"/>
                </a:lnTo>
                <a:lnTo>
                  <a:pt x="0" y="744"/>
                </a:lnTo>
                <a:moveTo>
                  <a:pt x="825" y="1309"/>
                </a:moveTo>
                <a:lnTo>
                  <a:pt x="771" y="1309"/>
                </a:lnTo>
                <a:lnTo>
                  <a:pt x="1480" y="752"/>
                </a:lnTo>
                <a:lnTo>
                  <a:pt x="1507" y="802"/>
                </a:lnTo>
                <a:lnTo>
                  <a:pt x="1115" y="802"/>
                </a:lnTo>
                <a:lnTo>
                  <a:pt x="1115" y="28"/>
                </a:lnTo>
                <a:lnTo>
                  <a:pt x="1153" y="58"/>
                </a:lnTo>
                <a:lnTo>
                  <a:pt x="443" y="58"/>
                </a:lnTo>
                <a:lnTo>
                  <a:pt x="481" y="28"/>
                </a:lnTo>
                <a:lnTo>
                  <a:pt x="481" y="802"/>
                </a:lnTo>
                <a:lnTo>
                  <a:pt x="88" y="802"/>
                </a:lnTo>
                <a:lnTo>
                  <a:pt x="116" y="752"/>
                </a:lnTo>
                <a:lnTo>
                  <a:pt x="825" y="1309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764" name="" descr=""/>
          <p:cNvPicPr/>
          <p:nvPr/>
        </p:nvPicPr>
        <p:blipFill>
          <a:blip r:embed="rId4"/>
          <a:stretch/>
        </p:blipFill>
        <p:spPr>
          <a:xfrm>
            <a:off x="5741280" y="2625840"/>
            <a:ext cx="3095640" cy="1497960"/>
          </a:xfrm>
          <a:prstGeom prst="rect">
            <a:avLst/>
          </a:prstGeom>
          <a:ln w="0">
            <a:noFill/>
          </a:ln>
        </p:spPr>
      </p:pic>
      <p:sp>
        <p:nvSpPr>
          <p:cNvPr id="765" name="CustomShape 29"/>
          <p:cNvSpPr/>
          <p:nvPr/>
        </p:nvSpPr>
        <p:spPr>
          <a:xfrm>
            <a:off x="2047680" y="3654360"/>
            <a:ext cx="1760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[26] Jupyter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66" name="CustomShape 30"/>
          <p:cNvSpPr/>
          <p:nvPr/>
        </p:nvSpPr>
        <p:spPr>
          <a:xfrm>
            <a:off x="7868880" y="2189520"/>
            <a:ext cx="1609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(press ‘shift + enter‘)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67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20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9" name="CustomShape 2"/>
          <p:cNvSpPr/>
          <p:nvPr/>
        </p:nvSpPr>
        <p:spPr>
          <a:xfrm>
            <a:off x="570600" y="370440"/>
            <a:ext cx="8559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Sagemaker Example – SAAS integration of Jupyter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7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1" name="CustomShape 4"/>
          <p:cNvSpPr/>
          <p:nvPr/>
        </p:nvSpPr>
        <p:spPr>
          <a:xfrm>
            <a:off x="957960" y="1032120"/>
            <a:ext cx="1675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AWS Cloud –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2" name="CustomShape 5"/>
          <p:cNvSpPr/>
          <p:nvPr/>
        </p:nvSpPr>
        <p:spPr>
          <a:xfrm>
            <a:off x="957960" y="1333800"/>
            <a:ext cx="2575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Amazon Sagemaker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3" name="CustomShape 6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4" name="CustomShape 7"/>
          <p:cNvSpPr/>
          <p:nvPr/>
        </p:nvSpPr>
        <p:spPr>
          <a:xfrm>
            <a:off x="1379160" y="1678320"/>
            <a:ext cx="2401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Fully managed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5" name="CustomShape 8"/>
          <p:cNvSpPr/>
          <p:nvPr/>
        </p:nvSpPr>
        <p:spPr>
          <a:xfrm>
            <a:off x="1379160" y="1929600"/>
            <a:ext cx="284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that enables quick &amp; easy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6" name="CustomShape 9"/>
          <p:cNvSpPr/>
          <p:nvPr/>
        </p:nvSpPr>
        <p:spPr>
          <a:xfrm>
            <a:off x="1379160" y="2181240"/>
            <a:ext cx="4103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machine &amp; deep learning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7" name="CustomShape 10"/>
          <p:cNvSpPr/>
          <p:nvPr/>
        </p:nvSpPr>
        <p:spPr>
          <a:xfrm>
            <a:off x="1379160" y="2432520"/>
            <a:ext cx="620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(cf. Installation overheads of many required frameworks)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778" name="" descr=""/>
          <p:cNvPicPr/>
          <p:nvPr/>
        </p:nvPicPr>
        <p:blipFill>
          <a:blip r:embed="rId1"/>
          <a:stretch/>
        </p:blipFill>
        <p:spPr>
          <a:xfrm>
            <a:off x="4831560" y="1007640"/>
            <a:ext cx="4714200" cy="1045080"/>
          </a:xfrm>
          <a:prstGeom prst="rect">
            <a:avLst/>
          </a:prstGeom>
          <a:ln w="0">
            <a:noFill/>
          </a:ln>
        </p:spPr>
      </p:pic>
      <p:sp>
        <p:nvSpPr>
          <p:cNvPr id="779" name="CustomShape 11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780" name="" descr=""/>
          <p:cNvPicPr/>
          <p:nvPr/>
        </p:nvPicPr>
        <p:blipFill>
          <a:blip r:embed="rId2"/>
          <a:stretch/>
        </p:blipFill>
        <p:spPr>
          <a:xfrm>
            <a:off x="3147480" y="3085920"/>
            <a:ext cx="6377760" cy="362520"/>
          </a:xfrm>
          <a:prstGeom prst="rect">
            <a:avLst/>
          </a:prstGeom>
          <a:ln w="0">
            <a:noFill/>
          </a:ln>
        </p:spPr>
      </p:pic>
      <p:pic>
        <p:nvPicPr>
          <p:cNvPr id="781" name="" descr=""/>
          <p:cNvPicPr/>
          <p:nvPr/>
        </p:nvPicPr>
        <p:blipFill>
          <a:blip r:embed="rId3"/>
          <a:stretch/>
        </p:blipFill>
        <p:spPr>
          <a:xfrm>
            <a:off x="3147480" y="3449160"/>
            <a:ext cx="6377760" cy="362520"/>
          </a:xfrm>
          <a:prstGeom prst="rect">
            <a:avLst/>
          </a:prstGeom>
          <a:ln w="0">
            <a:noFill/>
          </a:ln>
        </p:spPr>
      </p:pic>
      <p:pic>
        <p:nvPicPr>
          <p:cNvPr id="782" name="" descr=""/>
          <p:cNvPicPr/>
          <p:nvPr/>
        </p:nvPicPr>
        <p:blipFill>
          <a:blip r:embed="rId4"/>
          <a:stretch/>
        </p:blipFill>
        <p:spPr>
          <a:xfrm>
            <a:off x="3147480" y="3812040"/>
            <a:ext cx="6377760" cy="362520"/>
          </a:xfrm>
          <a:prstGeom prst="rect">
            <a:avLst/>
          </a:prstGeom>
          <a:ln w="0">
            <a:noFill/>
          </a:ln>
        </p:spPr>
      </p:pic>
      <p:pic>
        <p:nvPicPr>
          <p:cNvPr id="783" name="" descr=""/>
          <p:cNvPicPr/>
          <p:nvPr/>
        </p:nvPicPr>
        <p:blipFill>
          <a:blip r:embed="rId5"/>
          <a:stretch/>
        </p:blipFill>
        <p:spPr>
          <a:xfrm>
            <a:off x="3147480" y="4175640"/>
            <a:ext cx="6377760" cy="362520"/>
          </a:xfrm>
          <a:prstGeom prst="rect">
            <a:avLst/>
          </a:prstGeom>
          <a:ln w="0">
            <a:noFill/>
          </a:ln>
        </p:spPr>
      </p:pic>
      <p:pic>
        <p:nvPicPr>
          <p:cNvPr id="784" name="" descr=""/>
          <p:cNvPicPr/>
          <p:nvPr/>
        </p:nvPicPr>
        <p:blipFill>
          <a:blip r:embed="rId6"/>
          <a:stretch/>
        </p:blipFill>
        <p:spPr>
          <a:xfrm>
            <a:off x="3147480" y="4538520"/>
            <a:ext cx="6377760" cy="362520"/>
          </a:xfrm>
          <a:prstGeom prst="rect">
            <a:avLst/>
          </a:prstGeom>
          <a:ln w="0">
            <a:noFill/>
          </a:ln>
        </p:spPr>
      </p:pic>
      <p:pic>
        <p:nvPicPr>
          <p:cNvPr id="785" name="" descr=""/>
          <p:cNvPicPr/>
          <p:nvPr/>
        </p:nvPicPr>
        <p:blipFill>
          <a:blip r:embed="rId7"/>
          <a:stretch/>
        </p:blipFill>
        <p:spPr>
          <a:xfrm>
            <a:off x="3147480" y="4902120"/>
            <a:ext cx="6378120" cy="360000"/>
          </a:xfrm>
          <a:prstGeom prst="rect">
            <a:avLst/>
          </a:prstGeom>
          <a:ln w="0">
            <a:noFill/>
          </a:ln>
        </p:spPr>
      </p:pic>
      <p:sp>
        <p:nvSpPr>
          <p:cNvPr id="786" name="CustomShape 12"/>
          <p:cNvSpPr/>
          <p:nvPr/>
        </p:nvSpPr>
        <p:spPr>
          <a:xfrm>
            <a:off x="208440" y="2729520"/>
            <a:ext cx="2323800" cy="2494440"/>
          </a:xfrm>
          <a:custGeom>
            <a:avLst/>
            <a:gdLst/>
            <a:ahLst/>
            <a:rect l="l" t="t" r="r" b="b"/>
            <a:pathLst>
              <a:path w="6456" h="6930">
                <a:moveTo>
                  <a:pt x="0" y="0"/>
                </a:moveTo>
                <a:lnTo>
                  <a:pt x="0" y="6929"/>
                </a:lnTo>
                <a:lnTo>
                  <a:pt x="6455" y="6929"/>
                </a:lnTo>
                <a:lnTo>
                  <a:pt x="645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7" name="CustomShape 13"/>
          <p:cNvSpPr/>
          <p:nvPr/>
        </p:nvSpPr>
        <p:spPr>
          <a:xfrm>
            <a:off x="188640" y="2713680"/>
            <a:ext cx="2364120" cy="2525760"/>
          </a:xfrm>
          <a:custGeom>
            <a:avLst/>
            <a:gdLst/>
            <a:ahLst/>
            <a:rect l="l" t="t" r="r" b="b"/>
            <a:pathLst>
              <a:path w="6568" h="7017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6511" y="0"/>
                </a:lnTo>
                <a:cubicBezTo>
                  <a:pt x="6540" y="0"/>
                  <a:pt x="6567" y="21"/>
                  <a:pt x="6567" y="44"/>
                </a:cubicBezTo>
                <a:lnTo>
                  <a:pt x="6567" y="6973"/>
                </a:lnTo>
                <a:cubicBezTo>
                  <a:pt x="6567" y="6998"/>
                  <a:pt x="6540" y="7016"/>
                  <a:pt x="6511" y="7016"/>
                </a:cubicBezTo>
                <a:lnTo>
                  <a:pt x="56" y="7016"/>
                </a:lnTo>
                <a:cubicBezTo>
                  <a:pt x="25" y="7016"/>
                  <a:pt x="0" y="6998"/>
                  <a:pt x="0" y="6973"/>
                </a:cubicBezTo>
                <a:lnTo>
                  <a:pt x="0" y="44"/>
                </a:lnTo>
                <a:moveTo>
                  <a:pt x="112" y="6973"/>
                </a:moveTo>
                <a:lnTo>
                  <a:pt x="56" y="6929"/>
                </a:lnTo>
                <a:lnTo>
                  <a:pt x="6511" y="6929"/>
                </a:lnTo>
                <a:lnTo>
                  <a:pt x="6455" y="6973"/>
                </a:lnTo>
                <a:lnTo>
                  <a:pt x="6455" y="44"/>
                </a:lnTo>
                <a:lnTo>
                  <a:pt x="651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9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8" name="CustomShape 14"/>
          <p:cNvSpPr/>
          <p:nvPr/>
        </p:nvSpPr>
        <p:spPr>
          <a:xfrm>
            <a:off x="5045760" y="2791800"/>
            <a:ext cx="2454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[25] AWS – Amazon Sagemaker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89" name="CustomShape 15"/>
          <p:cNvSpPr/>
          <p:nvPr/>
        </p:nvSpPr>
        <p:spPr>
          <a:xfrm>
            <a:off x="305280" y="2773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0" name="CustomShape 16"/>
          <p:cNvSpPr/>
          <p:nvPr/>
        </p:nvSpPr>
        <p:spPr>
          <a:xfrm>
            <a:off x="666000" y="2798640"/>
            <a:ext cx="1245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Amazon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1" name="CustomShape 17"/>
          <p:cNvSpPr/>
          <p:nvPr/>
        </p:nvSpPr>
        <p:spPr>
          <a:xfrm>
            <a:off x="666000" y="2999520"/>
            <a:ext cx="1368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Sagemaker is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2" name="CustomShape 18"/>
          <p:cNvSpPr/>
          <p:nvPr/>
        </p:nvSpPr>
        <p:spPr>
          <a:xfrm>
            <a:off x="666000" y="3200760"/>
            <a:ext cx="1270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oriented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3" name="CustomShape 19"/>
          <p:cNvSpPr/>
          <p:nvPr/>
        </p:nvSpPr>
        <p:spPr>
          <a:xfrm>
            <a:off x="666000" y="3402000"/>
            <a:ext cx="1035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service that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4" name="CustomShape 20"/>
          <p:cNvSpPr/>
          <p:nvPr/>
        </p:nvSpPr>
        <p:spPr>
          <a:xfrm>
            <a:off x="666000" y="3602880"/>
            <a:ext cx="1202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provides fully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5" name="CustomShape 21"/>
          <p:cNvSpPr/>
          <p:nvPr/>
        </p:nvSpPr>
        <p:spPr>
          <a:xfrm>
            <a:off x="666000" y="3803760"/>
            <a:ext cx="1697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managed instances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6" name="CustomShape 22"/>
          <p:cNvSpPr/>
          <p:nvPr/>
        </p:nvSpPr>
        <p:spPr>
          <a:xfrm>
            <a:off x="666000" y="4005000"/>
            <a:ext cx="1389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running Jupyter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7" name="CustomShape 23"/>
          <p:cNvSpPr/>
          <p:nvPr/>
        </p:nvSpPr>
        <p:spPr>
          <a:xfrm>
            <a:off x="666000" y="4206240"/>
            <a:ext cx="1359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notebooks that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8" name="CustomShape 24"/>
          <p:cNvSpPr/>
          <p:nvPr/>
        </p:nvSpPr>
        <p:spPr>
          <a:xfrm>
            <a:off x="666000" y="4407120"/>
            <a:ext cx="1537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include examples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9" name="CustomShape 25"/>
          <p:cNvSpPr/>
          <p:nvPr/>
        </p:nvSpPr>
        <p:spPr>
          <a:xfrm>
            <a:off x="666000" y="4608360"/>
            <a:ext cx="1506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training &amp; tuning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0" name="CustomShape 26"/>
          <p:cNvSpPr/>
          <p:nvPr/>
        </p:nvSpPr>
        <p:spPr>
          <a:xfrm>
            <a:off x="666000" y="4809600"/>
            <a:ext cx="1455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various machine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1" name="CustomShape 27"/>
          <p:cNvSpPr/>
          <p:nvPr/>
        </p:nvSpPr>
        <p:spPr>
          <a:xfrm>
            <a:off x="2993040" y="3188880"/>
            <a:ext cx="1404360" cy="1635480"/>
          </a:xfrm>
          <a:custGeom>
            <a:avLst/>
            <a:gdLst/>
            <a:ahLst/>
            <a:rect l="l" t="t" r="r" b="b"/>
            <a:pathLst>
              <a:path w="3902" h="4544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3845" y="0"/>
                </a:lnTo>
                <a:cubicBezTo>
                  <a:pt x="3875" y="0"/>
                  <a:pt x="3901" y="21"/>
                  <a:pt x="3901" y="44"/>
                </a:cubicBezTo>
                <a:lnTo>
                  <a:pt x="3901" y="4500"/>
                </a:lnTo>
                <a:cubicBezTo>
                  <a:pt x="3901" y="4523"/>
                  <a:pt x="3875" y="4543"/>
                  <a:pt x="3845" y="4543"/>
                </a:cubicBezTo>
                <a:lnTo>
                  <a:pt x="56" y="4543"/>
                </a:lnTo>
                <a:cubicBezTo>
                  <a:pt x="25" y="4543"/>
                  <a:pt x="0" y="4523"/>
                  <a:pt x="0" y="4500"/>
                </a:cubicBezTo>
                <a:lnTo>
                  <a:pt x="0" y="44"/>
                </a:lnTo>
                <a:moveTo>
                  <a:pt x="112" y="4500"/>
                </a:moveTo>
                <a:lnTo>
                  <a:pt x="56" y="4456"/>
                </a:lnTo>
                <a:lnTo>
                  <a:pt x="3845" y="4456"/>
                </a:lnTo>
                <a:lnTo>
                  <a:pt x="3789" y="4500"/>
                </a:lnTo>
                <a:lnTo>
                  <a:pt x="3789" y="44"/>
                </a:lnTo>
                <a:lnTo>
                  <a:pt x="384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50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2" name="CustomShape 28"/>
          <p:cNvSpPr/>
          <p:nvPr/>
        </p:nvSpPr>
        <p:spPr>
          <a:xfrm>
            <a:off x="2516040" y="3963960"/>
            <a:ext cx="513000" cy="55080"/>
          </a:xfrm>
          <a:custGeom>
            <a:avLst/>
            <a:gdLst/>
            <a:ahLst/>
            <a:rect l="l" t="t" r="r" b="b"/>
            <a:pathLst>
              <a:path w="1426" h="154">
                <a:moveTo>
                  <a:pt x="47" y="2"/>
                </a:moveTo>
                <a:lnTo>
                  <a:pt x="215" y="13"/>
                </a:lnTo>
                <a:cubicBezTo>
                  <a:pt x="237" y="15"/>
                  <a:pt x="255" y="30"/>
                  <a:pt x="253" y="48"/>
                </a:cubicBezTo>
                <a:cubicBezTo>
                  <a:pt x="251" y="68"/>
                  <a:pt x="231" y="80"/>
                  <a:pt x="208" y="80"/>
                </a:cubicBezTo>
                <a:lnTo>
                  <a:pt x="41" y="70"/>
                </a:lnTo>
                <a:cubicBezTo>
                  <a:pt x="18" y="68"/>
                  <a:pt x="0" y="52"/>
                  <a:pt x="2" y="32"/>
                </a:cubicBezTo>
                <a:cubicBezTo>
                  <a:pt x="4" y="15"/>
                  <a:pt x="25" y="0"/>
                  <a:pt x="47" y="2"/>
                </a:cubicBezTo>
                <a:moveTo>
                  <a:pt x="382" y="24"/>
                </a:moveTo>
                <a:lnTo>
                  <a:pt x="547" y="33"/>
                </a:lnTo>
                <a:cubicBezTo>
                  <a:pt x="572" y="35"/>
                  <a:pt x="587" y="52"/>
                  <a:pt x="585" y="70"/>
                </a:cubicBezTo>
                <a:cubicBezTo>
                  <a:pt x="585" y="87"/>
                  <a:pt x="565" y="101"/>
                  <a:pt x="540" y="99"/>
                </a:cubicBezTo>
                <a:lnTo>
                  <a:pt x="376" y="89"/>
                </a:lnTo>
                <a:cubicBezTo>
                  <a:pt x="351" y="89"/>
                  <a:pt x="336" y="73"/>
                  <a:pt x="336" y="54"/>
                </a:cubicBezTo>
                <a:cubicBezTo>
                  <a:pt x="338" y="35"/>
                  <a:pt x="358" y="22"/>
                  <a:pt x="382" y="24"/>
                </a:cubicBezTo>
                <a:moveTo>
                  <a:pt x="714" y="44"/>
                </a:moveTo>
                <a:lnTo>
                  <a:pt x="881" y="56"/>
                </a:lnTo>
                <a:cubicBezTo>
                  <a:pt x="903" y="57"/>
                  <a:pt x="921" y="73"/>
                  <a:pt x="919" y="90"/>
                </a:cubicBezTo>
                <a:cubicBezTo>
                  <a:pt x="917" y="108"/>
                  <a:pt x="897" y="122"/>
                  <a:pt x="875" y="120"/>
                </a:cubicBezTo>
                <a:lnTo>
                  <a:pt x="707" y="109"/>
                </a:lnTo>
                <a:cubicBezTo>
                  <a:pt x="685" y="108"/>
                  <a:pt x="667" y="92"/>
                  <a:pt x="669" y="75"/>
                </a:cubicBezTo>
                <a:cubicBezTo>
                  <a:pt x="672" y="57"/>
                  <a:pt x="692" y="43"/>
                  <a:pt x="714" y="44"/>
                </a:cubicBezTo>
                <a:moveTo>
                  <a:pt x="1048" y="66"/>
                </a:moveTo>
                <a:lnTo>
                  <a:pt x="1213" y="75"/>
                </a:lnTo>
                <a:cubicBezTo>
                  <a:pt x="1238" y="76"/>
                  <a:pt x="1254" y="92"/>
                  <a:pt x="1254" y="111"/>
                </a:cubicBezTo>
                <a:cubicBezTo>
                  <a:pt x="1250" y="129"/>
                  <a:pt x="1230" y="143"/>
                  <a:pt x="1206" y="141"/>
                </a:cubicBezTo>
                <a:lnTo>
                  <a:pt x="1041" y="131"/>
                </a:lnTo>
                <a:cubicBezTo>
                  <a:pt x="1017" y="129"/>
                  <a:pt x="1001" y="113"/>
                  <a:pt x="1001" y="95"/>
                </a:cubicBezTo>
                <a:cubicBezTo>
                  <a:pt x="1004" y="76"/>
                  <a:pt x="1024" y="64"/>
                  <a:pt x="1048" y="66"/>
                </a:cubicBezTo>
                <a:moveTo>
                  <a:pt x="1380" y="85"/>
                </a:moveTo>
                <a:lnTo>
                  <a:pt x="1384" y="87"/>
                </a:lnTo>
                <a:cubicBezTo>
                  <a:pt x="1407" y="87"/>
                  <a:pt x="1425" y="103"/>
                  <a:pt x="1422" y="122"/>
                </a:cubicBezTo>
                <a:cubicBezTo>
                  <a:pt x="1420" y="139"/>
                  <a:pt x="1400" y="153"/>
                  <a:pt x="1378" y="151"/>
                </a:cubicBezTo>
                <a:lnTo>
                  <a:pt x="1374" y="151"/>
                </a:lnTo>
                <a:cubicBezTo>
                  <a:pt x="1351" y="150"/>
                  <a:pt x="1334" y="134"/>
                  <a:pt x="1336" y="117"/>
                </a:cubicBezTo>
                <a:cubicBezTo>
                  <a:pt x="1338" y="98"/>
                  <a:pt x="1358" y="85"/>
                  <a:pt x="1380" y="8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03" name="" descr=""/>
          <p:cNvPicPr/>
          <p:nvPr/>
        </p:nvPicPr>
        <p:blipFill>
          <a:blip r:embed="rId8"/>
          <a:stretch/>
        </p:blipFill>
        <p:spPr>
          <a:xfrm rot="5400000">
            <a:off x="8390520" y="2030400"/>
            <a:ext cx="645840" cy="835920"/>
          </a:xfrm>
          <a:prstGeom prst="rect">
            <a:avLst/>
          </a:prstGeom>
          <a:ln w="0">
            <a:noFill/>
          </a:ln>
        </p:spPr>
      </p:pic>
      <p:pic>
        <p:nvPicPr>
          <p:cNvPr id="804" name="" descr=""/>
          <p:cNvPicPr/>
          <p:nvPr/>
        </p:nvPicPr>
        <p:blipFill>
          <a:blip r:embed="rId9"/>
          <a:stretch/>
        </p:blipFill>
        <p:spPr>
          <a:xfrm>
            <a:off x="8446320" y="2759040"/>
            <a:ext cx="33120" cy="3960"/>
          </a:xfrm>
          <a:prstGeom prst="rect">
            <a:avLst/>
          </a:prstGeom>
          <a:ln w="0">
            <a:noFill/>
          </a:ln>
        </p:spPr>
      </p:pic>
      <p:sp>
        <p:nvSpPr>
          <p:cNvPr id="805" name="CustomShape 29"/>
          <p:cNvSpPr/>
          <p:nvPr/>
        </p:nvSpPr>
        <p:spPr>
          <a:xfrm>
            <a:off x="7442280" y="3990600"/>
            <a:ext cx="1199160" cy="298800"/>
          </a:xfrm>
          <a:custGeom>
            <a:avLst/>
            <a:gdLst/>
            <a:ahLst/>
            <a:rect l="l" t="t" r="r" b="b"/>
            <a:pathLst>
              <a:path w="3332" h="831">
                <a:moveTo>
                  <a:pt x="0" y="44"/>
                </a:moveTo>
                <a:cubicBezTo>
                  <a:pt x="0" y="19"/>
                  <a:pt x="26" y="0"/>
                  <a:pt x="55" y="0"/>
                </a:cubicBezTo>
                <a:lnTo>
                  <a:pt x="3275" y="0"/>
                </a:lnTo>
                <a:cubicBezTo>
                  <a:pt x="3307" y="0"/>
                  <a:pt x="3331" y="19"/>
                  <a:pt x="3331" y="44"/>
                </a:cubicBezTo>
                <a:lnTo>
                  <a:pt x="3331" y="787"/>
                </a:lnTo>
                <a:cubicBezTo>
                  <a:pt x="3331" y="811"/>
                  <a:pt x="3307" y="830"/>
                  <a:pt x="3275" y="830"/>
                </a:cubicBezTo>
                <a:lnTo>
                  <a:pt x="55" y="830"/>
                </a:lnTo>
                <a:cubicBezTo>
                  <a:pt x="26" y="830"/>
                  <a:pt x="0" y="811"/>
                  <a:pt x="0" y="787"/>
                </a:cubicBezTo>
                <a:lnTo>
                  <a:pt x="0" y="44"/>
                </a:lnTo>
                <a:moveTo>
                  <a:pt x="111" y="787"/>
                </a:moveTo>
                <a:lnTo>
                  <a:pt x="55" y="743"/>
                </a:lnTo>
                <a:lnTo>
                  <a:pt x="3275" y="743"/>
                </a:lnTo>
                <a:lnTo>
                  <a:pt x="3220" y="787"/>
                </a:lnTo>
                <a:lnTo>
                  <a:pt x="3220" y="44"/>
                </a:lnTo>
                <a:lnTo>
                  <a:pt x="3275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6" name="CustomShape 30"/>
          <p:cNvSpPr/>
          <p:nvPr/>
        </p:nvSpPr>
        <p:spPr>
          <a:xfrm>
            <a:off x="666000" y="5010480"/>
            <a:ext cx="1420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models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7" name="CustomShape 31"/>
          <p:cNvSpPr/>
          <p:nvPr/>
        </p:nvSpPr>
        <p:spPr>
          <a:xfrm>
            <a:off x="7743240" y="2777400"/>
            <a:ext cx="1760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[26] Jupyter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08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21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0" name="CustomShape 2"/>
          <p:cNvSpPr/>
          <p:nvPr/>
        </p:nvSpPr>
        <p:spPr>
          <a:xfrm>
            <a:off x="370800" y="370440"/>
            <a:ext cx="8933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Sagemaker Example – Build SAAS with IAAS Services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11" name="CustomShape 3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812" name="" descr=""/>
          <p:cNvPicPr/>
          <p:nvPr/>
        </p:nvPicPr>
        <p:blipFill>
          <a:blip r:embed="rId1"/>
          <a:stretch/>
        </p:blipFill>
        <p:spPr>
          <a:xfrm>
            <a:off x="2122560" y="888840"/>
            <a:ext cx="5445000" cy="3606120"/>
          </a:xfrm>
          <a:prstGeom prst="rect">
            <a:avLst/>
          </a:prstGeom>
          <a:ln w="0">
            <a:noFill/>
          </a:ln>
        </p:spPr>
      </p:pic>
      <p:sp>
        <p:nvSpPr>
          <p:cNvPr id="813" name="CustomShape 4"/>
          <p:cNvSpPr/>
          <p:nvPr/>
        </p:nvSpPr>
        <p:spPr>
          <a:xfrm>
            <a:off x="160560" y="4203720"/>
            <a:ext cx="2955960" cy="1089720"/>
          </a:xfrm>
          <a:custGeom>
            <a:avLst/>
            <a:gdLst/>
            <a:ahLst/>
            <a:rect l="l" t="t" r="r" b="b"/>
            <a:pathLst>
              <a:path w="8212" h="3028">
                <a:moveTo>
                  <a:pt x="0" y="0"/>
                </a:moveTo>
                <a:lnTo>
                  <a:pt x="0" y="3027"/>
                </a:lnTo>
                <a:lnTo>
                  <a:pt x="8211" y="3027"/>
                </a:lnTo>
                <a:lnTo>
                  <a:pt x="821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4" name="CustomShape 5"/>
          <p:cNvSpPr/>
          <p:nvPr/>
        </p:nvSpPr>
        <p:spPr>
          <a:xfrm>
            <a:off x="140400" y="4187880"/>
            <a:ext cx="2995920" cy="1121400"/>
          </a:xfrm>
          <a:custGeom>
            <a:avLst/>
            <a:gdLst/>
            <a:ahLst/>
            <a:rect l="l" t="t" r="r" b="b"/>
            <a:pathLst>
              <a:path w="8323" h="3116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8266" y="0"/>
                </a:lnTo>
                <a:cubicBezTo>
                  <a:pt x="8298" y="0"/>
                  <a:pt x="8322" y="19"/>
                  <a:pt x="8322" y="44"/>
                </a:cubicBezTo>
                <a:lnTo>
                  <a:pt x="8322" y="3071"/>
                </a:lnTo>
                <a:cubicBezTo>
                  <a:pt x="8322" y="3096"/>
                  <a:pt x="8298" y="3115"/>
                  <a:pt x="8266" y="3115"/>
                </a:cubicBezTo>
                <a:lnTo>
                  <a:pt x="56" y="3115"/>
                </a:lnTo>
                <a:cubicBezTo>
                  <a:pt x="25" y="3115"/>
                  <a:pt x="0" y="3096"/>
                  <a:pt x="0" y="3071"/>
                </a:cubicBezTo>
                <a:lnTo>
                  <a:pt x="0" y="44"/>
                </a:lnTo>
                <a:moveTo>
                  <a:pt x="112" y="3071"/>
                </a:moveTo>
                <a:lnTo>
                  <a:pt x="56" y="3027"/>
                </a:lnTo>
                <a:lnTo>
                  <a:pt x="8266" y="3027"/>
                </a:lnTo>
                <a:lnTo>
                  <a:pt x="8211" y="3071"/>
                </a:lnTo>
                <a:lnTo>
                  <a:pt x="8211" y="44"/>
                </a:lnTo>
                <a:lnTo>
                  <a:pt x="826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07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5" name="CustomShape 6"/>
          <p:cNvSpPr/>
          <p:nvPr/>
        </p:nvSpPr>
        <p:spPr>
          <a:xfrm>
            <a:off x="3453840" y="4738320"/>
            <a:ext cx="2454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[25] AWS – Amazon Sagemaker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16" name="CustomShape 7"/>
          <p:cNvSpPr/>
          <p:nvPr/>
        </p:nvSpPr>
        <p:spPr>
          <a:xfrm>
            <a:off x="256320" y="424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7" name="CustomShape 8"/>
          <p:cNvSpPr/>
          <p:nvPr/>
        </p:nvSpPr>
        <p:spPr>
          <a:xfrm>
            <a:off x="617040" y="4272480"/>
            <a:ext cx="2225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Amazon Sagemaker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8" name="CustomShape 9"/>
          <p:cNvSpPr/>
          <p:nvPr/>
        </p:nvSpPr>
        <p:spPr>
          <a:xfrm>
            <a:off x="617040" y="4474080"/>
            <a:ext cx="2077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build on top of IAAS S3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9" name="CustomShape 10"/>
          <p:cNvSpPr/>
          <p:nvPr/>
        </p:nvSpPr>
        <p:spPr>
          <a:xfrm>
            <a:off x="617040" y="4674960"/>
            <a:ext cx="2198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services in order to store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0" name="CustomShape 11"/>
          <p:cNvSpPr/>
          <p:nvPr/>
        </p:nvSpPr>
        <p:spPr>
          <a:xfrm>
            <a:off x="617040" y="4875840"/>
            <a:ext cx="2181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training data or machine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1" name="CustomShape 12"/>
          <p:cNvSpPr/>
          <p:nvPr/>
        </p:nvSpPr>
        <p:spPr>
          <a:xfrm>
            <a:off x="2054880" y="1791360"/>
            <a:ext cx="1253160" cy="2201400"/>
          </a:xfrm>
          <a:custGeom>
            <a:avLst/>
            <a:gdLst/>
            <a:ahLst/>
            <a:rect l="l" t="t" r="r" b="b"/>
            <a:pathLst>
              <a:path w="3482" h="6116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3425" y="0"/>
                </a:lnTo>
                <a:cubicBezTo>
                  <a:pt x="3456" y="0"/>
                  <a:pt x="3481" y="19"/>
                  <a:pt x="3481" y="44"/>
                </a:cubicBezTo>
                <a:lnTo>
                  <a:pt x="3481" y="6071"/>
                </a:lnTo>
                <a:cubicBezTo>
                  <a:pt x="3481" y="6096"/>
                  <a:pt x="3456" y="6115"/>
                  <a:pt x="3425" y="6115"/>
                </a:cubicBezTo>
                <a:lnTo>
                  <a:pt x="56" y="6115"/>
                </a:lnTo>
                <a:cubicBezTo>
                  <a:pt x="24" y="6115"/>
                  <a:pt x="0" y="6096"/>
                  <a:pt x="0" y="6071"/>
                </a:cubicBezTo>
                <a:lnTo>
                  <a:pt x="0" y="44"/>
                </a:lnTo>
                <a:moveTo>
                  <a:pt x="112" y="6071"/>
                </a:moveTo>
                <a:lnTo>
                  <a:pt x="56" y="6029"/>
                </a:lnTo>
                <a:lnTo>
                  <a:pt x="3425" y="6029"/>
                </a:lnTo>
                <a:lnTo>
                  <a:pt x="3369" y="6071"/>
                </a:lnTo>
                <a:lnTo>
                  <a:pt x="3369" y="44"/>
                </a:lnTo>
                <a:lnTo>
                  <a:pt x="342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07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2" name="CustomShape 13"/>
          <p:cNvSpPr/>
          <p:nvPr/>
        </p:nvSpPr>
        <p:spPr>
          <a:xfrm>
            <a:off x="1621800" y="2878920"/>
            <a:ext cx="470160" cy="1338120"/>
          </a:xfrm>
          <a:custGeom>
            <a:avLst/>
            <a:gdLst/>
            <a:ahLst/>
            <a:rect l="l" t="t" r="r" b="b"/>
            <a:pathLst>
              <a:path w="1307" h="3718">
                <a:moveTo>
                  <a:pt x="1219" y="28"/>
                </a:moveTo>
                <a:lnTo>
                  <a:pt x="1177" y="154"/>
                </a:lnTo>
                <a:cubicBezTo>
                  <a:pt x="1172" y="171"/>
                  <a:pt x="1186" y="190"/>
                  <a:pt x="1208" y="194"/>
                </a:cubicBezTo>
                <a:cubicBezTo>
                  <a:pt x="1230" y="199"/>
                  <a:pt x="1252" y="188"/>
                  <a:pt x="1257" y="171"/>
                </a:cubicBezTo>
                <a:lnTo>
                  <a:pt x="1299" y="44"/>
                </a:lnTo>
                <a:cubicBezTo>
                  <a:pt x="1306" y="26"/>
                  <a:pt x="1293" y="9"/>
                  <a:pt x="1270" y="4"/>
                </a:cubicBezTo>
                <a:cubicBezTo>
                  <a:pt x="1248" y="0"/>
                  <a:pt x="1226" y="10"/>
                  <a:pt x="1219" y="28"/>
                </a:cubicBezTo>
                <a:moveTo>
                  <a:pt x="1134" y="281"/>
                </a:moveTo>
                <a:lnTo>
                  <a:pt x="1092" y="409"/>
                </a:lnTo>
                <a:cubicBezTo>
                  <a:pt x="1088" y="426"/>
                  <a:pt x="1102" y="443"/>
                  <a:pt x="1124" y="447"/>
                </a:cubicBezTo>
                <a:cubicBezTo>
                  <a:pt x="1146" y="452"/>
                  <a:pt x="1168" y="442"/>
                  <a:pt x="1174" y="424"/>
                </a:cubicBezTo>
                <a:lnTo>
                  <a:pt x="1215" y="296"/>
                </a:lnTo>
                <a:cubicBezTo>
                  <a:pt x="1222" y="279"/>
                  <a:pt x="1208" y="262"/>
                  <a:pt x="1186" y="258"/>
                </a:cubicBezTo>
                <a:cubicBezTo>
                  <a:pt x="1164" y="254"/>
                  <a:pt x="1142" y="263"/>
                  <a:pt x="1134" y="281"/>
                </a:cubicBezTo>
                <a:moveTo>
                  <a:pt x="1050" y="534"/>
                </a:moveTo>
                <a:lnTo>
                  <a:pt x="1008" y="663"/>
                </a:lnTo>
                <a:cubicBezTo>
                  <a:pt x="1003" y="680"/>
                  <a:pt x="1016" y="697"/>
                  <a:pt x="1038" y="703"/>
                </a:cubicBezTo>
                <a:cubicBezTo>
                  <a:pt x="1060" y="706"/>
                  <a:pt x="1084" y="696"/>
                  <a:pt x="1090" y="678"/>
                </a:cubicBezTo>
                <a:lnTo>
                  <a:pt x="1132" y="553"/>
                </a:lnTo>
                <a:cubicBezTo>
                  <a:pt x="1136" y="535"/>
                  <a:pt x="1124" y="515"/>
                  <a:pt x="1102" y="512"/>
                </a:cubicBezTo>
                <a:cubicBezTo>
                  <a:pt x="1078" y="506"/>
                  <a:pt x="1056" y="517"/>
                  <a:pt x="1050" y="534"/>
                </a:cubicBezTo>
                <a:moveTo>
                  <a:pt x="965" y="788"/>
                </a:moveTo>
                <a:lnTo>
                  <a:pt x="923" y="916"/>
                </a:lnTo>
                <a:cubicBezTo>
                  <a:pt x="918" y="933"/>
                  <a:pt x="932" y="950"/>
                  <a:pt x="954" y="955"/>
                </a:cubicBezTo>
                <a:cubicBezTo>
                  <a:pt x="976" y="959"/>
                  <a:pt x="998" y="949"/>
                  <a:pt x="1006" y="931"/>
                </a:cubicBezTo>
                <a:lnTo>
                  <a:pt x="1048" y="805"/>
                </a:lnTo>
                <a:cubicBezTo>
                  <a:pt x="1052" y="788"/>
                  <a:pt x="1038" y="769"/>
                  <a:pt x="1016" y="766"/>
                </a:cubicBezTo>
                <a:cubicBezTo>
                  <a:pt x="994" y="760"/>
                  <a:pt x="972" y="771"/>
                  <a:pt x="965" y="788"/>
                </a:cubicBezTo>
                <a:moveTo>
                  <a:pt x="883" y="1041"/>
                </a:moveTo>
                <a:lnTo>
                  <a:pt x="841" y="1169"/>
                </a:lnTo>
                <a:cubicBezTo>
                  <a:pt x="834" y="1186"/>
                  <a:pt x="847" y="1204"/>
                  <a:pt x="869" y="1209"/>
                </a:cubicBezTo>
                <a:cubicBezTo>
                  <a:pt x="892" y="1213"/>
                  <a:pt x="914" y="1202"/>
                  <a:pt x="920" y="1185"/>
                </a:cubicBezTo>
                <a:lnTo>
                  <a:pt x="963" y="1058"/>
                </a:lnTo>
                <a:cubicBezTo>
                  <a:pt x="968" y="1041"/>
                  <a:pt x="954" y="1024"/>
                  <a:pt x="932" y="1019"/>
                </a:cubicBezTo>
                <a:cubicBezTo>
                  <a:pt x="910" y="1013"/>
                  <a:pt x="887" y="1024"/>
                  <a:pt x="883" y="1041"/>
                </a:cubicBezTo>
                <a:moveTo>
                  <a:pt x="798" y="1296"/>
                </a:moveTo>
                <a:lnTo>
                  <a:pt x="755" y="1422"/>
                </a:lnTo>
                <a:cubicBezTo>
                  <a:pt x="749" y="1439"/>
                  <a:pt x="763" y="1457"/>
                  <a:pt x="785" y="1462"/>
                </a:cubicBezTo>
                <a:cubicBezTo>
                  <a:pt x="807" y="1467"/>
                  <a:pt x="829" y="1457"/>
                  <a:pt x="836" y="1439"/>
                </a:cubicBezTo>
                <a:lnTo>
                  <a:pt x="878" y="1312"/>
                </a:lnTo>
                <a:cubicBezTo>
                  <a:pt x="885" y="1294"/>
                  <a:pt x="872" y="1277"/>
                  <a:pt x="849" y="1272"/>
                </a:cubicBezTo>
                <a:cubicBezTo>
                  <a:pt x="827" y="1266"/>
                  <a:pt x="803" y="1277"/>
                  <a:pt x="798" y="1296"/>
                </a:cubicBezTo>
                <a:moveTo>
                  <a:pt x="713" y="1549"/>
                </a:moveTo>
                <a:lnTo>
                  <a:pt x="671" y="1675"/>
                </a:lnTo>
                <a:cubicBezTo>
                  <a:pt x="665" y="1693"/>
                  <a:pt x="677" y="1710"/>
                  <a:pt x="701" y="1715"/>
                </a:cubicBezTo>
                <a:cubicBezTo>
                  <a:pt x="723" y="1721"/>
                  <a:pt x="747" y="1710"/>
                  <a:pt x="751" y="1693"/>
                </a:cubicBezTo>
                <a:lnTo>
                  <a:pt x="793" y="1565"/>
                </a:lnTo>
                <a:cubicBezTo>
                  <a:pt x="801" y="1547"/>
                  <a:pt x="787" y="1530"/>
                  <a:pt x="765" y="1525"/>
                </a:cubicBezTo>
                <a:cubicBezTo>
                  <a:pt x="743" y="1521"/>
                  <a:pt x="717" y="1532"/>
                  <a:pt x="713" y="1549"/>
                </a:cubicBezTo>
                <a:moveTo>
                  <a:pt x="629" y="1802"/>
                </a:moveTo>
                <a:lnTo>
                  <a:pt x="587" y="1928"/>
                </a:lnTo>
                <a:cubicBezTo>
                  <a:pt x="579" y="1946"/>
                  <a:pt x="593" y="1965"/>
                  <a:pt x="615" y="1968"/>
                </a:cubicBezTo>
                <a:cubicBezTo>
                  <a:pt x="637" y="1973"/>
                  <a:pt x="663" y="1963"/>
                  <a:pt x="667" y="1946"/>
                </a:cubicBezTo>
                <a:lnTo>
                  <a:pt x="709" y="1818"/>
                </a:lnTo>
                <a:cubicBezTo>
                  <a:pt x="715" y="1801"/>
                  <a:pt x="703" y="1783"/>
                  <a:pt x="681" y="1778"/>
                </a:cubicBezTo>
                <a:cubicBezTo>
                  <a:pt x="657" y="1774"/>
                  <a:pt x="635" y="1785"/>
                  <a:pt x="629" y="1802"/>
                </a:cubicBezTo>
                <a:moveTo>
                  <a:pt x="544" y="2055"/>
                </a:moveTo>
                <a:lnTo>
                  <a:pt x="502" y="2181"/>
                </a:lnTo>
                <a:cubicBezTo>
                  <a:pt x="495" y="2201"/>
                  <a:pt x="509" y="2218"/>
                  <a:pt x="531" y="2221"/>
                </a:cubicBezTo>
                <a:cubicBezTo>
                  <a:pt x="555" y="2226"/>
                  <a:pt x="577" y="2216"/>
                  <a:pt x="582" y="2199"/>
                </a:cubicBezTo>
                <a:lnTo>
                  <a:pt x="625" y="2071"/>
                </a:lnTo>
                <a:cubicBezTo>
                  <a:pt x="631" y="2054"/>
                  <a:pt x="617" y="2036"/>
                  <a:pt x="595" y="2032"/>
                </a:cubicBezTo>
                <a:cubicBezTo>
                  <a:pt x="573" y="2027"/>
                  <a:pt x="551" y="2038"/>
                  <a:pt x="544" y="2055"/>
                </a:cubicBezTo>
                <a:moveTo>
                  <a:pt x="459" y="2309"/>
                </a:moveTo>
                <a:lnTo>
                  <a:pt x="417" y="2436"/>
                </a:lnTo>
                <a:cubicBezTo>
                  <a:pt x="412" y="2454"/>
                  <a:pt x="426" y="2471"/>
                  <a:pt x="448" y="2476"/>
                </a:cubicBezTo>
                <a:cubicBezTo>
                  <a:pt x="471" y="2479"/>
                  <a:pt x="493" y="2469"/>
                  <a:pt x="497" y="2451"/>
                </a:cubicBezTo>
                <a:lnTo>
                  <a:pt x="539" y="2326"/>
                </a:lnTo>
                <a:cubicBezTo>
                  <a:pt x="547" y="2309"/>
                  <a:pt x="533" y="2290"/>
                  <a:pt x="511" y="2286"/>
                </a:cubicBezTo>
                <a:cubicBezTo>
                  <a:pt x="488" y="2281"/>
                  <a:pt x="466" y="2291"/>
                  <a:pt x="459" y="2309"/>
                </a:cubicBezTo>
                <a:moveTo>
                  <a:pt x="374" y="2562"/>
                </a:moveTo>
                <a:lnTo>
                  <a:pt x="331" y="2689"/>
                </a:lnTo>
                <a:cubicBezTo>
                  <a:pt x="327" y="2706"/>
                  <a:pt x="341" y="2724"/>
                  <a:pt x="363" y="2729"/>
                </a:cubicBezTo>
                <a:cubicBezTo>
                  <a:pt x="385" y="2733"/>
                  <a:pt x="407" y="2723"/>
                  <a:pt x="414" y="2705"/>
                </a:cubicBezTo>
                <a:lnTo>
                  <a:pt x="457" y="2579"/>
                </a:lnTo>
                <a:cubicBezTo>
                  <a:pt x="462" y="2562"/>
                  <a:pt x="448" y="2543"/>
                  <a:pt x="426" y="2539"/>
                </a:cubicBezTo>
                <a:cubicBezTo>
                  <a:pt x="403" y="2534"/>
                  <a:pt x="381" y="2545"/>
                  <a:pt x="374" y="2562"/>
                </a:cubicBezTo>
                <a:moveTo>
                  <a:pt x="289" y="2815"/>
                </a:moveTo>
                <a:lnTo>
                  <a:pt x="247" y="2942"/>
                </a:lnTo>
                <a:cubicBezTo>
                  <a:pt x="243" y="2959"/>
                  <a:pt x="255" y="2977"/>
                  <a:pt x="278" y="2982"/>
                </a:cubicBezTo>
                <a:cubicBezTo>
                  <a:pt x="301" y="2986"/>
                  <a:pt x="323" y="2975"/>
                  <a:pt x="329" y="2958"/>
                </a:cubicBezTo>
                <a:lnTo>
                  <a:pt x="371" y="2832"/>
                </a:lnTo>
                <a:cubicBezTo>
                  <a:pt x="376" y="2815"/>
                  <a:pt x="363" y="2798"/>
                  <a:pt x="341" y="2792"/>
                </a:cubicBezTo>
                <a:cubicBezTo>
                  <a:pt x="318" y="2787"/>
                  <a:pt x="295" y="2798"/>
                  <a:pt x="289" y="2815"/>
                </a:cubicBezTo>
                <a:moveTo>
                  <a:pt x="205" y="3068"/>
                </a:moveTo>
                <a:lnTo>
                  <a:pt x="165" y="3195"/>
                </a:lnTo>
                <a:cubicBezTo>
                  <a:pt x="157" y="3213"/>
                  <a:pt x="171" y="3230"/>
                  <a:pt x="193" y="3236"/>
                </a:cubicBezTo>
                <a:cubicBezTo>
                  <a:pt x="215" y="3241"/>
                  <a:pt x="237" y="3230"/>
                  <a:pt x="245" y="3213"/>
                </a:cubicBezTo>
                <a:lnTo>
                  <a:pt x="287" y="3086"/>
                </a:lnTo>
                <a:cubicBezTo>
                  <a:pt x="291" y="3068"/>
                  <a:pt x="278" y="3050"/>
                  <a:pt x="255" y="3045"/>
                </a:cubicBezTo>
                <a:cubicBezTo>
                  <a:pt x="233" y="3040"/>
                  <a:pt x="211" y="3050"/>
                  <a:pt x="205" y="3068"/>
                </a:cubicBezTo>
                <a:moveTo>
                  <a:pt x="122" y="3323"/>
                </a:moveTo>
                <a:lnTo>
                  <a:pt x="80" y="3448"/>
                </a:lnTo>
                <a:cubicBezTo>
                  <a:pt x="73" y="3466"/>
                  <a:pt x="86" y="3483"/>
                  <a:pt x="109" y="3489"/>
                </a:cubicBezTo>
                <a:cubicBezTo>
                  <a:pt x="131" y="3494"/>
                  <a:pt x="153" y="3483"/>
                  <a:pt x="160" y="3466"/>
                </a:cubicBezTo>
                <a:lnTo>
                  <a:pt x="203" y="3339"/>
                </a:lnTo>
                <a:cubicBezTo>
                  <a:pt x="209" y="3321"/>
                  <a:pt x="195" y="3303"/>
                  <a:pt x="171" y="3298"/>
                </a:cubicBezTo>
                <a:cubicBezTo>
                  <a:pt x="149" y="3295"/>
                  <a:pt x="127" y="3306"/>
                  <a:pt x="122" y="3323"/>
                </a:cubicBezTo>
                <a:moveTo>
                  <a:pt x="37" y="3576"/>
                </a:moveTo>
                <a:lnTo>
                  <a:pt x="4" y="3672"/>
                </a:lnTo>
                <a:cubicBezTo>
                  <a:pt x="0" y="3689"/>
                  <a:pt x="13" y="3708"/>
                  <a:pt x="35" y="3712"/>
                </a:cubicBezTo>
                <a:cubicBezTo>
                  <a:pt x="57" y="3717"/>
                  <a:pt x="80" y="3707"/>
                  <a:pt x="84" y="3689"/>
                </a:cubicBezTo>
                <a:lnTo>
                  <a:pt x="117" y="3592"/>
                </a:lnTo>
                <a:cubicBezTo>
                  <a:pt x="124" y="3574"/>
                  <a:pt x="111" y="3556"/>
                  <a:pt x="89" y="3551"/>
                </a:cubicBezTo>
                <a:cubicBezTo>
                  <a:pt x="66" y="3548"/>
                  <a:pt x="42" y="3558"/>
                  <a:pt x="37" y="357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3" name="CustomShape 14"/>
          <p:cNvSpPr/>
          <p:nvPr/>
        </p:nvSpPr>
        <p:spPr>
          <a:xfrm>
            <a:off x="3447000" y="1815480"/>
            <a:ext cx="4302360" cy="2712240"/>
          </a:xfrm>
          <a:custGeom>
            <a:avLst/>
            <a:gdLst/>
            <a:ahLst/>
            <a:rect l="l" t="t" r="r" b="b"/>
            <a:pathLst>
              <a:path w="11952" h="7535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11896" y="0"/>
                </a:lnTo>
                <a:cubicBezTo>
                  <a:pt x="11927" y="0"/>
                  <a:pt x="11951" y="20"/>
                  <a:pt x="11951" y="44"/>
                </a:cubicBezTo>
                <a:lnTo>
                  <a:pt x="11951" y="7490"/>
                </a:lnTo>
                <a:cubicBezTo>
                  <a:pt x="11951" y="7512"/>
                  <a:pt x="11927" y="7534"/>
                  <a:pt x="11896" y="7534"/>
                </a:cubicBezTo>
                <a:lnTo>
                  <a:pt x="56" y="7534"/>
                </a:lnTo>
                <a:cubicBezTo>
                  <a:pt x="27" y="7534"/>
                  <a:pt x="0" y="7512"/>
                  <a:pt x="0" y="7490"/>
                </a:cubicBezTo>
                <a:lnTo>
                  <a:pt x="0" y="44"/>
                </a:lnTo>
                <a:moveTo>
                  <a:pt x="112" y="7490"/>
                </a:moveTo>
                <a:lnTo>
                  <a:pt x="56" y="7446"/>
                </a:lnTo>
                <a:lnTo>
                  <a:pt x="11896" y="7446"/>
                </a:lnTo>
                <a:lnTo>
                  <a:pt x="11840" y="7490"/>
                </a:lnTo>
                <a:lnTo>
                  <a:pt x="11840" y="44"/>
                </a:lnTo>
                <a:lnTo>
                  <a:pt x="1189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49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4" name="CustomShape 15"/>
          <p:cNvSpPr/>
          <p:nvPr/>
        </p:nvSpPr>
        <p:spPr>
          <a:xfrm>
            <a:off x="5271840" y="791280"/>
            <a:ext cx="4320720" cy="857880"/>
          </a:xfrm>
          <a:custGeom>
            <a:avLst/>
            <a:gdLst/>
            <a:ahLst/>
            <a:rect l="l" t="t" r="r" b="b"/>
            <a:pathLst>
              <a:path w="12003" h="2384">
                <a:moveTo>
                  <a:pt x="0" y="0"/>
                </a:moveTo>
                <a:lnTo>
                  <a:pt x="0" y="2383"/>
                </a:lnTo>
                <a:lnTo>
                  <a:pt x="12002" y="2383"/>
                </a:lnTo>
                <a:lnTo>
                  <a:pt x="1200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5" name="CustomShape 16"/>
          <p:cNvSpPr/>
          <p:nvPr/>
        </p:nvSpPr>
        <p:spPr>
          <a:xfrm>
            <a:off x="5251680" y="775440"/>
            <a:ext cx="4360680" cy="889560"/>
          </a:xfrm>
          <a:custGeom>
            <a:avLst/>
            <a:gdLst/>
            <a:ahLst/>
            <a:rect l="l" t="t" r="r" b="b"/>
            <a:pathLst>
              <a:path w="12114" h="2472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12058" y="0"/>
                </a:lnTo>
                <a:cubicBezTo>
                  <a:pt x="12089" y="0"/>
                  <a:pt x="12113" y="19"/>
                  <a:pt x="12113" y="44"/>
                </a:cubicBezTo>
                <a:lnTo>
                  <a:pt x="12113" y="2427"/>
                </a:lnTo>
                <a:cubicBezTo>
                  <a:pt x="12113" y="2452"/>
                  <a:pt x="12089" y="2471"/>
                  <a:pt x="12058" y="2471"/>
                </a:cubicBezTo>
                <a:lnTo>
                  <a:pt x="56" y="2471"/>
                </a:lnTo>
                <a:cubicBezTo>
                  <a:pt x="26" y="2471"/>
                  <a:pt x="0" y="2452"/>
                  <a:pt x="0" y="2427"/>
                </a:cubicBezTo>
                <a:lnTo>
                  <a:pt x="0" y="44"/>
                </a:lnTo>
                <a:moveTo>
                  <a:pt x="112" y="2427"/>
                </a:moveTo>
                <a:lnTo>
                  <a:pt x="56" y="2383"/>
                </a:lnTo>
                <a:lnTo>
                  <a:pt x="12058" y="2383"/>
                </a:lnTo>
                <a:lnTo>
                  <a:pt x="12002" y="2427"/>
                </a:lnTo>
                <a:lnTo>
                  <a:pt x="12002" y="44"/>
                </a:lnTo>
                <a:lnTo>
                  <a:pt x="1205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42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6" name="CustomShape 17"/>
          <p:cNvSpPr/>
          <p:nvPr/>
        </p:nvSpPr>
        <p:spPr>
          <a:xfrm>
            <a:off x="617040" y="5077080"/>
            <a:ext cx="1420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models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7" name="CustomShape 18"/>
          <p:cNvSpPr/>
          <p:nvPr/>
        </p:nvSpPr>
        <p:spPr>
          <a:xfrm>
            <a:off x="5368320" y="834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8" name="CustomShape 19"/>
          <p:cNvSpPr/>
          <p:nvPr/>
        </p:nvSpPr>
        <p:spPr>
          <a:xfrm>
            <a:off x="5729400" y="860040"/>
            <a:ext cx="3580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Amazon Sagemaker build on top of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9" name="CustomShape 20"/>
          <p:cNvSpPr/>
          <p:nvPr/>
        </p:nvSpPr>
        <p:spPr>
          <a:xfrm>
            <a:off x="5729400" y="1060920"/>
            <a:ext cx="3569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IAAS EC2 related services in order to use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30" name="CustomShape 21"/>
          <p:cNvSpPr/>
          <p:nvPr/>
        </p:nvSpPr>
        <p:spPr>
          <a:xfrm>
            <a:off x="5729400" y="1261800"/>
            <a:ext cx="3575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Inference code and training images used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31" name="CustomShape 22"/>
          <p:cNvSpPr/>
          <p:nvPr/>
        </p:nvSpPr>
        <p:spPr>
          <a:xfrm>
            <a:off x="5582160" y="1636920"/>
            <a:ext cx="1866960" cy="207360"/>
          </a:xfrm>
          <a:custGeom>
            <a:avLst/>
            <a:gdLst/>
            <a:ahLst/>
            <a:rect l="l" t="t" r="r" b="b"/>
            <a:pathLst>
              <a:path w="5187" h="577">
                <a:moveTo>
                  <a:pt x="5135" y="2"/>
                </a:moveTo>
                <a:lnTo>
                  <a:pt x="4969" y="18"/>
                </a:lnTo>
                <a:cubicBezTo>
                  <a:pt x="4947" y="22"/>
                  <a:pt x="4929" y="38"/>
                  <a:pt x="4934" y="55"/>
                </a:cubicBezTo>
                <a:cubicBezTo>
                  <a:pt x="4936" y="72"/>
                  <a:pt x="4956" y="86"/>
                  <a:pt x="4981" y="83"/>
                </a:cubicBezTo>
                <a:lnTo>
                  <a:pt x="5145" y="67"/>
                </a:lnTo>
                <a:cubicBezTo>
                  <a:pt x="5168" y="65"/>
                  <a:pt x="5186" y="48"/>
                  <a:pt x="5181" y="30"/>
                </a:cubicBezTo>
                <a:cubicBezTo>
                  <a:pt x="5179" y="13"/>
                  <a:pt x="5159" y="0"/>
                  <a:pt x="5135" y="2"/>
                </a:cubicBezTo>
                <a:moveTo>
                  <a:pt x="4802" y="35"/>
                </a:moveTo>
                <a:lnTo>
                  <a:pt x="4638" y="52"/>
                </a:lnTo>
                <a:cubicBezTo>
                  <a:pt x="4616" y="53"/>
                  <a:pt x="4600" y="71"/>
                  <a:pt x="4602" y="88"/>
                </a:cubicBezTo>
                <a:cubicBezTo>
                  <a:pt x="4604" y="105"/>
                  <a:pt x="4626" y="119"/>
                  <a:pt x="4648" y="116"/>
                </a:cubicBezTo>
                <a:lnTo>
                  <a:pt x="4814" y="100"/>
                </a:lnTo>
                <a:cubicBezTo>
                  <a:pt x="4836" y="99"/>
                  <a:pt x="4854" y="80"/>
                  <a:pt x="4849" y="63"/>
                </a:cubicBezTo>
                <a:cubicBezTo>
                  <a:pt x="4847" y="46"/>
                  <a:pt x="4827" y="32"/>
                  <a:pt x="4802" y="35"/>
                </a:cubicBezTo>
                <a:moveTo>
                  <a:pt x="4473" y="69"/>
                </a:moveTo>
                <a:lnTo>
                  <a:pt x="4305" y="85"/>
                </a:lnTo>
                <a:cubicBezTo>
                  <a:pt x="4283" y="86"/>
                  <a:pt x="4267" y="104"/>
                  <a:pt x="4270" y="121"/>
                </a:cubicBezTo>
                <a:cubicBezTo>
                  <a:pt x="4273" y="139"/>
                  <a:pt x="4295" y="151"/>
                  <a:pt x="4317" y="150"/>
                </a:cubicBezTo>
                <a:lnTo>
                  <a:pt x="4482" y="134"/>
                </a:lnTo>
                <a:cubicBezTo>
                  <a:pt x="4506" y="130"/>
                  <a:pt x="4522" y="114"/>
                  <a:pt x="4520" y="97"/>
                </a:cubicBezTo>
                <a:cubicBezTo>
                  <a:pt x="4515" y="79"/>
                  <a:pt x="4495" y="65"/>
                  <a:pt x="4473" y="69"/>
                </a:cubicBezTo>
                <a:moveTo>
                  <a:pt x="4141" y="100"/>
                </a:moveTo>
                <a:lnTo>
                  <a:pt x="3974" y="118"/>
                </a:lnTo>
                <a:cubicBezTo>
                  <a:pt x="3952" y="119"/>
                  <a:pt x="3936" y="136"/>
                  <a:pt x="3938" y="155"/>
                </a:cubicBezTo>
                <a:cubicBezTo>
                  <a:pt x="3942" y="173"/>
                  <a:pt x="3962" y="184"/>
                  <a:pt x="3985" y="183"/>
                </a:cubicBezTo>
                <a:lnTo>
                  <a:pt x="4152" y="167"/>
                </a:lnTo>
                <a:cubicBezTo>
                  <a:pt x="4175" y="164"/>
                  <a:pt x="4189" y="148"/>
                  <a:pt x="4187" y="130"/>
                </a:cubicBezTo>
                <a:cubicBezTo>
                  <a:pt x="4185" y="110"/>
                  <a:pt x="4163" y="99"/>
                  <a:pt x="4141" y="100"/>
                </a:cubicBezTo>
                <a:moveTo>
                  <a:pt x="3808" y="134"/>
                </a:moveTo>
                <a:lnTo>
                  <a:pt x="3644" y="151"/>
                </a:lnTo>
                <a:cubicBezTo>
                  <a:pt x="3619" y="153"/>
                  <a:pt x="3604" y="169"/>
                  <a:pt x="3606" y="189"/>
                </a:cubicBezTo>
                <a:cubicBezTo>
                  <a:pt x="3611" y="206"/>
                  <a:pt x="3631" y="218"/>
                  <a:pt x="3653" y="216"/>
                </a:cubicBezTo>
                <a:lnTo>
                  <a:pt x="3820" y="198"/>
                </a:lnTo>
                <a:cubicBezTo>
                  <a:pt x="3842" y="197"/>
                  <a:pt x="3858" y="181"/>
                  <a:pt x="3856" y="162"/>
                </a:cubicBezTo>
                <a:cubicBezTo>
                  <a:pt x="3854" y="145"/>
                  <a:pt x="3832" y="132"/>
                  <a:pt x="3808" y="134"/>
                </a:cubicBezTo>
                <a:moveTo>
                  <a:pt x="3477" y="167"/>
                </a:moveTo>
                <a:lnTo>
                  <a:pt x="3312" y="183"/>
                </a:lnTo>
                <a:cubicBezTo>
                  <a:pt x="3290" y="186"/>
                  <a:pt x="3272" y="203"/>
                  <a:pt x="3277" y="220"/>
                </a:cubicBezTo>
                <a:cubicBezTo>
                  <a:pt x="3279" y="239"/>
                  <a:pt x="3299" y="251"/>
                  <a:pt x="3323" y="250"/>
                </a:cubicBezTo>
                <a:lnTo>
                  <a:pt x="3488" y="232"/>
                </a:lnTo>
                <a:cubicBezTo>
                  <a:pt x="3511" y="230"/>
                  <a:pt x="3526" y="214"/>
                  <a:pt x="3523" y="195"/>
                </a:cubicBezTo>
                <a:cubicBezTo>
                  <a:pt x="3521" y="178"/>
                  <a:pt x="3501" y="165"/>
                  <a:pt x="3477" y="167"/>
                </a:cubicBezTo>
                <a:moveTo>
                  <a:pt x="3145" y="200"/>
                </a:moveTo>
                <a:lnTo>
                  <a:pt x="2980" y="216"/>
                </a:lnTo>
                <a:cubicBezTo>
                  <a:pt x="2958" y="220"/>
                  <a:pt x="2940" y="236"/>
                  <a:pt x="2944" y="253"/>
                </a:cubicBezTo>
                <a:cubicBezTo>
                  <a:pt x="2946" y="272"/>
                  <a:pt x="2966" y="284"/>
                  <a:pt x="2992" y="283"/>
                </a:cubicBezTo>
                <a:lnTo>
                  <a:pt x="3156" y="265"/>
                </a:lnTo>
                <a:cubicBezTo>
                  <a:pt x="3178" y="264"/>
                  <a:pt x="3196" y="245"/>
                  <a:pt x="3192" y="228"/>
                </a:cubicBezTo>
                <a:cubicBezTo>
                  <a:pt x="3190" y="211"/>
                  <a:pt x="3170" y="198"/>
                  <a:pt x="3145" y="200"/>
                </a:cubicBezTo>
                <a:moveTo>
                  <a:pt x="2815" y="234"/>
                </a:moveTo>
                <a:lnTo>
                  <a:pt x="2649" y="250"/>
                </a:lnTo>
                <a:cubicBezTo>
                  <a:pt x="2625" y="251"/>
                  <a:pt x="2611" y="269"/>
                  <a:pt x="2613" y="286"/>
                </a:cubicBezTo>
                <a:cubicBezTo>
                  <a:pt x="2615" y="303"/>
                  <a:pt x="2637" y="317"/>
                  <a:pt x="2659" y="314"/>
                </a:cubicBezTo>
                <a:lnTo>
                  <a:pt x="2824" y="298"/>
                </a:lnTo>
                <a:cubicBezTo>
                  <a:pt x="2849" y="297"/>
                  <a:pt x="2864" y="279"/>
                  <a:pt x="2862" y="262"/>
                </a:cubicBezTo>
                <a:cubicBezTo>
                  <a:pt x="2858" y="244"/>
                  <a:pt x="2838" y="230"/>
                  <a:pt x="2815" y="234"/>
                </a:cubicBezTo>
                <a:moveTo>
                  <a:pt x="2483" y="267"/>
                </a:moveTo>
                <a:lnTo>
                  <a:pt x="2316" y="283"/>
                </a:lnTo>
                <a:cubicBezTo>
                  <a:pt x="2294" y="284"/>
                  <a:pt x="2278" y="302"/>
                  <a:pt x="2280" y="319"/>
                </a:cubicBezTo>
                <a:cubicBezTo>
                  <a:pt x="2282" y="337"/>
                  <a:pt x="2305" y="350"/>
                  <a:pt x="2328" y="347"/>
                </a:cubicBezTo>
                <a:lnTo>
                  <a:pt x="2495" y="331"/>
                </a:lnTo>
                <a:cubicBezTo>
                  <a:pt x="2517" y="330"/>
                  <a:pt x="2533" y="312"/>
                  <a:pt x="2530" y="295"/>
                </a:cubicBezTo>
                <a:cubicBezTo>
                  <a:pt x="2525" y="278"/>
                  <a:pt x="2505" y="264"/>
                  <a:pt x="2483" y="267"/>
                </a:cubicBezTo>
                <a:moveTo>
                  <a:pt x="2152" y="298"/>
                </a:moveTo>
                <a:lnTo>
                  <a:pt x="1986" y="316"/>
                </a:lnTo>
                <a:cubicBezTo>
                  <a:pt x="1962" y="317"/>
                  <a:pt x="1947" y="334"/>
                  <a:pt x="1949" y="353"/>
                </a:cubicBezTo>
                <a:cubicBezTo>
                  <a:pt x="1953" y="370"/>
                  <a:pt x="1973" y="382"/>
                  <a:pt x="1995" y="380"/>
                </a:cubicBezTo>
                <a:lnTo>
                  <a:pt x="2162" y="364"/>
                </a:lnTo>
                <a:cubicBezTo>
                  <a:pt x="2184" y="361"/>
                  <a:pt x="2200" y="345"/>
                  <a:pt x="2198" y="328"/>
                </a:cubicBezTo>
                <a:cubicBezTo>
                  <a:pt x="2196" y="309"/>
                  <a:pt x="2174" y="297"/>
                  <a:pt x="2152" y="298"/>
                </a:cubicBezTo>
                <a:moveTo>
                  <a:pt x="1819" y="331"/>
                </a:moveTo>
                <a:lnTo>
                  <a:pt x="1655" y="349"/>
                </a:lnTo>
                <a:cubicBezTo>
                  <a:pt x="1630" y="350"/>
                  <a:pt x="1614" y="367"/>
                  <a:pt x="1619" y="386"/>
                </a:cubicBezTo>
                <a:cubicBezTo>
                  <a:pt x="1621" y="403"/>
                  <a:pt x="1641" y="415"/>
                  <a:pt x="1663" y="414"/>
                </a:cubicBezTo>
                <a:lnTo>
                  <a:pt x="1831" y="398"/>
                </a:lnTo>
                <a:cubicBezTo>
                  <a:pt x="1853" y="394"/>
                  <a:pt x="1869" y="378"/>
                  <a:pt x="1867" y="361"/>
                </a:cubicBezTo>
                <a:cubicBezTo>
                  <a:pt x="1864" y="342"/>
                  <a:pt x="1841" y="330"/>
                  <a:pt x="1819" y="331"/>
                </a:cubicBezTo>
                <a:moveTo>
                  <a:pt x="1488" y="364"/>
                </a:moveTo>
                <a:lnTo>
                  <a:pt x="1322" y="382"/>
                </a:lnTo>
                <a:cubicBezTo>
                  <a:pt x="1300" y="384"/>
                  <a:pt x="1282" y="400"/>
                  <a:pt x="1287" y="419"/>
                </a:cubicBezTo>
                <a:cubicBezTo>
                  <a:pt x="1289" y="436"/>
                  <a:pt x="1310" y="448"/>
                  <a:pt x="1334" y="447"/>
                </a:cubicBezTo>
                <a:lnTo>
                  <a:pt x="1498" y="429"/>
                </a:lnTo>
                <a:cubicBezTo>
                  <a:pt x="1521" y="428"/>
                  <a:pt x="1539" y="412"/>
                  <a:pt x="1534" y="392"/>
                </a:cubicBezTo>
                <a:cubicBezTo>
                  <a:pt x="1532" y="375"/>
                  <a:pt x="1512" y="363"/>
                  <a:pt x="1488" y="364"/>
                </a:cubicBezTo>
                <a:moveTo>
                  <a:pt x="1158" y="398"/>
                </a:moveTo>
                <a:lnTo>
                  <a:pt x="991" y="414"/>
                </a:lnTo>
                <a:cubicBezTo>
                  <a:pt x="969" y="417"/>
                  <a:pt x="953" y="433"/>
                  <a:pt x="955" y="450"/>
                </a:cubicBezTo>
                <a:cubicBezTo>
                  <a:pt x="957" y="469"/>
                  <a:pt x="979" y="481"/>
                  <a:pt x="1001" y="480"/>
                </a:cubicBezTo>
                <a:lnTo>
                  <a:pt x="1167" y="462"/>
                </a:lnTo>
                <a:cubicBezTo>
                  <a:pt x="1191" y="461"/>
                  <a:pt x="1207" y="445"/>
                  <a:pt x="1204" y="425"/>
                </a:cubicBezTo>
                <a:cubicBezTo>
                  <a:pt x="1200" y="408"/>
                  <a:pt x="1180" y="396"/>
                  <a:pt x="1158" y="398"/>
                </a:cubicBezTo>
                <a:moveTo>
                  <a:pt x="826" y="431"/>
                </a:moveTo>
                <a:lnTo>
                  <a:pt x="658" y="447"/>
                </a:lnTo>
                <a:cubicBezTo>
                  <a:pt x="636" y="450"/>
                  <a:pt x="620" y="466"/>
                  <a:pt x="623" y="483"/>
                </a:cubicBezTo>
                <a:cubicBezTo>
                  <a:pt x="626" y="500"/>
                  <a:pt x="648" y="514"/>
                  <a:pt x="670" y="511"/>
                </a:cubicBezTo>
                <a:lnTo>
                  <a:pt x="835" y="495"/>
                </a:lnTo>
                <a:cubicBezTo>
                  <a:pt x="859" y="494"/>
                  <a:pt x="875" y="476"/>
                  <a:pt x="873" y="459"/>
                </a:cubicBezTo>
                <a:cubicBezTo>
                  <a:pt x="868" y="442"/>
                  <a:pt x="848" y="429"/>
                  <a:pt x="826" y="431"/>
                </a:cubicBezTo>
                <a:moveTo>
                  <a:pt x="494" y="464"/>
                </a:moveTo>
                <a:lnTo>
                  <a:pt x="328" y="480"/>
                </a:lnTo>
                <a:cubicBezTo>
                  <a:pt x="304" y="481"/>
                  <a:pt x="288" y="499"/>
                  <a:pt x="290" y="517"/>
                </a:cubicBezTo>
                <a:cubicBezTo>
                  <a:pt x="294" y="534"/>
                  <a:pt x="314" y="548"/>
                  <a:pt x="337" y="544"/>
                </a:cubicBezTo>
                <a:lnTo>
                  <a:pt x="505" y="528"/>
                </a:lnTo>
                <a:cubicBezTo>
                  <a:pt x="528" y="527"/>
                  <a:pt x="542" y="509"/>
                  <a:pt x="540" y="492"/>
                </a:cubicBezTo>
                <a:cubicBezTo>
                  <a:pt x="538" y="475"/>
                  <a:pt x="516" y="461"/>
                  <a:pt x="494" y="464"/>
                </a:cubicBezTo>
                <a:moveTo>
                  <a:pt x="160" y="497"/>
                </a:moveTo>
                <a:lnTo>
                  <a:pt x="40" y="508"/>
                </a:lnTo>
                <a:cubicBezTo>
                  <a:pt x="18" y="511"/>
                  <a:pt x="0" y="527"/>
                  <a:pt x="5" y="544"/>
                </a:cubicBezTo>
                <a:cubicBezTo>
                  <a:pt x="7" y="564"/>
                  <a:pt x="27" y="576"/>
                  <a:pt x="52" y="574"/>
                </a:cubicBezTo>
                <a:lnTo>
                  <a:pt x="172" y="562"/>
                </a:lnTo>
                <a:cubicBezTo>
                  <a:pt x="194" y="558"/>
                  <a:pt x="210" y="542"/>
                  <a:pt x="208" y="525"/>
                </a:cubicBezTo>
                <a:cubicBezTo>
                  <a:pt x="206" y="508"/>
                  <a:pt x="184" y="494"/>
                  <a:pt x="160" y="497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32" name="" descr=""/>
          <p:cNvPicPr/>
          <p:nvPr/>
        </p:nvPicPr>
        <p:blipFill>
          <a:blip r:embed="rId2"/>
          <a:stretch/>
        </p:blipFill>
        <p:spPr>
          <a:xfrm rot="5400000">
            <a:off x="3959640" y="657720"/>
            <a:ext cx="300960" cy="392040"/>
          </a:xfrm>
          <a:prstGeom prst="rect">
            <a:avLst/>
          </a:prstGeom>
          <a:ln w="0">
            <a:noFill/>
          </a:ln>
        </p:spPr>
      </p:pic>
      <p:sp>
        <p:nvSpPr>
          <p:cNvPr id="833" name="CustomShape 23"/>
          <p:cNvSpPr/>
          <p:nvPr/>
        </p:nvSpPr>
        <p:spPr>
          <a:xfrm>
            <a:off x="5729400" y="1463040"/>
            <a:ext cx="3547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 machine learning compute instances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34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22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6" name="CustomShape 2"/>
          <p:cNvSpPr/>
          <p:nvPr/>
        </p:nvSpPr>
        <p:spPr>
          <a:xfrm>
            <a:off x="116640" y="370440"/>
            <a:ext cx="9444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Sagemaker Example – SAAS Pricing &amp; Machine Learning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37" name="CustomShape 3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838" name="" descr=""/>
          <p:cNvPicPr/>
          <p:nvPr/>
        </p:nvPicPr>
        <p:blipFill>
          <a:blip r:embed="rId1"/>
          <a:stretch/>
        </p:blipFill>
        <p:spPr>
          <a:xfrm>
            <a:off x="511920" y="948600"/>
            <a:ext cx="3525840" cy="1395000"/>
          </a:xfrm>
          <a:prstGeom prst="rect">
            <a:avLst/>
          </a:prstGeom>
          <a:ln w="0">
            <a:noFill/>
          </a:ln>
        </p:spPr>
      </p:pic>
      <p:pic>
        <p:nvPicPr>
          <p:cNvPr id="839" name="" descr=""/>
          <p:cNvPicPr/>
          <p:nvPr/>
        </p:nvPicPr>
        <p:blipFill>
          <a:blip r:embed="rId2"/>
          <a:stretch/>
        </p:blipFill>
        <p:spPr>
          <a:xfrm>
            <a:off x="511920" y="2344320"/>
            <a:ext cx="3525840" cy="1394280"/>
          </a:xfrm>
          <a:prstGeom prst="rect">
            <a:avLst/>
          </a:prstGeom>
          <a:ln w="0">
            <a:noFill/>
          </a:ln>
        </p:spPr>
      </p:pic>
      <p:pic>
        <p:nvPicPr>
          <p:cNvPr id="840" name="" descr=""/>
          <p:cNvPicPr/>
          <p:nvPr/>
        </p:nvPicPr>
        <p:blipFill>
          <a:blip r:embed="rId3"/>
          <a:stretch/>
        </p:blipFill>
        <p:spPr>
          <a:xfrm>
            <a:off x="5533200" y="948600"/>
            <a:ext cx="2971440" cy="973440"/>
          </a:xfrm>
          <a:prstGeom prst="rect">
            <a:avLst/>
          </a:prstGeom>
          <a:ln w="0">
            <a:noFill/>
          </a:ln>
        </p:spPr>
      </p:pic>
      <p:pic>
        <p:nvPicPr>
          <p:cNvPr id="841" name="" descr=""/>
          <p:cNvPicPr/>
          <p:nvPr/>
        </p:nvPicPr>
        <p:blipFill>
          <a:blip r:embed="rId4"/>
          <a:stretch/>
        </p:blipFill>
        <p:spPr>
          <a:xfrm>
            <a:off x="5533200" y="1922760"/>
            <a:ext cx="2971440" cy="972720"/>
          </a:xfrm>
          <a:prstGeom prst="rect">
            <a:avLst/>
          </a:prstGeom>
          <a:ln w="0">
            <a:noFill/>
          </a:ln>
        </p:spPr>
      </p:pic>
      <p:pic>
        <p:nvPicPr>
          <p:cNvPr id="842" name="" descr=""/>
          <p:cNvPicPr/>
          <p:nvPr/>
        </p:nvPicPr>
        <p:blipFill>
          <a:blip r:embed="rId5"/>
          <a:stretch/>
        </p:blipFill>
        <p:spPr>
          <a:xfrm>
            <a:off x="5533200" y="2966760"/>
            <a:ext cx="2971440" cy="2462760"/>
          </a:xfrm>
          <a:prstGeom prst="rect">
            <a:avLst/>
          </a:prstGeom>
          <a:ln w="0">
            <a:noFill/>
          </a:ln>
        </p:spPr>
      </p:pic>
      <p:sp>
        <p:nvSpPr>
          <p:cNvPr id="843" name="CustomShape 4"/>
          <p:cNvSpPr/>
          <p:nvPr/>
        </p:nvSpPr>
        <p:spPr>
          <a:xfrm>
            <a:off x="479160" y="3877560"/>
            <a:ext cx="4775400" cy="1089720"/>
          </a:xfrm>
          <a:custGeom>
            <a:avLst/>
            <a:gdLst/>
            <a:ahLst/>
            <a:rect l="l" t="t" r="r" b="b"/>
            <a:pathLst>
              <a:path w="13266" h="3028">
                <a:moveTo>
                  <a:pt x="0" y="0"/>
                </a:moveTo>
                <a:lnTo>
                  <a:pt x="0" y="3027"/>
                </a:lnTo>
                <a:lnTo>
                  <a:pt x="13265" y="3027"/>
                </a:lnTo>
                <a:lnTo>
                  <a:pt x="1326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4" name="CustomShape 5"/>
          <p:cNvSpPr/>
          <p:nvPr/>
        </p:nvSpPr>
        <p:spPr>
          <a:xfrm>
            <a:off x="459000" y="3861720"/>
            <a:ext cx="4815360" cy="1121400"/>
          </a:xfrm>
          <a:custGeom>
            <a:avLst/>
            <a:gdLst/>
            <a:ahLst/>
            <a:rect l="l" t="t" r="r" b="b"/>
            <a:pathLst>
              <a:path w="13377" h="3116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3321" y="0"/>
                </a:lnTo>
                <a:cubicBezTo>
                  <a:pt x="13350" y="0"/>
                  <a:pt x="13376" y="19"/>
                  <a:pt x="13376" y="44"/>
                </a:cubicBezTo>
                <a:lnTo>
                  <a:pt x="13376" y="3071"/>
                </a:lnTo>
                <a:cubicBezTo>
                  <a:pt x="13376" y="3096"/>
                  <a:pt x="13350" y="3115"/>
                  <a:pt x="13321" y="3115"/>
                </a:cubicBezTo>
                <a:lnTo>
                  <a:pt x="56" y="3115"/>
                </a:lnTo>
                <a:cubicBezTo>
                  <a:pt x="24" y="3115"/>
                  <a:pt x="0" y="3096"/>
                  <a:pt x="0" y="3071"/>
                </a:cubicBezTo>
                <a:lnTo>
                  <a:pt x="0" y="44"/>
                </a:lnTo>
                <a:moveTo>
                  <a:pt x="112" y="3071"/>
                </a:moveTo>
                <a:lnTo>
                  <a:pt x="56" y="3027"/>
                </a:lnTo>
                <a:lnTo>
                  <a:pt x="13321" y="3027"/>
                </a:lnTo>
                <a:lnTo>
                  <a:pt x="13265" y="3071"/>
                </a:lnTo>
                <a:lnTo>
                  <a:pt x="13265" y="44"/>
                </a:lnTo>
                <a:lnTo>
                  <a:pt x="1332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07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5" name="CustomShape 6"/>
          <p:cNvSpPr/>
          <p:nvPr/>
        </p:nvSpPr>
        <p:spPr>
          <a:xfrm>
            <a:off x="651600" y="5169960"/>
            <a:ext cx="303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[27] AWS – Amazon Sagemaker Pricing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46" name="CustomShape 7"/>
          <p:cNvSpPr/>
          <p:nvPr/>
        </p:nvSpPr>
        <p:spPr>
          <a:xfrm>
            <a:off x="575280" y="3921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7" name="CustomShape 8"/>
          <p:cNvSpPr/>
          <p:nvPr/>
        </p:nvSpPr>
        <p:spPr>
          <a:xfrm>
            <a:off x="936360" y="3945960"/>
            <a:ext cx="4043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Amazon Sagemaker offers various usage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8" name="CustomShape 9"/>
          <p:cNvSpPr/>
          <p:nvPr/>
        </p:nvSpPr>
        <p:spPr>
          <a:xfrm>
            <a:off x="936360" y="4147200"/>
            <a:ext cx="3768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models from building on-demand machine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9" name="CustomShape 10"/>
          <p:cNvSpPr/>
          <p:nvPr/>
        </p:nvSpPr>
        <p:spPr>
          <a:xfrm>
            <a:off x="936360" y="4348080"/>
            <a:ext cx="381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notebook instances to on-demand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0" name="CustomShape 11"/>
          <p:cNvSpPr/>
          <p:nvPr/>
        </p:nvSpPr>
        <p:spPr>
          <a:xfrm>
            <a:off x="936360" y="4549320"/>
            <a:ext cx="4198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machine learning training &amp; model deployment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1" name="CustomShape 12"/>
          <p:cNvSpPr/>
          <p:nvPr/>
        </p:nvSpPr>
        <p:spPr>
          <a:xfrm>
            <a:off x="459000" y="2741400"/>
            <a:ext cx="3559680" cy="1013760"/>
          </a:xfrm>
          <a:custGeom>
            <a:avLst/>
            <a:gdLst/>
            <a:ahLst/>
            <a:rect l="l" t="t" r="r" b="b"/>
            <a:pathLst>
              <a:path w="9889" h="2817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9833" y="0"/>
                </a:lnTo>
                <a:cubicBezTo>
                  <a:pt x="9863" y="0"/>
                  <a:pt x="9888" y="19"/>
                  <a:pt x="9888" y="44"/>
                </a:cubicBezTo>
                <a:lnTo>
                  <a:pt x="9888" y="2773"/>
                </a:lnTo>
                <a:cubicBezTo>
                  <a:pt x="9888" y="2797"/>
                  <a:pt x="9863" y="2816"/>
                  <a:pt x="9833" y="2816"/>
                </a:cubicBezTo>
                <a:lnTo>
                  <a:pt x="56" y="2816"/>
                </a:lnTo>
                <a:cubicBezTo>
                  <a:pt x="24" y="2816"/>
                  <a:pt x="0" y="2797"/>
                  <a:pt x="0" y="2773"/>
                </a:cubicBezTo>
                <a:lnTo>
                  <a:pt x="0" y="44"/>
                </a:lnTo>
                <a:moveTo>
                  <a:pt x="112" y="2773"/>
                </a:moveTo>
                <a:lnTo>
                  <a:pt x="56" y="2729"/>
                </a:lnTo>
                <a:lnTo>
                  <a:pt x="9833" y="2729"/>
                </a:lnTo>
                <a:lnTo>
                  <a:pt x="9777" y="2773"/>
                </a:lnTo>
                <a:lnTo>
                  <a:pt x="9777" y="44"/>
                </a:lnTo>
                <a:lnTo>
                  <a:pt x="983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77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2" name="CustomShape 13"/>
          <p:cNvSpPr/>
          <p:nvPr/>
        </p:nvSpPr>
        <p:spPr>
          <a:xfrm>
            <a:off x="936360" y="4750200"/>
            <a:ext cx="3925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instances that all have different price ranges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3" name="CustomShape 14"/>
          <p:cNvSpPr/>
          <p:nvPr/>
        </p:nvSpPr>
        <p:spPr>
          <a:xfrm>
            <a:off x="4213080" y="2750040"/>
            <a:ext cx="1049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(using cutting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4" name="CustomShape 15"/>
          <p:cNvSpPr/>
          <p:nvPr/>
        </p:nvSpPr>
        <p:spPr>
          <a:xfrm>
            <a:off x="4299840" y="2925720"/>
            <a:ext cx="88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edge GPUs,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5" name="CustomShape 16"/>
          <p:cNvSpPr/>
          <p:nvPr/>
        </p:nvSpPr>
        <p:spPr>
          <a:xfrm>
            <a:off x="4249440" y="3101760"/>
            <a:ext cx="985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for deep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6" name="CustomShape 17"/>
          <p:cNvSpPr/>
          <p:nvPr/>
        </p:nvSpPr>
        <p:spPr>
          <a:xfrm>
            <a:off x="4088880" y="3277800"/>
            <a:ext cx="1311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learning remains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7" name="CustomShape 18"/>
          <p:cNvSpPr/>
          <p:nvPr/>
        </p:nvSpPr>
        <p:spPr>
          <a:xfrm>
            <a:off x="4307040" y="3453480"/>
            <a:ext cx="88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very costly,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8" name="CustomShape 19"/>
          <p:cNvSpPr/>
          <p:nvPr/>
        </p:nvSpPr>
        <p:spPr>
          <a:xfrm>
            <a:off x="4237560" y="3629520"/>
            <a:ext cx="1009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also in SAAS)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9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23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1" name="CustomShape 2"/>
          <p:cNvSpPr/>
          <p:nvPr/>
        </p:nvSpPr>
        <p:spPr>
          <a:xfrm>
            <a:off x="3016800" y="370440"/>
            <a:ext cx="3636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Salesforce CRM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62" name="CustomShape 3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863" name="" descr=""/>
          <p:cNvPicPr/>
          <p:nvPr/>
        </p:nvPicPr>
        <p:blipFill>
          <a:blip r:embed="rId1"/>
          <a:stretch/>
        </p:blipFill>
        <p:spPr>
          <a:xfrm>
            <a:off x="739800" y="829800"/>
            <a:ext cx="8096400" cy="3790800"/>
          </a:xfrm>
          <a:prstGeom prst="rect">
            <a:avLst/>
          </a:prstGeom>
          <a:ln w="0">
            <a:noFill/>
          </a:ln>
        </p:spPr>
      </p:pic>
      <p:pic>
        <p:nvPicPr>
          <p:cNvPr id="864" name="" descr=""/>
          <p:cNvPicPr/>
          <p:nvPr/>
        </p:nvPicPr>
        <p:blipFill>
          <a:blip r:embed="rId2"/>
          <a:stretch/>
        </p:blipFill>
        <p:spPr>
          <a:xfrm>
            <a:off x="739800" y="829800"/>
            <a:ext cx="8096400" cy="3790800"/>
          </a:xfrm>
          <a:prstGeom prst="rect">
            <a:avLst/>
          </a:prstGeom>
          <a:ln w="0">
            <a:noFill/>
          </a:ln>
        </p:spPr>
      </p:pic>
      <p:sp>
        <p:nvSpPr>
          <p:cNvPr id="865" name="CustomShape 4"/>
          <p:cNvSpPr/>
          <p:nvPr/>
        </p:nvSpPr>
        <p:spPr>
          <a:xfrm>
            <a:off x="3084840" y="4809600"/>
            <a:ext cx="3144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[14] YouTube, ‘What is Salesforce CRM?’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66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24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8" name="CustomShape 2"/>
          <p:cNvSpPr/>
          <p:nvPr/>
        </p:nvSpPr>
        <p:spPr>
          <a:xfrm>
            <a:off x="3101760" y="370440"/>
            <a:ext cx="3492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Advanced SAAS Topics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69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0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1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2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3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4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5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6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7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8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9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0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1" name="CustomShape 1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82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25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4" name="CustomShape 2"/>
          <p:cNvSpPr/>
          <p:nvPr/>
        </p:nvSpPr>
        <p:spPr>
          <a:xfrm>
            <a:off x="1872360" y="370440"/>
            <a:ext cx="5914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Cross-selling Business Case &amp;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85" name="CustomShape 3"/>
          <p:cNvSpPr/>
          <p:nvPr/>
        </p:nvSpPr>
        <p:spPr>
          <a:xfrm>
            <a:off x="408240" y="1126080"/>
            <a:ext cx="3059280" cy="3326040"/>
          </a:xfrm>
          <a:custGeom>
            <a:avLst/>
            <a:gdLst/>
            <a:ahLst/>
            <a:rect l="l" t="t" r="r" b="b"/>
            <a:pathLst>
              <a:path w="8499" h="9240">
                <a:moveTo>
                  <a:pt x="0" y="0"/>
                </a:moveTo>
                <a:lnTo>
                  <a:pt x="0" y="9239"/>
                </a:lnTo>
                <a:lnTo>
                  <a:pt x="8498" y="9239"/>
                </a:lnTo>
                <a:lnTo>
                  <a:pt x="84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6" name="CustomShape 4"/>
          <p:cNvSpPr/>
          <p:nvPr/>
        </p:nvSpPr>
        <p:spPr>
          <a:xfrm>
            <a:off x="388080" y="1110600"/>
            <a:ext cx="3099600" cy="3357360"/>
          </a:xfrm>
          <a:custGeom>
            <a:avLst/>
            <a:gdLst/>
            <a:ahLst/>
            <a:rect l="l" t="t" r="r" b="b"/>
            <a:pathLst>
              <a:path w="8611" h="9327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8554" y="0"/>
                </a:lnTo>
                <a:cubicBezTo>
                  <a:pt x="8585" y="0"/>
                  <a:pt x="8610" y="20"/>
                  <a:pt x="8610" y="44"/>
                </a:cubicBezTo>
                <a:lnTo>
                  <a:pt x="8610" y="9283"/>
                </a:lnTo>
                <a:cubicBezTo>
                  <a:pt x="8610" y="9307"/>
                  <a:pt x="8585" y="9326"/>
                  <a:pt x="8554" y="9326"/>
                </a:cubicBezTo>
                <a:lnTo>
                  <a:pt x="56" y="9326"/>
                </a:lnTo>
                <a:cubicBezTo>
                  <a:pt x="25" y="9326"/>
                  <a:pt x="0" y="9307"/>
                  <a:pt x="0" y="9283"/>
                </a:cubicBezTo>
                <a:lnTo>
                  <a:pt x="0" y="44"/>
                </a:lnTo>
                <a:moveTo>
                  <a:pt x="112" y="9283"/>
                </a:moveTo>
                <a:lnTo>
                  <a:pt x="56" y="9239"/>
                </a:lnTo>
                <a:lnTo>
                  <a:pt x="8554" y="9239"/>
                </a:lnTo>
                <a:lnTo>
                  <a:pt x="8498" y="9283"/>
                </a:lnTo>
                <a:lnTo>
                  <a:pt x="8498" y="44"/>
                </a:lnTo>
                <a:lnTo>
                  <a:pt x="855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28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7" name="CustomShape 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88" name="CustomShape 6"/>
          <p:cNvSpPr/>
          <p:nvPr/>
        </p:nvSpPr>
        <p:spPr>
          <a:xfrm>
            <a:off x="504720" y="1170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9" name="CustomShape 7"/>
          <p:cNvSpPr/>
          <p:nvPr/>
        </p:nvSpPr>
        <p:spPr>
          <a:xfrm>
            <a:off x="865440" y="1195560"/>
            <a:ext cx="2295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SAAS providers often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0" name="CustomShape 8"/>
          <p:cNvSpPr/>
          <p:nvPr/>
        </p:nvSpPr>
        <p:spPr>
          <a:xfrm>
            <a:off x="865440" y="1396440"/>
            <a:ext cx="2323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perform cross-selling that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1" name="CustomShape 9"/>
          <p:cNvSpPr/>
          <p:nvPr/>
        </p:nvSpPr>
        <p:spPr>
          <a:xfrm>
            <a:off x="865440" y="1597680"/>
            <a:ext cx="2133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refers to the practice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2" name="CustomShape 10"/>
          <p:cNvSpPr/>
          <p:nvPr/>
        </p:nvSpPr>
        <p:spPr>
          <a:xfrm>
            <a:off x="865440" y="1798560"/>
            <a:ext cx="1865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selling one ore more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3" name="CustomShape 11"/>
          <p:cNvSpPr/>
          <p:nvPr/>
        </p:nvSpPr>
        <p:spPr>
          <a:xfrm>
            <a:off x="865440" y="1999800"/>
            <a:ext cx="2050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additional SAAS-based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4" name="CustomShape 12"/>
          <p:cNvSpPr/>
          <p:nvPr/>
        </p:nvSpPr>
        <p:spPr>
          <a:xfrm>
            <a:off x="865440" y="2201040"/>
            <a:ext cx="1989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services to an existing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5" name="CustomShape 13"/>
          <p:cNvSpPr/>
          <p:nvPr/>
        </p:nvSpPr>
        <p:spPr>
          <a:xfrm>
            <a:off x="865440" y="2401920"/>
            <a:ext cx="2173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customer of a particular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6" name="CustomShape 14"/>
          <p:cNvSpPr/>
          <p:nvPr/>
        </p:nvSpPr>
        <p:spPr>
          <a:xfrm>
            <a:off x="865800" y="2602800"/>
            <a:ext cx="1500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application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7" name="CustomShape 15"/>
          <p:cNvSpPr/>
          <p:nvPr/>
        </p:nvSpPr>
        <p:spPr>
          <a:xfrm>
            <a:off x="504720" y="2819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8" name="CustomShape 16"/>
          <p:cNvSpPr/>
          <p:nvPr/>
        </p:nvSpPr>
        <p:spPr>
          <a:xfrm>
            <a:off x="865440" y="2844360"/>
            <a:ext cx="2332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benefit for customers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9" name="CustomShape 17"/>
          <p:cNvSpPr/>
          <p:nvPr/>
        </p:nvSpPr>
        <p:spPr>
          <a:xfrm>
            <a:off x="865440" y="3045600"/>
            <a:ext cx="1939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using several SAAS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00" name="CustomShape 18"/>
          <p:cNvSpPr/>
          <p:nvPr/>
        </p:nvSpPr>
        <p:spPr>
          <a:xfrm>
            <a:off x="865440" y="3246480"/>
            <a:ext cx="2466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applications from the same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01" name="CustomShape 19"/>
          <p:cNvSpPr/>
          <p:nvPr/>
        </p:nvSpPr>
        <p:spPr>
          <a:xfrm>
            <a:off x="865800" y="3447720"/>
            <a:ext cx="2363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provider is the same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02" name="CustomShape 20"/>
          <p:cNvSpPr/>
          <p:nvPr/>
        </p:nvSpPr>
        <p:spPr>
          <a:xfrm>
            <a:off x="865440" y="3648960"/>
            <a:ext cx="1843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login (e.g. federated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03" name="CustomShape 21"/>
          <p:cNvSpPr/>
          <p:nvPr/>
        </p:nvSpPr>
        <p:spPr>
          <a:xfrm>
            <a:off x="865440" y="3849840"/>
            <a:ext cx="2455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identity), settings (e.g. user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04" name="CustomShape 22"/>
          <p:cNvSpPr/>
          <p:nvPr/>
        </p:nvSpPr>
        <p:spPr>
          <a:xfrm>
            <a:off x="865440" y="4050720"/>
            <a:ext cx="1573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parameters), and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905" name="" descr=""/>
          <p:cNvPicPr/>
          <p:nvPr/>
        </p:nvPicPr>
        <p:blipFill>
          <a:blip r:embed="rId1"/>
          <a:stretch/>
        </p:blipFill>
        <p:spPr>
          <a:xfrm>
            <a:off x="3695400" y="1126440"/>
            <a:ext cx="5580360" cy="3898080"/>
          </a:xfrm>
          <a:prstGeom prst="rect">
            <a:avLst/>
          </a:prstGeom>
          <a:ln w="0">
            <a:noFill/>
          </a:ln>
        </p:spPr>
      </p:pic>
      <p:pic>
        <p:nvPicPr>
          <p:cNvPr id="906" name="" descr=""/>
          <p:cNvPicPr/>
          <p:nvPr/>
        </p:nvPicPr>
        <p:blipFill>
          <a:blip r:embed="rId2"/>
          <a:stretch/>
        </p:blipFill>
        <p:spPr>
          <a:xfrm rot="5400000">
            <a:off x="1695960" y="4150440"/>
            <a:ext cx="482040" cy="1284120"/>
          </a:xfrm>
          <a:prstGeom prst="rect">
            <a:avLst/>
          </a:prstGeom>
          <a:ln w="0">
            <a:noFill/>
          </a:ln>
        </p:spPr>
      </p:pic>
      <p:pic>
        <p:nvPicPr>
          <p:cNvPr id="907" name="" descr=""/>
          <p:cNvPicPr/>
          <p:nvPr/>
        </p:nvPicPr>
        <p:blipFill>
          <a:blip r:embed="rId3"/>
          <a:stretch/>
        </p:blipFill>
        <p:spPr>
          <a:xfrm>
            <a:off x="2362320" y="5018760"/>
            <a:ext cx="33120" cy="3240"/>
          </a:xfrm>
          <a:prstGeom prst="rect">
            <a:avLst/>
          </a:prstGeom>
          <a:ln w="0">
            <a:noFill/>
          </a:ln>
        </p:spPr>
      </p:pic>
      <p:sp>
        <p:nvSpPr>
          <p:cNvPr id="908" name="CustomShape 23"/>
          <p:cNvSpPr/>
          <p:nvPr/>
        </p:nvSpPr>
        <p:spPr>
          <a:xfrm>
            <a:off x="865440" y="4252320"/>
            <a:ext cx="2364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automated data exchange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09" name="CustomShape 24"/>
          <p:cNvSpPr/>
          <p:nvPr/>
        </p:nvSpPr>
        <p:spPr>
          <a:xfrm>
            <a:off x="5270400" y="4962240"/>
            <a:ext cx="205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ZOHO CRM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10" name="CustomShape 2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26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2" name="CustomShape 2"/>
          <p:cNvSpPr/>
          <p:nvPr/>
        </p:nvSpPr>
        <p:spPr>
          <a:xfrm>
            <a:off x="538560" y="370440"/>
            <a:ext cx="8577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Cloud Security – Different Measures on Different Levels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13" name="CustomShape 3"/>
          <p:cNvSpPr/>
          <p:nvPr/>
        </p:nvSpPr>
        <p:spPr>
          <a:xfrm>
            <a:off x="596880" y="35287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14" name="CustomShape 4"/>
          <p:cNvSpPr/>
          <p:nvPr/>
        </p:nvSpPr>
        <p:spPr>
          <a:xfrm>
            <a:off x="957960" y="3566160"/>
            <a:ext cx="1514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Left side (a)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15" name="CustomShape 5"/>
          <p:cNvSpPr/>
          <p:nvPr/>
        </p:nvSpPr>
        <p:spPr>
          <a:xfrm>
            <a:off x="107820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6" name="CustomShape 6"/>
          <p:cNvSpPr/>
          <p:nvPr/>
        </p:nvSpPr>
        <p:spPr>
          <a:xfrm>
            <a:off x="1379160" y="3910320"/>
            <a:ext cx="2302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Cloud service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7" name="CustomShape 7"/>
          <p:cNvSpPr/>
          <p:nvPr/>
        </p:nvSpPr>
        <p:spPr>
          <a:xfrm>
            <a:off x="1379160" y="4161960"/>
            <a:ext cx="250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including key functions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8" name="CustomShape 8"/>
          <p:cNvSpPr/>
          <p:nvPr/>
        </p:nvSpPr>
        <p:spPr>
          <a:xfrm>
            <a:off x="596880" y="4443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19" name="CustomShape 9"/>
          <p:cNvSpPr/>
          <p:nvPr/>
        </p:nvSpPr>
        <p:spPr>
          <a:xfrm>
            <a:off x="957960" y="4480920"/>
            <a:ext cx="1711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Right side (b)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20" name="CustomShape 10"/>
          <p:cNvSpPr/>
          <p:nvPr/>
        </p:nvSpPr>
        <p:spPr>
          <a:xfrm>
            <a:off x="1078200" y="4794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1" name="CustomShape 11"/>
          <p:cNvSpPr/>
          <p:nvPr/>
        </p:nvSpPr>
        <p:spPr>
          <a:xfrm>
            <a:off x="1379160" y="4825440"/>
            <a:ext cx="160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Corresponding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2" name="CustomShape 12"/>
          <p:cNvSpPr/>
          <p:nvPr/>
        </p:nvSpPr>
        <p:spPr>
          <a:xfrm>
            <a:off x="1379160" y="5077080"/>
            <a:ext cx="1970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security measures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3" name="CustomShape 13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924" name="" descr=""/>
          <p:cNvPicPr/>
          <p:nvPr/>
        </p:nvPicPr>
        <p:blipFill>
          <a:blip r:embed="rId1"/>
          <a:stretch/>
        </p:blipFill>
        <p:spPr>
          <a:xfrm>
            <a:off x="3970440" y="902160"/>
            <a:ext cx="5668920" cy="4129920"/>
          </a:xfrm>
          <a:prstGeom prst="rect">
            <a:avLst/>
          </a:prstGeom>
          <a:ln w="0">
            <a:noFill/>
          </a:ln>
        </p:spPr>
      </p:pic>
      <p:sp>
        <p:nvSpPr>
          <p:cNvPr id="925" name="CustomShape 14"/>
          <p:cNvSpPr/>
          <p:nvPr/>
        </p:nvSpPr>
        <p:spPr>
          <a:xfrm>
            <a:off x="408240" y="1126080"/>
            <a:ext cx="3059280" cy="2315880"/>
          </a:xfrm>
          <a:custGeom>
            <a:avLst/>
            <a:gdLst/>
            <a:ahLst/>
            <a:rect l="l" t="t" r="r" b="b"/>
            <a:pathLst>
              <a:path w="8499" h="6434">
                <a:moveTo>
                  <a:pt x="0" y="0"/>
                </a:moveTo>
                <a:lnTo>
                  <a:pt x="0" y="6433"/>
                </a:lnTo>
                <a:lnTo>
                  <a:pt x="8498" y="6433"/>
                </a:lnTo>
                <a:lnTo>
                  <a:pt x="84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6" name="CustomShape 15"/>
          <p:cNvSpPr/>
          <p:nvPr/>
        </p:nvSpPr>
        <p:spPr>
          <a:xfrm>
            <a:off x="388080" y="1110600"/>
            <a:ext cx="3099600" cy="2347560"/>
          </a:xfrm>
          <a:custGeom>
            <a:avLst/>
            <a:gdLst/>
            <a:ahLst/>
            <a:rect l="l" t="t" r="r" b="b"/>
            <a:pathLst>
              <a:path w="8611" h="652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8554" y="0"/>
                </a:lnTo>
                <a:cubicBezTo>
                  <a:pt x="8585" y="0"/>
                  <a:pt x="8610" y="20"/>
                  <a:pt x="8610" y="44"/>
                </a:cubicBezTo>
                <a:lnTo>
                  <a:pt x="8610" y="6477"/>
                </a:lnTo>
                <a:cubicBezTo>
                  <a:pt x="8610" y="6502"/>
                  <a:pt x="8585" y="6521"/>
                  <a:pt x="8554" y="6521"/>
                </a:cubicBezTo>
                <a:lnTo>
                  <a:pt x="56" y="6521"/>
                </a:lnTo>
                <a:cubicBezTo>
                  <a:pt x="25" y="6521"/>
                  <a:pt x="0" y="6502"/>
                  <a:pt x="0" y="6477"/>
                </a:cubicBezTo>
                <a:lnTo>
                  <a:pt x="0" y="44"/>
                </a:lnTo>
                <a:moveTo>
                  <a:pt x="112" y="6477"/>
                </a:moveTo>
                <a:lnTo>
                  <a:pt x="56" y="6433"/>
                </a:lnTo>
                <a:lnTo>
                  <a:pt x="8554" y="6433"/>
                </a:lnTo>
                <a:lnTo>
                  <a:pt x="8498" y="6477"/>
                </a:lnTo>
                <a:lnTo>
                  <a:pt x="8498" y="44"/>
                </a:lnTo>
                <a:lnTo>
                  <a:pt x="855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47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7" name="CustomShape 16"/>
          <p:cNvSpPr/>
          <p:nvPr/>
        </p:nvSpPr>
        <p:spPr>
          <a:xfrm>
            <a:off x="5921640" y="509760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28" name="CustomShape 17"/>
          <p:cNvSpPr/>
          <p:nvPr/>
        </p:nvSpPr>
        <p:spPr>
          <a:xfrm>
            <a:off x="504720" y="1170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9" name="CustomShape 18"/>
          <p:cNvSpPr/>
          <p:nvPr/>
        </p:nvSpPr>
        <p:spPr>
          <a:xfrm>
            <a:off x="865440" y="1195560"/>
            <a:ext cx="2082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security includes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0" name="CustomShape 19"/>
          <p:cNvSpPr/>
          <p:nvPr/>
        </p:nvSpPr>
        <p:spPr>
          <a:xfrm>
            <a:off x="865440" y="1396440"/>
            <a:ext cx="1926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security, privacy,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1" name="CustomShape 20"/>
          <p:cNvSpPr/>
          <p:nvPr/>
        </p:nvSpPr>
        <p:spPr>
          <a:xfrm>
            <a:off x="865440" y="1597680"/>
            <a:ext cx="1864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copyright protection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2" name="CustomShape 21"/>
          <p:cNvSpPr/>
          <p:nvPr/>
        </p:nvSpPr>
        <p:spPr>
          <a:xfrm>
            <a:off x="865440" y="1798560"/>
            <a:ext cx="2361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measures at various cloud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3" name="CustomShape 22"/>
          <p:cNvSpPr/>
          <p:nvPr/>
        </p:nvSpPr>
        <p:spPr>
          <a:xfrm>
            <a:off x="865440" y="1999800"/>
            <a:ext cx="2385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service levels (IAAS, PAAS,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4" name="CustomShape 23"/>
          <p:cNvSpPr/>
          <p:nvPr/>
        </p:nvSpPr>
        <p:spPr>
          <a:xfrm>
            <a:off x="865800" y="2201040"/>
            <a:ext cx="1845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SAAS) with different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5" name="CustomShape 24"/>
          <p:cNvSpPr/>
          <p:nvPr/>
        </p:nvSpPr>
        <p:spPr>
          <a:xfrm>
            <a:off x="865440" y="2401920"/>
            <a:ext cx="2250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functionality to establish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6" name="CustomShape 25"/>
          <p:cNvSpPr/>
          <p:nvPr/>
        </p:nvSpPr>
        <p:spPr>
          <a:xfrm>
            <a:off x="865440" y="2602800"/>
            <a:ext cx="2367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trust in customers / clients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7" name="CustomShape 26"/>
          <p:cNvSpPr/>
          <p:nvPr/>
        </p:nvSpPr>
        <p:spPr>
          <a:xfrm>
            <a:off x="504720" y="2819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8" name="CustomShape 27"/>
          <p:cNvSpPr/>
          <p:nvPr/>
        </p:nvSpPr>
        <p:spPr>
          <a:xfrm>
            <a:off x="865440" y="2844360"/>
            <a:ext cx="2489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security also includes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9" name="CustomShape 28"/>
          <p:cNvSpPr/>
          <p:nvPr/>
        </p:nvSpPr>
        <p:spPr>
          <a:xfrm>
            <a:off x="865440" y="3045600"/>
            <a:ext cx="2353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aspects of ‘trust in clouds‘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0" name="CustomShape 29"/>
          <p:cNvSpPr/>
          <p:nvPr/>
        </p:nvSpPr>
        <p:spPr>
          <a:xfrm>
            <a:off x="865440" y="3246480"/>
            <a:ext cx="2106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related to national laws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1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27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3" name="CustomShape 2"/>
          <p:cNvSpPr/>
          <p:nvPr/>
        </p:nvSpPr>
        <p:spPr>
          <a:xfrm>
            <a:off x="710280" y="370440"/>
            <a:ext cx="8232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Cloud Security – National Boundaries &amp; ‘Data lock-in‘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44" name="CustomShape 3"/>
          <p:cNvSpPr/>
          <p:nvPr/>
        </p:nvSpPr>
        <p:spPr>
          <a:xfrm>
            <a:off x="596880" y="2301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5" name="CustomShape 4"/>
          <p:cNvSpPr/>
          <p:nvPr/>
        </p:nvSpPr>
        <p:spPr>
          <a:xfrm>
            <a:off x="957960" y="2338560"/>
            <a:ext cx="2595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Software portability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6" name="CustomShape 5"/>
          <p:cNvSpPr/>
          <p:nvPr/>
        </p:nvSpPr>
        <p:spPr>
          <a:xfrm>
            <a:off x="1078200" y="2651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7" name="CustomShape 6"/>
          <p:cNvSpPr/>
          <p:nvPr/>
        </p:nvSpPr>
        <p:spPr>
          <a:xfrm>
            <a:off x="1379160" y="2683080"/>
            <a:ext cx="771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Software stacks have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improved interoperability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among cloud platforms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8" name="CustomShape 7"/>
          <p:cNvSpPr/>
          <p:nvPr/>
        </p:nvSpPr>
        <p:spPr>
          <a:xfrm>
            <a:off x="1078200" y="2953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9" name="CustomShape 8"/>
          <p:cNvSpPr/>
          <p:nvPr/>
        </p:nvSpPr>
        <p:spPr>
          <a:xfrm>
            <a:off x="1379160" y="2984760"/>
            <a:ext cx="680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Key problem is still that APIs are still proprietary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many cases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0" name="CustomShape 9"/>
          <p:cNvSpPr/>
          <p:nvPr/>
        </p:nvSpPr>
        <p:spPr>
          <a:xfrm>
            <a:off x="596880" y="3266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51" name="CustomShape 10"/>
          <p:cNvSpPr/>
          <p:nvPr/>
        </p:nvSpPr>
        <p:spPr>
          <a:xfrm>
            <a:off x="957960" y="3304080"/>
            <a:ext cx="1710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Data ‘lock-in‘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52" name="CustomShape 11"/>
          <p:cNvSpPr/>
          <p:nvPr/>
        </p:nvSpPr>
        <p:spPr>
          <a:xfrm>
            <a:off x="1078200" y="3617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3" name="CustomShape 12"/>
          <p:cNvSpPr/>
          <p:nvPr/>
        </p:nvSpPr>
        <p:spPr>
          <a:xfrm>
            <a:off x="1379160" y="3648240"/>
            <a:ext cx="8259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Customers cannot easily extract their data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from one SAAS provider in order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4" name="CustomShape 13"/>
          <p:cNvSpPr/>
          <p:nvPr/>
        </p:nvSpPr>
        <p:spPr>
          <a:xfrm>
            <a:off x="1379160" y="3899880"/>
            <a:ext cx="800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use the data with another SAAS provider (e.g. from Zoho to Salesforce)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5" name="CustomShape 14"/>
          <p:cNvSpPr/>
          <p:nvPr/>
        </p:nvSpPr>
        <p:spPr>
          <a:xfrm>
            <a:off x="1078200" y="4170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6" name="CustomShape 15"/>
          <p:cNvSpPr/>
          <p:nvPr/>
        </p:nvSpPr>
        <p:spPr>
          <a:xfrm>
            <a:off x="1379160" y="4201560"/>
            <a:ext cx="797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Key concern is loss of all data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due to the failure of a single SAAS company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7" name="CustomShape 16"/>
          <p:cNvSpPr/>
          <p:nvPr/>
        </p:nvSpPr>
        <p:spPr>
          <a:xfrm>
            <a:off x="596880" y="4483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58" name="CustomShape 17"/>
          <p:cNvSpPr/>
          <p:nvPr/>
        </p:nvSpPr>
        <p:spPr>
          <a:xfrm>
            <a:off x="957960" y="4520520"/>
            <a:ext cx="3031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Lack of Standardization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59" name="CustomShape 18"/>
          <p:cNvSpPr/>
          <p:nvPr/>
        </p:nvSpPr>
        <p:spPr>
          <a:xfrm>
            <a:off x="1078200" y="4833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0" name="CustomShape 19"/>
          <p:cNvSpPr/>
          <p:nvPr/>
        </p:nvSpPr>
        <p:spPr>
          <a:xfrm>
            <a:off x="1379160" y="4865040"/>
            <a:ext cx="7974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Standardize APIs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 that SAAS developers can offer services that are able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1" name="CustomShape 20"/>
          <p:cNvSpPr/>
          <p:nvPr/>
        </p:nvSpPr>
        <p:spPr>
          <a:xfrm>
            <a:off x="1379160" y="5116320"/>
            <a:ext cx="7895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access data across multiple SAAS cloud providers (e.g. data migration)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2" name="CustomShape 21"/>
          <p:cNvSpPr/>
          <p:nvPr/>
        </p:nvSpPr>
        <p:spPr>
          <a:xfrm>
            <a:off x="436320" y="829800"/>
            <a:ext cx="8867520" cy="1353240"/>
          </a:xfrm>
          <a:custGeom>
            <a:avLst/>
            <a:gdLst/>
            <a:ahLst/>
            <a:rect l="l" t="t" r="r" b="b"/>
            <a:pathLst>
              <a:path w="24633" h="3760">
                <a:moveTo>
                  <a:pt x="0" y="0"/>
                </a:moveTo>
                <a:lnTo>
                  <a:pt x="0" y="3759"/>
                </a:lnTo>
                <a:lnTo>
                  <a:pt x="24632" y="3759"/>
                </a:lnTo>
                <a:lnTo>
                  <a:pt x="2463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3" name="CustomShape 22"/>
          <p:cNvSpPr/>
          <p:nvPr/>
        </p:nvSpPr>
        <p:spPr>
          <a:xfrm>
            <a:off x="416520" y="813960"/>
            <a:ext cx="8907120" cy="1384560"/>
          </a:xfrm>
          <a:custGeom>
            <a:avLst/>
            <a:gdLst/>
            <a:ahLst/>
            <a:rect l="l" t="t" r="r" b="b"/>
            <a:pathLst>
              <a:path w="24743" h="3847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687" y="0"/>
                </a:lnTo>
                <a:cubicBezTo>
                  <a:pt x="24718" y="0"/>
                  <a:pt x="24742" y="20"/>
                  <a:pt x="24742" y="44"/>
                </a:cubicBezTo>
                <a:lnTo>
                  <a:pt x="24742" y="3803"/>
                </a:lnTo>
                <a:cubicBezTo>
                  <a:pt x="24742" y="3827"/>
                  <a:pt x="24718" y="3846"/>
                  <a:pt x="24687" y="3846"/>
                </a:cubicBezTo>
                <a:lnTo>
                  <a:pt x="55" y="3846"/>
                </a:lnTo>
                <a:cubicBezTo>
                  <a:pt x="24" y="3846"/>
                  <a:pt x="0" y="3827"/>
                  <a:pt x="0" y="3803"/>
                </a:cubicBezTo>
                <a:lnTo>
                  <a:pt x="0" y="44"/>
                </a:lnTo>
                <a:moveTo>
                  <a:pt x="111" y="3803"/>
                </a:moveTo>
                <a:lnTo>
                  <a:pt x="55" y="3759"/>
                </a:lnTo>
                <a:lnTo>
                  <a:pt x="24687" y="3759"/>
                </a:lnTo>
                <a:lnTo>
                  <a:pt x="24631" y="3803"/>
                </a:lnTo>
                <a:lnTo>
                  <a:pt x="24631" y="44"/>
                </a:lnTo>
                <a:lnTo>
                  <a:pt x="2468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38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4" name="CustomShape 23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65" name="CustomShape 24"/>
          <p:cNvSpPr/>
          <p:nvPr/>
        </p:nvSpPr>
        <p:spPr>
          <a:xfrm>
            <a:off x="53208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6" name="CustomShape 25"/>
          <p:cNvSpPr/>
          <p:nvPr/>
        </p:nvSpPr>
        <p:spPr>
          <a:xfrm>
            <a:off x="892800" y="898200"/>
            <a:ext cx="8070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Many nations have laws requiring SAAS providers to keep customer data used for business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7" name="CustomShape 26"/>
          <p:cNvSpPr/>
          <p:nvPr/>
        </p:nvSpPr>
        <p:spPr>
          <a:xfrm>
            <a:off x="892800" y="1099080"/>
            <a:ext cx="8096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purposes and copyrighted material within national boundaries or have laws impacting trust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8" name="CustomShape 27"/>
          <p:cNvSpPr/>
          <p:nvPr/>
        </p:nvSpPr>
        <p:spPr>
          <a:xfrm>
            <a:off x="53208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9" name="CustomShape 28"/>
          <p:cNvSpPr/>
          <p:nvPr/>
        </p:nvSpPr>
        <p:spPr>
          <a:xfrm>
            <a:off x="892800" y="1340640"/>
            <a:ext cx="8020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 Patriot Act: U.S. law enforcement and intelligence organizations are able to obtain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70" name="CustomShape 29"/>
          <p:cNvSpPr/>
          <p:nvPr/>
        </p:nvSpPr>
        <p:spPr>
          <a:xfrm>
            <a:off x="892800" y="1541520"/>
            <a:ext cx="8192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examine European data stored in cloud offerings particularly SAAS solutions used worldwide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71" name="CustomShape 30"/>
          <p:cNvSpPr/>
          <p:nvPr/>
        </p:nvSpPr>
        <p:spPr>
          <a:xfrm>
            <a:off x="532080" y="1757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72" name="CustomShape 31"/>
          <p:cNvSpPr/>
          <p:nvPr/>
        </p:nvSpPr>
        <p:spPr>
          <a:xfrm>
            <a:off x="892800" y="1783080"/>
            <a:ext cx="786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Many SAAS cloud providers including also mostly the market leaders, fall within the U.S.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73" name="CustomShape 32"/>
          <p:cNvSpPr/>
          <p:nvPr/>
        </p:nvSpPr>
        <p:spPr>
          <a:xfrm>
            <a:off x="893160" y="1983960"/>
            <a:ext cx="8294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jurisdiction either because they are U.S. companies or conduct systematic business in the U.S.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74" name="CustomShape 33"/>
          <p:cNvSpPr/>
          <p:nvPr/>
        </p:nvSpPr>
        <p:spPr>
          <a:xfrm>
            <a:off x="7177680" y="2247480"/>
            <a:ext cx="2151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[15] wired.com ‘Patriat Act’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75" name="CustomShape 3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28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7" name="CustomShape 2"/>
          <p:cNvSpPr/>
          <p:nvPr/>
        </p:nvSpPr>
        <p:spPr>
          <a:xfrm>
            <a:off x="2262960" y="370800"/>
            <a:ext cx="5150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Advanced Collaboration Features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78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79" name="CustomShape 4"/>
          <p:cNvSpPr/>
          <p:nvPr/>
        </p:nvSpPr>
        <p:spPr>
          <a:xfrm>
            <a:off x="957960" y="1032840"/>
            <a:ext cx="8320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New forms of interactions through SAAS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vs. traditional software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80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1" name="CustomShape 6"/>
          <p:cNvSpPr/>
          <p:nvPr/>
        </p:nvSpPr>
        <p:spPr>
          <a:xfrm>
            <a:off x="1379160" y="1377360"/>
            <a:ext cx="3148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Integrated collaborative and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2" name="CustomShape 7"/>
          <p:cNvSpPr/>
          <p:nvPr/>
        </p:nvSpPr>
        <p:spPr>
          <a:xfrm>
            <a:off x="1379160" y="1629000"/>
            <a:ext cx="4165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social‘ functionality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(i.e. ‘share‘, ‘like‘)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3" name="CustomShape 8"/>
          <p:cNvSpPr/>
          <p:nvPr/>
        </p:nvSpPr>
        <p:spPr>
          <a:xfrm>
            <a:off x="1078200" y="1899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4" name="CustomShape 9"/>
          <p:cNvSpPr/>
          <p:nvPr/>
        </p:nvSpPr>
        <p:spPr>
          <a:xfrm>
            <a:off x="1379160" y="1930320"/>
            <a:ext cx="383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Inspired by success of online social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5" name="CustomShape 10"/>
          <p:cNvSpPr/>
          <p:nvPr/>
        </p:nvSpPr>
        <p:spPr>
          <a:xfrm>
            <a:off x="1379160" y="2181600"/>
            <a:ext cx="479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networks and Web 2.0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(i.e. ‘live comments‘)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6" name="CustomShape 11"/>
          <p:cNvSpPr/>
          <p:nvPr/>
        </p:nvSpPr>
        <p:spPr>
          <a:xfrm>
            <a:off x="1078200" y="2451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7" name="CustomShape 12"/>
          <p:cNvSpPr/>
          <p:nvPr/>
        </p:nvSpPr>
        <p:spPr>
          <a:xfrm>
            <a:off x="1379160" y="2483280"/>
            <a:ext cx="5239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Enable ad-hoc collaboration between users and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8" name="CustomShape 13"/>
          <p:cNvSpPr/>
          <p:nvPr/>
        </p:nvSpPr>
        <p:spPr>
          <a:xfrm>
            <a:off x="1379160" y="2734920"/>
            <a:ext cx="5632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sharing of information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(inside/outside organization)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9" name="CustomShape 14"/>
          <p:cNvSpPr/>
          <p:nvPr/>
        </p:nvSpPr>
        <p:spPr>
          <a:xfrm>
            <a:off x="596880" y="3016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90" name="CustomShape 15"/>
          <p:cNvSpPr/>
          <p:nvPr/>
        </p:nvSpPr>
        <p:spPr>
          <a:xfrm>
            <a:off x="957960" y="3053880"/>
            <a:ext cx="5956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Traditional example: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1 Word text with 2 users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91" name="CustomShape 16"/>
          <p:cNvSpPr/>
          <p:nvPr/>
        </p:nvSpPr>
        <p:spPr>
          <a:xfrm>
            <a:off x="1078200" y="33984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2" name="CustomShape 17"/>
          <p:cNvSpPr/>
          <p:nvPr/>
        </p:nvSpPr>
        <p:spPr>
          <a:xfrm>
            <a:off x="1559520" y="3398400"/>
            <a:ext cx="110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Write text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3" name="CustomShape 18"/>
          <p:cNvSpPr/>
          <p:nvPr/>
        </p:nvSpPr>
        <p:spPr>
          <a:xfrm>
            <a:off x="1078200" y="3700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4" name="CustomShape 19"/>
          <p:cNvSpPr/>
          <p:nvPr/>
        </p:nvSpPr>
        <p:spPr>
          <a:xfrm>
            <a:off x="1559520" y="3700080"/>
            <a:ext cx="2148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Send email to other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5" name="CustomShape 20"/>
          <p:cNvSpPr/>
          <p:nvPr/>
        </p:nvSpPr>
        <p:spPr>
          <a:xfrm>
            <a:off x="1078200" y="4001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6" name="CustomShape 21"/>
          <p:cNvSpPr/>
          <p:nvPr/>
        </p:nvSpPr>
        <p:spPr>
          <a:xfrm>
            <a:off x="1559520" y="4001760"/>
            <a:ext cx="357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Wait for reply – other comments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7" name="CustomShape 22"/>
          <p:cNvSpPr/>
          <p:nvPr/>
        </p:nvSpPr>
        <p:spPr>
          <a:xfrm>
            <a:off x="1078200" y="4303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8" name="CustomShape 23"/>
          <p:cNvSpPr/>
          <p:nvPr/>
        </p:nvSpPr>
        <p:spPr>
          <a:xfrm>
            <a:off x="1559520" y="4303080"/>
            <a:ext cx="2748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Receive email from other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9" name="CustomShape 24"/>
          <p:cNvSpPr/>
          <p:nvPr/>
        </p:nvSpPr>
        <p:spPr>
          <a:xfrm>
            <a:off x="1078200" y="46065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0" name="CustomShape 25"/>
          <p:cNvSpPr/>
          <p:nvPr/>
        </p:nvSpPr>
        <p:spPr>
          <a:xfrm>
            <a:off x="1559520" y="4606560"/>
            <a:ext cx="221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Work on comments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1" name="CustomShape 26"/>
          <p:cNvSpPr/>
          <p:nvPr/>
        </p:nvSpPr>
        <p:spPr>
          <a:xfrm>
            <a:off x="3749040" y="4575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2" name="CustomShape 27"/>
          <p:cNvSpPr/>
          <p:nvPr/>
        </p:nvSpPr>
        <p:spPr>
          <a:xfrm>
            <a:off x="4071600" y="46065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3" name="CustomShape 28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4" name="CustomShape 29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5" name="CustomShape 30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06" name="CustomShape 31"/>
          <p:cNvSpPr/>
          <p:nvPr/>
        </p:nvSpPr>
        <p:spPr>
          <a:xfrm>
            <a:off x="228960" y="5020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07" name="" descr=""/>
          <p:cNvPicPr/>
          <p:nvPr/>
        </p:nvPicPr>
        <p:blipFill>
          <a:blip r:embed="rId1"/>
          <a:stretch/>
        </p:blipFill>
        <p:spPr>
          <a:xfrm>
            <a:off x="4866120" y="4208760"/>
            <a:ext cx="975240" cy="719640"/>
          </a:xfrm>
          <a:prstGeom prst="rect">
            <a:avLst/>
          </a:prstGeom>
          <a:ln w="0">
            <a:noFill/>
          </a:ln>
        </p:spPr>
      </p:pic>
      <p:pic>
        <p:nvPicPr>
          <p:cNvPr id="1008" name="" descr=""/>
          <p:cNvPicPr/>
          <p:nvPr/>
        </p:nvPicPr>
        <p:blipFill>
          <a:blip r:embed="rId2"/>
          <a:stretch/>
        </p:blipFill>
        <p:spPr>
          <a:xfrm>
            <a:off x="5075640" y="3323520"/>
            <a:ext cx="808560" cy="693720"/>
          </a:xfrm>
          <a:prstGeom prst="rect">
            <a:avLst/>
          </a:prstGeom>
          <a:ln w="0">
            <a:noFill/>
          </a:ln>
        </p:spPr>
      </p:pic>
      <p:pic>
        <p:nvPicPr>
          <p:cNvPr id="1009" name="" descr=""/>
          <p:cNvPicPr/>
          <p:nvPr/>
        </p:nvPicPr>
        <p:blipFill>
          <a:blip r:embed="rId3"/>
          <a:stretch/>
        </p:blipFill>
        <p:spPr>
          <a:xfrm rot="5400000">
            <a:off x="5087160" y="3740400"/>
            <a:ext cx="597600" cy="1778040"/>
          </a:xfrm>
          <a:prstGeom prst="rect">
            <a:avLst/>
          </a:prstGeom>
          <a:ln w="0">
            <a:noFill/>
          </a:ln>
        </p:spPr>
      </p:pic>
      <p:pic>
        <p:nvPicPr>
          <p:cNvPr id="1010" name="" descr=""/>
          <p:cNvPicPr/>
          <p:nvPr/>
        </p:nvPicPr>
        <p:blipFill>
          <a:blip r:embed="rId4"/>
          <a:stretch/>
        </p:blipFill>
        <p:spPr>
          <a:xfrm>
            <a:off x="7346160" y="1368000"/>
            <a:ext cx="2126160" cy="3549960"/>
          </a:xfrm>
          <a:prstGeom prst="rect">
            <a:avLst/>
          </a:prstGeom>
          <a:ln w="0">
            <a:noFill/>
          </a:ln>
        </p:spPr>
      </p:pic>
      <p:pic>
        <p:nvPicPr>
          <p:cNvPr id="1011" name="" descr=""/>
          <p:cNvPicPr/>
          <p:nvPr/>
        </p:nvPicPr>
        <p:blipFill>
          <a:blip r:embed="rId5"/>
          <a:stretch/>
        </p:blipFill>
        <p:spPr>
          <a:xfrm>
            <a:off x="6260760" y="1342080"/>
            <a:ext cx="1060200" cy="830520"/>
          </a:xfrm>
          <a:prstGeom prst="rect">
            <a:avLst/>
          </a:prstGeom>
          <a:ln w="0">
            <a:noFill/>
          </a:ln>
        </p:spPr>
      </p:pic>
      <p:sp>
        <p:nvSpPr>
          <p:cNvPr id="1012" name="CustomShape 32"/>
          <p:cNvSpPr/>
          <p:nvPr/>
        </p:nvSpPr>
        <p:spPr>
          <a:xfrm>
            <a:off x="589680" y="5045760"/>
            <a:ext cx="8654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14 provide more insights into Online Social Networking &amp; related cloud business activities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3" name="CustomShape 33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29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5" name="CustomShape 2"/>
          <p:cNvSpPr/>
          <p:nvPr/>
        </p:nvSpPr>
        <p:spPr>
          <a:xfrm>
            <a:off x="322560" y="370800"/>
            <a:ext cx="8991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Microsoft Office 365 SAAS – University of Iceland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16" name="CustomShape 3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17" name="CustomShape 4"/>
          <p:cNvSpPr/>
          <p:nvPr/>
        </p:nvSpPr>
        <p:spPr>
          <a:xfrm>
            <a:off x="208440" y="4705920"/>
            <a:ext cx="9246960" cy="517320"/>
          </a:xfrm>
          <a:custGeom>
            <a:avLst/>
            <a:gdLst/>
            <a:ahLst/>
            <a:rect l="l" t="t" r="r" b="b"/>
            <a:pathLst>
              <a:path w="25687" h="1438">
                <a:moveTo>
                  <a:pt x="0" y="0"/>
                </a:moveTo>
                <a:lnTo>
                  <a:pt x="0" y="1437"/>
                </a:lnTo>
                <a:lnTo>
                  <a:pt x="25686" y="1437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8" name="CustomShape 5"/>
          <p:cNvSpPr/>
          <p:nvPr/>
        </p:nvSpPr>
        <p:spPr>
          <a:xfrm>
            <a:off x="188640" y="4690080"/>
            <a:ext cx="9286920" cy="549000"/>
          </a:xfrm>
          <a:custGeom>
            <a:avLst/>
            <a:gdLst/>
            <a:ahLst/>
            <a:rect l="l" t="t" r="r" b="b"/>
            <a:pathLst>
              <a:path w="25798" h="1526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1481"/>
                </a:lnTo>
                <a:cubicBezTo>
                  <a:pt x="25797" y="1505"/>
                  <a:pt x="25773" y="1525"/>
                  <a:pt x="25741" y="1525"/>
                </a:cubicBezTo>
                <a:lnTo>
                  <a:pt x="56" y="1525"/>
                </a:lnTo>
                <a:cubicBezTo>
                  <a:pt x="25" y="1525"/>
                  <a:pt x="0" y="1505"/>
                  <a:pt x="0" y="1481"/>
                </a:cubicBezTo>
                <a:lnTo>
                  <a:pt x="0" y="44"/>
                </a:lnTo>
                <a:moveTo>
                  <a:pt x="112" y="1481"/>
                </a:moveTo>
                <a:lnTo>
                  <a:pt x="56" y="1437"/>
                </a:lnTo>
                <a:lnTo>
                  <a:pt x="25741" y="1437"/>
                </a:lnTo>
                <a:lnTo>
                  <a:pt x="25686" y="1481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8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9" name="CustomShape 6"/>
          <p:cNvSpPr/>
          <p:nvPr/>
        </p:nvSpPr>
        <p:spPr>
          <a:xfrm>
            <a:off x="7399080" y="4490640"/>
            <a:ext cx="1955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Office 365 UoIceland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20" name="CustomShape 7"/>
          <p:cNvSpPr/>
          <p:nvPr/>
        </p:nvSpPr>
        <p:spPr>
          <a:xfrm>
            <a:off x="305280" y="4749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21" name="CustomShape 8"/>
          <p:cNvSpPr/>
          <p:nvPr/>
        </p:nvSpPr>
        <p:spPr>
          <a:xfrm>
            <a:off x="666000" y="4775040"/>
            <a:ext cx="8381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Microsft Office 365 is a SAAS tool used by University of Iceland and is an example of federated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22" name="" descr=""/>
          <p:cNvPicPr/>
          <p:nvPr/>
        </p:nvPicPr>
        <p:blipFill>
          <a:blip r:embed="rId1"/>
          <a:stretch/>
        </p:blipFill>
        <p:spPr>
          <a:xfrm>
            <a:off x="1421640" y="870120"/>
            <a:ext cx="6884640" cy="3565440"/>
          </a:xfrm>
          <a:prstGeom prst="rect">
            <a:avLst/>
          </a:prstGeom>
          <a:ln w="0">
            <a:noFill/>
          </a:ln>
        </p:spPr>
      </p:pic>
      <p:pic>
        <p:nvPicPr>
          <p:cNvPr id="1023" name="" descr=""/>
          <p:cNvPicPr/>
          <p:nvPr/>
        </p:nvPicPr>
        <p:blipFill>
          <a:blip r:embed="rId2"/>
          <a:stretch/>
        </p:blipFill>
        <p:spPr>
          <a:xfrm rot="5400000">
            <a:off x="6116760" y="2324520"/>
            <a:ext cx="586800" cy="2842560"/>
          </a:xfrm>
          <a:prstGeom prst="rect">
            <a:avLst/>
          </a:prstGeom>
          <a:ln w="0">
            <a:noFill/>
          </a:ln>
        </p:spPr>
      </p:pic>
      <p:pic>
        <p:nvPicPr>
          <p:cNvPr id="1024" name="" descr=""/>
          <p:cNvPicPr/>
          <p:nvPr/>
        </p:nvPicPr>
        <p:blipFill>
          <a:blip r:embed="rId3"/>
          <a:stretch/>
        </p:blipFill>
        <p:spPr>
          <a:xfrm>
            <a:off x="6812640" y="2961360"/>
            <a:ext cx="1229400" cy="681840"/>
          </a:xfrm>
          <a:prstGeom prst="rect">
            <a:avLst/>
          </a:prstGeom>
          <a:ln w="0">
            <a:noFill/>
          </a:ln>
        </p:spPr>
      </p:pic>
      <p:sp>
        <p:nvSpPr>
          <p:cNvPr id="1025" name="CustomShape 9"/>
          <p:cNvSpPr/>
          <p:nvPr/>
        </p:nvSpPr>
        <p:spPr>
          <a:xfrm>
            <a:off x="666000" y="4975920"/>
            <a:ext cx="8305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identity since students &amp; professors can use their UGLA credentials (i.e. password) to access it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26" name="CustomShape 10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30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28" name="" descr=""/>
          <p:cNvPicPr/>
          <p:nvPr/>
        </p:nvPicPr>
        <p:blipFill>
          <a:blip r:embed="rId1"/>
          <a:stretch/>
        </p:blipFill>
        <p:spPr>
          <a:xfrm>
            <a:off x="8388000" y="1271160"/>
            <a:ext cx="1080360" cy="596520"/>
          </a:xfrm>
          <a:prstGeom prst="rect">
            <a:avLst/>
          </a:prstGeom>
          <a:ln w="0">
            <a:noFill/>
          </a:ln>
        </p:spPr>
      </p:pic>
      <p:sp>
        <p:nvSpPr>
          <p:cNvPr id="1029" name="CustomShape 2"/>
          <p:cNvSpPr/>
          <p:nvPr/>
        </p:nvSpPr>
        <p:spPr>
          <a:xfrm>
            <a:off x="679680" y="370800"/>
            <a:ext cx="8295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Microsoft Office 365 SAAS – Comment/Share in Word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30" name="CustomShape 3"/>
          <p:cNvSpPr/>
          <p:nvPr/>
        </p:nvSpPr>
        <p:spPr>
          <a:xfrm>
            <a:off x="208440" y="2966760"/>
            <a:ext cx="2502000" cy="2285640"/>
          </a:xfrm>
          <a:custGeom>
            <a:avLst/>
            <a:gdLst/>
            <a:ahLst/>
            <a:rect l="l" t="t" r="r" b="b"/>
            <a:pathLst>
              <a:path w="6951" h="6350">
                <a:moveTo>
                  <a:pt x="0" y="0"/>
                </a:moveTo>
                <a:lnTo>
                  <a:pt x="0" y="6349"/>
                </a:lnTo>
                <a:lnTo>
                  <a:pt x="6950" y="6349"/>
                </a:lnTo>
                <a:lnTo>
                  <a:pt x="695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1" name="CustomShape 4"/>
          <p:cNvSpPr/>
          <p:nvPr/>
        </p:nvSpPr>
        <p:spPr>
          <a:xfrm>
            <a:off x="188640" y="2951280"/>
            <a:ext cx="2541960" cy="2317320"/>
          </a:xfrm>
          <a:custGeom>
            <a:avLst/>
            <a:gdLst/>
            <a:ahLst/>
            <a:rect l="l" t="t" r="r" b="b"/>
            <a:pathLst>
              <a:path w="7062" h="6438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7006" y="0"/>
                </a:lnTo>
                <a:cubicBezTo>
                  <a:pt x="7035" y="0"/>
                  <a:pt x="7061" y="20"/>
                  <a:pt x="7061" y="44"/>
                </a:cubicBezTo>
                <a:lnTo>
                  <a:pt x="7061" y="6393"/>
                </a:lnTo>
                <a:cubicBezTo>
                  <a:pt x="7061" y="6418"/>
                  <a:pt x="7035" y="6437"/>
                  <a:pt x="7006" y="6437"/>
                </a:cubicBezTo>
                <a:lnTo>
                  <a:pt x="56" y="6437"/>
                </a:lnTo>
                <a:cubicBezTo>
                  <a:pt x="25" y="6437"/>
                  <a:pt x="0" y="6418"/>
                  <a:pt x="0" y="6393"/>
                </a:cubicBezTo>
                <a:lnTo>
                  <a:pt x="0" y="44"/>
                </a:lnTo>
                <a:moveTo>
                  <a:pt x="112" y="6393"/>
                </a:moveTo>
                <a:lnTo>
                  <a:pt x="56" y="6349"/>
                </a:lnTo>
                <a:lnTo>
                  <a:pt x="7006" y="6349"/>
                </a:lnTo>
                <a:lnTo>
                  <a:pt x="6950" y="6393"/>
                </a:lnTo>
                <a:lnTo>
                  <a:pt x="6950" y="44"/>
                </a:lnTo>
                <a:lnTo>
                  <a:pt x="700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39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2" name="CustomShape 5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33" name="CustomShape 6"/>
          <p:cNvSpPr/>
          <p:nvPr/>
        </p:nvSpPr>
        <p:spPr>
          <a:xfrm>
            <a:off x="305280" y="3011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4" name="CustomShape 7"/>
          <p:cNvSpPr/>
          <p:nvPr/>
        </p:nvSpPr>
        <p:spPr>
          <a:xfrm>
            <a:off x="666000" y="3036600"/>
            <a:ext cx="1338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offerings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5" name="CustomShape 8"/>
          <p:cNvSpPr/>
          <p:nvPr/>
        </p:nvSpPr>
        <p:spPr>
          <a:xfrm>
            <a:off x="666000" y="3237840"/>
            <a:ext cx="190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include an increasing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6" name="CustomShape 9"/>
          <p:cNvSpPr/>
          <p:nvPr/>
        </p:nvSpPr>
        <p:spPr>
          <a:xfrm>
            <a:off x="666000" y="3439080"/>
            <a:ext cx="975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amount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7" name="CustomShape 10"/>
          <p:cNvSpPr/>
          <p:nvPr/>
        </p:nvSpPr>
        <p:spPr>
          <a:xfrm>
            <a:off x="666000" y="3639960"/>
            <a:ext cx="1209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collaborative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8" name="CustomShape 11"/>
          <p:cNvSpPr/>
          <p:nvPr/>
        </p:nvSpPr>
        <p:spPr>
          <a:xfrm>
            <a:off x="666000" y="3840840"/>
            <a:ext cx="1902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functionality starting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9" name="CustomShape 12"/>
          <p:cNvSpPr/>
          <p:nvPr/>
        </p:nvSpPr>
        <p:spPr>
          <a:xfrm>
            <a:off x="666000" y="4042440"/>
            <a:ext cx="1710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from sophisticated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40" name="CustomShape 13"/>
          <p:cNvSpPr/>
          <p:nvPr/>
        </p:nvSpPr>
        <p:spPr>
          <a:xfrm>
            <a:off x="666000" y="4243320"/>
            <a:ext cx="1882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comment and voting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41" name="CustomShape 14"/>
          <p:cNvSpPr/>
          <p:nvPr/>
        </p:nvSpPr>
        <p:spPr>
          <a:xfrm>
            <a:off x="666000" y="4444200"/>
            <a:ext cx="1800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functions on shared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42" name="CustomShape 15"/>
          <p:cNvSpPr/>
          <p:nvPr/>
        </p:nvSpPr>
        <p:spPr>
          <a:xfrm>
            <a:off x="666000" y="4645440"/>
            <a:ext cx="1306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information &amp;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43" name="CustomShape 16"/>
          <p:cNvSpPr/>
          <p:nvPr/>
        </p:nvSpPr>
        <p:spPr>
          <a:xfrm>
            <a:off x="666000" y="4846680"/>
            <a:ext cx="1788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documents to chats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44" name="" descr=""/>
          <p:cNvPicPr/>
          <p:nvPr/>
        </p:nvPicPr>
        <p:blipFill>
          <a:blip r:embed="rId2"/>
          <a:stretch/>
        </p:blipFill>
        <p:spPr>
          <a:xfrm>
            <a:off x="360360" y="829800"/>
            <a:ext cx="5380200" cy="1852560"/>
          </a:xfrm>
          <a:prstGeom prst="rect">
            <a:avLst/>
          </a:prstGeom>
          <a:ln w="0">
            <a:noFill/>
          </a:ln>
        </p:spPr>
      </p:pic>
      <p:pic>
        <p:nvPicPr>
          <p:cNvPr id="1045" name="" descr=""/>
          <p:cNvPicPr/>
          <p:nvPr/>
        </p:nvPicPr>
        <p:blipFill>
          <a:blip r:embed="rId3"/>
          <a:stretch/>
        </p:blipFill>
        <p:spPr>
          <a:xfrm>
            <a:off x="360360" y="829800"/>
            <a:ext cx="5380200" cy="1852560"/>
          </a:xfrm>
          <a:prstGeom prst="rect">
            <a:avLst/>
          </a:prstGeom>
          <a:ln w="0">
            <a:noFill/>
          </a:ln>
        </p:spPr>
      </p:pic>
      <p:pic>
        <p:nvPicPr>
          <p:cNvPr id="1046" name="" descr=""/>
          <p:cNvPicPr/>
          <p:nvPr/>
        </p:nvPicPr>
        <p:blipFill>
          <a:blip r:embed="rId4"/>
          <a:stretch/>
        </p:blipFill>
        <p:spPr>
          <a:xfrm>
            <a:off x="2786040" y="2016720"/>
            <a:ext cx="6592680" cy="3270600"/>
          </a:xfrm>
          <a:prstGeom prst="rect">
            <a:avLst/>
          </a:prstGeom>
          <a:ln w="0">
            <a:noFill/>
          </a:ln>
        </p:spPr>
      </p:pic>
      <p:pic>
        <p:nvPicPr>
          <p:cNvPr id="1047" name="" descr=""/>
          <p:cNvPicPr/>
          <p:nvPr/>
        </p:nvPicPr>
        <p:blipFill>
          <a:blip r:embed="rId5"/>
          <a:stretch/>
        </p:blipFill>
        <p:spPr>
          <a:xfrm>
            <a:off x="2786040" y="2016720"/>
            <a:ext cx="6592680" cy="3270600"/>
          </a:xfrm>
          <a:prstGeom prst="rect">
            <a:avLst/>
          </a:prstGeom>
          <a:ln w="0">
            <a:noFill/>
          </a:ln>
        </p:spPr>
      </p:pic>
      <p:pic>
        <p:nvPicPr>
          <p:cNvPr id="1048" name="" descr=""/>
          <p:cNvPicPr/>
          <p:nvPr/>
        </p:nvPicPr>
        <p:blipFill>
          <a:blip r:embed="rId6"/>
          <a:stretch/>
        </p:blipFill>
        <p:spPr>
          <a:xfrm rot="5400000">
            <a:off x="7038000" y="31320"/>
            <a:ext cx="508680" cy="2473560"/>
          </a:xfrm>
          <a:prstGeom prst="rect">
            <a:avLst/>
          </a:prstGeom>
          <a:ln w="0">
            <a:noFill/>
          </a:ln>
        </p:spPr>
      </p:pic>
      <p:pic>
        <p:nvPicPr>
          <p:cNvPr id="1049" name="" descr=""/>
          <p:cNvPicPr/>
          <p:nvPr/>
        </p:nvPicPr>
        <p:blipFill>
          <a:blip r:embed="rId7"/>
          <a:stretch/>
        </p:blipFill>
        <p:spPr>
          <a:xfrm>
            <a:off x="6138720" y="1514160"/>
            <a:ext cx="219960" cy="2520"/>
          </a:xfrm>
          <a:prstGeom prst="rect">
            <a:avLst/>
          </a:prstGeom>
          <a:ln w="0">
            <a:noFill/>
          </a:ln>
        </p:spPr>
      </p:pic>
      <p:sp>
        <p:nvSpPr>
          <p:cNvPr id="1050" name="CustomShape 17"/>
          <p:cNvSpPr/>
          <p:nvPr/>
        </p:nvSpPr>
        <p:spPr>
          <a:xfrm>
            <a:off x="666000" y="5047560"/>
            <a:ext cx="1559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ad-hoc telcos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51" name="CustomShape 18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31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53" name="" descr=""/>
          <p:cNvPicPr/>
          <p:nvPr/>
        </p:nvPicPr>
        <p:blipFill>
          <a:blip r:embed="rId1"/>
          <a:stretch/>
        </p:blipFill>
        <p:spPr>
          <a:xfrm>
            <a:off x="5706720" y="2883600"/>
            <a:ext cx="3674160" cy="1439640"/>
          </a:xfrm>
          <a:prstGeom prst="rect">
            <a:avLst/>
          </a:prstGeom>
          <a:ln w="0">
            <a:noFill/>
          </a:ln>
        </p:spPr>
      </p:pic>
      <p:sp>
        <p:nvSpPr>
          <p:cNvPr id="1054" name="CustomShape 2"/>
          <p:cNvSpPr/>
          <p:nvPr/>
        </p:nvSpPr>
        <p:spPr>
          <a:xfrm>
            <a:off x="1458720" y="370800"/>
            <a:ext cx="6738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SAAS Solutions – Selected Examples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55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56" name="CustomShape 4"/>
          <p:cNvSpPr/>
          <p:nvPr/>
        </p:nvSpPr>
        <p:spPr>
          <a:xfrm>
            <a:off x="957960" y="1032840"/>
            <a:ext cx="2892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Google Docs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57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8" name="CustomShape 6"/>
          <p:cNvSpPr/>
          <p:nvPr/>
        </p:nvSpPr>
        <p:spPr>
          <a:xfrm>
            <a:off x="1379160" y="1377360"/>
            <a:ext cx="564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Offers document suite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that is free for anyone to use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9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0" name="CustomShape 8"/>
          <p:cNvSpPr/>
          <p:nvPr/>
        </p:nvSpPr>
        <p:spPr>
          <a:xfrm>
            <a:off x="1379160" y="1679040"/>
            <a:ext cx="5431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Creating a Google account is free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 gives access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1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2" name="CustomShape 10"/>
          <p:cNvSpPr/>
          <p:nvPr/>
        </p:nvSpPr>
        <p:spPr>
          <a:xfrm>
            <a:off x="1379160" y="1980720"/>
            <a:ext cx="5052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Provides instantly access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a word processor,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3" name="CustomShape 11"/>
          <p:cNvSpPr/>
          <p:nvPr/>
        </p:nvSpPr>
        <p:spPr>
          <a:xfrm>
            <a:off x="1379160" y="2232000"/>
            <a:ext cx="5519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spreadsheet application, presentation creator, etc.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4" name="CustomShape 12"/>
          <p:cNvSpPr/>
          <p:nvPr/>
        </p:nvSpPr>
        <p:spPr>
          <a:xfrm>
            <a:off x="1078200" y="2502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5" name="CustomShape 13"/>
          <p:cNvSpPr/>
          <p:nvPr/>
        </p:nvSpPr>
        <p:spPr>
          <a:xfrm>
            <a:off x="1379160" y="2533320"/>
            <a:ext cx="592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Enables collaborative work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many concurrent users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6" name="CustomShape 14"/>
          <p:cNvSpPr/>
          <p:nvPr/>
        </p:nvSpPr>
        <p:spPr>
          <a:xfrm>
            <a:off x="1379160" y="2784960"/>
            <a:ext cx="6522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comments, writings in parallel on paragraph level, etc.)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7" name="CustomShape 15"/>
          <p:cNvSpPr/>
          <p:nvPr/>
        </p:nvSpPr>
        <p:spPr>
          <a:xfrm>
            <a:off x="1078200" y="3055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8" name="CustomShape 16"/>
          <p:cNvSpPr/>
          <p:nvPr/>
        </p:nvSpPr>
        <p:spPr>
          <a:xfrm>
            <a:off x="1379160" y="3086640"/>
            <a:ext cx="7665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Managed directly from the Web browser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(no installation, no payment)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9" name="CustomShape 17"/>
          <p:cNvSpPr/>
          <p:nvPr/>
        </p:nvSpPr>
        <p:spPr>
          <a:xfrm>
            <a:off x="596880" y="336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70" name="CustomShape 18"/>
          <p:cNvSpPr/>
          <p:nvPr/>
        </p:nvSpPr>
        <p:spPr>
          <a:xfrm>
            <a:off x="957960" y="3405600"/>
            <a:ext cx="2953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Google Drive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71" name="CustomShape 19"/>
          <p:cNvSpPr/>
          <p:nvPr/>
        </p:nvSpPr>
        <p:spPr>
          <a:xfrm>
            <a:off x="1078200" y="3718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2" name="CustomShape 20"/>
          <p:cNvSpPr/>
          <p:nvPr/>
        </p:nvSpPr>
        <p:spPr>
          <a:xfrm>
            <a:off x="1379160" y="3750120"/>
            <a:ext cx="3282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Stores and shares files/folders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3" name="CustomShape 21"/>
          <p:cNvSpPr/>
          <p:nvPr/>
        </p:nvSpPr>
        <p:spPr>
          <a:xfrm>
            <a:off x="1078200" y="4020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4" name="CustomShape 22"/>
          <p:cNvSpPr/>
          <p:nvPr/>
        </p:nvSpPr>
        <p:spPr>
          <a:xfrm>
            <a:off x="1379160" y="4051800"/>
            <a:ext cx="3362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Monthly fees based on volume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5" name="CustomShape 23"/>
          <p:cNvSpPr/>
          <p:nvPr/>
        </p:nvSpPr>
        <p:spPr>
          <a:xfrm>
            <a:off x="596880" y="4333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76" name="CustomShape 24"/>
          <p:cNvSpPr/>
          <p:nvPr/>
        </p:nvSpPr>
        <p:spPr>
          <a:xfrm>
            <a:off x="957960" y="4370760"/>
            <a:ext cx="2841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Google Mail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77" name="CustomShape 25"/>
          <p:cNvSpPr/>
          <p:nvPr/>
        </p:nvSpPr>
        <p:spPr>
          <a:xfrm>
            <a:off x="1078200" y="4684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8" name="CustomShape 26"/>
          <p:cNvSpPr/>
          <p:nvPr/>
        </p:nvSpPr>
        <p:spPr>
          <a:xfrm>
            <a:off x="1379160" y="4715640"/>
            <a:ext cx="2346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Provides E-Mail client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9" name="CustomShape 27"/>
          <p:cNvSpPr/>
          <p:nvPr/>
        </p:nvSpPr>
        <p:spPr>
          <a:xfrm>
            <a:off x="1379160" y="4966920"/>
            <a:ext cx="1652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(fees / volume)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080" name="" descr=""/>
          <p:cNvPicPr/>
          <p:nvPr/>
        </p:nvPicPr>
        <p:blipFill>
          <a:blip r:embed="rId2"/>
          <a:stretch/>
        </p:blipFill>
        <p:spPr>
          <a:xfrm>
            <a:off x="7250400" y="1004040"/>
            <a:ext cx="2021040" cy="1189440"/>
          </a:xfrm>
          <a:prstGeom prst="rect">
            <a:avLst/>
          </a:prstGeom>
          <a:ln w="0">
            <a:noFill/>
          </a:ln>
        </p:spPr>
      </p:pic>
      <p:sp>
        <p:nvSpPr>
          <p:cNvPr id="1081" name="CustomShape 28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082" name="" descr=""/>
          <p:cNvPicPr/>
          <p:nvPr/>
        </p:nvPicPr>
        <p:blipFill>
          <a:blip r:embed="rId3"/>
          <a:stretch/>
        </p:blipFill>
        <p:spPr>
          <a:xfrm>
            <a:off x="5666040" y="3900960"/>
            <a:ext cx="3807360" cy="1398240"/>
          </a:xfrm>
          <a:prstGeom prst="rect">
            <a:avLst/>
          </a:prstGeom>
          <a:ln w="0">
            <a:noFill/>
          </a:ln>
        </p:spPr>
      </p:pic>
      <p:pic>
        <p:nvPicPr>
          <p:cNvPr id="1083" name="" descr=""/>
          <p:cNvPicPr/>
          <p:nvPr/>
        </p:nvPicPr>
        <p:blipFill>
          <a:blip r:embed="rId4"/>
          <a:stretch/>
        </p:blipFill>
        <p:spPr>
          <a:xfrm>
            <a:off x="3922200" y="4697280"/>
            <a:ext cx="1438560" cy="408600"/>
          </a:xfrm>
          <a:prstGeom prst="rect">
            <a:avLst/>
          </a:prstGeom>
          <a:ln w="0">
            <a:noFill/>
          </a:ln>
        </p:spPr>
      </p:pic>
      <p:sp>
        <p:nvSpPr>
          <p:cNvPr id="1084" name="CustomShape 29"/>
          <p:cNvSpPr/>
          <p:nvPr/>
        </p:nvSpPr>
        <p:spPr>
          <a:xfrm>
            <a:off x="7906680" y="2287800"/>
            <a:ext cx="132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Google Docs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5" name="CustomShape 30"/>
          <p:cNvSpPr/>
          <p:nvPr/>
        </p:nvSpPr>
        <p:spPr>
          <a:xfrm>
            <a:off x="4511160" y="3510720"/>
            <a:ext cx="1362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[18] Google Drive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6" name="CustomShape 31"/>
          <p:cNvSpPr/>
          <p:nvPr/>
        </p:nvSpPr>
        <p:spPr>
          <a:xfrm>
            <a:off x="4181400" y="4388760"/>
            <a:ext cx="1307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Google Mail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7" name="CustomShape 32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32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9" name="CustomShape 2"/>
          <p:cNvSpPr/>
          <p:nvPr/>
        </p:nvSpPr>
        <p:spPr>
          <a:xfrm>
            <a:off x="685080" y="370440"/>
            <a:ext cx="8295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Maps SAAS – Geographical Location Examples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90" name="CustomShape 3"/>
          <p:cNvSpPr/>
          <p:nvPr/>
        </p:nvSpPr>
        <p:spPr>
          <a:xfrm>
            <a:off x="86040" y="4976640"/>
            <a:ext cx="9473760" cy="267480"/>
          </a:xfrm>
          <a:custGeom>
            <a:avLst/>
            <a:gdLst/>
            <a:ahLst/>
            <a:rect l="l" t="t" r="r" b="b"/>
            <a:pathLst>
              <a:path w="26317" h="744">
                <a:moveTo>
                  <a:pt x="0" y="0"/>
                </a:moveTo>
                <a:lnTo>
                  <a:pt x="0" y="743"/>
                </a:lnTo>
                <a:lnTo>
                  <a:pt x="26316" y="743"/>
                </a:lnTo>
                <a:lnTo>
                  <a:pt x="26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1" name="CustomShape 4"/>
          <p:cNvSpPr/>
          <p:nvPr/>
        </p:nvSpPr>
        <p:spPr>
          <a:xfrm>
            <a:off x="66240" y="4960800"/>
            <a:ext cx="9513360" cy="298800"/>
          </a:xfrm>
          <a:custGeom>
            <a:avLst/>
            <a:gdLst/>
            <a:ahLst/>
            <a:rect l="l" t="t" r="r" b="b"/>
            <a:pathLst>
              <a:path w="26427" h="831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6372" y="0"/>
                </a:lnTo>
                <a:cubicBezTo>
                  <a:pt x="26402" y="0"/>
                  <a:pt x="26426" y="19"/>
                  <a:pt x="26426" y="44"/>
                </a:cubicBezTo>
                <a:lnTo>
                  <a:pt x="26426" y="786"/>
                </a:lnTo>
                <a:cubicBezTo>
                  <a:pt x="26426" y="810"/>
                  <a:pt x="26402" y="830"/>
                  <a:pt x="26372" y="830"/>
                </a:cubicBezTo>
                <a:lnTo>
                  <a:pt x="56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6" y="742"/>
                </a:lnTo>
                <a:lnTo>
                  <a:pt x="26372" y="742"/>
                </a:lnTo>
                <a:lnTo>
                  <a:pt x="26316" y="786"/>
                </a:lnTo>
                <a:lnTo>
                  <a:pt x="26316" y="44"/>
                </a:lnTo>
                <a:lnTo>
                  <a:pt x="2637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2" name="CustomShape 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93" name="CustomShape 6"/>
          <p:cNvSpPr/>
          <p:nvPr/>
        </p:nvSpPr>
        <p:spPr>
          <a:xfrm>
            <a:off x="1818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94" name="" descr=""/>
          <p:cNvPicPr/>
          <p:nvPr/>
        </p:nvPicPr>
        <p:blipFill>
          <a:blip r:embed="rId1"/>
          <a:stretch/>
        </p:blipFill>
        <p:spPr>
          <a:xfrm>
            <a:off x="538560" y="829800"/>
            <a:ext cx="8545320" cy="4007520"/>
          </a:xfrm>
          <a:prstGeom prst="rect">
            <a:avLst/>
          </a:prstGeom>
          <a:ln w="0">
            <a:noFill/>
          </a:ln>
        </p:spPr>
      </p:pic>
      <p:sp>
        <p:nvSpPr>
          <p:cNvPr id="1095" name="CustomShape 7"/>
          <p:cNvSpPr/>
          <p:nvPr/>
        </p:nvSpPr>
        <p:spPr>
          <a:xfrm>
            <a:off x="542520" y="5045040"/>
            <a:ext cx="8879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14 provide more insights into how geographical locations play a key role in online marketing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96" name="CustomShape 8"/>
          <p:cNvSpPr/>
          <p:nvPr/>
        </p:nvSpPr>
        <p:spPr>
          <a:xfrm>
            <a:off x="1610280" y="1428840"/>
            <a:ext cx="2794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(Social peer review is important for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97" name="CustomShape 9"/>
          <p:cNvSpPr/>
          <p:nvPr/>
        </p:nvSpPr>
        <p:spPr>
          <a:xfrm>
            <a:off x="1598040" y="1604880"/>
            <a:ext cx="2784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coffee bars, hotels, rental cars, etc.)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98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33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0" name="CustomShape 2"/>
          <p:cNvSpPr/>
          <p:nvPr/>
        </p:nvSpPr>
        <p:spPr>
          <a:xfrm>
            <a:off x="894960" y="370800"/>
            <a:ext cx="7908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Using IAAS &amp; PAAS for SAAS – AWS &amp; CAE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01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02" name="CustomShape 4"/>
          <p:cNvSpPr/>
          <p:nvPr/>
        </p:nvSpPr>
        <p:spPr>
          <a:xfrm>
            <a:off x="957960" y="1032840"/>
            <a:ext cx="3766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Amazon Web Services (AWS)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03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4" name="CustomShape 6"/>
          <p:cNvSpPr/>
          <p:nvPr/>
        </p:nvSpPr>
        <p:spPr>
          <a:xfrm>
            <a:off x="1379160" y="1377360"/>
            <a:ext cx="4376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Provides IAAS &amp; PAAS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(cf. Lecture 8 &amp; 9)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5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6" name="CustomShape 8"/>
          <p:cNvSpPr/>
          <p:nvPr/>
        </p:nvSpPr>
        <p:spPr>
          <a:xfrm>
            <a:off x="1379160" y="1679040"/>
            <a:ext cx="4574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Offers companys who develop SAAS tools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7" name="CustomShape 9"/>
          <p:cNvSpPr/>
          <p:nvPr/>
        </p:nvSpPr>
        <p:spPr>
          <a:xfrm>
            <a:off x="1379160" y="1930320"/>
            <a:ext cx="4958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delivery model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special partner program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108" name="" descr=""/>
          <p:cNvPicPr/>
          <p:nvPr/>
        </p:nvPicPr>
        <p:blipFill>
          <a:blip r:embed="rId1"/>
          <a:stretch/>
        </p:blipFill>
        <p:spPr>
          <a:xfrm>
            <a:off x="6324120" y="888840"/>
            <a:ext cx="2957040" cy="808560"/>
          </a:xfrm>
          <a:prstGeom prst="rect">
            <a:avLst/>
          </a:prstGeom>
          <a:ln w="0">
            <a:noFill/>
          </a:ln>
        </p:spPr>
      </p:pic>
      <p:sp>
        <p:nvSpPr>
          <p:cNvPr id="1109" name="CustomShape 10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110" name="" descr=""/>
          <p:cNvPicPr/>
          <p:nvPr/>
        </p:nvPicPr>
        <p:blipFill>
          <a:blip r:embed="rId2"/>
          <a:stretch/>
        </p:blipFill>
        <p:spPr>
          <a:xfrm>
            <a:off x="511920" y="2995920"/>
            <a:ext cx="5549040" cy="2070720"/>
          </a:xfrm>
          <a:prstGeom prst="rect">
            <a:avLst/>
          </a:prstGeom>
          <a:ln w="0">
            <a:noFill/>
          </a:ln>
        </p:spPr>
      </p:pic>
      <p:sp>
        <p:nvSpPr>
          <p:cNvPr id="1111" name="CustomShape 11"/>
          <p:cNvSpPr/>
          <p:nvPr/>
        </p:nvSpPr>
        <p:spPr>
          <a:xfrm>
            <a:off x="6423480" y="1958040"/>
            <a:ext cx="3029040" cy="3298680"/>
          </a:xfrm>
          <a:custGeom>
            <a:avLst/>
            <a:gdLst/>
            <a:ahLst/>
            <a:rect l="l" t="t" r="r" b="b"/>
            <a:pathLst>
              <a:path w="8415" h="9164">
                <a:moveTo>
                  <a:pt x="0" y="0"/>
                </a:moveTo>
                <a:lnTo>
                  <a:pt x="0" y="9163"/>
                </a:lnTo>
                <a:lnTo>
                  <a:pt x="8414" y="9163"/>
                </a:lnTo>
                <a:lnTo>
                  <a:pt x="841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2" name="CustomShape 12"/>
          <p:cNvSpPr/>
          <p:nvPr/>
        </p:nvSpPr>
        <p:spPr>
          <a:xfrm>
            <a:off x="6403320" y="1942200"/>
            <a:ext cx="3069000" cy="3330360"/>
          </a:xfrm>
          <a:custGeom>
            <a:avLst/>
            <a:gdLst/>
            <a:ahLst/>
            <a:rect l="l" t="t" r="r" b="b"/>
            <a:pathLst>
              <a:path w="8526" h="925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8470" y="0"/>
                </a:lnTo>
                <a:cubicBezTo>
                  <a:pt x="8501" y="0"/>
                  <a:pt x="8525" y="19"/>
                  <a:pt x="8525" y="44"/>
                </a:cubicBezTo>
                <a:lnTo>
                  <a:pt x="8525" y="9207"/>
                </a:lnTo>
                <a:cubicBezTo>
                  <a:pt x="8525" y="9230"/>
                  <a:pt x="8501" y="9251"/>
                  <a:pt x="8470" y="9251"/>
                </a:cubicBezTo>
                <a:lnTo>
                  <a:pt x="56" y="9251"/>
                </a:lnTo>
                <a:cubicBezTo>
                  <a:pt x="25" y="9251"/>
                  <a:pt x="0" y="9230"/>
                  <a:pt x="0" y="9207"/>
                </a:cubicBezTo>
                <a:lnTo>
                  <a:pt x="0" y="44"/>
                </a:lnTo>
                <a:moveTo>
                  <a:pt x="112" y="9207"/>
                </a:moveTo>
                <a:lnTo>
                  <a:pt x="56" y="9163"/>
                </a:lnTo>
                <a:lnTo>
                  <a:pt x="8470" y="9163"/>
                </a:lnTo>
                <a:lnTo>
                  <a:pt x="8414" y="9207"/>
                </a:lnTo>
                <a:lnTo>
                  <a:pt x="8414" y="44"/>
                </a:lnTo>
                <a:lnTo>
                  <a:pt x="847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2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3" name="CustomShape 13"/>
          <p:cNvSpPr/>
          <p:nvPr/>
        </p:nvSpPr>
        <p:spPr>
          <a:xfrm>
            <a:off x="7272720" y="1636200"/>
            <a:ext cx="2069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AWS Partner Network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14" name="CustomShape 14"/>
          <p:cNvSpPr/>
          <p:nvPr/>
        </p:nvSpPr>
        <p:spPr>
          <a:xfrm>
            <a:off x="6519960" y="2001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5" name="CustomShape 15"/>
          <p:cNvSpPr/>
          <p:nvPr/>
        </p:nvSpPr>
        <p:spPr>
          <a:xfrm>
            <a:off x="6880680" y="2026800"/>
            <a:ext cx="2214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Infrastructure layer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6" name="CustomShape 16"/>
          <p:cNvSpPr/>
          <p:nvPr/>
        </p:nvSpPr>
        <p:spPr>
          <a:xfrm>
            <a:off x="6880680" y="2228040"/>
            <a:ext cx="1657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IAAS serves as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7" name="CustomShape 17"/>
          <p:cNvSpPr/>
          <p:nvPr/>
        </p:nvSpPr>
        <p:spPr>
          <a:xfrm>
            <a:off x="6880680" y="2428920"/>
            <a:ext cx="2446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foundation for building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8" name="CustomShape 18"/>
          <p:cNvSpPr/>
          <p:nvPr/>
        </p:nvSpPr>
        <p:spPr>
          <a:xfrm>
            <a:off x="6880680" y="2629800"/>
            <a:ext cx="2419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platform layer of the cloud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9" name="CustomShape 19"/>
          <p:cNvSpPr/>
          <p:nvPr/>
        </p:nvSpPr>
        <p:spPr>
          <a:xfrm>
            <a:off x="6880680" y="2831400"/>
            <a:ext cx="223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supporting PAAS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0" name="CustomShape 20"/>
          <p:cNvSpPr/>
          <p:nvPr/>
        </p:nvSpPr>
        <p:spPr>
          <a:xfrm>
            <a:off x="6519960" y="3047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1" name="CustomShape 21"/>
          <p:cNvSpPr/>
          <p:nvPr/>
        </p:nvSpPr>
        <p:spPr>
          <a:xfrm>
            <a:off x="6880680" y="3072600"/>
            <a:ext cx="2496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Platform layer with PAAS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2" name="CustomShape 22"/>
          <p:cNvSpPr/>
          <p:nvPr/>
        </p:nvSpPr>
        <p:spPr>
          <a:xfrm>
            <a:off x="6880680" y="3273480"/>
            <a:ext cx="210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turn is a foundation for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3" name="CustomShape 23"/>
          <p:cNvSpPr/>
          <p:nvPr/>
        </p:nvSpPr>
        <p:spPr>
          <a:xfrm>
            <a:off x="6880680" y="3474720"/>
            <a:ext cx="1627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implementing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4" name="CustomShape 24"/>
          <p:cNvSpPr/>
          <p:nvPr/>
        </p:nvSpPr>
        <p:spPr>
          <a:xfrm>
            <a:off x="6880680" y="3675960"/>
            <a:ext cx="2345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 layer for SAAS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5" name="CustomShape 25"/>
          <p:cNvSpPr/>
          <p:nvPr/>
        </p:nvSpPr>
        <p:spPr>
          <a:xfrm>
            <a:off x="6880680" y="3876840"/>
            <a:ext cx="1074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6" name="CustomShape 26"/>
          <p:cNvSpPr/>
          <p:nvPr/>
        </p:nvSpPr>
        <p:spPr>
          <a:xfrm>
            <a:off x="6519960" y="4093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7" name="CustomShape 27"/>
          <p:cNvSpPr/>
          <p:nvPr/>
        </p:nvSpPr>
        <p:spPr>
          <a:xfrm>
            <a:off x="6880680" y="4118400"/>
            <a:ext cx="2136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Different types of cloud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8" name="CustomShape 28"/>
          <p:cNvSpPr/>
          <p:nvPr/>
        </p:nvSpPr>
        <p:spPr>
          <a:xfrm>
            <a:off x="6880680" y="4319280"/>
            <a:ext cx="2050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services like Computer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9" name="CustomShape 29"/>
          <p:cNvSpPr/>
          <p:nvPr/>
        </p:nvSpPr>
        <p:spPr>
          <a:xfrm>
            <a:off x="6880680" y="4520160"/>
            <a:ext cx="2185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Aided Engineering (CAE)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30" name="CustomShape 30"/>
          <p:cNvSpPr/>
          <p:nvPr/>
        </p:nvSpPr>
        <p:spPr>
          <a:xfrm>
            <a:off x="6880680" y="4721400"/>
            <a:ext cx="2045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demand application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31" name="CustomShape 31"/>
          <p:cNvSpPr/>
          <p:nvPr/>
        </p:nvSpPr>
        <p:spPr>
          <a:xfrm>
            <a:off x="6880680" y="4922640"/>
            <a:ext cx="2367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these resources separately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32" name="" descr=""/>
          <p:cNvPicPr/>
          <p:nvPr/>
        </p:nvPicPr>
        <p:blipFill>
          <a:blip r:embed="rId3"/>
          <a:stretch/>
        </p:blipFill>
        <p:spPr>
          <a:xfrm>
            <a:off x="3032280" y="2445120"/>
            <a:ext cx="1723680" cy="458640"/>
          </a:xfrm>
          <a:prstGeom prst="rect">
            <a:avLst/>
          </a:prstGeom>
          <a:ln w="0">
            <a:noFill/>
          </a:ln>
        </p:spPr>
      </p:pic>
      <p:sp>
        <p:nvSpPr>
          <p:cNvPr id="1133" name="CustomShape 32"/>
          <p:cNvSpPr/>
          <p:nvPr/>
        </p:nvSpPr>
        <p:spPr>
          <a:xfrm>
            <a:off x="799920" y="508716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34" name="CustomShape 33"/>
          <p:cNvSpPr/>
          <p:nvPr/>
        </p:nvSpPr>
        <p:spPr>
          <a:xfrm>
            <a:off x="4896000" y="2455200"/>
            <a:ext cx="1206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Computer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35" name="CustomShape 34"/>
          <p:cNvSpPr/>
          <p:nvPr/>
        </p:nvSpPr>
        <p:spPr>
          <a:xfrm>
            <a:off x="4770000" y="2631240"/>
            <a:ext cx="1420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Aided Engineering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36" name="CustomShape 35"/>
          <p:cNvSpPr/>
          <p:nvPr/>
        </p:nvSpPr>
        <p:spPr>
          <a:xfrm>
            <a:off x="4871160" y="2806920"/>
            <a:ext cx="1214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SAAS solutions)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37" name="" descr=""/>
          <p:cNvPicPr/>
          <p:nvPr/>
        </p:nvPicPr>
        <p:blipFill>
          <a:blip r:embed="rId4"/>
          <a:stretch/>
        </p:blipFill>
        <p:spPr>
          <a:xfrm>
            <a:off x="1095120" y="2135160"/>
            <a:ext cx="1220760" cy="997200"/>
          </a:xfrm>
          <a:prstGeom prst="rect">
            <a:avLst/>
          </a:prstGeom>
          <a:ln w="0">
            <a:noFill/>
          </a:ln>
        </p:spPr>
      </p:pic>
      <p:sp>
        <p:nvSpPr>
          <p:cNvPr id="1138" name="CustomShape 36"/>
          <p:cNvSpPr/>
          <p:nvPr/>
        </p:nvSpPr>
        <p:spPr>
          <a:xfrm>
            <a:off x="2311560" y="2491920"/>
            <a:ext cx="632520" cy="399960"/>
          </a:xfrm>
          <a:custGeom>
            <a:avLst/>
            <a:gdLst/>
            <a:ahLst/>
            <a:rect l="l" t="t" r="r" b="b"/>
            <a:pathLst>
              <a:path w="1758" h="1112">
                <a:moveTo>
                  <a:pt x="1757" y="277"/>
                </a:moveTo>
                <a:lnTo>
                  <a:pt x="1757" y="833"/>
                </a:lnTo>
                <a:lnTo>
                  <a:pt x="1712" y="833"/>
                </a:lnTo>
                <a:lnTo>
                  <a:pt x="1712" y="277"/>
                </a:lnTo>
                <a:lnTo>
                  <a:pt x="1757" y="277"/>
                </a:lnTo>
                <a:moveTo>
                  <a:pt x="1757" y="833"/>
                </a:moveTo>
                <a:lnTo>
                  <a:pt x="1757" y="833"/>
                </a:lnTo>
                <a:moveTo>
                  <a:pt x="1668" y="277"/>
                </a:moveTo>
                <a:lnTo>
                  <a:pt x="1668" y="833"/>
                </a:lnTo>
                <a:lnTo>
                  <a:pt x="1579" y="833"/>
                </a:lnTo>
                <a:lnTo>
                  <a:pt x="1579" y="277"/>
                </a:lnTo>
                <a:lnTo>
                  <a:pt x="1668" y="277"/>
                </a:lnTo>
                <a:moveTo>
                  <a:pt x="1668" y="833"/>
                </a:moveTo>
                <a:lnTo>
                  <a:pt x="1668" y="833"/>
                </a:lnTo>
                <a:moveTo>
                  <a:pt x="1535" y="833"/>
                </a:moveTo>
                <a:lnTo>
                  <a:pt x="708" y="833"/>
                </a:lnTo>
                <a:lnTo>
                  <a:pt x="708" y="1111"/>
                </a:lnTo>
                <a:lnTo>
                  <a:pt x="0" y="555"/>
                </a:lnTo>
                <a:lnTo>
                  <a:pt x="708" y="0"/>
                </a:lnTo>
                <a:lnTo>
                  <a:pt x="708" y="277"/>
                </a:lnTo>
                <a:lnTo>
                  <a:pt x="1535" y="277"/>
                </a:lnTo>
                <a:lnTo>
                  <a:pt x="1535" y="83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9" name="CustomShape 37"/>
          <p:cNvSpPr/>
          <p:nvPr/>
        </p:nvSpPr>
        <p:spPr>
          <a:xfrm>
            <a:off x="2292120" y="2466720"/>
            <a:ext cx="664560" cy="451080"/>
          </a:xfrm>
          <a:custGeom>
            <a:avLst/>
            <a:gdLst/>
            <a:ahLst/>
            <a:rect l="l" t="t" r="r" b="b"/>
            <a:pathLst>
              <a:path w="1847" h="1254">
                <a:moveTo>
                  <a:pt x="1846" y="319"/>
                </a:moveTo>
                <a:lnTo>
                  <a:pt x="1846" y="933"/>
                </a:lnTo>
                <a:lnTo>
                  <a:pt x="1728" y="933"/>
                </a:lnTo>
                <a:lnTo>
                  <a:pt x="1728" y="319"/>
                </a:lnTo>
                <a:lnTo>
                  <a:pt x="1846" y="319"/>
                </a:lnTo>
                <a:moveTo>
                  <a:pt x="1846" y="933"/>
                </a:moveTo>
                <a:lnTo>
                  <a:pt x="1846" y="933"/>
                </a:lnTo>
                <a:moveTo>
                  <a:pt x="1772" y="347"/>
                </a:moveTo>
                <a:lnTo>
                  <a:pt x="1810" y="377"/>
                </a:lnTo>
                <a:lnTo>
                  <a:pt x="1766" y="377"/>
                </a:lnTo>
                <a:lnTo>
                  <a:pt x="1802" y="347"/>
                </a:lnTo>
                <a:lnTo>
                  <a:pt x="1802" y="903"/>
                </a:lnTo>
                <a:lnTo>
                  <a:pt x="1766" y="876"/>
                </a:lnTo>
                <a:lnTo>
                  <a:pt x="1810" y="876"/>
                </a:lnTo>
                <a:lnTo>
                  <a:pt x="1772" y="903"/>
                </a:lnTo>
                <a:lnTo>
                  <a:pt x="1772" y="347"/>
                </a:lnTo>
                <a:moveTo>
                  <a:pt x="1760" y="319"/>
                </a:moveTo>
                <a:lnTo>
                  <a:pt x="1760" y="933"/>
                </a:lnTo>
                <a:lnTo>
                  <a:pt x="1595" y="933"/>
                </a:lnTo>
                <a:lnTo>
                  <a:pt x="1595" y="319"/>
                </a:lnTo>
                <a:lnTo>
                  <a:pt x="1760" y="319"/>
                </a:lnTo>
                <a:moveTo>
                  <a:pt x="1760" y="933"/>
                </a:moveTo>
                <a:lnTo>
                  <a:pt x="1760" y="933"/>
                </a:lnTo>
                <a:moveTo>
                  <a:pt x="1684" y="347"/>
                </a:moveTo>
                <a:lnTo>
                  <a:pt x="1722" y="377"/>
                </a:lnTo>
                <a:lnTo>
                  <a:pt x="1632" y="377"/>
                </a:lnTo>
                <a:lnTo>
                  <a:pt x="1670" y="347"/>
                </a:lnTo>
                <a:lnTo>
                  <a:pt x="1670" y="903"/>
                </a:lnTo>
                <a:lnTo>
                  <a:pt x="1632" y="876"/>
                </a:lnTo>
                <a:lnTo>
                  <a:pt x="1722" y="876"/>
                </a:lnTo>
                <a:lnTo>
                  <a:pt x="1684" y="903"/>
                </a:lnTo>
                <a:lnTo>
                  <a:pt x="1684" y="347"/>
                </a:lnTo>
                <a:moveTo>
                  <a:pt x="1626" y="933"/>
                </a:moveTo>
                <a:lnTo>
                  <a:pt x="762" y="933"/>
                </a:lnTo>
                <a:lnTo>
                  <a:pt x="798" y="903"/>
                </a:lnTo>
                <a:lnTo>
                  <a:pt x="798" y="1253"/>
                </a:lnTo>
                <a:lnTo>
                  <a:pt x="0" y="626"/>
                </a:lnTo>
                <a:lnTo>
                  <a:pt x="798" y="0"/>
                </a:lnTo>
                <a:lnTo>
                  <a:pt x="798" y="347"/>
                </a:lnTo>
                <a:lnTo>
                  <a:pt x="762" y="319"/>
                </a:lnTo>
                <a:lnTo>
                  <a:pt x="1626" y="319"/>
                </a:lnTo>
                <a:lnTo>
                  <a:pt x="1626" y="933"/>
                </a:lnTo>
                <a:moveTo>
                  <a:pt x="1551" y="347"/>
                </a:moveTo>
                <a:lnTo>
                  <a:pt x="1588" y="377"/>
                </a:lnTo>
                <a:lnTo>
                  <a:pt x="724" y="377"/>
                </a:lnTo>
                <a:lnTo>
                  <a:pt x="724" y="70"/>
                </a:lnTo>
                <a:lnTo>
                  <a:pt x="787" y="91"/>
                </a:lnTo>
                <a:lnTo>
                  <a:pt x="79" y="647"/>
                </a:lnTo>
                <a:lnTo>
                  <a:pt x="79" y="607"/>
                </a:lnTo>
                <a:lnTo>
                  <a:pt x="787" y="1162"/>
                </a:lnTo>
                <a:lnTo>
                  <a:pt x="724" y="1181"/>
                </a:lnTo>
                <a:lnTo>
                  <a:pt x="724" y="876"/>
                </a:lnTo>
                <a:lnTo>
                  <a:pt x="1588" y="876"/>
                </a:lnTo>
                <a:lnTo>
                  <a:pt x="1551" y="903"/>
                </a:lnTo>
                <a:lnTo>
                  <a:pt x="1551" y="34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0" name="CustomShape 38"/>
          <p:cNvSpPr/>
          <p:nvPr/>
        </p:nvSpPr>
        <p:spPr>
          <a:xfrm>
            <a:off x="2311560" y="2491920"/>
            <a:ext cx="632520" cy="399960"/>
          </a:xfrm>
          <a:custGeom>
            <a:avLst/>
            <a:gdLst/>
            <a:ahLst/>
            <a:rect l="l" t="t" r="r" b="b"/>
            <a:pathLst>
              <a:path w="1758" h="1112">
                <a:moveTo>
                  <a:pt x="1757" y="277"/>
                </a:moveTo>
                <a:lnTo>
                  <a:pt x="1757" y="833"/>
                </a:lnTo>
                <a:lnTo>
                  <a:pt x="1712" y="833"/>
                </a:lnTo>
                <a:lnTo>
                  <a:pt x="1712" y="277"/>
                </a:lnTo>
                <a:lnTo>
                  <a:pt x="1757" y="277"/>
                </a:lnTo>
                <a:moveTo>
                  <a:pt x="1757" y="833"/>
                </a:moveTo>
                <a:lnTo>
                  <a:pt x="1757" y="833"/>
                </a:lnTo>
                <a:moveTo>
                  <a:pt x="1668" y="277"/>
                </a:moveTo>
                <a:lnTo>
                  <a:pt x="1668" y="833"/>
                </a:lnTo>
                <a:lnTo>
                  <a:pt x="1579" y="833"/>
                </a:lnTo>
                <a:lnTo>
                  <a:pt x="1579" y="277"/>
                </a:lnTo>
                <a:lnTo>
                  <a:pt x="1668" y="277"/>
                </a:lnTo>
                <a:moveTo>
                  <a:pt x="1668" y="833"/>
                </a:moveTo>
                <a:lnTo>
                  <a:pt x="1668" y="833"/>
                </a:lnTo>
                <a:moveTo>
                  <a:pt x="1535" y="833"/>
                </a:moveTo>
                <a:lnTo>
                  <a:pt x="708" y="833"/>
                </a:lnTo>
                <a:lnTo>
                  <a:pt x="708" y="1111"/>
                </a:lnTo>
                <a:lnTo>
                  <a:pt x="0" y="555"/>
                </a:lnTo>
                <a:lnTo>
                  <a:pt x="708" y="0"/>
                </a:lnTo>
                <a:lnTo>
                  <a:pt x="708" y="277"/>
                </a:lnTo>
                <a:lnTo>
                  <a:pt x="1535" y="277"/>
                </a:lnTo>
                <a:lnTo>
                  <a:pt x="1535" y="83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1" name="CustomShape 39"/>
          <p:cNvSpPr/>
          <p:nvPr/>
        </p:nvSpPr>
        <p:spPr>
          <a:xfrm>
            <a:off x="2292120" y="2466720"/>
            <a:ext cx="664560" cy="451080"/>
          </a:xfrm>
          <a:custGeom>
            <a:avLst/>
            <a:gdLst/>
            <a:ahLst/>
            <a:rect l="l" t="t" r="r" b="b"/>
            <a:pathLst>
              <a:path w="1847" h="1254">
                <a:moveTo>
                  <a:pt x="1846" y="319"/>
                </a:moveTo>
                <a:lnTo>
                  <a:pt x="1846" y="933"/>
                </a:lnTo>
                <a:lnTo>
                  <a:pt x="1728" y="933"/>
                </a:lnTo>
                <a:lnTo>
                  <a:pt x="1728" y="319"/>
                </a:lnTo>
                <a:lnTo>
                  <a:pt x="1846" y="319"/>
                </a:lnTo>
                <a:moveTo>
                  <a:pt x="1846" y="933"/>
                </a:moveTo>
                <a:lnTo>
                  <a:pt x="1846" y="933"/>
                </a:lnTo>
                <a:moveTo>
                  <a:pt x="1772" y="347"/>
                </a:moveTo>
                <a:lnTo>
                  <a:pt x="1810" y="377"/>
                </a:lnTo>
                <a:lnTo>
                  <a:pt x="1766" y="377"/>
                </a:lnTo>
                <a:lnTo>
                  <a:pt x="1802" y="347"/>
                </a:lnTo>
                <a:lnTo>
                  <a:pt x="1802" y="903"/>
                </a:lnTo>
                <a:lnTo>
                  <a:pt x="1766" y="876"/>
                </a:lnTo>
                <a:lnTo>
                  <a:pt x="1810" y="876"/>
                </a:lnTo>
                <a:lnTo>
                  <a:pt x="1772" y="903"/>
                </a:lnTo>
                <a:lnTo>
                  <a:pt x="1772" y="347"/>
                </a:lnTo>
                <a:moveTo>
                  <a:pt x="1760" y="319"/>
                </a:moveTo>
                <a:lnTo>
                  <a:pt x="1760" y="933"/>
                </a:lnTo>
                <a:lnTo>
                  <a:pt x="1595" y="933"/>
                </a:lnTo>
                <a:lnTo>
                  <a:pt x="1595" y="319"/>
                </a:lnTo>
                <a:lnTo>
                  <a:pt x="1760" y="319"/>
                </a:lnTo>
                <a:moveTo>
                  <a:pt x="1760" y="933"/>
                </a:moveTo>
                <a:lnTo>
                  <a:pt x="1760" y="933"/>
                </a:lnTo>
                <a:moveTo>
                  <a:pt x="1684" y="347"/>
                </a:moveTo>
                <a:lnTo>
                  <a:pt x="1722" y="377"/>
                </a:lnTo>
                <a:lnTo>
                  <a:pt x="1632" y="377"/>
                </a:lnTo>
                <a:lnTo>
                  <a:pt x="1670" y="347"/>
                </a:lnTo>
                <a:lnTo>
                  <a:pt x="1670" y="903"/>
                </a:lnTo>
                <a:lnTo>
                  <a:pt x="1632" y="876"/>
                </a:lnTo>
                <a:lnTo>
                  <a:pt x="1722" y="876"/>
                </a:lnTo>
                <a:lnTo>
                  <a:pt x="1684" y="903"/>
                </a:lnTo>
                <a:lnTo>
                  <a:pt x="1684" y="347"/>
                </a:lnTo>
                <a:moveTo>
                  <a:pt x="1626" y="933"/>
                </a:moveTo>
                <a:lnTo>
                  <a:pt x="762" y="933"/>
                </a:lnTo>
                <a:lnTo>
                  <a:pt x="798" y="903"/>
                </a:lnTo>
                <a:lnTo>
                  <a:pt x="798" y="1253"/>
                </a:lnTo>
                <a:lnTo>
                  <a:pt x="0" y="626"/>
                </a:lnTo>
                <a:lnTo>
                  <a:pt x="798" y="0"/>
                </a:lnTo>
                <a:lnTo>
                  <a:pt x="798" y="347"/>
                </a:lnTo>
                <a:lnTo>
                  <a:pt x="762" y="319"/>
                </a:lnTo>
                <a:lnTo>
                  <a:pt x="1626" y="319"/>
                </a:lnTo>
                <a:lnTo>
                  <a:pt x="1626" y="933"/>
                </a:lnTo>
                <a:moveTo>
                  <a:pt x="1551" y="347"/>
                </a:moveTo>
                <a:lnTo>
                  <a:pt x="1588" y="377"/>
                </a:lnTo>
                <a:lnTo>
                  <a:pt x="724" y="377"/>
                </a:lnTo>
                <a:lnTo>
                  <a:pt x="724" y="70"/>
                </a:lnTo>
                <a:lnTo>
                  <a:pt x="787" y="91"/>
                </a:lnTo>
                <a:lnTo>
                  <a:pt x="79" y="647"/>
                </a:lnTo>
                <a:lnTo>
                  <a:pt x="79" y="607"/>
                </a:lnTo>
                <a:lnTo>
                  <a:pt x="787" y="1162"/>
                </a:lnTo>
                <a:lnTo>
                  <a:pt x="724" y="1181"/>
                </a:lnTo>
                <a:lnTo>
                  <a:pt x="724" y="876"/>
                </a:lnTo>
                <a:lnTo>
                  <a:pt x="1588" y="876"/>
                </a:lnTo>
                <a:lnTo>
                  <a:pt x="1551" y="903"/>
                </a:lnTo>
                <a:lnTo>
                  <a:pt x="1551" y="34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142" name="" descr=""/>
          <p:cNvPicPr/>
          <p:nvPr/>
        </p:nvPicPr>
        <p:blipFill>
          <a:blip r:embed="rId5"/>
          <a:stretch/>
        </p:blipFill>
        <p:spPr>
          <a:xfrm>
            <a:off x="713160" y="2610720"/>
            <a:ext cx="71640" cy="5400"/>
          </a:xfrm>
          <a:prstGeom prst="rect">
            <a:avLst/>
          </a:prstGeom>
          <a:ln w="0">
            <a:noFill/>
          </a:ln>
        </p:spPr>
      </p:pic>
      <p:pic>
        <p:nvPicPr>
          <p:cNvPr id="1143" name="" descr=""/>
          <p:cNvPicPr/>
          <p:nvPr/>
        </p:nvPicPr>
        <p:blipFill>
          <a:blip r:embed="rId6"/>
          <a:stretch/>
        </p:blipFill>
        <p:spPr>
          <a:xfrm>
            <a:off x="697320" y="2617200"/>
            <a:ext cx="111240" cy="5400"/>
          </a:xfrm>
          <a:prstGeom prst="rect">
            <a:avLst/>
          </a:prstGeom>
          <a:ln w="0">
            <a:noFill/>
          </a:ln>
        </p:spPr>
      </p:pic>
      <p:pic>
        <p:nvPicPr>
          <p:cNvPr id="1144" name="" descr=""/>
          <p:cNvPicPr/>
          <p:nvPr/>
        </p:nvPicPr>
        <p:blipFill>
          <a:blip r:embed="rId7"/>
          <a:stretch/>
        </p:blipFill>
        <p:spPr>
          <a:xfrm>
            <a:off x="689400" y="2623320"/>
            <a:ext cx="127800" cy="5400"/>
          </a:xfrm>
          <a:prstGeom prst="rect">
            <a:avLst/>
          </a:prstGeom>
          <a:ln w="0">
            <a:noFill/>
          </a:ln>
        </p:spPr>
      </p:pic>
      <p:pic>
        <p:nvPicPr>
          <p:cNvPr id="1145" name="" descr=""/>
          <p:cNvPicPr/>
          <p:nvPr/>
        </p:nvPicPr>
        <p:blipFill>
          <a:blip r:embed="rId8"/>
          <a:stretch/>
        </p:blipFill>
        <p:spPr>
          <a:xfrm>
            <a:off x="673200" y="2629800"/>
            <a:ext cx="159480" cy="5400"/>
          </a:xfrm>
          <a:prstGeom prst="rect">
            <a:avLst/>
          </a:prstGeom>
          <a:ln w="0">
            <a:noFill/>
          </a:ln>
        </p:spPr>
      </p:pic>
      <p:pic>
        <p:nvPicPr>
          <p:cNvPr id="1146" name="" descr=""/>
          <p:cNvPicPr/>
          <p:nvPr/>
        </p:nvPicPr>
        <p:blipFill>
          <a:blip r:embed="rId9"/>
          <a:stretch/>
        </p:blipFill>
        <p:spPr>
          <a:xfrm>
            <a:off x="665280" y="2635920"/>
            <a:ext cx="175680" cy="5400"/>
          </a:xfrm>
          <a:prstGeom prst="rect">
            <a:avLst/>
          </a:prstGeom>
          <a:ln w="0">
            <a:noFill/>
          </a:ln>
        </p:spPr>
      </p:pic>
      <p:pic>
        <p:nvPicPr>
          <p:cNvPr id="1147" name="" descr=""/>
          <p:cNvPicPr/>
          <p:nvPr/>
        </p:nvPicPr>
        <p:blipFill>
          <a:blip r:embed="rId10"/>
          <a:stretch/>
        </p:blipFill>
        <p:spPr>
          <a:xfrm>
            <a:off x="657360" y="2642040"/>
            <a:ext cx="183960" cy="5400"/>
          </a:xfrm>
          <a:prstGeom prst="rect">
            <a:avLst/>
          </a:prstGeom>
          <a:ln w="0">
            <a:noFill/>
          </a:ln>
        </p:spPr>
      </p:pic>
      <p:pic>
        <p:nvPicPr>
          <p:cNvPr id="1148" name="" descr=""/>
          <p:cNvPicPr/>
          <p:nvPr/>
        </p:nvPicPr>
        <p:blipFill>
          <a:blip r:embed="rId11"/>
          <a:stretch/>
        </p:blipFill>
        <p:spPr>
          <a:xfrm>
            <a:off x="657360" y="2648520"/>
            <a:ext cx="191880" cy="5400"/>
          </a:xfrm>
          <a:prstGeom prst="rect">
            <a:avLst/>
          </a:prstGeom>
          <a:ln w="0">
            <a:noFill/>
          </a:ln>
        </p:spPr>
      </p:pic>
      <p:pic>
        <p:nvPicPr>
          <p:cNvPr id="1149" name="" descr=""/>
          <p:cNvPicPr/>
          <p:nvPr/>
        </p:nvPicPr>
        <p:blipFill>
          <a:blip r:embed="rId12"/>
          <a:stretch/>
        </p:blipFill>
        <p:spPr>
          <a:xfrm>
            <a:off x="649440" y="2655000"/>
            <a:ext cx="207720" cy="5400"/>
          </a:xfrm>
          <a:prstGeom prst="rect">
            <a:avLst/>
          </a:prstGeom>
          <a:ln w="0">
            <a:noFill/>
          </a:ln>
        </p:spPr>
      </p:pic>
      <p:pic>
        <p:nvPicPr>
          <p:cNvPr id="1150" name="" descr=""/>
          <p:cNvPicPr/>
          <p:nvPr/>
        </p:nvPicPr>
        <p:blipFill>
          <a:blip r:embed="rId13"/>
          <a:stretch/>
        </p:blipFill>
        <p:spPr>
          <a:xfrm>
            <a:off x="641160" y="2661120"/>
            <a:ext cx="216000" cy="5400"/>
          </a:xfrm>
          <a:prstGeom prst="rect">
            <a:avLst/>
          </a:prstGeom>
          <a:ln w="0">
            <a:noFill/>
          </a:ln>
        </p:spPr>
      </p:pic>
      <p:pic>
        <p:nvPicPr>
          <p:cNvPr id="1151" name="" descr=""/>
          <p:cNvPicPr/>
          <p:nvPr/>
        </p:nvPicPr>
        <p:blipFill>
          <a:blip r:embed="rId14"/>
          <a:stretch/>
        </p:blipFill>
        <p:spPr>
          <a:xfrm>
            <a:off x="641160" y="2667240"/>
            <a:ext cx="223920" cy="5400"/>
          </a:xfrm>
          <a:prstGeom prst="rect">
            <a:avLst/>
          </a:prstGeom>
          <a:ln w="0">
            <a:noFill/>
          </a:ln>
        </p:spPr>
      </p:pic>
      <p:pic>
        <p:nvPicPr>
          <p:cNvPr id="1152" name="" descr=""/>
          <p:cNvPicPr/>
          <p:nvPr/>
        </p:nvPicPr>
        <p:blipFill>
          <a:blip r:embed="rId15"/>
          <a:stretch/>
        </p:blipFill>
        <p:spPr>
          <a:xfrm>
            <a:off x="633240" y="2673720"/>
            <a:ext cx="231840" cy="5400"/>
          </a:xfrm>
          <a:prstGeom prst="rect">
            <a:avLst/>
          </a:prstGeom>
          <a:ln w="0">
            <a:noFill/>
          </a:ln>
        </p:spPr>
      </p:pic>
      <p:pic>
        <p:nvPicPr>
          <p:cNvPr id="1153" name="" descr=""/>
          <p:cNvPicPr/>
          <p:nvPr/>
        </p:nvPicPr>
        <p:blipFill>
          <a:blip r:embed="rId16"/>
          <a:stretch/>
        </p:blipFill>
        <p:spPr>
          <a:xfrm>
            <a:off x="633240" y="2679840"/>
            <a:ext cx="223920" cy="43200"/>
          </a:xfrm>
          <a:prstGeom prst="rect">
            <a:avLst/>
          </a:prstGeom>
          <a:ln w="0">
            <a:noFill/>
          </a:ln>
        </p:spPr>
      </p:pic>
      <p:pic>
        <p:nvPicPr>
          <p:cNvPr id="1154" name="" descr=""/>
          <p:cNvPicPr/>
          <p:nvPr/>
        </p:nvPicPr>
        <p:blipFill>
          <a:blip r:embed="rId17"/>
          <a:stretch/>
        </p:blipFill>
        <p:spPr>
          <a:xfrm>
            <a:off x="1050120" y="2717640"/>
            <a:ext cx="31320" cy="5400"/>
          </a:xfrm>
          <a:prstGeom prst="rect">
            <a:avLst/>
          </a:prstGeom>
          <a:ln w="0">
            <a:noFill/>
          </a:ln>
        </p:spPr>
      </p:pic>
      <p:pic>
        <p:nvPicPr>
          <p:cNvPr id="1155" name="" descr=""/>
          <p:cNvPicPr/>
          <p:nvPr/>
        </p:nvPicPr>
        <p:blipFill>
          <a:blip r:embed="rId18"/>
          <a:stretch/>
        </p:blipFill>
        <p:spPr>
          <a:xfrm>
            <a:off x="633240" y="2723760"/>
            <a:ext cx="223920" cy="5400"/>
          </a:xfrm>
          <a:prstGeom prst="rect">
            <a:avLst/>
          </a:prstGeom>
          <a:ln w="0">
            <a:noFill/>
          </a:ln>
        </p:spPr>
      </p:pic>
      <p:pic>
        <p:nvPicPr>
          <p:cNvPr id="1156" name="" descr=""/>
          <p:cNvPicPr/>
          <p:nvPr/>
        </p:nvPicPr>
        <p:blipFill>
          <a:blip r:embed="rId19"/>
          <a:stretch/>
        </p:blipFill>
        <p:spPr>
          <a:xfrm>
            <a:off x="1026360" y="2723760"/>
            <a:ext cx="55440" cy="5400"/>
          </a:xfrm>
          <a:prstGeom prst="rect">
            <a:avLst/>
          </a:prstGeom>
          <a:ln w="0">
            <a:noFill/>
          </a:ln>
        </p:spPr>
      </p:pic>
      <p:pic>
        <p:nvPicPr>
          <p:cNvPr id="1157" name="" descr=""/>
          <p:cNvPicPr/>
          <p:nvPr/>
        </p:nvPicPr>
        <p:blipFill>
          <a:blip r:embed="rId20"/>
          <a:stretch/>
        </p:blipFill>
        <p:spPr>
          <a:xfrm>
            <a:off x="633240" y="2730240"/>
            <a:ext cx="223920" cy="5400"/>
          </a:xfrm>
          <a:prstGeom prst="rect">
            <a:avLst/>
          </a:prstGeom>
          <a:ln w="0">
            <a:noFill/>
          </a:ln>
        </p:spPr>
      </p:pic>
      <p:pic>
        <p:nvPicPr>
          <p:cNvPr id="1158" name="" descr=""/>
          <p:cNvPicPr/>
          <p:nvPr/>
        </p:nvPicPr>
        <p:blipFill>
          <a:blip r:embed="rId21"/>
          <a:stretch/>
        </p:blipFill>
        <p:spPr>
          <a:xfrm>
            <a:off x="1001880" y="2730240"/>
            <a:ext cx="79560" cy="5400"/>
          </a:xfrm>
          <a:prstGeom prst="rect">
            <a:avLst/>
          </a:prstGeom>
          <a:ln w="0">
            <a:noFill/>
          </a:ln>
        </p:spPr>
      </p:pic>
      <p:pic>
        <p:nvPicPr>
          <p:cNvPr id="1159" name="" descr=""/>
          <p:cNvPicPr/>
          <p:nvPr/>
        </p:nvPicPr>
        <p:blipFill>
          <a:blip r:embed="rId22"/>
          <a:stretch/>
        </p:blipFill>
        <p:spPr>
          <a:xfrm>
            <a:off x="633240" y="2736720"/>
            <a:ext cx="223920" cy="5400"/>
          </a:xfrm>
          <a:prstGeom prst="rect">
            <a:avLst/>
          </a:prstGeom>
          <a:ln w="0">
            <a:noFill/>
          </a:ln>
        </p:spPr>
      </p:pic>
      <p:pic>
        <p:nvPicPr>
          <p:cNvPr id="1160" name="" descr=""/>
          <p:cNvPicPr/>
          <p:nvPr/>
        </p:nvPicPr>
        <p:blipFill>
          <a:blip r:embed="rId23"/>
          <a:stretch/>
        </p:blipFill>
        <p:spPr>
          <a:xfrm>
            <a:off x="970200" y="2736720"/>
            <a:ext cx="111240" cy="5400"/>
          </a:xfrm>
          <a:prstGeom prst="rect">
            <a:avLst/>
          </a:prstGeom>
          <a:ln w="0">
            <a:noFill/>
          </a:ln>
        </p:spPr>
      </p:pic>
      <p:pic>
        <p:nvPicPr>
          <p:cNvPr id="1161" name="" descr=""/>
          <p:cNvPicPr/>
          <p:nvPr/>
        </p:nvPicPr>
        <p:blipFill>
          <a:blip r:embed="rId24"/>
          <a:stretch/>
        </p:blipFill>
        <p:spPr>
          <a:xfrm>
            <a:off x="641160" y="2742840"/>
            <a:ext cx="207720" cy="5400"/>
          </a:xfrm>
          <a:prstGeom prst="rect">
            <a:avLst/>
          </a:prstGeom>
          <a:ln w="0">
            <a:noFill/>
          </a:ln>
        </p:spPr>
      </p:pic>
      <p:pic>
        <p:nvPicPr>
          <p:cNvPr id="1162" name="" descr=""/>
          <p:cNvPicPr/>
          <p:nvPr/>
        </p:nvPicPr>
        <p:blipFill>
          <a:blip r:embed="rId25"/>
          <a:stretch/>
        </p:blipFill>
        <p:spPr>
          <a:xfrm>
            <a:off x="954000" y="2742840"/>
            <a:ext cx="127800" cy="5400"/>
          </a:xfrm>
          <a:prstGeom prst="rect">
            <a:avLst/>
          </a:prstGeom>
          <a:ln w="0">
            <a:noFill/>
          </a:ln>
        </p:spPr>
      </p:pic>
      <p:pic>
        <p:nvPicPr>
          <p:cNvPr id="1163" name="" descr=""/>
          <p:cNvPicPr/>
          <p:nvPr/>
        </p:nvPicPr>
        <p:blipFill>
          <a:blip r:embed="rId26"/>
          <a:stretch/>
        </p:blipFill>
        <p:spPr>
          <a:xfrm>
            <a:off x="641160" y="2748960"/>
            <a:ext cx="207720" cy="5400"/>
          </a:xfrm>
          <a:prstGeom prst="rect">
            <a:avLst/>
          </a:prstGeom>
          <a:ln w="0">
            <a:noFill/>
          </a:ln>
        </p:spPr>
      </p:pic>
      <p:pic>
        <p:nvPicPr>
          <p:cNvPr id="1164" name="" descr=""/>
          <p:cNvPicPr/>
          <p:nvPr/>
        </p:nvPicPr>
        <p:blipFill>
          <a:blip r:embed="rId27"/>
          <a:stretch/>
        </p:blipFill>
        <p:spPr>
          <a:xfrm>
            <a:off x="929880" y="2748960"/>
            <a:ext cx="151560" cy="5400"/>
          </a:xfrm>
          <a:prstGeom prst="rect">
            <a:avLst/>
          </a:prstGeom>
          <a:ln w="0">
            <a:noFill/>
          </a:ln>
        </p:spPr>
      </p:pic>
      <p:pic>
        <p:nvPicPr>
          <p:cNvPr id="1165" name="" descr=""/>
          <p:cNvPicPr/>
          <p:nvPr/>
        </p:nvPicPr>
        <p:blipFill>
          <a:blip r:embed="rId28"/>
          <a:stretch/>
        </p:blipFill>
        <p:spPr>
          <a:xfrm>
            <a:off x="649440" y="2755080"/>
            <a:ext cx="191880" cy="5400"/>
          </a:xfrm>
          <a:prstGeom prst="rect">
            <a:avLst/>
          </a:prstGeom>
          <a:ln w="0">
            <a:noFill/>
          </a:ln>
        </p:spPr>
      </p:pic>
      <p:pic>
        <p:nvPicPr>
          <p:cNvPr id="1166" name="" descr=""/>
          <p:cNvPicPr/>
          <p:nvPr/>
        </p:nvPicPr>
        <p:blipFill>
          <a:blip r:embed="rId29"/>
          <a:stretch/>
        </p:blipFill>
        <p:spPr>
          <a:xfrm>
            <a:off x="897840" y="2755080"/>
            <a:ext cx="175680" cy="5400"/>
          </a:xfrm>
          <a:prstGeom prst="rect">
            <a:avLst/>
          </a:prstGeom>
          <a:ln w="0">
            <a:noFill/>
          </a:ln>
        </p:spPr>
      </p:pic>
      <p:pic>
        <p:nvPicPr>
          <p:cNvPr id="1167" name="" descr=""/>
          <p:cNvPicPr/>
          <p:nvPr/>
        </p:nvPicPr>
        <p:blipFill>
          <a:blip r:embed="rId30"/>
          <a:stretch/>
        </p:blipFill>
        <p:spPr>
          <a:xfrm>
            <a:off x="665280" y="2761560"/>
            <a:ext cx="167760" cy="5400"/>
          </a:xfrm>
          <a:prstGeom prst="rect">
            <a:avLst/>
          </a:prstGeom>
          <a:ln w="0">
            <a:noFill/>
          </a:ln>
        </p:spPr>
      </p:pic>
      <p:pic>
        <p:nvPicPr>
          <p:cNvPr id="1168" name="" descr=""/>
          <p:cNvPicPr/>
          <p:nvPr/>
        </p:nvPicPr>
        <p:blipFill>
          <a:blip r:embed="rId31"/>
          <a:stretch/>
        </p:blipFill>
        <p:spPr>
          <a:xfrm>
            <a:off x="874080" y="2761560"/>
            <a:ext cx="199800" cy="5400"/>
          </a:xfrm>
          <a:prstGeom prst="rect">
            <a:avLst/>
          </a:prstGeom>
          <a:ln w="0">
            <a:noFill/>
          </a:ln>
        </p:spPr>
      </p:pic>
      <p:pic>
        <p:nvPicPr>
          <p:cNvPr id="1169" name="" descr=""/>
          <p:cNvPicPr/>
          <p:nvPr/>
        </p:nvPicPr>
        <p:blipFill>
          <a:blip r:embed="rId32"/>
          <a:stretch/>
        </p:blipFill>
        <p:spPr>
          <a:xfrm>
            <a:off x="689400" y="2768040"/>
            <a:ext cx="143640" cy="5400"/>
          </a:xfrm>
          <a:prstGeom prst="rect">
            <a:avLst/>
          </a:prstGeom>
          <a:ln w="0">
            <a:noFill/>
          </a:ln>
        </p:spPr>
      </p:pic>
      <p:pic>
        <p:nvPicPr>
          <p:cNvPr id="1170" name="" descr=""/>
          <p:cNvPicPr/>
          <p:nvPr/>
        </p:nvPicPr>
        <p:blipFill>
          <a:blip r:embed="rId33"/>
          <a:stretch/>
        </p:blipFill>
        <p:spPr>
          <a:xfrm>
            <a:off x="849600" y="2768040"/>
            <a:ext cx="223920" cy="5400"/>
          </a:xfrm>
          <a:prstGeom prst="rect">
            <a:avLst/>
          </a:prstGeom>
          <a:ln w="0">
            <a:noFill/>
          </a:ln>
        </p:spPr>
      </p:pic>
      <p:pic>
        <p:nvPicPr>
          <p:cNvPr id="1171" name="" descr=""/>
          <p:cNvPicPr/>
          <p:nvPr/>
        </p:nvPicPr>
        <p:blipFill>
          <a:blip r:embed="rId34"/>
          <a:stretch/>
        </p:blipFill>
        <p:spPr>
          <a:xfrm>
            <a:off x="689400" y="2774160"/>
            <a:ext cx="384120" cy="5400"/>
          </a:xfrm>
          <a:prstGeom prst="rect">
            <a:avLst/>
          </a:prstGeom>
          <a:ln w="0">
            <a:noFill/>
          </a:ln>
        </p:spPr>
      </p:pic>
      <p:pic>
        <p:nvPicPr>
          <p:cNvPr id="1172" name="" descr=""/>
          <p:cNvPicPr/>
          <p:nvPr/>
        </p:nvPicPr>
        <p:blipFill>
          <a:blip r:embed="rId35"/>
          <a:stretch/>
        </p:blipFill>
        <p:spPr>
          <a:xfrm>
            <a:off x="681480" y="2780640"/>
            <a:ext cx="392040" cy="5400"/>
          </a:xfrm>
          <a:prstGeom prst="rect">
            <a:avLst/>
          </a:prstGeom>
          <a:ln w="0">
            <a:noFill/>
          </a:ln>
        </p:spPr>
      </p:pic>
      <p:pic>
        <p:nvPicPr>
          <p:cNvPr id="1173" name="" descr=""/>
          <p:cNvPicPr/>
          <p:nvPr/>
        </p:nvPicPr>
        <p:blipFill>
          <a:blip r:embed="rId36"/>
          <a:stretch/>
        </p:blipFill>
        <p:spPr>
          <a:xfrm>
            <a:off x="665280" y="2786760"/>
            <a:ext cx="408600" cy="5400"/>
          </a:xfrm>
          <a:prstGeom prst="rect">
            <a:avLst/>
          </a:prstGeom>
          <a:ln w="0">
            <a:noFill/>
          </a:ln>
        </p:spPr>
      </p:pic>
      <p:pic>
        <p:nvPicPr>
          <p:cNvPr id="1174" name="" descr=""/>
          <p:cNvPicPr/>
          <p:nvPr/>
        </p:nvPicPr>
        <p:blipFill>
          <a:blip r:embed="rId37"/>
          <a:stretch/>
        </p:blipFill>
        <p:spPr>
          <a:xfrm>
            <a:off x="657360" y="2792880"/>
            <a:ext cx="416520" cy="5400"/>
          </a:xfrm>
          <a:prstGeom prst="rect">
            <a:avLst/>
          </a:prstGeom>
          <a:ln w="0">
            <a:noFill/>
          </a:ln>
        </p:spPr>
      </p:pic>
      <p:pic>
        <p:nvPicPr>
          <p:cNvPr id="1175" name="" descr=""/>
          <p:cNvPicPr/>
          <p:nvPr/>
        </p:nvPicPr>
        <p:blipFill>
          <a:blip r:embed="rId38"/>
          <a:stretch/>
        </p:blipFill>
        <p:spPr>
          <a:xfrm>
            <a:off x="649440" y="2799360"/>
            <a:ext cx="424440" cy="5400"/>
          </a:xfrm>
          <a:prstGeom prst="rect">
            <a:avLst/>
          </a:prstGeom>
          <a:ln w="0">
            <a:noFill/>
          </a:ln>
        </p:spPr>
      </p:pic>
      <p:pic>
        <p:nvPicPr>
          <p:cNvPr id="1176" name="" descr=""/>
          <p:cNvPicPr/>
          <p:nvPr/>
        </p:nvPicPr>
        <p:blipFill>
          <a:blip r:embed="rId39"/>
          <a:stretch/>
        </p:blipFill>
        <p:spPr>
          <a:xfrm>
            <a:off x="641160" y="2805840"/>
            <a:ext cx="432360" cy="5400"/>
          </a:xfrm>
          <a:prstGeom prst="rect">
            <a:avLst/>
          </a:prstGeom>
          <a:ln w="0">
            <a:noFill/>
          </a:ln>
        </p:spPr>
      </p:pic>
      <p:pic>
        <p:nvPicPr>
          <p:cNvPr id="1177" name="" descr=""/>
          <p:cNvPicPr/>
          <p:nvPr/>
        </p:nvPicPr>
        <p:blipFill>
          <a:blip r:embed="rId40"/>
          <a:stretch/>
        </p:blipFill>
        <p:spPr>
          <a:xfrm>
            <a:off x="624960" y="2811960"/>
            <a:ext cx="440280" cy="11880"/>
          </a:xfrm>
          <a:prstGeom prst="rect">
            <a:avLst/>
          </a:prstGeom>
          <a:ln w="0">
            <a:noFill/>
          </a:ln>
        </p:spPr>
      </p:pic>
      <p:pic>
        <p:nvPicPr>
          <p:cNvPr id="1178" name="" descr=""/>
          <p:cNvPicPr/>
          <p:nvPr/>
        </p:nvPicPr>
        <p:blipFill>
          <a:blip r:embed="rId41"/>
          <a:stretch/>
        </p:blipFill>
        <p:spPr>
          <a:xfrm>
            <a:off x="617040" y="2824560"/>
            <a:ext cx="448200" cy="18360"/>
          </a:xfrm>
          <a:prstGeom prst="rect">
            <a:avLst/>
          </a:prstGeom>
          <a:ln w="0">
            <a:noFill/>
          </a:ln>
        </p:spPr>
      </p:pic>
      <p:pic>
        <p:nvPicPr>
          <p:cNvPr id="1179" name="" descr=""/>
          <p:cNvPicPr/>
          <p:nvPr/>
        </p:nvPicPr>
        <p:blipFill>
          <a:blip r:embed="rId42"/>
          <a:stretch/>
        </p:blipFill>
        <p:spPr>
          <a:xfrm>
            <a:off x="609120" y="2843280"/>
            <a:ext cx="456480" cy="18360"/>
          </a:xfrm>
          <a:prstGeom prst="rect">
            <a:avLst/>
          </a:prstGeom>
          <a:ln w="0">
            <a:noFill/>
          </a:ln>
        </p:spPr>
      </p:pic>
      <p:pic>
        <p:nvPicPr>
          <p:cNvPr id="1180" name="" descr=""/>
          <p:cNvPicPr/>
          <p:nvPr/>
        </p:nvPicPr>
        <p:blipFill>
          <a:blip r:embed="rId43"/>
          <a:stretch/>
        </p:blipFill>
        <p:spPr>
          <a:xfrm>
            <a:off x="601200" y="2862000"/>
            <a:ext cx="456480" cy="18360"/>
          </a:xfrm>
          <a:prstGeom prst="rect">
            <a:avLst/>
          </a:prstGeom>
          <a:ln w="0">
            <a:noFill/>
          </a:ln>
        </p:spPr>
      </p:pic>
      <p:pic>
        <p:nvPicPr>
          <p:cNvPr id="1181" name="" descr=""/>
          <p:cNvPicPr/>
          <p:nvPr/>
        </p:nvPicPr>
        <p:blipFill>
          <a:blip r:embed="rId44"/>
          <a:stretch/>
        </p:blipFill>
        <p:spPr>
          <a:xfrm>
            <a:off x="601200" y="2881080"/>
            <a:ext cx="432360" cy="5400"/>
          </a:xfrm>
          <a:prstGeom prst="rect">
            <a:avLst/>
          </a:prstGeom>
          <a:ln w="0">
            <a:noFill/>
          </a:ln>
        </p:spPr>
      </p:pic>
      <p:pic>
        <p:nvPicPr>
          <p:cNvPr id="1182" name="" descr=""/>
          <p:cNvPicPr/>
          <p:nvPr/>
        </p:nvPicPr>
        <p:blipFill>
          <a:blip r:embed="rId45"/>
          <a:stretch/>
        </p:blipFill>
        <p:spPr>
          <a:xfrm>
            <a:off x="601200" y="2887200"/>
            <a:ext cx="408600" cy="5400"/>
          </a:xfrm>
          <a:prstGeom prst="rect">
            <a:avLst/>
          </a:prstGeom>
          <a:ln w="0">
            <a:noFill/>
          </a:ln>
        </p:spPr>
      </p:pic>
      <p:pic>
        <p:nvPicPr>
          <p:cNvPr id="1183" name="" descr=""/>
          <p:cNvPicPr/>
          <p:nvPr/>
        </p:nvPicPr>
        <p:blipFill>
          <a:blip r:embed="rId46"/>
          <a:stretch/>
        </p:blipFill>
        <p:spPr>
          <a:xfrm>
            <a:off x="601200" y="2893680"/>
            <a:ext cx="400320" cy="5400"/>
          </a:xfrm>
          <a:prstGeom prst="rect">
            <a:avLst/>
          </a:prstGeom>
          <a:ln w="0">
            <a:noFill/>
          </a:ln>
        </p:spPr>
      </p:pic>
      <p:pic>
        <p:nvPicPr>
          <p:cNvPr id="1184" name="" descr=""/>
          <p:cNvPicPr/>
          <p:nvPr/>
        </p:nvPicPr>
        <p:blipFill>
          <a:blip r:embed="rId47"/>
          <a:stretch/>
        </p:blipFill>
        <p:spPr>
          <a:xfrm>
            <a:off x="593280" y="2899800"/>
            <a:ext cx="408600" cy="5400"/>
          </a:xfrm>
          <a:prstGeom prst="rect">
            <a:avLst/>
          </a:prstGeom>
          <a:ln w="0">
            <a:noFill/>
          </a:ln>
        </p:spPr>
      </p:pic>
      <p:pic>
        <p:nvPicPr>
          <p:cNvPr id="1185" name="" descr=""/>
          <p:cNvPicPr/>
          <p:nvPr/>
        </p:nvPicPr>
        <p:blipFill>
          <a:blip r:embed="rId48"/>
          <a:stretch/>
        </p:blipFill>
        <p:spPr>
          <a:xfrm>
            <a:off x="585360" y="2905920"/>
            <a:ext cx="424440" cy="5400"/>
          </a:xfrm>
          <a:prstGeom prst="rect">
            <a:avLst/>
          </a:prstGeom>
          <a:ln w="0">
            <a:noFill/>
          </a:ln>
        </p:spPr>
      </p:pic>
      <p:pic>
        <p:nvPicPr>
          <p:cNvPr id="1186" name="" descr=""/>
          <p:cNvPicPr/>
          <p:nvPr/>
        </p:nvPicPr>
        <p:blipFill>
          <a:blip r:embed="rId49"/>
          <a:stretch/>
        </p:blipFill>
        <p:spPr>
          <a:xfrm>
            <a:off x="585360" y="2912400"/>
            <a:ext cx="448200" cy="5400"/>
          </a:xfrm>
          <a:prstGeom prst="rect">
            <a:avLst/>
          </a:prstGeom>
          <a:ln w="0">
            <a:noFill/>
          </a:ln>
        </p:spPr>
      </p:pic>
      <p:pic>
        <p:nvPicPr>
          <p:cNvPr id="1187" name="" descr=""/>
          <p:cNvPicPr/>
          <p:nvPr/>
        </p:nvPicPr>
        <p:blipFill>
          <a:blip r:embed="rId50"/>
          <a:stretch/>
        </p:blipFill>
        <p:spPr>
          <a:xfrm>
            <a:off x="585360" y="2918880"/>
            <a:ext cx="464400" cy="5400"/>
          </a:xfrm>
          <a:prstGeom prst="rect">
            <a:avLst/>
          </a:prstGeom>
          <a:ln w="0">
            <a:noFill/>
          </a:ln>
        </p:spPr>
      </p:pic>
      <p:pic>
        <p:nvPicPr>
          <p:cNvPr id="1188" name="" descr=""/>
          <p:cNvPicPr/>
          <p:nvPr/>
        </p:nvPicPr>
        <p:blipFill>
          <a:blip r:embed="rId51"/>
          <a:stretch/>
        </p:blipFill>
        <p:spPr>
          <a:xfrm>
            <a:off x="601200" y="2925000"/>
            <a:ext cx="464400" cy="5400"/>
          </a:xfrm>
          <a:prstGeom prst="rect">
            <a:avLst/>
          </a:prstGeom>
          <a:ln w="0">
            <a:noFill/>
          </a:ln>
        </p:spPr>
      </p:pic>
      <p:pic>
        <p:nvPicPr>
          <p:cNvPr id="1189" name="" descr=""/>
          <p:cNvPicPr/>
          <p:nvPr/>
        </p:nvPicPr>
        <p:blipFill>
          <a:blip r:embed="rId52"/>
          <a:stretch/>
        </p:blipFill>
        <p:spPr>
          <a:xfrm>
            <a:off x="609120" y="2931480"/>
            <a:ext cx="472680" cy="5400"/>
          </a:xfrm>
          <a:prstGeom prst="rect">
            <a:avLst/>
          </a:prstGeom>
          <a:ln w="0">
            <a:noFill/>
          </a:ln>
        </p:spPr>
      </p:pic>
      <p:pic>
        <p:nvPicPr>
          <p:cNvPr id="1190" name="" descr=""/>
          <p:cNvPicPr/>
          <p:nvPr/>
        </p:nvPicPr>
        <p:blipFill>
          <a:blip r:embed="rId53"/>
          <a:stretch/>
        </p:blipFill>
        <p:spPr>
          <a:xfrm>
            <a:off x="624960" y="2937600"/>
            <a:ext cx="456480" cy="5400"/>
          </a:xfrm>
          <a:prstGeom prst="rect">
            <a:avLst/>
          </a:prstGeom>
          <a:ln w="0">
            <a:noFill/>
          </a:ln>
        </p:spPr>
      </p:pic>
      <p:pic>
        <p:nvPicPr>
          <p:cNvPr id="1191" name="" descr=""/>
          <p:cNvPicPr/>
          <p:nvPr/>
        </p:nvPicPr>
        <p:blipFill>
          <a:blip r:embed="rId54"/>
          <a:stretch/>
        </p:blipFill>
        <p:spPr>
          <a:xfrm>
            <a:off x="649440" y="2943720"/>
            <a:ext cx="432360" cy="5400"/>
          </a:xfrm>
          <a:prstGeom prst="rect">
            <a:avLst/>
          </a:prstGeom>
          <a:ln w="0">
            <a:noFill/>
          </a:ln>
        </p:spPr>
      </p:pic>
      <p:pic>
        <p:nvPicPr>
          <p:cNvPr id="1192" name="" descr=""/>
          <p:cNvPicPr/>
          <p:nvPr/>
        </p:nvPicPr>
        <p:blipFill>
          <a:blip r:embed="rId55"/>
          <a:stretch/>
        </p:blipFill>
        <p:spPr>
          <a:xfrm>
            <a:off x="681480" y="2949840"/>
            <a:ext cx="175680" cy="5400"/>
          </a:xfrm>
          <a:prstGeom prst="rect">
            <a:avLst/>
          </a:prstGeom>
          <a:ln w="0">
            <a:noFill/>
          </a:ln>
        </p:spPr>
      </p:pic>
      <p:pic>
        <p:nvPicPr>
          <p:cNvPr id="1193" name="" descr=""/>
          <p:cNvPicPr/>
          <p:nvPr/>
        </p:nvPicPr>
        <p:blipFill>
          <a:blip r:embed="rId56"/>
          <a:stretch/>
        </p:blipFill>
        <p:spPr>
          <a:xfrm>
            <a:off x="874080" y="2949840"/>
            <a:ext cx="207720" cy="5400"/>
          </a:xfrm>
          <a:prstGeom prst="rect">
            <a:avLst/>
          </a:prstGeom>
          <a:ln w="0">
            <a:noFill/>
          </a:ln>
        </p:spPr>
      </p:pic>
      <p:pic>
        <p:nvPicPr>
          <p:cNvPr id="1194" name="" descr=""/>
          <p:cNvPicPr/>
          <p:nvPr/>
        </p:nvPicPr>
        <p:blipFill>
          <a:blip r:embed="rId57"/>
          <a:stretch/>
        </p:blipFill>
        <p:spPr>
          <a:xfrm rot="5400000">
            <a:off x="1892880" y="834840"/>
            <a:ext cx="2195640" cy="4836240"/>
          </a:xfrm>
          <a:prstGeom prst="rect">
            <a:avLst/>
          </a:prstGeom>
          <a:ln w="0">
            <a:noFill/>
          </a:ln>
        </p:spPr>
      </p:pic>
      <p:pic>
        <p:nvPicPr>
          <p:cNvPr id="1195" name="" descr=""/>
          <p:cNvPicPr/>
          <p:nvPr/>
        </p:nvPicPr>
        <p:blipFill>
          <a:blip r:embed="rId58"/>
          <a:stretch/>
        </p:blipFill>
        <p:spPr>
          <a:xfrm>
            <a:off x="4719600" y="4341960"/>
            <a:ext cx="43200" cy="2520"/>
          </a:xfrm>
          <a:prstGeom prst="rect">
            <a:avLst/>
          </a:prstGeom>
          <a:ln w="0">
            <a:noFill/>
          </a:ln>
        </p:spPr>
      </p:pic>
      <p:sp>
        <p:nvSpPr>
          <p:cNvPr id="1196" name="CustomShape 40"/>
          <p:cNvSpPr/>
          <p:nvPr/>
        </p:nvSpPr>
        <p:spPr>
          <a:xfrm>
            <a:off x="4223880" y="5072760"/>
            <a:ext cx="2002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[21] Altair Engineering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7" name="CustomShape 41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34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9" name="CustomShape 2"/>
          <p:cNvSpPr/>
          <p:nvPr/>
        </p:nvSpPr>
        <p:spPr>
          <a:xfrm>
            <a:off x="780120" y="370440"/>
            <a:ext cx="8100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IBM Cloud SAAS Application – Data Science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00" name="CustomShape 3"/>
          <p:cNvSpPr/>
          <p:nvPr/>
        </p:nvSpPr>
        <p:spPr>
          <a:xfrm>
            <a:off x="208440" y="4344480"/>
            <a:ext cx="9246960" cy="464040"/>
          </a:xfrm>
          <a:custGeom>
            <a:avLst/>
            <a:gdLst/>
            <a:ahLst/>
            <a:rect l="l" t="t" r="r" b="b"/>
            <a:pathLst>
              <a:path w="25687" h="1290">
                <a:moveTo>
                  <a:pt x="0" y="0"/>
                </a:moveTo>
                <a:lnTo>
                  <a:pt x="0" y="1289"/>
                </a:lnTo>
                <a:lnTo>
                  <a:pt x="25686" y="1289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1" name="CustomShape 4"/>
          <p:cNvSpPr/>
          <p:nvPr/>
        </p:nvSpPr>
        <p:spPr>
          <a:xfrm>
            <a:off x="188640" y="4328640"/>
            <a:ext cx="9286920" cy="495360"/>
          </a:xfrm>
          <a:custGeom>
            <a:avLst/>
            <a:gdLst/>
            <a:ahLst/>
            <a:rect l="l" t="t" r="r" b="b"/>
            <a:pathLst>
              <a:path w="25798" h="137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1333"/>
                </a:lnTo>
                <a:cubicBezTo>
                  <a:pt x="25797" y="1357"/>
                  <a:pt x="25773" y="1376"/>
                  <a:pt x="25741" y="1376"/>
                </a:cubicBezTo>
                <a:lnTo>
                  <a:pt x="56" y="1376"/>
                </a:lnTo>
                <a:cubicBezTo>
                  <a:pt x="25" y="1376"/>
                  <a:pt x="0" y="1357"/>
                  <a:pt x="0" y="1333"/>
                </a:cubicBezTo>
                <a:lnTo>
                  <a:pt x="0" y="44"/>
                </a:lnTo>
                <a:moveTo>
                  <a:pt x="112" y="1333"/>
                </a:moveTo>
                <a:lnTo>
                  <a:pt x="56" y="1289"/>
                </a:lnTo>
                <a:lnTo>
                  <a:pt x="25741" y="1289"/>
                </a:lnTo>
                <a:lnTo>
                  <a:pt x="25686" y="1333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2" name="CustomShape 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03" name="CustomShape 6"/>
          <p:cNvSpPr/>
          <p:nvPr/>
        </p:nvSpPr>
        <p:spPr>
          <a:xfrm>
            <a:off x="305280" y="4388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04" name="CustomShape 7"/>
          <p:cNvSpPr/>
          <p:nvPr/>
        </p:nvSpPr>
        <p:spPr>
          <a:xfrm>
            <a:off x="666000" y="4413600"/>
            <a:ext cx="8277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IBM Cloud provides 150+ SAAS-based applications for a wide variety of business processes or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05" name="" descr=""/>
          <p:cNvPicPr/>
          <p:nvPr/>
        </p:nvPicPr>
        <p:blipFill>
          <a:blip r:embed="rId1"/>
          <a:stretch/>
        </p:blipFill>
        <p:spPr>
          <a:xfrm>
            <a:off x="436680" y="948600"/>
            <a:ext cx="3328920" cy="1708560"/>
          </a:xfrm>
          <a:prstGeom prst="rect">
            <a:avLst/>
          </a:prstGeom>
          <a:ln w="0">
            <a:noFill/>
          </a:ln>
        </p:spPr>
      </p:pic>
      <p:pic>
        <p:nvPicPr>
          <p:cNvPr id="1206" name="" descr=""/>
          <p:cNvPicPr/>
          <p:nvPr/>
        </p:nvPicPr>
        <p:blipFill>
          <a:blip r:embed="rId2"/>
          <a:stretch/>
        </p:blipFill>
        <p:spPr>
          <a:xfrm>
            <a:off x="436680" y="948600"/>
            <a:ext cx="3328920" cy="1708560"/>
          </a:xfrm>
          <a:prstGeom prst="rect">
            <a:avLst/>
          </a:prstGeom>
          <a:ln w="0">
            <a:noFill/>
          </a:ln>
        </p:spPr>
      </p:pic>
      <p:sp>
        <p:nvSpPr>
          <p:cNvPr id="1207" name="CustomShape 8"/>
          <p:cNvSpPr/>
          <p:nvPr/>
        </p:nvSpPr>
        <p:spPr>
          <a:xfrm>
            <a:off x="666000" y="4614840"/>
            <a:ext cx="852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software for highly specialized purposes such as data science or talent management &amp; recruiting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08" name="" descr=""/>
          <p:cNvPicPr/>
          <p:nvPr/>
        </p:nvPicPr>
        <p:blipFill>
          <a:blip r:embed="rId3"/>
          <a:stretch/>
        </p:blipFill>
        <p:spPr>
          <a:xfrm>
            <a:off x="4154040" y="1423800"/>
            <a:ext cx="5262120" cy="2315160"/>
          </a:xfrm>
          <a:prstGeom prst="rect">
            <a:avLst/>
          </a:prstGeom>
          <a:ln w="0">
            <a:noFill/>
          </a:ln>
        </p:spPr>
      </p:pic>
      <p:pic>
        <p:nvPicPr>
          <p:cNvPr id="1209" name="" descr=""/>
          <p:cNvPicPr/>
          <p:nvPr/>
        </p:nvPicPr>
        <p:blipFill>
          <a:blip r:embed="rId4"/>
          <a:stretch/>
        </p:blipFill>
        <p:spPr>
          <a:xfrm>
            <a:off x="4154040" y="1423800"/>
            <a:ext cx="5262120" cy="2315160"/>
          </a:xfrm>
          <a:prstGeom prst="rect">
            <a:avLst/>
          </a:prstGeom>
          <a:ln w="0">
            <a:noFill/>
          </a:ln>
        </p:spPr>
      </p:pic>
      <p:pic>
        <p:nvPicPr>
          <p:cNvPr id="1210" name="" descr=""/>
          <p:cNvPicPr/>
          <p:nvPr/>
        </p:nvPicPr>
        <p:blipFill>
          <a:blip r:embed="rId5"/>
          <a:stretch/>
        </p:blipFill>
        <p:spPr>
          <a:xfrm>
            <a:off x="451800" y="2745000"/>
            <a:ext cx="3313800" cy="1460160"/>
          </a:xfrm>
          <a:prstGeom prst="rect">
            <a:avLst/>
          </a:prstGeom>
          <a:ln w="0">
            <a:noFill/>
          </a:ln>
        </p:spPr>
      </p:pic>
      <p:pic>
        <p:nvPicPr>
          <p:cNvPr id="1211" name="" descr=""/>
          <p:cNvPicPr/>
          <p:nvPr/>
        </p:nvPicPr>
        <p:blipFill>
          <a:blip r:embed="rId6"/>
          <a:stretch/>
        </p:blipFill>
        <p:spPr>
          <a:xfrm>
            <a:off x="451800" y="2745000"/>
            <a:ext cx="3313800" cy="1460160"/>
          </a:xfrm>
          <a:prstGeom prst="rect">
            <a:avLst/>
          </a:prstGeom>
          <a:ln w="0">
            <a:noFill/>
          </a:ln>
        </p:spPr>
      </p:pic>
      <p:sp>
        <p:nvSpPr>
          <p:cNvPr id="1212" name="CustomShape 9"/>
          <p:cNvSpPr/>
          <p:nvPr/>
        </p:nvSpPr>
        <p:spPr>
          <a:xfrm>
            <a:off x="7725960" y="4042080"/>
            <a:ext cx="159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[22] IBM Cloud SAAS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13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35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5" name="CustomShape 2"/>
          <p:cNvSpPr/>
          <p:nvPr/>
        </p:nvSpPr>
        <p:spPr>
          <a:xfrm>
            <a:off x="1805040" y="370440"/>
            <a:ext cx="6065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Conga SAAS – ‘Niche Markets‘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16" name="CustomShape 3"/>
          <p:cNvSpPr/>
          <p:nvPr/>
        </p:nvSpPr>
        <p:spPr>
          <a:xfrm>
            <a:off x="596880" y="14698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17" name="CustomShape 4"/>
          <p:cNvSpPr/>
          <p:nvPr/>
        </p:nvSpPr>
        <p:spPr>
          <a:xfrm>
            <a:off x="957960" y="1506960"/>
            <a:ext cx="3142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Conga Novatus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18" name="CustomShape 5"/>
          <p:cNvSpPr/>
          <p:nvPr/>
        </p:nvSpPr>
        <p:spPr>
          <a:xfrm>
            <a:off x="1078200" y="1820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9" name="CustomShape 6"/>
          <p:cNvSpPr/>
          <p:nvPr/>
        </p:nvSpPr>
        <p:spPr>
          <a:xfrm>
            <a:off x="1378800" y="1851840"/>
            <a:ext cx="6036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SAAS solution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online contract management solution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0" name="CustomShape 7"/>
          <p:cNvSpPr/>
          <p:nvPr/>
        </p:nvSpPr>
        <p:spPr>
          <a:xfrm>
            <a:off x="1078200" y="2122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1" name="CustomShape 8"/>
          <p:cNvSpPr/>
          <p:nvPr/>
        </p:nvSpPr>
        <p:spPr>
          <a:xfrm>
            <a:off x="1379160" y="2153520"/>
            <a:ext cx="6042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Allows to administer all aspects of 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contract lifecycle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2" name="CustomShape 9"/>
          <p:cNvSpPr/>
          <p:nvPr/>
        </p:nvSpPr>
        <p:spPr>
          <a:xfrm>
            <a:off x="1078200" y="2423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3" name="CustomShape 10"/>
          <p:cNvSpPr/>
          <p:nvPr/>
        </p:nvSpPr>
        <p:spPr>
          <a:xfrm>
            <a:off x="1379160" y="2455200"/>
            <a:ext cx="6855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Enables contract creation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company standard agreements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4" name="CustomShape 11"/>
          <p:cNvSpPr/>
          <p:nvPr/>
        </p:nvSpPr>
        <p:spPr>
          <a:xfrm>
            <a:off x="1078200" y="2725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5" name="CustomShape 12"/>
          <p:cNvSpPr/>
          <p:nvPr/>
        </p:nvSpPr>
        <p:spPr>
          <a:xfrm>
            <a:off x="1379160" y="2756880"/>
            <a:ext cx="7029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Supports negotiating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a secure environment (i.e. collaboration)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6" name="CustomShape 13"/>
          <p:cNvSpPr/>
          <p:nvPr/>
        </p:nvSpPr>
        <p:spPr>
          <a:xfrm>
            <a:off x="1078200" y="3027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7" name="CustomShape 14"/>
          <p:cNvSpPr/>
          <p:nvPr/>
        </p:nvSpPr>
        <p:spPr>
          <a:xfrm>
            <a:off x="1379160" y="3058200"/>
            <a:ext cx="6636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functionality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compare revisions and routing tasks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8" name="CustomShape 15"/>
          <p:cNvSpPr/>
          <p:nvPr/>
        </p:nvSpPr>
        <p:spPr>
          <a:xfrm>
            <a:off x="133200" y="829800"/>
            <a:ext cx="9397440" cy="505080"/>
          </a:xfrm>
          <a:custGeom>
            <a:avLst/>
            <a:gdLst/>
            <a:ahLst/>
            <a:rect l="l" t="t" r="r" b="b"/>
            <a:pathLst>
              <a:path w="26105" h="1404">
                <a:moveTo>
                  <a:pt x="0" y="0"/>
                </a:moveTo>
                <a:lnTo>
                  <a:pt x="0" y="1403"/>
                </a:lnTo>
                <a:lnTo>
                  <a:pt x="26104" y="140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9" name="CustomShape 16"/>
          <p:cNvSpPr/>
          <p:nvPr/>
        </p:nvSpPr>
        <p:spPr>
          <a:xfrm>
            <a:off x="113040" y="813960"/>
            <a:ext cx="9437760" cy="536400"/>
          </a:xfrm>
          <a:custGeom>
            <a:avLst/>
            <a:gdLst/>
            <a:ahLst/>
            <a:rect l="l" t="t" r="r" b="b"/>
            <a:pathLst>
              <a:path w="26217" h="149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0"/>
                  <a:pt x="26216" y="44"/>
                </a:cubicBezTo>
                <a:lnTo>
                  <a:pt x="26216" y="1447"/>
                </a:lnTo>
                <a:cubicBezTo>
                  <a:pt x="26216" y="1471"/>
                  <a:pt x="26192" y="1490"/>
                  <a:pt x="26160" y="1490"/>
                </a:cubicBezTo>
                <a:lnTo>
                  <a:pt x="56" y="1490"/>
                </a:lnTo>
                <a:cubicBezTo>
                  <a:pt x="25" y="1490"/>
                  <a:pt x="0" y="1471"/>
                  <a:pt x="0" y="1447"/>
                </a:cubicBezTo>
                <a:lnTo>
                  <a:pt x="0" y="44"/>
                </a:lnTo>
                <a:moveTo>
                  <a:pt x="112" y="1447"/>
                </a:moveTo>
                <a:lnTo>
                  <a:pt x="56" y="1403"/>
                </a:lnTo>
                <a:lnTo>
                  <a:pt x="26160" y="1403"/>
                </a:lnTo>
                <a:lnTo>
                  <a:pt x="26104" y="1447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0" name="CustomShape 17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31" name="CustomShape 18"/>
          <p:cNvSpPr/>
          <p:nvPr/>
        </p:nvSpPr>
        <p:spPr>
          <a:xfrm>
            <a:off x="22896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2" name="CustomShape 19"/>
          <p:cNvSpPr/>
          <p:nvPr/>
        </p:nvSpPr>
        <p:spPr>
          <a:xfrm>
            <a:off x="589680" y="898200"/>
            <a:ext cx="847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Highly specialized software traditionally hard to sell in physical software stores, large malls, etc.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3" name="CustomShape 20"/>
          <p:cNvSpPr/>
          <p:nvPr/>
        </p:nvSpPr>
        <p:spPr>
          <a:xfrm>
            <a:off x="22896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4" name="CustomShape 21"/>
          <p:cNvSpPr/>
          <p:nvPr/>
        </p:nvSpPr>
        <p:spPr>
          <a:xfrm>
            <a:off x="589680" y="1139400"/>
            <a:ext cx="8806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Internet-based SAAS offers a big chance for niche market products (e.g. highly specialized software)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35" name="" descr=""/>
          <p:cNvPicPr/>
          <p:nvPr/>
        </p:nvPicPr>
        <p:blipFill>
          <a:blip r:embed="rId1"/>
          <a:stretch/>
        </p:blipFill>
        <p:spPr>
          <a:xfrm rot="5400000">
            <a:off x="6614640" y="3361320"/>
            <a:ext cx="436680" cy="1202400"/>
          </a:xfrm>
          <a:prstGeom prst="rect">
            <a:avLst/>
          </a:prstGeom>
          <a:ln w="0">
            <a:noFill/>
          </a:ln>
        </p:spPr>
      </p:pic>
      <p:pic>
        <p:nvPicPr>
          <p:cNvPr id="1236" name="" descr=""/>
          <p:cNvPicPr/>
          <p:nvPr/>
        </p:nvPicPr>
        <p:blipFill>
          <a:blip r:embed="rId2"/>
          <a:stretch/>
        </p:blipFill>
        <p:spPr>
          <a:xfrm>
            <a:off x="6250680" y="4159080"/>
            <a:ext cx="1154160" cy="105120"/>
          </a:xfrm>
          <a:prstGeom prst="rect">
            <a:avLst/>
          </a:prstGeom>
          <a:ln w="0">
            <a:noFill/>
          </a:ln>
        </p:spPr>
      </p:pic>
      <p:pic>
        <p:nvPicPr>
          <p:cNvPr id="1237" name="" descr=""/>
          <p:cNvPicPr/>
          <p:nvPr/>
        </p:nvPicPr>
        <p:blipFill>
          <a:blip r:embed="rId3"/>
          <a:stretch/>
        </p:blipFill>
        <p:spPr>
          <a:xfrm rot="5400000">
            <a:off x="6607080" y="3866760"/>
            <a:ext cx="451800" cy="1202400"/>
          </a:xfrm>
          <a:prstGeom prst="rect">
            <a:avLst/>
          </a:prstGeom>
          <a:ln w="0">
            <a:noFill/>
          </a:ln>
        </p:spPr>
      </p:pic>
      <p:pic>
        <p:nvPicPr>
          <p:cNvPr id="1238" name="" descr=""/>
          <p:cNvPicPr/>
          <p:nvPr/>
        </p:nvPicPr>
        <p:blipFill>
          <a:blip r:embed="rId4"/>
          <a:stretch/>
        </p:blipFill>
        <p:spPr>
          <a:xfrm rot="5400000">
            <a:off x="8136360" y="3204720"/>
            <a:ext cx="508680" cy="1406880"/>
          </a:xfrm>
          <a:prstGeom prst="rect">
            <a:avLst/>
          </a:prstGeom>
          <a:ln w="0">
            <a:noFill/>
          </a:ln>
        </p:spPr>
      </p:pic>
      <p:pic>
        <p:nvPicPr>
          <p:cNvPr id="1239" name="" descr=""/>
          <p:cNvPicPr/>
          <p:nvPr/>
        </p:nvPicPr>
        <p:blipFill>
          <a:blip r:embed="rId5"/>
          <a:stretch/>
        </p:blipFill>
        <p:spPr>
          <a:xfrm>
            <a:off x="7723080" y="4134600"/>
            <a:ext cx="1358640" cy="150120"/>
          </a:xfrm>
          <a:prstGeom prst="rect">
            <a:avLst/>
          </a:prstGeom>
          <a:ln w="0">
            <a:noFill/>
          </a:ln>
        </p:spPr>
      </p:pic>
      <p:pic>
        <p:nvPicPr>
          <p:cNvPr id="1240" name="" descr=""/>
          <p:cNvPicPr/>
          <p:nvPr/>
        </p:nvPicPr>
        <p:blipFill>
          <a:blip r:embed="rId6"/>
          <a:stretch/>
        </p:blipFill>
        <p:spPr>
          <a:xfrm rot="5400000">
            <a:off x="7830360" y="3511080"/>
            <a:ext cx="1121040" cy="1406880"/>
          </a:xfrm>
          <a:prstGeom prst="rect">
            <a:avLst/>
          </a:prstGeom>
          <a:ln w="0">
            <a:noFill/>
          </a:ln>
        </p:spPr>
      </p:pic>
      <p:pic>
        <p:nvPicPr>
          <p:cNvPr id="1241" name="" descr=""/>
          <p:cNvPicPr/>
          <p:nvPr/>
        </p:nvPicPr>
        <p:blipFill>
          <a:blip r:embed="rId7"/>
          <a:stretch/>
        </p:blipFill>
        <p:spPr>
          <a:xfrm>
            <a:off x="7723080" y="4134600"/>
            <a:ext cx="1358640" cy="150120"/>
          </a:xfrm>
          <a:prstGeom prst="rect">
            <a:avLst/>
          </a:prstGeom>
          <a:ln w="0">
            <a:noFill/>
          </a:ln>
        </p:spPr>
      </p:pic>
      <p:pic>
        <p:nvPicPr>
          <p:cNvPr id="1242" name="" descr=""/>
          <p:cNvPicPr/>
          <p:nvPr/>
        </p:nvPicPr>
        <p:blipFill>
          <a:blip r:embed="rId8"/>
          <a:stretch/>
        </p:blipFill>
        <p:spPr>
          <a:xfrm rot="5400000">
            <a:off x="8132040" y="3812760"/>
            <a:ext cx="517680" cy="1406880"/>
          </a:xfrm>
          <a:prstGeom prst="rect">
            <a:avLst/>
          </a:prstGeom>
          <a:ln w="0">
            <a:noFill/>
          </a:ln>
        </p:spPr>
      </p:pic>
      <p:pic>
        <p:nvPicPr>
          <p:cNvPr id="1243" name="" descr=""/>
          <p:cNvPicPr/>
          <p:nvPr/>
        </p:nvPicPr>
        <p:blipFill>
          <a:blip r:embed="rId9"/>
          <a:stretch/>
        </p:blipFill>
        <p:spPr>
          <a:xfrm>
            <a:off x="1118520" y="3380400"/>
            <a:ext cx="4318920" cy="1904760"/>
          </a:xfrm>
          <a:prstGeom prst="rect">
            <a:avLst/>
          </a:prstGeom>
          <a:ln w="0">
            <a:noFill/>
          </a:ln>
        </p:spPr>
      </p:pic>
      <p:sp>
        <p:nvSpPr>
          <p:cNvPr id="1244" name="CustomShape 22"/>
          <p:cNvSpPr/>
          <p:nvPr/>
        </p:nvSpPr>
        <p:spPr>
          <a:xfrm>
            <a:off x="6346080" y="4932360"/>
            <a:ext cx="2374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[23] Conga Novatus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45" name="CustomShape 2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36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7" name="CustomShape 2"/>
          <p:cNvSpPr/>
          <p:nvPr/>
        </p:nvSpPr>
        <p:spPr>
          <a:xfrm>
            <a:off x="391680" y="370800"/>
            <a:ext cx="8918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DeepLens SAAS Example – Training a Camera Device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48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49" name="CustomShape 4"/>
          <p:cNvSpPr/>
          <p:nvPr/>
        </p:nvSpPr>
        <p:spPr>
          <a:xfrm>
            <a:off x="957960" y="1032840"/>
            <a:ext cx="1857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Facts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0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1" name="CustomShape 6"/>
          <p:cNvSpPr/>
          <p:nvPr/>
        </p:nvSpPr>
        <p:spPr>
          <a:xfrm>
            <a:off x="1379160" y="1377360"/>
            <a:ext cx="216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Interesting practical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2" name="CustomShape 7"/>
          <p:cNvSpPr/>
          <p:nvPr/>
        </p:nvSpPr>
        <p:spPr>
          <a:xfrm>
            <a:off x="1379160" y="1629000"/>
            <a:ext cx="2589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combination of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physical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3" name="CustomShape 8"/>
          <p:cNvSpPr/>
          <p:nvPr/>
        </p:nvSpPr>
        <p:spPr>
          <a:xfrm>
            <a:off x="1379160" y="1879920"/>
            <a:ext cx="2539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devices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like a ‘trainable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4" name="CustomShape 9"/>
          <p:cNvSpPr/>
          <p:nvPr/>
        </p:nvSpPr>
        <p:spPr>
          <a:xfrm>
            <a:off x="1379160" y="2133360"/>
            <a:ext cx="878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camera‘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5" name="CustomShape 10"/>
          <p:cNvSpPr/>
          <p:nvPr/>
        </p:nvSpPr>
        <p:spPr>
          <a:xfrm>
            <a:off x="2242080" y="2100960"/>
            <a:ext cx="266400" cy="28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´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6" name="CustomShape 11"/>
          <p:cNvSpPr/>
          <p:nvPr/>
        </p:nvSpPr>
        <p:spPr>
          <a:xfrm>
            <a:off x="2331000" y="2133360"/>
            <a:ext cx="113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&amp; ‘virtual‘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7" name="CustomShape 12"/>
          <p:cNvSpPr/>
          <p:nvPr/>
        </p:nvSpPr>
        <p:spPr>
          <a:xfrm>
            <a:off x="1378800" y="2382840"/>
            <a:ext cx="163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SAAS functions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8" name="CustomShape 13"/>
          <p:cNvSpPr/>
          <p:nvPr/>
        </p:nvSpPr>
        <p:spPr>
          <a:xfrm>
            <a:off x="1078200" y="2653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9" name="CustomShape 14"/>
          <p:cNvSpPr/>
          <p:nvPr/>
        </p:nvSpPr>
        <p:spPr>
          <a:xfrm>
            <a:off x="1379160" y="2684160"/>
            <a:ext cx="2808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Take advantage of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cutting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0" name="CustomShape 15"/>
          <p:cNvSpPr/>
          <p:nvPr/>
        </p:nvSpPr>
        <p:spPr>
          <a:xfrm>
            <a:off x="1379160" y="2935800"/>
            <a:ext cx="2945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edge deep learning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1" name="CustomShape 16"/>
          <p:cNvSpPr/>
          <p:nvPr/>
        </p:nvSpPr>
        <p:spPr>
          <a:xfrm>
            <a:off x="1379160" y="3187080"/>
            <a:ext cx="236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object recognition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2" name="CustomShape 17"/>
          <p:cNvSpPr/>
          <p:nvPr/>
        </p:nvSpPr>
        <p:spPr>
          <a:xfrm>
            <a:off x="1379160" y="3438360"/>
            <a:ext cx="2170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(cf. Lecture 6 and 7)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3" name="CustomShape 18"/>
          <p:cNvSpPr/>
          <p:nvPr/>
        </p:nvSpPr>
        <p:spPr>
          <a:xfrm>
            <a:off x="1078200" y="3708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4" name="CustomShape 19"/>
          <p:cNvSpPr/>
          <p:nvPr/>
        </p:nvSpPr>
        <p:spPr>
          <a:xfrm>
            <a:off x="1379160" y="3740040"/>
            <a:ext cx="2324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Connects with AWS –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5" name="CustomShape 20"/>
          <p:cNvSpPr/>
          <p:nvPr/>
        </p:nvSpPr>
        <p:spPr>
          <a:xfrm>
            <a:off x="1379160" y="3991680"/>
            <a:ext cx="3003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Sagemaker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6" name="CustomShape 21"/>
          <p:cNvSpPr/>
          <p:nvPr/>
        </p:nvSpPr>
        <p:spPr>
          <a:xfrm>
            <a:off x="1379160" y="4242960"/>
            <a:ext cx="217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if needed or re-uses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7" name="CustomShape 22"/>
          <p:cNvSpPr/>
          <p:nvPr/>
        </p:nvSpPr>
        <p:spPr>
          <a:xfrm>
            <a:off x="1379160" y="4494240"/>
            <a:ext cx="2984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existing pre-trained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8" name="CustomShape 23"/>
          <p:cNvSpPr/>
          <p:nvPr/>
        </p:nvSpPr>
        <p:spPr>
          <a:xfrm>
            <a:off x="1379160" y="4745520"/>
            <a:ext cx="1615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vision tasks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9" name="CustomShape 24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270" name="" descr=""/>
          <p:cNvPicPr/>
          <p:nvPr/>
        </p:nvPicPr>
        <p:blipFill>
          <a:blip r:embed="rId1"/>
          <a:stretch/>
        </p:blipFill>
        <p:spPr>
          <a:xfrm>
            <a:off x="4940640" y="997200"/>
            <a:ext cx="4343760" cy="2330640"/>
          </a:xfrm>
          <a:prstGeom prst="rect">
            <a:avLst/>
          </a:prstGeom>
          <a:ln w="0">
            <a:noFill/>
          </a:ln>
        </p:spPr>
      </p:pic>
      <p:sp>
        <p:nvSpPr>
          <p:cNvPr id="1271" name="CustomShape 25"/>
          <p:cNvSpPr/>
          <p:nvPr/>
        </p:nvSpPr>
        <p:spPr>
          <a:xfrm>
            <a:off x="4528440" y="3513600"/>
            <a:ext cx="4926960" cy="1710360"/>
          </a:xfrm>
          <a:custGeom>
            <a:avLst/>
            <a:gdLst/>
            <a:ahLst/>
            <a:rect l="l" t="t" r="r" b="b"/>
            <a:pathLst>
              <a:path w="13687" h="4752">
                <a:moveTo>
                  <a:pt x="0" y="0"/>
                </a:moveTo>
                <a:lnTo>
                  <a:pt x="0" y="4751"/>
                </a:lnTo>
                <a:lnTo>
                  <a:pt x="13686" y="4751"/>
                </a:lnTo>
                <a:lnTo>
                  <a:pt x="13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2" name="CustomShape 26"/>
          <p:cNvSpPr/>
          <p:nvPr/>
        </p:nvSpPr>
        <p:spPr>
          <a:xfrm>
            <a:off x="4508280" y="3498120"/>
            <a:ext cx="4966920" cy="1741680"/>
          </a:xfrm>
          <a:custGeom>
            <a:avLst/>
            <a:gdLst/>
            <a:ahLst/>
            <a:rect l="l" t="t" r="r" b="b"/>
            <a:pathLst>
              <a:path w="13798" h="4839">
                <a:moveTo>
                  <a:pt x="0" y="43"/>
                </a:moveTo>
                <a:cubicBezTo>
                  <a:pt x="0" y="19"/>
                  <a:pt x="26" y="0"/>
                  <a:pt x="56" y="0"/>
                </a:cubicBezTo>
                <a:lnTo>
                  <a:pt x="13742" y="0"/>
                </a:lnTo>
                <a:cubicBezTo>
                  <a:pt x="13773" y="0"/>
                  <a:pt x="13797" y="19"/>
                  <a:pt x="13797" y="43"/>
                </a:cubicBezTo>
                <a:lnTo>
                  <a:pt x="13797" y="4794"/>
                </a:lnTo>
                <a:cubicBezTo>
                  <a:pt x="13797" y="4819"/>
                  <a:pt x="13773" y="4838"/>
                  <a:pt x="13742" y="4838"/>
                </a:cubicBezTo>
                <a:lnTo>
                  <a:pt x="56" y="4838"/>
                </a:lnTo>
                <a:cubicBezTo>
                  <a:pt x="26" y="4838"/>
                  <a:pt x="0" y="4819"/>
                  <a:pt x="0" y="4794"/>
                </a:cubicBezTo>
                <a:lnTo>
                  <a:pt x="0" y="43"/>
                </a:lnTo>
                <a:moveTo>
                  <a:pt x="112" y="4794"/>
                </a:moveTo>
                <a:lnTo>
                  <a:pt x="56" y="4750"/>
                </a:lnTo>
                <a:lnTo>
                  <a:pt x="13742" y="4750"/>
                </a:lnTo>
                <a:lnTo>
                  <a:pt x="13686" y="4794"/>
                </a:lnTo>
                <a:lnTo>
                  <a:pt x="13686" y="43"/>
                </a:lnTo>
                <a:lnTo>
                  <a:pt x="13742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479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3" name="CustomShape 27"/>
          <p:cNvSpPr/>
          <p:nvPr/>
        </p:nvSpPr>
        <p:spPr>
          <a:xfrm>
            <a:off x="711720" y="5106960"/>
            <a:ext cx="232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[28] AWS – Amazon DeepLens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74" name="CustomShape 28"/>
          <p:cNvSpPr/>
          <p:nvPr/>
        </p:nvSpPr>
        <p:spPr>
          <a:xfrm>
            <a:off x="4624560" y="3557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5" name="CustomShape 29"/>
          <p:cNvSpPr/>
          <p:nvPr/>
        </p:nvSpPr>
        <p:spPr>
          <a:xfrm>
            <a:off x="4986000" y="3582720"/>
            <a:ext cx="4392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DeepLens is an interesting combination of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6" name="CustomShape 30"/>
          <p:cNvSpPr/>
          <p:nvPr/>
        </p:nvSpPr>
        <p:spPr>
          <a:xfrm>
            <a:off x="4986000" y="3783960"/>
            <a:ext cx="4102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trainable physical camera using SAAS machine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7" name="CustomShape 31"/>
          <p:cNvSpPr/>
          <p:nvPr/>
        </p:nvSpPr>
        <p:spPr>
          <a:xfrm>
            <a:off x="4986000" y="3984840"/>
            <a:ext cx="4186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deep learning functionalities in one 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8" name="CustomShape 32"/>
          <p:cNvSpPr/>
          <p:nvPr/>
        </p:nvSpPr>
        <p:spPr>
          <a:xfrm>
            <a:off x="4624560" y="4201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9" name="CustomShape 33"/>
          <p:cNvSpPr/>
          <p:nvPr/>
        </p:nvSpPr>
        <p:spPr>
          <a:xfrm>
            <a:off x="4986000" y="4226400"/>
            <a:ext cx="4201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DeepLens can be trained in a very flexible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0" name="CustomShape 34"/>
          <p:cNvSpPr/>
          <p:nvPr/>
        </p:nvSpPr>
        <p:spPr>
          <a:xfrm>
            <a:off x="4986000" y="4427280"/>
            <a:ext cx="4131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manner to be used for object / face detection,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1" name="CustomShape 35"/>
          <p:cNvSpPr/>
          <p:nvPr/>
        </p:nvSpPr>
        <p:spPr>
          <a:xfrm>
            <a:off x="4986000" y="4628160"/>
            <a:ext cx="4127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classification of objects in images, or activity /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2" name="CustomShape 36"/>
          <p:cNvSpPr/>
          <p:nvPr/>
        </p:nvSpPr>
        <p:spPr>
          <a:xfrm>
            <a:off x="4986000" y="4829760"/>
            <a:ext cx="4102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head pose recognition seeing model results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3" name="CustomShape 37"/>
          <p:cNvSpPr/>
          <p:nvPr/>
        </p:nvSpPr>
        <p:spPr>
          <a:xfrm>
            <a:off x="4986000" y="5030640"/>
            <a:ext cx="3801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real-time in the AWS management concole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4" name="CustomShape 38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37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6" name="CustomShape 2"/>
          <p:cNvSpPr/>
          <p:nvPr/>
        </p:nvSpPr>
        <p:spPr>
          <a:xfrm>
            <a:off x="375120" y="370800"/>
            <a:ext cx="8928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DeepLens SAAS Example – Usage &amp; Model Examples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87" name="CustomShape 3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88" name="CustomShape 4"/>
          <p:cNvSpPr/>
          <p:nvPr/>
        </p:nvSpPr>
        <p:spPr>
          <a:xfrm>
            <a:off x="711720" y="5106960"/>
            <a:ext cx="232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[28] AWS – Amazon DeepLens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9" name="CustomShape 5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0" name="CustomShape 6"/>
          <p:cNvSpPr/>
          <p:nvPr/>
        </p:nvSpPr>
        <p:spPr>
          <a:xfrm>
            <a:off x="957960" y="1032840"/>
            <a:ext cx="1535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SAAS Usage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1" name="CustomShape 7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2" name="CustomShape 8"/>
          <p:cNvSpPr/>
          <p:nvPr/>
        </p:nvSpPr>
        <p:spPr>
          <a:xfrm>
            <a:off x="1379160" y="1377360"/>
            <a:ext cx="1622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Choose &amp; train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3" name="CustomShape 9"/>
          <p:cNvSpPr/>
          <p:nvPr/>
        </p:nvSpPr>
        <p:spPr>
          <a:xfrm>
            <a:off x="1379160" y="1629000"/>
            <a:ext cx="2246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deep learning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4" name="CustomShape 10"/>
          <p:cNvSpPr/>
          <p:nvPr/>
        </p:nvSpPr>
        <p:spPr>
          <a:xfrm>
            <a:off x="1379160" y="1879920"/>
            <a:ext cx="2018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convolutional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5" name="CustomShape 11"/>
          <p:cNvSpPr/>
          <p:nvPr/>
        </p:nvSpPr>
        <p:spPr>
          <a:xfrm>
            <a:off x="1379160" y="2131560"/>
            <a:ext cx="1841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neural networks,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6" name="CustomShape 12"/>
          <p:cNvSpPr/>
          <p:nvPr/>
        </p:nvSpPr>
        <p:spPr>
          <a:xfrm>
            <a:off x="1379160" y="2382840"/>
            <a:ext cx="186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cf. Lecture 6 &amp; 7)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7" name="CustomShape 13"/>
          <p:cNvSpPr/>
          <p:nvPr/>
        </p:nvSpPr>
        <p:spPr>
          <a:xfrm>
            <a:off x="1078200" y="2653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8" name="CustomShape 14"/>
          <p:cNvSpPr/>
          <p:nvPr/>
        </p:nvSpPr>
        <p:spPr>
          <a:xfrm>
            <a:off x="1379160" y="2684160"/>
            <a:ext cx="1076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Upload to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9" name="CustomShape 15"/>
          <p:cNvSpPr/>
          <p:nvPr/>
        </p:nvSpPr>
        <p:spPr>
          <a:xfrm>
            <a:off x="1379160" y="2935800"/>
            <a:ext cx="1744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physical camera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0" name="CustomShape 16"/>
          <p:cNvSpPr/>
          <p:nvPr/>
        </p:nvSpPr>
        <p:spPr>
          <a:xfrm>
            <a:off x="1078200" y="3206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1" name="CustomShape 17"/>
          <p:cNvSpPr/>
          <p:nvPr/>
        </p:nvSpPr>
        <p:spPr>
          <a:xfrm>
            <a:off x="1379160" y="3237480"/>
            <a:ext cx="1453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Log into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AWS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2" name="CustomShape 18"/>
          <p:cNvSpPr/>
          <p:nvPr/>
        </p:nvSpPr>
        <p:spPr>
          <a:xfrm>
            <a:off x="1379160" y="3488760"/>
            <a:ext cx="1526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Management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3" name="CustomShape 19"/>
          <p:cNvSpPr/>
          <p:nvPr/>
        </p:nvSpPr>
        <p:spPr>
          <a:xfrm>
            <a:off x="1379160" y="3740040"/>
            <a:ext cx="865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Console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4" name="CustomShape 20"/>
          <p:cNvSpPr/>
          <p:nvPr/>
        </p:nvSpPr>
        <p:spPr>
          <a:xfrm>
            <a:off x="1078200" y="4010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5" name="CustomShape 21"/>
          <p:cNvSpPr/>
          <p:nvPr/>
        </p:nvSpPr>
        <p:spPr>
          <a:xfrm>
            <a:off x="1379160" y="4041720"/>
            <a:ext cx="114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6" name="CustomShape 22"/>
          <p:cNvSpPr/>
          <p:nvPr/>
        </p:nvSpPr>
        <p:spPr>
          <a:xfrm>
            <a:off x="1379160" y="4293000"/>
            <a:ext cx="105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results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in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307" name="" descr=""/>
          <p:cNvPicPr/>
          <p:nvPr/>
        </p:nvPicPr>
        <p:blipFill>
          <a:blip r:embed="rId1"/>
          <a:stretch/>
        </p:blipFill>
        <p:spPr>
          <a:xfrm>
            <a:off x="6696720" y="1131120"/>
            <a:ext cx="2555280" cy="1123200"/>
          </a:xfrm>
          <a:prstGeom prst="rect">
            <a:avLst/>
          </a:prstGeom>
          <a:ln w="0">
            <a:noFill/>
          </a:ln>
        </p:spPr>
      </p:pic>
      <p:sp>
        <p:nvSpPr>
          <p:cNvPr id="1308" name="CustomShape 23"/>
          <p:cNvSpPr/>
          <p:nvPr/>
        </p:nvSpPr>
        <p:spPr>
          <a:xfrm>
            <a:off x="1379160" y="4544640"/>
            <a:ext cx="972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real time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9" name="CustomShape 24"/>
          <p:cNvSpPr/>
          <p:nvPr/>
        </p:nvSpPr>
        <p:spPr>
          <a:xfrm>
            <a:off x="5171760" y="1541880"/>
            <a:ext cx="1334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(object detection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310" name="" descr=""/>
          <p:cNvPicPr/>
          <p:nvPr/>
        </p:nvPicPr>
        <p:blipFill>
          <a:blip r:embed="rId2"/>
          <a:stretch/>
        </p:blipFill>
        <p:spPr>
          <a:xfrm>
            <a:off x="6696720" y="2475720"/>
            <a:ext cx="2555280" cy="1124280"/>
          </a:xfrm>
          <a:prstGeom prst="rect">
            <a:avLst/>
          </a:prstGeom>
          <a:ln w="0">
            <a:noFill/>
          </a:ln>
        </p:spPr>
      </p:pic>
      <p:sp>
        <p:nvSpPr>
          <p:cNvPr id="1311" name="CustomShape 25"/>
          <p:cNvSpPr/>
          <p:nvPr/>
        </p:nvSpPr>
        <p:spPr>
          <a:xfrm>
            <a:off x="5475600" y="1717920"/>
            <a:ext cx="727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example)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2" name="CustomShape 26"/>
          <p:cNvSpPr/>
          <p:nvPr/>
        </p:nvSpPr>
        <p:spPr>
          <a:xfrm>
            <a:off x="4943520" y="2901240"/>
            <a:ext cx="1558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(activity recognition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313" name="" descr=""/>
          <p:cNvPicPr/>
          <p:nvPr/>
        </p:nvPicPr>
        <p:blipFill>
          <a:blip r:embed="rId3"/>
          <a:stretch/>
        </p:blipFill>
        <p:spPr>
          <a:xfrm>
            <a:off x="6698880" y="3684240"/>
            <a:ext cx="2553840" cy="1123560"/>
          </a:xfrm>
          <a:prstGeom prst="rect">
            <a:avLst/>
          </a:prstGeom>
          <a:ln w="0">
            <a:noFill/>
          </a:ln>
        </p:spPr>
      </p:pic>
      <p:sp>
        <p:nvSpPr>
          <p:cNvPr id="1314" name="CustomShape 27"/>
          <p:cNvSpPr/>
          <p:nvPr/>
        </p:nvSpPr>
        <p:spPr>
          <a:xfrm>
            <a:off x="5361840" y="3076920"/>
            <a:ext cx="727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example)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315" name="" descr=""/>
          <p:cNvPicPr/>
          <p:nvPr/>
        </p:nvPicPr>
        <p:blipFill>
          <a:blip r:embed="rId4"/>
          <a:stretch/>
        </p:blipFill>
        <p:spPr>
          <a:xfrm>
            <a:off x="3762720" y="3718080"/>
            <a:ext cx="2554560" cy="1123560"/>
          </a:xfrm>
          <a:prstGeom prst="rect">
            <a:avLst/>
          </a:prstGeom>
          <a:ln w="0">
            <a:noFill/>
          </a:ln>
        </p:spPr>
      </p:pic>
      <p:sp>
        <p:nvSpPr>
          <p:cNvPr id="1316" name="CustomShape 28"/>
          <p:cNvSpPr/>
          <p:nvPr/>
        </p:nvSpPr>
        <p:spPr>
          <a:xfrm>
            <a:off x="7192080" y="4924080"/>
            <a:ext cx="1707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(head pose detection)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317" name="" descr=""/>
          <p:cNvPicPr/>
          <p:nvPr/>
        </p:nvPicPr>
        <p:blipFill>
          <a:blip r:embed="rId5"/>
          <a:stretch/>
        </p:blipFill>
        <p:spPr>
          <a:xfrm>
            <a:off x="3536640" y="2055960"/>
            <a:ext cx="1071720" cy="1432800"/>
          </a:xfrm>
          <a:prstGeom prst="rect">
            <a:avLst/>
          </a:prstGeom>
          <a:ln w="0">
            <a:noFill/>
          </a:ln>
        </p:spPr>
      </p:pic>
      <p:pic>
        <p:nvPicPr>
          <p:cNvPr id="1318" name="" descr=""/>
          <p:cNvPicPr/>
          <p:nvPr/>
        </p:nvPicPr>
        <p:blipFill>
          <a:blip r:embed="rId6"/>
          <a:stretch/>
        </p:blipFill>
        <p:spPr>
          <a:xfrm>
            <a:off x="3155400" y="1004040"/>
            <a:ext cx="1557720" cy="544680"/>
          </a:xfrm>
          <a:prstGeom prst="rect">
            <a:avLst/>
          </a:prstGeom>
          <a:ln w="0">
            <a:noFill/>
          </a:ln>
        </p:spPr>
      </p:pic>
      <p:sp>
        <p:nvSpPr>
          <p:cNvPr id="1319" name="CustomShape 29"/>
          <p:cNvSpPr/>
          <p:nvPr/>
        </p:nvSpPr>
        <p:spPr>
          <a:xfrm>
            <a:off x="4449960" y="4914720"/>
            <a:ext cx="1229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(face detection)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20" name="CustomShape 30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38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2" name="CustomShape 2"/>
          <p:cNvSpPr/>
          <p:nvPr/>
        </p:nvSpPr>
        <p:spPr>
          <a:xfrm>
            <a:off x="1196280" y="370800"/>
            <a:ext cx="7279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DeepLens SAAS Example – Pricing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23" name="CustomShape 3"/>
          <p:cNvSpPr/>
          <p:nvPr/>
        </p:nvSpPr>
        <p:spPr>
          <a:xfrm>
            <a:off x="608400" y="537012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324" name="" descr=""/>
          <p:cNvPicPr/>
          <p:nvPr/>
        </p:nvPicPr>
        <p:blipFill>
          <a:blip r:embed="rId1"/>
          <a:stretch/>
        </p:blipFill>
        <p:spPr>
          <a:xfrm>
            <a:off x="4756320" y="829800"/>
            <a:ext cx="4694400" cy="2231280"/>
          </a:xfrm>
          <a:prstGeom prst="rect">
            <a:avLst/>
          </a:prstGeom>
          <a:ln w="0">
            <a:noFill/>
          </a:ln>
        </p:spPr>
      </p:pic>
      <p:pic>
        <p:nvPicPr>
          <p:cNvPr id="1325" name="" descr=""/>
          <p:cNvPicPr/>
          <p:nvPr/>
        </p:nvPicPr>
        <p:blipFill>
          <a:blip r:embed="rId2"/>
          <a:stretch/>
        </p:blipFill>
        <p:spPr>
          <a:xfrm>
            <a:off x="5671440" y="3276360"/>
            <a:ext cx="3495240" cy="1662840"/>
          </a:xfrm>
          <a:prstGeom prst="rect">
            <a:avLst/>
          </a:prstGeom>
          <a:ln w="0">
            <a:noFill/>
          </a:ln>
        </p:spPr>
      </p:pic>
      <p:pic>
        <p:nvPicPr>
          <p:cNvPr id="1326" name="" descr=""/>
          <p:cNvPicPr/>
          <p:nvPr/>
        </p:nvPicPr>
        <p:blipFill>
          <a:blip r:embed="rId3"/>
          <a:stretch/>
        </p:blipFill>
        <p:spPr>
          <a:xfrm>
            <a:off x="511920" y="948600"/>
            <a:ext cx="3525840" cy="1395000"/>
          </a:xfrm>
          <a:prstGeom prst="rect">
            <a:avLst/>
          </a:prstGeom>
          <a:ln w="0">
            <a:noFill/>
          </a:ln>
        </p:spPr>
      </p:pic>
      <p:pic>
        <p:nvPicPr>
          <p:cNvPr id="1327" name="" descr=""/>
          <p:cNvPicPr/>
          <p:nvPr/>
        </p:nvPicPr>
        <p:blipFill>
          <a:blip r:embed="rId4"/>
          <a:stretch/>
        </p:blipFill>
        <p:spPr>
          <a:xfrm>
            <a:off x="511920" y="2344320"/>
            <a:ext cx="3525840" cy="1394280"/>
          </a:xfrm>
          <a:prstGeom prst="rect">
            <a:avLst/>
          </a:prstGeom>
          <a:ln w="0">
            <a:noFill/>
          </a:ln>
        </p:spPr>
      </p:pic>
      <p:sp>
        <p:nvSpPr>
          <p:cNvPr id="1328" name="CustomShape 4"/>
          <p:cNvSpPr/>
          <p:nvPr/>
        </p:nvSpPr>
        <p:spPr>
          <a:xfrm>
            <a:off x="459000" y="2741400"/>
            <a:ext cx="3559680" cy="1013760"/>
          </a:xfrm>
          <a:custGeom>
            <a:avLst/>
            <a:gdLst/>
            <a:ahLst/>
            <a:rect l="l" t="t" r="r" b="b"/>
            <a:pathLst>
              <a:path w="9889" h="2817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9833" y="0"/>
                </a:lnTo>
                <a:cubicBezTo>
                  <a:pt x="9863" y="0"/>
                  <a:pt x="9888" y="19"/>
                  <a:pt x="9888" y="44"/>
                </a:cubicBezTo>
                <a:lnTo>
                  <a:pt x="9888" y="2773"/>
                </a:lnTo>
                <a:cubicBezTo>
                  <a:pt x="9888" y="2797"/>
                  <a:pt x="9863" y="2816"/>
                  <a:pt x="9833" y="2816"/>
                </a:cubicBezTo>
                <a:lnTo>
                  <a:pt x="56" y="2816"/>
                </a:lnTo>
                <a:cubicBezTo>
                  <a:pt x="24" y="2816"/>
                  <a:pt x="0" y="2797"/>
                  <a:pt x="0" y="2773"/>
                </a:cubicBezTo>
                <a:lnTo>
                  <a:pt x="0" y="44"/>
                </a:lnTo>
                <a:moveTo>
                  <a:pt x="112" y="2773"/>
                </a:moveTo>
                <a:lnTo>
                  <a:pt x="56" y="2729"/>
                </a:lnTo>
                <a:lnTo>
                  <a:pt x="9833" y="2729"/>
                </a:lnTo>
                <a:lnTo>
                  <a:pt x="9777" y="2773"/>
                </a:lnTo>
                <a:lnTo>
                  <a:pt x="9777" y="44"/>
                </a:lnTo>
                <a:lnTo>
                  <a:pt x="983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77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9" name="CustomShape 5"/>
          <p:cNvSpPr/>
          <p:nvPr/>
        </p:nvSpPr>
        <p:spPr>
          <a:xfrm>
            <a:off x="711720" y="5106960"/>
            <a:ext cx="232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[28] AWS – Amazon DeepLens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30" name="CustomShape 6"/>
          <p:cNvSpPr/>
          <p:nvPr/>
        </p:nvSpPr>
        <p:spPr>
          <a:xfrm>
            <a:off x="4213080" y="2750400"/>
            <a:ext cx="1049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(using cutting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31" name="CustomShape 7"/>
          <p:cNvSpPr/>
          <p:nvPr/>
        </p:nvSpPr>
        <p:spPr>
          <a:xfrm>
            <a:off x="4299840" y="2926440"/>
            <a:ext cx="88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edge GPUs,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32" name="CustomShape 8"/>
          <p:cNvSpPr/>
          <p:nvPr/>
        </p:nvSpPr>
        <p:spPr>
          <a:xfrm>
            <a:off x="4249440" y="3102480"/>
            <a:ext cx="985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for deep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33" name="CustomShape 9"/>
          <p:cNvSpPr/>
          <p:nvPr/>
        </p:nvSpPr>
        <p:spPr>
          <a:xfrm>
            <a:off x="4088880" y="3278520"/>
            <a:ext cx="1311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learning remains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34" name="CustomShape 10"/>
          <p:cNvSpPr/>
          <p:nvPr/>
        </p:nvSpPr>
        <p:spPr>
          <a:xfrm>
            <a:off x="4307040" y="3454200"/>
            <a:ext cx="88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very costly,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335" name="" descr=""/>
          <p:cNvPicPr/>
          <p:nvPr/>
        </p:nvPicPr>
        <p:blipFill>
          <a:blip r:embed="rId5"/>
          <a:stretch/>
        </p:blipFill>
        <p:spPr>
          <a:xfrm>
            <a:off x="959760" y="3893400"/>
            <a:ext cx="3972600" cy="994320"/>
          </a:xfrm>
          <a:prstGeom prst="rect">
            <a:avLst/>
          </a:prstGeom>
          <a:ln w="0">
            <a:noFill/>
          </a:ln>
        </p:spPr>
      </p:pic>
      <p:sp>
        <p:nvSpPr>
          <p:cNvPr id="1336" name="CustomShape 11"/>
          <p:cNvSpPr/>
          <p:nvPr/>
        </p:nvSpPr>
        <p:spPr>
          <a:xfrm>
            <a:off x="4237560" y="3630240"/>
            <a:ext cx="1009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also in SAAS)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37" name="CustomShape 12"/>
          <p:cNvSpPr/>
          <p:nvPr/>
        </p:nvSpPr>
        <p:spPr>
          <a:xfrm>
            <a:off x="3227760" y="5114160"/>
            <a:ext cx="303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[27] AWS – Amazon Sagemaker Pricing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38" name="CustomShape 13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39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0" name="CustomShape 2"/>
          <p:cNvSpPr/>
          <p:nvPr/>
        </p:nvSpPr>
        <p:spPr>
          <a:xfrm>
            <a:off x="3008880" y="370440"/>
            <a:ext cx="3654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Selected Disadvantages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4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42" name="CustomShape 4"/>
          <p:cNvSpPr/>
          <p:nvPr/>
        </p:nvSpPr>
        <p:spPr>
          <a:xfrm>
            <a:off x="957960" y="1032120"/>
            <a:ext cx="8099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Required perfect Internet connection (e.g. no offline task lists)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43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4" name="CustomShape 6"/>
          <p:cNvSpPr/>
          <p:nvPr/>
        </p:nvSpPr>
        <p:spPr>
          <a:xfrm>
            <a:off x="1379160" y="1376640"/>
            <a:ext cx="7674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More SAAS applications are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used in parallel for many purposes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require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5" name="CustomShape 7"/>
          <p:cNvSpPr/>
          <p:nvPr/>
        </p:nvSpPr>
        <p:spPr>
          <a:xfrm>
            <a:off x="1379160" y="1627920"/>
            <a:ext cx="7478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massive bandwidth in combination with ever increasing functionality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6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7" name="CustomShape 9"/>
          <p:cNvSpPr/>
          <p:nvPr/>
        </p:nvSpPr>
        <p:spPr>
          <a:xfrm>
            <a:off x="1379160" y="1929600"/>
            <a:ext cx="7287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using ZOHO for CRM process while looking at Facebook news…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8" name="CustomShape 10"/>
          <p:cNvSpPr/>
          <p:nvPr/>
        </p:nvSpPr>
        <p:spPr>
          <a:xfrm>
            <a:off x="596880" y="2211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49" name="CustomShape 11"/>
          <p:cNvSpPr/>
          <p:nvPr/>
        </p:nvSpPr>
        <p:spPr>
          <a:xfrm>
            <a:off x="957960" y="2248920"/>
            <a:ext cx="6007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Critic: Service as a Software Substitute (SaaSS)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50" name="CustomShape 12"/>
          <p:cNvSpPr/>
          <p:nvPr/>
        </p:nvSpPr>
        <p:spPr>
          <a:xfrm>
            <a:off x="1078200" y="2562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1" name="CustomShape 13"/>
          <p:cNvSpPr/>
          <p:nvPr/>
        </p:nvSpPr>
        <p:spPr>
          <a:xfrm>
            <a:off x="1379160" y="2593440"/>
            <a:ext cx="7834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of SAAS might be seen as violation of the principles of free software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2" name="CustomShape 14"/>
          <p:cNvSpPr/>
          <p:nvPr/>
        </p:nvSpPr>
        <p:spPr>
          <a:xfrm>
            <a:off x="1078200" y="28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3" name="CustomShape 15"/>
          <p:cNvSpPr/>
          <p:nvPr/>
        </p:nvSpPr>
        <p:spPr>
          <a:xfrm>
            <a:off x="1379160" y="2895120"/>
            <a:ext cx="7927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not even the executable is accessible for users anymore –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 blackbox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4" name="CustomShape 16"/>
          <p:cNvSpPr/>
          <p:nvPr/>
        </p:nvSpPr>
        <p:spPr>
          <a:xfrm>
            <a:off x="596880" y="3176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55" name="CustomShape 17"/>
          <p:cNvSpPr/>
          <p:nvPr/>
        </p:nvSpPr>
        <p:spPr>
          <a:xfrm>
            <a:off x="957960" y="3214080"/>
            <a:ext cx="3547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Need for SAAS data escrow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56" name="CustomShape 18"/>
          <p:cNvSpPr/>
          <p:nvPr/>
        </p:nvSpPr>
        <p:spPr>
          <a:xfrm>
            <a:off x="1078200" y="3527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7" name="CustomShape 19"/>
          <p:cNvSpPr/>
          <p:nvPr/>
        </p:nvSpPr>
        <p:spPr>
          <a:xfrm>
            <a:off x="1379160" y="3558600"/>
            <a:ext cx="7464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‘lock-in‘, once data is over years inside on SAAS, migration hard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8" name="CustomShape 20"/>
          <p:cNvSpPr/>
          <p:nvPr/>
        </p:nvSpPr>
        <p:spPr>
          <a:xfrm>
            <a:off x="1078200" y="3828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9" name="CustomShape 21"/>
          <p:cNvSpPr/>
          <p:nvPr/>
        </p:nvSpPr>
        <p:spPr>
          <a:xfrm>
            <a:off x="1378800" y="3860280"/>
            <a:ext cx="773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SAAS data escrow refers to a process of keeping a copy of critical SAAS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0" name="CustomShape 22"/>
          <p:cNvSpPr/>
          <p:nvPr/>
        </p:nvSpPr>
        <p:spPr>
          <a:xfrm>
            <a:off x="1379160" y="4111560"/>
            <a:ext cx="5309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application data with an independent third party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1" name="CustomShape 23"/>
          <p:cNvSpPr/>
          <p:nvPr/>
        </p:nvSpPr>
        <p:spPr>
          <a:xfrm>
            <a:off x="1078200" y="4381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2" name="CustomShape 24"/>
          <p:cNvSpPr/>
          <p:nvPr/>
        </p:nvSpPr>
        <p:spPr>
          <a:xfrm>
            <a:off x="1379160" y="4413240"/>
            <a:ext cx="7484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secure against vendor bankruptcy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protecting against data loss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3" name="CustomShape 25"/>
          <p:cNvSpPr/>
          <p:nvPr/>
        </p:nvSpPr>
        <p:spPr>
          <a:xfrm>
            <a:off x="208440" y="4705920"/>
            <a:ext cx="9246960" cy="518040"/>
          </a:xfrm>
          <a:custGeom>
            <a:avLst/>
            <a:gdLst/>
            <a:ahLst/>
            <a:rect l="l" t="t" r="r" b="b"/>
            <a:pathLst>
              <a:path w="25687" h="1440">
                <a:moveTo>
                  <a:pt x="0" y="0"/>
                </a:moveTo>
                <a:lnTo>
                  <a:pt x="0" y="1439"/>
                </a:lnTo>
                <a:lnTo>
                  <a:pt x="25686" y="1439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4" name="CustomShape 26"/>
          <p:cNvSpPr/>
          <p:nvPr/>
        </p:nvSpPr>
        <p:spPr>
          <a:xfrm>
            <a:off x="188640" y="4690080"/>
            <a:ext cx="9286920" cy="549720"/>
          </a:xfrm>
          <a:custGeom>
            <a:avLst/>
            <a:gdLst/>
            <a:ahLst/>
            <a:rect l="l" t="t" r="r" b="b"/>
            <a:pathLst>
              <a:path w="25798" h="1528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1483"/>
                </a:lnTo>
                <a:cubicBezTo>
                  <a:pt x="25797" y="1508"/>
                  <a:pt x="25773" y="1527"/>
                  <a:pt x="25741" y="1527"/>
                </a:cubicBezTo>
                <a:lnTo>
                  <a:pt x="56" y="1527"/>
                </a:lnTo>
                <a:cubicBezTo>
                  <a:pt x="25" y="1527"/>
                  <a:pt x="0" y="1508"/>
                  <a:pt x="0" y="1483"/>
                </a:cubicBezTo>
                <a:lnTo>
                  <a:pt x="0" y="44"/>
                </a:lnTo>
                <a:moveTo>
                  <a:pt x="112" y="1483"/>
                </a:moveTo>
                <a:lnTo>
                  <a:pt x="56" y="1439"/>
                </a:lnTo>
                <a:lnTo>
                  <a:pt x="25741" y="1439"/>
                </a:lnTo>
                <a:lnTo>
                  <a:pt x="25686" y="1483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8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5" name="CustomShape 27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66" name="CustomShape 28"/>
          <p:cNvSpPr/>
          <p:nvPr/>
        </p:nvSpPr>
        <p:spPr>
          <a:xfrm>
            <a:off x="305280" y="4749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7" name="CustomShape 29"/>
          <p:cNvSpPr/>
          <p:nvPr/>
        </p:nvSpPr>
        <p:spPr>
          <a:xfrm>
            <a:off x="666000" y="4773960"/>
            <a:ext cx="8575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Disadvantages of the SAAS-based model includes the need for a perfect internet connection,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8" name="CustomShape 30"/>
          <p:cNvSpPr/>
          <p:nvPr/>
        </p:nvSpPr>
        <p:spPr>
          <a:xfrm>
            <a:off x="666000" y="4975560"/>
            <a:ext cx="7430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problem of Service as a Software Substitute (SaaSS), and need for SAAS data escrow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9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40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1" name="CustomShape 2"/>
          <p:cNvSpPr/>
          <p:nvPr/>
        </p:nvSpPr>
        <p:spPr>
          <a:xfrm>
            <a:off x="2119320" y="370440"/>
            <a:ext cx="5425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SalesForce Analytics Cloud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372" name="" descr=""/>
          <p:cNvPicPr/>
          <p:nvPr/>
        </p:nvPicPr>
        <p:blipFill>
          <a:blip r:embed="rId1"/>
          <a:stretch/>
        </p:blipFill>
        <p:spPr>
          <a:xfrm>
            <a:off x="739800" y="829800"/>
            <a:ext cx="8096400" cy="3790800"/>
          </a:xfrm>
          <a:prstGeom prst="rect">
            <a:avLst/>
          </a:prstGeom>
          <a:ln w="0">
            <a:noFill/>
          </a:ln>
        </p:spPr>
      </p:pic>
      <p:pic>
        <p:nvPicPr>
          <p:cNvPr id="1373" name="" descr=""/>
          <p:cNvPicPr/>
          <p:nvPr/>
        </p:nvPicPr>
        <p:blipFill>
          <a:blip r:embed="rId2"/>
          <a:stretch/>
        </p:blipFill>
        <p:spPr>
          <a:xfrm>
            <a:off x="739800" y="829800"/>
            <a:ext cx="8096400" cy="3790800"/>
          </a:xfrm>
          <a:prstGeom prst="rect">
            <a:avLst/>
          </a:prstGeom>
          <a:ln w="0">
            <a:noFill/>
          </a:ln>
        </p:spPr>
      </p:pic>
      <p:sp>
        <p:nvSpPr>
          <p:cNvPr id="1374" name="CustomShape 3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75" name="CustomShape 4"/>
          <p:cNvSpPr/>
          <p:nvPr/>
        </p:nvSpPr>
        <p:spPr>
          <a:xfrm>
            <a:off x="2383920" y="4809600"/>
            <a:ext cx="4551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YouTube, ‘SalesForce Analytics Cloud Overview Demo’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76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41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8" name="CustomShape 2"/>
          <p:cNvSpPr/>
          <p:nvPr/>
        </p:nvSpPr>
        <p:spPr>
          <a:xfrm>
            <a:off x="323712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79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0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1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2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3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4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5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6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7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8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9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0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1" name="CustomShape 1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92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42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4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95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96" name="CustomShape 4"/>
          <p:cNvSpPr/>
          <p:nvPr/>
        </p:nvSpPr>
        <p:spPr>
          <a:xfrm>
            <a:off x="957960" y="1012680"/>
            <a:ext cx="6141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97" name="CustomShape 5"/>
          <p:cNvSpPr/>
          <p:nvPr/>
        </p:nvSpPr>
        <p:spPr>
          <a:xfrm>
            <a:off x="1551600" y="1315440"/>
            <a:ext cx="5715360" cy="9720"/>
          </a:xfrm>
          <a:custGeom>
            <a:avLst/>
            <a:gdLst/>
            <a:ahLst/>
            <a:rect l="l" t="t" r="r" b="b"/>
            <a:pathLst>
              <a:path w="15877" h="28">
                <a:moveTo>
                  <a:pt x="0" y="27"/>
                </a:moveTo>
                <a:lnTo>
                  <a:pt x="0" y="0"/>
                </a:lnTo>
                <a:lnTo>
                  <a:pt x="15876" y="0"/>
                </a:lnTo>
                <a:lnTo>
                  <a:pt x="15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8" name="CustomShape 6"/>
          <p:cNvSpPr/>
          <p:nvPr/>
        </p:nvSpPr>
        <p:spPr>
          <a:xfrm>
            <a:off x="957960" y="1188720"/>
            <a:ext cx="633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99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00" name="CustomShape 8"/>
          <p:cNvSpPr/>
          <p:nvPr/>
        </p:nvSpPr>
        <p:spPr>
          <a:xfrm>
            <a:off x="957960" y="1400040"/>
            <a:ext cx="1190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[2] Lego Bricks,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01" name="CustomShape 9"/>
          <p:cNvSpPr/>
          <p:nvPr/>
        </p:nvSpPr>
        <p:spPr>
          <a:xfrm>
            <a:off x="1551600" y="1702440"/>
            <a:ext cx="4822560" cy="9720"/>
          </a:xfrm>
          <a:custGeom>
            <a:avLst/>
            <a:gdLst/>
            <a:ahLst/>
            <a:rect l="l" t="t" r="r" b="b"/>
            <a:pathLst>
              <a:path w="13397" h="28">
                <a:moveTo>
                  <a:pt x="0" y="27"/>
                </a:moveTo>
                <a:lnTo>
                  <a:pt x="0" y="0"/>
                </a:lnTo>
                <a:lnTo>
                  <a:pt x="13396" y="0"/>
                </a:lnTo>
                <a:lnTo>
                  <a:pt x="1339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2" name="CustomShape 10"/>
          <p:cNvSpPr/>
          <p:nvPr/>
        </p:nvSpPr>
        <p:spPr>
          <a:xfrm>
            <a:off x="957960" y="1576080"/>
            <a:ext cx="5433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https://commons.wikimedia.org/wiki/File:Lego_dimensions.svg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03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04" name="CustomShape 12"/>
          <p:cNvSpPr/>
          <p:nvPr/>
        </p:nvSpPr>
        <p:spPr>
          <a:xfrm>
            <a:off x="957960" y="1787040"/>
            <a:ext cx="3707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[3] Google Cloud Platform Case Study, ‘Philipps‘,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05" name="CustomShape 13"/>
          <p:cNvSpPr/>
          <p:nvPr/>
        </p:nvSpPr>
        <p:spPr>
          <a:xfrm>
            <a:off x="1551600" y="2089800"/>
            <a:ext cx="3424320" cy="9720"/>
          </a:xfrm>
          <a:custGeom>
            <a:avLst/>
            <a:gdLst/>
            <a:ahLst/>
            <a:rect l="l" t="t" r="r" b="b"/>
            <a:pathLst>
              <a:path w="9513" h="28">
                <a:moveTo>
                  <a:pt x="0" y="27"/>
                </a:moveTo>
                <a:lnTo>
                  <a:pt x="0" y="0"/>
                </a:lnTo>
                <a:lnTo>
                  <a:pt x="9512" y="0"/>
                </a:lnTo>
                <a:lnTo>
                  <a:pt x="951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6" name="CustomShape 14"/>
          <p:cNvSpPr/>
          <p:nvPr/>
        </p:nvSpPr>
        <p:spPr>
          <a:xfrm>
            <a:off x="957960" y="1963080"/>
            <a:ext cx="4033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https://cloud.google.com/customers/philips/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07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08" name="CustomShape 16"/>
          <p:cNvSpPr/>
          <p:nvPr/>
        </p:nvSpPr>
        <p:spPr>
          <a:xfrm>
            <a:off x="957960" y="2174400"/>
            <a:ext cx="2308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[4] Google Play Quiz Run App,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09" name="CustomShape 17"/>
          <p:cNvSpPr/>
          <p:nvPr/>
        </p:nvSpPr>
        <p:spPr>
          <a:xfrm>
            <a:off x="1551600" y="2476800"/>
            <a:ext cx="5940720" cy="9720"/>
          </a:xfrm>
          <a:custGeom>
            <a:avLst/>
            <a:gdLst/>
            <a:ahLst/>
            <a:rect l="l" t="t" r="r" b="b"/>
            <a:pathLst>
              <a:path w="16503" h="28">
                <a:moveTo>
                  <a:pt x="0" y="27"/>
                </a:moveTo>
                <a:lnTo>
                  <a:pt x="0" y="0"/>
                </a:lnTo>
                <a:lnTo>
                  <a:pt x="16502" y="0"/>
                </a:lnTo>
                <a:lnTo>
                  <a:pt x="1650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0" name="CustomShape 18"/>
          <p:cNvSpPr/>
          <p:nvPr/>
        </p:nvSpPr>
        <p:spPr>
          <a:xfrm>
            <a:off x="957960" y="2350080"/>
            <a:ext cx="6597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https://play.google.com/store/apps/details?id=air.com.voodoo.quizrun&amp;hl=en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1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2" name="CustomShape 20"/>
          <p:cNvSpPr/>
          <p:nvPr/>
        </p:nvSpPr>
        <p:spPr>
          <a:xfrm>
            <a:off x="957960" y="2561400"/>
            <a:ext cx="3715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[5] Google Cloud Platform Case Study‚ ‘Voodoo‘,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3" name="CustomShape 21"/>
          <p:cNvSpPr/>
          <p:nvPr/>
        </p:nvSpPr>
        <p:spPr>
          <a:xfrm>
            <a:off x="1551600" y="2863800"/>
            <a:ext cx="3501720" cy="9720"/>
          </a:xfrm>
          <a:custGeom>
            <a:avLst/>
            <a:gdLst/>
            <a:ahLst/>
            <a:rect l="l" t="t" r="r" b="b"/>
            <a:pathLst>
              <a:path w="9728" h="28">
                <a:moveTo>
                  <a:pt x="0" y="27"/>
                </a:moveTo>
                <a:lnTo>
                  <a:pt x="0" y="0"/>
                </a:lnTo>
                <a:lnTo>
                  <a:pt x="9727" y="0"/>
                </a:lnTo>
                <a:lnTo>
                  <a:pt x="972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4" name="CustomShape 22"/>
          <p:cNvSpPr/>
          <p:nvPr/>
        </p:nvSpPr>
        <p:spPr>
          <a:xfrm>
            <a:off x="957960" y="2737080"/>
            <a:ext cx="411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https://cloud.google.com/customers/voodoo/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5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6" name="CustomShape 24"/>
          <p:cNvSpPr/>
          <p:nvPr/>
        </p:nvSpPr>
        <p:spPr>
          <a:xfrm>
            <a:off x="957960" y="2948400"/>
            <a:ext cx="2683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[6] Google Cloud AutoML Products,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7" name="CustomShape 25"/>
          <p:cNvSpPr/>
          <p:nvPr/>
        </p:nvSpPr>
        <p:spPr>
          <a:xfrm>
            <a:off x="1551240" y="3251160"/>
            <a:ext cx="2608560" cy="9360"/>
          </a:xfrm>
          <a:custGeom>
            <a:avLst/>
            <a:gdLst/>
            <a:ahLst/>
            <a:rect l="l" t="t" r="r" b="b"/>
            <a:pathLst>
              <a:path w="7247" h="27">
                <a:moveTo>
                  <a:pt x="0" y="26"/>
                </a:moveTo>
                <a:lnTo>
                  <a:pt x="0" y="0"/>
                </a:lnTo>
                <a:lnTo>
                  <a:pt x="7246" y="0"/>
                </a:lnTo>
                <a:lnTo>
                  <a:pt x="7246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8" name="CustomShape 26"/>
          <p:cNvSpPr/>
          <p:nvPr/>
        </p:nvSpPr>
        <p:spPr>
          <a:xfrm>
            <a:off x="957960" y="3124440"/>
            <a:ext cx="3211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https://cloud.google.com/automl/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9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20" name="CustomShape 28"/>
          <p:cNvSpPr/>
          <p:nvPr/>
        </p:nvSpPr>
        <p:spPr>
          <a:xfrm>
            <a:off x="957960" y="3335400"/>
            <a:ext cx="4626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[7] Google Cloud Platform Case Study‚ ‘Rovio‘ &amp; Angry Birds,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21" name="CustomShape 29"/>
          <p:cNvSpPr/>
          <p:nvPr/>
        </p:nvSpPr>
        <p:spPr>
          <a:xfrm>
            <a:off x="1551600" y="3638160"/>
            <a:ext cx="3240360" cy="9360"/>
          </a:xfrm>
          <a:custGeom>
            <a:avLst/>
            <a:gdLst/>
            <a:ahLst/>
            <a:rect l="l" t="t" r="r" b="b"/>
            <a:pathLst>
              <a:path w="9002" h="27">
                <a:moveTo>
                  <a:pt x="0" y="26"/>
                </a:moveTo>
                <a:lnTo>
                  <a:pt x="0" y="0"/>
                </a:lnTo>
                <a:lnTo>
                  <a:pt x="9001" y="0"/>
                </a:lnTo>
                <a:lnTo>
                  <a:pt x="9001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2" name="CustomShape 30"/>
          <p:cNvSpPr/>
          <p:nvPr/>
        </p:nvSpPr>
        <p:spPr>
          <a:xfrm>
            <a:off x="957960" y="3511440"/>
            <a:ext cx="3856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https://cloud.google.com/customers/rovio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23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24" name="CustomShape 32"/>
          <p:cNvSpPr/>
          <p:nvPr/>
        </p:nvSpPr>
        <p:spPr>
          <a:xfrm>
            <a:off x="957960" y="3722400"/>
            <a:ext cx="259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[8] Wikipedia, ‚Cloud Computing‘,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25" name="CustomShape 33"/>
          <p:cNvSpPr/>
          <p:nvPr/>
        </p:nvSpPr>
        <p:spPr>
          <a:xfrm>
            <a:off x="1551600" y="4025160"/>
            <a:ext cx="3560400" cy="9720"/>
          </a:xfrm>
          <a:custGeom>
            <a:avLst/>
            <a:gdLst/>
            <a:ahLst/>
            <a:rect l="l" t="t" r="r" b="b"/>
            <a:pathLst>
              <a:path w="9891" h="28">
                <a:moveTo>
                  <a:pt x="0" y="27"/>
                </a:moveTo>
                <a:lnTo>
                  <a:pt x="0" y="0"/>
                </a:lnTo>
                <a:lnTo>
                  <a:pt x="9890" y="0"/>
                </a:lnTo>
                <a:lnTo>
                  <a:pt x="989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6" name="CustomShape 34"/>
          <p:cNvSpPr/>
          <p:nvPr/>
        </p:nvSpPr>
        <p:spPr>
          <a:xfrm>
            <a:off x="957960" y="3898440"/>
            <a:ext cx="4148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http://de.wikipedia.org/wiki/Cloud-Computing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27" name="CustomShape 35"/>
          <p:cNvSpPr/>
          <p:nvPr/>
        </p:nvSpPr>
        <p:spPr>
          <a:xfrm>
            <a:off x="596880" y="4088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28" name="CustomShape 36"/>
          <p:cNvSpPr/>
          <p:nvPr/>
        </p:nvSpPr>
        <p:spPr>
          <a:xfrm>
            <a:off x="957960" y="4109760"/>
            <a:ext cx="4977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[9] Ultraconsultants, ‘Abas – The ERP Industry’s Best Kept Secret‘,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29" name="CustomShape 37"/>
          <p:cNvSpPr/>
          <p:nvPr/>
        </p:nvSpPr>
        <p:spPr>
          <a:xfrm>
            <a:off x="1551600" y="4412160"/>
            <a:ext cx="5335200" cy="9720"/>
          </a:xfrm>
          <a:custGeom>
            <a:avLst/>
            <a:gdLst/>
            <a:ahLst/>
            <a:rect l="l" t="t" r="r" b="b"/>
            <a:pathLst>
              <a:path w="14821" h="28">
                <a:moveTo>
                  <a:pt x="0" y="27"/>
                </a:moveTo>
                <a:lnTo>
                  <a:pt x="0" y="0"/>
                </a:lnTo>
                <a:lnTo>
                  <a:pt x="14820" y="0"/>
                </a:lnTo>
                <a:lnTo>
                  <a:pt x="1482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0" name="CustomShape 38"/>
          <p:cNvSpPr/>
          <p:nvPr/>
        </p:nvSpPr>
        <p:spPr>
          <a:xfrm>
            <a:off x="957960" y="4285800"/>
            <a:ext cx="5960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http://www.ultraconsultants.com/abas-erp-industry-best-kept-secret/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31" name="CustomShape 39"/>
          <p:cNvSpPr/>
          <p:nvPr/>
        </p:nvSpPr>
        <p:spPr>
          <a:xfrm>
            <a:off x="596880" y="4474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32" name="CustomShape 40"/>
          <p:cNvSpPr/>
          <p:nvPr/>
        </p:nvSpPr>
        <p:spPr>
          <a:xfrm>
            <a:off x="957960" y="4496760"/>
            <a:ext cx="4358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[10] Wikipedia on ‘Customer Relationship Management‘,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33" name="CustomShape 41"/>
          <p:cNvSpPr/>
          <p:nvPr/>
        </p:nvSpPr>
        <p:spPr>
          <a:xfrm>
            <a:off x="1551600" y="4799160"/>
            <a:ext cx="5136480" cy="9720"/>
          </a:xfrm>
          <a:custGeom>
            <a:avLst/>
            <a:gdLst/>
            <a:ahLst/>
            <a:rect l="l" t="t" r="r" b="b"/>
            <a:pathLst>
              <a:path w="14269" h="28">
                <a:moveTo>
                  <a:pt x="0" y="27"/>
                </a:moveTo>
                <a:lnTo>
                  <a:pt x="0" y="0"/>
                </a:lnTo>
                <a:lnTo>
                  <a:pt x="14268" y="0"/>
                </a:lnTo>
                <a:lnTo>
                  <a:pt x="1426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4" name="CustomShape 42"/>
          <p:cNvSpPr/>
          <p:nvPr/>
        </p:nvSpPr>
        <p:spPr>
          <a:xfrm>
            <a:off x="957960" y="4672800"/>
            <a:ext cx="573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https://en.wikipedia.org/wiki/Customer_relationship_management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35" name="CustomShape 43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36" name="CustomShape 4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43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8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39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40" name="CustomShape 4"/>
          <p:cNvSpPr/>
          <p:nvPr/>
        </p:nvSpPr>
        <p:spPr>
          <a:xfrm>
            <a:off x="957960" y="1012680"/>
            <a:ext cx="4867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[11] Freshsales Customer Relationship Management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41" name="CustomShape 5"/>
          <p:cNvSpPr/>
          <p:nvPr/>
        </p:nvSpPr>
        <p:spPr>
          <a:xfrm>
            <a:off x="1551600" y="1315440"/>
            <a:ext cx="4301280" cy="9720"/>
          </a:xfrm>
          <a:custGeom>
            <a:avLst/>
            <a:gdLst/>
            <a:ahLst/>
            <a:rect l="l" t="t" r="r" b="b"/>
            <a:pathLst>
              <a:path w="11949" h="28">
                <a:moveTo>
                  <a:pt x="0" y="27"/>
                </a:moveTo>
                <a:lnTo>
                  <a:pt x="0" y="0"/>
                </a:lnTo>
                <a:lnTo>
                  <a:pt x="11948" y="0"/>
                </a:lnTo>
                <a:lnTo>
                  <a:pt x="1194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2" name="CustomShape 6"/>
          <p:cNvSpPr/>
          <p:nvPr/>
        </p:nvSpPr>
        <p:spPr>
          <a:xfrm>
            <a:off x="957960" y="1188720"/>
            <a:ext cx="4924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https://www.freshsales.io/lp/crm-contact-management/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43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44" name="CustomShape 8"/>
          <p:cNvSpPr/>
          <p:nvPr/>
        </p:nvSpPr>
        <p:spPr>
          <a:xfrm>
            <a:off x="957960" y="1400040"/>
            <a:ext cx="3763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[12] Big-Data.tips, ‘SAAS – Software As A Service‘,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45" name="CustomShape 9"/>
          <p:cNvSpPr/>
          <p:nvPr/>
        </p:nvSpPr>
        <p:spPr>
          <a:xfrm>
            <a:off x="1551600" y="1702440"/>
            <a:ext cx="2289240" cy="9720"/>
          </a:xfrm>
          <a:custGeom>
            <a:avLst/>
            <a:gdLst/>
            <a:ahLst/>
            <a:rect l="l" t="t" r="r" b="b"/>
            <a:pathLst>
              <a:path w="6360" h="28">
                <a:moveTo>
                  <a:pt x="0" y="27"/>
                </a:moveTo>
                <a:lnTo>
                  <a:pt x="0" y="0"/>
                </a:lnTo>
                <a:lnTo>
                  <a:pt x="6359" y="0"/>
                </a:lnTo>
                <a:lnTo>
                  <a:pt x="635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6" name="CustomShape 10"/>
          <p:cNvSpPr/>
          <p:nvPr/>
        </p:nvSpPr>
        <p:spPr>
          <a:xfrm>
            <a:off x="957960" y="1576080"/>
            <a:ext cx="2901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http://www.big-data.tips/saas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47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48" name="CustomShape 12"/>
          <p:cNvSpPr/>
          <p:nvPr/>
        </p:nvSpPr>
        <p:spPr>
          <a:xfrm>
            <a:off x="957960" y="1787040"/>
            <a:ext cx="4528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[13] ZOHO Customer Relationship Management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49" name="CustomShape 13"/>
          <p:cNvSpPr/>
          <p:nvPr/>
        </p:nvSpPr>
        <p:spPr>
          <a:xfrm>
            <a:off x="1551600" y="2089800"/>
            <a:ext cx="2195280" cy="9720"/>
          </a:xfrm>
          <a:custGeom>
            <a:avLst/>
            <a:gdLst/>
            <a:ahLst/>
            <a:rect l="l" t="t" r="r" b="b"/>
            <a:pathLst>
              <a:path w="6099" h="28">
                <a:moveTo>
                  <a:pt x="0" y="0"/>
                </a:moveTo>
                <a:lnTo>
                  <a:pt x="0" y="27"/>
                </a:lnTo>
                <a:lnTo>
                  <a:pt x="6098" y="27"/>
                </a:lnTo>
                <a:lnTo>
                  <a:pt x="609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0" name="CustomShape 14"/>
          <p:cNvSpPr/>
          <p:nvPr/>
        </p:nvSpPr>
        <p:spPr>
          <a:xfrm>
            <a:off x="957960" y="1963080"/>
            <a:ext cx="280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https://www.zoho.com/crm/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1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2" name="CustomShape 16"/>
          <p:cNvSpPr/>
          <p:nvPr/>
        </p:nvSpPr>
        <p:spPr>
          <a:xfrm>
            <a:off x="957960" y="2174400"/>
            <a:ext cx="3656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[14] YouTube Video, ‘What is Salesforce CRM?‘,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3" name="CustomShape 17"/>
          <p:cNvSpPr/>
          <p:nvPr/>
        </p:nvSpPr>
        <p:spPr>
          <a:xfrm>
            <a:off x="1551600" y="2476800"/>
            <a:ext cx="3843720" cy="9720"/>
          </a:xfrm>
          <a:custGeom>
            <a:avLst/>
            <a:gdLst/>
            <a:ahLst/>
            <a:rect l="l" t="t" r="r" b="b"/>
            <a:pathLst>
              <a:path w="10678" h="28">
                <a:moveTo>
                  <a:pt x="0" y="27"/>
                </a:moveTo>
                <a:lnTo>
                  <a:pt x="0" y="0"/>
                </a:lnTo>
                <a:lnTo>
                  <a:pt x="10677" y="0"/>
                </a:lnTo>
                <a:lnTo>
                  <a:pt x="1067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4" name="CustomShape 18"/>
          <p:cNvSpPr/>
          <p:nvPr/>
        </p:nvSpPr>
        <p:spPr>
          <a:xfrm>
            <a:off x="957960" y="2350080"/>
            <a:ext cx="4469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https://www.youtube.com/watch?v=r6hxqg3PgRQ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5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6" name="CustomShape 20"/>
          <p:cNvSpPr/>
          <p:nvPr/>
        </p:nvSpPr>
        <p:spPr>
          <a:xfrm>
            <a:off x="957960" y="2561400"/>
            <a:ext cx="5994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Wired.com, ‘Patriot Act gives Foreigners good reason to avoid US Clouds‘,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7" name="CustomShape 21"/>
          <p:cNvSpPr/>
          <p:nvPr/>
        </p:nvSpPr>
        <p:spPr>
          <a:xfrm>
            <a:off x="1551600" y="2863800"/>
            <a:ext cx="3975120" cy="9720"/>
          </a:xfrm>
          <a:custGeom>
            <a:avLst/>
            <a:gdLst/>
            <a:ahLst/>
            <a:rect l="l" t="t" r="r" b="b"/>
            <a:pathLst>
              <a:path w="11043" h="28">
                <a:moveTo>
                  <a:pt x="0" y="27"/>
                </a:moveTo>
                <a:lnTo>
                  <a:pt x="0" y="0"/>
                </a:lnTo>
                <a:lnTo>
                  <a:pt x="11042" y="0"/>
                </a:lnTo>
                <a:lnTo>
                  <a:pt x="1104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8" name="CustomShape 22"/>
          <p:cNvSpPr/>
          <p:nvPr/>
        </p:nvSpPr>
        <p:spPr>
          <a:xfrm>
            <a:off x="957960" y="2737080"/>
            <a:ext cx="4591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https://www.wired.com/insights/2011/12/us-cloud/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9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0" name="CustomShape 24"/>
          <p:cNvSpPr/>
          <p:nvPr/>
        </p:nvSpPr>
        <p:spPr>
          <a:xfrm>
            <a:off x="957960" y="2948400"/>
            <a:ext cx="2805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[16] Office 365 University of Iceland,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1" name="CustomShape 25"/>
          <p:cNvSpPr/>
          <p:nvPr/>
        </p:nvSpPr>
        <p:spPr>
          <a:xfrm>
            <a:off x="1551240" y="3251160"/>
            <a:ext cx="1643040" cy="9360"/>
          </a:xfrm>
          <a:custGeom>
            <a:avLst/>
            <a:gdLst/>
            <a:ahLst/>
            <a:rect l="l" t="t" r="r" b="b"/>
            <a:pathLst>
              <a:path w="4565" h="27">
                <a:moveTo>
                  <a:pt x="0" y="0"/>
                </a:moveTo>
                <a:lnTo>
                  <a:pt x="0" y="26"/>
                </a:lnTo>
                <a:lnTo>
                  <a:pt x="4564" y="26"/>
                </a:lnTo>
                <a:lnTo>
                  <a:pt x="4564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2" name="CustomShape 26"/>
          <p:cNvSpPr/>
          <p:nvPr/>
        </p:nvSpPr>
        <p:spPr>
          <a:xfrm>
            <a:off x="957960" y="3124440"/>
            <a:ext cx="2274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https://office365.hi.is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3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4" name="CustomShape 28"/>
          <p:cNvSpPr/>
          <p:nvPr/>
        </p:nvSpPr>
        <p:spPr>
          <a:xfrm>
            <a:off x="957960" y="3335400"/>
            <a:ext cx="1386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[17] Google Docs,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5" name="CustomShape 29"/>
          <p:cNvSpPr/>
          <p:nvPr/>
        </p:nvSpPr>
        <p:spPr>
          <a:xfrm>
            <a:off x="1551600" y="3638160"/>
            <a:ext cx="1863360" cy="9360"/>
          </a:xfrm>
          <a:custGeom>
            <a:avLst/>
            <a:gdLst/>
            <a:ahLst/>
            <a:rect l="l" t="t" r="r" b="b"/>
            <a:pathLst>
              <a:path w="5177" h="27">
                <a:moveTo>
                  <a:pt x="0" y="0"/>
                </a:moveTo>
                <a:lnTo>
                  <a:pt x="0" y="26"/>
                </a:lnTo>
                <a:lnTo>
                  <a:pt x="5176" y="26"/>
                </a:lnTo>
                <a:lnTo>
                  <a:pt x="517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6" name="CustomShape 30"/>
          <p:cNvSpPr/>
          <p:nvPr/>
        </p:nvSpPr>
        <p:spPr>
          <a:xfrm>
            <a:off x="957960" y="3511440"/>
            <a:ext cx="2458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https://docs.google.com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7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8" name="CustomShape 32"/>
          <p:cNvSpPr/>
          <p:nvPr/>
        </p:nvSpPr>
        <p:spPr>
          <a:xfrm>
            <a:off x="957960" y="3722400"/>
            <a:ext cx="1421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[18] Google Drive,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9" name="CustomShape 33"/>
          <p:cNvSpPr/>
          <p:nvPr/>
        </p:nvSpPr>
        <p:spPr>
          <a:xfrm>
            <a:off x="1551240" y="4025160"/>
            <a:ext cx="2430360" cy="9720"/>
          </a:xfrm>
          <a:custGeom>
            <a:avLst/>
            <a:gdLst/>
            <a:ahLst/>
            <a:rect l="l" t="t" r="r" b="b"/>
            <a:pathLst>
              <a:path w="6752" h="28">
                <a:moveTo>
                  <a:pt x="0" y="27"/>
                </a:moveTo>
                <a:lnTo>
                  <a:pt x="0" y="0"/>
                </a:lnTo>
                <a:lnTo>
                  <a:pt x="6751" y="0"/>
                </a:lnTo>
                <a:lnTo>
                  <a:pt x="6751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0" name="CustomShape 34"/>
          <p:cNvSpPr/>
          <p:nvPr/>
        </p:nvSpPr>
        <p:spPr>
          <a:xfrm>
            <a:off x="957960" y="3898440"/>
            <a:ext cx="3042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https://www.google.com/drive/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71" name="CustomShape 35"/>
          <p:cNvSpPr/>
          <p:nvPr/>
        </p:nvSpPr>
        <p:spPr>
          <a:xfrm>
            <a:off x="596880" y="4088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72" name="CustomShape 36"/>
          <p:cNvSpPr/>
          <p:nvPr/>
        </p:nvSpPr>
        <p:spPr>
          <a:xfrm>
            <a:off x="957960" y="410976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[19] Google Gmail,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73" name="CustomShape 37"/>
          <p:cNvSpPr/>
          <p:nvPr/>
        </p:nvSpPr>
        <p:spPr>
          <a:xfrm>
            <a:off x="1551600" y="4412160"/>
            <a:ext cx="2458440" cy="9720"/>
          </a:xfrm>
          <a:custGeom>
            <a:avLst/>
            <a:gdLst/>
            <a:ahLst/>
            <a:rect l="l" t="t" r="r" b="b"/>
            <a:pathLst>
              <a:path w="6830" h="28">
                <a:moveTo>
                  <a:pt x="0" y="27"/>
                </a:moveTo>
                <a:lnTo>
                  <a:pt x="0" y="0"/>
                </a:lnTo>
                <a:lnTo>
                  <a:pt x="6829" y="0"/>
                </a:lnTo>
                <a:lnTo>
                  <a:pt x="682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4" name="CustomShape 38"/>
          <p:cNvSpPr/>
          <p:nvPr/>
        </p:nvSpPr>
        <p:spPr>
          <a:xfrm>
            <a:off x="957960" y="4285800"/>
            <a:ext cx="3070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https://www.google.com/gmail/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75" name="CustomShape 39"/>
          <p:cNvSpPr/>
          <p:nvPr/>
        </p:nvSpPr>
        <p:spPr>
          <a:xfrm>
            <a:off x="596880" y="4474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76" name="CustomShape 40"/>
          <p:cNvSpPr/>
          <p:nvPr/>
        </p:nvSpPr>
        <p:spPr>
          <a:xfrm>
            <a:off x="957960" y="4496760"/>
            <a:ext cx="2804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[20] Amazon SAAS Partner Network,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77" name="CustomShape 41"/>
          <p:cNvSpPr/>
          <p:nvPr/>
        </p:nvSpPr>
        <p:spPr>
          <a:xfrm>
            <a:off x="1551600" y="4799160"/>
            <a:ext cx="3071880" cy="9720"/>
          </a:xfrm>
          <a:custGeom>
            <a:avLst/>
            <a:gdLst/>
            <a:ahLst/>
            <a:rect l="l" t="t" r="r" b="b"/>
            <a:pathLst>
              <a:path w="8534" h="28">
                <a:moveTo>
                  <a:pt x="0" y="27"/>
                </a:moveTo>
                <a:lnTo>
                  <a:pt x="0" y="0"/>
                </a:lnTo>
                <a:lnTo>
                  <a:pt x="8533" y="0"/>
                </a:lnTo>
                <a:lnTo>
                  <a:pt x="853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8" name="CustomShape 42"/>
          <p:cNvSpPr/>
          <p:nvPr/>
        </p:nvSpPr>
        <p:spPr>
          <a:xfrm>
            <a:off x="957960" y="4672800"/>
            <a:ext cx="3684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https://aws.amazon.com/partners/saas/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79" name="CustomShape 43"/>
          <p:cNvSpPr/>
          <p:nvPr/>
        </p:nvSpPr>
        <p:spPr>
          <a:xfrm>
            <a:off x="596880" y="4862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0" name="CustomShape 44"/>
          <p:cNvSpPr/>
          <p:nvPr/>
        </p:nvSpPr>
        <p:spPr>
          <a:xfrm>
            <a:off x="957960" y="4884120"/>
            <a:ext cx="251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Altair Engineering &amp; Clouds,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1" name="CustomShape 45"/>
          <p:cNvSpPr/>
          <p:nvPr/>
        </p:nvSpPr>
        <p:spPr>
          <a:xfrm>
            <a:off x="1551600" y="5186520"/>
            <a:ext cx="2119320" cy="9720"/>
          </a:xfrm>
          <a:custGeom>
            <a:avLst/>
            <a:gdLst/>
            <a:ahLst/>
            <a:rect l="l" t="t" r="r" b="b"/>
            <a:pathLst>
              <a:path w="5888" h="28">
                <a:moveTo>
                  <a:pt x="0" y="0"/>
                </a:moveTo>
                <a:lnTo>
                  <a:pt x="0" y="27"/>
                </a:lnTo>
                <a:lnTo>
                  <a:pt x="5887" y="27"/>
                </a:lnTo>
                <a:lnTo>
                  <a:pt x="588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2" name="CustomShape 46"/>
          <p:cNvSpPr/>
          <p:nvPr/>
        </p:nvSpPr>
        <p:spPr>
          <a:xfrm>
            <a:off x="957960" y="5060160"/>
            <a:ext cx="2746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http://www.altair.de/cloud/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3" name="CustomShape 47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84" name="CustomShape 4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44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6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87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8" name="CustomShape 4"/>
          <p:cNvSpPr/>
          <p:nvPr/>
        </p:nvSpPr>
        <p:spPr>
          <a:xfrm>
            <a:off x="957960" y="1012680"/>
            <a:ext cx="251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[21] Altair Engineering &amp; Clouds,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9" name="CustomShape 5"/>
          <p:cNvSpPr/>
          <p:nvPr/>
        </p:nvSpPr>
        <p:spPr>
          <a:xfrm>
            <a:off x="1551600" y="1315440"/>
            <a:ext cx="2119320" cy="9720"/>
          </a:xfrm>
          <a:custGeom>
            <a:avLst/>
            <a:gdLst/>
            <a:ahLst/>
            <a:rect l="l" t="t" r="r" b="b"/>
            <a:pathLst>
              <a:path w="5888" h="28">
                <a:moveTo>
                  <a:pt x="0" y="0"/>
                </a:moveTo>
                <a:lnTo>
                  <a:pt x="0" y="27"/>
                </a:lnTo>
                <a:lnTo>
                  <a:pt x="5887" y="27"/>
                </a:lnTo>
                <a:lnTo>
                  <a:pt x="588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0" name="CustomShape 6"/>
          <p:cNvSpPr/>
          <p:nvPr/>
        </p:nvSpPr>
        <p:spPr>
          <a:xfrm>
            <a:off x="957960" y="1188720"/>
            <a:ext cx="2746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http://www.altair.de/cloud/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1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2" name="CustomShape 8"/>
          <p:cNvSpPr/>
          <p:nvPr/>
        </p:nvSpPr>
        <p:spPr>
          <a:xfrm>
            <a:off x="957960" y="1400040"/>
            <a:ext cx="2634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[22] IBM Cloud SAAS Applications,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3" name="CustomShape 9"/>
          <p:cNvSpPr/>
          <p:nvPr/>
        </p:nvSpPr>
        <p:spPr>
          <a:xfrm>
            <a:off x="1551600" y="1702440"/>
            <a:ext cx="4258080" cy="9720"/>
          </a:xfrm>
          <a:custGeom>
            <a:avLst/>
            <a:gdLst/>
            <a:ahLst/>
            <a:rect l="l" t="t" r="r" b="b"/>
            <a:pathLst>
              <a:path w="11829" h="28">
                <a:moveTo>
                  <a:pt x="0" y="27"/>
                </a:moveTo>
                <a:lnTo>
                  <a:pt x="0" y="0"/>
                </a:lnTo>
                <a:lnTo>
                  <a:pt x="11828" y="0"/>
                </a:lnTo>
                <a:lnTo>
                  <a:pt x="1182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4" name="CustomShape 10"/>
          <p:cNvSpPr/>
          <p:nvPr/>
        </p:nvSpPr>
        <p:spPr>
          <a:xfrm>
            <a:off x="957960" y="1576080"/>
            <a:ext cx="4868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https://www.ibm.com/cloud-computing/products/saas/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5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6" name="CustomShape 12"/>
          <p:cNvSpPr/>
          <p:nvPr/>
        </p:nvSpPr>
        <p:spPr>
          <a:xfrm>
            <a:off x="957960" y="1787040"/>
            <a:ext cx="2392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[23] Conga Novatus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7" name="CustomShape 13"/>
          <p:cNvSpPr/>
          <p:nvPr/>
        </p:nvSpPr>
        <p:spPr>
          <a:xfrm>
            <a:off x="1551600" y="2089800"/>
            <a:ext cx="3918960" cy="9720"/>
          </a:xfrm>
          <a:custGeom>
            <a:avLst/>
            <a:gdLst/>
            <a:ahLst/>
            <a:rect l="l" t="t" r="r" b="b"/>
            <a:pathLst>
              <a:path w="10887" h="28">
                <a:moveTo>
                  <a:pt x="0" y="27"/>
                </a:moveTo>
                <a:lnTo>
                  <a:pt x="0" y="0"/>
                </a:lnTo>
                <a:lnTo>
                  <a:pt x="10886" y="0"/>
                </a:lnTo>
                <a:lnTo>
                  <a:pt x="1088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8" name="CustomShape 14"/>
          <p:cNvSpPr/>
          <p:nvPr/>
        </p:nvSpPr>
        <p:spPr>
          <a:xfrm>
            <a:off x="957960" y="1963080"/>
            <a:ext cx="4539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https://getconga.com/solutions/contracts/novatus/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9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0" name="CustomShape 16"/>
          <p:cNvSpPr/>
          <p:nvPr/>
        </p:nvSpPr>
        <p:spPr>
          <a:xfrm>
            <a:off x="957960" y="2174400"/>
            <a:ext cx="5014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[24] YouTube Video, ‘Salesforce Analytics Cloud Overview Demo‘,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1" name="CustomShape 17"/>
          <p:cNvSpPr/>
          <p:nvPr/>
        </p:nvSpPr>
        <p:spPr>
          <a:xfrm>
            <a:off x="1551600" y="2476800"/>
            <a:ext cx="3759120" cy="9720"/>
          </a:xfrm>
          <a:custGeom>
            <a:avLst/>
            <a:gdLst/>
            <a:ahLst/>
            <a:rect l="l" t="t" r="r" b="b"/>
            <a:pathLst>
              <a:path w="10443" h="28">
                <a:moveTo>
                  <a:pt x="0" y="27"/>
                </a:moveTo>
                <a:lnTo>
                  <a:pt x="0" y="0"/>
                </a:lnTo>
                <a:lnTo>
                  <a:pt x="10442" y="0"/>
                </a:lnTo>
                <a:lnTo>
                  <a:pt x="1044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2" name="CustomShape 18"/>
          <p:cNvSpPr/>
          <p:nvPr/>
        </p:nvSpPr>
        <p:spPr>
          <a:xfrm>
            <a:off x="957960" y="2350080"/>
            <a:ext cx="4379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https://www.youtube.com/watch?v=vfu29tVREzc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3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4" name="CustomShape 20"/>
          <p:cNvSpPr/>
          <p:nvPr/>
        </p:nvSpPr>
        <p:spPr>
          <a:xfrm>
            <a:off x="957960" y="2561400"/>
            <a:ext cx="380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[25] Amazon Web Services – Amazon SageMaker,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5" name="CustomShape 21"/>
          <p:cNvSpPr/>
          <p:nvPr/>
        </p:nvSpPr>
        <p:spPr>
          <a:xfrm>
            <a:off x="1551600" y="2863800"/>
            <a:ext cx="2848320" cy="9720"/>
          </a:xfrm>
          <a:custGeom>
            <a:avLst/>
            <a:gdLst/>
            <a:ahLst/>
            <a:rect l="l" t="t" r="r" b="b"/>
            <a:pathLst>
              <a:path w="7913" h="28">
                <a:moveTo>
                  <a:pt x="0" y="27"/>
                </a:moveTo>
                <a:lnTo>
                  <a:pt x="0" y="0"/>
                </a:lnTo>
                <a:lnTo>
                  <a:pt x="7912" y="0"/>
                </a:lnTo>
                <a:lnTo>
                  <a:pt x="791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6" name="CustomShape 22"/>
          <p:cNvSpPr/>
          <p:nvPr/>
        </p:nvSpPr>
        <p:spPr>
          <a:xfrm>
            <a:off x="957960" y="2737080"/>
            <a:ext cx="3466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https://aws.amazon.com/sagemaker/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7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8" name="CustomShape 24"/>
          <p:cNvSpPr/>
          <p:nvPr/>
        </p:nvSpPr>
        <p:spPr>
          <a:xfrm>
            <a:off x="957960" y="2948400"/>
            <a:ext cx="1862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[26] Jupyther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9" name="CustomShape 25"/>
          <p:cNvSpPr/>
          <p:nvPr/>
        </p:nvSpPr>
        <p:spPr>
          <a:xfrm>
            <a:off x="1551600" y="3251160"/>
            <a:ext cx="1413360" cy="9360"/>
          </a:xfrm>
          <a:custGeom>
            <a:avLst/>
            <a:gdLst/>
            <a:ahLst/>
            <a:rect l="l" t="t" r="r" b="b"/>
            <a:pathLst>
              <a:path w="3927" h="27">
                <a:moveTo>
                  <a:pt x="0" y="0"/>
                </a:moveTo>
                <a:lnTo>
                  <a:pt x="0" y="26"/>
                </a:lnTo>
                <a:lnTo>
                  <a:pt x="3926" y="26"/>
                </a:lnTo>
                <a:lnTo>
                  <a:pt x="392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0" name="CustomShape 26"/>
          <p:cNvSpPr/>
          <p:nvPr/>
        </p:nvSpPr>
        <p:spPr>
          <a:xfrm>
            <a:off x="957960" y="3124440"/>
            <a:ext cx="2019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http://jupyter.org/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11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12" name="CustomShape 28"/>
          <p:cNvSpPr/>
          <p:nvPr/>
        </p:nvSpPr>
        <p:spPr>
          <a:xfrm>
            <a:off x="957960" y="3335400"/>
            <a:ext cx="4316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[27] Amazon Web Services – Amazon SageMaker Pricing,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13" name="CustomShape 29"/>
          <p:cNvSpPr/>
          <p:nvPr/>
        </p:nvSpPr>
        <p:spPr>
          <a:xfrm>
            <a:off x="1551600" y="3638160"/>
            <a:ext cx="3443400" cy="9360"/>
          </a:xfrm>
          <a:custGeom>
            <a:avLst/>
            <a:gdLst/>
            <a:ahLst/>
            <a:rect l="l" t="t" r="r" b="b"/>
            <a:pathLst>
              <a:path w="9566" h="27">
                <a:moveTo>
                  <a:pt x="0" y="26"/>
                </a:moveTo>
                <a:lnTo>
                  <a:pt x="0" y="0"/>
                </a:lnTo>
                <a:lnTo>
                  <a:pt x="9565" y="0"/>
                </a:lnTo>
                <a:lnTo>
                  <a:pt x="9565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4" name="CustomShape 30"/>
          <p:cNvSpPr/>
          <p:nvPr/>
        </p:nvSpPr>
        <p:spPr>
          <a:xfrm>
            <a:off x="957960" y="3511440"/>
            <a:ext cx="405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https://aws.amazon.com/sagemaker/pricing/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15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16" name="CustomShape 32"/>
          <p:cNvSpPr/>
          <p:nvPr/>
        </p:nvSpPr>
        <p:spPr>
          <a:xfrm>
            <a:off x="957960" y="3722400"/>
            <a:ext cx="365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[28] Amazon Web Services – Amazon DeepLens,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17" name="CustomShape 33"/>
          <p:cNvSpPr/>
          <p:nvPr/>
        </p:nvSpPr>
        <p:spPr>
          <a:xfrm>
            <a:off x="1551240" y="4025160"/>
            <a:ext cx="2724120" cy="9720"/>
          </a:xfrm>
          <a:custGeom>
            <a:avLst/>
            <a:gdLst/>
            <a:ahLst/>
            <a:rect l="l" t="t" r="r" b="b"/>
            <a:pathLst>
              <a:path w="7568" h="28">
                <a:moveTo>
                  <a:pt x="0" y="27"/>
                </a:moveTo>
                <a:lnTo>
                  <a:pt x="0" y="0"/>
                </a:lnTo>
                <a:lnTo>
                  <a:pt x="7567" y="0"/>
                </a:lnTo>
                <a:lnTo>
                  <a:pt x="756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8" name="CustomShape 34"/>
          <p:cNvSpPr/>
          <p:nvPr/>
        </p:nvSpPr>
        <p:spPr>
          <a:xfrm>
            <a:off x="957960" y="3898440"/>
            <a:ext cx="3328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https://aws.amazon.com/deeplens/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19" name="CustomShape 35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20" name="CustomShape 3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45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22" name="" descr=""/>
          <p:cNvPicPr/>
          <p:nvPr/>
        </p:nvPicPr>
        <p:blipFill>
          <a:blip r:embed="rId1"/>
          <a:stretch/>
        </p:blipFill>
        <p:spPr>
          <a:xfrm>
            <a:off x="1340280" y="1007640"/>
            <a:ext cx="7443000" cy="3620880"/>
          </a:xfrm>
          <a:prstGeom prst="rect">
            <a:avLst/>
          </a:prstGeom>
          <a:ln w="0">
            <a:noFill/>
          </a:ln>
        </p:spPr>
      </p:pic>
      <p:sp>
        <p:nvSpPr>
          <p:cNvPr id="1523" name="CustomShape 2"/>
          <p:cNvSpPr/>
          <p:nvPr/>
        </p:nvSpPr>
        <p:spPr>
          <a:xfrm>
            <a:off x="608400" y="5369400"/>
            <a:ext cx="23360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10 – Software-As-A-Service (SAAS)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24" name="CustomShape 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46 / 46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2020-09-30T15:23:38Z</dcterms:created>
  <dc:creator/>
  <dc:description/>
  <dc:language>en-GB</dc:language>
  <cp:lastModifiedBy/>
  <dcterms:modified xsi:type="dcterms:W3CDTF">2020-09-30T22:10:07Z</dcterms:modified>
  <cp:revision>2</cp:revision>
  <dc:subject/>
  <dc:title/>
</cp:coreProperties>
</file>