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102D4C-EFD2-4AAD-81A6-9E6898C35124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054B55-D534-427C-9B12-1DBBEEFE7414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54B55-D534-427C-9B12-1DBBEEFE7414}" type="slidenum">
              <a:rPr lang="en-GB" smtClean="0"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54B55-D534-427C-9B12-1DBBEEFE7414}" type="slidenum">
              <a:rPr lang="en-GB" smtClean="0"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54B55-D534-427C-9B12-1DBBEEFE7414}" type="slidenum">
              <a:rPr lang="en-GB" smtClean="0"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54B55-D534-427C-9B12-1DBBEEFE7414}" type="slidenum">
              <a:rPr lang="en-GB" smtClean="0"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54B55-D534-427C-9B12-1DBBEEFE7414}" type="slidenum">
              <a:rPr lang="en-GB" smtClean="0"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54B55-D534-427C-9B12-1DBBEEFE7414}" type="slidenum">
              <a:rPr lang="en-GB" smtClean="0"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54B55-D534-427C-9B12-1DBBEEFE7414}" type="slidenum">
              <a:rPr lang="en-GB" smtClean="0"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54B55-D534-427C-9B12-1DBBEEFE7414}" type="slidenum">
              <a:rPr lang="en-GB" smtClean="0"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54B55-D534-427C-9B12-1DBBEEFE7414}" type="slidenum">
              <a:rPr lang="en-GB" smtClean="0"/>
              <a:t>9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2E03BD-A995-44AD-9B1D-47C4191BD94F}" type="datetimeFigureOut">
              <a:rPr lang="en-US" smtClean="0"/>
              <a:t>10/5/2010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FED687-F3E1-41AA-9DC8-56496BDE0585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Business context for public sector and voluntary organisations and labour </a:t>
            </a:r>
            <a:r>
              <a:rPr lang="en-GB" smtClean="0"/>
              <a:t>market trends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versus private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distinction is blurred</a:t>
            </a:r>
          </a:p>
          <a:p>
            <a:r>
              <a:rPr lang="en-GB" dirty="0" smtClean="0"/>
              <a:t>Fully private</a:t>
            </a:r>
          </a:p>
          <a:p>
            <a:r>
              <a:rPr lang="en-GB" dirty="0" smtClean="0"/>
              <a:t>Private with part state ownership</a:t>
            </a:r>
          </a:p>
          <a:p>
            <a:r>
              <a:rPr lang="en-GB" dirty="0" smtClean="0"/>
              <a:t>Private regulated</a:t>
            </a:r>
          </a:p>
          <a:p>
            <a:r>
              <a:rPr lang="en-GB" dirty="0" smtClean="0"/>
              <a:t>Public infrastructure, operating privately</a:t>
            </a:r>
          </a:p>
          <a:p>
            <a:r>
              <a:rPr lang="en-GB" dirty="0" smtClean="0"/>
              <a:t>Contracted out</a:t>
            </a:r>
          </a:p>
          <a:p>
            <a:r>
              <a:rPr lang="en-GB" dirty="0" smtClean="0"/>
              <a:t>Public with managed competition</a:t>
            </a:r>
          </a:p>
          <a:p>
            <a:r>
              <a:rPr lang="en-GB" dirty="0" smtClean="0"/>
              <a:t>Public without competition</a:t>
            </a:r>
          </a:p>
          <a:p>
            <a:pPr lvl="1"/>
            <a:r>
              <a:rPr lang="en-GB" dirty="0" smtClean="0"/>
              <a:t>(Tomkins, 1987)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Generally provided for public consumption not on ability to pay </a:t>
            </a:r>
            <a:r>
              <a:rPr lang="en-GB" dirty="0" smtClean="0"/>
              <a:t>eg</a:t>
            </a:r>
            <a:r>
              <a:rPr lang="en-GB" dirty="0" smtClean="0"/>
              <a:t>.....</a:t>
            </a:r>
          </a:p>
          <a:p>
            <a:r>
              <a:rPr lang="en-GB" dirty="0" smtClean="0"/>
              <a:t>Central government has overall responsibility for public services and deciding policy what services to provide, fund and administer</a:t>
            </a:r>
          </a:p>
          <a:p>
            <a:r>
              <a:rPr lang="en-GB" dirty="0" smtClean="0"/>
              <a:t>Public services where a minister of the Crown is directly or indirectly responsibly to Parliament include armed </a:t>
            </a:r>
            <a:r>
              <a:rPr lang="en-GB" dirty="0" smtClean="0"/>
              <a:t>sercies</a:t>
            </a:r>
            <a:r>
              <a:rPr lang="en-GB" dirty="0" smtClean="0"/>
              <a:t>, government departments and non-department agencies </a:t>
            </a:r>
            <a:r>
              <a:rPr lang="en-GB" dirty="0" smtClean="0"/>
              <a:t>eg</a:t>
            </a:r>
            <a:r>
              <a:rPr lang="en-GB" dirty="0" smtClean="0"/>
              <a:t>......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Voluntary associations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Tend to be smaller, employing fewer resources than private or Public organisations</a:t>
            </a:r>
          </a:p>
          <a:p>
            <a:r>
              <a:rPr lang="en-GB" dirty="0" smtClean="0"/>
              <a:t>Goals are welfare and community orientated</a:t>
            </a:r>
          </a:p>
          <a:p>
            <a:r>
              <a:rPr lang="en-GB" dirty="0" smtClean="0"/>
              <a:t>Examples......</a:t>
            </a:r>
          </a:p>
          <a:p>
            <a:r>
              <a:rPr lang="en-GB" dirty="0" smtClean="0"/>
              <a:t>Why have voluntary organisations become increasingly important in recent years? 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Changing nature of work and employment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Labour market consists of all those men and women available or capable of work traditionally 16-64</a:t>
            </a:r>
          </a:p>
          <a:p>
            <a:r>
              <a:rPr lang="en-GB" dirty="0" smtClean="0"/>
              <a:t>29.7 million current working population</a:t>
            </a:r>
          </a:p>
          <a:p>
            <a:r>
              <a:rPr lang="en-GB" dirty="0" smtClean="0"/>
              <a:t>Describe and discuss the changes in the labour force over the past 20 years in relation to:</a:t>
            </a:r>
          </a:p>
          <a:p>
            <a:pPr lvl="1"/>
            <a:r>
              <a:rPr lang="en-GB" dirty="0" smtClean="0"/>
              <a:t>Employment by occupation</a:t>
            </a:r>
          </a:p>
          <a:p>
            <a:pPr lvl="1"/>
            <a:r>
              <a:rPr lang="en-GB" dirty="0" smtClean="0"/>
              <a:t>Employment by industry</a:t>
            </a:r>
          </a:p>
          <a:p>
            <a:pPr lvl="1"/>
            <a:r>
              <a:rPr lang="en-GB" dirty="0" smtClean="0"/>
              <a:t>Patterns of work (part time, temporary and shift work)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Competitiveness depends on a range of facets but in particular skills of workforce, stability of the macro economy and legislation</a:t>
            </a:r>
          </a:p>
          <a:p>
            <a:r>
              <a:rPr lang="en-GB" dirty="0" smtClean="0"/>
              <a:t>Productivity (how much the economy is producing per worker employed)</a:t>
            </a:r>
          </a:p>
          <a:p>
            <a:r>
              <a:rPr lang="en-GB" dirty="0" smtClean="0"/>
              <a:t>Dependent on the efficiency of the worker and on the hours worked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% UK productivity behind France, USA and Germany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1991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France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USA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-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18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Germany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Increasing productivity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Capital investment particularly in modern equipment</a:t>
            </a:r>
          </a:p>
          <a:p>
            <a:r>
              <a:rPr lang="en-GB" dirty="0" smtClean="0"/>
              <a:t>Economic stability</a:t>
            </a:r>
          </a:p>
          <a:p>
            <a:r>
              <a:rPr lang="en-GB" dirty="0" smtClean="0"/>
              <a:t>Research and development</a:t>
            </a:r>
          </a:p>
          <a:p>
            <a:r>
              <a:rPr lang="en-GB" dirty="0" smtClean="0"/>
              <a:t>IT and internet usage</a:t>
            </a:r>
          </a:p>
          <a:p>
            <a:r>
              <a:rPr lang="en-GB" dirty="0" smtClean="0"/>
              <a:t>Reducing restrictive practices </a:t>
            </a:r>
            <a:r>
              <a:rPr lang="en-GB" dirty="0" smtClean="0"/>
              <a:t>eg</a:t>
            </a:r>
            <a:r>
              <a:rPr lang="en-GB" dirty="0" smtClean="0"/>
              <a:t>. Price fixing</a:t>
            </a:r>
          </a:p>
          <a:p>
            <a:r>
              <a:rPr lang="en-GB" dirty="0" smtClean="0"/>
              <a:t>Improving management capability</a:t>
            </a:r>
          </a:p>
          <a:p>
            <a:r>
              <a:rPr lang="en-GB" dirty="0" smtClean="0"/>
              <a:t>Improving infrastructure</a:t>
            </a:r>
          </a:p>
          <a:p>
            <a:r>
              <a:rPr lang="en-GB" dirty="0" smtClean="0"/>
              <a:t>Being more flexible to optimise resources (numerically, functionally, occupationally, wage and mindset)</a:t>
            </a:r>
          </a:p>
          <a:p>
            <a:r>
              <a:rPr lang="en-GB" dirty="0" smtClean="0"/>
              <a:t>Developing workforce skills</a:t>
            </a:r>
          </a:p>
          <a:p>
            <a:endParaRPr lang="en-GB" dirty="0"/>
          </a:p>
          <a:p>
            <a:r>
              <a:rPr lang="en-GB" dirty="0" smtClean="0"/>
              <a:t>What are the implications and recommendations of the </a:t>
            </a:r>
            <a:r>
              <a:rPr lang="en-GB" dirty="0" smtClean="0"/>
              <a:t>Leitch</a:t>
            </a:r>
            <a:r>
              <a:rPr lang="en-GB" dirty="0" smtClean="0"/>
              <a:t> (2006)  review to UK competitiveness?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Implications for HR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Understanding the nature of economic scarcity and the principles underpinning markets and price determination is an important skill for decision makers</a:t>
            </a:r>
          </a:p>
          <a:p>
            <a:r>
              <a:rPr lang="en-GB" dirty="0" smtClean="0"/>
              <a:t>Need to know the types of products, capital and labour markets in which their organisations operate</a:t>
            </a:r>
          </a:p>
          <a:p>
            <a:r>
              <a:rPr lang="en-GB" dirty="0" smtClean="0"/>
              <a:t>Need to be sensitive to the sorts of market changes likely to affect these markets</a:t>
            </a:r>
          </a:p>
          <a:p>
            <a:r>
              <a:rPr lang="en-GB" dirty="0" smtClean="0"/>
              <a:t>Need to understand how government can intervene and the implications of this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417</Words>
  <Application>Microsoft Office PowerPoint</Application>
  <PresentationFormat>On-screen Show (4:3)</PresentationFormat>
  <Paragraphs>73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The Business context for public sector and voluntary organisations and labour market trends</vt:lpstr>
      <vt:lpstr>Public versus private</vt:lpstr>
      <vt:lpstr>Public services</vt:lpstr>
      <vt:lpstr>Voluntary associations</vt:lpstr>
      <vt:lpstr>Changing nature of work and employment</vt:lpstr>
      <vt:lpstr>Competitiveness</vt:lpstr>
      <vt:lpstr>% UK productivity behind France, USA and Germany</vt:lpstr>
      <vt:lpstr>Increasing productivity</vt:lpstr>
      <vt:lpstr>Implications for HR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Business context for public sector and voluntary organisations</dc:title>
  <dc:creator>Maggie</dc:creator>
  <cp:lastModifiedBy>Maggie</cp:lastModifiedBy>
  <cp:revision>7</cp:revision>
  <dcterms:created xsi:type="dcterms:W3CDTF">2010-10-05T16:44:51Z</dcterms:created>
  <dcterms:modified xsi:type="dcterms:W3CDTF">2010-10-05T17:36:49Z</dcterms:modified>
</cp:coreProperties>
</file>