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F69884-9133-E74D-BF0C-096995F9A9CD}" v="74" dt="2026-07-30T10:42:28.1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57"/>
    <p:restoredTop sz="94597"/>
  </p:normalViewPr>
  <p:slideViewPr>
    <p:cSldViewPr snapToGrid="0">
      <p:cViewPr varScale="1">
        <p:scale>
          <a:sx n="76" d="100"/>
          <a:sy n="76" d="100"/>
        </p:scale>
        <p:origin x="208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59C812-5418-46E8-AA92-187161B4E06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DC2F7C1-FEE4-4845-902D-D8678EBB6F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Private Limited Company (Ltd) </a:t>
          </a:r>
        </a:p>
      </dgm:t>
    </dgm:pt>
    <dgm:pt modelId="{B2E9F100-5404-4FAC-8A82-9D9752A5830B}" type="parTrans" cxnId="{3E595DDB-BBBD-471D-8620-854861E8638A}">
      <dgm:prSet/>
      <dgm:spPr/>
      <dgm:t>
        <a:bodyPr/>
        <a:lstStyle/>
        <a:p>
          <a:endParaRPr lang="en-US"/>
        </a:p>
      </dgm:t>
    </dgm:pt>
    <dgm:pt modelId="{57A541B7-4857-491A-B63C-30DF43B15489}" type="sibTrans" cxnId="{3E595DDB-BBBD-471D-8620-854861E8638A}">
      <dgm:prSet/>
      <dgm:spPr/>
      <dgm:t>
        <a:bodyPr/>
        <a:lstStyle/>
        <a:p>
          <a:endParaRPr lang="en-US"/>
        </a:p>
      </dgm:t>
    </dgm:pt>
    <dgm:pt modelId="{1B0DDB5A-8D06-4E51-A5C6-A59851F091A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Team of five employees </a:t>
          </a:r>
        </a:p>
      </dgm:t>
    </dgm:pt>
    <dgm:pt modelId="{F07B277E-DF1A-4412-9623-C71A0BC26234}" type="parTrans" cxnId="{95EB5F01-90CE-4122-B7B9-F0F3C84D454B}">
      <dgm:prSet/>
      <dgm:spPr/>
      <dgm:t>
        <a:bodyPr/>
        <a:lstStyle/>
        <a:p>
          <a:endParaRPr lang="en-US"/>
        </a:p>
      </dgm:t>
    </dgm:pt>
    <dgm:pt modelId="{054E2F6A-375F-4FF4-AE82-92EBC6F30391}" type="sibTrans" cxnId="{95EB5F01-90CE-4122-B7B9-F0F3C84D454B}">
      <dgm:prSet/>
      <dgm:spPr/>
      <dgm:t>
        <a:bodyPr/>
        <a:lstStyle/>
        <a:p>
          <a:endParaRPr lang="en-US"/>
        </a:p>
      </dgm:t>
    </dgm:pt>
    <dgm:pt modelId="{2AFD9EBC-D9DD-4A30-BCA6-EDDF62CB48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Organizational Structure </a:t>
          </a:r>
          <a:endParaRPr lang="en-US" dirty="0">
            <a:solidFill>
              <a:schemeClr val="accent4">
                <a:lumMod val="75000"/>
              </a:schemeClr>
            </a:solidFill>
          </a:endParaRPr>
        </a:p>
      </dgm:t>
    </dgm:pt>
    <dgm:pt modelId="{DBA853F9-9FD1-4D86-84B3-EB75B25A8571}" type="parTrans" cxnId="{D4E6BE95-72F7-40D8-A999-330C9088FBBA}">
      <dgm:prSet/>
      <dgm:spPr/>
      <dgm:t>
        <a:bodyPr/>
        <a:lstStyle/>
        <a:p>
          <a:endParaRPr lang="en-US"/>
        </a:p>
      </dgm:t>
    </dgm:pt>
    <dgm:pt modelId="{AFD88AED-6F51-4E91-8ED3-7A91C8838C99}" type="sibTrans" cxnId="{D4E6BE95-72F7-40D8-A999-330C9088FBBA}">
      <dgm:prSet/>
      <dgm:spPr/>
      <dgm:t>
        <a:bodyPr/>
        <a:lstStyle/>
        <a:p>
          <a:endParaRPr lang="en-US"/>
        </a:p>
      </dgm:t>
    </dgm:pt>
    <dgm:pt modelId="{A3F4BBF5-EF7F-4105-8FCD-DE1A286250B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Owner/Managing Director Operations Manager  Reception assistant Ground Maintenance  Cleaner </a:t>
          </a:r>
        </a:p>
      </dgm:t>
    </dgm:pt>
    <dgm:pt modelId="{FF1102C1-FB50-4253-919C-C6252FB4A882}" type="parTrans" cxnId="{19D43E48-DB1B-4339-88CC-915E4705D4C7}">
      <dgm:prSet/>
      <dgm:spPr/>
      <dgm:t>
        <a:bodyPr/>
        <a:lstStyle/>
        <a:p>
          <a:endParaRPr lang="en-US"/>
        </a:p>
      </dgm:t>
    </dgm:pt>
    <dgm:pt modelId="{B5B6D293-A861-4219-BF61-DC51937DB8CE}" type="sibTrans" cxnId="{19D43E48-DB1B-4339-88CC-915E4705D4C7}">
      <dgm:prSet/>
      <dgm:spPr/>
      <dgm:t>
        <a:bodyPr/>
        <a:lstStyle/>
        <a:p>
          <a:endParaRPr lang="en-US"/>
        </a:p>
      </dgm:t>
    </dgm:pt>
    <dgm:pt modelId="{851DB4A1-1834-4A38-97FC-73348EEAF524}" type="pres">
      <dgm:prSet presAssocID="{0859C812-5418-46E8-AA92-187161B4E06F}" presName="root" presStyleCnt="0">
        <dgm:presLayoutVars>
          <dgm:dir/>
          <dgm:resizeHandles val="exact"/>
        </dgm:presLayoutVars>
      </dgm:prSet>
      <dgm:spPr/>
    </dgm:pt>
    <dgm:pt modelId="{1C9AAFDA-06E0-4AF6-A2FA-F5A3F58A0BA2}" type="pres">
      <dgm:prSet presAssocID="{8DC2F7C1-FEE4-4845-902D-D8678EBB6F8F}" presName="compNode" presStyleCnt="0"/>
      <dgm:spPr/>
    </dgm:pt>
    <dgm:pt modelId="{8C1C6BB2-E70F-4B1A-9F30-8A64D2C44EC8}" type="pres">
      <dgm:prSet presAssocID="{8DC2F7C1-FEE4-4845-902D-D8678EBB6F8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D0FB33A6-62E6-431E-B200-997A3DCB27E4}" type="pres">
      <dgm:prSet presAssocID="{8DC2F7C1-FEE4-4845-902D-D8678EBB6F8F}" presName="spaceRect" presStyleCnt="0"/>
      <dgm:spPr/>
    </dgm:pt>
    <dgm:pt modelId="{E76813FB-F475-4CAD-9BF4-B0CC28672BD9}" type="pres">
      <dgm:prSet presAssocID="{8DC2F7C1-FEE4-4845-902D-D8678EBB6F8F}" presName="textRect" presStyleLbl="revTx" presStyleIdx="0" presStyleCnt="4">
        <dgm:presLayoutVars>
          <dgm:chMax val="1"/>
          <dgm:chPref val="1"/>
        </dgm:presLayoutVars>
      </dgm:prSet>
      <dgm:spPr/>
    </dgm:pt>
    <dgm:pt modelId="{EA814B71-D43C-4B95-A2BE-AF6A7A1D7B0A}" type="pres">
      <dgm:prSet presAssocID="{57A541B7-4857-491A-B63C-30DF43B15489}" presName="sibTrans" presStyleCnt="0"/>
      <dgm:spPr/>
    </dgm:pt>
    <dgm:pt modelId="{BE4B611D-BCF2-41E9-861C-9592E59D673F}" type="pres">
      <dgm:prSet presAssocID="{1B0DDB5A-8D06-4E51-A5C6-A59851F091A6}" presName="compNode" presStyleCnt="0"/>
      <dgm:spPr/>
    </dgm:pt>
    <dgm:pt modelId="{7BF9D956-2ABE-4001-A86B-9F84B6A8B96F}" type="pres">
      <dgm:prSet presAssocID="{1B0DDB5A-8D06-4E51-A5C6-A59851F091A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187120A-B843-4123-909A-51EC326AF073}" type="pres">
      <dgm:prSet presAssocID="{1B0DDB5A-8D06-4E51-A5C6-A59851F091A6}" presName="spaceRect" presStyleCnt="0"/>
      <dgm:spPr/>
    </dgm:pt>
    <dgm:pt modelId="{11B58CC8-D458-4010-B168-D241CDBA468E}" type="pres">
      <dgm:prSet presAssocID="{1B0DDB5A-8D06-4E51-A5C6-A59851F091A6}" presName="textRect" presStyleLbl="revTx" presStyleIdx="1" presStyleCnt="4">
        <dgm:presLayoutVars>
          <dgm:chMax val="1"/>
          <dgm:chPref val="1"/>
        </dgm:presLayoutVars>
      </dgm:prSet>
      <dgm:spPr/>
    </dgm:pt>
    <dgm:pt modelId="{91081AD7-768D-4571-8D8B-E23138504226}" type="pres">
      <dgm:prSet presAssocID="{054E2F6A-375F-4FF4-AE82-92EBC6F30391}" presName="sibTrans" presStyleCnt="0"/>
      <dgm:spPr/>
    </dgm:pt>
    <dgm:pt modelId="{8EA026A0-8EBF-47C0-AEAF-729F671A5A12}" type="pres">
      <dgm:prSet presAssocID="{2AFD9EBC-D9DD-4A30-BCA6-EDDF62CB4869}" presName="compNode" presStyleCnt="0"/>
      <dgm:spPr/>
    </dgm:pt>
    <dgm:pt modelId="{E3B7AF5F-6195-402F-BF1A-8C1D3E3984D6}" type="pres">
      <dgm:prSet presAssocID="{2AFD9EBC-D9DD-4A30-BCA6-EDDF62CB486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6053F0A-B27D-421E-9342-C4374AB2CF5B}" type="pres">
      <dgm:prSet presAssocID="{2AFD9EBC-D9DD-4A30-BCA6-EDDF62CB4869}" presName="spaceRect" presStyleCnt="0"/>
      <dgm:spPr/>
    </dgm:pt>
    <dgm:pt modelId="{CDBF4B2F-A946-41EA-8E78-F30D461A263A}" type="pres">
      <dgm:prSet presAssocID="{2AFD9EBC-D9DD-4A30-BCA6-EDDF62CB4869}" presName="textRect" presStyleLbl="revTx" presStyleIdx="2" presStyleCnt="4">
        <dgm:presLayoutVars>
          <dgm:chMax val="1"/>
          <dgm:chPref val="1"/>
        </dgm:presLayoutVars>
      </dgm:prSet>
      <dgm:spPr/>
    </dgm:pt>
    <dgm:pt modelId="{D3913C64-967A-F64C-AADF-8B9489BC4507}" type="pres">
      <dgm:prSet presAssocID="{AFD88AED-6F51-4E91-8ED3-7A91C8838C99}" presName="sibTrans" presStyleCnt="0"/>
      <dgm:spPr/>
    </dgm:pt>
    <dgm:pt modelId="{6E1BF528-6E25-467A-8239-BB3087B8517A}" type="pres">
      <dgm:prSet presAssocID="{A3F4BBF5-EF7F-4105-8FCD-DE1A286250BC}" presName="compNode" presStyleCnt="0"/>
      <dgm:spPr/>
    </dgm:pt>
    <dgm:pt modelId="{6270734E-F146-4382-A935-E49BB973978A}" type="pres">
      <dgm:prSet presAssocID="{A3F4BBF5-EF7F-4105-8FCD-DE1A286250B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E1C170E-D533-492D-8EE0-F90CEB6B2885}" type="pres">
      <dgm:prSet presAssocID="{A3F4BBF5-EF7F-4105-8FCD-DE1A286250BC}" presName="spaceRect" presStyleCnt="0"/>
      <dgm:spPr/>
    </dgm:pt>
    <dgm:pt modelId="{7F2D371A-FD39-4A0F-BD57-C6E18B0C875B}" type="pres">
      <dgm:prSet presAssocID="{A3F4BBF5-EF7F-4105-8FCD-DE1A286250B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5EB5F01-90CE-4122-B7B9-F0F3C84D454B}" srcId="{0859C812-5418-46E8-AA92-187161B4E06F}" destId="{1B0DDB5A-8D06-4E51-A5C6-A59851F091A6}" srcOrd="1" destOrd="0" parTransId="{F07B277E-DF1A-4412-9623-C71A0BC26234}" sibTransId="{054E2F6A-375F-4FF4-AE82-92EBC6F30391}"/>
    <dgm:cxn modelId="{B0271A2B-1B70-EC4D-A005-4D4C87882B5F}" type="presOf" srcId="{1B0DDB5A-8D06-4E51-A5C6-A59851F091A6}" destId="{11B58CC8-D458-4010-B168-D241CDBA468E}" srcOrd="0" destOrd="0" presId="urn:microsoft.com/office/officeart/2018/2/layout/IconLabelList"/>
    <dgm:cxn modelId="{DF080335-133F-C143-ADEA-D16CB4866383}" type="presOf" srcId="{0859C812-5418-46E8-AA92-187161B4E06F}" destId="{851DB4A1-1834-4A38-97FC-73348EEAF524}" srcOrd="0" destOrd="0" presId="urn:microsoft.com/office/officeart/2018/2/layout/IconLabelList"/>
    <dgm:cxn modelId="{19D43E48-DB1B-4339-88CC-915E4705D4C7}" srcId="{0859C812-5418-46E8-AA92-187161B4E06F}" destId="{A3F4BBF5-EF7F-4105-8FCD-DE1A286250BC}" srcOrd="3" destOrd="0" parTransId="{FF1102C1-FB50-4253-919C-C6252FB4A882}" sibTransId="{B5B6D293-A861-4219-BF61-DC51937DB8CE}"/>
    <dgm:cxn modelId="{E4615672-8874-5140-A713-C638B6A9D2C5}" type="presOf" srcId="{2AFD9EBC-D9DD-4A30-BCA6-EDDF62CB4869}" destId="{CDBF4B2F-A946-41EA-8E78-F30D461A263A}" srcOrd="0" destOrd="0" presId="urn:microsoft.com/office/officeart/2018/2/layout/IconLabelList"/>
    <dgm:cxn modelId="{60A42989-AFFB-F342-B0FA-FF2A768296D9}" type="presOf" srcId="{8DC2F7C1-FEE4-4845-902D-D8678EBB6F8F}" destId="{E76813FB-F475-4CAD-9BF4-B0CC28672BD9}" srcOrd="0" destOrd="0" presId="urn:microsoft.com/office/officeart/2018/2/layout/IconLabelList"/>
    <dgm:cxn modelId="{D4E6BE95-72F7-40D8-A999-330C9088FBBA}" srcId="{0859C812-5418-46E8-AA92-187161B4E06F}" destId="{2AFD9EBC-D9DD-4A30-BCA6-EDDF62CB4869}" srcOrd="2" destOrd="0" parTransId="{DBA853F9-9FD1-4D86-84B3-EB75B25A8571}" sibTransId="{AFD88AED-6F51-4E91-8ED3-7A91C8838C99}"/>
    <dgm:cxn modelId="{3E595DDB-BBBD-471D-8620-854861E8638A}" srcId="{0859C812-5418-46E8-AA92-187161B4E06F}" destId="{8DC2F7C1-FEE4-4845-902D-D8678EBB6F8F}" srcOrd="0" destOrd="0" parTransId="{B2E9F100-5404-4FAC-8A82-9D9752A5830B}" sibTransId="{57A541B7-4857-491A-B63C-30DF43B15489}"/>
    <dgm:cxn modelId="{E983EDE6-07FD-AD48-8EBE-D5D5EA382F78}" type="presOf" srcId="{A3F4BBF5-EF7F-4105-8FCD-DE1A286250BC}" destId="{7F2D371A-FD39-4A0F-BD57-C6E18B0C875B}" srcOrd="0" destOrd="0" presId="urn:microsoft.com/office/officeart/2018/2/layout/IconLabelList"/>
    <dgm:cxn modelId="{95A0F38B-9041-BF47-9A91-9F4641626DD3}" type="presParOf" srcId="{851DB4A1-1834-4A38-97FC-73348EEAF524}" destId="{1C9AAFDA-06E0-4AF6-A2FA-F5A3F58A0BA2}" srcOrd="0" destOrd="0" presId="urn:microsoft.com/office/officeart/2018/2/layout/IconLabelList"/>
    <dgm:cxn modelId="{ED2565DA-7AD3-E544-B01C-2B0370D74E0C}" type="presParOf" srcId="{1C9AAFDA-06E0-4AF6-A2FA-F5A3F58A0BA2}" destId="{8C1C6BB2-E70F-4B1A-9F30-8A64D2C44EC8}" srcOrd="0" destOrd="0" presId="urn:microsoft.com/office/officeart/2018/2/layout/IconLabelList"/>
    <dgm:cxn modelId="{CB513682-9382-E445-A4C1-12A612E89CAA}" type="presParOf" srcId="{1C9AAFDA-06E0-4AF6-A2FA-F5A3F58A0BA2}" destId="{D0FB33A6-62E6-431E-B200-997A3DCB27E4}" srcOrd="1" destOrd="0" presId="urn:microsoft.com/office/officeart/2018/2/layout/IconLabelList"/>
    <dgm:cxn modelId="{C1010DCD-54E0-0948-B018-8CA8060E586A}" type="presParOf" srcId="{1C9AAFDA-06E0-4AF6-A2FA-F5A3F58A0BA2}" destId="{E76813FB-F475-4CAD-9BF4-B0CC28672BD9}" srcOrd="2" destOrd="0" presId="urn:microsoft.com/office/officeart/2018/2/layout/IconLabelList"/>
    <dgm:cxn modelId="{622F3FF7-AFEC-A147-8156-4BBFF0F7F93D}" type="presParOf" srcId="{851DB4A1-1834-4A38-97FC-73348EEAF524}" destId="{EA814B71-D43C-4B95-A2BE-AF6A7A1D7B0A}" srcOrd="1" destOrd="0" presId="urn:microsoft.com/office/officeart/2018/2/layout/IconLabelList"/>
    <dgm:cxn modelId="{FF67587C-7149-5945-B408-181E25B181E2}" type="presParOf" srcId="{851DB4A1-1834-4A38-97FC-73348EEAF524}" destId="{BE4B611D-BCF2-41E9-861C-9592E59D673F}" srcOrd="2" destOrd="0" presId="urn:microsoft.com/office/officeart/2018/2/layout/IconLabelList"/>
    <dgm:cxn modelId="{E9445C8D-CC82-2D42-96CF-C20E5B66CC55}" type="presParOf" srcId="{BE4B611D-BCF2-41E9-861C-9592E59D673F}" destId="{7BF9D956-2ABE-4001-A86B-9F84B6A8B96F}" srcOrd="0" destOrd="0" presId="urn:microsoft.com/office/officeart/2018/2/layout/IconLabelList"/>
    <dgm:cxn modelId="{B481B778-10C7-E949-9E95-7BE9A6485575}" type="presParOf" srcId="{BE4B611D-BCF2-41E9-861C-9592E59D673F}" destId="{8187120A-B843-4123-909A-51EC326AF073}" srcOrd="1" destOrd="0" presId="urn:microsoft.com/office/officeart/2018/2/layout/IconLabelList"/>
    <dgm:cxn modelId="{845B2BAD-F260-894F-9367-AD2E3E49E36D}" type="presParOf" srcId="{BE4B611D-BCF2-41E9-861C-9592E59D673F}" destId="{11B58CC8-D458-4010-B168-D241CDBA468E}" srcOrd="2" destOrd="0" presId="urn:microsoft.com/office/officeart/2018/2/layout/IconLabelList"/>
    <dgm:cxn modelId="{2FEED8E9-B294-0046-BB52-5CFD048A63B6}" type="presParOf" srcId="{851DB4A1-1834-4A38-97FC-73348EEAF524}" destId="{91081AD7-768D-4571-8D8B-E23138504226}" srcOrd="3" destOrd="0" presId="urn:microsoft.com/office/officeart/2018/2/layout/IconLabelList"/>
    <dgm:cxn modelId="{E6F934B5-920A-644D-A74C-D09655E2B431}" type="presParOf" srcId="{851DB4A1-1834-4A38-97FC-73348EEAF524}" destId="{8EA026A0-8EBF-47C0-AEAF-729F671A5A12}" srcOrd="4" destOrd="0" presId="urn:microsoft.com/office/officeart/2018/2/layout/IconLabelList"/>
    <dgm:cxn modelId="{E8B517A3-A9F8-E14F-ADA2-B3DFE11A4794}" type="presParOf" srcId="{8EA026A0-8EBF-47C0-AEAF-729F671A5A12}" destId="{E3B7AF5F-6195-402F-BF1A-8C1D3E3984D6}" srcOrd="0" destOrd="0" presId="urn:microsoft.com/office/officeart/2018/2/layout/IconLabelList"/>
    <dgm:cxn modelId="{C3D892B3-4D9D-6D49-8C8D-906AD055523E}" type="presParOf" srcId="{8EA026A0-8EBF-47C0-AEAF-729F671A5A12}" destId="{E6053F0A-B27D-421E-9342-C4374AB2CF5B}" srcOrd="1" destOrd="0" presId="urn:microsoft.com/office/officeart/2018/2/layout/IconLabelList"/>
    <dgm:cxn modelId="{DF16CF0C-D32F-F343-B726-89BC15EEBD80}" type="presParOf" srcId="{8EA026A0-8EBF-47C0-AEAF-729F671A5A12}" destId="{CDBF4B2F-A946-41EA-8E78-F30D461A263A}" srcOrd="2" destOrd="0" presId="urn:microsoft.com/office/officeart/2018/2/layout/IconLabelList"/>
    <dgm:cxn modelId="{F4FE3EC3-C3DE-5745-81D1-B5854370D24E}" type="presParOf" srcId="{851DB4A1-1834-4A38-97FC-73348EEAF524}" destId="{D3913C64-967A-F64C-AADF-8B9489BC4507}" srcOrd="5" destOrd="0" presId="urn:microsoft.com/office/officeart/2018/2/layout/IconLabelList"/>
    <dgm:cxn modelId="{24159FB2-C559-FD41-9E21-12BA68B26D5C}" type="presParOf" srcId="{851DB4A1-1834-4A38-97FC-73348EEAF524}" destId="{6E1BF528-6E25-467A-8239-BB3087B8517A}" srcOrd="6" destOrd="0" presId="urn:microsoft.com/office/officeart/2018/2/layout/IconLabelList"/>
    <dgm:cxn modelId="{E25FE303-60FC-FD4E-BD13-60ED20E29788}" type="presParOf" srcId="{6E1BF528-6E25-467A-8239-BB3087B8517A}" destId="{6270734E-F146-4382-A935-E49BB973978A}" srcOrd="0" destOrd="0" presId="urn:microsoft.com/office/officeart/2018/2/layout/IconLabelList"/>
    <dgm:cxn modelId="{C4DE903C-973C-9D4C-90E2-AED8FF9FE07F}" type="presParOf" srcId="{6E1BF528-6E25-467A-8239-BB3087B8517A}" destId="{4E1C170E-D533-492D-8EE0-F90CEB6B2885}" srcOrd="1" destOrd="0" presId="urn:microsoft.com/office/officeart/2018/2/layout/IconLabelList"/>
    <dgm:cxn modelId="{F1E75D92-4383-8748-B068-0C3F8DC27FC9}" type="presParOf" srcId="{6E1BF528-6E25-467A-8239-BB3087B8517A}" destId="{7F2D371A-FD39-4A0F-BD57-C6E18B0C875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54C0A8-D8EC-4588-BEF6-3AC84A62FA2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F44B95D-C7A9-4CD4-A4CE-61946BA822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Why Epping Eco retreat Ltd?</a:t>
          </a:r>
          <a:endParaRPr lang="en-US" dirty="0">
            <a:solidFill>
              <a:schemeClr val="accent4">
                <a:lumMod val="75000"/>
              </a:schemeClr>
            </a:solidFill>
          </a:endParaRPr>
        </a:p>
      </dgm:t>
    </dgm:pt>
    <dgm:pt modelId="{7A274319-7CF6-472B-8466-C723F77351F1}" type="parTrans" cxnId="{19759F29-DDA2-4644-A7E6-50BBC800338F}">
      <dgm:prSet/>
      <dgm:spPr/>
      <dgm:t>
        <a:bodyPr/>
        <a:lstStyle/>
        <a:p>
          <a:endParaRPr lang="en-US"/>
        </a:p>
      </dgm:t>
    </dgm:pt>
    <dgm:pt modelId="{00505A02-E94E-4A5C-BA24-6880184E12CD}" type="sibTrans" cxnId="{19759F29-DDA2-4644-A7E6-50BBC800338F}">
      <dgm:prSet/>
      <dgm:spPr/>
      <dgm:t>
        <a:bodyPr/>
        <a:lstStyle/>
        <a:p>
          <a:endParaRPr lang="en-US"/>
        </a:p>
      </dgm:t>
    </dgm:pt>
    <dgm:pt modelId="{6B4F7F4B-7EB9-4878-9C82-61B1E2094A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Growing eco-tourism market</a:t>
          </a:r>
        </a:p>
      </dgm:t>
    </dgm:pt>
    <dgm:pt modelId="{DA55C713-BE91-4291-9ACD-ECD6A42AD062}" type="parTrans" cxnId="{4EBABB48-FA51-4126-B5D6-161ACE089819}">
      <dgm:prSet/>
      <dgm:spPr/>
      <dgm:t>
        <a:bodyPr/>
        <a:lstStyle/>
        <a:p>
          <a:endParaRPr lang="en-US"/>
        </a:p>
      </dgm:t>
    </dgm:pt>
    <dgm:pt modelId="{584D1D9F-A6F5-4E54-9C69-06FDEF6333B2}" type="sibTrans" cxnId="{4EBABB48-FA51-4126-B5D6-161ACE089819}">
      <dgm:prSet/>
      <dgm:spPr/>
      <dgm:t>
        <a:bodyPr/>
        <a:lstStyle/>
        <a:p>
          <a:endParaRPr lang="en-US"/>
        </a:p>
      </dgm:t>
    </dgm:pt>
    <dgm:pt modelId="{D3CAA84D-F502-422F-BE91-0FBD5D94AF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Multiple revenue streams</a:t>
          </a:r>
        </a:p>
      </dgm:t>
    </dgm:pt>
    <dgm:pt modelId="{440D8359-16C8-4FB9-BB27-983732E82BB1}" type="parTrans" cxnId="{C434718C-7EC6-48CE-9DBD-8477764C46E3}">
      <dgm:prSet/>
      <dgm:spPr/>
      <dgm:t>
        <a:bodyPr/>
        <a:lstStyle/>
        <a:p>
          <a:endParaRPr lang="en-US"/>
        </a:p>
      </dgm:t>
    </dgm:pt>
    <dgm:pt modelId="{61389274-D093-4AD4-A066-E654AE86D9BF}" type="sibTrans" cxnId="{C434718C-7EC6-48CE-9DBD-8477764C46E3}">
      <dgm:prSet/>
      <dgm:spPr/>
      <dgm:t>
        <a:bodyPr/>
        <a:lstStyle/>
        <a:p>
          <a:endParaRPr lang="en-US"/>
        </a:p>
      </dgm:t>
    </dgm:pt>
    <dgm:pt modelId="{E57BD895-AB19-4B2E-9599-21FE3A4B18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Prime location near London</a:t>
          </a:r>
        </a:p>
      </dgm:t>
    </dgm:pt>
    <dgm:pt modelId="{EC9D6620-9DB7-4B2A-A883-D6C2D0AFEAD4}" type="parTrans" cxnId="{E87C02FF-3983-4BEE-8ED1-51EC79FDE45A}">
      <dgm:prSet/>
      <dgm:spPr/>
      <dgm:t>
        <a:bodyPr/>
        <a:lstStyle/>
        <a:p>
          <a:endParaRPr lang="en-US"/>
        </a:p>
      </dgm:t>
    </dgm:pt>
    <dgm:pt modelId="{ECD48993-77C3-4E67-BD33-25A6E6ED52AE}" type="sibTrans" cxnId="{E87C02FF-3983-4BEE-8ED1-51EC79FDE45A}">
      <dgm:prSet/>
      <dgm:spPr/>
      <dgm:t>
        <a:bodyPr/>
        <a:lstStyle/>
        <a:p>
          <a:endParaRPr lang="en-US"/>
        </a:p>
      </dgm:t>
    </dgm:pt>
    <dgm:pt modelId="{CB842CC4-AD34-4E3E-B41F-F7CD7A76E74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Sustainable Business model</a:t>
          </a:r>
        </a:p>
      </dgm:t>
    </dgm:pt>
    <dgm:pt modelId="{72827408-9AEB-4746-BEDC-120933FE3BFC}" type="parTrans" cxnId="{61D10BFE-BED6-494A-BB0C-D5E87C70F2EC}">
      <dgm:prSet/>
      <dgm:spPr/>
      <dgm:t>
        <a:bodyPr/>
        <a:lstStyle/>
        <a:p>
          <a:endParaRPr lang="en-US"/>
        </a:p>
      </dgm:t>
    </dgm:pt>
    <dgm:pt modelId="{B404FC94-5936-466F-8A52-C32027DF435C}" type="sibTrans" cxnId="{61D10BFE-BED6-494A-BB0C-D5E87C70F2EC}">
      <dgm:prSet/>
      <dgm:spPr/>
      <dgm:t>
        <a:bodyPr/>
        <a:lstStyle/>
        <a:p>
          <a:endParaRPr lang="en-US"/>
        </a:p>
      </dgm:t>
    </dgm:pt>
    <dgm:pt modelId="{32FD92DB-90BB-451B-96F0-EE2323DEB31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Break-even expected in June </a:t>
          </a:r>
        </a:p>
      </dgm:t>
    </dgm:pt>
    <dgm:pt modelId="{B0FE25D7-18D8-4070-A682-CBC9858A5090}" type="parTrans" cxnId="{A22FB099-0433-4239-8658-52BBE0C3CE03}">
      <dgm:prSet/>
      <dgm:spPr/>
      <dgm:t>
        <a:bodyPr/>
        <a:lstStyle/>
        <a:p>
          <a:endParaRPr lang="en-US"/>
        </a:p>
      </dgm:t>
    </dgm:pt>
    <dgm:pt modelId="{60A9849C-170C-4957-A9F6-3EB191F3E495}" type="sibTrans" cxnId="{A22FB099-0433-4239-8658-52BBE0C3CE03}">
      <dgm:prSet/>
      <dgm:spPr/>
      <dgm:t>
        <a:bodyPr/>
        <a:lstStyle/>
        <a:p>
          <a:endParaRPr lang="en-US"/>
        </a:p>
      </dgm:t>
    </dgm:pt>
    <dgm:pt modelId="{EE9B4616-397E-489E-905D-82978DA754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>
                  <a:lumMod val="75000"/>
                </a:schemeClr>
              </a:solidFill>
            </a:rPr>
            <a:t>Investment Required: £123,380 </a:t>
          </a:r>
        </a:p>
      </dgm:t>
    </dgm:pt>
    <dgm:pt modelId="{4996541B-DC8E-42CB-9405-A0908F53E05B}" type="parTrans" cxnId="{565C5D46-99C0-4281-A9E1-F2B7C7E4F302}">
      <dgm:prSet/>
      <dgm:spPr/>
      <dgm:t>
        <a:bodyPr/>
        <a:lstStyle/>
        <a:p>
          <a:endParaRPr lang="en-US"/>
        </a:p>
      </dgm:t>
    </dgm:pt>
    <dgm:pt modelId="{0F8B4017-671B-4A3F-9C16-9505CC7B0BC2}" type="sibTrans" cxnId="{565C5D46-99C0-4281-A9E1-F2B7C7E4F302}">
      <dgm:prSet/>
      <dgm:spPr/>
      <dgm:t>
        <a:bodyPr/>
        <a:lstStyle/>
        <a:p>
          <a:endParaRPr lang="en-US"/>
        </a:p>
      </dgm:t>
    </dgm:pt>
    <dgm:pt modelId="{BC28ED35-61DD-4AAA-B223-53E5308896F0}" type="pres">
      <dgm:prSet presAssocID="{5854C0A8-D8EC-4588-BEF6-3AC84A62FA25}" presName="root" presStyleCnt="0">
        <dgm:presLayoutVars>
          <dgm:dir/>
          <dgm:resizeHandles val="exact"/>
        </dgm:presLayoutVars>
      </dgm:prSet>
      <dgm:spPr/>
    </dgm:pt>
    <dgm:pt modelId="{892D1132-6A01-45DC-8CB1-5DCA43196F0F}" type="pres">
      <dgm:prSet presAssocID="{DF44B95D-C7A9-4CD4-A4CE-61946BA8221E}" presName="compNode" presStyleCnt="0"/>
      <dgm:spPr/>
    </dgm:pt>
    <dgm:pt modelId="{DA828F7D-6C88-400B-BD97-0384AFE1DD97}" type="pres">
      <dgm:prSet presAssocID="{DF44B95D-C7A9-4CD4-A4CE-61946BA8221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af"/>
        </a:ext>
      </dgm:extLst>
    </dgm:pt>
    <dgm:pt modelId="{92EC5DA1-089B-4C0E-B0BD-7DADF1E07D30}" type="pres">
      <dgm:prSet presAssocID="{DF44B95D-C7A9-4CD4-A4CE-61946BA8221E}" presName="spaceRect" presStyleCnt="0"/>
      <dgm:spPr/>
    </dgm:pt>
    <dgm:pt modelId="{F883BACD-2082-4917-89B9-491A13B3C396}" type="pres">
      <dgm:prSet presAssocID="{DF44B95D-C7A9-4CD4-A4CE-61946BA8221E}" presName="textRect" presStyleLbl="revTx" presStyleIdx="0" presStyleCnt="7">
        <dgm:presLayoutVars>
          <dgm:chMax val="1"/>
          <dgm:chPref val="1"/>
        </dgm:presLayoutVars>
      </dgm:prSet>
      <dgm:spPr/>
    </dgm:pt>
    <dgm:pt modelId="{DAB591D6-F6D7-45E7-BBBD-5CFF55F24544}" type="pres">
      <dgm:prSet presAssocID="{00505A02-E94E-4A5C-BA24-6880184E12CD}" presName="sibTrans" presStyleCnt="0"/>
      <dgm:spPr/>
    </dgm:pt>
    <dgm:pt modelId="{D22DDC1A-05F4-4FBC-AF5A-1B3C1BDCEF8D}" type="pres">
      <dgm:prSet presAssocID="{6B4F7F4B-7EB9-4878-9C82-61B1E2094AEF}" presName="compNode" presStyleCnt="0"/>
      <dgm:spPr/>
    </dgm:pt>
    <dgm:pt modelId="{73AFF50E-D1D8-474E-A321-E6E6A727D4A4}" type="pres">
      <dgm:prSet presAssocID="{6B4F7F4B-7EB9-4878-9C82-61B1E2094AE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1E5A0F69-DE21-4929-BC3C-2B5E56FA1FDC}" type="pres">
      <dgm:prSet presAssocID="{6B4F7F4B-7EB9-4878-9C82-61B1E2094AEF}" presName="spaceRect" presStyleCnt="0"/>
      <dgm:spPr/>
    </dgm:pt>
    <dgm:pt modelId="{2BA7F847-BB93-4697-B8A5-96F6B1A151A0}" type="pres">
      <dgm:prSet presAssocID="{6B4F7F4B-7EB9-4878-9C82-61B1E2094AEF}" presName="textRect" presStyleLbl="revTx" presStyleIdx="1" presStyleCnt="7" custScaleX="102211">
        <dgm:presLayoutVars>
          <dgm:chMax val="1"/>
          <dgm:chPref val="1"/>
        </dgm:presLayoutVars>
      </dgm:prSet>
      <dgm:spPr/>
    </dgm:pt>
    <dgm:pt modelId="{E425191F-3ECA-46A5-911F-84D3EC69CECD}" type="pres">
      <dgm:prSet presAssocID="{584D1D9F-A6F5-4E54-9C69-06FDEF6333B2}" presName="sibTrans" presStyleCnt="0"/>
      <dgm:spPr/>
    </dgm:pt>
    <dgm:pt modelId="{EA1691F1-1C02-4075-A920-C9E634FDB6E0}" type="pres">
      <dgm:prSet presAssocID="{D3CAA84D-F502-422F-BE91-0FBD5D94AF86}" presName="compNode" presStyleCnt="0"/>
      <dgm:spPr/>
    </dgm:pt>
    <dgm:pt modelId="{C67FF28F-9071-450F-B370-D6F43120308D}" type="pres">
      <dgm:prSet presAssocID="{D3CAA84D-F502-422F-BE91-0FBD5D94AF8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E2449A3-D315-4898-8AC3-72BBB1B37AC2}" type="pres">
      <dgm:prSet presAssocID="{D3CAA84D-F502-422F-BE91-0FBD5D94AF86}" presName="spaceRect" presStyleCnt="0"/>
      <dgm:spPr/>
    </dgm:pt>
    <dgm:pt modelId="{1EDF35BB-825C-413A-94C5-77E1BC0E955D}" type="pres">
      <dgm:prSet presAssocID="{D3CAA84D-F502-422F-BE91-0FBD5D94AF86}" presName="textRect" presStyleLbl="revTx" presStyleIdx="2" presStyleCnt="7">
        <dgm:presLayoutVars>
          <dgm:chMax val="1"/>
          <dgm:chPref val="1"/>
        </dgm:presLayoutVars>
      </dgm:prSet>
      <dgm:spPr/>
    </dgm:pt>
    <dgm:pt modelId="{5D27CC87-E08E-4E59-A8F2-1A5B84A8E81A}" type="pres">
      <dgm:prSet presAssocID="{61389274-D093-4AD4-A066-E654AE86D9BF}" presName="sibTrans" presStyleCnt="0"/>
      <dgm:spPr/>
    </dgm:pt>
    <dgm:pt modelId="{3A01AD9E-866E-4959-A0F5-FE09BFD859AC}" type="pres">
      <dgm:prSet presAssocID="{E57BD895-AB19-4B2E-9599-21FE3A4B1820}" presName="compNode" presStyleCnt="0"/>
      <dgm:spPr/>
    </dgm:pt>
    <dgm:pt modelId="{6A9D9A26-D7C7-4A3A-B0A8-5FB3536AD250}" type="pres">
      <dgm:prSet presAssocID="{E57BD895-AB19-4B2E-9599-21FE3A4B182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AA1960FF-FC35-4EA0-BE93-D10E9249C4D0}" type="pres">
      <dgm:prSet presAssocID="{E57BD895-AB19-4B2E-9599-21FE3A4B1820}" presName="spaceRect" presStyleCnt="0"/>
      <dgm:spPr/>
    </dgm:pt>
    <dgm:pt modelId="{D0AB6ABE-020F-4A2A-B195-BE7B69E1EF0A}" type="pres">
      <dgm:prSet presAssocID="{E57BD895-AB19-4B2E-9599-21FE3A4B1820}" presName="textRect" presStyleLbl="revTx" presStyleIdx="3" presStyleCnt="7">
        <dgm:presLayoutVars>
          <dgm:chMax val="1"/>
          <dgm:chPref val="1"/>
        </dgm:presLayoutVars>
      </dgm:prSet>
      <dgm:spPr/>
    </dgm:pt>
    <dgm:pt modelId="{FE16F4E7-A205-4A90-AC95-95DE80D8600B}" type="pres">
      <dgm:prSet presAssocID="{ECD48993-77C3-4E67-BD33-25A6E6ED52AE}" presName="sibTrans" presStyleCnt="0"/>
      <dgm:spPr/>
    </dgm:pt>
    <dgm:pt modelId="{8BD1D860-A27E-4517-9DA5-4B5FB5175126}" type="pres">
      <dgm:prSet presAssocID="{CB842CC4-AD34-4E3E-B41F-F7CD7A76E744}" presName="compNode" presStyleCnt="0"/>
      <dgm:spPr/>
    </dgm:pt>
    <dgm:pt modelId="{36E20922-42E6-4A96-9594-2B1EB314C1FB}" type="pres">
      <dgm:prSet presAssocID="{CB842CC4-AD34-4E3E-B41F-F7CD7A76E74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8839A99-193B-43A3-83E9-4F4933EF743E}" type="pres">
      <dgm:prSet presAssocID="{CB842CC4-AD34-4E3E-B41F-F7CD7A76E744}" presName="spaceRect" presStyleCnt="0"/>
      <dgm:spPr/>
    </dgm:pt>
    <dgm:pt modelId="{46CF132C-8D80-49C2-A224-A00C7DB0DB60}" type="pres">
      <dgm:prSet presAssocID="{CB842CC4-AD34-4E3E-B41F-F7CD7A76E744}" presName="textRect" presStyleLbl="revTx" presStyleIdx="4" presStyleCnt="7">
        <dgm:presLayoutVars>
          <dgm:chMax val="1"/>
          <dgm:chPref val="1"/>
        </dgm:presLayoutVars>
      </dgm:prSet>
      <dgm:spPr/>
    </dgm:pt>
    <dgm:pt modelId="{E54D8D67-AC53-44F6-AC84-C4B47A20A148}" type="pres">
      <dgm:prSet presAssocID="{B404FC94-5936-466F-8A52-C32027DF435C}" presName="sibTrans" presStyleCnt="0"/>
      <dgm:spPr/>
    </dgm:pt>
    <dgm:pt modelId="{6F590C8E-9F80-4C68-99CE-2E25B8E60FBC}" type="pres">
      <dgm:prSet presAssocID="{32FD92DB-90BB-451B-96F0-EE2323DEB315}" presName="compNode" presStyleCnt="0"/>
      <dgm:spPr/>
    </dgm:pt>
    <dgm:pt modelId="{B3C84327-F3BC-4D89-8D6E-9489582C7B99}" type="pres">
      <dgm:prSet presAssocID="{32FD92DB-90BB-451B-96F0-EE2323DEB315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und"/>
        </a:ext>
      </dgm:extLst>
    </dgm:pt>
    <dgm:pt modelId="{81F45453-53C8-4CD1-B101-4EA3324D37D9}" type="pres">
      <dgm:prSet presAssocID="{32FD92DB-90BB-451B-96F0-EE2323DEB315}" presName="spaceRect" presStyleCnt="0"/>
      <dgm:spPr/>
    </dgm:pt>
    <dgm:pt modelId="{AF7CECD4-94EE-4CCD-BBDF-E79E2EB0134C}" type="pres">
      <dgm:prSet presAssocID="{32FD92DB-90BB-451B-96F0-EE2323DEB315}" presName="textRect" presStyleLbl="revTx" presStyleIdx="5" presStyleCnt="7">
        <dgm:presLayoutVars>
          <dgm:chMax val="1"/>
          <dgm:chPref val="1"/>
        </dgm:presLayoutVars>
      </dgm:prSet>
      <dgm:spPr/>
    </dgm:pt>
    <dgm:pt modelId="{54562129-0A0F-4127-9CF7-50D8C36FD350}" type="pres">
      <dgm:prSet presAssocID="{60A9849C-170C-4957-A9F6-3EB191F3E495}" presName="sibTrans" presStyleCnt="0"/>
      <dgm:spPr/>
    </dgm:pt>
    <dgm:pt modelId="{AC922182-6ABE-49EF-A4C5-5547DA614E36}" type="pres">
      <dgm:prSet presAssocID="{EE9B4616-397E-489E-905D-82978DA75492}" presName="compNode" presStyleCnt="0"/>
      <dgm:spPr/>
    </dgm:pt>
    <dgm:pt modelId="{2ED1AF33-8600-4412-9757-2DD20CC44E7C}" type="pres">
      <dgm:prSet presAssocID="{EE9B4616-397E-489E-905D-82978DA7549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B589FEF9-C7AB-4D56-BC13-365FC1353491}" type="pres">
      <dgm:prSet presAssocID="{EE9B4616-397E-489E-905D-82978DA75492}" presName="spaceRect" presStyleCnt="0"/>
      <dgm:spPr/>
    </dgm:pt>
    <dgm:pt modelId="{87799320-730F-498F-8B58-54B1CA2ED10C}" type="pres">
      <dgm:prSet presAssocID="{EE9B4616-397E-489E-905D-82978DA75492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5BA48A16-9A2A-4D46-8899-3CB178C58B32}" type="presOf" srcId="{32FD92DB-90BB-451B-96F0-EE2323DEB315}" destId="{AF7CECD4-94EE-4CCD-BBDF-E79E2EB0134C}" srcOrd="0" destOrd="0" presId="urn:microsoft.com/office/officeart/2018/2/layout/IconLabelList"/>
    <dgm:cxn modelId="{19759F29-DDA2-4644-A7E6-50BBC800338F}" srcId="{5854C0A8-D8EC-4588-BEF6-3AC84A62FA25}" destId="{DF44B95D-C7A9-4CD4-A4CE-61946BA8221E}" srcOrd="0" destOrd="0" parTransId="{7A274319-7CF6-472B-8466-C723F77351F1}" sibTransId="{00505A02-E94E-4A5C-BA24-6880184E12CD}"/>
    <dgm:cxn modelId="{EC3E9A2F-91D7-0E43-9442-62E532A43988}" type="presOf" srcId="{6B4F7F4B-7EB9-4878-9C82-61B1E2094AEF}" destId="{2BA7F847-BB93-4697-B8A5-96F6B1A151A0}" srcOrd="0" destOrd="0" presId="urn:microsoft.com/office/officeart/2018/2/layout/IconLabelList"/>
    <dgm:cxn modelId="{66381242-D3A6-BA47-9BD4-A94FDC9C41F5}" type="presOf" srcId="{5854C0A8-D8EC-4588-BEF6-3AC84A62FA25}" destId="{BC28ED35-61DD-4AAA-B223-53E5308896F0}" srcOrd="0" destOrd="0" presId="urn:microsoft.com/office/officeart/2018/2/layout/IconLabelList"/>
    <dgm:cxn modelId="{565C5D46-99C0-4281-A9E1-F2B7C7E4F302}" srcId="{5854C0A8-D8EC-4588-BEF6-3AC84A62FA25}" destId="{EE9B4616-397E-489E-905D-82978DA75492}" srcOrd="6" destOrd="0" parTransId="{4996541B-DC8E-42CB-9405-A0908F53E05B}" sibTransId="{0F8B4017-671B-4A3F-9C16-9505CC7B0BC2}"/>
    <dgm:cxn modelId="{4EBABB48-FA51-4126-B5D6-161ACE089819}" srcId="{5854C0A8-D8EC-4588-BEF6-3AC84A62FA25}" destId="{6B4F7F4B-7EB9-4878-9C82-61B1E2094AEF}" srcOrd="1" destOrd="0" parTransId="{DA55C713-BE91-4291-9ACD-ECD6A42AD062}" sibTransId="{584D1D9F-A6F5-4E54-9C69-06FDEF6333B2}"/>
    <dgm:cxn modelId="{7C6E084E-F246-194C-AE3A-94EF0CF20BF8}" type="presOf" srcId="{D3CAA84D-F502-422F-BE91-0FBD5D94AF86}" destId="{1EDF35BB-825C-413A-94C5-77E1BC0E955D}" srcOrd="0" destOrd="0" presId="urn:microsoft.com/office/officeart/2018/2/layout/IconLabelList"/>
    <dgm:cxn modelId="{C434718C-7EC6-48CE-9DBD-8477764C46E3}" srcId="{5854C0A8-D8EC-4588-BEF6-3AC84A62FA25}" destId="{D3CAA84D-F502-422F-BE91-0FBD5D94AF86}" srcOrd="2" destOrd="0" parTransId="{440D8359-16C8-4FB9-BB27-983732E82BB1}" sibTransId="{61389274-D093-4AD4-A066-E654AE86D9BF}"/>
    <dgm:cxn modelId="{4A9DAE8E-47CA-D34A-87ED-AAD483395F73}" type="presOf" srcId="{CB842CC4-AD34-4E3E-B41F-F7CD7A76E744}" destId="{46CF132C-8D80-49C2-A224-A00C7DB0DB60}" srcOrd="0" destOrd="0" presId="urn:microsoft.com/office/officeart/2018/2/layout/IconLabelList"/>
    <dgm:cxn modelId="{37787C98-5D9C-3D4C-9B48-41D7F77E3149}" type="presOf" srcId="{E57BD895-AB19-4B2E-9599-21FE3A4B1820}" destId="{D0AB6ABE-020F-4A2A-B195-BE7B69E1EF0A}" srcOrd="0" destOrd="0" presId="urn:microsoft.com/office/officeart/2018/2/layout/IconLabelList"/>
    <dgm:cxn modelId="{A22FB099-0433-4239-8658-52BBE0C3CE03}" srcId="{5854C0A8-D8EC-4588-BEF6-3AC84A62FA25}" destId="{32FD92DB-90BB-451B-96F0-EE2323DEB315}" srcOrd="5" destOrd="0" parTransId="{B0FE25D7-18D8-4070-A682-CBC9858A5090}" sibTransId="{60A9849C-170C-4957-A9F6-3EB191F3E495}"/>
    <dgm:cxn modelId="{D45DACCD-7699-6749-80C5-CD61AA7F4FF3}" type="presOf" srcId="{DF44B95D-C7A9-4CD4-A4CE-61946BA8221E}" destId="{F883BACD-2082-4917-89B9-491A13B3C396}" srcOrd="0" destOrd="0" presId="urn:microsoft.com/office/officeart/2018/2/layout/IconLabelList"/>
    <dgm:cxn modelId="{198862D1-76A5-1148-BCBE-DC7283FF10D6}" type="presOf" srcId="{EE9B4616-397E-489E-905D-82978DA75492}" destId="{87799320-730F-498F-8B58-54B1CA2ED10C}" srcOrd="0" destOrd="0" presId="urn:microsoft.com/office/officeart/2018/2/layout/IconLabelList"/>
    <dgm:cxn modelId="{61D10BFE-BED6-494A-BB0C-D5E87C70F2EC}" srcId="{5854C0A8-D8EC-4588-BEF6-3AC84A62FA25}" destId="{CB842CC4-AD34-4E3E-B41F-F7CD7A76E744}" srcOrd="4" destOrd="0" parTransId="{72827408-9AEB-4746-BEDC-120933FE3BFC}" sibTransId="{B404FC94-5936-466F-8A52-C32027DF435C}"/>
    <dgm:cxn modelId="{E87C02FF-3983-4BEE-8ED1-51EC79FDE45A}" srcId="{5854C0A8-D8EC-4588-BEF6-3AC84A62FA25}" destId="{E57BD895-AB19-4B2E-9599-21FE3A4B1820}" srcOrd="3" destOrd="0" parTransId="{EC9D6620-9DB7-4B2A-A883-D6C2D0AFEAD4}" sibTransId="{ECD48993-77C3-4E67-BD33-25A6E6ED52AE}"/>
    <dgm:cxn modelId="{E1659265-4BAB-874B-A911-C2B9AF77F51D}" type="presParOf" srcId="{BC28ED35-61DD-4AAA-B223-53E5308896F0}" destId="{892D1132-6A01-45DC-8CB1-5DCA43196F0F}" srcOrd="0" destOrd="0" presId="urn:microsoft.com/office/officeart/2018/2/layout/IconLabelList"/>
    <dgm:cxn modelId="{F0314723-774F-E142-A7D7-72159380084B}" type="presParOf" srcId="{892D1132-6A01-45DC-8CB1-5DCA43196F0F}" destId="{DA828F7D-6C88-400B-BD97-0384AFE1DD97}" srcOrd="0" destOrd="0" presId="urn:microsoft.com/office/officeart/2018/2/layout/IconLabelList"/>
    <dgm:cxn modelId="{E8E0DA24-E4D7-D843-B0E2-84FC3C0CD0E3}" type="presParOf" srcId="{892D1132-6A01-45DC-8CB1-5DCA43196F0F}" destId="{92EC5DA1-089B-4C0E-B0BD-7DADF1E07D30}" srcOrd="1" destOrd="0" presId="urn:microsoft.com/office/officeart/2018/2/layout/IconLabelList"/>
    <dgm:cxn modelId="{7AC0D07B-A716-6F4B-BC9F-CC5168C0B658}" type="presParOf" srcId="{892D1132-6A01-45DC-8CB1-5DCA43196F0F}" destId="{F883BACD-2082-4917-89B9-491A13B3C396}" srcOrd="2" destOrd="0" presId="urn:microsoft.com/office/officeart/2018/2/layout/IconLabelList"/>
    <dgm:cxn modelId="{FA12A7DD-2713-F244-BBBE-F4D9BA3B7BE4}" type="presParOf" srcId="{BC28ED35-61DD-4AAA-B223-53E5308896F0}" destId="{DAB591D6-F6D7-45E7-BBBD-5CFF55F24544}" srcOrd="1" destOrd="0" presId="urn:microsoft.com/office/officeart/2018/2/layout/IconLabelList"/>
    <dgm:cxn modelId="{B0B43ADD-CD30-FA4B-8644-A502DDABBE2C}" type="presParOf" srcId="{BC28ED35-61DD-4AAA-B223-53E5308896F0}" destId="{D22DDC1A-05F4-4FBC-AF5A-1B3C1BDCEF8D}" srcOrd="2" destOrd="0" presId="urn:microsoft.com/office/officeart/2018/2/layout/IconLabelList"/>
    <dgm:cxn modelId="{E005DF56-355C-EA41-B4B3-72474B7574E2}" type="presParOf" srcId="{D22DDC1A-05F4-4FBC-AF5A-1B3C1BDCEF8D}" destId="{73AFF50E-D1D8-474E-A321-E6E6A727D4A4}" srcOrd="0" destOrd="0" presId="urn:microsoft.com/office/officeart/2018/2/layout/IconLabelList"/>
    <dgm:cxn modelId="{F34393C6-47C9-AC48-974F-2D79C52023DF}" type="presParOf" srcId="{D22DDC1A-05F4-4FBC-AF5A-1B3C1BDCEF8D}" destId="{1E5A0F69-DE21-4929-BC3C-2B5E56FA1FDC}" srcOrd="1" destOrd="0" presId="urn:microsoft.com/office/officeart/2018/2/layout/IconLabelList"/>
    <dgm:cxn modelId="{7C99A1A7-6CD1-1B41-8B62-FC59408BB217}" type="presParOf" srcId="{D22DDC1A-05F4-4FBC-AF5A-1B3C1BDCEF8D}" destId="{2BA7F847-BB93-4697-B8A5-96F6B1A151A0}" srcOrd="2" destOrd="0" presId="urn:microsoft.com/office/officeart/2018/2/layout/IconLabelList"/>
    <dgm:cxn modelId="{F2B7D47D-022F-3945-9843-8355AFBF7F8F}" type="presParOf" srcId="{BC28ED35-61DD-4AAA-B223-53E5308896F0}" destId="{E425191F-3ECA-46A5-911F-84D3EC69CECD}" srcOrd="3" destOrd="0" presId="urn:microsoft.com/office/officeart/2018/2/layout/IconLabelList"/>
    <dgm:cxn modelId="{D195F512-8ABE-8640-A250-2DE6E3C71598}" type="presParOf" srcId="{BC28ED35-61DD-4AAA-B223-53E5308896F0}" destId="{EA1691F1-1C02-4075-A920-C9E634FDB6E0}" srcOrd="4" destOrd="0" presId="urn:microsoft.com/office/officeart/2018/2/layout/IconLabelList"/>
    <dgm:cxn modelId="{3458A946-FEE5-9F4C-83CE-FC835C45E224}" type="presParOf" srcId="{EA1691F1-1C02-4075-A920-C9E634FDB6E0}" destId="{C67FF28F-9071-450F-B370-D6F43120308D}" srcOrd="0" destOrd="0" presId="urn:microsoft.com/office/officeart/2018/2/layout/IconLabelList"/>
    <dgm:cxn modelId="{7D6B9CD5-37E3-6742-8B6F-DB4CF25818E5}" type="presParOf" srcId="{EA1691F1-1C02-4075-A920-C9E634FDB6E0}" destId="{6E2449A3-D315-4898-8AC3-72BBB1B37AC2}" srcOrd="1" destOrd="0" presId="urn:microsoft.com/office/officeart/2018/2/layout/IconLabelList"/>
    <dgm:cxn modelId="{ABFD9907-CF0B-2A44-8376-2521FE8013E2}" type="presParOf" srcId="{EA1691F1-1C02-4075-A920-C9E634FDB6E0}" destId="{1EDF35BB-825C-413A-94C5-77E1BC0E955D}" srcOrd="2" destOrd="0" presId="urn:microsoft.com/office/officeart/2018/2/layout/IconLabelList"/>
    <dgm:cxn modelId="{94B051B2-BAFB-1D4B-9A69-8DA9ABF25A59}" type="presParOf" srcId="{BC28ED35-61DD-4AAA-B223-53E5308896F0}" destId="{5D27CC87-E08E-4E59-A8F2-1A5B84A8E81A}" srcOrd="5" destOrd="0" presId="urn:microsoft.com/office/officeart/2018/2/layout/IconLabelList"/>
    <dgm:cxn modelId="{6DEE7173-6622-6A44-B09F-D1C338AE0414}" type="presParOf" srcId="{BC28ED35-61DD-4AAA-B223-53E5308896F0}" destId="{3A01AD9E-866E-4959-A0F5-FE09BFD859AC}" srcOrd="6" destOrd="0" presId="urn:microsoft.com/office/officeart/2018/2/layout/IconLabelList"/>
    <dgm:cxn modelId="{33B88A28-284D-CB4A-8039-5BFAAAF7E37F}" type="presParOf" srcId="{3A01AD9E-866E-4959-A0F5-FE09BFD859AC}" destId="{6A9D9A26-D7C7-4A3A-B0A8-5FB3536AD250}" srcOrd="0" destOrd="0" presId="urn:microsoft.com/office/officeart/2018/2/layout/IconLabelList"/>
    <dgm:cxn modelId="{C1CFB209-66BD-8E4F-BBC0-B20FD91DC0A2}" type="presParOf" srcId="{3A01AD9E-866E-4959-A0F5-FE09BFD859AC}" destId="{AA1960FF-FC35-4EA0-BE93-D10E9249C4D0}" srcOrd="1" destOrd="0" presId="urn:microsoft.com/office/officeart/2018/2/layout/IconLabelList"/>
    <dgm:cxn modelId="{811E8191-C916-AE42-A9D2-70C37273571E}" type="presParOf" srcId="{3A01AD9E-866E-4959-A0F5-FE09BFD859AC}" destId="{D0AB6ABE-020F-4A2A-B195-BE7B69E1EF0A}" srcOrd="2" destOrd="0" presId="urn:microsoft.com/office/officeart/2018/2/layout/IconLabelList"/>
    <dgm:cxn modelId="{6C192E5A-3ECC-8E44-9B0F-A0D3B19962E5}" type="presParOf" srcId="{BC28ED35-61DD-4AAA-B223-53E5308896F0}" destId="{FE16F4E7-A205-4A90-AC95-95DE80D8600B}" srcOrd="7" destOrd="0" presId="urn:microsoft.com/office/officeart/2018/2/layout/IconLabelList"/>
    <dgm:cxn modelId="{F66E8C95-FCF1-F04C-9D72-2F86EC0A987C}" type="presParOf" srcId="{BC28ED35-61DD-4AAA-B223-53E5308896F0}" destId="{8BD1D860-A27E-4517-9DA5-4B5FB5175126}" srcOrd="8" destOrd="0" presId="urn:microsoft.com/office/officeart/2018/2/layout/IconLabelList"/>
    <dgm:cxn modelId="{028D9180-C369-1C44-B3EE-CE1CE2778776}" type="presParOf" srcId="{8BD1D860-A27E-4517-9DA5-4B5FB5175126}" destId="{36E20922-42E6-4A96-9594-2B1EB314C1FB}" srcOrd="0" destOrd="0" presId="urn:microsoft.com/office/officeart/2018/2/layout/IconLabelList"/>
    <dgm:cxn modelId="{5549D50A-C53B-024C-9141-55EE710E7F09}" type="presParOf" srcId="{8BD1D860-A27E-4517-9DA5-4B5FB5175126}" destId="{08839A99-193B-43A3-83E9-4F4933EF743E}" srcOrd="1" destOrd="0" presId="urn:microsoft.com/office/officeart/2018/2/layout/IconLabelList"/>
    <dgm:cxn modelId="{58E0BF2F-AD1B-3C47-B23E-AB3B4D9B7306}" type="presParOf" srcId="{8BD1D860-A27E-4517-9DA5-4B5FB5175126}" destId="{46CF132C-8D80-49C2-A224-A00C7DB0DB60}" srcOrd="2" destOrd="0" presId="urn:microsoft.com/office/officeart/2018/2/layout/IconLabelList"/>
    <dgm:cxn modelId="{5ADA7F04-0E43-E84B-A933-04DE59AF2500}" type="presParOf" srcId="{BC28ED35-61DD-4AAA-B223-53E5308896F0}" destId="{E54D8D67-AC53-44F6-AC84-C4B47A20A148}" srcOrd="9" destOrd="0" presId="urn:microsoft.com/office/officeart/2018/2/layout/IconLabelList"/>
    <dgm:cxn modelId="{BBB5E649-49DD-DB4E-9A29-8BF50A8DB8AF}" type="presParOf" srcId="{BC28ED35-61DD-4AAA-B223-53E5308896F0}" destId="{6F590C8E-9F80-4C68-99CE-2E25B8E60FBC}" srcOrd="10" destOrd="0" presId="urn:microsoft.com/office/officeart/2018/2/layout/IconLabelList"/>
    <dgm:cxn modelId="{4328D290-28A7-C744-914A-E730070107F5}" type="presParOf" srcId="{6F590C8E-9F80-4C68-99CE-2E25B8E60FBC}" destId="{B3C84327-F3BC-4D89-8D6E-9489582C7B99}" srcOrd="0" destOrd="0" presId="urn:microsoft.com/office/officeart/2018/2/layout/IconLabelList"/>
    <dgm:cxn modelId="{45A774BA-8039-284F-8FCC-ED0054B3BD23}" type="presParOf" srcId="{6F590C8E-9F80-4C68-99CE-2E25B8E60FBC}" destId="{81F45453-53C8-4CD1-B101-4EA3324D37D9}" srcOrd="1" destOrd="0" presId="urn:microsoft.com/office/officeart/2018/2/layout/IconLabelList"/>
    <dgm:cxn modelId="{A3F0EB3C-F441-8B4C-84A6-B8EAC239BE86}" type="presParOf" srcId="{6F590C8E-9F80-4C68-99CE-2E25B8E60FBC}" destId="{AF7CECD4-94EE-4CCD-BBDF-E79E2EB0134C}" srcOrd="2" destOrd="0" presId="urn:microsoft.com/office/officeart/2018/2/layout/IconLabelList"/>
    <dgm:cxn modelId="{5E04F358-69FD-F74C-8D4F-029D38B7DE3D}" type="presParOf" srcId="{BC28ED35-61DD-4AAA-B223-53E5308896F0}" destId="{54562129-0A0F-4127-9CF7-50D8C36FD350}" srcOrd="11" destOrd="0" presId="urn:microsoft.com/office/officeart/2018/2/layout/IconLabelList"/>
    <dgm:cxn modelId="{E56C3203-8B76-2F43-B0A0-0E892628A85E}" type="presParOf" srcId="{BC28ED35-61DD-4AAA-B223-53E5308896F0}" destId="{AC922182-6ABE-49EF-A4C5-5547DA614E36}" srcOrd="12" destOrd="0" presId="urn:microsoft.com/office/officeart/2018/2/layout/IconLabelList"/>
    <dgm:cxn modelId="{15F5CA5F-6ED5-3E47-B32F-B2EB4773E29B}" type="presParOf" srcId="{AC922182-6ABE-49EF-A4C5-5547DA614E36}" destId="{2ED1AF33-8600-4412-9757-2DD20CC44E7C}" srcOrd="0" destOrd="0" presId="urn:microsoft.com/office/officeart/2018/2/layout/IconLabelList"/>
    <dgm:cxn modelId="{0F511567-FE81-4D4D-8DC5-282421557100}" type="presParOf" srcId="{AC922182-6ABE-49EF-A4C5-5547DA614E36}" destId="{B589FEF9-C7AB-4D56-BC13-365FC1353491}" srcOrd="1" destOrd="0" presId="urn:microsoft.com/office/officeart/2018/2/layout/IconLabelList"/>
    <dgm:cxn modelId="{E0CD9865-0405-1D4B-8861-3C80BC39652C}" type="presParOf" srcId="{AC922182-6ABE-49EF-A4C5-5547DA614E36}" destId="{87799320-730F-498F-8B58-54B1CA2ED10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1C6BB2-E70F-4B1A-9F30-8A64D2C44EC8}">
      <dsp:nvSpPr>
        <dsp:cNvPr id="0" name=""/>
        <dsp:cNvSpPr/>
      </dsp:nvSpPr>
      <dsp:spPr>
        <a:xfrm>
          <a:off x="916201" y="83418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813FB-F475-4CAD-9BF4-B0CC28672BD9}">
      <dsp:nvSpPr>
        <dsp:cNvPr id="0" name=""/>
        <dsp:cNvSpPr/>
      </dsp:nvSpPr>
      <dsp:spPr>
        <a:xfrm>
          <a:off x="421201" y="1942251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Private Limited Company (Ltd) </a:t>
          </a:r>
        </a:p>
      </dsp:txBody>
      <dsp:txXfrm>
        <a:off x="421201" y="1942251"/>
        <a:ext cx="1800000" cy="877500"/>
      </dsp:txXfrm>
    </dsp:sp>
    <dsp:sp modelId="{7BF9D956-2ABE-4001-A86B-9F84B6A8B96F}">
      <dsp:nvSpPr>
        <dsp:cNvPr id="0" name=""/>
        <dsp:cNvSpPr/>
      </dsp:nvSpPr>
      <dsp:spPr>
        <a:xfrm>
          <a:off x="3031202" y="83418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58CC8-D458-4010-B168-D241CDBA468E}">
      <dsp:nvSpPr>
        <dsp:cNvPr id="0" name=""/>
        <dsp:cNvSpPr/>
      </dsp:nvSpPr>
      <dsp:spPr>
        <a:xfrm>
          <a:off x="2536202" y="1942251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Team of five employees </a:t>
          </a:r>
        </a:p>
      </dsp:txBody>
      <dsp:txXfrm>
        <a:off x="2536202" y="1942251"/>
        <a:ext cx="1800000" cy="877500"/>
      </dsp:txXfrm>
    </dsp:sp>
    <dsp:sp modelId="{E3B7AF5F-6195-402F-BF1A-8C1D3E3984D6}">
      <dsp:nvSpPr>
        <dsp:cNvPr id="0" name=""/>
        <dsp:cNvSpPr/>
      </dsp:nvSpPr>
      <dsp:spPr>
        <a:xfrm>
          <a:off x="5146201" y="83418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BF4B2F-A946-41EA-8E78-F30D461A263A}">
      <dsp:nvSpPr>
        <dsp:cNvPr id="0" name=""/>
        <dsp:cNvSpPr/>
      </dsp:nvSpPr>
      <dsp:spPr>
        <a:xfrm>
          <a:off x="4651201" y="1942251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Organizational Structure </a:t>
          </a:r>
          <a:endParaRPr lang="en-US" sz="11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4651201" y="1942251"/>
        <a:ext cx="1800000" cy="877500"/>
      </dsp:txXfrm>
    </dsp:sp>
    <dsp:sp modelId="{6270734E-F146-4382-A935-E49BB973978A}">
      <dsp:nvSpPr>
        <dsp:cNvPr id="0" name=""/>
        <dsp:cNvSpPr/>
      </dsp:nvSpPr>
      <dsp:spPr>
        <a:xfrm>
          <a:off x="7261202" y="83418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2D371A-FD39-4A0F-BD57-C6E18B0C875B}">
      <dsp:nvSpPr>
        <dsp:cNvPr id="0" name=""/>
        <dsp:cNvSpPr/>
      </dsp:nvSpPr>
      <dsp:spPr>
        <a:xfrm>
          <a:off x="6766202" y="1942251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Owner/Managing Director Operations Manager  Reception assistant Ground Maintenance  Cleaner </a:t>
          </a:r>
        </a:p>
      </dsp:txBody>
      <dsp:txXfrm>
        <a:off x="6766202" y="1942251"/>
        <a:ext cx="1800000" cy="877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28F7D-6C88-400B-BD97-0384AFE1DD97}">
      <dsp:nvSpPr>
        <dsp:cNvPr id="0" name=""/>
        <dsp:cNvSpPr/>
      </dsp:nvSpPr>
      <dsp:spPr>
        <a:xfrm>
          <a:off x="477171" y="373749"/>
          <a:ext cx="569531" cy="5695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3BACD-2082-4917-89B9-491A13B3C396}">
      <dsp:nvSpPr>
        <dsp:cNvPr id="0" name=""/>
        <dsp:cNvSpPr/>
      </dsp:nvSpPr>
      <dsp:spPr>
        <a:xfrm>
          <a:off x="129124" y="1162517"/>
          <a:ext cx="1265625" cy="50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Why Epping Eco retreat Ltd?</a:t>
          </a:r>
          <a:endParaRPr lang="en-US" sz="11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129124" y="1162517"/>
        <a:ext cx="1265625" cy="506250"/>
      </dsp:txXfrm>
    </dsp:sp>
    <dsp:sp modelId="{73AFF50E-D1D8-474E-A321-E6E6A727D4A4}">
      <dsp:nvSpPr>
        <dsp:cNvPr id="0" name=""/>
        <dsp:cNvSpPr/>
      </dsp:nvSpPr>
      <dsp:spPr>
        <a:xfrm>
          <a:off x="1978272" y="373749"/>
          <a:ext cx="569531" cy="5695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7F847-BB93-4697-B8A5-96F6B1A151A0}">
      <dsp:nvSpPr>
        <dsp:cNvPr id="0" name=""/>
        <dsp:cNvSpPr/>
      </dsp:nvSpPr>
      <dsp:spPr>
        <a:xfrm>
          <a:off x="1616233" y="1162517"/>
          <a:ext cx="1293607" cy="50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Growing eco-tourism market</a:t>
          </a:r>
        </a:p>
      </dsp:txBody>
      <dsp:txXfrm>
        <a:off x="1616233" y="1162517"/>
        <a:ext cx="1293607" cy="506250"/>
      </dsp:txXfrm>
    </dsp:sp>
    <dsp:sp modelId="{C67FF28F-9071-450F-B370-D6F43120308D}">
      <dsp:nvSpPr>
        <dsp:cNvPr id="0" name=""/>
        <dsp:cNvSpPr/>
      </dsp:nvSpPr>
      <dsp:spPr>
        <a:xfrm>
          <a:off x="3479373" y="373749"/>
          <a:ext cx="569531" cy="5695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F35BB-825C-413A-94C5-77E1BC0E955D}">
      <dsp:nvSpPr>
        <dsp:cNvPr id="0" name=""/>
        <dsp:cNvSpPr/>
      </dsp:nvSpPr>
      <dsp:spPr>
        <a:xfrm>
          <a:off x="3131326" y="1162517"/>
          <a:ext cx="1265625" cy="50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Multiple revenue streams</a:t>
          </a:r>
        </a:p>
      </dsp:txBody>
      <dsp:txXfrm>
        <a:off x="3131326" y="1162517"/>
        <a:ext cx="1265625" cy="506250"/>
      </dsp:txXfrm>
    </dsp:sp>
    <dsp:sp modelId="{6A9D9A26-D7C7-4A3A-B0A8-5FB3536AD250}">
      <dsp:nvSpPr>
        <dsp:cNvPr id="0" name=""/>
        <dsp:cNvSpPr/>
      </dsp:nvSpPr>
      <dsp:spPr>
        <a:xfrm>
          <a:off x="4966482" y="373749"/>
          <a:ext cx="569531" cy="5695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B6ABE-020F-4A2A-B195-BE7B69E1EF0A}">
      <dsp:nvSpPr>
        <dsp:cNvPr id="0" name=""/>
        <dsp:cNvSpPr/>
      </dsp:nvSpPr>
      <dsp:spPr>
        <a:xfrm>
          <a:off x="4618435" y="1162517"/>
          <a:ext cx="1265625" cy="50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Prime location near London</a:t>
          </a:r>
        </a:p>
      </dsp:txBody>
      <dsp:txXfrm>
        <a:off x="4618435" y="1162517"/>
        <a:ext cx="1265625" cy="506250"/>
      </dsp:txXfrm>
    </dsp:sp>
    <dsp:sp modelId="{36E20922-42E6-4A96-9594-2B1EB314C1FB}">
      <dsp:nvSpPr>
        <dsp:cNvPr id="0" name=""/>
        <dsp:cNvSpPr/>
      </dsp:nvSpPr>
      <dsp:spPr>
        <a:xfrm>
          <a:off x="6453591" y="373749"/>
          <a:ext cx="569531" cy="5695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F132C-8D80-49C2-A224-A00C7DB0DB60}">
      <dsp:nvSpPr>
        <dsp:cNvPr id="0" name=""/>
        <dsp:cNvSpPr/>
      </dsp:nvSpPr>
      <dsp:spPr>
        <a:xfrm>
          <a:off x="6105545" y="1162517"/>
          <a:ext cx="1265625" cy="50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Sustainable Business model</a:t>
          </a:r>
        </a:p>
      </dsp:txBody>
      <dsp:txXfrm>
        <a:off x="6105545" y="1162517"/>
        <a:ext cx="1265625" cy="506250"/>
      </dsp:txXfrm>
    </dsp:sp>
    <dsp:sp modelId="{B3C84327-F3BC-4D89-8D6E-9489582C7B99}">
      <dsp:nvSpPr>
        <dsp:cNvPr id="0" name=""/>
        <dsp:cNvSpPr/>
      </dsp:nvSpPr>
      <dsp:spPr>
        <a:xfrm>
          <a:off x="7940701" y="373749"/>
          <a:ext cx="569531" cy="56953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CECD4-94EE-4CCD-BBDF-E79E2EB0134C}">
      <dsp:nvSpPr>
        <dsp:cNvPr id="0" name=""/>
        <dsp:cNvSpPr/>
      </dsp:nvSpPr>
      <dsp:spPr>
        <a:xfrm>
          <a:off x="7592654" y="1162517"/>
          <a:ext cx="1265625" cy="50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Break-even expected in June </a:t>
          </a:r>
        </a:p>
      </dsp:txBody>
      <dsp:txXfrm>
        <a:off x="7592654" y="1162517"/>
        <a:ext cx="1265625" cy="506250"/>
      </dsp:txXfrm>
    </dsp:sp>
    <dsp:sp modelId="{2ED1AF33-8600-4412-9757-2DD20CC44E7C}">
      <dsp:nvSpPr>
        <dsp:cNvPr id="0" name=""/>
        <dsp:cNvSpPr/>
      </dsp:nvSpPr>
      <dsp:spPr>
        <a:xfrm>
          <a:off x="4208936" y="1985173"/>
          <a:ext cx="569531" cy="56953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99320-730F-498F-8B58-54B1CA2ED10C}">
      <dsp:nvSpPr>
        <dsp:cNvPr id="0" name=""/>
        <dsp:cNvSpPr/>
      </dsp:nvSpPr>
      <dsp:spPr>
        <a:xfrm>
          <a:off x="3860889" y="2773941"/>
          <a:ext cx="1265625" cy="50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>
                  <a:lumMod val="75000"/>
                </a:schemeClr>
              </a:solidFill>
            </a:rPr>
            <a:t>Investment Required: £123,380 </a:t>
          </a:r>
        </a:p>
      </dsp:txBody>
      <dsp:txXfrm>
        <a:off x="3860889" y="2773941"/>
        <a:ext cx="1265625" cy="506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646E79-75AC-C049-9C35-B336C825B140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198C9-A44B-EC4E-8D39-D334AD3BD92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40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198C9-A44B-EC4E-8D39-D334AD3BD92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8029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198C9-A44B-EC4E-8D39-D334AD3BD92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6935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198C9-A44B-EC4E-8D39-D334AD3BD92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294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042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3627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892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181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001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136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94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145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869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8/1/26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74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8/1/26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84431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8/1/26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7333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8/1/26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026981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8/1/26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7874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974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684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8/1/26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588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roadtripmotorhomes.co.uk/is-wild-camping-legal-in-california-the-2026-rules-for-beaches-forest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5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5.svg"/><Relationship Id="rId7" Type="http://schemas.openxmlformats.org/officeDocument/2006/relationships/image" Target="../media/image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Relationship Id="rId9" Type="http://schemas.openxmlformats.org/officeDocument/2006/relationships/image" Target="../media/image29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95FFA5E0-4C70-431D-A19D-18415F6C4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53" name="Picture 52" descr="A tent in the woods&#10;&#10;AI-generated content may be incorrect.">
            <a:extLst>
              <a:ext uri="{FF2B5EF4-FFF2-40B4-BE49-F238E27FC236}">
                <a16:creationId xmlns:a16="http://schemas.microsoft.com/office/drawing/2014/main" id="{7F245DA7-F747-C0A7-837F-1B2BFC6EF2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8" name="Freeform: Shape 82">
            <a:extLst>
              <a:ext uri="{FF2B5EF4-FFF2-40B4-BE49-F238E27FC236}">
                <a16:creationId xmlns:a16="http://schemas.microsoft.com/office/drawing/2014/main" id="{BBE55C11-4C41-45E4-A00F-83DEE6BB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3632297"/>
            <a:ext cx="7527616" cy="2170389"/>
          </a:xfrm>
          <a:custGeom>
            <a:avLst/>
            <a:gdLst>
              <a:gd name="connsiteX0" fmla="*/ 0 w 7527616"/>
              <a:gd name="connsiteY0" fmla="*/ 0 h 2170389"/>
              <a:gd name="connsiteX1" fmla="*/ 85411 w 7527616"/>
              <a:gd name="connsiteY1" fmla="*/ 0 h 2170389"/>
              <a:gd name="connsiteX2" fmla="*/ 926533 w 7527616"/>
              <a:gd name="connsiteY2" fmla="*/ 0 h 2170389"/>
              <a:gd name="connsiteX3" fmla="*/ 1114264 w 7527616"/>
              <a:gd name="connsiteY3" fmla="*/ 0 h 2170389"/>
              <a:gd name="connsiteX4" fmla="*/ 6544376 w 7527616"/>
              <a:gd name="connsiteY4" fmla="*/ 0 h 2170389"/>
              <a:gd name="connsiteX5" fmla="*/ 6610082 w 7527616"/>
              <a:gd name="connsiteY5" fmla="*/ 26276 h 2170389"/>
              <a:gd name="connsiteX6" fmla="*/ 6619468 w 7527616"/>
              <a:gd name="connsiteY6" fmla="*/ 36786 h 2170389"/>
              <a:gd name="connsiteX7" fmla="*/ 7506496 w 7527616"/>
              <a:gd name="connsiteY7" fmla="*/ 1024760 h 2170389"/>
              <a:gd name="connsiteX8" fmla="*/ 7506496 w 7527616"/>
              <a:gd name="connsiteY8" fmla="*/ 1140374 h 2170389"/>
              <a:gd name="connsiteX9" fmla="*/ 6619468 w 7527616"/>
              <a:gd name="connsiteY9" fmla="*/ 2133603 h 2170389"/>
              <a:gd name="connsiteX10" fmla="*/ 6610082 w 7527616"/>
              <a:gd name="connsiteY10" fmla="*/ 2144113 h 2170389"/>
              <a:gd name="connsiteX11" fmla="*/ 6544376 w 7527616"/>
              <a:gd name="connsiteY11" fmla="*/ 2170389 h 2170389"/>
              <a:gd name="connsiteX12" fmla="*/ 1114264 w 7527616"/>
              <a:gd name="connsiteY12" fmla="*/ 2170389 h 2170389"/>
              <a:gd name="connsiteX13" fmla="*/ 926533 w 7527616"/>
              <a:gd name="connsiteY13" fmla="*/ 2170389 h 2170389"/>
              <a:gd name="connsiteX14" fmla="*/ 146150 w 7527616"/>
              <a:gd name="connsiteY14" fmla="*/ 2170389 h 2170389"/>
              <a:gd name="connsiteX15" fmla="*/ 0 w 7527616"/>
              <a:gd name="connsiteY15" fmla="*/ 2170389 h 2170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27616" h="2170389">
                <a:moveTo>
                  <a:pt x="0" y="0"/>
                </a:moveTo>
                <a:lnTo>
                  <a:pt x="85411" y="0"/>
                </a:lnTo>
                <a:cubicBezTo>
                  <a:pt x="290008" y="0"/>
                  <a:pt x="562804" y="0"/>
                  <a:pt x="926533" y="0"/>
                </a:cubicBezTo>
                <a:cubicBezTo>
                  <a:pt x="926533" y="0"/>
                  <a:pt x="926533" y="0"/>
                  <a:pt x="1114264" y="0"/>
                </a:cubicBezTo>
                <a:cubicBezTo>
                  <a:pt x="1114264" y="0"/>
                  <a:pt x="1114264" y="0"/>
                  <a:pt x="6544376" y="0"/>
                </a:cubicBezTo>
                <a:cubicBezTo>
                  <a:pt x="6567842" y="0"/>
                  <a:pt x="6591309" y="10510"/>
                  <a:pt x="6610082" y="26276"/>
                </a:cubicBezTo>
                <a:cubicBezTo>
                  <a:pt x="6614775" y="26276"/>
                  <a:pt x="6619468" y="31531"/>
                  <a:pt x="6619468" y="36786"/>
                </a:cubicBezTo>
                <a:cubicBezTo>
                  <a:pt x="6619468" y="36786"/>
                  <a:pt x="6619468" y="36786"/>
                  <a:pt x="7506496" y="1024760"/>
                </a:cubicBezTo>
                <a:cubicBezTo>
                  <a:pt x="7534656" y="1056291"/>
                  <a:pt x="7534656" y="1108843"/>
                  <a:pt x="7506496" y="1140374"/>
                </a:cubicBezTo>
                <a:cubicBezTo>
                  <a:pt x="7506496" y="1140374"/>
                  <a:pt x="7506496" y="1140374"/>
                  <a:pt x="6619468" y="2133603"/>
                </a:cubicBezTo>
                <a:cubicBezTo>
                  <a:pt x="6619468" y="2133603"/>
                  <a:pt x="6614775" y="2138858"/>
                  <a:pt x="6610082" y="2144113"/>
                </a:cubicBezTo>
                <a:cubicBezTo>
                  <a:pt x="6591309" y="2159879"/>
                  <a:pt x="6567842" y="2170389"/>
                  <a:pt x="6544376" y="2170389"/>
                </a:cubicBezTo>
                <a:cubicBezTo>
                  <a:pt x="6544376" y="2170389"/>
                  <a:pt x="6544376" y="2170389"/>
                  <a:pt x="1114264" y="2170389"/>
                </a:cubicBezTo>
                <a:cubicBezTo>
                  <a:pt x="1114264" y="2170389"/>
                  <a:pt x="1114264" y="2170389"/>
                  <a:pt x="926533" y="2170389"/>
                </a:cubicBezTo>
                <a:cubicBezTo>
                  <a:pt x="926533" y="2170389"/>
                  <a:pt x="926533" y="2170389"/>
                  <a:pt x="146150" y="2170389"/>
                </a:cubicBezTo>
                <a:lnTo>
                  <a:pt x="0" y="2170389"/>
                </a:lnTo>
                <a:close/>
              </a:path>
            </a:pathLst>
          </a:custGeom>
          <a:solidFill>
            <a:srgbClr val="50603A">
              <a:alpha val="87843"/>
            </a:srgb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61DBF-7802-ACBA-3024-6A67FE426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3733" y="3889218"/>
            <a:ext cx="5478432" cy="10320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>
                <a:solidFill>
                  <a:srgbClr val="FEFFFF"/>
                </a:solidFill>
              </a:rPr>
              <a:t>Epping Eco Retreat Ltd</a:t>
            </a:r>
            <a:br>
              <a:rPr lang="en-US" sz="3400" dirty="0">
                <a:solidFill>
                  <a:srgbClr val="FEFFFF"/>
                </a:solidFill>
              </a:rPr>
            </a:br>
            <a:endParaRPr lang="en-US" sz="3400" dirty="0">
              <a:solidFill>
                <a:srgbClr val="FE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3C629-1D98-8A73-CF00-493AD3B17F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3733" y="4944531"/>
            <a:ext cx="5454227" cy="524935"/>
          </a:xfrm>
        </p:spPr>
        <p:txBody>
          <a:bodyPr>
            <a:normAutofit/>
          </a:bodyPr>
          <a:lstStyle/>
          <a:p>
            <a:r>
              <a:rPr lang="en-US" sz="17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 Sustainable Camping Near Epping Forest</a:t>
            </a:r>
          </a:p>
        </p:txBody>
      </p:sp>
    </p:spTree>
    <p:extLst>
      <p:ext uri="{BB962C8B-B14F-4D97-AF65-F5344CB8AC3E}">
        <p14:creationId xmlns:p14="http://schemas.microsoft.com/office/powerpoint/2010/main" val="3408012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CA790-22E9-E88B-0412-D3613D0B4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</a:rPr>
              <a:t>Presentation</a:t>
            </a:r>
            <a:endParaRPr lang="en-US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4" name="Content Placeholder 6">
            <a:extLst>
              <a:ext uri="{FF2B5EF4-FFF2-40B4-BE49-F238E27FC236}">
                <a16:creationId xmlns:a16="http://schemas.microsoft.com/office/drawing/2014/main" id="{F6F48250-F46C-0D8D-63EF-A5676189A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Module name: Enterprise and Entrepreneurship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Module code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: </a:t>
            </a: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LCLM4006</a:t>
            </a:r>
          </a:p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Assignment title: Individual Presentation Pitch</a:t>
            </a:r>
          </a:p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Lecturer’s name: Richard Ashaye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Prepared by: Dalia Samoskiene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Student’s ID: 2518266</a:t>
            </a:r>
          </a:p>
          <a:p>
            <a:pPr marL="342900" marR="0" lvl="0" indent="-342900" defTabSz="4572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Submission date: 1/08/2026</a:t>
            </a:r>
          </a:p>
          <a:p>
            <a:pPr marL="342900" marR="0" lvl="0" indent="-342900" defTabSz="457200" rtl="0" eaLnBrk="1" fontAlgn="auto" latinLnBrk="0" hangingPunct="1"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Group: 5 </a:t>
            </a:r>
          </a:p>
        </p:txBody>
      </p:sp>
    </p:spTree>
    <p:extLst>
      <p:ext uri="{BB962C8B-B14F-4D97-AF65-F5344CB8AC3E}">
        <p14:creationId xmlns:p14="http://schemas.microsoft.com/office/powerpoint/2010/main" val="1217805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0FD52D-68F2-6F7C-5534-71CEBF116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2800" b="1" dirty="0">
                <a:solidFill>
                  <a:schemeClr val="tx2">
                    <a:lumMod val="75000"/>
                  </a:schemeClr>
                </a:solidFill>
                <a:latin typeface="Söhne"/>
              </a:rPr>
              <a:t>Table of Contents</a:t>
            </a:r>
            <a:endParaRPr lang="en-US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3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991F5-DFE7-00DA-08EC-C28C952F8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5574911" cy="4969114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Introduction</a:t>
            </a:r>
          </a:p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Business Overview </a:t>
            </a:r>
          </a:p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Legal Structure &amp; Management </a:t>
            </a:r>
          </a:p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Three Key PESTEL Factors</a:t>
            </a:r>
          </a:p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Target Market &amp; Marketing Strategy</a:t>
            </a:r>
          </a:p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Funding Requirements</a:t>
            </a:r>
          </a:p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Conclusion</a:t>
            </a:r>
          </a:p>
          <a:p>
            <a:endParaRPr lang="en-US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1308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008ED74B-06F2-4BD5-838F-1AAD0033E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73" name="Group 172">
            <a:extLst>
              <a:ext uri="{FF2B5EF4-FFF2-40B4-BE49-F238E27FC236}">
                <a16:creationId xmlns:a16="http://schemas.microsoft.com/office/drawing/2014/main" id="{E9F586E1-75B5-49B8-9A21-DD14CA0F6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7" name="Freeform 11">
              <a:extLst>
                <a:ext uri="{FF2B5EF4-FFF2-40B4-BE49-F238E27FC236}">
                  <a16:creationId xmlns:a16="http://schemas.microsoft.com/office/drawing/2014/main" id="{8ECF1231-6B06-42A7-9653-F6A738AAC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5" name="Freeform 12">
              <a:extLst>
                <a:ext uri="{FF2B5EF4-FFF2-40B4-BE49-F238E27FC236}">
                  <a16:creationId xmlns:a16="http://schemas.microsoft.com/office/drawing/2014/main" id="{DD0D424C-4930-4745-B075-4AF5691E3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49" name="Freeform 13">
              <a:extLst>
                <a:ext uri="{FF2B5EF4-FFF2-40B4-BE49-F238E27FC236}">
                  <a16:creationId xmlns:a16="http://schemas.microsoft.com/office/drawing/2014/main" id="{8CD110D4-7970-4333-ACA2-F5A0DFCE9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7" name="Freeform 14">
              <a:extLst>
                <a:ext uri="{FF2B5EF4-FFF2-40B4-BE49-F238E27FC236}">
                  <a16:creationId xmlns:a16="http://schemas.microsoft.com/office/drawing/2014/main" id="{94C2DE85-6DF9-48B6-AC63-963A5224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8" name="Freeform 15">
              <a:extLst>
                <a:ext uri="{FF2B5EF4-FFF2-40B4-BE49-F238E27FC236}">
                  <a16:creationId xmlns:a16="http://schemas.microsoft.com/office/drawing/2014/main" id="{2B527314-243D-423D-9285-A30290D1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2" name="Freeform 16">
              <a:extLst>
                <a:ext uri="{FF2B5EF4-FFF2-40B4-BE49-F238E27FC236}">
                  <a16:creationId xmlns:a16="http://schemas.microsoft.com/office/drawing/2014/main" id="{857798C9-0A62-400E-B105-429ABFC4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3" name="Freeform 17">
              <a:extLst>
                <a:ext uri="{FF2B5EF4-FFF2-40B4-BE49-F238E27FC236}">
                  <a16:creationId xmlns:a16="http://schemas.microsoft.com/office/drawing/2014/main" id="{40E214F1-D642-41FF-8FBB-F1484108E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4" name="Freeform 18">
              <a:extLst>
                <a:ext uri="{FF2B5EF4-FFF2-40B4-BE49-F238E27FC236}">
                  <a16:creationId xmlns:a16="http://schemas.microsoft.com/office/drawing/2014/main" id="{24EBEFE9-8F4F-41C2-9022-FF9730C4E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5" name="Freeform 19">
              <a:extLst>
                <a:ext uri="{FF2B5EF4-FFF2-40B4-BE49-F238E27FC236}">
                  <a16:creationId xmlns:a16="http://schemas.microsoft.com/office/drawing/2014/main" id="{389BEA2F-6457-431A-941E-840A670CA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6" name="Freeform 20">
              <a:extLst>
                <a:ext uri="{FF2B5EF4-FFF2-40B4-BE49-F238E27FC236}">
                  <a16:creationId xmlns:a16="http://schemas.microsoft.com/office/drawing/2014/main" id="{D32D9258-EB54-414B-A2D5-458339569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7" name="Freeform 21">
              <a:extLst>
                <a:ext uri="{FF2B5EF4-FFF2-40B4-BE49-F238E27FC236}">
                  <a16:creationId xmlns:a16="http://schemas.microsoft.com/office/drawing/2014/main" id="{495967EF-C4BF-4A5F-90E5-A603A6654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8" name="Freeform 22">
              <a:extLst>
                <a:ext uri="{FF2B5EF4-FFF2-40B4-BE49-F238E27FC236}">
                  <a16:creationId xmlns:a16="http://schemas.microsoft.com/office/drawing/2014/main" id="{253675EB-03CE-4B59-BEBD-4D0D9871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256FE7-3C04-CEB9-F55E-8784262D3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</a:rPr>
              <a:t>Introduction</a:t>
            </a:r>
          </a:p>
        </p:txBody>
      </p:sp>
      <p:grpSp>
        <p:nvGrpSpPr>
          <p:cNvPr id="181" name="Group 180">
            <a:extLst>
              <a:ext uri="{FF2B5EF4-FFF2-40B4-BE49-F238E27FC236}">
                <a16:creationId xmlns:a16="http://schemas.microsoft.com/office/drawing/2014/main" id="{F9CAF6A1-77C7-4ABC-9E4A-E74A8DB16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61" name="Freeform 27">
              <a:extLst>
                <a:ext uri="{FF2B5EF4-FFF2-40B4-BE49-F238E27FC236}">
                  <a16:creationId xmlns:a16="http://schemas.microsoft.com/office/drawing/2014/main" id="{6B3F65AF-943F-4D0E-B890-AA058F48B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2" name="Freeform 28">
              <a:extLst>
                <a:ext uri="{FF2B5EF4-FFF2-40B4-BE49-F238E27FC236}">
                  <a16:creationId xmlns:a16="http://schemas.microsoft.com/office/drawing/2014/main" id="{660B5807-5995-44AD-9E16-10337DC83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3" name="Freeform 29">
              <a:extLst>
                <a:ext uri="{FF2B5EF4-FFF2-40B4-BE49-F238E27FC236}">
                  <a16:creationId xmlns:a16="http://schemas.microsoft.com/office/drawing/2014/main" id="{E80AC2A9-A86D-45A4-B218-B52F22B3E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4" name="Freeform 30">
              <a:extLst>
                <a:ext uri="{FF2B5EF4-FFF2-40B4-BE49-F238E27FC236}">
                  <a16:creationId xmlns:a16="http://schemas.microsoft.com/office/drawing/2014/main" id="{2DB7D344-D8A0-46BE-8BD4-70DEC451E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5" name="Freeform 31">
              <a:extLst>
                <a:ext uri="{FF2B5EF4-FFF2-40B4-BE49-F238E27FC236}">
                  <a16:creationId xmlns:a16="http://schemas.microsoft.com/office/drawing/2014/main" id="{90B7E18B-6B64-4711-94DE-715DE0CB7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6" name="Freeform 32">
              <a:extLst>
                <a:ext uri="{FF2B5EF4-FFF2-40B4-BE49-F238E27FC236}">
                  <a16:creationId xmlns:a16="http://schemas.microsoft.com/office/drawing/2014/main" id="{7CCF1B9C-A47F-4AC1-8164-F13CD4288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7" name="Freeform 33">
              <a:extLst>
                <a:ext uri="{FF2B5EF4-FFF2-40B4-BE49-F238E27FC236}">
                  <a16:creationId xmlns:a16="http://schemas.microsoft.com/office/drawing/2014/main" id="{A7694E0F-733F-4E78-A250-B7840DA0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8" name="Freeform 34">
              <a:extLst>
                <a:ext uri="{FF2B5EF4-FFF2-40B4-BE49-F238E27FC236}">
                  <a16:creationId xmlns:a16="http://schemas.microsoft.com/office/drawing/2014/main" id="{7DE4B38A-BCE4-48FC-9109-41F73413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9" name="Freeform 35">
              <a:extLst>
                <a:ext uri="{FF2B5EF4-FFF2-40B4-BE49-F238E27FC236}">
                  <a16:creationId xmlns:a16="http://schemas.microsoft.com/office/drawing/2014/main" id="{36605C57-20A9-46A2-A6DB-2EA83ADC9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0" name="Freeform 36">
              <a:extLst>
                <a:ext uri="{FF2B5EF4-FFF2-40B4-BE49-F238E27FC236}">
                  <a16:creationId xmlns:a16="http://schemas.microsoft.com/office/drawing/2014/main" id="{23EFA4B2-9313-4409-9BAE-FC04D2AF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1" name="Freeform 37">
              <a:extLst>
                <a:ext uri="{FF2B5EF4-FFF2-40B4-BE49-F238E27FC236}">
                  <a16:creationId xmlns:a16="http://schemas.microsoft.com/office/drawing/2014/main" id="{C8A794CC-8846-4A65-8227-1001468D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2" name="Freeform 38">
              <a:extLst>
                <a:ext uri="{FF2B5EF4-FFF2-40B4-BE49-F238E27FC236}">
                  <a16:creationId xmlns:a16="http://schemas.microsoft.com/office/drawing/2014/main" id="{87046215-2C6C-4EFD-9689-6EBF98CA9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184" name="Rectangle 183">
            <a:extLst>
              <a:ext uri="{FF2B5EF4-FFF2-40B4-BE49-F238E27FC236}">
                <a16:creationId xmlns:a16="http://schemas.microsoft.com/office/drawing/2014/main" id="{CC9387DA-2D8E-4E5D-BD65-274370B65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85" name="Freeform 11">
            <a:extLst>
              <a:ext uri="{FF2B5EF4-FFF2-40B4-BE49-F238E27FC236}">
                <a16:creationId xmlns:a16="http://schemas.microsoft.com/office/drawing/2014/main" id="{18BFC65B-9706-4EE1-8B75-FEEC1C530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00BD7-42FA-D0F6-D377-3F511761D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pPr>
              <a:buClr>
                <a:srgbClr val="DEE184"/>
              </a:buClr>
            </a:pP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Presenter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Clr>
                <a:srgbClr val="DEE184"/>
              </a:buClr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Dalia Samoskiene</a:t>
            </a:r>
          </a:p>
          <a:p>
            <a:pPr>
              <a:buClr>
                <a:srgbClr val="DEE184"/>
              </a:buClr>
            </a:pP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</a:p>
          <a:p>
            <a:pPr marL="0" indent="0">
              <a:buClr>
                <a:srgbClr val="DEE184"/>
              </a:buClr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Epping Eco Retreat Ltd</a:t>
            </a:r>
          </a:p>
          <a:p>
            <a:pPr>
              <a:buClr>
                <a:srgbClr val="DEE184"/>
              </a:buClr>
            </a:pPr>
            <a:r>
              <a:rPr lang="en-US" sz="2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Clr>
                <a:srgbClr val="DEE184"/>
              </a:buClr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Present my business idea</a:t>
            </a:r>
          </a:p>
          <a:p>
            <a:pPr>
              <a:buClr>
                <a:srgbClr val="DEE184"/>
              </a:buClr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Demonstrate its market potential</a:t>
            </a:r>
          </a:p>
          <a:p>
            <a:pPr>
              <a:buClr>
                <a:srgbClr val="DEE184"/>
              </a:buClr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Explain why it is a good investment opportunity</a:t>
            </a:r>
          </a:p>
        </p:txBody>
      </p:sp>
    </p:spTree>
    <p:extLst>
      <p:ext uri="{BB962C8B-B14F-4D97-AF65-F5344CB8AC3E}">
        <p14:creationId xmlns:p14="http://schemas.microsoft.com/office/powerpoint/2010/main" val="2477243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9" name="Rectangle 148">
            <a:extLst>
              <a:ext uri="{FF2B5EF4-FFF2-40B4-BE49-F238E27FC236}">
                <a16:creationId xmlns:a16="http://schemas.microsoft.com/office/drawing/2014/main" id="{008ED74B-06F2-4BD5-838F-1AAD0033E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51" name="Group 150">
            <a:extLst>
              <a:ext uri="{FF2B5EF4-FFF2-40B4-BE49-F238E27FC236}">
                <a16:creationId xmlns:a16="http://schemas.microsoft.com/office/drawing/2014/main" id="{E9F586E1-75B5-49B8-9A21-DD14CA0F6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52" name="Freeform 11">
              <a:extLst>
                <a:ext uri="{FF2B5EF4-FFF2-40B4-BE49-F238E27FC236}">
                  <a16:creationId xmlns:a16="http://schemas.microsoft.com/office/drawing/2014/main" id="{8ECF1231-6B06-42A7-9653-F6A738AAC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3" name="Freeform 12">
              <a:extLst>
                <a:ext uri="{FF2B5EF4-FFF2-40B4-BE49-F238E27FC236}">
                  <a16:creationId xmlns:a16="http://schemas.microsoft.com/office/drawing/2014/main" id="{DD0D424C-4930-4745-B075-4AF5691E3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4" name="Freeform 13">
              <a:extLst>
                <a:ext uri="{FF2B5EF4-FFF2-40B4-BE49-F238E27FC236}">
                  <a16:creationId xmlns:a16="http://schemas.microsoft.com/office/drawing/2014/main" id="{8CD110D4-7970-4333-ACA2-F5A0DFCE9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5" name="Freeform 14">
              <a:extLst>
                <a:ext uri="{FF2B5EF4-FFF2-40B4-BE49-F238E27FC236}">
                  <a16:creationId xmlns:a16="http://schemas.microsoft.com/office/drawing/2014/main" id="{94C2DE85-6DF9-48B6-AC63-963A5224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6" name="Freeform 15">
              <a:extLst>
                <a:ext uri="{FF2B5EF4-FFF2-40B4-BE49-F238E27FC236}">
                  <a16:creationId xmlns:a16="http://schemas.microsoft.com/office/drawing/2014/main" id="{2B527314-243D-423D-9285-A30290D1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7" name="Freeform 16">
              <a:extLst>
                <a:ext uri="{FF2B5EF4-FFF2-40B4-BE49-F238E27FC236}">
                  <a16:creationId xmlns:a16="http://schemas.microsoft.com/office/drawing/2014/main" id="{857798C9-0A62-400E-B105-429ABFC4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8" name="Freeform 17">
              <a:extLst>
                <a:ext uri="{FF2B5EF4-FFF2-40B4-BE49-F238E27FC236}">
                  <a16:creationId xmlns:a16="http://schemas.microsoft.com/office/drawing/2014/main" id="{40E214F1-D642-41FF-8FBB-F1484108E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9" name="Freeform 18">
              <a:extLst>
                <a:ext uri="{FF2B5EF4-FFF2-40B4-BE49-F238E27FC236}">
                  <a16:creationId xmlns:a16="http://schemas.microsoft.com/office/drawing/2014/main" id="{24EBEFE9-8F4F-41C2-9022-FF9730C4E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0" name="Freeform 19">
              <a:extLst>
                <a:ext uri="{FF2B5EF4-FFF2-40B4-BE49-F238E27FC236}">
                  <a16:creationId xmlns:a16="http://schemas.microsoft.com/office/drawing/2014/main" id="{389BEA2F-6457-431A-941E-840A670CA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1" name="Freeform 20">
              <a:extLst>
                <a:ext uri="{FF2B5EF4-FFF2-40B4-BE49-F238E27FC236}">
                  <a16:creationId xmlns:a16="http://schemas.microsoft.com/office/drawing/2014/main" id="{D32D9258-EB54-414B-A2D5-458339569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2" name="Freeform 21">
              <a:extLst>
                <a:ext uri="{FF2B5EF4-FFF2-40B4-BE49-F238E27FC236}">
                  <a16:creationId xmlns:a16="http://schemas.microsoft.com/office/drawing/2014/main" id="{495967EF-C4BF-4A5F-90E5-A603A6654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3" name="Freeform 22">
              <a:extLst>
                <a:ext uri="{FF2B5EF4-FFF2-40B4-BE49-F238E27FC236}">
                  <a16:creationId xmlns:a16="http://schemas.microsoft.com/office/drawing/2014/main" id="{253675EB-03CE-4B59-BEBD-4D0D9871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D78A35-75F3-4DEB-ACEE-1342BB72C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</a:rPr>
              <a:t>Business Overview </a:t>
            </a:r>
          </a:p>
        </p:txBody>
      </p:sp>
      <p:grpSp>
        <p:nvGrpSpPr>
          <p:cNvPr id="165" name="Group 164">
            <a:extLst>
              <a:ext uri="{FF2B5EF4-FFF2-40B4-BE49-F238E27FC236}">
                <a16:creationId xmlns:a16="http://schemas.microsoft.com/office/drawing/2014/main" id="{F9CAF6A1-77C7-4ABC-9E4A-E74A8DB16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66" name="Freeform 27">
              <a:extLst>
                <a:ext uri="{FF2B5EF4-FFF2-40B4-BE49-F238E27FC236}">
                  <a16:creationId xmlns:a16="http://schemas.microsoft.com/office/drawing/2014/main" id="{6B3F65AF-943F-4D0E-B890-AA058F48B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7" name="Freeform 28">
              <a:extLst>
                <a:ext uri="{FF2B5EF4-FFF2-40B4-BE49-F238E27FC236}">
                  <a16:creationId xmlns:a16="http://schemas.microsoft.com/office/drawing/2014/main" id="{660B5807-5995-44AD-9E16-10337DC83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8" name="Freeform 29">
              <a:extLst>
                <a:ext uri="{FF2B5EF4-FFF2-40B4-BE49-F238E27FC236}">
                  <a16:creationId xmlns:a16="http://schemas.microsoft.com/office/drawing/2014/main" id="{E80AC2A9-A86D-45A4-B218-B52F22B3E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9" name="Freeform 30">
              <a:extLst>
                <a:ext uri="{FF2B5EF4-FFF2-40B4-BE49-F238E27FC236}">
                  <a16:creationId xmlns:a16="http://schemas.microsoft.com/office/drawing/2014/main" id="{2DB7D344-D8A0-46BE-8BD4-70DEC451E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0" name="Freeform 31">
              <a:extLst>
                <a:ext uri="{FF2B5EF4-FFF2-40B4-BE49-F238E27FC236}">
                  <a16:creationId xmlns:a16="http://schemas.microsoft.com/office/drawing/2014/main" id="{90B7E18B-6B64-4711-94DE-715DE0CB7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1" name="Freeform 32">
              <a:extLst>
                <a:ext uri="{FF2B5EF4-FFF2-40B4-BE49-F238E27FC236}">
                  <a16:creationId xmlns:a16="http://schemas.microsoft.com/office/drawing/2014/main" id="{7CCF1B9C-A47F-4AC1-8164-F13CD4288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2" name="Freeform 33">
              <a:extLst>
                <a:ext uri="{FF2B5EF4-FFF2-40B4-BE49-F238E27FC236}">
                  <a16:creationId xmlns:a16="http://schemas.microsoft.com/office/drawing/2014/main" id="{A7694E0F-733F-4E78-A250-B7840DA0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3" name="Freeform 34">
              <a:extLst>
                <a:ext uri="{FF2B5EF4-FFF2-40B4-BE49-F238E27FC236}">
                  <a16:creationId xmlns:a16="http://schemas.microsoft.com/office/drawing/2014/main" id="{7DE4B38A-BCE4-48FC-9109-41F73413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4" name="Freeform 35">
              <a:extLst>
                <a:ext uri="{FF2B5EF4-FFF2-40B4-BE49-F238E27FC236}">
                  <a16:creationId xmlns:a16="http://schemas.microsoft.com/office/drawing/2014/main" id="{36605C57-20A9-46A2-A6DB-2EA83ADC9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5" name="Freeform 36">
              <a:extLst>
                <a:ext uri="{FF2B5EF4-FFF2-40B4-BE49-F238E27FC236}">
                  <a16:creationId xmlns:a16="http://schemas.microsoft.com/office/drawing/2014/main" id="{23EFA4B2-9313-4409-9BAE-FC04D2AF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6" name="Freeform 37">
              <a:extLst>
                <a:ext uri="{FF2B5EF4-FFF2-40B4-BE49-F238E27FC236}">
                  <a16:creationId xmlns:a16="http://schemas.microsoft.com/office/drawing/2014/main" id="{C8A794CC-8846-4A65-8227-1001468D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7" name="Freeform 38">
              <a:extLst>
                <a:ext uri="{FF2B5EF4-FFF2-40B4-BE49-F238E27FC236}">
                  <a16:creationId xmlns:a16="http://schemas.microsoft.com/office/drawing/2014/main" id="{87046215-2C6C-4EFD-9689-6EBF98CA9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179" name="Rectangle 178">
            <a:extLst>
              <a:ext uri="{FF2B5EF4-FFF2-40B4-BE49-F238E27FC236}">
                <a16:creationId xmlns:a16="http://schemas.microsoft.com/office/drawing/2014/main" id="{CC9387DA-2D8E-4E5D-BD65-274370B65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81" name="Freeform 11">
            <a:extLst>
              <a:ext uri="{FF2B5EF4-FFF2-40B4-BE49-F238E27FC236}">
                <a16:creationId xmlns:a16="http://schemas.microsoft.com/office/drawing/2014/main" id="{18BFC65B-9706-4EE1-8B75-FEEC1C530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164" name="Content Placeholder 2">
            <a:extLst>
              <a:ext uri="{FF2B5EF4-FFF2-40B4-BE49-F238E27FC236}">
                <a16:creationId xmlns:a16="http://schemas.microsoft.com/office/drawing/2014/main" id="{294CF5CF-EF87-FD92-674B-D9A2AD546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9264" y="1987934"/>
            <a:ext cx="8832696" cy="402791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Business Idea</a:t>
            </a:r>
          </a:p>
          <a:p>
            <a:pPr marL="144000" indent="0">
              <a:lnSpc>
                <a:spcPct val="90000"/>
              </a:lnSpc>
              <a:buNone/>
            </a:pPr>
            <a:r>
              <a:rPr lang="en-US" sz="1400" dirty="0"/>
              <a:t>An eco-friendly camping and caravan park near Epping Forest, Essex, offering sustainable outdoor accommodation for families, couples and nature lovers seeking a peaceful escape from London</a:t>
            </a:r>
            <a:r>
              <a:rPr lang="en-US" sz="1300" dirty="0"/>
              <a:t> 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Products &amp; Services </a:t>
            </a:r>
          </a:p>
          <a:p>
            <a:pPr marL="429750" indent="-285750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Tent pitches</a:t>
            </a:r>
          </a:p>
          <a:p>
            <a:pPr marL="429750" indent="-285750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Caravan &amp; motorhome pitches</a:t>
            </a:r>
          </a:p>
          <a:p>
            <a:pPr marL="429750" indent="-285750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Fully furnished bell tents (glamping)</a:t>
            </a:r>
          </a:p>
          <a:p>
            <a:pPr marL="429750" indent="-285750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Bicycle hire</a:t>
            </a:r>
          </a:p>
          <a:p>
            <a:pPr marL="429750" indent="-285750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BBQ &amp; fire pit hire</a:t>
            </a:r>
          </a:p>
          <a:p>
            <a:pPr marL="429750" indent="-285750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Campsite shop</a:t>
            </a:r>
          </a:p>
          <a:p>
            <a:pPr marL="429750" indent="-285750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Modern shower &amp; toilet facilities 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Unique Selling Points (USP)</a:t>
            </a:r>
          </a:p>
          <a:p>
            <a:pPr marL="429750" indent="-285750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Eco-friendly and sustainable operations</a:t>
            </a:r>
          </a:p>
          <a:p>
            <a:pPr marL="429750" indent="-285750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Prime location close to London</a:t>
            </a:r>
          </a:p>
          <a:p>
            <a:pPr marL="429750" indent="-285750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Affordable accommodation with multiple outdoor activities 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pic>
        <p:nvPicPr>
          <p:cNvPr id="5" name="Graphic 4" descr="Tent with solid fill">
            <a:extLst>
              <a:ext uri="{FF2B5EF4-FFF2-40B4-BE49-F238E27FC236}">
                <a16:creationId xmlns:a16="http://schemas.microsoft.com/office/drawing/2014/main" id="{7774192A-EB7C-1A78-AF71-B164EBCC85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91132" y="2993592"/>
            <a:ext cx="502920" cy="251460"/>
          </a:xfrm>
          <a:prstGeom prst="rect">
            <a:avLst/>
          </a:prstGeom>
        </p:spPr>
      </p:pic>
      <p:pic>
        <p:nvPicPr>
          <p:cNvPr id="7" name="Graphic 6" descr="Trailer with solid fill">
            <a:extLst>
              <a:ext uri="{FF2B5EF4-FFF2-40B4-BE49-F238E27FC236}">
                <a16:creationId xmlns:a16="http://schemas.microsoft.com/office/drawing/2014/main" id="{9C80822D-BD7A-669B-2A0E-86D473D16B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55771">
            <a:off x="2437070" y="3217771"/>
            <a:ext cx="411044" cy="252842"/>
          </a:xfrm>
          <a:prstGeom prst="rect">
            <a:avLst/>
          </a:prstGeom>
        </p:spPr>
      </p:pic>
      <p:pic>
        <p:nvPicPr>
          <p:cNvPr id="11" name="Graphic 10" descr="Circus Tent with solid fill">
            <a:extLst>
              <a:ext uri="{FF2B5EF4-FFF2-40B4-BE49-F238E27FC236}">
                <a16:creationId xmlns:a16="http://schemas.microsoft.com/office/drawing/2014/main" id="{18037DD2-220E-6053-61C4-305276C65FB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2531189" y="3386063"/>
            <a:ext cx="292962" cy="292962"/>
          </a:xfrm>
          <a:prstGeom prst="rect">
            <a:avLst/>
          </a:prstGeom>
        </p:spPr>
      </p:pic>
      <p:pic>
        <p:nvPicPr>
          <p:cNvPr id="27" name="Graphic 26" descr="Tricycle with solid fill">
            <a:extLst>
              <a:ext uri="{FF2B5EF4-FFF2-40B4-BE49-F238E27FC236}">
                <a16:creationId xmlns:a16="http://schemas.microsoft.com/office/drawing/2014/main" id="{F7A4F5E3-8713-5C92-D569-804263A8E70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420515" y="3645223"/>
            <a:ext cx="411044" cy="300543"/>
          </a:xfrm>
          <a:prstGeom prst="rect">
            <a:avLst/>
          </a:prstGeom>
        </p:spPr>
      </p:pic>
      <p:pic>
        <p:nvPicPr>
          <p:cNvPr id="30" name="Graphic 29" descr="Fire with solid fill">
            <a:extLst>
              <a:ext uri="{FF2B5EF4-FFF2-40B4-BE49-F238E27FC236}">
                <a16:creationId xmlns:a16="http://schemas.microsoft.com/office/drawing/2014/main" id="{DFFD281C-3A96-A645-7FCA-06A282C1545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537350" y="3864338"/>
            <a:ext cx="275106" cy="275106"/>
          </a:xfrm>
          <a:prstGeom prst="rect">
            <a:avLst/>
          </a:prstGeom>
        </p:spPr>
      </p:pic>
      <p:pic>
        <p:nvPicPr>
          <p:cNvPr id="63" name="Graphic 62" descr="Shopping cart with solid fill">
            <a:extLst>
              <a:ext uri="{FF2B5EF4-FFF2-40B4-BE49-F238E27FC236}">
                <a16:creationId xmlns:a16="http://schemas.microsoft.com/office/drawing/2014/main" id="{D7498C48-6217-D99A-0D3F-504010E854A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flipH="1">
            <a:off x="2530371" y="4135808"/>
            <a:ext cx="257787" cy="237802"/>
          </a:xfrm>
          <a:prstGeom prst="rect">
            <a:avLst/>
          </a:prstGeom>
        </p:spPr>
      </p:pic>
      <p:pic>
        <p:nvPicPr>
          <p:cNvPr id="70" name="Graphic 69" descr="Shower with solid fill">
            <a:extLst>
              <a:ext uri="{FF2B5EF4-FFF2-40B4-BE49-F238E27FC236}">
                <a16:creationId xmlns:a16="http://schemas.microsoft.com/office/drawing/2014/main" id="{028810CE-5764-BAF9-2210-9608137C499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2556453" y="4373610"/>
            <a:ext cx="275106" cy="275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913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5E8987-2E85-5704-1FD3-BCE5B8BAE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4">
                    <a:lumMod val="75000"/>
                  </a:schemeClr>
                </a:solidFill>
              </a:rPr>
              <a:t>Legal Structure &amp; Management 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90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75237B0E-164E-B1E6-A8D8-CEF4E6029F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886253"/>
              </p:ext>
            </p:extLst>
          </p:nvPr>
        </p:nvGraphicFramePr>
        <p:xfrm>
          <a:off x="1669157" y="1905000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6249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626D9-CA99-3158-7F70-B66FA8E38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</a:rPr>
              <a:t>Three Key PESTEL Factors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DF2F23B-3010-F8AC-3B96-FCE71C5EBD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4807414"/>
              </p:ext>
            </p:extLst>
          </p:nvPr>
        </p:nvGraphicFramePr>
        <p:xfrm>
          <a:off x="2592925" y="1820982"/>
          <a:ext cx="8394623" cy="32160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8538">
                  <a:extLst>
                    <a:ext uri="{9D8B030D-6E8A-4147-A177-3AD203B41FA5}">
                      <a16:colId xmlns:a16="http://schemas.microsoft.com/office/drawing/2014/main" val="2382202750"/>
                    </a:ext>
                  </a:extLst>
                </a:gridCol>
                <a:gridCol w="2944982">
                  <a:extLst>
                    <a:ext uri="{9D8B030D-6E8A-4147-A177-3AD203B41FA5}">
                      <a16:colId xmlns:a16="http://schemas.microsoft.com/office/drawing/2014/main" val="933931219"/>
                    </a:ext>
                  </a:extLst>
                </a:gridCol>
                <a:gridCol w="2701103">
                  <a:extLst>
                    <a:ext uri="{9D8B030D-6E8A-4147-A177-3AD203B41FA5}">
                      <a16:colId xmlns:a16="http://schemas.microsoft.com/office/drawing/2014/main" val="1886405479"/>
                    </a:ext>
                  </a:extLst>
                </a:gridCol>
              </a:tblGrid>
              <a:tr h="757052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614370"/>
                  </a:ext>
                </a:extLst>
              </a:tr>
              <a:tr h="757052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Growing demand for sustainable tourism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people choosing UK staycations and outdoor experiences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booking system and social media marketing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3644690"/>
                  </a:ext>
                </a:extLst>
              </a:tr>
              <a:tr h="757052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Eco-friendly practices attract environmentally conscious customer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focus on wellbeing and nature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customer engagement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5011144"/>
                  </a:ext>
                </a:extLst>
              </a:tr>
              <a:tr h="926786"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Extreme weather conditions could affect visitor numbers and site operations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Customer preferences may change over time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business will need to maintain reliable technology systems to avoid disruptions</a:t>
                      </a:r>
                    </a:p>
                    <a:p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09598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4487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35607-2B97-BBD9-EE82-2FB214601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</a:rPr>
              <a:t>Target Market &amp;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A4069-4B39-7CA4-1909-17E41D413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96065"/>
            <a:ext cx="7009863" cy="4026309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Customers </a:t>
            </a:r>
          </a:p>
          <a:p>
            <a:pPr marL="429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Families -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affordable outdoor holidays</a:t>
            </a:r>
          </a:p>
          <a:p>
            <a:pPr marL="429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Couples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– peaceful weekend escape </a:t>
            </a:r>
          </a:p>
          <a:p>
            <a:pPr marL="429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Campers &amp; caravan owners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–quality pitches and facilities </a:t>
            </a:r>
          </a:p>
          <a:p>
            <a:pPr marL="429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Eco-conscious travellers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– sustainable accommodation</a:t>
            </a:r>
          </a:p>
          <a:p>
            <a:r>
              <a:rPr lang="en-US" sz="2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Strategies 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Social Media Marketing</a:t>
            </a:r>
          </a:p>
          <a:p>
            <a:pPr marL="429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Instagram, TikTok and Facebook</a:t>
            </a:r>
          </a:p>
          <a:p>
            <a:pPr marL="429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Share campsite photos, guest experience and sessional offers 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Website &amp; SEO</a:t>
            </a:r>
          </a:p>
          <a:p>
            <a:pPr marL="429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Professional website with online booking</a:t>
            </a:r>
          </a:p>
          <a:p>
            <a:pPr marL="429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Search Engine Optimisation (SEO)</a:t>
            </a:r>
          </a:p>
          <a:p>
            <a:pPr marL="429750" indent="-285750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Email marketing to encourage repeat bookings </a:t>
            </a:r>
          </a:p>
        </p:txBody>
      </p:sp>
      <p:pic>
        <p:nvPicPr>
          <p:cNvPr id="8" name="Graphic 7" descr="Family with girl with solid fill">
            <a:extLst>
              <a:ext uri="{FF2B5EF4-FFF2-40B4-BE49-F238E27FC236}">
                <a16:creationId xmlns:a16="http://schemas.microsoft.com/office/drawing/2014/main" id="{2E02DCB9-1B5F-02E0-362C-F16B052D2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8892" y="1817247"/>
            <a:ext cx="1074420" cy="822960"/>
          </a:xfrm>
          <a:prstGeom prst="rect">
            <a:avLst/>
          </a:prstGeom>
        </p:spPr>
      </p:pic>
      <p:pic>
        <p:nvPicPr>
          <p:cNvPr id="10" name="Graphic 9" descr="Heart with solid fill">
            <a:extLst>
              <a:ext uri="{FF2B5EF4-FFF2-40B4-BE49-F238E27FC236}">
                <a16:creationId xmlns:a16="http://schemas.microsoft.com/office/drawing/2014/main" id="{4FE4C92D-B110-C987-33F0-5246FD9D62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27040" y="1771527"/>
            <a:ext cx="1074421" cy="914400"/>
          </a:xfrm>
          <a:prstGeom prst="rect">
            <a:avLst/>
          </a:prstGeom>
        </p:spPr>
      </p:pic>
      <p:pic>
        <p:nvPicPr>
          <p:cNvPr id="12" name="Graphic 11" descr="Trailer with solid fill">
            <a:extLst>
              <a:ext uri="{FF2B5EF4-FFF2-40B4-BE49-F238E27FC236}">
                <a16:creationId xmlns:a16="http://schemas.microsoft.com/office/drawing/2014/main" id="{41E304E2-9C06-D259-3AEA-2D90F78BCC5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493548" y="2616364"/>
            <a:ext cx="914400" cy="1092855"/>
          </a:xfrm>
          <a:prstGeom prst="rect">
            <a:avLst/>
          </a:prstGeom>
        </p:spPr>
      </p:pic>
      <p:pic>
        <p:nvPicPr>
          <p:cNvPr id="14" name="Graphic 13" descr="Plant with solid fill">
            <a:extLst>
              <a:ext uri="{FF2B5EF4-FFF2-40B4-BE49-F238E27FC236}">
                <a16:creationId xmlns:a16="http://schemas.microsoft.com/office/drawing/2014/main" id="{205181D2-DB20-A33B-E1A8-8FA9F0D4478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503394" y="2743200"/>
            <a:ext cx="882726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954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AEA85-2F4E-B8B4-4FBB-1FAB31479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US" sz="2800" b="1" dirty="0">
                <a:solidFill>
                  <a:schemeClr val="tx2">
                    <a:lumMod val="75000"/>
                  </a:schemeClr>
                </a:solidFill>
              </a:rPr>
              <a:t>Funding Requirements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C3D43-3544-8778-AC1E-2F1EB391E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3" y="745283"/>
            <a:ext cx="5927354" cy="5432640"/>
          </a:xfrm>
        </p:spPr>
        <p:txBody>
          <a:bodyPr anchor="ctr">
            <a:normAutofit/>
          </a:bodyPr>
          <a:lstStyle/>
          <a:p>
            <a:pPr marL="0" indent="0">
              <a:spcBef>
                <a:spcPts val="400"/>
              </a:spcBef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Funding Required £183,380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US" sz="16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Start-up costs            £170,000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US" sz="16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 Losses   £13,380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US" sz="16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 Investment     £60,000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US" sz="16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Investment  £123,380</a:t>
            </a:r>
          </a:p>
          <a:p>
            <a:pPr marL="0" indent="0">
              <a:spcBef>
                <a:spcPts val="400"/>
              </a:spcBef>
              <a:buNone/>
            </a:pPr>
            <a:endParaRPr lang="en-US" sz="1600" b="1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400"/>
              </a:spcBef>
              <a:buNone/>
            </a:pPr>
            <a:r>
              <a:rPr lang="en-US" sz="1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Investment = Total Funding Required– Owner Investment </a:t>
            </a:r>
          </a:p>
          <a:p>
            <a:pPr marL="0" indent="0">
              <a:spcBef>
                <a:spcPts val="400"/>
              </a:spcBef>
              <a:buNone/>
            </a:pPr>
            <a:r>
              <a:rPr lang="en-US" sz="1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£183,380 - £60,000= £123,380</a:t>
            </a:r>
          </a:p>
          <a:p>
            <a:pPr marL="0" indent="0">
              <a:spcBef>
                <a:spcPts val="400"/>
              </a:spcBef>
              <a:buNone/>
            </a:pPr>
            <a:endParaRPr lang="en-US" b="1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400"/>
              </a:spcBef>
              <a:buNone/>
            </a:pPr>
            <a:r>
              <a:rPr lang="en-US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Allocation of Start-up Funding ( £170,000)</a:t>
            </a:r>
          </a:p>
          <a:p>
            <a:pPr>
              <a:spcBef>
                <a:spcPts val="400"/>
              </a:spcBef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Eco-retreat accommodation – £100,000</a:t>
            </a:r>
          </a:p>
          <a:p>
            <a:r>
              <a:rPr lang="en-GB" sz="1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Furniture &amp; equipment – £25,000</a:t>
            </a:r>
          </a:p>
          <a:p>
            <a:r>
              <a:rPr lang="en-GB" sz="1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features – £20,000</a:t>
            </a:r>
          </a:p>
          <a:p>
            <a:r>
              <a:rPr lang="en-GB" sz="1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 &amp; booking system – £8,000</a:t>
            </a:r>
          </a:p>
          <a:p>
            <a:r>
              <a:rPr lang="en-GB" sz="1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– £7,000</a:t>
            </a:r>
          </a:p>
          <a:p>
            <a:r>
              <a:rPr lang="en-GB" sz="1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fees, </a:t>
            </a:r>
            <a:r>
              <a:rPr lang="en-GB" sz="1400" kern="0" dirty="0">
                <a:solidFill>
                  <a:schemeClr val="tx2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licences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insurance – £10,000</a:t>
            </a:r>
          </a:p>
          <a:p>
            <a:pPr marL="0" indent="0">
              <a:spcBef>
                <a:spcPts val="400"/>
              </a:spcBef>
              <a:buNone/>
            </a:pPr>
            <a:endParaRPr lang="en-US" b="1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876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4A737-8E0B-29CE-A08F-73FF446FF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6" y="624110"/>
            <a:ext cx="3866868" cy="526264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 Costs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C6296627-DB4D-ED93-F3D4-BEE10E34B2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8330644"/>
              </p:ext>
            </p:extLst>
          </p:nvPr>
        </p:nvGraphicFramePr>
        <p:xfrm>
          <a:off x="2592925" y="1337731"/>
          <a:ext cx="2787650" cy="23626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87220">
                  <a:extLst>
                    <a:ext uri="{9D8B030D-6E8A-4147-A177-3AD203B41FA5}">
                      <a16:colId xmlns:a16="http://schemas.microsoft.com/office/drawing/2014/main" val="3210638739"/>
                    </a:ext>
                  </a:extLst>
                </a:gridCol>
                <a:gridCol w="900430">
                  <a:extLst>
                    <a:ext uri="{9D8B030D-6E8A-4147-A177-3AD203B41FA5}">
                      <a16:colId xmlns:a16="http://schemas.microsoft.com/office/drawing/2014/main" val="3217754620"/>
                    </a:ext>
                  </a:extLst>
                </a:gridCol>
              </a:tblGrid>
              <a:tr h="38937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Fixed Costs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Per month (GBP)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95515146"/>
                  </a:ext>
                </a:extLst>
              </a:tr>
              <a:tr h="24810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Staff salaries 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6,000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20858767"/>
                  </a:ext>
                </a:extLst>
              </a:tr>
              <a:tr h="24810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Internet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50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65798201"/>
                  </a:ext>
                </a:extLst>
              </a:tr>
              <a:tr h="24810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Insurance and licences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700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36318633"/>
                  </a:ext>
                </a:extLst>
              </a:tr>
              <a:tr h="38937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Marketing and social media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2000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48093253"/>
                  </a:ext>
                </a:extLst>
              </a:tr>
              <a:tr h="5915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Office and administrative expenses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500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09911054"/>
                  </a:ext>
                </a:extLst>
              </a:tr>
              <a:tr h="24810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Total Fixed Costs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</a:rPr>
                        <a:t>9,250</a:t>
                      </a:r>
                      <a:endParaRPr lang="en-GB" sz="1100" b="1" kern="100" dirty="0">
                        <a:solidFill>
                          <a:schemeClr val="accent4">
                            <a:lumMod val="75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80012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BEDD63C4-5C90-F6AC-1259-678D120736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3282319"/>
              </p:ext>
            </p:extLst>
          </p:nvPr>
        </p:nvGraphicFramePr>
        <p:xfrm>
          <a:off x="5536016" y="1337733"/>
          <a:ext cx="5916295" cy="23626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85950">
                  <a:extLst>
                    <a:ext uri="{9D8B030D-6E8A-4147-A177-3AD203B41FA5}">
                      <a16:colId xmlns:a16="http://schemas.microsoft.com/office/drawing/2014/main" val="3270271646"/>
                    </a:ext>
                  </a:extLst>
                </a:gridCol>
                <a:gridCol w="635000">
                  <a:extLst>
                    <a:ext uri="{9D8B030D-6E8A-4147-A177-3AD203B41FA5}">
                      <a16:colId xmlns:a16="http://schemas.microsoft.com/office/drawing/2014/main" val="260704021"/>
                    </a:ext>
                  </a:extLst>
                </a:gridCol>
                <a:gridCol w="723900">
                  <a:extLst>
                    <a:ext uri="{9D8B030D-6E8A-4147-A177-3AD203B41FA5}">
                      <a16:colId xmlns:a16="http://schemas.microsoft.com/office/drawing/2014/main" val="3152151815"/>
                    </a:ext>
                  </a:extLst>
                </a:gridCol>
                <a:gridCol w="629920">
                  <a:extLst>
                    <a:ext uri="{9D8B030D-6E8A-4147-A177-3AD203B41FA5}">
                      <a16:colId xmlns:a16="http://schemas.microsoft.com/office/drawing/2014/main" val="203573650"/>
                    </a:ext>
                  </a:extLst>
                </a:gridCol>
                <a:gridCol w="629920">
                  <a:extLst>
                    <a:ext uri="{9D8B030D-6E8A-4147-A177-3AD203B41FA5}">
                      <a16:colId xmlns:a16="http://schemas.microsoft.com/office/drawing/2014/main" val="195748996"/>
                    </a:ext>
                  </a:extLst>
                </a:gridCol>
                <a:gridCol w="723900">
                  <a:extLst>
                    <a:ext uri="{9D8B030D-6E8A-4147-A177-3AD203B41FA5}">
                      <a16:colId xmlns:a16="http://schemas.microsoft.com/office/drawing/2014/main" val="3659164801"/>
                    </a:ext>
                  </a:extLst>
                </a:gridCol>
                <a:gridCol w="687705">
                  <a:extLst>
                    <a:ext uri="{9D8B030D-6E8A-4147-A177-3AD203B41FA5}">
                      <a16:colId xmlns:a16="http://schemas.microsoft.com/office/drawing/2014/main" val="2085521196"/>
                    </a:ext>
                  </a:extLst>
                </a:gridCol>
              </a:tblGrid>
              <a:tr h="25466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Variable Costs (GBP)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Mar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Apr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May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Jun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Jul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Aug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6565897"/>
                  </a:ext>
                </a:extLst>
              </a:tr>
              <a:tr h="3996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Electricity, water, heating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1,300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1,250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1,230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1,200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1,190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1,200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5598100"/>
                  </a:ext>
                </a:extLst>
              </a:tr>
              <a:tr h="3996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Cleaning &amp; housekeeping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800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900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950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1000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1,100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1,250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89986538"/>
                  </a:ext>
                </a:extLst>
              </a:tr>
              <a:tr h="3996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Food &amp; welcome amenities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1,500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1,700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1,900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2,100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2,300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2,500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61504272"/>
                  </a:ext>
                </a:extLst>
              </a:tr>
              <a:tr h="3996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Maintenance &amp; landscaping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1,300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1,400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1,500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1,600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1,700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1,800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185812"/>
                  </a:ext>
                </a:extLst>
              </a:tr>
              <a:tr h="25466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Miscellaneous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1,200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1,300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1,400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1,500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1,600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1,700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0572045"/>
                  </a:ext>
                </a:extLst>
              </a:tr>
              <a:tr h="25466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Total Variable Costs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6,100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6,550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6,980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7,400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7,890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  <a:tabLst>
                          <a:tab pos="2401570" algn="l"/>
                        </a:tabLst>
                      </a:pPr>
                      <a:r>
                        <a:rPr lang="en-GB" sz="1200" kern="100" dirty="0">
                          <a:effectLst/>
                        </a:rPr>
                        <a:t>8,450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4798551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5DE5A15-F45D-F66A-175F-9835C27F8A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9571695"/>
              </p:ext>
            </p:extLst>
          </p:nvPr>
        </p:nvGraphicFramePr>
        <p:xfrm>
          <a:off x="2585396" y="4100499"/>
          <a:ext cx="5901239" cy="16341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980">
                  <a:extLst>
                    <a:ext uri="{9D8B030D-6E8A-4147-A177-3AD203B41FA5}">
                      <a16:colId xmlns:a16="http://schemas.microsoft.com/office/drawing/2014/main" val="1922956918"/>
                    </a:ext>
                  </a:extLst>
                </a:gridCol>
                <a:gridCol w="1240349">
                  <a:extLst>
                    <a:ext uri="{9D8B030D-6E8A-4147-A177-3AD203B41FA5}">
                      <a16:colId xmlns:a16="http://schemas.microsoft.com/office/drawing/2014/main" val="2115639164"/>
                    </a:ext>
                  </a:extLst>
                </a:gridCol>
                <a:gridCol w="752712">
                  <a:extLst>
                    <a:ext uri="{9D8B030D-6E8A-4147-A177-3AD203B41FA5}">
                      <a16:colId xmlns:a16="http://schemas.microsoft.com/office/drawing/2014/main" val="2974016725"/>
                    </a:ext>
                  </a:extLst>
                </a:gridCol>
                <a:gridCol w="797724">
                  <a:extLst>
                    <a:ext uri="{9D8B030D-6E8A-4147-A177-3AD203B41FA5}">
                      <a16:colId xmlns:a16="http://schemas.microsoft.com/office/drawing/2014/main" val="1858988521"/>
                    </a:ext>
                  </a:extLst>
                </a:gridCol>
                <a:gridCol w="797724">
                  <a:extLst>
                    <a:ext uri="{9D8B030D-6E8A-4147-A177-3AD203B41FA5}">
                      <a16:colId xmlns:a16="http://schemas.microsoft.com/office/drawing/2014/main" val="4168798905"/>
                    </a:ext>
                  </a:extLst>
                </a:gridCol>
                <a:gridCol w="706449">
                  <a:extLst>
                    <a:ext uri="{9D8B030D-6E8A-4147-A177-3AD203B41FA5}">
                      <a16:colId xmlns:a16="http://schemas.microsoft.com/office/drawing/2014/main" val="1724403072"/>
                    </a:ext>
                  </a:extLst>
                </a:gridCol>
                <a:gridCol w="799600">
                  <a:extLst>
                    <a:ext uri="{9D8B030D-6E8A-4147-A177-3AD203B41FA5}">
                      <a16:colId xmlns:a16="http://schemas.microsoft.com/office/drawing/2014/main" val="2761726122"/>
                    </a:ext>
                  </a:extLst>
                </a:gridCol>
                <a:gridCol w="712701">
                  <a:extLst>
                    <a:ext uri="{9D8B030D-6E8A-4147-A177-3AD203B41FA5}">
                      <a16:colId xmlns:a16="http://schemas.microsoft.com/office/drawing/2014/main" val="175886062"/>
                    </a:ext>
                  </a:extLst>
                </a:gridCol>
              </a:tblGrid>
              <a:tr h="319632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</a:rPr>
                        <a:t>GBP</a:t>
                      </a:r>
                      <a:endParaRPr lang="en-GB" sz="1100" b="1" kern="1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Mar</a:t>
                      </a: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Apr</a:t>
                      </a: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May</a:t>
                      </a: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Jun</a:t>
                      </a: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Jul</a:t>
                      </a: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Aug</a:t>
                      </a:r>
                      <a:endParaRPr lang="en-GB" sz="1100" b="1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17643509"/>
                  </a:ext>
                </a:extLst>
              </a:tr>
              <a:tr h="2629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C00000"/>
                          </a:solidFill>
                          <a:effectLst/>
                        </a:rPr>
                        <a:t>Fixed Costs</a:t>
                      </a:r>
                      <a:endParaRPr lang="en-GB" sz="1100" b="1" kern="10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9,250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9,250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9,250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9,250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9,250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9,250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34059128"/>
                  </a:ext>
                </a:extLst>
              </a:tr>
              <a:tr h="2629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Variable Costs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6,100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6,550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6,980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7,400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7,890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8,450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52818046"/>
                  </a:ext>
                </a:extLst>
              </a:tr>
              <a:tr h="2629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C00000"/>
                          </a:solidFill>
                          <a:effectLst/>
                        </a:rPr>
                        <a:t>Total Costs</a:t>
                      </a:r>
                      <a:endParaRPr lang="en-GB" sz="1100" b="1" kern="10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15,350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15,800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16,230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16,650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17,140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17,700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46153192"/>
                  </a:ext>
                </a:extLst>
              </a:tr>
              <a:tr h="2629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Revenue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8,000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11,000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15,000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18,000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21,000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25,000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782114"/>
                  </a:ext>
                </a:extLst>
              </a:tr>
              <a:tr h="2629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C00000"/>
                          </a:solidFill>
                          <a:effectLst/>
                        </a:rPr>
                        <a:t>Profit/Loss</a:t>
                      </a:r>
                      <a:endParaRPr lang="en-GB" sz="1100" b="1" kern="10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- 7,350</a:t>
                      </a:r>
                      <a:endParaRPr lang="en-GB" sz="1100" b="1" kern="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- 4,800</a:t>
                      </a:r>
                      <a:endParaRPr lang="en-GB" sz="1100" b="1" kern="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1">
                              <a:lumMod val="75000"/>
                            </a:schemeClr>
                          </a:solidFill>
                          <a:effectLst/>
                        </a:rPr>
                        <a:t>- 1,230</a:t>
                      </a:r>
                      <a:endParaRPr lang="en-GB" sz="1100" b="1" kern="100" dirty="0">
                        <a:solidFill>
                          <a:schemeClr val="accent1">
                            <a:lumMod val="75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1,350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3,860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</a:rPr>
                        <a:t>7,300</a:t>
                      </a:r>
                      <a:endParaRPr lang="en-GB" sz="1100" b="1" kern="1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36928076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86F504B6-990F-686A-B299-E766D344D323}"/>
              </a:ext>
            </a:extLst>
          </p:cNvPr>
          <p:cNvSpPr txBox="1"/>
          <p:nvPr/>
        </p:nvSpPr>
        <p:spPr>
          <a:xfrm>
            <a:off x="2592925" y="3731167"/>
            <a:ext cx="30941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Six-Month Financial Forecast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3FDC407-4229-1662-ED66-009436D12722}"/>
              </a:ext>
            </a:extLst>
          </p:cNvPr>
          <p:cNvSpPr txBox="1"/>
          <p:nvPr/>
        </p:nvSpPr>
        <p:spPr>
          <a:xfrm>
            <a:off x="2585395" y="5765434"/>
            <a:ext cx="59012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C00000"/>
                </a:solidFill>
              </a:rPr>
              <a:t>Investment Capital Needed = £183,380</a:t>
            </a:r>
          </a:p>
          <a:p>
            <a:r>
              <a:rPr lang="en-US" sz="1000" dirty="0"/>
              <a:t>(£170,000 + £7,350 + £4,800 + £1,230)</a:t>
            </a:r>
          </a:p>
          <a:p>
            <a:endParaRPr lang="en-US" sz="1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sz="1000" b="1" dirty="0">
                <a:solidFill>
                  <a:srgbClr val="C00000"/>
                </a:solidFill>
              </a:rPr>
              <a:t>Investment needed = Total Start-up Costs + Operational Losses </a:t>
            </a:r>
            <a:r>
              <a:rPr lang="en-US" sz="1000" dirty="0">
                <a:solidFill>
                  <a:srgbClr val="C00000"/>
                </a:solidFill>
              </a:rPr>
              <a:t>( until break-even) </a:t>
            </a:r>
          </a:p>
        </p:txBody>
      </p:sp>
    </p:spTree>
    <p:extLst>
      <p:ext uri="{BB962C8B-B14F-4D97-AF65-F5344CB8AC3E}">
        <p14:creationId xmlns:p14="http://schemas.microsoft.com/office/powerpoint/2010/main" val="9467796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F966DD2F-FBF5-41CE-A3F4-565352D9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7F2BB-1D98-0E0C-B7EA-C9596343C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4">
                    <a:lumMod val="75000"/>
                  </a:schemeClr>
                </a:solidFill>
              </a:rPr>
              <a:t>Conclusion | Why Invest? 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46FCE2B-F2D2-466E-B0AA-8E341DB49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C498FEE-AB82-844C-F075-2DB8685A82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7533569"/>
              </p:ext>
            </p:extLst>
          </p:nvPr>
        </p:nvGraphicFramePr>
        <p:xfrm>
          <a:off x="1794897" y="1905000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520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1" name="Group 100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2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3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4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7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8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9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0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1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2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3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5" name="Group 114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6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7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8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9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0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1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2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3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4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5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6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7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29" name="Rectangle 128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1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33" name="Rectangle 132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138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9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0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2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4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5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6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7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9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C4B8CFD-0B5F-56DF-4B4F-EC686A8A7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103" y="1318591"/>
            <a:ext cx="580092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600" b="1" dirty="0">
                <a:solidFill>
                  <a:schemeClr val="tx2">
                    <a:lumMod val="75000"/>
                  </a:schemeClr>
                </a:solidFill>
              </a:rPr>
              <a:t>Thank you!</a:t>
            </a:r>
            <a:br>
              <a:rPr lang="en-US" sz="66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US" sz="6000" b="1" dirty="0">
                <a:solidFill>
                  <a:schemeClr val="tx2">
                    <a:lumMod val="75000"/>
                  </a:schemeClr>
                </a:solidFill>
              </a:rPr>
              <a:t>Questions? </a:t>
            </a:r>
          </a:p>
        </p:txBody>
      </p:sp>
      <p:cxnSp>
        <p:nvCxnSpPr>
          <p:cNvPr id="151" name="Straight Connector 150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97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18241</TotalTime>
  <Words>665</Words>
  <Application>Microsoft Macintosh PowerPoint</Application>
  <PresentationFormat>Widescreen</PresentationFormat>
  <Paragraphs>220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Century Gothic</vt:lpstr>
      <vt:lpstr>Söhne</vt:lpstr>
      <vt:lpstr>Wingdings 3</vt:lpstr>
      <vt:lpstr>Wisp</vt:lpstr>
      <vt:lpstr>Epping Eco Retreat Ltd </vt:lpstr>
      <vt:lpstr>Presentation</vt:lpstr>
      <vt:lpstr>Table of Contents</vt:lpstr>
      <vt:lpstr>Introduction</vt:lpstr>
      <vt:lpstr>Business Overview </vt:lpstr>
      <vt:lpstr>Legal Structure &amp; Management </vt:lpstr>
      <vt:lpstr>Three Key PESTEL Factors</vt:lpstr>
      <vt:lpstr>Target Market &amp; Marketing Strategy</vt:lpstr>
      <vt:lpstr>Funding Requirements</vt:lpstr>
      <vt:lpstr>Operational Costs</vt:lpstr>
      <vt:lpstr>Conclusion | Why Invest? </vt:lpstr>
      <vt:lpstr>Thank you!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Dalia Samoskiene (2518266)</dc:creator>
  <cp:lastModifiedBy>Dalia Samoskiene (2518266)</cp:lastModifiedBy>
  <cp:revision>5</cp:revision>
  <dcterms:created xsi:type="dcterms:W3CDTF">2026-07-17T19:33:50Z</dcterms:created>
  <dcterms:modified xsi:type="dcterms:W3CDTF">2026-08-01T11:13:54Z</dcterms:modified>
</cp:coreProperties>
</file>